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C6B51-FC4F-432B-89E5-41035E5F09F4}" type="datetimeFigureOut">
              <a:rPr lang="en-US"/>
              <a:pPr>
                <a:defRPr/>
              </a:pPr>
              <a:t>11/13/2014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A666-FE20-42B7-A466-8FB8221B54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EAEA8-A1F9-4AF6-A4D6-F17149974425}" type="datetimeFigureOut">
              <a:rPr lang="en-US"/>
              <a:pPr>
                <a:defRPr/>
              </a:pPr>
              <a:t>11/13/2014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DF7E5-8672-43CA-8784-2AA5AE3662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2B9E2-3571-4AC0-AF9C-97AE05107A24}" type="datetimeFigureOut">
              <a:rPr lang="en-US"/>
              <a:pPr>
                <a:defRPr/>
              </a:pPr>
              <a:t>11/13/2014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96C93-BFA4-43E6-A9A8-CEDC3F9CB6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A10A6-0E74-4425-B9E0-6A7E3A312281}" type="datetimeFigureOut">
              <a:rPr lang="en-US"/>
              <a:pPr>
                <a:defRPr/>
              </a:pPr>
              <a:t>11/13/2014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CD15B-F6EB-487F-8FE6-D568FD2161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CBD14-55A4-4998-931F-437CEAFD0711}" type="datetimeFigureOut">
              <a:rPr lang="en-US"/>
              <a:pPr>
                <a:defRPr/>
              </a:pPr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62CC5-153D-416E-ABE0-106E2262BC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03F05-0A51-44D4-90E8-9EF6B1ABC5E2}" type="datetimeFigureOut">
              <a:rPr lang="en-US"/>
              <a:pPr>
                <a:defRPr/>
              </a:pPr>
              <a:t>11/13/2014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392C3-771F-4433-A607-A115A589B9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D92D3-497C-49AE-90B5-7F222D8F5EC1}" type="datetimeFigureOut">
              <a:rPr lang="en-US"/>
              <a:pPr>
                <a:defRPr/>
              </a:pPr>
              <a:t>11/13/2014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0746D-50E5-4577-BD35-4FB3108F77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A2367-2344-4787-AF79-C6860CF9F63D}" type="datetimeFigureOut">
              <a:rPr lang="en-US"/>
              <a:pPr>
                <a:defRPr/>
              </a:pPr>
              <a:t>11/13/2014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D1CD5-DADF-41DB-B04C-71A6397580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A9ABE-D7C5-45FC-9A30-1BF8AD7070DD}" type="datetimeFigureOut">
              <a:rPr lang="en-US"/>
              <a:pPr>
                <a:defRPr/>
              </a:pPr>
              <a:t>11/13/2014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3EF23-6464-41CD-A571-6C369F207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0CB10-C2BA-4867-9646-DEF6393F93C1}" type="datetimeFigureOut">
              <a:rPr lang="en-US"/>
              <a:pPr>
                <a:defRPr/>
              </a:pPr>
              <a:t>11/13/2014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B10CC-B0CE-49F0-89F8-0769594448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F581E-E139-4653-86CD-0B0F379D0C9D}" type="datetimeFigureOut">
              <a:rPr lang="en-US"/>
              <a:pPr>
                <a:defRPr/>
              </a:pPr>
              <a:t>11/13/2014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D8BCE-3FD9-4CED-BA2B-6501D37024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F3E632-8F63-491D-8CB1-138D3A77B1DE}" type="datetimeFigureOut">
              <a:rPr lang="en-US"/>
              <a:pPr>
                <a:defRPr/>
              </a:pPr>
              <a:t>11/13/2014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FDC867-19F2-4F73-836F-F50DB31155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4" r:id="rId2"/>
    <p:sldLayoutId id="2147483673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4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u="sng" dirty="0">
                <a:effectLst/>
              </a:rPr>
              <a:t>Η ΕΦΑΡΜΟΓΗ ΤΟΥ ΘΕΣΜΟΥ ΤΗΣ ΠΡΑΞΗΣ ΕΦΑΡΜΟΓΗΣ ΣΤΗΝ ΠΡΑΞΗ (ΜΕΛΕΤΗ ΠΕΡΙΠΤΩΣΗΣ / CASE STUDY</a:t>
            </a:r>
            <a:r>
              <a:rPr lang="el-GR" u="sng" dirty="0" smtClean="0">
                <a:effectLst/>
              </a:rPr>
              <a:t>)</a:t>
            </a:r>
            <a:endParaRPr lang="en-US" dirty="0"/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533400" y="4038600"/>
            <a:ext cx="7854950" cy="1752600"/>
          </a:xfrm>
        </p:spPr>
        <p:txBody>
          <a:bodyPr/>
          <a:lstStyle/>
          <a:p>
            <a:pPr marR="0" eaLnBrk="1" hangingPunct="1"/>
            <a:r>
              <a:rPr lang="el-GR" smtClean="0"/>
              <a:t>Μάριος Χαϊνταρλής</a:t>
            </a:r>
          </a:p>
          <a:p>
            <a:pPr marR="0" eaLnBrk="1" hangingPunct="1"/>
            <a:r>
              <a:rPr lang="el-GR" smtClean="0"/>
              <a:t>Επίκουρος Καθηγητής Πανεπιστημίου Θεσσαλίας</a:t>
            </a:r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b="1" dirty="0"/>
              <a:t>Α. ΓΕΝΙΚΗ ΠΑΡΟΥΣΙΑΣΗ ΤΟΥ ΘΕΜΑΤΟΣ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l-GR" dirty="0" smtClean="0"/>
              <a:t>Έκταση </a:t>
            </a:r>
            <a:r>
              <a:rPr lang="el-GR" dirty="0"/>
              <a:t>26.000 τ.μ. περίπου εντάσσεται στο σχέδιο σε διαδοχικές φάσεις, έτος 1936, το έτος 1960 (αναθεώρηση αρχικού σχεδίου) και έτος 1988 (μετά την ψήφιση του ν. 1337/1983) σε κεντρικό Δήμο του Λεκα­νοπεδίου Αττικής</a:t>
            </a:r>
            <a:endParaRPr lang="en-US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l-GR" dirty="0" smtClean="0"/>
              <a:t>Οι</a:t>
            </a:r>
            <a:r>
              <a:rPr lang="el-GR" b="1" dirty="0" smtClean="0"/>
              <a:t> </a:t>
            </a:r>
            <a:r>
              <a:rPr lang="el-GR" dirty="0"/>
              <a:t>αλλεπάλληλες αλλαγές</a:t>
            </a:r>
            <a:r>
              <a:rPr lang="el-GR" b="1" dirty="0"/>
              <a:t> </a:t>
            </a:r>
            <a:r>
              <a:rPr lang="el-GR" dirty="0"/>
              <a:t>στο σχέδιο της περιοχής, η  εφαρμογή αλλεπάλληλων νομικών καθεστώτων, οι αλλαγές στο ιδιοκτησιακό καθεστώς της συγκεκριμένης έκτασης και η μη καταβολή έως σήμερα ουδεμιάς αποζημίωσης δημιουργούν / θέτουν σειρά ζητημάτων.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5" descr="zark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0"/>
            <a:ext cx="8547100" cy="683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b="1" dirty="0"/>
              <a:t>Β. ΤΟ ΘΕΜΑ ΑΠΟ ΙΔΙΟΚΤΗΣΙΑΚΗ </a:t>
            </a:r>
            <a:r>
              <a:rPr lang="el-GR" b="1" dirty="0" smtClean="0"/>
              <a:t>ΣΚΟΠΙΑ</a:t>
            </a:r>
            <a:endParaRPr lang="en-US" dirty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l-GR" smtClean="0"/>
              <a:t>Ύπαρξη αρχικής ιδιοκτησίας  26.000 τ.μ., ανήκουσα από το έτος 1930 σε πρόσωπο Α’ σε κεντρικό Δήμο του Λεκανοπεδίου Αττικής</a:t>
            </a:r>
            <a:endParaRPr lang="en-US" smtClean="0"/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l-GR" smtClean="0"/>
              <a:t>Μεταβίβαση της ιδιοκτησίας αυτής το έτος 1973 εξ αδιαιρέτου στα τέσσερα παιδιά του προσώπου Α’ με δήλωση αποδοχής κληρονομιάς </a:t>
            </a:r>
            <a:endParaRPr lang="en-US" smtClean="0"/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l-GR" smtClean="0"/>
              <a:t>Διανομή (επίσημη/συμβολαιογραφική) της εξ αδιαιρέτου αρχικής ιδιοκτησίας στα 4 παιδιά / αδέλφια (δημιουργία διακριτών ιδιοκτησιών) </a:t>
            </a:r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b="1" dirty="0"/>
              <a:t>Γ. ΤΟ ΘΕΜΑ ΑΠΟ ΠΟΛΕΟΔΟΜΙΚΗ ΣΚΟΠΙΑ</a:t>
            </a:r>
            <a:endParaRPr lang="en-US" dirty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l-GR" smtClean="0"/>
              <a:t>Ένταξη της έκτασης στο σχέδιο το έτος 1936, αναθεώρηση του σχεδίου το έτος 1960</a:t>
            </a:r>
            <a:endParaRPr lang="en-US" smtClean="0"/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l-GR" smtClean="0"/>
              <a:t>Ρυμοτομούμενη έκταση βάσει του σχεδίου του έτους 1936 </a:t>
            </a:r>
            <a:endParaRPr lang="en-US" smtClean="0"/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l-GR" smtClean="0"/>
              <a:t>Ρυμοτομούμενη έκταση βάσει του σχεδίου του έτους 1960</a:t>
            </a:r>
            <a:endParaRPr lang="en-US" smtClean="0"/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l-GR" smtClean="0"/>
              <a:t>Επέκταση του σχεδίου του έτους 1988 (ήτοι μετά την ψήφιση του ν. 1337/1983)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l-GR" smtClean="0"/>
              <a:t>Ρυμοτομούμενη έκταση βάσει του σχεδίου του έτους 1988</a:t>
            </a:r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b="1" dirty="0"/>
              <a:t>Δ. ΘΕΜΕΛΙΩΔΗ ΝΟΜΙΚΑ ΘΕΜΑΤΑ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l-GR" dirty="0" smtClean="0"/>
              <a:t>Ζητήματα </a:t>
            </a:r>
            <a:r>
              <a:rPr lang="el-GR" dirty="0"/>
              <a:t>σχετικά με τη νομιμότητα της Πράξης Εφαρμογής του έτους 2008: </a:t>
            </a:r>
            <a:endParaRPr lang="en-US" dirty="0"/>
          </a:p>
          <a:p>
            <a:pPr marL="880110" lvl="1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l-GR" dirty="0" smtClean="0"/>
              <a:t>Νομική </a:t>
            </a:r>
            <a:r>
              <a:rPr lang="el-GR" dirty="0"/>
              <a:t>αντιμετώπιση της ιδιοκτησίας που εντάχθηκε στο σχέδιο το έτος 1936 (πριν δηλαδή γίνει η διανομή και σχηματιστούν διακριτές ιδιοκτησίες): ι) Τι αποφάσισε η Διοίκηση ιι) Η θέση του δικαστηρίου ιιι) Η ορθότητα της θέσης αυτής</a:t>
            </a:r>
            <a:endParaRPr lang="en-US" dirty="0"/>
          </a:p>
          <a:p>
            <a:pPr marL="880110" lvl="1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l-GR" dirty="0" smtClean="0"/>
              <a:t>Νομική </a:t>
            </a:r>
            <a:r>
              <a:rPr lang="el-GR" dirty="0"/>
              <a:t>αντιμετώπιση των ιδιοκτησιών που εντάχθηκαν στο σχέδιο από το π.δ. του έτους 1960 (το σχέδιο αυτό δεν εφαρμόστηκε)  ι) Τι αποφάσισε η Διοίκηση, ιι) Η θέση του δικαστηρίου, ιιι) Η ορθότητα της θέσης αυτής</a:t>
            </a:r>
            <a:endParaRPr lang="en-US" dirty="0"/>
          </a:p>
          <a:p>
            <a:pPr marL="880110" lvl="1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l-GR" dirty="0" smtClean="0"/>
              <a:t>Νομικά </a:t>
            </a:r>
            <a:r>
              <a:rPr lang="el-GR" dirty="0"/>
              <a:t>αμφιλεγόμενα ζητήματα για το τι εντάχθηκε στο σχέδιο πριν το έτος 1983 και τι εντάχθηκε μετά, επιρροές στο περιεχόμενο και τη σύνταξη της Πράξης Εφαρμογής  ι) Τι αποφάσισε η Διοίκηση (ερμηνεία της έννοιας του «ανοικτού οικοδομικού τετραγώνου», ιι) Η θέση του δικαστηρίου, ιιι) Η ορθότητα της θέσης αυτής</a:t>
            </a:r>
            <a:endParaRPr lang="en-US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b="1" dirty="0"/>
              <a:t>Ε. ΑΛΛΑ ΣΗΜΑΝΤΙΚΑ ΝΟΜΙΚΑ ΖΗΤΗΜΑΤΑ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l-GR" dirty="0" smtClean="0"/>
              <a:t>Νομική </a:t>
            </a:r>
            <a:r>
              <a:rPr lang="el-GR" dirty="0"/>
              <a:t>σχέση πολεοδομικής μελέτης και πράξης εφαρμογής – Ανακύπτοντα ζητήματα (Λ.χ. παρεμπίπτων έλεγχος νομιμότητας πολεοδομικής μελέτης)  – Η θέση του δικαστηρίου - Η ορθότητα της θέσης αυτής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l-GR" dirty="0" smtClean="0"/>
              <a:t>Νομιμότητα </a:t>
            </a:r>
            <a:r>
              <a:rPr lang="el-GR" dirty="0"/>
              <a:t>της πράξης εφαρμογής και ιδιοκτησιακά δικαιώματα (άλλως, η μη αποζημίωση των ιδιοκτητών και η επιρροή της στη νομιμότητα της πράξης εφαρμογής) 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l-GR" dirty="0" smtClean="0"/>
              <a:t>Εύρος </a:t>
            </a:r>
            <a:r>
              <a:rPr lang="el-GR" dirty="0"/>
              <a:t>δικαστικού ελέγχου σε ζητήματα ουσίας – Ενστάσεις διοικητικού χαρακτήρα και επιρροή τους στο εύρος του δικαστικού ελέγχου – Η νομική φυσιογνωμία των Ενστάσεων (ενδικοφανής ή όχι προσφυγή)</a:t>
            </a:r>
            <a:endParaRPr lang="en-US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</TotalTime>
  <Words>483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Flow</vt:lpstr>
      <vt:lpstr>Η ΕΦΑΡΜΟΓΗ ΤΟΥ ΘΕΣΜΟΥ ΤΗΣ ΠΡΑΞΗΣ ΕΦΑΡΜΟΓΗΣ ΣΤΗΝ ΠΡΑΞΗ (ΜΕΛΕΤΗ ΠΕΡΙΠΤΩΣΗΣ / CASE STUDY)</vt:lpstr>
      <vt:lpstr>Α. ΓΕΝΙΚΗ ΠΑΡΟΥΣΙΑΣΗ ΤΟΥ ΘΕΜΑΤΟΣ</vt:lpstr>
      <vt:lpstr>Διαφάνεια 3</vt:lpstr>
      <vt:lpstr>Β. ΤΟ ΘΕΜΑ ΑΠΟ ΙΔΙΟΚΤΗΣΙΑΚΗ ΣΚΟΠΙΑ</vt:lpstr>
      <vt:lpstr>Γ. ΤΟ ΘΕΜΑ ΑΠΟ ΠΟΛΕΟΔΟΜΙΚΗ ΣΚΟΠΙΑ</vt:lpstr>
      <vt:lpstr>Δ. ΘΕΜΕΛΙΩΔΗ ΝΟΜΙΚΑ ΘΕΜΑΤΑ </vt:lpstr>
      <vt:lpstr>Ε. ΑΛΛΑ ΣΗΜΑΝΤΙΚΑ ΝΟΜΙΚΑ ΖΗΤΗΜΑΤΑ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ΕΦΑΡΜΟΓΗ ΤΟΥ ΘΕΣΜΟΥ ΤΗΣ ΠΡΑΞΗΣ ΕΦΑΡΜΟΓΗΣ ΣΤΗΝ ΠΡΑΞΗ (ΜΕΛΕΤΗ ΠΕΡΙΠΤΩΣΗΣ / CASE STUDY)</dc:title>
  <dc:creator>Manolis Papadopoulos</dc:creator>
  <cp:lastModifiedBy>Marios Chaidarlis</cp:lastModifiedBy>
  <cp:revision>2</cp:revision>
  <dcterms:created xsi:type="dcterms:W3CDTF">2006-08-16T00:00:00Z</dcterms:created>
  <dcterms:modified xsi:type="dcterms:W3CDTF">2014-11-08T20:53:30Z</dcterms:modified>
</cp:coreProperties>
</file>