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427" r:id="rId2"/>
    <p:sldId id="407" r:id="rId3"/>
    <p:sldId id="391" r:id="rId4"/>
    <p:sldId id="418" r:id="rId5"/>
    <p:sldId id="419" r:id="rId6"/>
    <p:sldId id="420" r:id="rId7"/>
    <p:sldId id="393" r:id="rId8"/>
    <p:sldId id="421" r:id="rId9"/>
    <p:sldId id="409" r:id="rId10"/>
    <p:sldId id="422" r:id="rId11"/>
    <p:sldId id="423" r:id="rId12"/>
    <p:sldId id="416" r:id="rId13"/>
    <p:sldId id="424" r:id="rId14"/>
    <p:sldId id="425" r:id="rId15"/>
    <p:sldId id="392" r:id="rId16"/>
    <p:sldId id="426"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550917-3D5D-4FCB-86C8-C29280A03437}" type="datetimeFigureOut">
              <a:rPr lang="el-GR" smtClean="0"/>
              <a:t>27/6/2015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5FFC49-A98E-4B9B-BAA6-9A4EFF629801}" type="slidenum">
              <a:rPr lang="el-GR" smtClean="0"/>
              <a:t>‹#›</a:t>
            </a:fld>
            <a:endParaRPr lang="el-GR"/>
          </a:p>
        </p:txBody>
      </p:sp>
    </p:spTree>
    <p:extLst>
      <p:ext uri="{BB962C8B-B14F-4D97-AF65-F5344CB8AC3E}">
        <p14:creationId xmlns:p14="http://schemas.microsoft.com/office/powerpoint/2010/main" val="4163989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C8DBDB17-52A6-4430-87CA-2A127961F88D}" type="datetime1">
              <a:rPr lang="el-GR" smtClean="0"/>
              <a:t>27/6/2015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61808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6A05092B-1EBC-4A4D-887B-1DE82E68A7DE}" type="datetime1">
              <a:rPr lang="el-GR" smtClean="0"/>
              <a:t>27/6/2015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333329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DD17992-74AD-4695-90CA-6C60E7E7E6B0}" type="datetime1">
              <a:rPr lang="el-GR" smtClean="0"/>
              <a:t>27/6/2015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060046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FB1B83C-BE0E-4B23-84D0-1E21CAFC107B}" type="datetime1">
              <a:rPr lang="el-GR" smtClean="0"/>
              <a:t>27/6/2015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3366175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77446D-5481-4F43-9CCB-D55AD71E7BDA}" type="datetime1">
              <a:rPr lang="el-GR" smtClean="0"/>
              <a:t>27/6/2015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597220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83168E55-F146-4313-AE2C-D790D29B2DEA}" type="datetime1">
              <a:rPr lang="el-GR" smtClean="0"/>
              <a:t>27/6/2015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696569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51CB9421-9780-4B79-AE3C-22456461B46F}" type="datetime1">
              <a:rPr lang="el-GR" smtClean="0"/>
              <a:t>27/6/2015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1339682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74130EEF-2472-4C77-86B6-DF385FE41B0E}" type="datetime1">
              <a:rPr lang="el-GR" smtClean="0"/>
              <a:t>27/6/2015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052082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3A5475-195A-42F5-B605-5FBC97850B16}" type="datetime1">
              <a:rPr lang="el-GR" smtClean="0"/>
              <a:t>27/6/2015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1720046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E0E2BC-ED2D-4069-B096-0527AE10DD36}" type="datetime1">
              <a:rPr lang="el-GR" smtClean="0"/>
              <a:t>27/6/2015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1493954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BAEF58-E338-465E-BCF6-A98F9F38D369}" type="datetime1">
              <a:rPr lang="el-GR" smtClean="0"/>
              <a:t>27/6/2015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246630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601CBB-9CFF-43D8-AD69-75A5C33E89C2}" type="datetime1">
              <a:rPr lang="el-GR" smtClean="0"/>
              <a:t>27/6/2015</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3BB423-234F-4104-8070-014A5F326CB9}" type="slidenum">
              <a:rPr lang="el-GR" smtClean="0"/>
              <a:t>‹#›</a:t>
            </a:fld>
            <a:endParaRPr lang="el-GR"/>
          </a:p>
        </p:txBody>
      </p:sp>
    </p:spTree>
    <p:extLst>
      <p:ext uri="{BB962C8B-B14F-4D97-AF65-F5344CB8AC3E}">
        <p14:creationId xmlns:p14="http://schemas.microsoft.com/office/powerpoint/2010/main" val="2886643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2.bin"/><Relationship Id="rId5"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16.wmf"/><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4.png"/><Relationship Id="rId5"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7.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5.bin"/><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8.wmf"/></Relationships>
</file>

<file path=ppt/slides/_rels/slide14.xml.rels><?xml version="1.0" encoding="UTF-8" standalone="yes"?>
<Relationships xmlns="http://schemas.openxmlformats.org/package/2006/relationships"><Relationship Id="rId8" Type="http://schemas.openxmlformats.org/officeDocument/2006/relationships/image" Target="../media/image19.wmf"/><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8.png"/><Relationship Id="rId5" Type="http://schemas.openxmlformats.org/officeDocument/2006/relationships/image" Target="../media/image26.png"/><Relationship Id="rId10" Type="http://schemas.openxmlformats.org/officeDocument/2006/relationships/image" Target="../media/image20.wmf"/><Relationship Id="rId9" Type="http://schemas.openxmlformats.org/officeDocument/2006/relationships/oleObject" Target="../embeddings/oleObject17.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18.bin"/><Relationship Id="rId5"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7.png"/><Relationship Id="rId10" Type="http://schemas.openxmlformats.org/officeDocument/2006/relationships/image" Target="../media/image6.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5.wmf"/><Relationship Id="rId7" Type="http://schemas.openxmlformats.org/officeDocument/2006/relationships/oleObject" Target="../embeddings/oleObject2.bin"/><Relationship Id="rId12"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1.png"/><Relationship Id="rId11" Type="http://schemas.openxmlformats.org/officeDocument/2006/relationships/oleObject" Target="../embeddings/oleObject3.bin"/><Relationship Id="rId5" Type="http://schemas.openxmlformats.org/officeDocument/2006/relationships/image" Target="../media/image92.png"/><Relationship Id="rId10" Type="http://schemas.openxmlformats.org/officeDocument/2006/relationships/image" Target="../media/image90.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9.wmf"/><Relationship Id="rId5" Type="http://schemas.openxmlformats.org/officeDocument/2006/relationships/oleObject" Target="../embeddings/oleObject6.bin"/><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2.wmf"/><Relationship Id="rId5" Type="http://schemas.openxmlformats.org/officeDocument/2006/relationships/oleObject" Target="../embeddings/oleObject9.bin"/><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42393"/>
            <a:ext cx="7772400" cy="794519"/>
          </a:xfrm>
          <a:solidFill>
            <a:schemeClr val="accent5">
              <a:lumMod val="75000"/>
            </a:schemeClr>
          </a:solidFill>
        </p:spPr>
        <p:txBody>
          <a:bodyPr/>
          <a:lstStyle/>
          <a:p>
            <a:r>
              <a:rPr lang="el-GR" b="1" dirty="0" smtClean="0">
                <a:solidFill>
                  <a:schemeClr val="bg1"/>
                </a:solidFill>
              </a:rPr>
              <a:t>ΣΤΑΤΙΚΗ Ι</a:t>
            </a:r>
            <a:endParaRPr lang="el-GR" b="1" dirty="0">
              <a:solidFill>
                <a:schemeClr val="bg1"/>
              </a:solidFill>
            </a:endParaRPr>
          </a:p>
        </p:txBody>
      </p:sp>
      <p:sp>
        <p:nvSpPr>
          <p:cNvPr id="3" name="Subtitle 2"/>
          <p:cNvSpPr>
            <a:spLocks noGrp="1"/>
          </p:cNvSpPr>
          <p:nvPr>
            <p:ph type="subTitle" idx="1"/>
          </p:nvPr>
        </p:nvSpPr>
        <p:spPr>
          <a:xfrm>
            <a:off x="0" y="2684512"/>
            <a:ext cx="9144000" cy="672480"/>
          </a:xfrm>
        </p:spPr>
        <p:txBody>
          <a:bodyPr>
            <a:normAutofit/>
          </a:bodyPr>
          <a:lstStyle/>
          <a:p>
            <a:r>
              <a:rPr lang="el-GR" b="1" dirty="0" smtClean="0">
                <a:solidFill>
                  <a:schemeClr val="accent5">
                    <a:lumMod val="75000"/>
                  </a:schemeClr>
                </a:solidFill>
              </a:rPr>
              <a:t>Ενότητα </a:t>
            </a:r>
            <a:r>
              <a:rPr lang="el-GR" b="1" dirty="0">
                <a:solidFill>
                  <a:schemeClr val="accent5">
                    <a:lumMod val="75000"/>
                  </a:schemeClr>
                </a:solidFill>
              </a:rPr>
              <a:t>8</a:t>
            </a:r>
            <a:r>
              <a:rPr lang="el-GR" b="1" baseline="30000" dirty="0" smtClean="0">
                <a:solidFill>
                  <a:schemeClr val="accent5">
                    <a:lumMod val="75000"/>
                  </a:schemeClr>
                </a:solidFill>
              </a:rPr>
              <a:t>η</a:t>
            </a:r>
            <a:r>
              <a:rPr lang="el-GR" b="1" dirty="0" smtClean="0">
                <a:solidFill>
                  <a:schemeClr val="accent5">
                    <a:lumMod val="75000"/>
                  </a:schemeClr>
                </a:solidFill>
              </a:rPr>
              <a:t>: Η ΕΛΑΣΤΙΚΗ ΓΡΑΜΜΗ </a:t>
            </a:r>
          </a:p>
        </p:txBody>
      </p:sp>
      <p:sp>
        <p:nvSpPr>
          <p:cNvPr id="6" name="Subtitle 2"/>
          <p:cNvSpPr txBox="1">
            <a:spLocks/>
          </p:cNvSpPr>
          <p:nvPr/>
        </p:nvSpPr>
        <p:spPr>
          <a:xfrm>
            <a:off x="107504" y="3356992"/>
            <a:ext cx="8892480" cy="93610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l-GR" sz="2400" b="1" dirty="0" smtClean="0">
                <a:solidFill>
                  <a:schemeClr val="tx1"/>
                </a:solidFill>
              </a:rPr>
              <a:t>Διάλεξη: Μεθοδολογία εύρεσης της ελαστικής γραμμής μέσω της ελαστικής γραμμής της ομόλογης αμφιέρειστης δοκού.</a:t>
            </a:r>
            <a:endParaRPr lang="el-GR" sz="2400" b="1" dirty="0">
              <a:solidFill>
                <a:schemeClr val="tx1"/>
              </a:solidFill>
            </a:endParaRPr>
          </a:p>
        </p:txBody>
      </p:sp>
      <p:sp>
        <p:nvSpPr>
          <p:cNvPr id="7" name="Subtitle 2"/>
          <p:cNvSpPr txBox="1">
            <a:spLocks/>
          </p:cNvSpPr>
          <p:nvPr/>
        </p:nvSpPr>
        <p:spPr>
          <a:xfrm>
            <a:off x="144016" y="4509120"/>
            <a:ext cx="8892480" cy="100811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l-GR" sz="2600" dirty="0" smtClean="0">
                <a:solidFill>
                  <a:schemeClr val="tx1"/>
                </a:solidFill>
              </a:rPr>
              <a:t>Καθηγητής Ε. Μυστακίδης</a:t>
            </a:r>
          </a:p>
          <a:p>
            <a:r>
              <a:rPr lang="el-GR" sz="2600" dirty="0" smtClean="0">
                <a:solidFill>
                  <a:schemeClr val="tx1"/>
                </a:solidFill>
              </a:rPr>
              <a:t>Τμήμα Πολιτικών Μηχανικών Π.Θ.</a:t>
            </a:r>
            <a:endParaRPr lang="el-GR" sz="2600" dirty="0">
              <a:solidFill>
                <a:schemeClr val="tx1"/>
              </a:solidFill>
            </a:endParaRPr>
          </a:p>
        </p:txBody>
      </p:sp>
      <p:pic>
        <p:nvPicPr>
          <p:cNvPr id="22538" name="Picture 10" descr="Λογότυπο Πανεπιστήμιο Θεσσαλία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88800"/>
            <a:ext cx="1472164"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ubtitle 2"/>
          <p:cNvSpPr txBox="1">
            <a:spLocks/>
          </p:cNvSpPr>
          <p:nvPr/>
        </p:nvSpPr>
        <p:spPr>
          <a:xfrm>
            <a:off x="2195737" y="404664"/>
            <a:ext cx="2664296" cy="10081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800" b="1" dirty="0" smtClean="0">
                <a:solidFill>
                  <a:schemeClr val="tx1"/>
                </a:solidFill>
              </a:rPr>
              <a:t>ΠΑΝΕΠΙΣΤΗΜΙΟ ΘΕΣΣΑΛΙΑΣ</a:t>
            </a:r>
            <a:endParaRPr lang="el-GR" sz="2800" b="1" dirty="0">
              <a:solidFill>
                <a:schemeClr val="tx1"/>
              </a:solidFill>
            </a:endParaRPr>
          </a:p>
        </p:txBody>
      </p:sp>
      <p:pic>
        <p:nvPicPr>
          <p:cNvPr id="22533" name="Picture 5" descr="Λογότυπο ανοιχτά ακαδημαϊκά μαθήματ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28353"/>
            <a:ext cx="2235695" cy="1816471"/>
          </a:xfrm>
          <a:prstGeom prst="rect">
            <a:avLst/>
          </a:prstGeom>
          <a:noFill/>
          <a:extLst>
            <a:ext uri="{909E8E84-426E-40DD-AFC4-6F175D3DCCD1}">
              <a14:hiddenFill xmlns:a14="http://schemas.microsoft.com/office/drawing/2010/main">
                <a:solidFill>
                  <a:srgbClr val="FFFFFF"/>
                </a:solidFill>
              </a14:hiddenFill>
            </a:ext>
          </a:extLst>
        </p:spPr>
      </p:pic>
      <p:pic>
        <p:nvPicPr>
          <p:cNvPr id="22530" name="Εικόνα 3" descr="Λογότυπο ΕΣΠΑ 2007-20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5661248"/>
            <a:ext cx="4797921" cy="11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6255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Εφαρμογή 1</a:t>
            </a:r>
            <a:r>
              <a:rPr lang="el-GR" sz="2800" b="1" baseline="30000" dirty="0" smtClean="0"/>
              <a:t>η</a:t>
            </a:r>
            <a:r>
              <a:rPr lang="el-GR" sz="2800" b="1" dirty="0" smtClean="0"/>
              <a:t> – υπολογισμός δ</a:t>
            </a:r>
            <a:r>
              <a:rPr lang="el-GR" sz="2800" b="1" baseline="-25000" dirty="0" smtClean="0"/>
              <a:t>Α</a:t>
            </a:r>
            <a:r>
              <a:rPr lang="el-GR" sz="2800" b="1" dirty="0" smtClean="0"/>
              <a:t> </a:t>
            </a:r>
            <a:endParaRPr lang="el-GR" sz="2800" b="1" baseline="-25000" dirty="0"/>
          </a:p>
        </p:txBody>
      </p:sp>
      <p:sp>
        <p:nvSpPr>
          <p:cNvPr id="10" name="Content Placeholder 2"/>
          <p:cNvSpPr txBox="1">
            <a:spLocks/>
          </p:cNvSpPr>
          <p:nvPr/>
        </p:nvSpPr>
        <p:spPr>
          <a:xfrm>
            <a:off x="38085" y="1185319"/>
            <a:ext cx="5111552" cy="28548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Για τον υπολογισμό της μετακίνησης στο άκρο Α, κατά τα γνωστά, επιβάλλεται στο σημείο Α μοναδιαίο φορτίο και υπολογίζεται το διάγραμμα ροπών λόγω μοναδιαίου στο Α.</a:t>
            </a:r>
            <a:endParaRPr lang="en-US" sz="2400" baseline="30000" dirty="0" smtClean="0"/>
          </a:p>
          <a:p>
            <a:pPr marL="0" indent="0">
              <a:buFont typeface="Arial" pitchFamily="34" charset="0"/>
              <a:buNone/>
            </a:pPr>
            <a:endParaRPr lang="en-US" sz="2400" baseline="30000" dirty="0"/>
          </a:p>
          <a:p>
            <a:pPr marL="0" indent="0">
              <a:buNone/>
            </a:pPr>
            <a:r>
              <a:rPr lang="el-GR" sz="2400" dirty="0" smtClean="0"/>
              <a:t>Ακολούθως, εφαρμόζεται η Α.Δ.Ε.:</a:t>
            </a:r>
          </a:p>
        </p:txBody>
      </p:sp>
      <mc:AlternateContent xmlns:mc="http://schemas.openxmlformats.org/markup-compatibility/2006" xmlns:a14="http://schemas.microsoft.com/office/drawing/2010/main">
        <mc:Choice Requires="a14">
          <p:sp>
            <p:nvSpPr>
              <p:cNvPr id="11" name="TextBox 10"/>
              <p:cNvSpPr txBox="1"/>
              <p:nvPr/>
            </p:nvSpPr>
            <p:spPr>
              <a:xfrm>
                <a:off x="35496" y="4145247"/>
                <a:ext cx="9135321" cy="9399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100" b="0" i="1" smtClean="0">
                              <a:latin typeface="Cambria Math"/>
                            </a:rPr>
                          </m:ctrlPr>
                        </m:sSubPr>
                        <m:e>
                          <m:r>
                            <m:rPr>
                              <m:sty m:val="p"/>
                            </m:rPr>
                            <a:rPr lang="el-GR" sz="2100" b="0" i="0" smtClean="0">
                              <a:latin typeface="Cambria Math"/>
                            </a:rPr>
                            <m:t>δ</m:t>
                          </m:r>
                        </m:e>
                        <m:sub>
                          <m:r>
                            <m:rPr>
                              <m:sty m:val="p"/>
                            </m:rPr>
                            <a:rPr lang="el-GR" sz="2100" b="0" i="0" smtClean="0">
                              <a:latin typeface="Cambria Math"/>
                            </a:rPr>
                            <m:t>Α</m:t>
                          </m:r>
                          <m:r>
                            <a:rPr lang="el-GR" sz="2100" b="0" i="0" smtClean="0">
                              <a:latin typeface="Cambria Math"/>
                            </a:rPr>
                            <m:t>,</m:t>
                          </m:r>
                          <m:r>
                            <a:rPr lang="en-US" sz="2100" b="0" i="1" smtClean="0">
                              <a:latin typeface="Cambria Math"/>
                            </a:rPr>
                            <m:t>𝑃</m:t>
                          </m:r>
                        </m:sub>
                      </m:sSub>
                      <m:r>
                        <a:rPr lang="en-US" sz="2100" b="0" i="1" smtClean="0">
                          <a:latin typeface="Cambria Math"/>
                        </a:rPr>
                        <m:t>=</m:t>
                      </m:r>
                      <m:f>
                        <m:fPr>
                          <m:ctrlPr>
                            <a:rPr lang="en-US" sz="2100" b="0" i="1" smtClean="0">
                              <a:latin typeface="Cambria Math"/>
                            </a:rPr>
                          </m:ctrlPr>
                        </m:fPr>
                        <m:num>
                          <m:r>
                            <a:rPr lang="en-US" sz="2100" b="0" i="1" smtClean="0">
                              <a:latin typeface="Cambria Math"/>
                            </a:rPr>
                            <m:t>1</m:t>
                          </m:r>
                        </m:num>
                        <m:den>
                          <m:r>
                            <a:rPr lang="en-US" sz="2100" b="0" i="1" smtClean="0">
                              <a:latin typeface="Cambria Math"/>
                            </a:rPr>
                            <m:t>𝐸𝐽</m:t>
                          </m:r>
                        </m:den>
                      </m:f>
                      <m:nary>
                        <m:naryPr>
                          <m:limLoc m:val="undOvr"/>
                          <m:subHide m:val="on"/>
                          <m:supHide m:val="on"/>
                          <m:ctrlPr>
                            <a:rPr lang="en-US" sz="2100" b="0" i="1" smtClean="0">
                              <a:latin typeface="Cambria Math"/>
                            </a:rPr>
                          </m:ctrlPr>
                        </m:naryPr>
                        <m:sub/>
                        <m:sup/>
                        <m:e>
                          <m:sSub>
                            <m:sSubPr>
                              <m:ctrlPr>
                                <a:rPr lang="en-US" sz="2100" b="0" i="1" smtClean="0">
                                  <a:latin typeface="Cambria Math"/>
                                </a:rPr>
                              </m:ctrlPr>
                            </m:sSubPr>
                            <m:e>
                              <m:acc>
                                <m:accPr>
                                  <m:chr m:val="̅"/>
                                  <m:ctrlPr>
                                    <a:rPr lang="en-US" sz="2100" b="0" i="1" smtClean="0">
                                      <a:latin typeface="Cambria Math"/>
                                    </a:rPr>
                                  </m:ctrlPr>
                                </m:accPr>
                                <m:e>
                                  <m:r>
                                    <a:rPr lang="en-US" sz="2100" b="0" i="1" smtClean="0">
                                      <a:latin typeface="Cambria Math"/>
                                    </a:rPr>
                                    <m:t>𝑀</m:t>
                                  </m:r>
                                </m:e>
                              </m:acc>
                              <m:r>
                                <a:rPr lang="en-US" sz="2100" b="0" i="1" smtClean="0">
                                  <a:latin typeface="Cambria Math"/>
                                </a:rPr>
                                <m:t>,</m:t>
                              </m:r>
                            </m:e>
                            <m:sub>
                              <m:r>
                                <m:rPr>
                                  <m:sty m:val="p"/>
                                </m:rPr>
                                <a:rPr lang="el-GR" sz="2100" b="0" i="0" smtClean="0">
                                  <a:latin typeface="Cambria Math"/>
                                </a:rPr>
                                <m:t>Α</m:t>
                              </m:r>
                            </m:sub>
                          </m:sSub>
                          <m:sSub>
                            <m:sSubPr>
                              <m:ctrlPr>
                                <a:rPr lang="en-US" sz="2100" b="0" i="1" smtClean="0">
                                  <a:latin typeface="Cambria Math"/>
                                </a:rPr>
                              </m:ctrlPr>
                            </m:sSubPr>
                            <m:e>
                              <m:r>
                                <a:rPr lang="en-US" sz="2100" b="0" i="1" smtClean="0">
                                  <a:latin typeface="Cambria Math"/>
                                </a:rPr>
                                <m:t>𝑀</m:t>
                              </m:r>
                              <m:r>
                                <a:rPr lang="en-US" sz="2100" b="0" i="1" smtClean="0">
                                  <a:latin typeface="Cambria Math"/>
                                </a:rPr>
                                <m:t>,</m:t>
                              </m:r>
                            </m:e>
                            <m:sub>
                              <m:r>
                                <a:rPr lang="en-US" sz="2100" b="0" i="1" smtClean="0">
                                  <a:latin typeface="Cambria Math"/>
                                </a:rPr>
                                <m:t>𝑃</m:t>
                              </m:r>
                            </m:sub>
                          </m:sSub>
                          <m:r>
                            <a:rPr lang="en-US" sz="2100" b="0" i="1" smtClean="0">
                              <a:latin typeface="Cambria Math"/>
                            </a:rPr>
                            <m:t>𝑑𝑠</m:t>
                          </m:r>
                          <m:r>
                            <a:rPr lang="en-US" sz="2100" b="0" i="1" smtClean="0">
                              <a:latin typeface="Cambria Math"/>
                              <a:ea typeface="Cambria Math"/>
                            </a:rPr>
                            <m:t>⇒</m:t>
                          </m:r>
                          <m:sSub>
                            <m:sSubPr>
                              <m:ctrlPr>
                                <a:rPr lang="en-US" sz="2100" b="0" i="1" smtClean="0">
                                  <a:latin typeface="Cambria Math"/>
                                  <a:ea typeface="Cambria Math"/>
                                </a:rPr>
                              </m:ctrlPr>
                            </m:sSubPr>
                            <m:e>
                              <m:r>
                                <m:rPr>
                                  <m:sty m:val="p"/>
                                </m:rPr>
                                <a:rPr lang="el-GR" sz="2100" b="0" i="0" smtClean="0">
                                  <a:latin typeface="Cambria Math"/>
                                  <a:ea typeface="Cambria Math"/>
                                </a:rPr>
                                <m:t>δ</m:t>
                              </m:r>
                            </m:e>
                            <m:sub>
                              <m:r>
                                <m:rPr>
                                  <m:sty m:val="p"/>
                                </m:rPr>
                                <a:rPr lang="el-GR" sz="2100" b="0" i="0" smtClean="0">
                                  <a:latin typeface="Cambria Math"/>
                                  <a:ea typeface="Cambria Math"/>
                                </a:rPr>
                                <m:t>Α</m:t>
                              </m:r>
                              <m:r>
                                <a:rPr lang="el-GR" sz="2100" b="0" i="0" smtClean="0">
                                  <a:latin typeface="Cambria Math"/>
                                  <a:ea typeface="Cambria Math"/>
                                </a:rPr>
                                <m:t>,</m:t>
                              </m:r>
                              <m:r>
                                <a:rPr lang="en-US" sz="2100" b="0" i="1" smtClean="0">
                                  <a:latin typeface="Cambria Math"/>
                                  <a:ea typeface="Cambria Math"/>
                                </a:rPr>
                                <m:t>𝑃</m:t>
                              </m:r>
                            </m:sub>
                          </m:sSub>
                          <m:r>
                            <a:rPr lang="en-US" sz="2100" b="0" i="1" smtClean="0">
                              <a:latin typeface="Cambria Math"/>
                              <a:ea typeface="Cambria Math"/>
                            </a:rPr>
                            <m:t>=</m:t>
                          </m:r>
                          <m:f>
                            <m:fPr>
                              <m:ctrlPr>
                                <a:rPr lang="en-US" sz="2100" b="0" i="1" smtClean="0">
                                  <a:latin typeface="Cambria Math"/>
                                  <a:ea typeface="Cambria Math"/>
                                </a:rPr>
                              </m:ctrlPr>
                            </m:fPr>
                            <m:num>
                              <m:r>
                                <a:rPr lang="en-US" sz="2100" b="0" i="1" smtClean="0">
                                  <a:latin typeface="Cambria Math"/>
                                  <a:ea typeface="Cambria Math"/>
                                </a:rPr>
                                <m:t>1</m:t>
                              </m:r>
                            </m:num>
                            <m:den>
                              <m:r>
                                <a:rPr lang="en-US" sz="2100" b="0" i="1" smtClean="0">
                                  <a:latin typeface="Cambria Math"/>
                                  <a:ea typeface="Cambria Math"/>
                                </a:rPr>
                                <m:t>5.42∗</m:t>
                              </m:r>
                              <m:sSup>
                                <m:sSupPr>
                                  <m:ctrlPr>
                                    <a:rPr lang="en-US" sz="2100" b="0" i="1" smtClean="0">
                                      <a:latin typeface="Cambria Math"/>
                                      <a:ea typeface="Cambria Math"/>
                                    </a:rPr>
                                  </m:ctrlPr>
                                </m:sSupPr>
                                <m:e>
                                  <m:r>
                                    <a:rPr lang="en-US" sz="2100" b="0" i="1" smtClean="0">
                                      <a:latin typeface="Cambria Math"/>
                                      <a:ea typeface="Cambria Math"/>
                                    </a:rPr>
                                    <m:t>10</m:t>
                                  </m:r>
                                </m:e>
                                <m:sup>
                                  <m:r>
                                    <a:rPr lang="en-US" sz="2100" b="0" i="1" smtClean="0">
                                      <a:latin typeface="Cambria Math"/>
                                      <a:ea typeface="Cambria Math"/>
                                    </a:rPr>
                                    <m:t>4</m:t>
                                  </m:r>
                                </m:sup>
                              </m:sSup>
                            </m:den>
                          </m:f>
                          <m:r>
                            <a:rPr lang="en-US" sz="2100" b="0" i="1" smtClean="0">
                              <a:latin typeface="Cambria Math"/>
                              <a:ea typeface="Cambria Math"/>
                            </a:rPr>
                            <m:t>∗</m:t>
                          </m:r>
                          <m:f>
                            <m:fPr>
                              <m:ctrlPr>
                                <a:rPr lang="en-US" sz="2100" b="0" i="1" smtClean="0">
                                  <a:latin typeface="Cambria Math"/>
                                  <a:ea typeface="Cambria Math"/>
                                </a:rPr>
                              </m:ctrlPr>
                            </m:fPr>
                            <m:num>
                              <m:r>
                                <a:rPr lang="en-US" sz="2100" b="0" i="1" smtClean="0">
                                  <a:latin typeface="Cambria Math"/>
                                  <a:ea typeface="Cambria Math"/>
                                </a:rPr>
                                <m:t>1</m:t>
                              </m:r>
                            </m:num>
                            <m:den>
                              <m:r>
                                <a:rPr lang="en-US" sz="2100" b="0" i="1" smtClean="0">
                                  <a:latin typeface="Cambria Math"/>
                                  <a:ea typeface="Cambria Math"/>
                                </a:rPr>
                                <m:t>4</m:t>
                              </m:r>
                            </m:den>
                          </m:f>
                        </m:e>
                      </m:nary>
                      <m:r>
                        <a:rPr lang="en-US" sz="2100" b="0" i="1" smtClean="0">
                          <a:latin typeface="Cambria Math"/>
                          <a:ea typeface="Cambria Math"/>
                        </a:rPr>
                        <m:t>∗4∗</m:t>
                      </m:r>
                      <m:d>
                        <m:dPr>
                          <m:ctrlPr>
                            <a:rPr lang="en-US" sz="2100" b="0" i="1" smtClean="0">
                              <a:latin typeface="Cambria Math"/>
                              <a:ea typeface="Cambria Math"/>
                            </a:rPr>
                          </m:ctrlPr>
                        </m:dPr>
                        <m:e>
                          <m:r>
                            <a:rPr lang="en-US" sz="2100" b="0" i="1" smtClean="0">
                              <a:latin typeface="Cambria Math"/>
                              <a:ea typeface="Cambria Math"/>
                            </a:rPr>
                            <m:t>−160</m:t>
                          </m:r>
                        </m:e>
                      </m:d>
                      <m:d>
                        <m:dPr>
                          <m:ctrlPr>
                            <a:rPr lang="en-US" sz="2100" b="0" i="1" smtClean="0">
                              <a:latin typeface="Cambria Math"/>
                              <a:ea typeface="Cambria Math"/>
                            </a:rPr>
                          </m:ctrlPr>
                        </m:dPr>
                        <m:e>
                          <m:r>
                            <a:rPr lang="en-US" sz="2100" b="0" i="1" smtClean="0">
                              <a:latin typeface="Cambria Math"/>
                              <a:ea typeface="Cambria Math"/>
                            </a:rPr>
                            <m:t>−4</m:t>
                          </m:r>
                        </m:e>
                      </m:d>
                      <m:r>
                        <a:rPr lang="en-US" sz="2100" b="0" i="1" smtClean="0">
                          <a:latin typeface="Cambria Math"/>
                          <a:ea typeface="Cambria Math"/>
                        </a:rPr>
                        <m:t>=0.0118</m:t>
                      </m:r>
                      <m:r>
                        <a:rPr lang="en-US" sz="2100" b="0" i="1" smtClean="0">
                          <a:latin typeface="Cambria Math"/>
                          <a:ea typeface="Cambria Math"/>
                        </a:rPr>
                        <m:t>𝑚</m:t>
                      </m:r>
                    </m:oMath>
                  </m:oMathPara>
                </a14:m>
                <a:endParaRPr lang="el-GR" sz="21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5496" y="4145247"/>
                <a:ext cx="9135321" cy="939937"/>
              </a:xfrm>
              <a:prstGeom prst="rect">
                <a:avLst/>
              </a:prstGeom>
              <a:blipFill rotWithShape="1">
                <a:blip r:embed="rId5"/>
                <a:stretch>
                  <a:fillRect/>
                </a:stretch>
              </a:blipFill>
            </p:spPr>
            <p:txBody>
              <a:bodyPr/>
              <a:lstStyle/>
              <a:p>
                <a:r>
                  <a:rPr lang="el-GR">
                    <a:noFill/>
                  </a:rPr>
                  <a:t> </a:t>
                </a:r>
              </a:p>
            </p:txBody>
          </p:sp>
        </mc:Fallback>
      </mc:AlternateContent>
      <p:graphicFrame>
        <p:nvGraphicFramePr>
          <p:cNvPr id="2" name="Object 1" descr="Εικόνα που περιγράφει τηνεφαρμογή μοναδιαίου φορτίου στο ελεύθερο άκρο του προβόλου και την εύρεση του διαγράμματος της ροπής για το φορτίο αυτό, με σκοπό τον υπολογισμό της μετακίνησης στο ελεύθερο άκρο Α."/>
          <p:cNvGraphicFramePr>
            <a:graphicFrameLocks noChangeAspect="1"/>
          </p:cNvGraphicFramePr>
          <p:nvPr>
            <p:extLst>
              <p:ext uri="{D42A27DB-BD31-4B8C-83A1-F6EECF244321}">
                <p14:modId xmlns:p14="http://schemas.microsoft.com/office/powerpoint/2010/main" val="988142836"/>
              </p:ext>
            </p:extLst>
          </p:nvPr>
        </p:nvGraphicFramePr>
        <p:xfrm>
          <a:off x="5796136" y="1447843"/>
          <a:ext cx="2823316" cy="1015355"/>
        </p:xfrm>
        <a:graphic>
          <a:graphicData uri="http://schemas.openxmlformats.org/presentationml/2006/ole">
            <mc:AlternateContent xmlns:mc="http://schemas.openxmlformats.org/markup-compatibility/2006">
              <mc:Choice xmlns:v="urn:schemas-microsoft-com:vml" Requires="v">
                <p:oleObj spid="_x0000_s140354" name="Picture (32-bit)" r:id="rId6" imgW="2085840" imgH="590400" progId="MetafileCompanion32.Picture.1">
                  <p:embed/>
                </p:oleObj>
              </mc:Choice>
              <mc:Fallback>
                <p:oleObj name="Picture (32-bit)" r:id="rId6" imgW="2085840" imgH="590400" progId="MetafileCompanion32.Picture.1">
                  <p:embed/>
                  <p:pic>
                    <p:nvPicPr>
                      <p:cNvPr id="0" name=""/>
                      <p:cNvPicPr/>
                      <p:nvPr/>
                    </p:nvPicPr>
                    <p:blipFill>
                      <a:blip r:embed="rId7"/>
                      <a:stretch>
                        <a:fillRect/>
                      </a:stretch>
                    </p:blipFill>
                    <p:spPr>
                      <a:xfrm>
                        <a:off x="5796136" y="1447843"/>
                        <a:ext cx="2823316" cy="1015355"/>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E53BB423-234F-4104-8070-014A5F326CB9}" type="slidenum">
              <a:rPr lang="el-GR" smtClean="0"/>
              <a:t>10</a:t>
            </a:fld>
            <a:endParaRPr lang="el-GR" dirty="0"/>
          </a:p>
        </p:txBody>
      </p:sp>
    </p:spTree>
    <p:extLst>
      <p:ext uri="{BB962C8B-B14F-4D97-AF65-F5344CB8AC3E}">
        <p14:creationId xmlns:p14="http://schemas.microsoft.com/office/powerpoint/2010/main" val="4032629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Εφαρμογή 1</a:t>
            </a:r>
            <a:r>
              <a:rPr lang="el-GR" sz="2800" b="1" baseline="30000" dirty="0" smtClean="0"/>
              <a:t>η</a:t>
            </a:r>
            <a:r>
              <a:rPr lang="el-GR" sz="2800" b="1" dirty="0" smtClean="0"/>
              <a:t> – υπολογισμός ελαστικής γραμμής</a:t>
            </a:r>
            <a:endParaRPr lang="el-GR" sz="2800" b="1" dirty="0"/>
          </a:p>
        </p:txBody>
      </p:sp>
      <p:sp>
        <p:nvSpPr>
          <p:cNvPr id="6" name="Content Placeholder 2"/>
          <p:cNvSpPr txBox="1">
            <a:spLocks/>
          </p:cNvSpPr>
          <p:nvPr/>
        </p:nvSpPr>
        <p:spPr>
          <a:xfrm>
            <a:off x="38084" y="908720"/>
            <a:ext cx="9105916" cy="20162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Αφού έχει υπολογιστεί η μετακίνηση δ</a:t>
            </a:r>
            <a:r>
              <a:rPr lang="el-GR" sz="2400" baseline="-25000" dirty="0" smtClean="0"/>
              <a:t>Α</a:t>
            </a:r>
            <a:r>
              <a:rPr lang="el-GR" sz="2400" dirty="0" smtClean="0"/>
              <a:t>, για τον υπολογισμό της ελαστικής γραμμής θα πρέπει στις τιμές της κλείουσας να προστεθούν οι μετακινήσεις (δηλαδή οι βυθίσεις) της ομόλογης αμφιέρειστης δοκού (από τον πίνακα των συναρτήσεων ω). Έτσι προκύπτει η εξίσωση:</a:t>
            </a:r>
          </a:p>
        </p:txBody>
      </p:sp>
      <mc:AlternateContent xmlns:mc="http://schemas.openxmlformats.org/markup-compatibility/2006" xmlns:a14="http://schemas.microsoft.com/office/drawing/2010/main">
        <mc:Choice Requires="a14">
          <p:sp>
            <p:nvSpPr>
              <p:cNvPr id="9" name="TextBox 8"/>
              <p:cNvSpPr txBox="1"/>
              <p:nvPr/>
            </p:nvSpPr>
            <p:spPr>
              <a:xfrm>
                <a:off x="185411" y="2610571"/>
                <a:ext cx="8347029" cy="8184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100" b="0" i="1" smtClean="0">
                          <a:latin typeface="Cambria Math"/>
                        </a:rPr>
                        <m:t>𝑈</m:t>
                      </m:r>
                      <m:d>
                        <m:dPr>
                          <m:ctrlPr>
                            <a:rPr lang="en-US" sz="2100" b="0" i="1" smtClean="0">
                              <a:latin typeface="Cambria Math"/>
                            </a:rPr>
                          </m:ctrlPr>
                        </m:dPr>
                        <m:e>
                          <m:r>
                            <a:rPr lang="en-US" sz="2100" b="0" i="1" smtClean="0">
                              <a:latin typeface="Cambria Math"/>
                            </a:rPr>
                            <m:t>𝑥</m:t>
                          </m:r>
                        </m:e>
                      </m:d>
                      <m:r>
                        <a:rPr lang="en-US" sz="2100" b="0" i="1" smtClean="0">
                          <a:latin typeface="Cambria Math"/>
                        </a:rPr>
                        <m:t>=</m:t>
                      </m:r>
                      <m:sSub>
                        <m:sSubPr>
                          <m:ctrlPr>
                            <a:rPr lang="en-US" sz="2100" b="0" i="1" smtClean="0">
                              <a:latin typeface="Cambria Math"/>
                            </a:rPr>
                          </m:ctrlPr>
                        </m:sSubPr>
                        <m:e>
                          <m:r>
                            <a:rPr lang="el-GR" sz="2100" b="0" i="1" smtClean="0">
                              <a:latin typeface="Cambria Math"/>
                            </a:rPr>
                            <m:t>𝛿</m:t>
                          </m:r>
                        </m:e>
                        <m:sub>
                          <m:r>
                            <a:rPr lang="en-US" sz="2100" b="0" i="1" smtClean="0">
                              <a:latin typeface="Cambria Math"/>
                            </a:rPr>
                            <m:t>𝐴</m:t>
                          </m:r>
                        </m:sub>
                      </m:sSub>
                      <m:f>
                        <m:fPr>
                          <m:ctrlPr>
                            <a:rPr lang="en-US" sz="2100" b="0" i="1" smtClean="0">
                              <a:latin typeface="Cambria Math"/>
                            </a:rPr>
                          </m:ctrlPr>
                        </m:fPr>
                        <m:num>
                          <m:sSup>
                            <m:sSupPr>
                              <m:ctrlPr>
                                <a:rPr lang="en-US" sz="2100" b="0" i="1" smtClean="0">
                                  <a:latin typeface="Cambria Math"/>
                                </a:rPr>
                              </m:ctrlPr>
                            </m:sSupPr>
                            <m:e>
                              <m:r>
                                <a:rPr lang="en-US" sz="2100" b="0" i="1" smtClean="0">
                                  <a:latin typeface="Cambria Math"/>
                                </a:rPr>
                                <m:t>𝑥</m:t>
                              </m:r>
                            </m:e>
                            <m:sup>
                              <m:r>
                                <a:rPr lang="en-US" sz="2100" b="0" i="1" smtClean="0">
                                  <a:latin typeface="Cambria Math"/>
                                </a:rPr>
                                <m:t>′</m:t>
                              </m:r>
                            </m:sup>
                          </m:sSup>
                        </m:num>
                        <m:den>
                          <m:r>
                            <a:rPr lang="en-US" sz="2100" b="0" i="1" smtClean="0">
                              <a:latin typeface="Cambria Math"/>
                            </a:rPr>
                            <m:t>𝑙</m:t>
                          </m:r>
                        </m:den>
                      </m:f>
                      <m:r>
                        <a:rPr lang="en-US" sz="2100" b="0" i="1" smtClean="0">
                          <a:latin typeface="Cambria Math"/>
                        </a:rPr>
                        <m:t>+</m:t>
                      </m:r>
                      <m:f>
                        <m:fPr>
                          <m:ctrlPr>
                            <a:rPr lang="en-US" sz="2100" b="0" i="1" smtClean="0">
                              <a:latin typeface="Cambria Math"/>
                            </a:rPr>
                          </m:ctrlPr>
                        </m:fPr>
                        <m:num>
                          <m:r>
                            <a:rPr lang="en-US" sz="2100" b="0" i="1" smtClean="0">
                              <a:latin typeface="Cambria Math"/>
                            </a:rPr>
                            <m:t>1</m:t>
                          </m:r>
                        </m:num>
                        <m:den>
                          <m:r>
                            <a:rPr lang="en-US" sz="2100" b="0" i="1" smtClean="0">
                              <a:latin typeface="Cambria Math"/>
                            </a:rPr>
                            <m:t>12</m:t>
                          </m:r>
                        </m:den>
                      </m:f>
                      <m:d>
                        <m:dPr>
                          <m:ctrlPr>
                            <a:rPr lang="en-US" sz="2100" b="0" i="1" smtClean="0">
                              <a:latin typeface="Cambria Math"/>
                            </a:rPr>
                          </m:ctrlPr>
                        </m:dPr>
                        <m:e>
                          <m:f>
                            <m:fPr>
                              <m:ctrlPr>
                                <a:rPr lang="en-US" sz="2100" b="0" i="1" smtClean="0">
                                  <a:latin typeface="Cambria Math"/>
                                </a:rPr>
                              </m:ctrlPr>
                            </m:fPr>
                            <m:num>
                              <m:sSub>
                                <m:sSubPr>
                                  <m:ctrlPr>
                                    <a:rPr lang="en-US" sz="2100" b="0" i="1" smtClean="0">
                                      <a:latin typeface="Cambria Math"/>
                                    </a:rPr>
                                  </m:ctrlPr>
                                </m:sSubPr>
                                <m:e>
                                  <m:r>
                                    <a:rPr lang="en-US" sz="2100" b="0" i="1" smtClean="0">
                                      <a:latin typeface="Cambria Math"/>
                                    </a:rPr>
                                    <m:t>𝑀</m:t>
                                  </m:r>
                                </m:e>
                                <m:sub>
                                  <m:r>
                                    <a:rPr lang="en-US" sz="2100" b="0" i="1" smtClean="0">
                                      <a:latin typeface="Cambria Math"/>
                                    </a:rPr>
                                    <m:t>𝑚𝑎𝑥</m:t>
                                  </m:r>
                                </m:sub>
                              </m:sSub>
                            </m:num>
                            <m:den>
                              <m:r>
                                <a:rPr lang="en-US" sz="2100" b="0" i="1" smtClean="0">
                                  <a:latin typeface="Cambria Math"/>
                                </a:rPr>
                                <m:t>𝐸𝐽</m:t>
                              </m:r>
                            </m:den>
                          </m:f>
                        </m:e>
                      </m:d>
                      <m:sSup>
                        <m:sSupPr>
                          <m:ctrlPr>
                            <a:rPr lang="en-US" sz="2100" b="0" i="1" smtClean="0">
                              <a:latin typeface="Cambria Math"/>
                            </a:rPr>
                          </m:ctrlPr>
                        </m:sSupPr>
                        <m:e>
                          <m:r>
                            <a:rPr lang="en-US" sz="2100" b="0" i="1" smtClean="0">
                              <a:latin typeface="Cambria Math"/>
                            </a:rPr>
                            <m:t>𝑙</m:t>
                          </m:r>
                        </m:e>
                        <m:sup>
                          <m:r>
                            <a:rPr lang="en-US" sz="2100" b="0" i="1" smtClean="0">
                              <a:latin typeface="Cambria Math"/>
                            </a:rPr>
                            <m:t>2</m:t>
                          </m:r>
                        </m:sup>
                      </m:sSup>
                      <m:sSub>
                        <m:sSubPr>
                          <m:ctrlPr>
                            <a:rPr lang="en-US" sz="2100" b="0" i="1" smtClean="0">
                              <a:latin typeface="Cambria Math"/>
                            </a:rPr>
                          </m:ctrlPr>
                        </m:sSubPr>
                        <m:e>
                          <m:r>
                            <a:rPr lang="el-GR" sz="2100" b="0" i="1" smtClean="0">
                              <a:latin typeface="Cambria Math"/>
                            </a:rPr>
                            <m:t>𝜔</m:t>
                          </m:r>
                        </m:e>
                        <m:sub>
                          <m:r>
                            <a:rPr lang="en-US" sz="2100" b="0" i="1" smtClean="0">
                              <a:latin typeface="Cambria Math"/>
                            </a:rPr>
                            <m:t>𝑃</m:t>
                          </m:r>
                        </m:sub>
                      </m:sSub>
                      <m:r>
                        <a:rPr lang="en-US" sz="2100" b="0" i="1" smtClean="0">
                          <a:latin typeface="Cambria Math"/>
                        </a:rPr>
                        <m:t>=0.0118</m:t>
                      </m:r>
                      <m:f>
                        <m:fPr>
                          <m:ctrlPr>
                            <a:rPr lang="en-US" sz="2100" b="0" i="1" smtClean="0">
                              <a:latin typeface="Cambria Math"/>
                            </a:rPr>
                          </m:ctrlPr>
                        </m:fPr>
                        <m:num>
                          <m:r>
                            <a:rPr lang="en-US" sz="2100" b="0" i="1" smtClean="0">
                              <a:latin typeface="Cambria Math"/>
                            </a:rPr>
                            <m:t>𝑥</m:t>
                          </m:r>
                          <m:r>
                            <a:rPr lang="en-US" sz="2100" b="0" i="1" smtClean="0">
                              <a:latin typeface="Cambria Math"/>
                            </a:rPr>
                            <m:t>′</m:t>
                          </m:r>
                        </m:num>
                        <m:den>
                          <m:r>
                            <a:rPr lang="en-US" sz="2100" b="0" i="1" smtClean="0">
                              <a:latin typeface="Cambria Math"/>
                            </a:rPr>
                            <m:t>𝑙</m:t>
                          </m:r>
                        </m:den>
                      </m:f>
                      <m:r>
                        <a:rPr lang="en-US" sz="2100" b="0" i="1" smtClean="0">
                          <a:latin typeface="Cambria Math"/>
                        </a:rPr>
                        <m:t>+</m:t>
                      </m:r>
                      <m:f>
                        <m:fPr>
                          <m:ctrlPr>
                            <a:rPr lang="en-US" sz="2100" b="0" i="1" smtClean="0">
                              <a:latin typeface="Cambria Math"/>
                            </a:rPr>
                          </m:ctrlPr>
                        </m:fPr>
                        <m:num>
                          <m:r>
                            <a:rPr lang="en-US" sz="2100" b="0" i="1" smtClean="0">
                              <a:latin typeface="Cambria Math"/>
                            </a:rPr>
                            <m:t>1</m:t>
                          </m:r>
                        </m:num>
                        <m:den>
                          <m:r>
                            <a:rPr lang="en-US" sz="2100" b="0" i="1" smtClean="0">
                              <a:latin typeface="Cambria Math"/>
                            </a:rPr>
                            <m:t>12</m:t>
                          </m:r>
                        </m:den>
                      </m:f>
                      <m:d>
                        <m:dPr>
                          <m:ctrlPr>
                            <a:rPr lang="en-US" sz="2100" b="0" i="1" smtClean="0">
                              <a:latin typeface="Cambria Math"/>
                            </a:rPr>
                          </m:ctrlPr>
                        </m:dPr>
                        <m:e>
                          <m:f>
                            <m:fPr>
                              <m:ctrlPr>
                                <a:rPr lang="en-US" sz="2100" b="0" i="1" smtClean="0">
                                  <a:latin typeface="Cambria Math"/>
                                </a:rPr>
                              </m:ctrlPr>
                            </m:fPr>
                            <m:num>
                              <m:r>
                                <a:rPr lang="en-US" sz="2100" b="0" i="1" smtClean="0">
                                  <a:latin typeface="Cambria Math"/>
                                </a:rPr>
                                <m:t>−160</m:t>
                              </m:r>
                            </m:num>
                            <m:den>
                              <m:r>
                                <a:rPr lang="en-US" sz="2100" b="0" i="1" smtClean="0">
                                  <a:latin typeface="Cambria Math"/>
                                </a:rPr>
                                <m:t>𝐸𝐽</m:t>
                              </m:r>
                            </m:den>
                          </m:f>
                        </m:e>
                      </m:d>
                      <m:r>
                        <a:rPr lang="en-US" sz="2100" b="0" i="1" smtClean="0">
                          <a:latin typeface="Cambria Math"/>
                        </a:rPr>
                        <m:t>∗</m:t>
                      </m:r>
                      <m:sSup>
                        <m:sSupPr>
                          <m:ctrlPr>
                            <a:rPr lang="en-US" sz="2100" b="0" i="1" smtClean="0">
                              <a:latin typeface="Cambria Math"/>
                            </a:rPr>
                          </m:ctrlPr>
                        </m:sSupPr>
                        <m:e>
                          <m:r>
                            <a:rPr lang="en-US" sz="2100" b="0" i="1" smtClean="0">
                              <a:latin typeface="Cambria Math"/>
                            </a:rPr>
                            <m:t>4</m:t>
                          </m:r>
                        </m:e>
                        <m:sup>
                          <m:r>
                            <a:rPr lang="en-US" sz="2100" b="0" i="1" smtClean="0">
                              <a:latin typeface="Cambria Math"/>
                            </a:rPr>
                            <m:t>2</m:t>
                          </m:r>
                        </m:sup>
                      </m:sSup>
                      <m:r>
                        <a:rPr lang="en-US" sz="2100" b="0" i="1" smtClean="0">
                          <a:latin typeface="Cambria Math"/>
                        </a:rPr>
                        <m:t>∗</m:t>
                      </m:r>
                      <m:sSub>
                        <m:sSubPr>
                          <m:ctrlPr>
                            <a:rPr lang="en-US" sz="2100" b="0" i="1" smtClean="0">
                              <a:latin typeface="Cambria Math"/>
                            </a:rPr>
                          </m:ctrlPr>
                        </m:sSubPr>
                        <m:e>
                          <m:r>
                            <a:rPr lang="el-GR" sz="2100" b="0" i="1" smtClean="0">
                              <a:latin typeface="Cambria Math"/>
                            </a:rPr>
                            <m:t>𝜔</m:t>
                          </m:r>
                        </m:e>
                        <m:sub>
                          <m:r>
                            <a:rPr lang="en-US" sz="2100" b="0" i="1" smtClean="0">
                              <a:latin typeface="Cambria Math"/>
                            </a:rPr>
                            <m:t>𝑃</m:t>
                          </m:r>
                        </m:sub>
                      </m:sSub>
                      <m:r>
                        <a:rPr lang="en-US" sz="2100" b="0" i="1" smtClean="0">
                          <a:latin typeface="Cambria Math"/>
                          <a:ea typeface="Cambria Math"/>
                        </a:rPr>
                        <m:t>⇒</m:t>
                      </m:r>
                    </m:oMath>
                  </m:oMathPara>
                </a14:m>
                <a:endParaRPr lang="el-GR" sz="2100" dirty="0"/>
              </a:p>
            </p:txBody>
          </p:sp>
        </mc:Choice>
        <mc:Fallback xmlns="">
          <p:sp>
            <p:nvSpPr>
              <p:cNvPr id="9" name="TextBox 8"/>
              <p:cNvSpPr txBox="1">
                <a:spLocks noRot="1" noChangeAspect="1" noMove="1" noResize="1" noEditPoints="1" noAdjustHandles="1" noChangeArrowheads="1" noChangeShapeType="1" noTextEdit="1"/>
              </p:cNvSpPr>
              <p:nvPr/>
            </p:nvSpPr>
            <p:spPr>
              <a:xfrm>
                <a:off x="185411" y="2610571"/>
                <a:ext cx="8347029" cy="818429"/>
              </a:xfrm>
              <a:prstGeom prst="rect">
                <a:avLst/>
              </a:prstGeom>
              <a:blipFill rotWithShape="1">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51520" y="3569052"/>
                <a:ext cx="4503028" cy="724044"/>
              </a:xfrm>
              <a:prstGeom prst="rect">
                <a:avLst/>
              </a:prstGeom>
              <a:noFill/>
              <a:ln w="25400">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100" b="0" i="1" smtClean="0">
                          <a:latin typeface="Cambria Math"/>
                          <a:ea typeface="Cambria Math"/>
                        </a:rPr>
                        <m:t>⇒</m:t>
                      </m:r>
                      <m:r>
                        <a:rPr lang="en-US" sz="2100" b="0" i="1" smtClean="0">
                          <a:latin typeface="Cambria Math"/>
                        </a:rPr>
                        <m:t>𝑈</m:t>
                      </m:r>
                      <m:d>
                        <m:dPr>
                          <m:ctrlPr>
                            <a:rPr lang="en-US" sz="2100" b="0" i="1" smtClean="0">
                              <a:latin typeface="Cambria Math"/>
                            </a:rPr>
                          </m:ctrlPr>
                        </m:dPr>
                        <m:e>
                          <m:r>
                            <a:rPr lang="en-US" sz="2100" b="0" i="1" smtClean="0">
                              <a:latin typeface="Cambria Math"/>
                            </a:rPr>
                            <m:t>𝑥</m:t>
                          </m:r>
                        </m:e>
                      </m:d>
                      <m:r>
                        <a:rPr lang="en-US" sz="2100" b="0" i="1" smtClean="0">
                          <a:latin typeface="Cambria Math"/>
                        </a:rPr>
                        <m:t>=0.0118</m:t>
                      </m:r>
                      <m:f>
                        <m:fPr>
                          <m:ctrlPr>
                            <a:rPr lang="en-US" sz="2100" b="0" i="1" smtClean="0">
                              <a:latin typeface="Cambria Math"/>
                            </a:rPr>
                          </m:ctrlPr>
                        </m:fPr>
                        <m:num>
                          <m:r>
                            <a:rPr lang="en-US" sz="2100" b="0" i="1" smtClean="0">
                              <a:latin typeface="Cambria Math"/>
                            </a:rPr>
                            <m:t>𝑥</m:t>
                          </m:r>
                          <m:r>
                            <a:rPr lang="en-US" sz="2100" b="0" i="1" smtClean="0">
                              <a:latin typeface="Cambria Math"/>
                            </a:rPr>
                            <m:t>′</m:t>
                          </m:r>
                        </m:num>
                        <m:den>
                          <m:r>
                            <a:rPr lang="en-US" sz="2100" b="0" i="1" smtClean="0">
                              <a:latin typeface="Cambria Math"/>
                            </a:rPr>
                            <m:t>𝑙</m:t>
                          </m:r>
                        </m:den>
                      </m:f>
                      <m:r>
                        <a:rPr lang="en-US" sz="2100" b="0" i="1" smtClean="0">
                          <a:latin typeface="Cambria Math"/>
                        </a:rPr>
                        <m:t>−3.93∗</m:t>
                      </m:r>
                      <m:sSup>
                        <m:sSupPr>
                          <m:ctrlPr>
                            <a:rPr lang="en-US" sz="2100" b="0" i="1" smtClean="0">
                              <a:latin typeface="Cambria Math"/>
                            </a:rPr>
                          </m:ctrlPr>
                        </m:sSupPr>
                        <m:e>
                          <m:r>
                            <a:rPr lang="en-US" sz="2100" b="0" i="1" smtClean="0">
                              <a:latin typeface="Cambria Math"/>
                            </a:rPr>
                            <m:t>10</m:t>
                          </m:r>
                        </m:e>
                        <m:sup>
                          <m:r>
                            <a:rPr lang="en-US" sz="2100" b="0" i="1" smtClean="0">
                              <a:latin typeface="Cambria Math"/>
                            </a:rPr>
                            <m:t>−3</m:t>
                          </m:r>
                        </m:sup>
                      </m:sSup>
                      <m:sSub>
                        <m:sSubPr>
                          <m:ctrlPr>
                            <a:rPr lang="en-US" sz="2100" b="0" i="1" smtClean="0">
                              <a:latin typeface="Cambria Math"/>
                            </a:rPr>
                          </m:ctrlPr>
                        </m:sSubPr>
                        <m:e>
                          <m:r>
                            <a:rPr lang="el-GR" sz="2100" b="0" i="1" smtClean="0">
                              <a:latin typeface="Cambria Math"/>
                            </a:rPr>
                            <m:t>𝜔</m:t>
                          </m:r>
                        </m:e>
                        <m:sub>
                          <m:r>
                            <a:rPr lang="en-US" sz="2100" b="0" i="1" smtClean="0">
                              <a:latin typeface="Cambria Math"/>
                            </a:rPr>
                            <m:t>𝑃</m:t>
                          </m:r>
                        </m:sub>
                      </m:sSub>
                    </m:oMath>
                  </m:oMathPara>
                </a14:m>
                <a:endParaRPr lang="el-GR" sz="2100" dirty="0"/>
              </a:p>
            </p:txBody>
          </p:sp>
        </mc:Choice>
        <mc:Fallback xmlns="">
          <p:sp>
            <p:nvSpPr>
              <p:cNvPr id="10" name="TextBox 9"/>
              <p:cNvSpPr txBox="1">
                <a:spLocks noRot="1" noChangeAspect="1" noMove="1" noResize="1" noEditPoints="1" noAdjustHandles="1" noChangeArrowheads="1" noChangeShapeType="1" noTextEdit="1"/>
              </p:cNvSpPr>
              <p:nvPr/>
            </p:nvSpPr>
            <p:spPr>
              <a:xfrm>
                <a:off x="251520" y="3569052"/>
                <a:ext cx="4503028" cy="724044"/>
              </a:xfrm>
              <a:prstGeom prst="rect">
                <a:avLst/>
              </a:prstGeom>
              <a:blipFill rotWithShape="1">
                <a:blip r:embed="rId6"/>
                <a:stretch>
                  <a:fillRect/>
                </a:stretch>
              </a:blipFill>
              <a:ln w="25400">
                <a:solidFill>
                  <a:schemeClr val="accent1"/>
                </a:solidFill>
              </a:ln>
            </p:spPr>
            <p:txBody>
              <a:bodyPr/>
              <a:lstStyle/>
              <a:p>
                <a:r>
                  <a:rPr lang="el-GR">
                    <a:noFill/>
                  </a:rPr>
                  <a:t> </a:t>
                </a:r>
              </a:p>
            </p:txBody>
          </p:sp>
        </mc:Fallback>
      </mc:AlternateContent>
      <p:sp>
        <p:nvSpPr>
          <p:cNvPr id="11" name="Content Placeholder 2"/>
          <p:cNvSpPr txBox="1">
            <a:spLocks/>
          </p:cNvSpPr>
          <p:nvPr/>
        </p:nvSpPr>
        <p:spPr>
          <a:xfrm>
            <a:off x="107504" y="4581128"/>
            <a:ext cx="5904656" cy="216024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Στη συνέχεια, χωρίζεται ο φορέας σε συγκεκριμένα τμήματα και υπολογίζονται οι τιμές της παραπάνω εξίσωσης για τα χαρακτηριστικά σημεία που προκύπτουν.</a:t>
            </a:r>
          </a:p>
          <a:p>
            <a:pPr marL="0" indent="0">
              <a:buFont typeface="Arial" pitchFamily="34" charset="0"/>
              <a:buNone/>
            </a:pPr>
            <a:r>
              <a:rPr lang="el-GR" sz="2400" dirty="0" smtClean="0"/>
              <a:t>Για τον υπολογισμό των τιμών φτιάχνεται πίνακας. </a:t>
            </a:r>
          </a:p>
        </p:txBody>
      </p:sp>
      <p:graphicFrame>
        <p:nvGraphicFramePr>
          <p:cNvPr id="4" name="Object 3" descr="Εικόνα που δείχνει πώς χωρίζεται ο πρόβολος σε τέσσερα ίσα τμήματα με σκοπό τη χάραξη της ελαστικής γραμμής."/>
          <p:cNvGraphicFramePr>
            <a:graphicFrameLocks noChangeAspect="1"/>
          </p:cNvGraphicFramePr>
          <p:nvPr>
            <p:extLst>
              <p:ext uri="{D42A27DB-BD31-4B8C-83A1-F6EECF244321}">
                <p14:modId xmlns:p14="http://schemas.microsoft.com/office/powerpoint/2010/main" val="1037016908"/>
              </p:ext>
            </p:extLst>
          </p:nvPr>
        </p:nvGraphicFramePr>
        <p:xfrm>
          <a:off x="6156176" y="4653136"/>
          <a:ext cx="2448272" cy="1610705"/>
        </p:xfrm>
        <a:graphic>
          <a:graphicData uri="http://schemas.openxmlformats.org/presentationml/2006/ole">
            <mc:AlternateContent xmlns:mc="http://schemas.openxmlformats.org/markup-compatibility/2006">
              <mc:Choice xmlns:v="urn:schemas-microsoft-com:vml" Requires="v">
                <p:oleObj spid="_x0000_s142395" name="Picture (32-bit)" r:id="rId7" imgW="1362240" imgH="828720" progId="MetafileCompanion32.Picture.1">
                  <p:embed/>
                </p:oleObj>
              </mc:Choice>
              <mc:Fallback>
                <p:oleObj name="Picture (32-bit)" r:id="rId7" imgW="1362240" imgH="828720" progId="MetafileCompanion32.Picture.1">
                  <p:embed/>
                  <p:pic>
                    <p:nvPicPr>
                      <p:cNvPr id="0" name=""/>
                      <p:cNvPicPr/>
                      <p:nvPr/>
                    </p:nvPicPr>
                    <p:blipFill>
                      <a:blip r:embed="rId8"/>
                      <a:stretch>
                        <a:fillRect/>
                      </a:stretch>
                    </p:blipFill>
                    <p:spPr>
                      <a:xfrm>
                        <a:off x="6156176" y="4653136"/>
                        <a:ext cx="2448272" cy="1610705"/>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E53BB423-234F-4104-8070-014A5F326CB9}" type="slidenum">
              <a:rPr lang="el-GR" smtClean="0"/>
              <a:t>11</a:t>
            </a:fld>
            <a:endParaRPr lang="el-GR"/>
          </a:p>
        </p:txBody>
      </p:sp>
    </p:spTree>
    <p:extLst>
      <p:ext uri="{BB962C8B-B14F-4D97-AF65-F5344CB8AC3E}">
        <p14:creationId xmlns:p14="http://schemas.microsoft.com/office/powerpoint/2010/main" val="9488248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Εφαρμογή 1</a:t>
            </a:r>
            <a:r>
              <a:rPr lang="el-GR" sz="2800" b="1" baseline="30000" dirty="0" smtClean="0"/>
              <a:t>η</a:t>
            </a:r>
            <a:r>
              <a:rPr lang="el-GR" sz="2800" b="1" dirty="0" smtClean="0"/>
              <a:t> – υπολογισμός ελαστικής γραμμής (συνέχεια)</a:t>
            </a:r>
            <a:endParaRPr lang="el-GR" sz="2800" b="1" dirty="0"/>
          </a:p>
        </p:txBody>
      </p:sp>
      <p:graphicFrame>
        <p:nvGraphicFramePr>
          <p:cNvPr id="3" name="Table 2" descr="Πίνακας για τον υπολογισμό των διάφορων τιμών της εξίσωσης της ελαστικής γραμμής, με σκοπό τη χάραξή της."/>
          <p:cNvGraphicFramePr>
            <a:graphicFrameLocks noGrp="1"/>
          </p:cNvGraphicFramePr>
          <p:nvPr>
            <p:extLst>
              <p:ext uri="{D42A27DB-BD31-4B8C-83A1-F6EECF244321}">
                <p14:modId xmlns:p14="http://schemas.microsoft.com/office/powerpoint/2010/main" val="1102450010"/>
              </p:ext>
            </p:extLst>
          </p:nvPr>
        </p:nvGraphicFramePr>
        <p:xfrm>
          <a:off x="1115616" y="1124744"/>
          <a:ext cx="7008441" cy="2225040"/>
        </p:xfrm>
        <a:graphic>
          <a:graphicData uri="http://schemas.openxmlformats.org/drawingml/2006/table">
            <a:tbl>
              <a:tblPr firstRow="1" bandRow="1">
                <a:tableStyleId>{7DF18680-E054-41AD-8BC1-D1AEF772440D}</a:tableStyleId>
              </a:tblPr>
              <a:tblGrid>
                <a:gridCol w="527720"/>
                <a:gridCol w="720080"/>
                <a:gridCol w="792088"/>
                <a:gridCol w="1008112"/>
                <a:gridCol w="1224136"/>
                <a:gridCol w="1368152"/>
                <a:gridCol w="1368153"/>
              </a:tblGrid>
              <a:tr h="370840">
                <a:tc>
                  <a:txBody>
                    <a:bodyPr/>
                    <a:lstStyle/>
                    <a:p>
                      <a:r>
                        <a:rPr lang="en-US" dirty="0" err="1" smtClean="0"/>
                        <a:t>i</a:t>
                      </a:r>
                      <a:endParaRPr lang="el-GR" dirty="0"/>
                    </a:p>
                  </a:txBody>
                  <a:tcPr/>
                </a:tc>
                <a:tc>
                  <a:txBody>
                    <a:bodyPr/>
                    <a:lstStyle/>
                    <a:p>
                      <a:r>
                        <a:rPr lang="en-US" dirty="0" smtClean="0"/>
                        <a:t>x/l</a:t>
                      </a:r>
                      <a:endParaRPr lang="el-GR" dirty="0"/>
                    </a:p>
                  </a:txBody>
                  <a:tcPr/>
                </a:tc>
                <a:tc>
                  <a:txBody>
                    <a:bodyPr/>
                    <a:lstStyle/>
                    <a:p>
                      <a:r>
                        <a:rPr lang="en-US" dirty="0" smtClean="0"/>
                        <a:t>x’/l</a:t>
                      </a:r>
                      <a:endParaRPr lang="el-GR" dirty="0"/>
                    </a:p>
                  </a:txBody>
                  <a:tcPr/>
                </a:tc>
                <a:tc>
                  <a:txBody>
                    <a:bodyPr/>
                    <a:lstStyle/>
                    <a:p>
                      <a:r>
                        <a:rPr lang="el-GR" dirty="0" smtClean="0"/>
                        <a:t>ω</a:t>
                      </a:r>
                      <a:r>
                        <a:rPr lang="en-US" baseline="-25000" dirty="0" smtClean="0"/>
                        <a:t>P</a:t>
                      </a:r>
                      <a:endParaRPr lang="el-GR" baseline="-25000" dirty="0"/>
                    </a:p>
                  </a:txBody>
                  <a:tcPr/>
                </a:tc>
                <a:tc>
                  <a:txBody>
                    <a:bodyPr/>
                    <a:lstStyle/>
                    <a:p>
                      <a:r>
                        <a:rPr lang="en-US" dirty="0" smtClean="0"/>
                        <a:t>0.0118x’/l</a:t>
                      </a:r>
                      <a:endParaRPr lang="el-GR" dirty="0"/>
                    </a:p>
                  </a:txBody>
                  <a:tcPr/>
                </a:tc>
                <a:tc>
                  <a:txBody>
                    <a:bodyPr/>
                    <a:lstStyle/>
                    <a:p>
                      <a:r>
                        <a:rPr lang="en-US" dirty="0" smtClean="0"/>
                        <a:t>-0.00393</a:t>
                      </a:r>
                      <a:r>
                        <a:rPr lang="el-GR" dirty="0" smtClean="0"/>
                        <a:t>ω</a:t>
                      </a:r>
                      <a:r>
                        <a:rPr lang="en-US" baseline="-25000" dirty="0" smtClean="0"/>
                        <a:t>P</a:t>
                      </a:r>
                      <a:endParaRPr lang="el-GR" baseline="-25000" dirty="0"/>
                    </a:p>
                  </a:txBody>
                  <a:tcPr/>
                </a:tc>
                <a:tc>
                  <a:txBody>
                    <a:bodyPr/>
                    <a:lstStyle/>
                    <a:p>
                      <a:r>
                        <a:rPr lang="en-US" dirty="0" smtClean="0"/>
                        <a:t>U(x) (m)</a:t>
                      </a:r>
                      <a:endParaRPr lang="el-GR" dirty="0"/>
                    </a:p>
                  </a:txBody>
                  <a:tcPr/>
                </a:tc>
              </a:tr>
              <a:tr h="370840">
                <a:tc>
                  <a:txBody>
                    <a:bodyPr/>
                    <a:lstStyle/>
                    <a:p>
                      <a:r>
                        <a:rPr lang="en-US" dirty="0" smtClean="0"/>
                        <a:t>0</a:t>
                      </a:r>
                    </a:p>
                  </a:txBody>
                  <a:tcPr/>
                </a:tc>
                <a:tc>
                  <a:txBody>
                    <a:bodyPr/>
                    <a:lstStyle/>
                    <a:p>
                      <a:r>
                        <a:rPr lang="en-US" dirty="0" smtClean="0"/>
                        <a:t>0</a:t>
                      </a:r>
                      <a:endParaRPr lang="el-GR" dirty="0"/>
                    </a:p>
                  </a:txBody>
                  <a:tcPr/>
                </a:tc>
                <a:tc>
                  <a:txBody>
                    <a:bodyPr/>
                    <a:lstStyle/>
                    <a:p>
                      <a:r>
                        <a:rPr lang="en-US" dirty="0" smtClean="0"/>
                        <a:t>1</a:t>
                      </a:r>
                      <a:endParaRPr lang="el-GR" dirty="0"/>
                    </a:p>
                  </a:txBody>
                  <a:tcPr/>
                </a:tc>
                <a:tc>
                  <a:txBody>
                    <a:bodyPr/>
                    <a:lstStyle/>
                    <a:p>
                      <a:r>
                        <a:rPr lang="en-US" dirty="0" smtClean="0"/>
                        <a:t>0</a:t>
                      </a:r>
                    </a:p>
                  </a:txBody>
                  <a:tcPr/>
                </a:tc>
                <a:tc>
                  <a:txBody>
                    <a:bodyPr/>
                    <a:lstStyle/>
                    <a:p>
                      <a:r>
                        <a:rPr lang="en-US" dirty="0" smtClean="0"/>
                        <a:t>0.0118</a:t>
                      </a:r>
                      <a:endParaRPr lang="el-GR" dirty="0"/>
                    </a:p>
                  </a:txBody>
                  <a:tcPr/>
                </a:tc>
                <a:tc>
                  <a:txBody>
                    <a:bodyPr/>
                    <a:lstStyle/>
                    <a:p>
                      <a:r>
                        <a:rPr lang="en-US" dirty="0" smtClean="0"/>
                        <a:t>0</a:t>
                      </a:r>
                      <a:endParaRPr lang="el-GR" dirty="0"/>
                    </a:p>
                  </a:txBody>
                  <a:tcPr/>
                </a:tc>
                <a:tc>
                  <a:txBody>
                    <a:bodyPr/>
                    <a:lstStyle/>
                    <a:p>
                      <a:r>
                        <a:rPr lang="en-US" dirty="0" smtClean="0"/>
                        <a:t>0.0118</a:t>
                      </a:r>
                      <a:endParaRPr lang="el-GR" dirty="0"/>
                    </a:p>
                  </a:txBody>
                  <a:tcPr/>
                </a:tc>
              </a:tr>
              <a:tr h="370840">
                <a:tc>
                  <a:txBody>
                    <a:bodyPr/>
                    <a:lstStyle/>
                    <a:p>
                      <a:r>
                        <a:rPr lang="en-US" dirty="0" smtClean="0"/>
                        <a:t>1</a:t>
                      </a:r>
                      <a:endParaRPr lang="el-GR" dirty="0"/>
                    </a:p>
                  </a:txBody>
                  <a:tcPr/>
                </a:tc>
                <a:tc>
                  <a:txBody>
                    <a:bodyPr/>
                    <a:lstStyle/>
                    <a:p>
                      <a:r>
                        <a:rPr lang="en-US" dirty="0" smtClean="0"/>
                        <a:t>0.25</a:t>
                      </a:r>
                      <a:endParaRPr lang="el-GR" dirty="0"/>
                    </a:p>
                  </a:txBody>
                  <a:tcPr/>
                </a:tc>
                <a:tc>
                  <a:txBody>
                    <a:bodyPr/>
                    <a:lstStyle/>
                    <a:p>
                      <a:r>
                        <a:rPr lang="en-US" dirty="0" smtClean="0"/>
                        <a:t>0.75</a:t>
                      </a:r>
                      <a:endParaRPr lang="el-GR" dirty="0"/>
                    </a:p>
                  </a:txBody>
                  <a:tcPr/>
                </a:tc>
                <a:tc>
                  <a:txBody>
                    <a:bodyPr/>
                    <a:lstStyle/>
                    <a:p>
                      <a:r>
                        <a:rPr lang="en-US" dirty="0" smtClean="0"/>
                        <a:t>0.2461</a:t>
                      </a:r>
                      <a:endParaRPr lang="el-GR" dirty="0"/>
                    </a:p>
                  </a:txBody>
                  <a:tcPr/>
                </a:tc>
                <a:tc>
                  <a:txBody>
                    <a:bodyPr/>
                    <a:lstStyle/>
                    <a:p>
                      <a:r>
                        <a:rPr lang="en-US" dirty="0" smtClean="0"/>
                        <a:t>0.00885</a:t>
                      </a:r>
                      <a:endParaRPr lang="el-GR" dirty="0"/>
                    </a:p>
                  </a:txBody>
                  <a:tcPr/>
                </a:tc>
                <a:tc>
                  <a:txBody>
                    <a:bodyPr/>
                    <a:lstStyle/>
                    <a:p>
                      <a:r>
                        <a:rPr lang="en-US" dirty="0" smtClean="0"/>
                        <a:t>-0.00097</a:t>
                      </a:r>
                      <a:endParaRPr lang="el-GR" dirty="0"/>
                    </a:p>
                  </a:txBody>
                  <a:tcPr/>
                </a:tc>
                <a:tc>
                  <a:txBody>
                    <a:bodyPr/>
                    <a:lstStyle/>
                    <a:p>
                      <a:r>
                        <a:rPr lang="en-US" dirty="0" smtClean="0"/>
                        <a:t>0.00788</a:t>
                      </a:r>
                      <a:endParaRPr lang="el-GR" dirty="0"/>
                    </a:p>
                  </a:txBody>
                  <a:tcPr/>
                </a:tc>
              </a:tr>
              <a:tr h="370840">
                <a:tc>
                  <a:txBody>
                    <a:bodyPr/>
                    <a:lstStyle/>
                    <a:p>
                      <a:r>
                        <a:rPr lang="en-US" dirty="0" smtClean="0"/>
                        <a:t>2</a:t>
                      </a:r>
                      <a:endParaRPr lang="el-GR" dirty="0"/>
                    </a:p>
                  </a:txBody>
                  <a:tcPr/>
                </a:tc>
                <a:tc>
                  <a:txBody>
                    <a:bodyPr/>
                    <a:lstStyle/>
                    <a:p>
                      <a:r>
                        <a:rPr lang="en-US" dirty="0" smtClean="0"/>
                        <a:t>0.5</a:t>
                      </a:r>
                      <a:endParaRPr lang="el-GR" dirty="0"/>
                    </a:p>
                  </a:txBody>
                  <a:tcPr/>
                </a:tc>
                <a:tc>
                  <a:txBody>
                    <a:bodyPr/>
                    <a:lstStyle/>
                    <a:p>
                      <a:r>
                        <a:rPr lang="en-US" dirty="0" smtClean="0"/>
                        <a:t>0.5</a:t>
                      </a:r>
                      <a:endParaRPr lang="el-GR" dirty="0"/>
                    </a:p>
                  </a:txBody>
                  <a:tcPr/>
                </a:tc>
                <a:tc>
                  <a:txBody>
                    <a:bodyPr/>
                    <a:lstStyle/>
                    <a:p>
                      <a:r>
                        <a:rPr lang="en-US" dirty="0" smtClean="0"/>
                        <a:t>0.4375</a:t>
                      </a:r>
                      <a:endParaRPr lang="el-GR" dirty="0"/>
                    </a:p>
                  </a:txBody>
                  <a:tcPr/>
                </a:tc>
                <a:tc>
                  <a:txBody>
                    <a:bodyPr/>
                    <a:lstStyle/>
                    <a:p>
                      <a:r>
                        <a:rPr lang="en-US" dirty="0" smtClean="0"/>
                        <a:t>0.0059</a:t>
                      </a:r>
                      <a:endParaRPr lang="el-GR" dirty="0"/>
                    </a:p>
                  </a:txBody>
                  <a:tcPr/>
                </a:tc>
                <a:tc>
                  <a:txBody>
                    <a:bodyPr/>
                    <a:lstStyle/>
                    <a:p>
                      <a:r>
                        <a:rPr lang="en-US" dirty="0" smtClean="0"/>
                        <a:t>-0.00172</a:t>
                      </a:r>
                      <a:endParaRPr lang="el-GR" dirty="0"/>
                    </a:p>
                  </a:txBody>
                  <a:tcPr/>
                </a:tc>
                <a:tc>
                  <a:txBody>
                    <a:bodyPr/>
                    <a:lstStyle/>
                    <a:p>
                      <a:r>
                        <a:rPr lang="en-US" dirty="0" smtClean="0"/>
                        <a:t>0.00418</a:t>
                      </a:r>
                      <a:endParaRPr lang="el-GR" dirty="0"/>
                    </a:p>
                  </a:txBody>
                  <a:tcPr/>
                </a:tc>
              </a:tr>
              <a:tr h="370840">
                <a:tc>
                  <a:txBody>
                    <a:bodyPr/>
                    <a:lstStyle/>
                    <a:p>
                      <a:r>
                        <a:rPr lang="en-US" dirty="0" smtClean="0"/>
                        <a:t>3</a:t>
                      </a:r>
                      <a:endParaRPr lang="el-GR" dirty="0"/>
                    </a:p>
                  </a:txBody>
                  <a:tcPr/>
                </a:tc>
                <a:tc>
                  <a:txBody>
                    <a:bodyPr/>
                    <a:lstStyle/>
                    <a:p>
                      <a:r>
                        <a:rPr lang="en-US" dirty="0" smtClean="0"/>
                        <a:t>0.75</a:t>
                      </a:r>
                      <a:endParaRPr lang="el-GR" dirty="0"/>
                    </a:p>
                  </a:txBody>
                  <a:tcPr/>
                </a:tc>
                <a:tc>
                  <a:txBody>
                    <a:bodyPr/>
                    <a:lstStyle/>
                    <a:p>
                      <a:r>
                        <a:rPr lang="en-US" dirty="0" smtClean="0"/>
                        <a:t>0.25</a:t>
                      </a:r>
                      <a:endParaRPr lang="el-GR" dirty="0"/>
                    </a:p>
                  </a:txBody>
                  <a:tcPr/>
                </a:tc>
                <a:tc>
                  <a:txBody>
                    <a:bodyPr/>
                    <a:lstStyle/>
                    <a:p>
                      <a:r>
                        <a:rPr lang="en-US" dirty="0" smtClean="0"/>
                        <a:t>0.4336</a:t>
                      </a:r>
                      <a:endParaRPr lang="el-GR" dirty="0"/>
                    </a:p>
                  </a:txBody>
                  <a:tcPr/>
                </a:tc>
                <a:tc>
                  <a:txBody>
                    <a:bodyPr/>
                    <a:lstStyle/>
                    <a:p>
                      <a:r>
                        <a:rPr lang="en-US" dirty="0" smtClean="0"/>
                        <a:t>0.00295</a:t>
                      </a:r>
                      <a:endParaRPr lang="el-GR" dirty="0"/>
                    </a:p>
                  </a:txBody>
                  <a:tcPr/>
                </a:tc>
                <a:tc>
                  <a:txBody>
                    <a:bodyPr/>
                    <a:lstStyle/>
                    <a:p>
                      <a:r>
                        <a:rPr lang="en-US" dirty="0" smtClean="0"/>
                        <a:t>-0.0017</a:t>
                      </a:r>
                      <a:endParaRPr lang="el-GR" dirty="0"/>
                    </a:p>
                  </a:txBody>
                  <a:tcPr/>
                </a:tc>
                <a:tc>
                  <a:txBody>
                    <a:bodyPr/>
                    <a:lstStyle/>
                    <a:p>
                      <a:r>
                        <a:rPr lang="en-US" dirty="0" smtClean="0"/>
                        <a:t>0.00125</a:t>
                      </a:r>
                      <a:endParaRPr lang="el-GR" dirty="0"/>
                    </a:p>
                  </a:txBody>
                  <a:tcPr/>
                </a:tc>
              </a:tr>
              <a:tr h="370840">
                <a:tc>
                  <a:txBody>
                    <a:bodyPr/>
                    <a:lstStyle/>
                    <a:p>
                      <a:r>
                        <a:rPr lang="en-US" dirty="0" smtClean="0"/>
                        <a:t>4</a:t>
                      </a:r>
                      <a:endParaRPr lang="el-GR" dirty="0"/>
                    </a:p>
                  </a:txBody>
                  <a:tcPr/>
                </a:tc>
                <a:tc>
                  <a:txBody>
                    <a:bodyPr/>
                    <a:lstStyle/>
                    <a:p>
                      <a:r>
                        <a:rPr lang="en-US" dirty="0" smtClean="0"/>
                        <a:t>1</a:t>
                      </a:r>
                      <a:endParaRPr lang="el-GR" dirty="0"/>
                    </a:p>
                  </a:txBody>
                  <a:tcPr/>
                </a:tc>
                <a:tc>
                  <a:txBody>
                    <a:bodyPr/>
                    <a:lstStyle/>
                    <a:p>
                      <a:r>
                        <a:rPr lang="en-US" dirty="0" smtClean="0"/>
                        <a:t>0</a:t>
                      </a:r>
                      <a:endParaRPr lang="el-GR" dirty="0"/>
                    </a:p>
                  </a:txBody>
                  <a:tcPr/>
                </a:tc>
                <a:tc>
                  <a:txBody>
                    <a:bodyPr/>
                    <a:lstStyle/>
                    <a:p>
                      <a:r>
                        <a:rPr lang="en-US" dirty="0" smtClean="0"/>
                        <a:t>0</a:t>
                      </a:r>
                      <a:endParaRPr lang="el-GR" dirty="0"/>
                    </a:p>
                  </a:txBody>
                  <a:tcPr/>
                </a:tc>
                <a:tc>
                  <a:txBody>
                    <a:bodyPr/>
                    <a:lstStyle/>
                    <a:p>
                      <a:r>
                        <a:rPr lang="en-US" dirty="0" smtClean="0"/>
                        <a:t>0</a:t>
                      </a:r>
                      <a:endParaRPr lang="el-GR" dirty="0"/>
                    </a:p>
                  </a:txBody>
                  <a:tcPr/>
                </a:tc>
                <a:tc>
                  <a:txBody>
                    <a:bodyPr/>
                    <a:lstStyle/>
                    <a:p>
                      <a:r>
                        <a:rPr lang="en-US" dirty="0" smtClean="0"/>
                        <a:t>0</a:t>
                      </a:r>
                      <a:endParaRPr lang="el-GR" dirty="0"/>
                    </a:p>
                  </a:txBody>
                  <a:tcPr/>
                </a:tc>
                <a:tc>
                  <a:txBody>
                    <a:bodyPr/>
                    <a:lstStyle/>
                    <a:p>
                      <a:r>
                        <a:rPr lang="en-US" dirty="0" smtClean="0"/>
                        <a:t>0</a:t>
                      </a:r>
                      <a:endParaRPr lang="el-GR" dirty="0"/>
                    </a:p>
                  </a:txBody>
                  <a:tcPr/>
                </a:tc>
              </a:tr>
            </a:tbl>
          </a:graphicData>
        </a:graphic>
      </p:graphicFrame>
      <p:sp>
        <p:nvSpPr>
          <p:cNvPr id="6" name="Content Placeholder 2"/>
          <p:cNvSpPr txBox="1">
            <a:spLocks/>
          </p:cNvSpPr>
          <p:nvPr/>
        </p:nvSpPr>
        <p:spPr>
          <a:xfrm>
            <a:off x="38085" y="3789040"/>
            <a:ext cx="5111552" cy="14274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Η ελαστική γραμμή σχεδιάζεται, τοποθετώντας τις υπολογισμένες τιμές του παραπάνω πίνακα.</a:t>
            </a:r>
          </a:p>
        </p:txBody>
      </p:sp>
      <p:graphicFrame>
        <p:nvGraphicFramePr>
          <p:cNvPr id="2" name="Object 1" descr="Εικόνα που δείχνει τη σχεδίαση της ελαστικής γραμμής βάσει των υπολογισμένων τιμών του πίνακα."/>
          <p:cNvGraphicFramePr>
            <a:graphicFrameLocks noChangeAspect="1"/>
          </p:cNvGraphicFramePr>
          <p:nvPr>
            <p:extLst>
              <p:ext uri="{D42A27DB-BD31-4B8C-83A1-F6EECF244321}">
                <p14:modId xmlns:p14="http://schemas.microsoft.com/office/powerpoint/2010/main" val="3149735875"/>
              </p:ext>
            </p:extLst>
          </p:nvPr>
        </p:nvGraphicFramePr>
        <p:xfrm>
          <a:off x="5578455" y="3645024"/>
          <a:ext cx="2953985" cy="1335094"/>
        </p:xfrm>
        <a:graphic>
          <a:graphicData uri="http://schemas.openxmlformats.org/presentationml/2006/ole">
            <mc:AlternateContent xmlns:mc="http://schemas.openxmlformats.org/markup-compatibility/2006">
              <mc:Choice xmlns:v="urn:schemas-microsoft-com:vml" Requires="v">
                <p:oleObj spid="_x0000_s141373" name="Picture (32-bit)" r:id="rId3" imgW="1352520" imgH="523800" progId="MetafileCompanion32.Picture.1">
                  <p:embed/>
                </p:oleObj>
              </mc:Choice>
              <mc:Fallback>
                <p:oleObj name="Picture (32-bit)" r:id="rId3" imgW="1352520" imgH="523800" progId="MetafileCompanion32.Picture.1">
                  <p:embed/>
                  <p:pic>
                    <p:nvPicPr>
                      <p:cNvPr id="0" name=""/>
                      <p:cNvPicPr/>
                      <p:nvPr/>
                    </p:nvPicPr>
                    <p:blipFill>
                      <a:blip r:embed="rId4"/>
                      <a:stretch>
                        <a:fillRect/>
                      </a:stretch>
                    </p:blipFill>
                    <p:spPr>
                      <a:xfrm>
                        <a:off x="5578455" y="3645024"/>
                        <a:ext cx="2953985" cy="1335094"/>
                      </a:xfrm>
                      <a:prstGeom prst="rect">
                        <a:avLst/>
                      </a:prstGeom>
                    </p:spPr>
                  </p:pic>
                </p:oleObj>
              </mc:Fallback>
            </mc:AlternateContent>
          </a:graphicData>
        </a:graphic>
      </p:graphicFrame>
      <p:sp>
        <p:nvSpPr>
          <p:cNvPr id="7" name="Content Placeholder 2"/>
          <p:cNvSpPr txBox="1">
            <a:spLocks/>
          </p:cNvSpPr>
          <p:nvPr/>
        </p:nvSpPr>
        <p:spPr>
          <a:xfrm>
            <a:off x="179512" y="5385970"/>
            <a:ext cx="8640960" cy="135539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u="sng" dirty="0" smtClean="0">
                <a:solidFill>
                  <a:schemeClr val="accent5">
                    <a:lumMod val="75000"/>
                  </a:schemeClr>
                </a:solidFill>
              </a:rPr>
              <a:t>ΣΗΜΕΙΩΣΗ</a:t>
            </a:r>
            <a:r>
              <a:rPr lang="el-GR" sz="2400" dirty="0" smtClean="0"/>
              <a:t>: η μεθοδολογία εύρεσης της ελαστικής γραμμής εφαρμόζεται κατά τον ίδιο τρόπο, τόσο για ισοστατικούς, όσο και για υπερστατικούς φορείς.</a:t>
            </a:r>
          </a:p>
        </p:txBody>
      </p:sp>
      <p:sp>
        <p:nvSpPr>
          <p:cNvPr id="5" name="Slide Number Placeholder 4"/>
          <p:cNvSpPr>
            <a:spLocks noGrp="1"/>
          </p:cNvSpPr>
          <p:nvPr>
            <p:ph type="sldNum" sz="quarter" idx="12"/>
          </p:nvPr>
        </p:nvSpPr>
        <p:spPr/>
        <p:txBody>
          <a:bodyPr/>
          <a:lstStyle/>
          <a:p>
            <a:fld id="{E53BB423-234F-4104-8070-014A5F326CB9}" type="slidenum">
              <a:rPr lang="el-GR" smtClean="0"/>
              <a:t>12</a:t>
            </a:fld>
            <a:endParaRPr lang="el-GR"/>
          </a:p>
        </p:txBody>
      </p:sp>
    </p:spTree>
    <p:extLst>
      <p:ext uri="{BB962C8B-B14F-4D97-AF65-F5344CB8AC3E}">
        <p14:creationId xmlns:p14="http://schemas.microsoft.com/office/powerpoint/2010/main" val="2002194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44624"/>
            <a:ext cx="9144000" cy="634082"/>
          </a:xfrm>
          <a:solidFill>
            <a:schemeClr val="accent5">
              <a:lumMod val="40000"/>
              <a:lumOff val="60000"/>
            </a:schemeClr>
          </a:solidFill>
        </p:spPr>
        <p:txBody>
          <a:bodyPr>
            <a:normAutofit/>
          </a:bodyPr>
          <a:lstStyle/>
          <a:p>
            <a:r>
              <a:rPr lang="el-GR" sz="2800" b="1" dirty="0" smtClean="0"/>
              <a:t>Εφαρμογή 2</a:t>
            </a:r>
            <a:r>
              <a:rPr lang="el-GR" sz="2800" b="1" baseline="30000" dirty="0" smtClean="0"/>
              <a:t>η</a:t>
            </a:r>
            <a:r>
              <a:rPr lang="el-GR" sz="2800" b="1" dirty="0" smtClean="0"/>
              <a:t> </a:t>
            </a:r>
            <a:endParaRPr lang="el-GR" sz="2800" b="1" baseline="-25000" dirty="0"/>
          </a:p>
        </p:txBody>
      </p:sp>
      <p:sp>
        <p:nvSpPr>
          <p:cNvPr id="10" name="Content Placeholder 2"/>
          <p:cNvSpPr txBox="1">
            <a:spLocks/>
          </p:cNvSpPr>
          <p:nvPr/>
        </p:nvSpPr>
        <p:spPr>
          <a:xfrm>
            <a:off x="4139952" y="692696"/>
            <a:ext cx="4967536" cy="496855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Να βρεθεί η γραμμή βυθίσεων (δηλαδή οι κατακό</a:t>
            </a:r>
            <a:r>
              <a:rPr lang="el-GR" sz="2400" dirty="0"/>
              <a:t>ρ</a:t>
            </a:r>
            <a:r>
              <a:rPr lang="el-GR" sz="2400" dirty="0" smtClean="0"/>
              <a:t>υφες μετατοπίσεις) του φορέα του σχήματος.</a:t>
            </a:r>
          </a:p>
          <a:p>
            <a:pPr marL="0" indent="0">
              <a:buFont typeface="Arial" pitchFamily="34" charset="0"/>
              <a:buNone/>
            </a:pPr>
            <a:r>
              <a:rPr lang="el-GR" sz="2400" dirty="0" smtClean="0"/>
              <a:t>Δεδομένα: Ε</a:t>
            </a:r>
            <a:r>
              <a:rPr lang="en-US" sz="2400" dirty="0" smtClean="0"/>
              <a:t>J=</a:t>
            </a:r>
            <a:r>
              <a:rPr lang="el-GR" sz="2400" dirty="0" smtClean="0"/>
              <a:t>2</a:t>
            </a:r>
            <a:r>
              <a:rPr lang="en-US" sz="2400" dirty="0" smtClean="0"/>
              <a:t>.</a:t>
            </a:r>
            <a:r>
              <a:rPr lang="el-GR" sz="2400" dirty="0" smtClean="0"/>
              <a:t>1</a:t>
            </a:r>
            <a:r>
              <a:rPr lang="en-US" sz="2400" dirty="0" smtClean="0"/>
              <a:t>*10</a:t>
            </a:r>
            <a:r>
              <a:rPr lang="el-GR" sz="2400" baseline="30000" dirty="0"/>
              <a:t>5</a:t>
            </a:r>
            <a:r>
              <a:rPr lang="en-US" sz="2400" dirty="0" smtClean="0"/>
              <a:t> kNm</a:t>
            </a:r>
            <a:r>
              <a:rPr lang="en-US" sz="2400" baseline="30000" dirty="0" smtClean="0"/>
              <a:t>2</a:t>
            </a:r>
          </a:p>
          <a:p>
            <a:pPr marL="0" indent="0">
              <a:buFont typeface="Arial" pitchFamily="34" charset="0"/>
              <a:buNone/>
            </a:pPr>
            <a:endParaRPr lang="en-US" sz="2400" baseline="30000" dirty="0"/>
          </a:p>
          <a:p>
            <a:r>
              <a:rPr lang="el-GR" sz="2400" dirty="0" smtClean="0"/>
              <a:t>Υπολογίζεται το διάγραμμα ροπών του φορέα.</a:t>
            </a:r>
          </a:p>
          <a:p>
            <a:r>
              <a:rPr lang="el-GR" sz="2400" dirty="0" smtClean="0"/>
              <a:t>Χαρακτηριστικά σημεία είναι οι στηρίξεις με μετακίνηση 0 και η εσωτερική άρθρωση με μετακίνηση δ</a:t>
            </a:r>
            <a:r>
              <a:rPr lang="el-GR" sz="2400" baseline="-25000" dirty="0" smtClean="0"/>
              <a:t>Β</a:t>
            </a:r>
            <a:r>
              <a:rPr lang="el-GR" sz="2400" dirty="0"/>
              <a:t> </a:t>
            </a:r>
            <a:r>
              <a:rPr lang="el-GR" sz="2400" dirty="0" smtClean="0"/>
              <a:t>(υπολογίζεται μέσω του θεωρήματος μοναδιαίου φορτίου). Η Α.Δ.Ε. </a:t>
            </a:r>
            <a:r>
              <a:rPr lang="el-GR" sz="2400" dirty="0"/>
              <a:t>γ</a:t>
            </a:r>
            <a:r>
              <a:rPr lang="el-GR" sz="2400" dirty="0" smtClean="0"/>
              <a:t>ράφεται:</a:t>
            </a:r>
          </a:p>
          <a:p>
            <a:endParaRPr lang="el-GR" sz="2400" dirty="0" smtClean="0"/>
          </a:p>
        </p:txBody>
      </p:sp>
      <p:graphicFrame>
        <p:nvGraphicFramePr>
          <p:cNvPr id="4" name="Object 3" descr="Εικόνα που περιγράφει τη διαδικασία υπολογισμού του διαγράμματος ροπών του φορέα για το κατανεμημένο φορτίο, την επιβολή μοναδιαίου φορτίου στο σημείο Β και τον υπολογισμό του διαγράμματος των ροπών για το μοναδιαίο φορτίο."/>
          <p:cNvGraphicFramePr>
            <a:graphicFrameLocks noChangeAspect="1"/>
          </p:cNvGraphicFramePr>
          <p:nvPr>
            <p:extLst>
              <p:ext uri="{D42A27DB-BD31-4B8C-83A1-F6EECF244321}">
                <p14:modId xmlns:p14="http://schemas.microsoft.com/office/powerpoint/2010/main" val="2696529540"/>
              </p:ext>
            </p:extLst>
          </p:nvPr>
        </p:nvGraphicFramePr>
        <p:xfrm>
          <a:off x="0" y="692696"/>
          <a:ext cx="4038419" cy="5500148"/>
        </p:xfrm>
        <a:graphic>
          <a:graphicData uri="http://schemas.openxmlformats.org/presentationml/2006/ole">
            <mc:AlternateContent xmlns:mc="http://schemas.openxmlformats.org/markup-compatibility/2006">
              <mc:Choice xmlns:v="urn:schemas-microsoft-com:vml" Requires="v">
                <p:oleObj spid="_x0000_s143415" name="Picture (32-bit)" r:id="rId3" imgW="1952640" imgH="2257560" progId="MetafileCompanion32.Picture.1">
                  <p:embed/>
                </p:oleObj>
              </mc:Choice>
              <mc:Fallback>
                <p:oleObj name="Picture (32-bit)" r:id="rId3" imgW="1952640" imgH="2257560" progId="MetafileCompanion32.Picture.1">
                  <p:embed/>
                  <p:pic>
                    <p:nvPicPr>
                      <p:cNvPr id="0" name=""/>
                      <p:cNvPicPr/>
                      <p:nvPr/>
                    </p:nvPicPr>
                    <p:blipFill>
                      <a:blip r:embed="rId4"/>
                      <a:stretch>
                        <a:fillRect/>
                      </a:stretch>
                    </p:blipFill>
                    <p:spPr>
                      <a:xfrm>
                        <a:off x="0" y="692696"/>
                        <a:ext cx="4038419" cy="550014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9" name="TextBox 8"/>
              <p:cNvSpPr txBox="1"/>
              <p:nvPr/>
            </p:nvSpPr>
            <p:spPr>
              <a:xfrm>
                <a:off x="1115616" y="5841698"/>
                <a:ext cx="8073630" cy="8996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sz="2000" b="0" i="1" smtClean="0">
                              <a:latin typeface="Cambria Math"/>
                            </a:rPr>
                          </m:ctrlPr>
                        </m:sSubPr>
                        <m:e>
                          <m:r>
                            <m:rPr>
                              <m:sty m:val="p"/>
                            </m:rPr>
                            <a:rPr lang="el-GR" sz="2000" b="0" i="0" smtClean="0">
                              <a:latin typeface="Cambria Math"/>
                            </a:rPr>
                            <m:t>δ</m:t>
                          </m:r>
                        </m:e>
                        <m:sub>
                          <m:r>
                            <m:rPr>
                              <m:sty m:val="p"/>
                            </m:rPr>
                            <a:rPr lang="el-GR" sz="2000" b="0" i="0" smtClean="0">
                              <a:latin typeface="Cambria Math"/>
                            </a:rPr>
                            <m:t>Β</m:t>
                          </m:r>
                          <m:r>
                            <a:rPr lang="el-GR" sz="2000" b="0" i="0" smtClean="0">
                              <a:latin typeface="Cambria Math"/>
                            </a:rPr>
                            <m:t>,</m:t>
                          </m:r>
                          <m:r>
                            <a:rPr lang="en-US" sz="2000" b="0" i="1" smtClean="0">
                              <a:latin typeface="Cambria Math"/>
                            </a:rPr>
                            <m:t>𝑃</m:t>
                          </m:r>
                        </m:sub>
                      </m:sSub>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𝐸𝐽</m:t>
                          </m:r>
                        </m:den>
                      </m:f>
                      <m:nary>
                        <m:naryPr>
                          <m:limLoc m:val="undOvr"/>
                          <m:subHide m:val="on"/>
                          <m:supHide m:val="on"/>
                          <m:ctrlPr>
                            <a:rPr lang="en-US" sz="2000" b="0" i="1" smtClean="0">
                              <a:latin typeface="Cambria Math"/>
                            </a:rPr>
                          </m:ctrlPr>
                        </m:naryPr>
                        <m:sub/>
                        <m:sup/>
                        <m:e>
                          <m:sSub>
                            <m:sSubPr>
                              <m:ctrlPr>
                                <a:rPr lang="en-US" sz="2000" b="0" i="1" smtClean="0">
                                  <a:latin typeface="Cambria Math"/>
                                </a:rPr>
                              </m:ctrlPr>
                            </m:sSubPr>
                            <m:e>
                              <m:acc>
                                <m:accPr>
                                  <m:chr m:val="̅"/>
                                  <m:ctrlPr>
                                    <a:rPr lang="en-US" sz="2000" b="0" i="1" smtClean="0">
                                      <a:latin typeface="Cambria Math"/>
                                    </a:rPr>
                                  </m:ctrlPr>
                                </m:accPr>
                                <m:e>
                                  <m:r>
                                    <a:rPr lang="en-US" sz="2000" b="0" i="1" smtClean="0">
                                      <a:latin typeface="Cambria Math"/>
                                    </a:rPr>
                                    <m:t>𝑀</m:t>
                                  </m:r>
                                </m:e>
                              </m:acc>
                              <m:r>
                                <a:rPr lang="en-US" sz="2000" b="0" i="1" smtClean="0">
                                  <a:latin typeface="Cambria Math"/>
                                </a:rPr>
                                <m:t>,</m:t>
                              </m:r>
                            </m:e>
                            <m:sub>
                              <m:r>
                                <m:rPr>
                                  <m:sty m:val="p"/>
                                </m:rPr>
                                <a:rPr lang="el-GR" sz="2000" b="0" i="0" smtClean="0">
                                  <a:latin typeface="Cambria Math"/>
                                </a:rPr>
                                <m:t>Β</m:t>
                              </m:r>
                            </m:sub>
                          </m:sSub>
                          <m:sSub>
                            <m:sSubPr>
                              <m:ctrlPr>
                                <a:rPr lang="en-US" sz="2000" b="0" i="1" smtClean="0">
                                  <a:latin typeface="Cambria Math"/>
                                </a:rPr>
                              </m:ctrlPr>
                            </m:sSubPr>
                            <m:e>
                              <m:r>
                                <a:rPr lang="en-US" sz="2000" b="0" i="1" smtClean="0">
                                  <a:latin typeface="Cambria Math"/>
                                </a:rPr>
                                <m:t>𝑀</m:t>
                              </m:r>
                              <m:r>
                                <a:rPr lang="en-US" sz="2000" b="0" i="1" smtClean="0">
                                  <a:latin typeface="Cambria Math"/>
                                </a:rPr>
                                <m:t>,</m:t>
                              </m:r>
                            </m:e>
                            <m:sub>
                              <m:r>
                                <a:rPr lang="en-US" sz="2000" b="0" i="1" smtClean="0">
                                  <a:latin typeface="Cambria Math"/>
                                </a:rPr>
                                <m:t>𝑃</m:t>
                              </m:r>
                            </m:sub>
                          </m:sSub>
                          <m:r>
                            <a:rPr lang="en-US" sz="2000" b="0" i="1" smtClean="0">
                              <a:latin typeface="Cambria Math"/>
                            </a:rPr>
                            <m:t>𝑑𝑠</m:t>
                          </m:r>
                          <m:r>
                            <a:rPr lang="en-US" sz="2000" b="0" i="1" smtClean="0">
                              <a:latin typeface="Cambria Math"/>
                              <a:ea typeface="Cambria Math"/>
                            </a:rPr>
                            <m:t>⇒</m:t>
                          </m:r>
                          <m:sSub>
                            <m:sSubPr>
                              <m:ctrlPr>
                                <a:rPr lang="en-US" sz="2000" b="0" i="1" smtClean="0">
                                  <a:latin typeface="Cambria Math"/>
                                  <a:ea typeface="Cambria Math"/>
                                </a:rPr>
                              </m:ctrlPr>
                            </m:sSubPr>
                            <m:e>
                              <m:r>
                                <m:rPr>
                                  <m:sty m:val="p"/>
                                </m:rPr>
                                <a:rPr lang="el-GR" sz="2000" b="0" i="0" smtClean="0">
                                  <a:latin typeface="Cambria Math"/>
                                  <a:ea typeface="Cambria Math"/>
                                </a:rPr>
                                <m:t>δ</m:t>
                              </m:r>
                            </m:e>
                            <m:sub>
                              <m:r>
                                <m:rPr>
                                  <m:sty m:val="p"/>
                                </m:rPr>
                                <a:rPr lang="el-GR" sz="2000" b="0" i="0" smtClean="0">
                                  <a:latin typeface="Cambria Math"/>
                                  <a:ea typeface="Cambria Math"/>
                                </a:rPr>
                                <m:t>Α</m:t>
                              </m:r>
                              <m:r>
                                <a:rPr lang="el-GR" sz="2000" b="0" i="0" smtClean="0">
                                  <a:latin typeface="Cambria Math"/>
                                  <a:ea typeface="Cambria Math"/>
                                </a:rPr>
                                <m:t>,</m:t>
                              </m:r>
                              <m:r>
                                <a:rPr lang="en-US" sz="2000" b="0" i="1" smtClean="0">
                                  <a:latin typeface="Cambria Math"/>
                                  <a:ea typeface="Cambria Math"/>
                                </a:rPr>
                                <m:t>𝑃</m:t>
                              </m:r>
                            </m:sub>
                          </m:sSub>
                          <m:r>
                            <a:rPr lang="en-US" sz="2000" b="0" i="1" smtClean="0">
                              <a:latin typeface="Cambria Math"/>
                              <a:ea typeface="Cambria Math"/>
                            </a:rPr>
                            <m:t>=</m:t>
                          </m:r>
                          <m:f>
                            <m:fPr>
                              <m:ctrlPr>
                                <a:rPr lang="en-US" sz="2000" b="0" i="1" smtClean="0">
                                  <a:latin typeface="Cambria Math"/>
                                  <a:ea typeface="Cambria Math"/>
                                </a:rPr>
                              </m:ctrlPr>
                            </m:fPr>
                            <m:num>
                              <m:r>
                                <a:rPr lang="en-US" sz="2000" b="0" i="1" smtClean="0">
                                  <a:latin typeface="Cambria Math"/>
                                  <a:ea typeface="Cambria Math"/>
                                </a:rPr>
                                <m:t>1</m:t>
                              </m:r>
                            </m:num>
                            <m:den>
                              <m:r>
                                <a:rPr lang="en-US" sz="2000" b="0" i="1" smtClean="0">
                                  <a:latin typeface="Cambria Math"/>
                                  <a:ea typeface="Cambria Math"/>
                                </a:rPr>
                                <m:t>𝐸𝐽</m:t>
                              </m:r>
                            </m:den>
                          </m:f>
                          <m:r>
                            <a:rPr lang="en-US" sz="2000" b="0" i="1" smtClean="0">
                              <a:latin typeface="Cambria Math"/>
                              <a:ea typeface="Cambria Math"/>
                            </a:rPr>
                            <m:t>∗</m:t>
                          </m:r>
                          <m:f>
                            <m:fPr>
                              <m:ctrlPr>
                                <a:rPr lang="en-US" sz="2000" b="0" i="1" smtClean="0">
                                  <a:latin typeface="Cambria Math"/>
                                  <a:ea typeface="Cambria Math"/>
                                </a:rPr>
                              </m:ctrlPr>
                            </m:fPr>
                            <m:num>
                              <m:r>
                                <a:rPr lang="en-US" sz="2000" b="0" i="1" smtClean="0">
                                  <a:latin typeface="Cambria Math"/>
                                  <a:ea typeface="Cambria Math"/>
                                </a:rPr>
                                <m:t>1</m:t>
                              </m:r>
                            </m:num>
                            <m:den>
                              <m:r>
                                <a:rPr lang="en-US" sz="2000" b="0" i="1" smtClean="0">
                                  <a:latin typeface="Cambria Math"/>
                                  <a:ea typeface="Cambria Math"/>
                                </a:rPr>
                                <m:t>3</m:t>
                              </m:r>
                            </m:den>
                          </m:f>
                        </m:e>
                      </m:nary>
                      <m:r>
                        <a:rPr lang="en-US" sz="2000" b="0" i="1" smtClean="0">
                          <a:latin typeface="Cambria Math"/>
                          <a:ea typeface="Cambria Math"/>
                        </a:rPr>
                        <m:t>∗8</m:t>
                      </m:r>
                      <m:rad>
                        <m:radPr>
                          <m:degHide m:val="on"/>
                          <m:ctrlPr>
                            <a:rPr lang="en-US" sz="2000" b="0" i="1" smtClean="0">
                              <a:latin typeface="Cambria Math"/>
                              <a:ea typeface="Cambria Math"/>
                            </a:rPr>
                          </m:ctrlPr>
                        </m:radPr>
                        <m:deg/>
                        <m:e>
                          <m:r>
                            <a:rPr lang="en-US" sz="2000" b="0" i="1" smtClean="0">
                              <a:latin typeface="Cambria Math"/>
                              <a:ea typeface="Cambria Math"/>
                            </a:rPr>
                            <m:t>2</m:t>
                          </m:r>
                        </m:e>
                      </m:rad>
                      <m:r>
                        <a:rPr lang="en-US" sz="2000" b="0" i="1" smtClean="0">
                          <a:latin typeface="Cambria Math"/>
                          <a:ea typeface="Cambria Math"/>
                        </a:rPr>
                        <m:t>∗</m:t>
                      </m:r>
                      <m:d>
                        <m:dPr>
                          <m:ctrlPr>
                            <a:rPr lang="en-US" sz="2000" b="0" i="1" smtClean="0">
                              <a:latin typeface="Cambria Math"/>
                              <a:ea typeface="Cambria Math"/>
                            </a:rPr>
                          </m:ctrlPr>
                        </m:dPr>
                        <m:e>
                          <m:r>
                            <a:rPr lang="en-US" sz="2000" b="0" i="1" smtClean="0">
                              <a:latin typeface="Cambria Math"/>
                              <a:ea typeface="Cambria Math"/>
                            </a:rPr>
                            <m:t>−320</m:t>
                          </m:r>
                        </m:e>
                      </m:d>
                      <m:d>
                        <m:dPr>
                          <m:ctrlPr>
                            <a:rPr lang="en-US" sz="2000" b="0" i="1" smtClean="0">
                              <a:latin typeface="Cambria Math"/>
                              <a:ea typeface="Cambria Math"/>
                            </a:rPr>
                          </m:ctrlPr>
                        </m:dPr>
                        <m:e>
                          <m:r>
                            <a:rPr lang="en-US" sz="2000" b="0" i="1" smtClean="0">
                              <a:latin typeface="Cambria Math"/>
                              <a:ea typeface="Cambria Math"/>
                            </a:rPr>
                            <m:t>−8</m:t>
                          </m:r>
                        </m:e>
                      </m:d>
                      <m:r>
                        <a:rPr lang="en-US" sz="2000" b="0" i="1" smtClean="0">
                          <a:latin typeface="Cambria Math"/>
                          <a:ea typeface="Cambria Math"/>
                        </a:rPr>
                        <m:t>=0.046</m:t>
                      </m:r>
                      <m:r>
                        <a:rPr lang="en-US" sz="2000" b="0" i="1" smtClean="0">
                          <a:latin typeface="Cambria Math"/>
                          <a:ea typeface="Cambria Math"/>
                        </a:rPr>
                        <m:t>𝑚</m:t>
                      </m:r>
                    </m:oMath>
                  </m:oMathPara>
                </a14:m>
                <a:endParaRPr lang="el-GR"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1115616" y="5841698"/>
                <a:ext cx="8073630" cy="899670"/>
              </a:xfrm>
              <a:prstGeom prst="rect">
                <a:avLst/>
              </a:prstGeom>
              <a:blipFill rotWithShape="1">
                <a:blip r:embed="rId7"/>
                <a:stretch>
                  <a:fillRect/>
                </a:stretch>
              </a:blipFill>
            </p:spPr>
            <p:txBody>
              <a:bodyPr/>
              <a:lstStyle/>
              <a:p>
                <a:r>
                  <a:rPr lang="el-GR">
                    <a:noFill/>
                  </a:rPr>
                  <a:t> </a:t>
                </a:r>
              </a:p>
            </p:txBody>
          </p:sp>
        </mc:Fallback>
      </mc:AlternateContent>
      <p:sp>
        <p:nvSpPr>
          <p:cNvPr id="5" name="Slide Number Placeholder 4"/>
          <p:cNvSpPr>
            <a:spLocks noGrp="1"/>
          </p:cNvSpPr>
          <p:nvPr>
            <p:ph type="sldNum" sz="quarter" idx="12"/>
          </p:nvPr>
        </p:nvSpPr>
        <p:spPr/>
        <p:txBody>
          <a:bodyPr/>
          <a:lstStyle/>
          <a:p>
            <a:fld id="{E53BB423-234F-4104-8070-014A5F326CB9}" type="slidenum">
              <a:rPr lang="el-GR" smtClean="0"/>
              <a:t>13</a:t>
            </a:fld>
            <a:endParaRPr lang="el-GR" dirty="0"/>
          </a:p>
        </p:txBody>
      </p:sp>
    </p:spTree>
    <p:extLst>
      <p:ext uri="{BB962C8B-B14F-4D97-AF65-F5344CB8AC3E}">
        <p14:creationId xmlns:p14="http://schemas.microsoft.com/office/powerpoint/2010/main" val="1871585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44624"/>
            <a:ext cx="9144000" cy="634082"/>
          </a:xfrm>
          <a:solidFill>
            <a:schemeClr val="accent5">
              <a:lumMod val="40000"/>
              <a:lumOff val="60000"/>
            </a:schemeClr>
          </a:solidFill>
        </p:spPr>
        <p:txBody>
          <a:bodyPr>
            <a:normAutofit/>
          </a:bodyPr>
          <a:lstStyle/>
          <a:p>
            <a:r>
              <a:rPr lang="el-GR" sz="2800" b="1" dirty="0" smtClean="0"/>
              <a:t>Εφαρμογή 2</a:t>
            </a:r>
            <a:r>
              <a:rPr lang="el-GR" sz="2800" b="1" baseline="30000" dirty="0" smtClean="0"/>
              <a:t>η</a:t>
            </a:r>
            <a:r>
              <a:rPr lang="el-GR" sz="2800" b="1" dirty="0" smtClean="0"/>
              <a:t> – υπολογισμός γραμμής βυθίσεων</a:t>
            </a:r>
            <a:endParaRPr lang="el-GR" sz="2800" b="1" baseline="-25000" dirty="0"/>
          </a:p>
        </p:txBody>
      </p:sp>
      <p:sp>
        <p:nvSpPr>
          <p:cNvPr id="10" name="Content Placeholder 2"/>
          <p:cNvSpPr txBox="1">
            <a:spLocks/>
          </p:cNvSpPr>
          <p:nvPr/>
        </p:nvSpPr>
        <p:spPr>
          <a:xfrm>
            <a:off x="4644008" y="692696"/>
            <a:ext cx="4463480" cy="47525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smtClean="0"/>
              <a:t>Σε μια ευθεία προβάλλονται τα χαρακτηριστικά σημεία του φορέα. </a:t>
            </a:r>
          </a:p>
          <a:p>
            <a:r>
              <a:rPr lang="el-GR" sz="2400" dirty="0" smtClean="0"/>
              <a:t>Σχεδιάζεται η υπολογισμένη βύθιση και στη συνέχεια, οι κλείουσες.</a:t>
            </a:r>
          </a:p>
          <a:p>
            <a:r>
              <a:rPr lang="el-GR" sz="2400" dirty="0" smtClean="0"/>
              <a:t>Η ευθεία χωρίζεται σε δύο επιμέρους τμήματα, ΑΒ και ΒΓ και το κάθε τμήμα χωρίζεται σε τέταρτα.</a:t>
            </a:r>
          </a:p>
          <a:p>
            <a:r>
              <a:rPr lang="el-GR" sz="2400" dirty="0" smtClean="0"/>
              <a:t>Υπολογίζεται το ελαστικό φορτίο:</a:t>
            </a:r>
          </a:p>
          <a:p>
            <a:pPr marL="0" indent="0">
              <a:buFont typeface="Arial" pitchFamily="34" charset="0"/>
              <a:buNone/>
            </a:pPr>
            <a:endParaRPr lang="en-US" sz="2400" baseline="30000" dirty="0" smtClean="0"/>
          </a:p>
          <a:p>
            <a:pPr marL="0" indent="0">
              <a:buFont typeface="Arial" pitchFamily="34" charset="0"/>
              <a:buNone/>
            </a:pPr>
            <a:endParaRPr lang="en-US" sz="2400" baseline="30000" dirty="0"/>
          </a:p>
        </p:txBody>
      </p:sp>
      <mc:AlternateContent xmlns:mc="http://schemas.openxmlformats.org/markup-compatibility/2006" xmlns:a14="http://schemas.microsoft.com/office/drawing/2010/main">
        <mc:Choice Requires="a14">
          <p:sp>
            <p:nvSpPr>
              <p:cNvPr id="3" name="TextBox 2"/>
              <p:cNvSpPr txBox="1"/>
              <p:nvPr/>
            </p:nvSpPr>
            <p:spPr>
              <a:xfrm>
                <a:off x="5451004" y="5275122"/>
                <a:ext cx="2045753" cy="7518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100" i="1" smtClean="0">
                              <a:latin typeface="Cambria Math"/>
                            </a:rPr>
                          </m:ctrlPr>
                        </m:sSubPr>
                        <m:e>
                          <m:r>
                            <a:rPr lang="en-US" sz="2100" b="0" i="1" smtClean="0">
                              <a:latin typeface="Cambria Math"/>
                            </a:rPr>
                            <m:t>𝑤</m:t>
                          </m:r>
                        </m:e>
                        <m:sub>
                          <m:r>
                            <a:rPr lang="en-US" sz="2100" b="0" i="1" smtClean="0">
                              <a:latin typeface="Cambria Math"/>
                            </a:rPr>
                            <m:t>𝐴𝐵</m:t>
                          </m:r>
                        </m:sub>
                      </m:sSub>
                      <m:r>
                        <a:rPr lang="en-US" sz="2100" i="1" smtClean="0">
                          <a:latin typeface="Cambria Math"/>
                        </a:rPr>
                        <m:t>=</m:t>
                      </m:r>
                      <m:f>
                        <m:fPr>
                          <m:ctrlPr>
                            <a:rPr lang="en-US" sz="2100" i="1" smtClean="0">
                              <a:latin typeface="Cambria Math"/>
                            </a:rPr>
                          </m:ctrlPr>
                        </m:fPr>
                        <m:num>
                          <m:sSub>
                            <m:sSubPr>
                              <m:ctrlPr>
                                <a:rPr lang="en-US" sz="2100" i="1" smtClean="0">
                                  <a:latin typeface="Cambria Math"/>
                                </a:rPr>
                              </m:ctrlPr>
                            </m:sSubPr>
                            <m:e>
                              <m:r>
                                <a:rPr lang="en-US" sz="2100" b="0" i="1" smtClean="0">
                                  <a:latin typeface="Cambria Math"/>
                                </a:rPr>
                                <m:t>𝑀</m:t>
                              </m:r>
                            </m:e>
                            <m:sub>
                              <m:r>
                                <a:rPr lang="en-US" sz="2100" b="0" i="1" smtClean="0">
                                  <a:latin typeface="Cambria Math"/>
                                </a:rPr>
                                <m:t>𝐴𝐵</m:t>
                              </m:r>
                              <m:r>
                                <a:rPr lang="en-US" sz="2100" b="0" i="1" smtClean="0">
                                  <a:latin typeface="Cambria Math"/>
                                </a:rPr>
                                <m:t>,</m:t>
                              </m:r>
                              <m:r>
                                <a:rPr lang="en-US" sz="2100" b="0" i="1" smtClean="0">
                                  <a:latin typeface="Cambria Math"/>
                                </a:rPr>
                                <m:t>𝑃</m:t>
                              </m:r>
                            </m:sub>
                          </m:sSub>
                        </m:num>
                        <m:den>
                          <m:r>
                            <a:rPr lang="en-US" sz="2100" b="0" i="1" smtClean="0">
                              <a:latin typeface="Cambria Math"/>
                            </a:rPr>
                            <m:t>𝐸𝐽</m:t>
                          </m:r>
                          <m:func>
                            <m:funcPr>
                              <m:ctrlPr>
                                <a:rPr lang="en-US" sz="2100" b="0" i="1" smtClean="0">
                                  <a:latin typeface="Cambria Math"/>
                                </a:rPr>
                              </m:ctrlPr>
                            </m:funcPr>
                            <m:fName>
                              <m:r>
                                <m:rPr>
                                  <m:sty m:val="p"/>
                                </m:rPr>
                                <a:rPr lang="en-US" sz="2100" b="0" i="0" smtClean="0">
                                  <a:latin typeface="Cambria Math"/>
                                </a:rPr>
                                <m:t>cos</m:t>
                              </m:r>
                            </m:fName>
                            <m:e>
                              <m:r>
                                <a:rPr lang="el-GR" sz="2100" b="0" i="1" smtClean="0">
                                  <a:latin typeface="Cambria Math"/>
                                </a:rPr>
                                <m:t>𝜓</m:t>
                              </m:r>
                            </m:e>
                          </m:func>
                        </m:den>
                      </m:f>
                    </m:oMath>
                  </m:oMathPara>
                </a14:m>
                <a:endParaRPr lang="el-GR" sz="2100" dirty="0"/>
              </a:p>
            </p:txBody>
          </p:sp>
        </mc:Choice>
        <mc:Fallback xmlns="">
          <p:sp>
            <p:nvSpPr>
              <p:cNvPr id="3" name="TextBox 2"/>
              <p:cNvSpPr txBox="1">
                <a:spLocks noRot="1" noChangeAspect="1" noMove="1" noResize="1" noEditPoints="1" noAdjustHandles="1" noChangeArrowheads="1" noChangeShapeType="1" noTextEdit="1"/>
              </p:cNvSpPr>
              <p:nvPr/>
            </p:nvSpPr>
            <p:spPr>
              <a:xfrm>
                <a:off x="5451004" y="5275122"/>
                <a:ext cx="2045753" cy="751809"/>
              </a:xfrm>
              <a:prstGeom prst="rect">
                <a:avLst/>
              </a:prstGeom>
              <a:blipFill rotWithShape="1">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508104" y="6093296"/>
                <a:ext cx="1748107" cy="7461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100" i="1" smtClean="0">
                              <a:latin typeface="Cambria Math"/>
                            </a:rPr>
                          </m:ctrlPr>
                        </m:sSubPr>
                        <m:e>
                          <m:r>
                            <a:rPr lang="en-US" sz="2100" b="0" i="1" smtClean="0">
                              <a:latin typeface="Cambria Math"/>
                            </a:rPr>
                            <m:t>𝑤</m:t>
                          </m:r>
                        </m:e>
                        <m:sub>
                          <m:r>
                            <a:rPr lang="en-US" sz="2100" b="0" i="1" smtClean="0">
                              <a:latin typeface="Cambria Math"/>
                            </a:rPr>
                            <m:t>𝐵</m:t>
                          </m:r>
                          <m:r>
                            <m:rPr>
                              <m:sty m:val="p"/>
                            </m:rPr>
                            <a:rPr lang="el-GR" sz="2100" b="0" i="0" smtClean="0">
                              <a:latin typeface="Cambria Math"/>
                            </a:rPr>
                            <m:t>Γ</m:t>
                          </m:r>
                        </m:sub>
                      </m:sSub>
                      <m:r>
                        <a:rPr lang="en-US" sz="2100" i="1" smtClean="0">
                          <a:latin typeface="Cambria Math"/>
                        </a:rPr>
                        <m:t>=</m:t>
                      </m:r>
                      <m:f>
                        <m:fPr>
                          <m:ctrlPr>
                            <a:rPr lang="en-US" sz="2100" i="1" smtClean="0">
                              <a:latin typeface="Cambria Math"/>
                            </a:rPr>
                          </m:ctrlPr>
                        </m:fPr>
                        <m:num>
                          <m:sSub>
                            <m:sSubPr>
                              <m:ctrlPr>
                                <a:rPr lang="en-US" sz="2100" i="1" smtClean="0">
                                  <a:latin typeface="Cambria Math"/>
                                </a:rPr>
                              </m:ctrlPr>
                            </m:sSubPr>
                            <m:e>
                              <m:r>
                                <a:rPr lang="en-US" sz="2100" b="0" i="1" smtClean="0">
                                  <a:latin typeface="Cambria Math"/>
                                </a:rPr>
                                <m:t>𝑀</m:t>
                              </m:r>
                            </m:e>
                            <m:sub>
                              <m:r>
                                <a:rPr lang="en-US" sz="2100" b="0" i="1" smtClean="0">
                                  <a:latin typeface="Cambria Math"/>
                                </a:rPr>
                                <m:t>𝐵</m:t>
                              </m:r>
                              <m:r>
                                <m:rPr>
                                  <m:sty m:val="p"/>
                                </m:rPr>
                                <a:rPr lang="el-GR" sz="2100" b="0" i="0" smtClean="0">
                                  <a:latin typeface="Cambria Math"/>
                                </a:rPr>
                                <m:t>Γ</m:t>
                              </m:r>
                              <m:r>
                                <a:rPr lang="en-US" sz="2100" b="0" i="1" smtClean="0">
                                  <a:latin typeface="Cambria Math"/>
                                </a:rPr>
                                <m:t>,</m:t>
                              </m:r>
                              <m:r>
                                <a:rPr lang="en-US" sz="2100" b="0" i="1" smtClean="0">
                                  <a:latin typeface="Cambria Math"/>
                                </a:rPr>
                                <m:t>𝑃</m:t>
                              </m:r>
                            </m:sub>
                          </m:sSub>
                        </m:num>
                        <m:den>
                          <m:r>
                            <a:rPr lang="en-US" sz="2100" b="0" i="1" smtClean="0">
                              <a:latin typeface="Cambria Math"/>
                            </a:rPr>
                            <m:t>𝐸𝐽</m:t>
                          </m:r>
                        </m:den>
                      </m:f>
                    </m:oMath>
                  </m:oMathPara>
                </a14:m>
                <a:endParaRPr lang="el-GR" sz="21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508104" y="6093296"/>
                <a:ext cx="1748107" cy="746166"/>
              </a:xfrm>
              <a:prstGeom prst="rect">
                <a:avLst/>
              </a:prstGeom>
              <a:blipFill rotWithShape="1">
                <a:blip r:embed="rId6"/>
                <a:stretch>
                  <a:fillRect/>
                </a:stretch>
              </a:blipFill>
            </p:spPr>
            <p:txBody>
              <a:bodyPr/>
              <a:lstStyle/>
              <a:p>
                <a:r>
                  <a:rPr lang="el-GR">
                    <a:noFill/>
                  </a:rPr>
                  <a:t> </a:t>
                </a:r>
              </a:p>
            </p:txBody>
          </p:sp>
        </mc:Fallback>
      </mc:AlternateContent>
      <p:graphicFrame>
        <p:nvGraphicFramePr>
          <p:cNvPr id="2" name="Object 1" descr="Εικόνα που περιγράφει τη διαδικασία σχεδίασης της υπολογισμένης βύθισης στο Β και της κλείουσας."/>
          <p:cNvGraphicFramePr>
            <a:graphicFrameLocks noChangeAspect="1"/>
          </p:cNvGraphicFramePr>
          <p:nvPr>
            <p:extLst>
              <p:ext uri="{D42A27DB-BD31-4B8C-83A1-F6EECF244321}">
                <p14:modId xmlns:p14="http://schemas.microsoft.com/office/powerpoint/2010/main" val="1507377503"/>
              </p:ext>
            </p:extLst>
          </p:nvPr>
        </p:nvGraphicFramePr>
        <p:xfrm>
          <a:off x="32887" y="722886"/>
          <a:ext cx="4470461" cy="3642218"/>
        </p:xfrm>
        <a:graphic>
          <a:graphicData uri="http://schemas.openxmlformats.org/presentationml/2006/ole">
            <mc:AlternateContent xmlns:mc="http://schemas.openxmlformats.org/markup-compatibility/2006">
              <mc:Choice xmlns:v="urn:schemas-microsoft-com:vml" Requires="v">
                <p:oleObj spid="_x0000_s144487" name="Picture (32-bit)" r:id="rId7" imgW="2162160" imgH="1628640" progId="MetafileCompanion32.Picture.1">
                  <p:embed/>
                </p:oleObj>
              </mc:Choice>
              <mc:Fallback>
                <p:oleObj name="Picture (32-bit)" r:id="rId7" imgW="2162160" imgH="1628640" progId="MetafileCompanion32.Picture.1">
                  <p:embed/>
                  <p:pic>
                    <p:nvPicPr>
                      <p:cNvPr id="0" name=""/>
                      <p:cNvPicPr/>
                      <p:nvPr/>
                    </p:nvPicPr>
                    <p:blipFill>
                      <a:blip r:embed="rId8"/>
                      <a:stretch>
                        <a:fillRect/>
                      </a:stretch>
                    </p:blipFill>
                    <p:spPr>
                      <a:xfrm>
                        <a:off x="32887" y="722886"/>
                        <a:ext cx="4470461" cy="3642218"/>
                      </a:xfrm>
                      <a:prstGeom prst="rect">
                        <a:avLst/>
                      </a:prstGeom>
                    </p:spPr>
                  </p:pic>
                </p:oleObj>
              </mc:Fallback>
            </mc:AlternateContent>
          </a:graphicData>
        </a:graphic>
      </p:graphicFrame>
      <p:graphicFrame>
        <p:nvGraphicFramePr>
          <p:cNvPr id="6" name="Object 5" descr="Εικόνα που δείχνει πώς χωρίζεται ο φορέας σε οκτώ ίσα τμήματα με σκοπό τη χάραξη της γραμμής βυθίσεων."/>
          <p:cNvGraphicFramePr>
            <a:graphicFrameLocks noChangeAspect="1"/>
          </p:cNvGraphicFramePr>
          <p:nvPr>
            <p:extLst>
              <p:ext uri="{D42A27DB-BD31-4B8C-83A1-F6EECF244321}">
                <p14:modId xmlns:p14="http://schemas.microsoft.com/office/powerpoint/2010/main" val="2402728646"/>
              </p:ext>
            </p:extLst>
          </p:nvPr>
        </p:nvGraphicFramePr>
        <p:xfrm>
          <a:off x="35496" y="4581128"/>
          <a:ext cx="4271234" cy="1008112"/>
        </p:xfrm>
        <a:graphic>
          <a:graphicData uri="http://schemas.openxmlformats.org/presentationml/2006/ole">
            <mc:AlternateContent xmlns:mc="http://schemas.openxmlformats.org/markup-compatibility/2006">
              <mc:Choice xmlns:v="urn:schemas-microsoft-com:vml" Requires="v">
                <p:oleObj spid="_x0000_s144488" name="Picture (32-bit)" r:id="rId9" imgW="3952800" imgH="866880" progId="MetafileCompanion32.Picture.1">
                  <p:embed/>
                </p:oleObj>
              </mc:Choice>
              <mc:Fallback>
                <p:oleObj name="Picture (32-bit)" r:id="rId9" imgW="3952800" imgH="866880" progId="MetafileCompanion32.Picture.1">
                  <p:embed/>
                  <p:pic>
                    <p:nvPicPr>
                      <p:cNvPr id="0" name=""/>
                      <p:cNvPicPr/>
                      <p:nvPr/>
                    </p:nvPicPr>
                    <p:blipFill>
                      <a:blip r:embed="rId10"/>
                      <a:stretch>
                        <a:fillRect/>
                      </a:stretch>
                    </p:blipFill>
                    <p:spPr>
                      <a:xfrm>
                        <a:off x="35496" y="4581128"/>
                        <a:ext cx="4271234" cy="1008112"/>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E53BB423-234F-4104-8070-014A5F326CB9}" type="slidenum">
              <a:rPr lang="el-GR" smtClean="0"/>
              <a:t>14</a:t>
            </a:fld>
            <a:endParaRPr lang="el-GR" dirty="0"/>
          </a:p>
        </p:txBody>
      </p:sp>
    </p:spTree>
    <p:extLst>
      <p:ext uri="{BB962C8B-B14F-4D97-AF65-F5344CB8AC3E}">
        <p14:creationId xmlns:p14="http://schemas.microsoft.com/office/powerpoint/2010/main" val="4243970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Εφαρμογή </a:t>
            </a:r>
            <a:r>
              <a:rPr lang="el-GR" sz="2800" b="1" dirty="0"/>
              <a:t>2</a:t>
            </a:r>
            <a:r>
              <a:rPr lang="el-GR" sz="2800" b="1" baseline="30000" dirty="0" smtClean="0"/>
              <a:t>η</a:t>
            </a:r>
            <a:r>
              <a:rPr lang="el-GR" sz="2800" b="1" dirty="0" smtClean="0"/>
              <a:t> – υπολογισμός γραμμής βυθίσεων – τμήμα ΑΒ</a:t>
            </a:r>
            <a:endParaRPr lang="el-GR" sz="2800" b="1" dirty="0"/>
          </a:p>
        </p:txBody>
      </p:sp>
      <p:sp>
        <p:nvSpPr>
          <p:cNvPr id="6" name="Content Placeholder 2"/>
          <p:cNvSpPr txBox="1">
            <a:spLocks/>
          </p:cNvSpPr>
          <p:nvPr/>
        </p:nvSpPr>
        <p:spPr>
          <a:xfrm>
            <a:off x="107504" y="980728"/>
            <a:ext cx="1728192"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dirty="0" smtClean="0">
                <a:solidFill>
                  <a:schemeClr val="accent5">
                    <a:lumMod val="75000"/>
                  </a:schemeClr>
                </a:solidFill>
              </a:rPr>
              <a:t>Τμήμα ΑΒ:</a:t>
            </a:r>
            <a:endParaRPr lang="el-GR" sz="2400" dirty="0" smtClean="0"/>
          </a:p>
        </p:txBody>
      </p:sp>
      <mc:AlternateContent xmlns:mc="http://schemas.openxmlformats.org/markup-compatibility/2006" xmlns:a14="http://schemas.microsoft.com/office/drawing/2010/main">
        <mc:Choice Requires="a14">
          <p:sp>
            <p:nvSpPr>
              <p:cNvPr id="7" name="TextBox 6"/>
              <p:cNvSpPr txBox="1"/>
              <p:nvPr/>
            </p:nvSpPr>
            <p:spPr>
              <a:xfrm>
                <a:off x="185411" y="1484784"/>
                <a:ext cx="7406899" cy="7482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100" b="0" i="1" smtClean="0">
                          <a:latin typeface="Cambria Math"/>
                        </a:rPr>
                        <m:t>𝑈</m:t>
                      </m:r>
                      <m:d>
                        <m:dPr>
                          <m:ctrlPr>
                            <a:rPr lang="en-US" sz="2100" b="0" i="1" smtClean="0">
                              <a:latin typeface="Cambria Math"/>
                            </a:rPr>
                          </m:ctrlPr>
                        </m:dPr>
                        <m:e>
                          <m:r>
                            <a:rPr lang="en-US" sz="2100" b="0" i="1" smtClean="0">
                              <a:latin typeface="Cambria Math"/>
                            </a:rPr>
                            <m:t>𝑥</m:t>
                          </m:r>
                        </m:e>
                      </m:d>
                      <m:r>
                        <a:rPr lang="en-US" sz="2100" b="0" i="1" smtClean="0">
                          <a:latin typeface="Cambria Math"/>
                        </a:rPr>
                        <m:t>=0.046</m:t>
                      </m:r>
                      <m:f>
                        <m:fPr>
                          <m:ctrlPr>
                            <a:rPr lang="en-US" sz="2100" b="0" i="1" smtClean="0">
                              <a:latin typeface="Cambria Math"/>
                            </a:rPr>
                          </m:ctrlPr>
                        </m:fPr>
                        <m:num>
                          <m:r>
                            <a:rPr lang="en-US" sz="2100" b="0" i="1" smtClean="0">
                              <a:latin typeface="Cambria Math"/>
                            </a:rPr>
                            <m:t>𝑥</m:t>
                          </m:r>
                        </m:num>
                        <m:den>
                          <m:r>
                            <a:rPr lang="en-US" sz="2100" b="0" i="1" smtClean="0">
                              <a:latin typeface="Cambria Math"/>
                            </a:rPr>
                            <m:t>𝑙</m:t>
                          </m:r>
                        </m:den>
                      </m:f>
                      <m:r>
                        <a:rPr lang="en-US" sz="2100" b="0" i="1" smtClean="0">
                          <a:latin typeface="Cambria Math"/>
                        </a:rPr>
                        <m:t>+</m:t>
                      </m:r>
                      <m:f>
                        <m:fPr>
                          <m:ctrlPr>
                            <a:rPr lang="en-US" sz="2100" b="0" i="1" smtClean="0">
                              <a:latin typeface="Cambria Math"/>
                            </a:rPr>
                          </m:ctrlPr>
                        </m:fPr>
                        <m:num>
                          <m:r>
                            <a:rPr lang="en-US" sz="2100" b="0" i="1" smtClean="0">
                              <a:latin typeface="Cambria Math"/>
                            </a:rPr>
                            <m:t>1</m:t>
                          </m:r>
                        </m:num>
                        <m:den>
                          <m:r>
                            <a:rPr lang="en-US" sz="2100" b="0" i="1" smtClean="0">
                              <a:latin typeface="Cambria Math"/>
                            </a:rPr>
                            <m:t>6</m:t>
                          </m:r>
                        </m:den>
                      </m:f>
                      <m:d>
                        <m:dPr>
                          <m:ctrlPr>
                            <a:rPr lang="en-US" sz="2100" b="0" i="1" smtClean="0">
                              <a:latin typeface="Cambria Math"/>
                            </a:rPr>
                          </m:ctrlPr>
                        </m:dPr>
                        <m:e>
                          <m:f>
                            <m:fPr>
                              <m:ctrlPr>
                                <a:rPr lang="en-US" sz="2100" b="0" i="1" smtClean="0">
                                  <a:latin typeface="Cambria Math"/>
                                </a:rPr>
                              </m:ctrlPr>
                            </m:fPr>
                            <m:num>
                              <m:sSub>
                                <m:sSubPr>
                                  <m:ctrlPr>
                                    <a:rPr lang="en-US" sz="2100" b="0" i="1" smtClean="0">
                                      <a:latin typeface="Cambria Math"/>
                                    </a:rPr>
                                  </m:ctrlPr>
                                </m:sSubPr>
                                <m:e>
                                  <m:r>
                                    <a:rPr lang="en-US" sz="2100" b="0" i="1" smtClean="0">
                                      <a:latin typeface="Cambria Math"/>
                                    </a:rPr>
                                    <m:t>𝑀</m:t>
                                  </m:r>
                                </m:e>
                                <m:sub>
                                  <m:r>
                                    <a:rPr lang="en-US" sz="2100" b="0" i="1" smtClean="0">
                                      <a:latin typeface="Cambria Math"/>
                                    </a:rPr>
                                    <m:t>𝑚𝑎𝑥</m:t>
                                  </m:r>
                                </m:sub>
                              </m:sSub>
                            </m:num>
                            <m:den>
                              <m:r>
                                <a:rPr lang="en-US" sz="2100" b="0" i="1" smtClean="0">
                                  <a:latin typeface="Cambria Math"/>
                                </a:rPr>
                                <m:t>𝐸𝐽</m:t>
                              </m:r>
                              <m:func>
                                <m:funcPr>
                                  <m:ctrlPr>
                                    <a:rPr lang="en-US" sz="2100" b="0" i="1" smtClean="0">
                                      <a:latin typeface="Cambria Math"/>
                                    </a:rPr>
                                  </m:ctrlPr>
                                </m:funcPr>
                                <m:fName>
                                  <m:r>
                                    <m:rPr>
                                      <m:sty m:val="p"/>
                                    </m:rPr>
                                    <a:rPr lang="en-US" sz="2100" b="0" i="0" smtClean="0">
                                      <a:latin typeface="Cambria Math"/>
                                    </a:rPr>
                                    <m:t>cos</m:t>
                                  </m:r>
                                </m:fName>
                                <m:e>
                                  <m:r>
                                    <a:rPr lang="en-US" sz="2100" b="0" i="1" smtClean="0">
                                      <a:latin typeface="Cambria Math"/>
                                    </a:rPr>
                                    <m:t>45</m:t>
                                  </m:r>
                                </m:e>
                              </m:func>
                            </m:den>
                          </m:f>
                        </m:e>
                      </m:d>
                      <m:sSup>
                        <m:sSupPr>
                          <m:ctrlPr>
                            <a:rPr lang="en-US" sz="2100" b="0" i="1" smtClean="0">
                              <a:latin typeface="Cambria Math"/>
                            </a:rPr>
                          </m:ctrlPr>
                        </m:sSupPr>
                        <m:e>
                          <m:r>
                            <a:rPr lang="en-US" sz="2100" b="0" i="1" smtClean="0">
                              <a:latin typeface="Cambria Math"/>
                            </a:rPr>
                            <m:t>𝑙</m:t>
                          </m:r>
                        </m:e>
                        <m:sup>
                          <m:r>
                            <a:rPr lang="en-US" sz="2100" b="0" i="1" smtClean="0">
                              <a:latin typeface="Cambria Math"/>
                            </a:rPr>
                            <m:t>2</m:t>
                          </m:r>
                        </m:sup>
                      </m:sSup>
                      <m:sSub>
                        <m:sSubPr>
                          <m:ctrlPr>
                            <a:rPr lang="en-US" sz="2100" b="0" i="1" smtClean="0">
                              <a:latin typeface="Cambria Math"/>
                            </a:rPr>
                          </m:ctrlPr>
                        </m:sSubPr>
                        <m:e>
                          <m:r>
                            <a:rPr lang="el-GR" sz="2100" b="0" i="1" smtClean="0">
                              <a:latin typeface="Cambria Math"/>
                            </a:rPr>
                            <m:t>𝜔</m:t>
                          </m:r>
                          <m:r>
                            <a:rPr lang="en-US" sz="2100" b="0" i="1" smtClean="0">
                              <a:latin typeface="Cambria Math"/>
                            </a:rPr>
                            <m:t>′</m:t>
                          </m:r>
                        </m:e>
                        <m:sub>
                          <m:r>
                            <a:rPr lang="en-US" sz="2100" b="0" i="1" smtClean="0">
                              <a:latin typeface="Cambria Math"/>
                            </a:rPr>
                            <m:t>𝐷</m:t>
                          </m:r>
                        </m:sub>
                      </m:sSub>
                      <m:r>
                        <a:rPr lang="en-US" sz="2100" b="0" i="1" smtClean="0">
                          <a:latin typeface="Cambria Math"/>
                        </a:rPr>
                        <m:t>=0.046</m:t>
                      </m:r>
                      <m:f>
                        <m:fPr>
                          <m:ctrlPr>
                            <a:rPr lang="en-US" sz="2100" b="0" i="1" smtClean="0">
                              <a:latin typeface="Cambria Math"/>
                            </a:rPr>
                          </m:ctrlPr>
                        </m:fPr>
                        <m:num>
                          <m:r>
                            <a:rPr lang="en-US" sz="2100" b="0" i="1" smtClean="0">
                              <a:latin typeface="Cambria Math"/>
                            </a:rPr>
                            <m:t>𝑥</m:t>
                          </m:r>
                        </m:num>
                        <m:den>
                          <m:r>
                            <a:rPr lang="en-US" sz="2100" b="0" i="1" smtClean="0">
                              <a:latin typeface="Cambria Math"/>
                            </a:rPr>
                            <m:t>𝑙</m:t>
                          </m:r>
                        </m:den>
                      </m:f>
                      <m:r>
                        <a:rPr lang="en-US" sz="2100" b="0" i="1" smtClean="0">
                          <a:latin typeface="Cambria Math"/>
                        </a:rPr>
                        <m:t>−0.02299</m:t>
                      </m:r>
                      <m:sSub>
                        <m:sSubPr>
                          <m:ctrlPr>
                            <a:rPr lang="en-US" sz="2100" b="0" i="1" smtClean="0">
                              <a:latin typeface="Cambria Math"/>
                            </a:rPr>
                          </m:ctrlPr>
                        </m:sSubPr>
                        <m:e>
                          <m:r>
                            <a:rPr lang="el-GR" sz="2100" b="0" i="1" smtClean="0">
                              <a:latin typeface="Cambria Math"/>
                            </a:rPr>
                            <m:t>𝜔</m:t>
                          </m:r>
                          <m:r>
                            <a:rPr lang="en-US" sz="2100" b="0" i="1" smtClean="0">
                              <a:latin typeface="Cambria Math"/>
                            </a:rPr>
                            <m:t>′</m:t>
                          </m:r>
                        </m:e>
                        <m:sub>
                          <m:r>
                            <a:rPr lang="en-US" sz="2100" b="0" i="1" smtClean="0">
                              <a:latin typeface="Cambria Math"/>
                            </a:rPr>
                            <m:t>𝐷</m:t>
                          </m:r>
                        </m:sub>
                      </m:sSub>
                    </m:oMath>
                  </m:oMathPara>
                </a14:m>
                <a:endParaRPr lang="el-GR" sz="2100" dirty="0"/>
              </a:p>
            </p:txBody>
          </p:sp>
        </mc:Choice>
        <mc:Fallback xmlns="">
          <p:sp>
            <p:nvSpPr>
              <p:cNvPr id="7" name="TextBox 6"/>
              <p:cNvSpPr txBox="1">
                <a:spLocks noRot="1" noChangeAspect="1" noMove="1" noResize="1" noEditPoints="1" noAdjustHandles="1" noChangeArrowheads="1" noChangeShapeType="1" noTextEdit="1"/>
              </p:cNvSpPr>
              <p:nvPr/>
            </p:nvSpPr>
            <p:spPr>
              <a:xfrm>
                <a:off x="185411" y="1484784"/>
                <a:ext cx="7406899" cy="748282"/>
              </a:xfrm>
              <a:prstGeom prst="rect">
                <a:avLst/>
              </a:prstGeom>
              <a:blipFill rotWithShape="1">
                <a:blip r:embed="rId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Content Placeholder 2"/>
              <p:cNvSpPr txBox="1">
                <a:spLocks/>
              </p:cNvSpPr>
              <p:nvPr/>
            </p:nvSpPr>
            <p:spPr>
              <a:xfrm>
                <a:off x="107504" y="2449090"/>
                <a:ext cx="8958589" cy="270810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smtClean="0"/>
                  <a:t>Ο πρώτος όρος της εξίσωσης είναι ο όρος της κλείουσας και δεύτερος όρος είναι ο όρος του ελαστικού φορτίου.</a:t>
                </a:r>
              </a:p>
              <a:p>
                <a:r>
                  <a:rPr lang="el-GR" sz="2400" dirty="0" smtClean="0"/>
                  <a:t>Τίθεται </a:t>
                </a:r>
                <a14:m>
                  <m:oMath xmlns:m="http://schemas.openxmlformats.org/officeDocument/2006/math">
                    <m:r>
                      <a:rPr lang="en-US" sz="2400">
                        <a:latin typeface="Cambria Math"/>
                      </a:rPr>
                      <m:t>𝑙</m:t>
                    </m:r>
                    <m:r>
                      <a:rPr lang="en-US" sz="2400">
                        <a:latin typeface="Cambria Math"/>
                      </a:rPr>
                      <m:t> </m:t>
                    </m:r>
                  </m:oMath>
                </a14:m>
                <a:r>
                  <a:rPr lang="el-GR" sz="2400" dirty="0" smtClean="0"/>
                  <a:t>=8</a:t>
                </a:r>
                <a:r>
                  <a:rPr lang="en-US" sz="2400" dirty="0" smtClean="0"/>
                  <a:t>m</a:t>
                </a:r>
                <a:r>
                  <a:rPr lang="el-GR" sz="2400" dirty="0" smtClean="0"/>
                  <a:t>, δηλαδή το μήκος της προβολής ΑΒ και όχι του κεκλιμένου τμήματος.</a:t>
                </a:r>
              </a:p>
              <a:p>
                <a:r>
                  <a:rPr lang="el-GR" sz="2400" dirty="0" smtClean="0"/>
                  <a:t>Για τον υπολογισμό των τιμών της εξίσωσης στα σημεία 1, 2 και 3 του τμήματος ΑΒ (τα σημεία 0, 4 και 8 μπορούν να παραλειφθούν ως γνωστά), φτιάχνεται ο παρακάτω πίνακας:</a:t>
                </a:r>
              </a:p>
            </p:txBody>
          </p:sp>
        </mc:Choice>
        <mc:Fallback xmlns="">
          <p:sp>
            <p:nvSpPr>
              <p:cNvPr id="9" name="Content Placeholder 2"/>
              <p:cNvSpPr txBox="1">
                <a:spLocks noRot="1" noChangeAspect="1" noMove="1" noResize="1" noEditPoints="1" noAdjustHandles="1" noChangeArrowheads="1" noChangeShapeType="1" noTextEdit="1"/>
              </p:cNvSpPr>
              <p:nvPr/>
            </p:nvSpPr>
            <p:spPr>
              <a:xfrm>
                <a:off x="107504" y="2449090"/>
                <a:ext cx="8958589" cy="2708102"/>
              </a:xfrm>
              <a:prstGeom prst="rect">
                <a:avLst/>
              </a:prstGeom>
              <a:blipFill rotWithShape="1">
                <a:blip r:embed="rId5"/>
                <a:stretch>
                  <a:fillRect l="-953" t="-3153"/>
                </a:stretch>
              </a:blipFill>
            </p:spPr>
            <p:txBody>
              <a:bodyPr/>
              <a:lstStyle/>
              <a:p>
                <a:r>
                  <a:rPr lang="el-GR">
                    <a:noFill/>
                  </a:rPr>
                  <a:t> </a:t>
                </a:r>
              </a:p>
            </p:txBody>
          </p:sp>
        </mc:Fallback>
      </mc:AlternateContent>
      <p:graphicFrame>
        <p:nvGraphicFramePr>
          <p:cNvPr id="10" name="Table 9" descr="Πίνακας για τον υπολογισμό των διάφορων τιμών της εξίσωσης της γραμμής βυθίσεων, με σκοπό τη χάραξή της στο πρώτο τμήμα ΑΒ."/>
          <p:cNvGraphicFramePr>
            <a:graphicFrameLocks noGrp="1"/>
          </p:cNvGraphicFramePr>
          <p:nvPr>
            <p:extLst>
              <p:ext uri="{D42A27DB-BD31-4B8C-83A1-F6EECF244321}">
                <p14:modId xmlns:p14="http://schemas.microsoft.com/office/powerpoint/2010/main" val="1366561523"/>
              </p:ext>
            </p:extLst>
          </p:nvPr>
        </p:nvGraphicFramePr>
        <p:xfrm>
          <a:off x="1331640" y="5186000"/>
          <a:ext cx="6216353" cy="1483360"/>
        </p:xfrm>
        <a:graphic>
          <a:graphicData uri="http://schemas.openxmlformats.org/drawingml/2006/table">
            <a:tbl>
              <a:tblPr firstRow="1" bandRow="1">
                <a:tableStyleId>{7DF18680-E054-41AD-8BC1-D1AEF772440D}</a:tableStyleId>
              </a:tblPr>
              <a:tblGrid>
                <a:gridCol w="527720"/>
                <a:gridCol w="720080"/>
                <a:gridCol w="1008112"/>
                <a:gridCol w="1224136"/>
                <a:gridCol w="1368152"/>
                <a:gridCol w="1368153"/>
              </a:tblGrid>
              <a:tr h="370840">
                <a:tc>
                  <a:txBody>
                    <a:bodyPr/>
                    <a:lstStyle/>
                    <a:p>
                      <a:r>
                        <a:rPr lang="en-US" dirty="0" err="1" smtClean="0"/>
                        <a:t>i</a:t>
                      </a:r>
                      <a:endParaRPr lang="el-GR" dirty="0"/>
                    </a:p>
                  </a:txBody>
                  <a:tcPr/>
                </a:tc>
                <a:tc>
                  <a:txBody>
                    <a:bodyPr/>
                    <a:lstStyle/>
                    <a:p>
                      <a:r>
                        <a:rPr lang="en-US" dirty="0" smtClean="0"/>
                        <a:t>x/l</a:t>
                      </a:r>
                      <a:endParaRPr lang="el-GR" dirty="0"/>
                    </a:p>
                  </a:txBody>
                  <a:tcPr/>
                </a:tc>
                <a:tc>
                  <a:txBody>
                    <a:bodyPr/>
                    <a:lstStyle/>
                    <a:p>
                      <a:r>
                        <a:rPr lang="el-GR" dirty="0" smtClean="0"/>
                        <a:t>ω</a:t>
                      </a:r>
                      <a:r>
                        <a:rPr lang="en-US" baseline="-25000" dirty="0" smtClean="0"/>
                        <a:t>D’</a:t>
                      </a:r>
                      <a:endParaRPr lang="el-GR" baseline="-25000" dirty="0"/>
                    </a:p>
                  </a:txBody>
                  <a:tcPr/>
                </a:tc>
                <a:tc>
                  <a:txBody>
                    <a:bodyPr/>
                    <a:lstStyle/>
                    <a:p>
                      <a:r>
                        <a:rPr lang="en-US" dirty="0" smtClean="0"/>
                        <a:t>0.046x/l</a:t>
                      </a:r>
                      <a:endParaRPr lang="el-GR" dirty="0"/>
                    </a:p>
                  </a:txBody>
                  <a:tcPr/>
                </a:tc>
                <a:tc>
                  <a:txBody>
                    <a:bodyPr/>
                    <a:lstStyle/>
                    <a:p>
                      <a:r>
                        <a:rPr lang="en-US" dirty="0" smtClean="0"/>
                        <a:t>-0.02299</a:t>
                      </a:r>
                      <a:r>
                        <a:rPr lang="el-GR" dirty="0" smtClean="0"/>
                        <a:t>ω</a:t>
                      </a:r>
                      <a:r>
                        <a:rPr lang="en-US" baseline="-25000" dirty="0" smtClean="0"/>
                        <a:t>D’</a:t>
                      </a:r>
                      <a:endParaRPr lang="el-GR" baseline="-25000" dirty="0"/>
                    </a:p>
                  </a:txBody>
                  <a:tcPr/>
                </a:tc>
                <a:tc>
                  <a:txBody>
                    <a:bodyPr/>
                    <a:lstStyle/>
                    <a:p>
                      <a:r>
                        <a:rPr lang="en-US" dirty="0" smtClean="0"/>
                        <a:t>U(x) (m)</a:t>
                      </a:r>
                      <a:endParaRPr lang="el-GR" dirty="0"/>
                    </a:p>
                  </a:txBody>
                  <a:tcPr/>
                </a:tc>
              </a:tr>
              <a:tr h="370840">
                <a:tc>
                  <a:txBody>
                    <a:bodyPr/>
                    <a:lstStyle/>
                    <a:p>
                      <a:r>
                        <a:rPr lang="en-US" dirty="0" smtClean="0"/>
                        <a:t>1</a:t>
                      </a:r>
                      <a:endParaRPr lang="el-GR" dirty="0"/>
                    </a:p>
                  </a:txBody>
                  <a:tcPr/>
                </a:tc>
                <a:tc>
                  <a:txBody>
                    <a:bodyPr/>
                    <a:lstStyle/>
                    <a:p>
                      <a:r>
                        <a:rPr lang="en-US" dirty="0" smtClean="0"/>
                        <a:t>0.25</a:t>
                      </a:r>
                      <a:endParaRPr lang="el-GR" dirty="0"/>
                    </a:p>
                  </a:txBody>
                  <a:tcPr/>
                </a:tc>
                <a:tc>
                  <a:txBody>
                    <a:bodyPr/>
                    <a:lstStyle/>
                    <a:p>
                      <a:r>
                        <a:rPr lang="en-US" dirty="0" smtClean="0"/>
                        <a:t>0.3281</a:t>
                      </a:r>
                      <a:endParaRPr lang="el-GR" dirty="0"/>
                    </a:p>
                  </a:txBody>
                  <a:tcPr/>
                </a:tc>
                <a:tc>
                  <a:txBody>
                    <a:bodyPr/>
                    <a:lstStyle/>
                    <a:p>
                      <a:r>
                        <a:rPr lang="en-US" dirty="0" smtClean="0"/>
                        <a:t>0.0115</a:t>
                      </a:r>
                      <a:endParaRPr lang="el-GR" dirty="0"/>
                    </a:p>
                  </a:txBody>
                  <a:tcPr/>
                </a:tc>
                <a:tc>
                  <a:txBody>
                    <a:bodyPr/>
                    <a:lstStyle/>
                    <a:p>
                      <a:r>
                        <a:rPr lang="en-US" dirty="0" smtClean="0"/>
                        <a:t>-0.007543</a:t>
                      </a:r>
                      <a:endParaRPr lang="el-GR" dirty="0"/>
                    </a:p>
                  </a:txBody>
                  <a:tcPr/>
                </a:tc>
                <a:tc>
                  <a:txBody>
                    <a:bodyPr/>
                    <a:lstStyle/>
                    <a:p>
                      <a:r>
                        <a:rPr lang="en-US" dirty="0" smtClean="0"/>
                        <a:t>0.00396</a:t>
                      </a:r>
                      <a:endParaRPr lang="el-GR" dirty="0"/>
                    </a:p>
                  </a:txBody>
                  <a:tcPr/>
                </a:tc>
              </a:tr>
              <a:tr h="370840">
                <a:tc>
                  <a:txBody>
                    <a:bodyPr/>
                    <a:lstStyle/>
                    <a:p>
                      <a:r>
                        <a:rPr lang="en-US" dirty="0" smtClean="0"/>
                        <a:t>2</a:t>
                      </a:r>
                      <a:endParaRPr lang="el-GR" dirty="0"/>
                    </a:p>
                  </a:txBody>
                  <a:tcPr/>
                </a:tc>
                <a:tc>
                  <a:txBody>
                    <a:bodyPr/>
                    <a:lstStyle/>
                    <a:p>
                      <a:r>
                        <a:rPr lang="en-US" dirty="0" smtClean="0"/>
                        <a:t>0.5</a:t>
                      </a:r>
                      <a:endParaRPr lang="el-GR" dirty="0"/>
                    </a:p>
                  </a:txBody>
                  <a:tcPr/>
                </a:tc>
                <a:tc>
                  <a:txBody>
                    <a:bodyPr/>
                    <a:lstStyle/>
                    <a:p>
                      <a:r>
                        <a:rPr lang="en-US" dirty="0" smtClean="0"/>
                        <a:t>0.375</a:t>
                      </a:r>
                      <a:endParaRPr lang="el-GR" dirty="0"/>
                    </a:p>
                  </a:txBody>
                  <a:tcPr/>
                </a:tc>
                <a:tc>
                  <a:txBody>
                    <a:bodyPr/>
                    <a:lstStyle/>
                    <a:p>
                      <a:r>
                        <a:rPr lang="en-US" dirty="0" smtClean="0"/>
                        <a:t>0.023</a:t>
                      </a:r>
                      <a:endParaRPr lang="el-GR" dirty="0"/>
                    </a:p>
                  </a:txBody>
                  <a:tcPr/>
                </a:tc>
                <a:tc>
                  <a:txBody>
                    <a:bodyPr/>
                    <a:lstStyle/>
                    <a:p>
                      <a:r>
                        <a:rPr lang="en-US" dirty="0" smtClean="0"/>
                        <a:t>-0.008621</a:t>
                      </a:r>
                      <a:endParaRPr lang="el-GR" dirty="0"/>
                    </a:p>
                  </a:txBody>
                  <a:tcPr/>
                </a:tc>
                <a:tc>
                  <a:txBody>
                    <a:bodyPr/>
                    <a:lstStyle/>
                    <a:p>
                      <a:r>
                        <a:rPr lang="en-US" dirty="0" smtClean="0"/>
                        <a:t>0.01437</a:t>
                      </a:r>
                      <a:endParaRPr lang="el-GR" dirty="0"/>
                    </a:p>
                  </a:txBody>
                  <a:tcPr/>
                </a:tc>
              </a:tr>
              <a:tr h="370840">
                <a:tc>
                  <a:txBody>
                    <a:bodyPr/>
                    <a:lstStyle/>
                    <a:p>
                      <a:r>
                        <a:rPr lang="en-US" dirty="0" smtClean="0"/>
                        <a:t>3</a:t>
                      </a:r>
                      <a:endParaRPr lang="el-GR" dirty="0"/>
                    </a:p>
                  </a:txBody>
                  <a:tcPr/>
                </a:tc>
                <a:tc>
                  <a:txBody>
                    <a:bodyPr/>
                    <a:lstStyle/>
                    <a:p>
                      <a:r>
                        <a:rPr lang="en-US" dirty="0" smtClean="0"/>
                        <a:t>0.75</a:t>
                      </a:r>
                      <a:endParaRPr lang="el-GR" dirty="0"/>
                    </a:p>
                  </a:txBody>
                  <a:tcPr/>
                </a:tc>
                <a:tc>
                  <a:txBody>
                    <a:bodyPr/>
                    <a:lstStyle/>
                    <a:p>
                      <a:r>
                        <a:rPr lang="en-US" dirty="0" smtClean="0"/>
                        <a:t>0.2344</a:t>
                      </a:r>
                      <a:endParaRPr lang="el-GR" dirty="0"/>
                    </a:p>
                  </a:txBody>
                  <a:tcPr/>
                </a:tc>
                <a:tc>
                  <a:txBody>
                    <a:bodyPr/>
                    <a:lstStyle/>
                    <a:p>
                      <a:r>
                        <a:rPr lang="en-US" dirty="0" smtClean="0"/>
                        <a:t>0.0345</a:t>
                      </a:r>
                      <a:endParaRPr lang="el-GR" dirty="0"/>
                    </a:p>
                  </a:txBody>
                  <a:tcPr/>
                </a:tc>
                <a:tc>
                  <a:txBody>
                    <a:bodyPr/>
                    <a:lstStyle/>
                    <a:p>
                      <a:r>
                        <a:rPr lang="en-US" dirty="0" smtClean="0"/>
                        <a:t>-0.005389</a:t>
                      </a:r>
                      <a:endParaRPr lang="el-GR" dirty="0"/>
                    </a:p>
                  </a:txBody>
                  <a:tcPr/>
                </a:tc>
                <a:tc>
                  <a:txBody>
                    <a:bodyPr/>
                    <a:lstStyle/>
                    <a:p>
                      <a:r>
                        <a:rPr lang="en-US" dirty="0" smtClean="0"/>
                        <a:t>0.00291</a:t>
                      </a:r>
                      <a:endParaRPr lang="el-GR" dirty="0"/>
                    </a:p>
                  </a:txBody>
                  <a:tcPr/>
                </a:tc>
              </a:tr>
            </a:tbl>
          </a:graphicData>
        </a:graphic>
      </p:graphicFrame>
      <p:sp>
        <p:nvSpPr>
          <p:cNvPr id="5" name="Slide Number Placeholder 4"/>
          <p:cNvSpPr>
            <a:spLocks noGrp="1"/>
          </p:cNvSpPr>
          <p:nvPr>
            <p:ph type="sldNum" sz="quarter" idx="12"/>
          </p:nvPr>
        </p:nvSpPr>
        <p:spPr/>
        <p:txBody>
          <a:bodyPr/>
          <a:lstStyle/>
          <a:p>
            <a:fld id="{E53BB423-234F-4104-8070-014A5F326CB9}" type="slidenum">
              <a:rPr lang="el-GR" smtClean="0"/>
              <a:t>15</a:t>
            </a:fld>
            <a:endParaRPr lang="el-GR"/>
          </a:p>
        </p:txBody>
      </p:sp>
    </p:spTree>
    <p:extLst>
      <p:ext uri="{BB962C8B-B14F-4D97-AF65-F5344CB8AC3E}">
        <p14:creationId xmlns:p14="http://schemas.microsoft.com/office/powerpoint/2010/main" val="39895267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Εφαρμογή </a:t>
            </a:r>
            <a:r>
              <a:rPr lang="el-GR" sz="2800" b="1" dirty="0"/>
              <a:t>2</a:t>
            </a:r>
            <a:r>
              <a:rPr lang="el-GR" sz="2800" b="1" baseline="30000" dirty="0" smtClean="0"/>
              <a:t>η</a:t>
            </a:r>
            <a:r>
              <a:rPr lang="el-GR" sz="2800" b="1" dirty="0" smtClean="0"/>
              <a:t> – υπολογισμός γραμμής βυθίσεων – τμήμα ΒΓ</a:t>
            </a:r>
            <a:endParaRPr lang="el-GR" sz="2800" b="1" dirty="0"/>
          </a:p>
        </p:txBody>
      </p:sp>
      <p:sp>
        <p:nvSpPr>
          <p:cNvPr id="6" name="Content Placeholder 2"/>
          <p:cNvSpPr txBox="1">
            <a:spLocks/>
          </p:cNvSpPr>
          <p:nvPr/>
        </p:nvSpPr>
        <p:spPr>
          <a:xfrm>
            <a:off x="107504" y="980728"/>
            <a:ext cx="1728192"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dirty="0" smtClean="0">
                <a:solidFill>
                  <a:schemeClr val="accent5">
                    <a:lumMod val="75000"/>
                  </a:schemeClr>
                </a:solidFill>
              </a:rPr>
              <a:t>Τμήμα ΒΓ:</a:t>
            </a:r>
            <a:endParaRPr lang="el-GR" sz="2400" dirty="0" smtClean="0"/>
          </a:p>
        </p:txBody>
      </p:sp>
      <mc:AlternateContent xmlns:mc="http://schemas.openxmlformats.org/markup-compatibility/2006" xmlns:a14="http://schemas.microsoft.com/office/drawing/2010/main">
        <mc:Choice Requires="a14">
          <p:sp>
            <p:nvSpPr>
              <p:cNvPr id="7" name="TextBox 6"/>
              <p:cNvSpPr txBox="1"/>
              <p:nvPr/>
            </p:nvSpPr>
            <p:spPr>
              <a:xfrm>
                <a:off x="185411" y="1412776"/>
                <a:ext cx="7064242" cy="7729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100" b="0" i="1" smtClean="0">
                          <a:latin typeface="Cambria Math"/>
                        </a:rPr>
                        <m:t>𝑈</m:t>
                      </m:r>
                      <m:d>
                        <m:dPr>
                          <m:ctrlPr>
                            <a:rPr lang="en-US" sz="2100" b="0" i="1" smtClean="0">
                              <a:latin typeface="Cambria Math"/>
                            </a:rPr>
                          </m:ctrlPr>
                        </m:dPr>
                        <m:e>
                          <m:r>
                            <a:rPr lang="en-US" sz="2100" b="0" i="1" smtClean="0">
                              <a:latin typeface="Cambria Math"/>
                            </a:rPr>
                            <m:t>𝑥</m:t>
                          </m:r>
                        </m:e>
                      </m:d>
                      <m:r>
                        <a:rPr lang="en-US" sz="2100" b="0" i="1" smtClean="0">
                          <a:latin typeface="Cambria Math"/>
                        </a:rPr>
                        <m:t>=0.046</m:t>
                      </m:r>
                      <m:f>
                        <m:fPr>
                          <m:ctrlPr>
                            <a:rPr lang="en-US" sz="2100" b="0" i="1" smtClean="0">
                              <a:latin typeface="Cambria Math"/>
                            </a:rPr>
                          </m:ctrlPr>
                        </m:fPr>
                        <m:num>
                          <m:r>
                            <a:rPr lang="en-US" sz="2100" b="0" i="1" smtClean="0">
                              <a:latin typeface="Cambria Math"/>
                            </a:rPr>
                            <m:t>𝑥</m:t>
                          </m:r>
                          <m:r>
                            <a:rPr lang="el-GR" sz="2100" b="0" i="1" smtClean="0">
                              <a:latin typeface="Cambria Math"/>
                            </a:rPr>
                            <m:t>′</m:t>
                          </m:r>
                        </m:num>
                        <m:den>
                          <m:r>
                            <a:rPr lang="en-US" sz="2100" b="0" i="1" smtClean="0">
                              <a:latin typeface="Cambria Math"/>
                            </a:rPr>
                            <m:t>𝑙</m:t>
                          </m:r>
                        </m:den>
                      </m:f>
                      <m:r>
                        <a:rPr lang="en-US" sz="2100" b="0" i="1" smtClean="0">
                          <a:latin typeface="Cambria Math"/>
                        </a:rPr>
                        <m:t>+</m:t>
                      </m:r>
                      <m:f>
                        <m:fPr>
                          <m:ctrlPr>
                            <a:rPr lang="en-US" sz="2100" b="0" i="1" smtClean="0">
                              <a:latin typeface="Cambria Math"/>
                            </a:rPr>
                          </m:ctrlPr>
                        </m:fPr>
                        <m:num>
                          <m:r>
                            <a:rPr lang="en-US" sz="2100" b="0" i="1" smtClean="0">
                              <a:latin typeface="Cambria Math"/>
                            </a:rPr>
                            <m:t>1</m:t>
                          </m:r>
                        </m:num>
                        <m:den>
                          <m:r>
                            <a:rPr lang="el-GR" sz="2100" b="0" i="1" smtClean="0">
                              <a:latin typeface="Cambria Math"/>
                            </a:rPr>
                            <m:t>3</m:t>
                          </m:r>
                        </m:den>
                      </m:f>
                      <m:d>
                        <m:dPr>
                          <m:ctrlPr>
                            <a:rPr lang="en-US" sz="2100" b="0" i="1" smtClean="0">
                              <a:latin typeface="Cambria Math"/>
                            </a:rPr>
                          </m:ctrlPr>
                        </m:dPr>
                        <m:e>
                          <m:f>
                            <m:fPr>
                              <m:ctrlPr>
                                <a:rPr lang="en-US" sz="2100" b="0" i="1" smtClean="0">
                                  <a:latin typeface="Cambria Math"/>
                                </a:rPr>
                              </m:ctrlPr>
                            </m:fPr>
                            <m:num>
                              <m:sSub>
                                <m:sSubPr>
                                  <m:ctrlPr>
                                    <a:rPr lang="en-US" sz="2100" b="0" i="1" smtClean="0">
                                      <a:latin typeface="Cambria Math"/>
                                    </a:rPr>
                                  </m:ctrlPr>
                                </m:sSubPr>
                                <m:e>
                                  <m:r>
                                    <a:rPr lang="en-US" sz="2100" b="0" i="1" smtClean="0">
                                      <a:latin typeface="Cambria Math"/>
                                    </a:rPr>
                                    <m:t>𝑀</m:t>
                                  </m:r>
                                </m:e>
                                <m:sub>
                                  <m:r>
                                    <a:rPr lang="en-US" sz="2100" b="0" i="1" smtClean="0">
                                      <a:latin typeface="Cambria Math"/>
                                    </a:rPr>
                                    <m:t>𝑚𝑎𝑥</m:t>
                                  </m:r>
                                </m:sub>
                              </m:sSub>
                            </m:num>
                            <m:den>
                              <m:r>
                                <a:rPr lang="en-US" sz="2100" b="0" i="1" smtClean="0">
                                  <a:latin typeface="Cambria Math"/>
                                </a:rPr>
                                <m:t>𝐸𝐽</m:t>
                              </m:r>
                            </m:den>
                          </m:f>
                        </m:e>
                      </m:d>
                      <m:sSup>
                        <m:sSupPr>
                          <m:ctrlPr>
                            <a:rPr lang="en-US" sz="2100" b="0" i="1" smtClean="0">
                              <a:latin typeface="Cambria Math"/>
                            </a:rPr>
                          </m:ctrlPr>
                        </m:sSupPr>
                        <m:e>
                          <m:r>
                            <a:rPr lang="en-US" sz="2100" b="0" i="1" smtClean="0">
                              <a:latin typeface="Cambria Math"/>
                            </a:rPr>
                            <m:t>𝑙</m:t>
                          </m:r>
                        </m:e>
                        <m:sup>
                          <m:r>
                            <a:rPr lang="en-US" sz="2100" b="0" i="1" smtClean="0">
                              <a:latin typeface="Cambria Math"/>
                            </a:rPr>
                            <m:t>2</m:t>
                          </m:r>
                        </m:sup>
                      </m:sSup>
                      <m:sSub>
                        <m:sSubPr>
                          <m:ctrlPr>
                            <a:rPr lang="en-US" sz="2100" b="0" i="1" smtClean="0">
                              <a:latin typeface="Cambria Math"/>
                            </a:rPr>
                          </m:ctrlPr>
                        </m:sSubPr>
                        <m:e>
                          <m:r>
                            <a:rPr lang="el-GR" sz="2100" b="0" i="1" smtClean="0">
                              <a:latin typeface="Cambria Math"/>
                            </a:rPr>
                            <m:t>𝜔</m:t>
                          </m:r>
                        </m:e>
                        <m:sub>
                          <m:r>
                            <a:rPr lang="en-US" sz="2100" b="0" i="1" smtClean="0">
                              <a:latin typeface="Cambria Math"/>
                            </a:rPr>
                            <m:t>𝐵</m:t>
                          </m:r>
                        </m:sub>
                      </m:sSub>
                      <m:r>
                        <a:rPr lang="en-US" sz="2100" b="0" i="1" smtClean="0">
                          <a:latin typeface="Cambria Math"/>
                        </a:rPr>
                        <m:t>=0.046</m:t>
                      </m:r>
                      <m:f>
                        <m:fPr>
                          <m:ctrlPr>
                            <a:rPr lang="en-US" sz="2100" b="0" i="1" smtClean="0">
                              <a:latin typeface="Cambria Math"/>
                            </a:rPr>
                          </m:ctrlPr>
                        </m:fPr>
                        <m:num>
                          <m:r>
                            <a:rPr lang="en-US" sz="2100" b="0" i="1" smtClean="0">
                              <a:latin typeface="Cambria Math"/>
                            </a:rPr>
                            <m:t>𝑥</m:t>
                          </m:r>
                          <m:r>
                            <a:rPr lang="en-US" sz="2100" b="0" i="1" smtClean="0">
                              <a:latin typeface="Cambria Math"/>
                            </a:rPr>
                            <m:t>′</m:t>
                          </m:r>
                        </m:num>
                        <m:den>
                          <m:r>
                            <a:rPr lang="en-US" sz="2100" b="0" i="1" smtClean="0">
                              <a:latin typeface="Cambria Math"/>
                            </a:rPr>
                            <m:t>𝑙</m:t>
                          </m:r>
                        </m:den>
                      </m:f>
                      <m:r>
                        <a:rPr lang="en-US" sz="2100" b="0" i="1" smtClean="0">
                          <a:latin typeface="Cambria Math"/>
                        </a:rPr>
                        <m:t>+0.00813</m:t>
                      </m:r>
                      <m:sSub>
                        <m:sSubPr>
                          <m:ctrlPr>
                            <a:rPr lang="en-US" sz="2100" b="0" i="1" smtClean="0">
                              <a:latin typeface="Cambria Math"/>
                            </a:rPr>
                          </m:ctrlPr>
                        </m:sSubPr>
                        <m:e>
                          <m:r>
                            <a:rPr lang="el-GR" sz="2100" b="0" i="1" smtClean="0">
                              <a:latin typeface="Cambria Math"/>
                            </a:rPr>
                            <m:t>𝜔</m:t>
                          </m:r>
                        </m:e>
                        <m:sub>
                          <m:r>
                            <a:rPr lang="en-US" sz="2100" b="0" i="1" smtClean="0">
                              <a:latin typeface="Cambria Math"/>
                            </a:rPr>
                            <m:t>𝐵</m:t>
                          </m:r>
                        </m:sub>
                      </m:sSub>
                    </m:oMath>
                  </m:oMathPara>
                </a14:m>
                <a:endParaRPr lang="el-GR" sz="2100" dirty="0"/>
              </a:p>
            </p:txBody>
          </p:sp>
        </mc:Choice>
        <mc:Fallback xmlns="">
          <p:sp>
            <p:nvSpPr>
              <p:cNvPr id="7" name="TextBox 6"/>
              <p:cNvSpPr txBox="1">
                <a:spLocks noRot="1" noChangeAspect="1" noMove="1" noResize="1" noEditPoints="1" noAdjustHandles="1" noChangeArrowheads="1" noChangeShapeType="1" noTextEdit="1"/>
              </p:cNvSpPr>
              <p:nvPr/>
            </p:nvSpPr>
            <p:spPr>
              <a:xfrm>
                <a:off x="185411" y="1412776"/>
                <a:ext cx="7064242" cy="772904"/>
              </a:xfrm>
              <a:prstGeom prst="rect">
                <a:avLst/>
              </a:prstGeom>
              <a:blipFill rotWithShape="1">
                <a:blip r:embed="rId5"/>
                <a:stretch>
                  <a:fillRect/>
                </a:stretch>
              </a:blipFill>
            </p:spPr>
            <p:txBody>
              <a:bodyPr/>
              <a:lstStyle/>
              <a:p>
                <a:r>
                  <a:rPr lang="el-GR">
                    <a:noFill/>
                  </a:rPr>
                  <a:t> </a:t>
                </a:r>
              </a:p>
            </p:txBody>
          </p:sp>
        </mc:Fallback>
      </mc:AlternateContent>
      <p:graphicFrame>
        <p:nvGraphicFramePr>
          <p:cNvPr id="11" name="Table 10" descr="Πίνακας για τον υπολογισμό των διάφορων τιμών της εξίσωσης της γραμμής βυθίσεων, με σκοπό τη χάραξή της στο δεύτερο τμήμα ΒΓ."/>
          <p:cNvGraphicFramePr>
            <a:graphicFrameLocks noGrp="1"/>
          </p:cNvGraphicFramePr>
          <p:nvPr>
            <p:extLst>
              <p:ext uri="{D42A27DB-BD31-4B8C-83A1-F6EECF244321}">
                <p14:modId xmlns:p14="http://schemas.microsoft.com/office/powerpoint/2010/main" val="2543822804"/>
              </p:ext>
            </p:extLst>
          </p:nvPr>
        </p:nvGraphicFramePr>
        <p:xfrm>
          <a:off x="1043608" y="2377688"/>
          <a:ext cx="7008441" cy="1483360"/>
        </p:xfrm>
        <a:graphic>
          <a:graphicData uri="http://schemas.openxmlformats.org/drawingml/2006/table">
            <a:tbl>
              <a:tblPr firstRow="1" bandRow="1">
                <a:tableStyleId>{7DF18680-E054-41AD-8BC1-D1AEF772440D}</a:tableStyleId>
              </a:tblPr>
              <a:tblGrid>
                <a:gridCol w="527720"/>
                <a:gridCol w="720080"/>
                <a:gridCol w="792088"/>
                <a:gridCol w="1008112"/>
                <a:gridCol w="1224136"/>
                <a:gridCol w="1368152"/>
                <a:gridCol w="1368153"/>
              </a:tblGrid>
              <a:tr h="370840">
                <a:tc>
                  <a:txBody>
                    <a:bodyPr/>
                    <a:lstStyle/>
                    <a:p>
                      <a:r>
                        <a:rPr lang="en-US" dirty="0" err="1" smtClean="0"/>
                        <a:t>i</a:t>
                      </a:r>
                      <a:endParaRPr lang="el-GR" dirty="0"/>
                    </a:p>
                  </a:txBody>
                  <a:tcPr/>
                </a:tc>
                <a:tc>
                  <a:txBody>
                    <a:bodyPr/>
                    <a:lstStyle/>
                    <a:p>
                      <a:r>
                        <a:rPr lang="en-US" dirty="0" smtClean="0"/>
                        <a:t>x/l</a:t>
                      </a:r>
                      <a:endParaRPr lang="el-GR" dirty="0"/>
                    </a:p>
                  </a:txBody>
                  <a:tcPr/>
                </a:tc>
                <a:tc>
                  <a:txBody>
                    <a:bodyPr/>
                    <a:lstStyle/>
                    <a:p>
                      <a:r>
                        <a:rPr lang="en-US" dirty="0" smtClean="0"/>
                        <a:t>x’/l</a:t>
                      </a:r>
                      <a:endParaRPr lang="el-GR" dirty="0"/>
                    </a:p>
                  </a:txBody>
                  <a:tcPr/>
                </a:tc>
                <a:tc>
                  <a:txBody>
                    <a:bodyPr/>
                    <a:lstStyle/>
                    <a:p>
                      <a:r>
                        <a:rPr lang="el-GR" dirty="0" smtClean="0"/>
                        <a:t>ω</a:t>
                      </a:r>
                      <a:r>
                        <a:rPr lang="en-US" baseline="-25000" dirty="0" smtClean="0"/>
                        <a:t>B</a:t>
                      </a:r>
                      <a:endParaRPr lang="el-GR" baseline="-25000" dirty="0"/>
                    </a:p>
                  </a:txBody>
                  <a:tcPr/>
                </a:tc>
                <a:tc>
                  <a:txBody>
                    <a:bodyPr/>
                    <a:lstStyle/>
                    <a:p>
                      <a:r>
                        <a:rPr lang="en-US" dirty="0" smtClean="0"/>
                        <a:t>0.046x’/l</a:t>
                      </a:r>
                      <a:endParaRPr lang="el-GR" dirty="0"/>
                    </a:p>
                  </a:txBody>
                  <a:tcPr/>
                </a:tc>
                <a:tc>
                  <a:txBody>
                    <a:bodyPr/>
                    <a:lstStyle/>
                    <a:p>
                      <a:r>
                        <a:rPr lang="en-US" dirty="0" smtClean="0"/>
                        <a:t>0.00813</a:t>
                      </a:r>
                      <a:r>
                        <a:rPr lang="el-GR" dirty="0" smtClean="0"/>
                        <a:t>ω</a:t>
                      </a:r>
                      <a:r>
                        <a:rPr lang="en-US" baseline="-25000" dirty="0" smtClean="0"/>
                        <a:t>B</a:t>
                      </a:r>
                      <a:endParaRPr lang="el-GR" baseline="-25000" dirty="0"/>
                    </a:p>
                  </a:txBody>
                  <a:tcPr/>
                </a:tc>
                <a:tc>
                  <a:txBody>
                    <a:bodyPr/>
                    <a:lstStyle/>
                    <a:p>
                      <a:r>
                        <a:rPr lang="en-US" dirty="0" smtClean="0"/>
                        <a:t>U(x) (m)</a:t>
                      </a:r>
                      <a:endParaRPr lang="el-GR" dirty="0"/>
                    </a:p>
                  </a:txBody>
                  <a:tcPr/>
                </a:tc>
              </a:tr>
              <a:tr h="370840">
                <a:tc>
                  <a:txBody>
                    <a:bodyPr/>
                    <a:lstStyle/>
                    <a:p>
                      <a:r>
                        <a:rPr lang="en-US" dirty="0" smtClean="0"/>
                        <a:t>5</a:t>
                      </a:r>
                      <a:endParaRPr lang="el-GR" dirty="0"/>
                    </a:p>
                  </a:txBody>
                  <a:tcPr/>
                </a:tc>
                <a:tc>
                  <a:txBody>
                    <a:bodyPr/>
                    <a:lstStyle/>
                    <a:p>
                      <a:r>
                        <a:rPr lang="en-US" dirty="0" smtClean="0"/>
                        <a:t>0.25</a:t>
                      </a:r>
                      <a:endParaRPr lang="el-GR" dirty="0"/>
                    </a:p>
                  </a:txBody>
                  <a:tcPr/>
                </a:tc>
                <a:tc>
                  <a:txBody>
                    <a:bodyPr/>
                    <a:lstStyle/>
                    <a:p>
                      <a:r>
                        <a:rPr lang="en-US" dirty="0" smtClean="0"/>
                        <a:t>0.75</a:t>
                      </a:r>
                      <a:endParaRPr lang="el-GR" dirty="0"/>
                    </a:p>
                  </a:txBody>
                  <a:tcPr/>
                </a:tc>
                <a:tc>
                  <a:txBody>
                    <a:bodyPr/>
                    <a:lstStyle/>
                    <a:p>
                      <a:r>
                        <a:rPr lang="en-US" dirty="0" smtClean="0"/>
                        <a:t>0.2227</a:t>
                      </a:r>
                      <a:endParaRPr lang="el-GR" dirty="0"/>
                    </a:p>
                  </a:txBody>
                  <a:tcPr/>
                </a:tc>
                <a:tc>
                  <a:txBody>
                    <a:bodyPr/>
                    <a:lstStyle/>
                    <a:p>
                      <a:r>
                        <a:rPr lang="en-US" dirty="0" smtClean="0"/>
                        <a:t>0.0345</a:t>
                      </a:r>
                      <a:endParaRPr lang="el-GR" dirty="0"/>
                    </a:p>
                  </a:txBody>
                  <a:tcPr/>
                </a:tc>
                <a:tc>
                  <a:txBody>
                    <a:bodyPr/>
                    <a:lstStyle/>
                    <a:p>
                      <a:r>
                        <a:rPr lang="en-US" dirty="0" smtClean="0"/>
                        <a:t>0.00181</a:t>
                      </a:r>
                      <a:endParaRPr lang="el-GR" dirty="0"/>
                    </a:p>
                  </a:txBody>
                  <a:tcPr/>
                </a:tc>
                <a:tc>
                  <a:txBody>
                    <a:bodyPr/>
                    <a:lstStyle/>
                    <a:p>
                      <a:r>
                        <a:rPr lang="en-US" dirty="0" smtClean="0"/>
                        <a:t>0.03631</a:t>
                      </a:r>
                      <a:endParaRPr lang="el-GR" dirty="0"/>
                    </a:p>
                  </a:txBody>
                  <a:tcPr/>
                </a:tc>
              </a:tr>
              <a:tr h="370840">
                <a:tc>
                  <a:txBody>
                    <a:bodyPr/>
                    <a:lstStyle/>
                    <a:p>
                      <a:r>
                        <a:rPr lang="en-US" dirty="0" smtClean="0"/>
                        <a:t>6</a:t>
                      </a:r>
                      <a:endParaRPr lang="el-GR" dirty="0"/>
                    </a:p>
                  </a:txBody>
                  <a:tcPr/>
                </a:tc>
                <a:tc>
                  <a:txBody>
                    <a:bodyPr/>
                    <a:lstStyle/>
                    <a:p>
                      <a:r>
                        <a:rPr lang="en-US" dirty="0" smtClean="0"/>
                        <a:t>0.5</a:t>
                      </a:r>
                      <a:endParaRPr lang="el-GR" dirty="0"/>
                    </a:p>
                  </a:txBody>
                  <a:tcPr/>
                </a:tc>
                <a:tc>
                  <a:txBody>
                    <a:bodyPr/>
                    <a:lstStyle/>
                    <a:p>
                      <a:r>
                        <a:rPr lang="en-US" dirty="0" smtClean="0"/>
                        <a:t>0.5</a:t>
                      </a:r>
                      <a:endParaRPr lang="el-GR" dirty="0"/>
                    </a:p>
                  </a:txBody>
                  <a:tcPr/>
                </a:tc>
                <a:tc>
                  <a:txBody>
                    <a:bodyPr/>
                    <a:lstStyle/>
                    <a:p>
                      <a:r>
                        <a:rPr lang="en-US" dirty="0" smtClean="0"/>
                        <a:t>0.3125</a:t>
                      </a:r>
                      <a:endParaRPr lang="el-GR" dirty="0"/>
                    </a:p>
                  </a:txBody>
                  <a:tcPr/>
                </a:tc>
                <a:tc>
                  <a:txBody>
                    <a:bodyPr/>
                    <a:lstStyle/>
                    <a:p>
                      <a:r>
                        <a:rPr lang="en-US" dirty="0" smtClean="0"/>
                        <a:t>0.023</a:t>
                      </a:r>
                      <a:endParaRPr lang="el-GR" dirty="0"/>
                    </a:p>
                  </a:txBody>
                  <a:tcPr/>
                </a:tc>
                <a:tc>
                  <a:txBody>
                    <a:bodyPr/>
                    <a:lstStyle/>
                    <a:p>
                      <a:r>
                        <a:rPr lang="en-US" dirty="0" smtClean="0"/>
                        <a:t>0.00254</a:t>
                      </a:r>
                      <a:endParaRPr lang="el-GR" dirty="0"/>
                    </a:p>
                  </a:txBody>
                  <a:tcPr/>
                </a:tc>
                <a:tc>
                  <a:txBody>
                    <a:bodyPr/>
                    <a:lstStyle/>
                    <a:p>
                      <a:r>
                        <a:rPr lang="en-US" dirty="0" smtClean="0"/>
                        <a:t>0.02554</a:t>
                      </a:r>
                      <a:endParaRPr lang="el-GR" dirty="0"/>
                    </a:p>
                  </a:txBody>
                  <a:tcPr/>
                </a:tc>
              </a:tr>
              <a:tr h="370840">
                <a:tc>
                  <a:txBody>
                    <a:bodyPr/>
                    <a:lstStyle/>
                    <a:p>
                      <a:r>
                        <a:rPr lang="en-US" dirty="0" smtClean="0"/>
                        <a:t>7</a:t>
                      </a:r>
                      <a:endParaRPr lang="el-GR" dirty="0"/>
                    </a:p>
                  </a:txBody>
                  <a:tcPr/>
                </a:tc>
                <a:tc>
                  <a:txBody>
                    <a:bodyPr/>
                    <a:lstStyle/>
                    <a:p>
                      <a:r>
                        <a:rPr lang="en-US" dirty="0" smtClean="0"/>
                        <a:t>0.75</a:t>
                      </a:r>
                      <a:endParaRPr lang="el-GR" dirty="0"/>
                    </a:p>
                  </a:txBody>
                  <a:tcPr/>
                </a:tc>
                <a:tc>
                  <a:txBody>
                    <a:bodyPr/>
                    <a:lstStyle/>
                    <a:p>
                      <a:r>
                        <a:rPr lang="en-US" dirty="0" smtClean="0"/>
                        <a:t>0.25</a:t>
                      </a:r>
                      <a:endParaRPr lang="el-GR" dirty="0"/>
                    </a:p>
                  </a:txBody>
                  <a:tcPr/>
                </a:tc>
                <a:tc>
                  <a:txBody>
                    <a:bodyPr/>
                    <a:lstStyle/>
                    <a:p>
                      <a:r>
                        <a:rPr lang="en-US" dirty="0" smtClean="0"/>
                        <a:t>0.2227</a:t>
                      </a:r>
                      <a:endParaRPr lang="el-GR" dirty="0"/>
                    </a:p>
                  </a:txBody>
                  <a:tcPr/>
                </a:tc>
                <a:tc>
                  <a:txBody>
                    <a:bodyPr/>
                    <a:lstStyle/>
                    <a:p>
                      <a:r>
                        <a:rPr lang="en-US" dirty="0" smtClean="0"/>
                        <a:t>0.0115</a:t>
                      </a:r>
                      <a:endParaRPr lang="el-GR" dirty="0"/>
                    </a:p>
                  </a:txBody>
                  <a:tcPr/>
                </a:tc>
                <a:tc>
                  <a:txBody>
                    <a:bodyPr/>
                    <a:lstStyle/>
                    <a:p>
                      <a:r>
                        <a:rPr lang="en-US" dirty="0" smtClean="0"/>
                        <a:t>0.00181</a:t>
                      </a:r>
                      <a:endParaRPr lang="el-GR" dirty="0"/>
                    </a:p>
                  </a:txBody>
                  <a:tcPr/>
                </a:tc>
                <a:tc>
                  <a:txBody>
                    <a:bodyPr/>
                    <a:lstStyle/>
                    <a:p>
                      <a:r>
                        <a:rPr lang="en-US" dirty="0" smtClean="0"/>
                        <a:t>0.01331</a:t>
                      </a:r>
                      <a:endParaRPr lang="el-GR" dirty="0"/>
                    </a:p>
                  </a:txBody>
                  <a:tcPr/>
                </a:tc>
              </a:tr>
            </a:tbl>
          </a:graphicData>
        </a:graphic>
      </p:graphicFrame>
      <p:sp>
        <p:nvSpPr>
          <p:cNvPr id="12" name="Content Placeholder 2"/>
          <p:cNvSpPr txBox="1">
            <a:spLocks/>
          </p:cNvSpPr>
          <p:nvPr/>
        </p:nvSpPr>
        <p:spPr>
          <a:xfrm>
            <a:off x="38084" y="4077072"/>
            <a:ext cx="9105915" cy="1584176"/>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Τελικά, οι τιμές των παραπάνω πινάκων τοποθετούνται στο διάγραμμα και φτιάχνεται έτσι η γραμμή βυθίσεων. Παρατηρείται ότι στο τμήμα ΑΒ εμφανίζεται αρνητική καμπυλότητα (αρνητικό διάγραμμα ροπών), ενώ στο ΒΓ εμφανίζεται θετική καμπυλότητα (θετικό διάγραμμα ροπών). </a:t>
            </a:r>
          </a:p>
        </p:txBody>
      </p:sp>
      <p:graphicFrame>
        <p:nvGraphicFramePr>
          <p:cNvPr id="2" name="Object 1" descr="Εικόνα που δείχνει τη σχεδίαση της γραμμής βυθίσεων βάσει των υπολογισμένων τιμών των δύο πινάκων."/>
          <p:cNvGraphicFramePr>
            <a:graphicFrameLocks noChangeAspect="1"/>
          </p:cNvGraphicFramePr>
          <p:nvPr>
            <p:extLst>
              <p:ext uri="{D42A27DB-BD31-4B8C-83A1-F6EECF244321}">
                <p14:modId xmlns:p14="http://schemas.microsoft.com/office/powerpoint/2010/main" val="2820768083"/>
              </p:ext>
            </p:extLst>
          </p:nvPr>
        </p:nvGraphicFramePr>
        <p:xfrm>
          <a:off x="2267744" y="5655518"/>
          <a:ext cx="4467994" cy="1085850"/>
        </p:xfrm>
        <a:graphic>
          <a:graphicData uri="http://schemas.openxmlformats.org/presentationml/2006/ole">
            <mc:AlternateContent xmlns:mc="http://schemas.openxmlformats.org/markup-compatibility/2006">
              <mc:Choice xmlns:v="urn:schemas-microsoft-com:vml" Requires="v">
                <p:oleObj spid="_x0000_s145453" name="Picture (32-bit)" r:id="rId6" imgW="4971960" imgH="1085760" progId="MetafileCompanion32.Picture.1">
                  <p:embed/>
                </p:oleObj>
              </mc:Choice>
              <mc:Fallback>
                <p:oleObj name="Picture (32-bit)" r:id="rId6" imgW="4971960" imgH="1085760" progId="MetafileCompanion32.Picture.1">
                  <p:embed/>
                  <p:pic>
                    <p:nvPicPr>
                      <p:cNvPr id="0" name=""/>
                      <p:cNvPicPr/>
                      <p:nvPr/>
                    </p:nvPicPr>
                    <p:blipFill>
                      <a:blip r:embed="rId7"/>
                      <a:stretch>
                        <a:fillRect/>
                      </a:stretch>
                    </p:blipFill>
                    <p:spPr>
                      <a:xfrm>
                        <a:off x="2267744" y="5655518"/>
                        <a:ext cx="4467994" cy="1085850"/>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E53BB423-234F-4104-8070-014A5F326CB9}" type="slidenum">
              <a:rPr lang="el-GR" smtClean="0"/>
              <a:t>16</a:t>
            </a:fld>
            <a:endParaRPr lang="el-GR"/>
          </a:p>
        </p:txBody>
      </p:sp>
    </p:spTree>
    <p:extLst>
      <p:ext uri="{BB962C8B-B14F-4D97-AF65-F5344CB8AC3E}">
        <p14:creationId xmlns:p14="http://schemas.microsoft.com/office/powerpoint/2010/main" val="2314346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Εύρεση ελαστικής γραμμής</a:t>
            </a:r>
            <a:endParaRPr lang="el-GR" sz="2800" b="1" dirty="0"/>
          </a:p>
        </p:txBody>
      </p:sp>
      <p:sp>
        <p:nvSpPr>
          <p:cNvPr id="6" name="Content Placeholder 2"/>
          <p:cNvSpPr txBox="1">
            <a:spLocks/>
          </p:cNvSpPr>
          <p:nvPr/>
        </p:nvSpPr>
        <p:spPr>
          <a:xfrm>
            <a:off x="72008" y="836712"/>
            <a:ext cx="9036496" cy="583264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smtClean="0"/>
              <a:t>Η διαδικασία εύρεσης της ελαστικής γραμμής που έχει ήδη παρουσιαστεί έχει κάποιους περιορισμούς: δε μπορεί να εφαρμοστεί σε περιπτώσεις που το επιβαλλόμενο φορτίο έχει περίπλοκο σχήμα.</a:t>
            </a:r>
          </a:p>
          <a:p>
            <a:endParaRPr lang="el-GR" sz="2400" dirty="0" smtClean="0"/>
          </a:p>
          <a:p>
            <a:r>
              <a:rPr lang="el-GR" sz="2400" dirty="0" smtClean="0"/>
              <a:t>Επομένως, υπάρχει η ανάγκη για μια διαδικασία που θα μπορεί να δίνει εύκολα τις ελαστικές γραμμές.</a:t>
            </a:r>
          </a:p>
          <a:p>
            <a:endParaRPr lang="el-GR" sz="2400" dirty="0" smtClean="0"/>
          </a:p>
          <a:p>
            <a:r>
              <a:rPr lang="el-GR" sz="2400" dirty="0" smtClean="0"/>
              <a:t>Η μέθοδος υπολογισμού του διαγράμματος ροπής μέσω κάποιων χαρακτηριστικών σημείων και της ομόλογης δοκού μπορεί να γενικευθεί για να χρησιμοποιηθεί για τον υπολογισμό των ελαστικών γραμμών.</a:t>
            </a:r>
          </a:p>
          <a:p>
            <a:endParaRPr lang="el-GR" sz="2400" dirty="0" smtClean="0"/>
          </a:p>
          <a:p>
            <a:r>
              <a:rPr lang="el-GR" sz="2400" dirty="0" smtClean="0"/>
              <a:t>Προαπαιτούμενο για τα παραπάνω είναι ο γρήγορος υπολογισμός των ελαστικών γραμμών της </a:t>
            </a:r>
            <a:r>
              <a:rPr lang="el-GR" sz="2400" dirty="0" err="1" smtClean="0"/>
              <a:t>αμφιέρειστης</a:t>
            </a:r>
            <a:r>
              <a:rPr lang="el-GR" sz="2400" dirty="0" smtClean="0"/>
              <a:t> δοκού για συγκεκριμένους τύπους ελαστικών φορτίων. </a:t>
            </a:r>
          </a:p>
        </p:txBody>
      </p:sp>
      <p:sp>
        <p:nvSpPr>
          <p:cNvPr id="5" name="Slide Number Placeholder 4"/>
          <p:cNvSpPr>
            <a:spLocks noGrp="1"/>
          </p:cNvSpPr>
          <p:nvPr>
            <p:ph type="sldNum" sz="quarter" idx="12"/>
          </p:nvPr>
        </p:nvSpPr>
        <p:spPr/>
        <p:txBody>
          <a:bodyPr/>
          <a:lstStyle/>
          <a:p>
            <a:fld id="{E53BB423-234F-4104-8070-014A5F326CB9}" type="slidenum">
              <a:rPr lang="el-GR" smtClean="0"/>
              <a:t>2</a:t>
            </a:fld>
            <a:endParaRPr lang="el-GR"/>
          </a:p>
        </p:txBody>
      </p:sp>
    </p:spTree>
    <p:extLst>
      <p:ext uri="{BB962C8B-B14F-4D97-AF65-F5344CB8AC3E}">
        <p14:creationId xmlns:p14="http://schemas.microsoft.com/office/powerpoint/2010/main" val="37854543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Εύρεση ελαστικής γραμμής αμφιέρειστης δοκού</a:t>
            </a:r>
            <a:endParaRPr lang="el-GR" sz="2800" b="1" dirty="0"/>
          </a:p>
        </p:txBody>
      </p:sp>
      <p:sp>
        <p:nvSpPr>
          <p:cNvPr id="6" name="Content Placeholder 2"/>
          <p:cNvSpPr txBox="1">
            <a:spLocks/>
          </p:cNvSpPr>
          <p:nvPr/>
        </p:nvSpPr>
        <p:spPr>
          <a:xfrm>
            <a:off x="35496" y="836712"/>
            <a:ext cx="4608512" cy="13681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Έστω η αμφιέρειστη δοκός του σχήματος</a:t>
            </a:r>
            <a:r>
              <a:rPr lang="el-GR" sz="2400" dirty="0"/>
              <a:t> </a:t>
            </a:r>
            <a:r>
              <a:rPr lang="el-GR" sz="2400" dirty="0" smtClean="0"/>
              <a:t>με ορθογωνικό ελαστικό φορτίο. Ισχύει:</a:t>
            </a:r>
          </a:p>
        </p:txBody>
      </p:sp>
      <mc:AlternateContent xmlns:mc="http://schemas.openxmlformats.org/markup-compatibility/2006" xmlns:a14="http://schemas.microsoft.com/office/drawing/2010/main">
        <mc:Choice Requires="a14">
          <p:sp>
            <p:nvSpPr>
              <p:cNvPr id="7" name="TextBox 6"/>
              <p:cNvSpPr txBox="1"/>
              <p:nvPr/>
            </p:nvSpPr>
            <p:spPr>
              <a:xfrm>
                <a:off x="2253906" y="1628800"/>
                <a:ext cx="2030062" cy="7772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a:ea typeface="Cambria Math"/>
                        </a:rPr>
                        <m:t>𝑤</m:t>
                      </m:r>
                      <m:r>
                        <a:rPr lang="en-US" sz="2200" b="0" i="1" smtClean="0">
                          <a:latin typeface="Cambria Math"/>
                          <a:ea typeface="Cambria Math"/>
                        </a:rPr>
                        <m:t>≡</m:t>
                      </m:r>
                      <m:r>
                        <a:rPr lang="el-GR" sz="2200" b="0" i="1" smtClean="0">
                          <a:latin typeface="Cambria Math"/>
                          <a:ea typeface="Cambria Math"/>
                        </a:rPr>
                        <m:t>𝜅</m:t>
                      </m:r>
                      <m:r>
                        <a:rPr lang="en-US" sz="2200" i="1" smtClean="0">
                          <a:latin typeface="Cambria Math"/>
                        </a:rPr>
                        <m:t>=</m:t>
                      </m:r>
                      <m:f>
                        <m:fPr>
                          <m:ctrlPr>
                            <a:rPr lang="en-US" sz="2200" i="1" smtClean="0">
                              <a:latin typeface="Cambria Math"/>
                            </a:rPr>
                          </m:ctrlPr>
                        </m:fPr>
                        <m:num>
                          <m:r>
                            <a:rPr lang="en-US" sz="2200" b="0" i="1" smtClean="0">
                              <a:latin typeface="Cambria Math"/>
                            </a:rPr>
                            <m:t>𝑀</m:t>
                          </m:r>
                        </m:num>
                        <m:den>
                          <m:r>
                            <a:rPr lang="en-US" sz="2200" b="0" i="1" smtClean="0">
                              <a:latin typeface="Cambria Math"/>
                            </a:rPr>
                            <m:t>𝐸𝐽</m:t>
                          </m:r>
                        </m:den>
                      </m:f>
                    </m:oMath>
                  </m:oMathPara>
                </a14:m>
                <a:endParaRPr lang="el-GR" sz="2200" dirty="0"/>
              </a:p>
            </p:txBody>
          </p:sp>
        </mc:Choice>
        <mc:Fallback xmlns="">
          <p:sp>
            <p:nvSpPr>
              <p:cNvPr id="7" name="TextBox 6"/>
              <p:cNvSpPr txBox="1">
                <a:spLocks noRot="1" noChangeAspect="1" noMove="1" noResize="1" noEditPoints="1" noAdjustHandles="1" noChangeArrowheads="1" noChangeShapeType="1" noTextEdit="1"/>
              </p:cNvSpPr>
              <p:nvPr/>
            </p:nvSpPr>
            <p:spPr>
              <a:xfrm>
                <a:off x="2253906" y="1628800"/>
                <a:ext cx="2030062" cy="777264"/>
              </a:xfrm>
              <a:prstGeom prst="rect">
                <a:avLst/>
              </a:prstGeom>
              <a:blipFill rotWithShape="1">
                <a:blip r:embed="rId5"/>
                <a:stretch>
                  <a:fillRect/>
                </a:stretch>
              </a:blipFill>
            </p:spPr>
            <p:txBody>
              <a:bodyPr/>
              <a:lstStyle/>
              <a:p>
                <a:r>
                  <a:rPr lang="el-GR">
                    <a:noFill/>
                  </a:rPr>
                  <a:t> </a:t>
                </a:r>
              </a:p>
            </p:txBody>
          </p:sp>
        </mc:Fallback>
      </mc:AlternateContent>
      <p:graphicFrame>
        <p:nvGraphicFramePr>
          <p:cNvPr id="3" name="Object 2" descr="Εικόνα αμφιέρειστης δοκού στην οποία ασκείται ορθογώνιο ελαστικό φορτίο."/>
          <p:cNvGraphicFramePr>
            <a:graphicFrameLocks noChangeAspect="1"/>
          </p:cNvGraphicFramePr>
          <p:nvPr>
            <p:extLst>
              <p:ext uri="{D42A27DB-BD31-4B8C-83A1-F6EECF244321}">
                <p14:modId xmlns:p14="http://schemas.microsoft.com/office/powerpoint/2010/main" val="3498739476"/>
              </p:ext>
            </p:extLst>
          </p:nvPr>
        </p:nvGraphicFramePr>
        <p:xfrm>
          <a:off x="4871788" y="980728"/>
          <a:ext cx="4020692" cy="1296144"/>
        </p:xfrm>
        <a:graphic>
          <a:graphicData uri="http://schemas.openxmlformats.org/presentationml/2006/ole">
            <mc:AlternateContent xmlns:mc="http://schemas.openxmlformats.org/markup-compatibility/2006">
              <mc:Choice xmlns:v="urn:schemas-microsoft-com:vml" Requires="v">
                <p:oleObj spid="_x0000_s110780" name="Picture (32-bit)" r:id="rId6" imgW="2895480" imgH="933480" progId="MetafileCompanion32.Picture.1">
                  <p:embed/>
                </p:oleObj>
              </mc:Choice>
              <mc:Fallback>
                <p:oleObj name="Picture (32-bit)" r:id="rId6" imgW="2895480" imgH="933480" progId="MetafileCompanion32.Picture.1">
                  <p:embed/>
                  <p:pic>
                    <p:nvPicPr>
                      <p:cNvPr id="0" name=""/>
                      <p:cNvPicPr/>
                      <p:nvPr/>
                    </p:nvPicPr>
                    <p:blipFill>
                      <a:blip r:embed="rId7"/>
                      <a:stretch>
                        <a:fillRect/>
                      </a:stretch>
                    </p:blipFill>
                    <p:spPr>
                      <a:xfrm>
                        <a:off x="4871788" y="980728"/>
                        <a:ext cx="4020692" cy="1296144"/>
                      </a:xfrm>
                      <a:prstGeom prst="rect">
                        <a:avLst/>
                      </a:prstGeom>
                    </p:spPr>
                  </p:pic>
                </p:oleObj>
              </mc:Fallback>
            </mc:AlternateContent>
          </a:graphicData>
        </a:graphic>
      </p:graphicFrame>
      <p:sp>
        <p:nvSpPr>
          <p:cNvPr id="10" name="Content Placeholder 2"/>
          <p:cNvSpPr txBox="1">
            <a:spLocks/>
          </p:cNvSpPr>
          <p:nvPr/>
        </p:nvSpPr>
        <p:spPr>
          <a:xfrm>
            <a:off x="0" y="2320305"/>
            <a:ext cx="8892480"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Από τους πίνακες των συναρτήσεων </a:t>
            </a:r>
            <a:r>
              <a:rPr lang="el-GR" sz="2400" dirty="0"/>
              <a:t>ω</a:t>
            </a:r>
            <a:r>
              <a:rPr lang="el-GR" sz="2400" dirty="0" smtClean="0"/>
              <a:t>, η μετακίνηση συναρτήσει του </a:t>
            </a:r>
            <a:r>
              <a:rPr lang="en-US" sz="2400" dirty="0" smtClean="0"/>
              <a:t>x </a:t>
            </a:r>
            <a:r>
              <a:rPr lang="el-GR" sz="2400" dirty="0" smtClean="0"/>
              <a:t>δίνεται από τη σχέση:</a:t>
            </a:r>
          </a:p>
        </p:txBody>
      </p:sp>
      <mc:AlternateContent xmlns:mc="http://schemas.openxmlformats.org/markup-compatibility/2006" xmlns:a14="http://schemas.microsoft.com/office/drawing/2010/main">
        <mc:Choice Requires="a14">
          <p:sp>
            <p:nvSpPr>
              <p:cNvPr id="13" name="TextBox 12"/>
              <p:cNvSpPr txBox="1"/>
              <p:nvPr/>
            </p:nvSpPr>
            <p:spPr>
              <a:xfrm>
                <a:off x="239885" y="3153612"/>
                <a:ext cx="3400226" cy="7794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a:rPr>
                        <m:t>𝑈</m:t>
                      </m:r>
                      <m:r>
                        <a:rPr lang="en-US" sz="2200" b="0" i="1" smtClean="0">
                          <a:latin typeface="Cambria Math"/>
                        </a:rPr>
                        <m:t>(</m:t>
                      </m:r>
                      <m:r>
                        <a:rPr lang="en-US" sz="2200" b="0" i="1" smtClean="0">
                          <a:latin typeface="Cambria Math"/>
                        </a:rPr>
                        <m:t>𝑥</m:t>
                      </m:r>
                      <m:r>
                        <a:rPr lang="en-US" sz="2200" b="0" i="1" smtClean="0">
                          <a:latin typeface="Cambria Math"/>
                        </a:rPr>
                        <m:t>)=</m:t>
                      </m:r>
                      <m:f>
                        <m:fPr>
                          <m:ctrlPr>
                            <a:rPr lang="en-US" sz="2200" i="1" smtClean="0">
                              <a:latin typeface="Cambria Math"/>
                            </a:rPr>
                          </m:ctrlPr>
                        </m:fPr>
                        <m:num>
                          <m:r>
                            <a:rPr lang="en-US" sz="2200" b="0" i="1" smtClean="0">
                              <a:latin typeface="Cambria Math"/>
                            </a:rPr>
                            <m:t>1</m:t>
                          </m:r>
                        </m:num>
                        <m:den>
                          <m:r>
                            <a:rPr lang="en-US" sz="2200" b="0" i="1" smtClean="0">
                              <a:latin typeface="Cambria Math"/>
                            </a:rPr>
                            <m:t>2</m:t>
                          </m:r>
                        </m:den>
                      </m:f>
                      <m:d>
                        <m:dPr>
                          <m:ctrlPr>
                            <a:rPr lang="en-US" sz="2200" b="0" i="1" smtClean="0">
                              <a:latin typeface="Cambria Math"/>
                            </a:rPr>
                          </m:ctrlPr>
                        </m:dPr>
                        <m:e>
                          <m:f>
                            <m:fPr>
                              <m:ctrlPr>
                                <a:rPr lang="en-US" sz="2200" i="1" smtClean="0">
                                  <a:latin typeface="Cambria Math"/>
                                </a:rPr>
                              </m:ctrlPr>
                            </m:fPr>
                            <m:num>
                              <m:sSub>
                                <m:sSubPr>
                                  <m:ctrlPr>
                                    <a:rPr lang="en-US" sz="2200" i="1" smtClean="0">
                                      <a:latin typeface="Cambria Math"/>
                                    </a:rPr>
                                  </m:ctrlPr>
                                </m:sSubPr>
                                <m:e>
                                  <m:r>
                                    <a:rPr lang="en-US" sz="2200" b="0" i="1" smtClean="0">
                                      <a:latin typeface="Cambria Math"/>
                                    </a:rPr>
                                    <m:t>𝑀</m:t>
                                  </m:r>
                                </m:e>
                                <m:sub>
                                  <m:r>
                                    <a:rPr lang="en-US" sz="2200" b="0" i="1" smtClean="0">
                                      <a:latin typeface="Cambria Math"/>
                                    </a:rPr>
                                    <m:t>𝑚𝑎𝑥</m:t>
                                  </m:r>
                                </m:sub>
                              </m:sSub>
                            </m:num>
                            <m:den>
                              <m:r>
                                <a:rPr lang="en-US" sz="2200" b="0" i="1" smtClean="0">
                                  <a:latin typeface="Cambria Math"/>
                                </a:rPr>
                                <m:t>𝐸𝐽</m:t>
                              </m:r>
                            </m:den>
                          </m:f>
                        </m:e>
                      </m:d>
                      <m:sSup>
                        <m:sSupPr>
                          <m:ctrlPr>
                            <a:rPr lang="en-US" sz="2200" b="0" i="1" smtClean="0">
                              <a:latin typeface="Cambria Math"/>
                            </a:rPr>
                          </m:ctrlPr>
                        </m:sSupPr>
                        <m:e>
                          <m:r>
                            <a:rPr lang="en-US" sz="2200" b="0" i="1" smtClean="0">
                              <a:latin typeface="Cambria Math"/>
                            </a:rPr>
                            <m:t>𝑙</m:t>
                          </m:r>
                        </m:e>
                        <m:sup>
                          <m:r>
                            <a:rPr lang="en-US" sz="2200" b="0" i="1" smtClean="0">
                              <a:latin typeface="Cambria Math"/>
                            </a:rPr>
                            <m:t>2</m:t>
                          </m:r>
                        </m:sup>
                      </m:sSup>
                      <m:sSub>
                        <m:sSubPr>
                          <m:ctrlPr>
                            <a:rPr lang="en-US" sz="2200" b="0" i="1" smtClean="0">
                              <a:latin typeface="Cambria Math"/>
                            </a:rPr>
                          </m:ctrlPr>
                        </m:sSubPr>
                        <m:e>
                          <m:r>
                            <a:rPr lang="el-GR" sz="2200" b="0" i="1" smtClean="0">
                              <a:latin typeface="Cambria Math"/>
                            </a:rPr>
                            <m:t>𝜔</m:t>
                          </m:r>
                        </m:e>
                        <m:sub>
                          <m:r>
                            <a:rPr lang="en-US" sz="2200" b="0" i="1" smtClean="0">
                              <a:latin typeface="Cambria Math"/>
                            </a:rPr>
                            <m:t>𝑅</m:t>
                          </m:r>
                        </m:sub>
                      </m:sSub>
                      <m:r>
                        <a:rPr lang="en-US" sz="2200" b="0" i="1" smtClean="0">
                          <a:latin typeface="Cambria Math"/>
                        </a:rPr>
                        <m:t>(</m:t>
                      </m:r>
                      <m:r>
                        <a:rPr lang="en-US" sz="2200" b="0" i="1" smtClean="0">
                          <a:latin typeface="Cambria Math"/>
                        </a:rPr>
                        <m:t>𝑥</m:t>
                      </m:r>
                      <m:r>
                        <a:rPr lang="en-US" sz="2200" b="0" i="0" smtClean="0">
                          <a:latin typeface="Cambria Math"/>
                        </a:rPr>
                        <m:t>)</m:t>
                      </m:r>
                    </m:oMath>
                  </m:oMathPara>
                </a14:m>
                <a:endParaRPr lang="el-GR" sz="2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39885" y="3153612"/>
                <a:ext cx="3400226" cy="779444"/>
              </a:xfrm>
              <a:prstGeom prst="rect">
                <a:avLst/>
              </a:prstGeom>
              <a:blipFill rotWithShape="1">
                <a:blip r:embed="rId8"/>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51520" y="3932876"/>
                <a:ext cx="2160912" cy="7922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200" b="0" i="1" smtClean="0">
                              <a:latin typeface="Cambria Math"/>
                            </a:rPr>
                          </m:ctrlPr>
                        </m:sSubPr>
                        <m:e>
                          <m:r>
                            <a:rPr lang="el-GR" sz="2200" b="0" i="1" smtClean="0">
                              <a:latin typeface="Cambria Math"/>
                            </a:rPr>
                            <m:t>𝜔</m:t>
                          </m:r>
                        </m:e>
                        <m:sub>
                          <m:r>
                            <a:rPr lang="en-US" sz="2200" b="0" i="1" smtClean="0">
                              <a:latin typeface="Cambria Math"/>
                            </a:rPr>
                            <m:t>𝑅</m:t>
                          </m:r>
                        </m:sub>
                      </m:sSub>
                      <m:d>
                        <m:dPr>
                          <m:ctrlPr>
                            <a:rPr lang="en-US" sz="2200" b="0" i="1" smtClean="0">
                              <a:latin typeface="Cambria Math"/>
                            </a:rPr>
                          </m:ctrlPr>
                        </m:dPr>
                        <m:e>
                          <m:r>
                            <a:rPr lang="en-US" sz="2200" b="0" i="1" smtClean="0">
                              <a:latin typeface="Cambria Math"/>
                            </a:rPr>
                            <m:t>𝑥</m:t>
                          </m:r>
                        </m:e>
                      </m:d>
                      <m:r>
                        <a:rPr lang="en-US" sz="2200" i="1" smtClean="0">
                          <a:latin typeface="Cambria Math"/>
                        </a:rPr>
                        <m:t>=</m:t>
                      </m:r>
                      <m:f>
                        <m:fPr>
                          <m:ctrlPr>
                            <a:rPr lang="en-US" sz="2200" i="1" smtClean="0">
                              <a:latin typeface="Cambria Math"/>
                            </a:rPr>
                          </m:ctrlPr>
                        </m:fPr>
                        <m:num>
                          <m:r>
                            <a:rPr lang="en-US" sz="2200" b="0" i="1" smtClean="0">
                              <a:latin typeface="Cambria Math"/>
                            </a:rPr>
                            <m:t>𝑥</m:t>
                          </m:r>
                        </m:num>
                        <m:den>
                          <m:r>
                            <a:rPr lang="en-US" sz="2200" b="0" i="1" smtClean="0">
                              <a:latin typeface="Cambria Math"/>
                            </a:rPr>
                            <m:t>𝑙</m:t>
                          </m:r>
                        </m:den>
                      </m:f>
                      <m:r>
                        <a:rPr lang="en-US" sz="2200" b="0" i="1" smtClean="0">
                          <a:latin typeface="Cambria Math"/>
                        </a:rPr>
                        <m:t>−</m:t>
                      </m:r>
                      <m:f>
                        <m:fPr>
                          <m:ctrlPr>
                            <a:rPr lang="en-US" sz="2200" b="0" i="1" smtClean="0">
                              <a:latin typeface="Cambria Math"/>
                            </a:rPr>
                          </m:ctrlPr>
                        </m:fPr>
                        <m:num>
                          <m:sSup>
                            <m:sSupPr>
                              <m:ctrlPr>
                                <a:rPr lang="en-US" sz="2200" b="0" i="1" smtClean="0">
                                  <a:latin typeface="Cambria Math"/>
                                </a:rPr>
                              </m:ctrlPr>
                            </m:sSupPr>
                            <m:e>
                              <m:r>
                                <a:rPr lang="en-US" sz="2200" b="0" i="1" smtClean="0">
                                  <a:latin typeface="Cambria Math"/>
                                </a:rPr>
                                <m:t>𝑥</m:t>
                              </m:r>
                            </m:e>
                            <m:sup>
                              <m:r>
                                <a:rPr lang="en-US" sz="2200" b="0" i="1" smtClean="0">
                                  <a:latin typeface="Cambria Math"/>
                                </a:rPr>
                                <m:t>2</m:t>
                              </m:r>
                            </m:sup>
                          </m:sSup>
                        </m:num>
                        <m:den>
                          <m:sSup>
                            <m:sSupPr>
                              <m:ctrlPr>
                                <a:rPr lang="en-US" sz="2200" b="0" i="1" smtClean="0">
                                  <a:latin typeface="Cambria Math"/>
                                </a:rPr>
                              </m:ctrlPr>
                            </m:sSupPr>
                            <m:e>
                              <m:r>
                                <a:rPr lang="en-US" sz="2200" b="0" i="1" smtClean="0">
                                  <a:latin typeface="Cambria Math"/>
                                </a:rPr>
                                <m:t>𝑙</m:t>
                              </m:r>
                            </m:e>
                            <m:sup>
                              <m:r>
                                <a:rPr lang="en-US" sz="2200" b="0" i="1" smtClean="0">
                                  <a:latin typeface="Cambria Math"/>
                                </a:rPr>
                                <m:t>2</m:t>
                              </m:r>
                            </m:sup>
                          </m:sSup>
                        </m:den>
                      </m:f>
                    </m:oMath>
                  </m:oMathPara>
                </a14:m>
                <a:endParaRPr lang="el-GR" sz="2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51520" y="3932876"/>
                <a:ext cx="2160912" cy="792268"/>
              </a:xfrm>
              <a:prstGeom prst="rect">
                <a:avLst/>
              </a:prstGeom>
              <a:blipFill rotWithShape="1">
                <a:blip r:embed="rId9"/>
                <a:stretch>
                  <a:fillRect/>
                </a:stretch>
              </a:blipFill>
            </p:spPr>
            <p:txBody>
              <a:bodyPr/>
              <a:lstStyle/>
              <a:p>
                <a:r>
                  <a:rPr lang="el-GR">
                    <a:noFill/>
                  </a:rPr>
                  <a:t> </a:t>
                </a:r>
              </a:p>
            </p:txBody>
          </p:sp>
        </mc:Fallback>
      </mc:AlternateContent>
      <p:sp>
        <p:nvSpPr>
          <p:cNvPr id="15" name="Content Placeholder 2"/>
          <p:cNvSpPr txBox="1">
            <a:spLocks/>
          </p:cNvSpPr>
          <p:nvPr/>
        </p:nvSpPr>
        <p:spPr>
          <a:xfrm>
            <a:off x="35496" y="4728185"/>
            <a:ext cx="9144000" cy="16531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Η έκφραση του </a:t>
            </a:r>
            <a:r>
              <a:rPr lang="en-US" sz="2400" dirty="0" smtClean="0"/>
              <a:t>U(x)</a:t>
            </a:r>
            <a:r>
              <a:rPr lang="el-GR" sz="2400" dirty="0" smtClean="0"/>
              <a:t> γράφεται και με την παρακάτω μορφή, που είναι προτιμότερη (είναι πρωτογενής μορφή) διότι τότε δεν ενδιαφέρει το αίτιο που προκαλεί το ελαστικό φορτίο </a:t>
            </a:r>
            <a:r>
              <a:rPr lang="el-GR" sz="2400" dirty="0"/>
              <a:t>κ</a:t>
            </a:r>
            <a:r>
              <a:rPr lang="el-GR" sz="2400" dirty="0" smtClean="0"/>
              <a:t> (π.χ. φορτίο ή καταναγκασμός):  </a:t>
            </a:r>
          </a:p>
        </p:txBody>
      </p:sp>
      <mc:AlternateContent xmlns:mc="http://schemas.openxmlformats.org/markup-compatibility/2006" xmlns:a14="http://schemas.microsoft.com/office/drawing/2010/main">
        <mc:Choice Requires="a14">
          <p:sp>
            <p:nvSpPr>
              <p:cNvPr id="16" name="TextBox 15"/>
              <p:cNvSpPr txBox="1"/>
              <p:nvPr/>
            </p:nvSpPr>
            <p:spPr>
              <a:xfrm>
                <a:off x="2626996" y="6015207"/>
                <a:ext cx="3025124" cy="726161"/>
              </a:xfrm>
              <a:prstGeom prst="rect">
                <a:avLst/>
              </a:prstGeom>
              <a:noFill/>
              <a:ln w="25400">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a:rPr>
                        <m:t>𝑈</m:t>
                      </m:r>
                      <m:r>
                        <a:rPr lang="en-US" sz="2200" b="0" i="1" smtClean="0">
                          <a:latin typeface="Cambria Math"/>
                        </a:rPr>
                        <m:t>(</m:t>
                      </m:r>
                      <m:r>
                        <a:rPr lang="en-US" sz="2200" b="0" i="1" smtClean="0">
                          <a:latin typeface="Cambria Math"/>
                        </a:rPr>
                        <m:t>𝑥</m:t>
                      </m:r>
                      <m:r>
                        <a:rPr lang="en-US" sz="2200" b="0" i="1" smtClean="0">
                          <a:latin typeface="Cambria Math"/>
                        </a:rPr>
                        <m:t>)=</m:t>
                      </m:r>
                      <m:f>
                        <m:fPr>
                          <m:ctrlPr>
                            <a:rPr lang="en-US" sz="2200" i="1" smtClean="0">
                              <a:latin typeface="Cambria Math"/>
                            </a:rPr>
                          </m:ctrlPr>
                        </m:fPr>
                        <m:num>
                          <m:r>
                            <a:rPr lang="en-US" sz="2200" b="0" i="1" smtClean="0">
                              <a:latin typeface="Cambria Math"/>
                            </a:rPr>
                            <m:t>1</m:t>
                          </m:r>
                        </m:num>
                        <m:den>
                          <m:r>
                            <a:rPr lang="en-US" sz="2200" b="0" i="1" smtClean="0">
                              <a:latin typeface="Cambria Math"/>
                            </a:rPr>
                            <m:t>2</m:t>
                          </m:r>
                        </m:den>
                      </m:f>
                      <m:sSub>
                        <m:sSubPr>
                          <m:ctrlPr>
                            <a:rPr lang="en-US" sz="2200" i="1" smtClean="0">
                              <a:latin typeface="Cambria Math"/>
                            </a:rPr>
                          </m:ctrlPr>
                        </m:sSubPr>
                        <m:e>
                          <m:r>
                            <a:rPr lang="el-GR" sz="2200" b="0" i="1" smtClean="0">
                              <a:latin typeface="Cambria Math"/>
                            </a:rPr>
                            <m:t>𝜅</m:t>
                          </m:r>
                        </m:e>
                        <m:sub>
                          <m:r>
                            <a:rPr lang="en-US" sz="2200" b="0" i="1" smtClean="0">
                              <a:latin typeface="Cambria Math"/>
                            </a:rPr>
                            <m:t>𝑚𝑎𝑥</m:t>
                          </m:r>
                        </m:sub>
                      </m:sSub>
                      <m:sSup>
                        <m:sSupPr>
                          <m:ctrlPr>
                            <a:rPr lang="en-US" sz="2200" b="0" i="1" smtClean="0">
                              <a:latin typeface="Cambria Math"/>
                            </a:rPr>
                          </m:ctrlPr>
                        </m:sSupPr>
                        <m:e>
                          <m:r>
                            <a:rPr lang="en-US" sz="2200" b="0" i="1" smtClean="0">
                              <a:latin typeface="Cambria Math"/>
                            </a:rPr>
                            <m:t>𝑙</m:t>
                          </m:r>
                        </m:e>
                        <m:sup>
                          <m:r>
                            <a:rPr lang="en-US" sz="2200" b="0" i="1" smtClean="0">
                              <a:latin typeface="Cambria Math"/>
                            </a:rPr>
                            <m:t>2</m:t>
                          </m:r>
                        </m:sup>
                      </m:sSup>
                      <m:sSub>
                        <m:sSubPr>
                          <m:ctrlPr>
                            <a:rPr lang="en-US" sz="2200" b="0" i="1" smtClean="0">
                              <a:latin typeface="Cambria Math"/>
                            </a:rPr>
                          </m:ctrlPr>
                        </m:sSubPr>
                        <m:e>
                          <m:r>
                            <a:rPr lang="el-GR" sz="2200" b="0" i="1" smtClean="0">
                              <a:latin typeface="Cambria Math"/>
                            </a:rPr>
                            <m:t>𝜔</m:t>
                          </m:r>
                        </m:e>
                        <m:sub>
                          <m:r>
                            <a:rPr lang="en-US" sz="2200" b="0" i="1" smtClean="0">
                              <a:latin typeface="Cambria Math"/>
                            </a:rPr>
                            <m:t>𝑅</m:t>
                          </m:r>
                        </m:sub>
                      </m:sSub>
                      <m:r>
                        <a:rPr lang="en-US" sz="2200" b="0" i="1" smtClean="0">
                          <a:latin typeface="Cambria Math"/>
                        </a:rPr>
                        <m:t>(</m:t>
                      </m:r>
                      <m:r>
                        <a:rPr lang="en-US" sz="2200" b="0" i="1" smtClean="0">
                          <a:latin typeface="Cambria Math"/>
                        </a:rPr>
                        <m:t>𝑥</m:t>
                      </m:r>
                      <m:r>
                        <a:rPr lang="en-US" sz="2200" b="0" i="0" smtClean="0">
                          <a:latin typeface="Cambria Math"/>
                        </a:rPr>
                        <m:t>)</m:t>
                      </m:r>
                    </m:oMath>
                  </m:oMathPara>
                </a14:m>
                <a:endParaRPr lang="el-GR" sz="2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2626996" y="6015207"/>
                <a:ext cx="3025124" cy="726161"/>
              </a:xfrm>
              <a:prstGeom prst="rect">
                <a:avLst/>
              </a:prstGeom>
              <a:blipFill rotWithShape="1">
                <a:blip r:embed="rId10"/>
                <a:stretch>
                  <a:fillRect/>
                </a:stretch>
              </a:blipFill>
              <a:ln w="25400">
                <a:solidFill>
                  <a:schemeClr val="accent1"/>
                </a:solidFill>
              </a:ln>
            </p:spPr>
            <p:txBody>
              <a:bodyPr/>
              <a:lstStyle/>
              <a:p>
                <a:r>
                  <a:rPr lang="el-GR">
                    <a:noFill/>
                  </a:rPr>
                  <a:t> </a:t>
                </a:r>
              </a:p>
            </p:txBody>
          </p:sp>
        </mc:Fallback>
      </mc:AlternateContent>
      <p:sp>
        <p:nvSpPr>
          <p:cNvPr id="5" name="Slide Number Placeholder 4"/>
          <p:cNvSpPr>
            <a:spLocks noGrp="1"/>
          </p:cNvSpPr>
          <p:nvPr>
            <p:ph type="sldNum" sz="quarter" idx="12"/>
          </p:nvPr>
        </p:nvSpPr>
        <p:spPr/>
        <p:txBody>
          <a:bodyPr/>
          <a:lstStyle/>
          <a:p>
            <a:fld id="{E53BB423-234F-4104-8070-014A5F326CB9}" type="slidenum">
              <a:rPr lang="el-GR" smtClean="0"/>
              <a:t>3</a:t>
            </a:fld>
            <a:endParaRPr lang="el-GR"/>
          </a:p>
        </p:txBody>
      </p:sp>
    </p:spTree>
    <p:extLst>
      <p:ext uri="{BB962C8B-B14F-4D97-AF65-F5344CB8AC3E}">
        <p14:creationId xmlns:p14="http://schemas.microsoft.com/office/powerpoint/2010/main" val="4149377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n-US" sz="2800" b="1" dirty="0"/>
              <a:t>E</a:t>
            </a:r>
            <a:r>
              <a:rPr lang="el-GR" sz="2800" b="1" dirty="0" smtClean="0"/>
              <a:t>λαστική γραμμή αμφιέρειστης δοκού</a:t>
            </a:r>
            <a:r>
              <a:rPr lang="en-US" sz="2800" b="1" dirty="0" smtClean="0"/>
              <a:t> </a:t>
            </a:r>
            <a:r>
              <a:rPr lang="el-GR" sz="2800" b="1" dirty="0" smtClean="0"/>
              <a:t>και είδος φορτίου</a:t>
            </a:r>
            <a:endParaRPr lang="el-GR" sz="2800" b="1" dirty="0"/>
          </a:p>
        </p:txBody>
      </p:sp>
      <p:sp>
        <p:nvSpPr>
          <p:cNvPr id="6" name="Content Placeholder 2"/>
          <p:cNvSpPr txBox="1">
            <a:spLocks/>
          </p:cNvSpPr>
          <p:nvPr/>
        </p:nvSpPr>
        <p:spPr>
          <a:xfrm>
            <a:off x="35496" y="836712"/>
            <a:ext cx="5799674" cy="13681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smtClean="0"/>
              <a:t>Για τριγωνικό φορτίο η ελαστική γραμμή της αμφιέρειστης θα είναι:</a:t>
            </a:r>
          </a:p>
        </p:txBody>
      </p:sp>
      <mc:AlternateContent xmlns:mc="http://schemas.openxmlformats.org/markup-compatibility/2006" xmlns:a14="http://schemas.microsoft.com/office/drawing/2010/main">
        <mc:Choice Requires="a14">
          <p:sp>
            <p:nvSpPr>
              <p:cNvPr id="17" name="TextBox 16"/>
              <p:cNvSpPr txBox="1"/>
              <p:nvPr/>
            </p:nvSpPr>
            <p:spPr>
              <a:xfrm>
                <a:off x="5960967" y="836712"/>
                <a:ext cx="2621166" cy="728341"/>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a:rPr>
                        <m:t>𝑈</m:t>
                      </m:r>
                      <m:r>
                        <a:rPr lang="en-US" sz="2200" b="0" i="1" smtClean="0">
                          <a:latin typeface="Cambria Math"/>
                        </a:rPr>
                        <m:t>(</m:t>
                      </m:r>
                      <m:r>
                        <a:rPr lang="en-US" sz="2200" b="0" i="1" smtClean="0">
                          <a:latin typeface="Cambria Math"/>
                        </a:rPr>
                        <m:t>𝑥</m:t>
                      </m:r>
                      <m:r>
                        <a:rPr lang="en-US" sz="2200" b="0" i="1" smtClean="0">
                          <a:latin typeface="Cambria Math"/>
                        </a:rPr>
                        <m:t>)=</m:t>
                      </m:r>
                      <m:f>
                        <m:fPr>
                          <m:ctrlPr>
                            <a:rPr lang="en-US" sz="2200" i="1" smtClean="0">
                              <a:latin typeface="Cambria Math"/>
                            </a:rPr>
                          </m:ctrlPr>
                        </m:fPr>
                        <m:num>
                          <m:r>
                            <a:rPr lang="en-US" sz="2200" b="0" i="1" smtClean="0">
                              <a:latin typeface="Cambria Math"/>
                            </a:rPr>
                            <m:t>1</m:t>
                          </m:r>
                        </m:num>
                        <m:den>
                          <m:r>
                            <a:rPr lang="el-GR" sz="2200" b="0" i="1" smtClean="0">
                              <a:latin typeface="Cambria Math"/>
                            </a:rPr>
                            <m:t>6</m:t>
                          </m:r>
                        </m:den>
                      </m:f>
                      <m:sSub>
                        <m:sSubPr>
                          <m:ctrlPr>
                            <a:rPr lang="en-US" sz="2200" i="1" smtClean="0">
                              <a:latin typeface="Cambria Math"/>
                            </a:rPr>
                          </m:ctrlPr>
                        </m:sSubPr>
                        <m:e>
                          <m:r>
                            <a:rPr lang="el-GR" sz="2200" b="0" i="1" smtClean="0">
                              <a:latin typeface="Cambria Math"/>
                            </a:rPr>
                            <m:t>𝜅</m:t>
                          </m:r>
                        </m:e>
                        <m:sub>
                          <m:r>
                            <a:rPr lang="en-US" sz="2200" b="0" i="1" smtClean="0">
                              <a:latin typeface="Cambria Math"/>
                            </a:rPr>
                            <m:t>𝑚𝑎𝑥</m:t>
                          </m:r>
                        </m:sub>
                      </m:sSub>
                      <m:sSup>
                        <m:sSupPr>
                          <m:ctrlPr>
                            <a:rPr lang="en-US" sz="2200" b="0" i="1" smtClean="0">
                              <a:latin typeface="Cambria Math"/>
                            </a:rPr>
                          </m:ctrlPr>
                        </m:sSupPr>
                        <m:e>
                          <m:r>
                            <a:rPr lang="en-US" sz="2200" b="0" i="1" smtClean="0">
                              <a:latin typeface="Cambria Math"/>
                            </a:rPr>
                            <m:t>𝑙</m:t>
                          </m:r>
                        </m:e>
                        <m:sup>
                          <m:r>
                            <a:rPr lang="en-US" sz="2200" b="0" i="1" smtClean="0">
                              <a:latin typeface="Cambria Math"/>
                            </a:rPr>
                            <m:t>2</m:t>
                          </m:r>
                        </m:sup>
                      </m:sSup>
                      <m:sSub>
                        <m:sSubPr>
                          <m:ctrlPr>
                            <a:rPr lang="en-US" sz="2200" b="0" i="1" smtClean="0">
                              <a:latin typeface="Cambria Math"/>
                            </a:rPr>
                          </m:ctrlPr>
                        </m:sSubPr>
                        <m:e>
                          <m:r>
                            <a:rPr lang="el-GR" sz="2200" b="0" i="1" smtClean="0">
                              <a:latin typeface="Cambria Math"/>
                            </a:rPr>
                            <m:t>𝜔</m:t>
                          </m:r>
                        </m:e>
                        <m:sub>
                          <m:r>
                            <a:rPr lang="en-US" sz="2200" b="0" i="1" smtClean="0">
                              <a:latin typeface="Cambria Math"/>
                            </a:rPr>
                            <m:t>𝐷</m:t>
                          </m:r>
                        </m:sub>
                      </m:sSub>
                    </m:oMath>
                  </m:oMathPara>
                </a14:m>
                <a:endParaRPr lang="el-GR" sz="2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960967" y="836712"/>
                <a:ext cx="2621166" cy="728341"/>
              </a:xfrm>
              <a:prstGeom prst="rect">
                <a:avLst/>
              </a:prstGeom>
              <a:blipFill rotWithShape="1">
                <a:blip r:embed="rId5"/>
                <a:stretch>
                  <a:fillRect/>
                </a:stretch>
              </a:blipFill>
              <a:ln w="25400">
                <a:no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6468474" y="1664714"/>
                <a:ext cx="1775934" cy="7716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200" b="0" i="1" smtClean="0">
                              <a:latin typeface="Cambria Math"/>
                            </a:rPr>
                          </m:ctrlPr>
                        </m:sSubPr>
                        <m:e>
                          <m:r>
                            <a:rPr lang="el-GR" sz="2200" b="0" i="1" smtClean="0">
                              <a:latin typeface="Cambria Math"/>
                            </a:rPr>
                            <m:t>𝜔</m:t>
                          </m:r>
                        </m:e>
                        <m:sub>
                          <m:r>
                            <a:rPr lang="en-US" sz="2200" b="0" i="1" smtClean="0">
                              <a:latin typeface="Cambria Math"/>
                            </a:rPr>
                            <m:t>𝐷</m:t>
                          </m:r>
                        </m:sub>
                      </m:sSub>
                      <m:r>
                        <a:rPr lang="en-US" sz="2200" i="1" smtClean="0">
                          <a:latin typeface="Cambria Math"/>
                        </a:rPr>
                        <m:t>=</m:t>
                      </m:r>
                      <m:f>
                        <m:fPr>
                          <m:ctrlPr>
                            <a:rPr lang="en-US" sz="2200" i="1" smtClean="0">
                              <a:latin typeface="Cambria Math"/>
                            </a:rPr>
                          </m:ctrlPr>
                        </m:fPr>
                        <m:num>
                          <m:r>
                            <a:rPr lang="en-US" sz="2200" b="0" i="1" smtClean="0">
                              <a:latin typeface="Cambria Math"/>
                            </a:rPr>
                            <m:t>𝑥</m:t>
                          </m:r>
                        </m:num>
                        <m:den>
                          <m:r>
                            <a:rPr lang="en-US" sz="2200" b="0" i="1" smtClean="0">
                              <a:latin typeface="Cambria Math"/>
                            </a:rPr>
                            <m:t>𝑙</m:t>
                          </m:r>
                        </m:den>
                      </m:f>
                      <m:r>
                        <a:rPr lang="en-US" sz="2200" b="0" i="1" smtClean="0">
                          <a:latin typeface="Cambria Math"/>
                        </a:rPr>
                        <m:t>−</m:t>
                      </m:r>
                      <m:f>
                        <m:fPr>
                          <m:ctrlPr>
                            <a:rPr lang="en-US" sz="2200" b="0" i="1" smtClean="0">
                              <a:latin typeface="Cambria Math"/>
                            </a:rPr>
                          </m:ctrlPr>
                        </m:fPr>
                        <m:num>
                          <m:sSup>
                            <m:sSupPr>
                              <m:ctrlPr>
                                <a:rPr lang="en-US" sz="2200" b="0" i="1" smtClean="0">
                                  <a:latin typeface="Cambria Math"/>
                                </a:rPr>
                              </m:ctrlPr>
                            </m:sSupPr>
                            <m:e>
                              <m:r>
                                <a:rPr lang="en-US" sz="2200" b="0" i="1" smtClean="0">
                                  <a:latin typeface="Cambria Math"/>
                                </a:rPr>
                                <m:t>𝑥</m:t>
                              </m:r>
                            </m:e>
                            <m:sup>
                              <m:r>
                                <a:rPr lang="en-US" sz="2200" b="0" i="1" smtClean="0">
                                  <a:latin typeface="Cambria Math"/>
                                </a:rPr>
                                <m:t>3</m:t>
                              </m:r>
                            </m:sup>
                          </m:sSup>
                        </m:num>
                        <m:den>
                          <m:sSup>
                            <m:sSupPr>
                              <m:ctrlPr>
                                <a:rPr lang="en-US" sz="2200" b="0" i="1" smtClean="0">
                                  <a:latin typeface="Cambria Math"/>
                                </a:rPr>
                              </m:ctrlPr>
                            </m:sSupPr>
                            <m:e>
                              <m:r>
                                <a:rPr lang="en-US" sz="2200" b="0" i="1" smtClean="0">
                                  <a:latin typeface="Cambria Math"/>
                                </a:rPr>
                                <m:t>𝑙</m:t>
                              </m:r>
                            </m:e>
                            <m:sup>
                              <m:r>
                                <a:rPr lang="en-US" sz="2200" b="0" i="1" smtClean="0">
                                  <a:latin typeface="Cambria Math"/>
                                </a:rPr>
                                <m:t>3</m:t>
                              </m:r>
                            </m:sup>
                          </m:sSup>
                        </m:den>
                      </m:f>
                    </m:oMath>
                  </m:oMathPara>
                </a14:m>
                <a:endParaRPr lang="el-GR" sz="2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6468474" y="1664714"/>
                <a:ext cx="1775934" cy="771686"/>
              </a:xfrm>
              <a:prstGeom prst="rect">
                <a:avLst/>
              </a:prstGeom>
              <a:blipFill rotWithShape="1">
                <a:blip r:embed="rId6"/>
                <a:stretch>
                  <a:fillRect/>
                </a:stretch>
              </a:blipFill>
            </p:spPr>
            <p:txBody>
              <a:bodyPr/>
              <a:lstStyle/>
              <a:p>
                <a:r>
                  <a:rPr lang="el-GR">
                    <a:noFill/>
                  </a:rPr>
                  <a:t> </a:t>
                </a:r>
              </a:p>
            </p:txBody>
          </p:sp>
        </mc:Fallback>
      </mc:AlternateContent>
      <p:graphicFrame>
        <p:nvGraphicFramePr>
          <p:cNvPr id="2" name="Object 1" descr="Εικόνα τριγωνικού ελαστικού φορτίου."/>
          <p:cNvGraphicFramePr>
            <a:graphicFrameLocks noChangeAspect="1"/>
          </p:cNvGraphicFramePr>
          <p:nvPr>
            <p:extLst>
              <p:ext uri="{D42A27DB-BD31-4B8C-83A1-F6EECF244321}">
                <p14:modId xmlns:p14="http://schemas.microsoft.com/office/powerpoint/2010/main" val="4101715670"/>
              </p:ext>
            </p:extLst>
          </p:nvPr>
        </p:nvGraphicFramePr>
        <p:xfrm>
          <a:off x="1116579" y="1726121"/>
          <a:ext cx="3527429" cy="550751"/>
        </p:xfrm>
        <a:graphic>
          <a:graphicData uri="http://schemas.openxmlformats.org/presentationml/2006/ole">
            <mc:AlternateContent xmlns:mc="http://schemas.openxmlformats.org/markup-compatibility/2006">
              <mc:Choice xmlns:v="urn:schemas-microsoft-com:vml" Requires="v">
                <p:oleObj spid="_x0000_s136341" name="Picture (32-bit)" r:id="rId7" imgW="2562120" imgH="399960" progId="MetafileCompanion32.Picture.1">
                  <p:embed/>
                </p:oleObj>
              </mc:Choice>
              <mc:Fallback>
                <p:oleObj name="Picture (32-bit)" r:id="rId7" imgW="2562120" imgH="399960" progId="MetafileCompanion32.Picture.1">
                  <p:embed/>
                  <p:pic>
                    <p:nvPicPr>
                      <p:cNvPr id="0" name=""/>
                      <p:cNvPicPr/>
                      <p:nvPr/>
                    </p:nvPicPr>
                    <p:blipFill>
                      <a:blip r:embed="rId8"/>
                      <a:stretch>
                        <a:fillRect/>
                      </a:stretch>
                    </p:blipFill>
                    <p:spPr>
                      <a:xfrm>
                        <a:off x="1116579" y="1726121"/>
                        <a:ext cx="3527429" cy="550751"/>
                      </a:xfrm>
                      <a:prstGeom prst="rect">
                        <a:avLst/>
                      </a:prstGeom>
                    </p:spPr>
                  </p:pic>
                </p:oleObj>
              </mc:Fallback>
            </mc:AlternateContent>
          </a:graphicData>
        </a:graphic>
      </p:graphicFrame>
      <p:sp>
        <p:nvSpPr>
          <p:cNvPr id="10" name="Content Placeholder 2"/>
          <p:cNvSpPr txBox="1">
            <a:spLocks/>
          </p:cNvSpPr>
          <p:nvPr/>
        </p:nvSpPr>
        <p:spPr>
          <a:xfrm>
            <a:off x="0" y="2564904"/>
            <a:ext cx="6084168" cy="1296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smtClean="0"/>
              <a:t>Για φορτίο με σχήμα παραβολικού τριγώνου με οριζόντια εφαπτομένη η ελαστική γραμμή της αμφιέρειστης θα είναι:</a:t>
            </a:r>
          </a:p>
        </p:txBody>
      </p:sp>
      <mc:AlternateContent xmlns:mc="http://schemas.openxmlformats.org/markup-compatibility/2006" xmlns:a14="http://schemas.microsoft.com/office/drawing/2010/main">
        <mc:Choice Requires="a14">
          <p:sp>
            <p:nvSpPr>
              <p:cNvPr id="13" name="TextBox 12"/>
              <p:cNvSpPr txBox="1"/>
              <p:nvPr/>
            </p:nvSpPr>
            <p:spPr>
              <a:xfrm>
                <a:off x="6156176" y="2946937"/>
                <a:ext cx="2606547" cy="7261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a:rPr>
                        <m:t>𝑈</m:t>
                      </m:r>
                      <m:r>
                        <a:rPr lang="en-US" sz="2200" b="0" i="1" smtClean="0">
                          <a:latin typeface="Cambria Math"/>
                        </a:rPr>
                        <m:t>(</m:t>
                      </m:r>
                      <m:r>
                        <a:rPr lang="en-US" sz="2200" b="0" i="1" smtClean="0">
                          <a:latin typeface="Cambria Math"/>
                        </a:rPr>
                        <m:t>𝑥</m:t>
                      </m:r>
                      <m:r>
                        <a:rPr lang="en-US" sz="2200" b="0" i="1" smtClean="0">
                          <a:latin typeface="Cambria Math"/>
                        </a:rPr>
                        <m:t>)=</m:t>
                      </m:r>
                      <m:f>
                        <m:fPr>
                          <m:ctrlPr>
                            <a:rPr lang="en-US" sz="2200" i="1" smtClean="0">
                              <a:latin typeface="Cambria Math"/>
                            </a:rPr>
                          </m:ctrlPr>
                        </m:fPr>
                        <m:num>
                          <m:r>
                            <a:rPr lang="en-US" sz="2200" b="0" i="1" smtClean="0">
                              <a:latin typeface="Cambria Math"/>
                            </a:rPr>
                            <m:t>1</m:t>
                          </m:r>
                        </m:num>
                        <m:den>
                          <m:r>
                            <a:rPr lang="en-US" sz="2200" b="0" i="1" smtClean="0">
                              <a:latin typeface="Cambria Math"/>
                            </a:rPr>
                            <m:t>2</m:t>
                          </m:r>
                        </m:den>
                      </m:f>
                      <m:sSub>
                        <m:sSubPr>
                          <m:ctrlPr>
                            <a:rPr lang="en-US" sz="2200" i="1" smtClean="0">
                              <a:latin typeface="Cambria Math"/>
                            </a:rPr>
                          </m:ctrlPr>
                        </m:sSubPr>
                        <m:e>
                          <m:r>
                            <a:rPr lang="el-GR" sz="2200" i="1">
                              <a:latin typeface="Cambria Math"/>
                            </a:rPr>
                            <m:t>𝜅</m:t>
                          </m:r>
                        </m:e>
                        <m:sub>
                          <m:r>
                            <a:rPr lang="en-US" sz="2200" b="0" i="1" smtClean="0">
                              <a:latin typeface="Cambria Math"/>
                            </a:rPr>
                            <m:t>𝑚𝑎𝑥</m:t>
                          </m:r>
                        </m:sub>
                      </m:sSub>
                      <m:sSup>
                        <m:sSupPr>
                          <m:ctrlPr>
                            <a:rPr lang="en-US" sz="2200" b="0" i="1" smtClean="0">
                              <a:latin typeface="Cambria Math"/>
                            </a:rPr>
                          </m:ctrlPr>
                        </m:sSupPr>
                        <m:e>
                          <m:r>
                            <a:rPr lang="en-US" sz="2200" b="0" i="1" smtClean="0">
                              <a:latin typeface="Cambria Math"/>
                            </a:rPr>
                            <m:t>𝑙</m:t>
                          </m:r>
                        </m:e>
                        <m:sup>
                          <m:r>
                            <a:rPr lang="en-US" sz="2200" b="0" i="1" smtClean="0">
                              <a:latin typeface="Cambria Math"/>
                            </a:rPr>
                            <m:t>2</m:t>
                          </m:r>
                        </m:sup>
                      </m:sSup>
                      <m:sSub>
                        <m:sSubPr>
                          <m:ctrlPr>
                            <a:rPr lang="en-US" sz="2200" b="0" i="1" smtClean="0">
                              <a:latin typeface="Cambria Math"/>
                            </a:rPr>
                          </m:ctrlPr>
                        </m:sSubPr>
                        <m:e>
                          <m:r>
                            <a:rPr lang="el-GR" sz="2200" b="0" i="1" smtClean="0">
                              <a:latin typeface="Cambria Math"/>
                            </a:rPr>
                            <m:t>𝜔</m:t>
                          </m:r>
                        </m:e>
                        <m:sub>
                          <m:r>
                            <a:rPr lang="en-US" sz="2200" b="0" i="1" smtClean="0">
                              <a:latin typeface="Cambria Math"/>
                            </a:rPr>
                            <m:t>𝑃</m:t>
                          </m:r>
                        </m:sub>
                      </m:sSub>
                    </m:oMath>
                  </m:oMathPara>
                </a14:m>
                <a:endParaRPr lang="el-GR" sz="2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6156176" y="2946937"/>
                <a:ext cx="2606547" cy="726161"/>
              </a:xfrm>
              <a:prstGeom prst="rect">
                <a:avLst/>
              </a:prstGeom>
              <a:blipFill rotWithShape="1">
                <a:blip r:embed="rId9"/>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555101" y="3738845"/>
                <a:ext cx="1761315" cy="7702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200" b="0" i="1" smtClean="0">
                              <a:latin typeface="Cambria Math"/>
                            </a:rPr>
                          </m:ctrlPr>
                        </m:sSubPr>
                        <m:e>
                          <m:r>
                            <a:rPr lang="el-GR" sz="2200" b="0" i="1" smtClean="0">
                              <a:latin typeface="Cambria Math"/>
                            </a:rPr>
                            <m:t>𝜔</m:t>
                          </m:r>
                        </m:e>
                        <m:sub>
                          <m:r>
                            <a:rPr lang="en-US" sz="2200" b="0" i="1" smtClean="0">
                              <a:latin typeface="Cambria Math"/>
                            </a:rPr>
                            <m:t>𝑃</m:t>
                          </m:r>
                        </m:sub>
                      </m:sSub>
                      <m:r>
                        <a:rPr lang="en-US" sz="2200" i="1" smtClean="0">
                          <a:latin typeface="Cambria Math"/>
                        </a:rPr>
                        <m:t>=</m:t>
                      </m:r>
                      <m:f>
                        <m:fPr>
                          <m:ctrlPr>
                            <a:rPr lang="en-US" sz="2200" i="1" smtClean="0">
                              <a:latin typeface="Cambria Math"/>
                            </a:rPr>
                          </m:ctrlPr>
                        </m:fPr>
                        <m:num>
                          <m:r>
                            <a:rPr lang="en-US" sz="2200" b="0" i="1" smtClean="0">
                              <a:latin typeface="Cambria Math"/>
                            </a:rPr>
                            <m:t>𝑥</m:t>
                          </m:r>
                        </m:num>
                        <m:den>
                          <m:r>
                            <a:rPr lang="en-US" sz="2200" b="0" i="1" smtClean="0">
                              <a:latin typeface="Cambria Math"/>
                            </a:rPr>
                            <m:t>𝑙</m:t>
                          </m:r>
                        </m:den>
                      </m:f>
                      <m:r>
                        <a:rPr lang="en-US" sz="2200" b="0" i="1" smtClean="0">
                          <a:latin typeface="Cambria Math"/>
                        </a:rPr>
                        <m:t>−</m:t>
                      </m:r>
                      <m:f>
                        <m:fPr>
                          <m:ctrlPr>
                            <a:rPr lang="en-US" sz="2200" b="0" i="1" smtClean="0">
                              <a:latin typeface="Cambria Math"/>
                            </a:rPr>
                          </m:ctrlPr>
                        </m:fPr>
                        <m:num>
                          <m:sSup>
                            <m:sSupPr>
                              <m:ctrlPr>
                                <a:rPr lang="en-US" sz="2200" b="0" i="1" smtClean="0">
                                  <a:latin typeface="Cambria Math"/>
                                </a:rPr>
                              </m:ctrlPr>
                            </m:sSupPr>
                            <m:e>
                              <m:r>
                                <a:rPr lang="en-US" sz="2200" b="0" i="1" smtClean="0">
                                  <a:latin typeface="Cambria Math"/>
                                </a:rPr>
                                <m:t>𝑥</m:t>
                              </m:r>
                            </m:e>
                            <m:sup>
                              <m:r>
                                <a:rPr lang="en-US" sz="2200" b="0" i="1" smtClean="0">
                                  <a:latin typeface="Cambria Math"/>
                                </a:rPr>
                                <m:t>4</m:t>
                              </m:r>
                            </m:sup>
                          </m:sSup>
                        </m:num>
                        <m:den>
                          <m:sSup>
                            <m:sSupPr>
                              <m:ctrlPr>
                                <a:rPr lang="en-US" sz="2200" b="0" i="1" smtClean="0">
                                  <a:latin typeface="Cambria Math"/>
                                </a:rPr>
                              </m:ctrlPr>
                            </m:sSupPr>
                            <m:e>
                              <m:r>
                                <a:rPr lang="en-US" sz="2200" b="0" i="1" smtClean="0">
                                  <a:latin typeface="Cambria Math"/>
                                </a:rPr>
                                <m:t>𝑙</m:t>
                              </m:r>
                            </m:e>
                            <m:sup>
                              <m:r>
                                <a:rPr lang="en-US" sz="2200" b="0" i="1" smtClean="0">
                                  <a:latin typeface="Cambria Math"/>
                                </a:rPr>
                                <m:t>4</m:t>
                              </m:r>
                            </m:sup>
                          </m:sSup>
                        </m:den>
                      </m:f>
                    </m:oMath>
                  </m:oMathPara>
                </a14:m>
                <a:endParaRPr lang="el-GR" sz="2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555101" y="3738845"/>
                <a:ext cx="1761315" cy="770275"/>
              </a:xfrm>
              <a:prstGeom prst="rect">
                <a:avLst/>
              </a:prstGeom>
              <a:blipFill rotWithShape="1">
                <a:blip r:embed="rId10"/>
                <a:stretch>
                  <a:fillRect/>
                </a:stretch>
              </a:blipFill>
            </p:spPr>
            <p:txBody>
              <a:bodyPr/>
              <a:lstStyle/>
              <a:p>
                <a:r>
                  <a:rPr lang="el-GR">
                    <a:noFill/>
                  </a:rPr>
                  <a:t> </a:t>
                </a:r>
              </a:p>
            </p:txBody>
          </p:sp>
        </mc:Fallback>
      </mc:AlternateContent>
      <p:graphicFrame>
        <p:nvGraphicFramePr>
          <p:cNvPr id="4" name="Object 3" descr="Εικόνα ελαστικού φορτίου με σχήμα παραβολικού τριγώνου με οριζόντια εφαπτομένη στο ένα άκρο. "/>
          <p:cNvGraphicFramePr>
            <a:graphicFrameLocks noChangeAspect="1"/>
          </p:cNvGraphicFramePr>
          <p:nvPr>
            <p:extLst>
              <p:ext uri="{D42A27DB-BD31-4B8C-83A1-F6EECF244321}">
                <p14:modId xmlns:p14="http://schemas.microsoft.com/office/powerpoint/2010/main" val="1338894161"/>
              </p:ext>
            </p:extLst>
          </p:nvPr>
        </p:nvGraphicFramePr>
        <p:xfrm>
          <a:off x="827584" y="3891904"/>
          <a:ext cx="3712427" cy="1193280"/>
        </p:xfrm>
        <a:graphic>
          <a:graphicData uri="http://schemas.openxmlformats.org/presentationml/2006/ole">
            <mc:AlternateContent xmlns:mc="http://schemas.openxmlformats.org/markup-compatibility/2006">
              <mc:Choice xmlns:v="urn:schemas-microsoft-com:vml" Requires="v">
                <p:oleObj spid="_x0000_s136342" name="Picture (32-bit)" r:id="rId11" imgW="1600200" imgH="514440" progId="MetafileCompanion32.Picture.1">
                  <p:embed/>
                </p:oleObj>
              </mc:Choice>
              <mc:Fallback>
                <p:oleObj name="Picture (32-bit)" r:id="rId11" imgW="1600200" imgH="514440" progId="MetafileCompanion32.Picture.1">
                  <p:embed/>
                  <p:pic>
                    <p:nvPicPr>
                      <p:cNvPr id="0" name=""/>
                      <p:cNvPicPr/>
                      <p:nvPr/>
                    </p:nvPicPr>
                    <p:blipFill>
                      <a:blip r:embed="rId12"/>
                      <a:stretch>
                        <a:fillRect/>
                      </a:stretch>
                    </p:blipFill>
                    <p:spPr>
                      <a:xfrm>
                        <a:off x="827584" y="3891904"/>
                        <a:ext cx="3712427" cy="1193280"/>
                      </a:xfrm>
                      <a:prstGeom prst="rect">
                        <a:avLst/>
                      </a:prstGeom>
                    </p:spPr>
                  </p:pic>
                </p:oleObj>
              </mc:Fallback>
            </mc:AlternateContent>
          </a:graphicData>
        </a:graphic>
      </p:graphicFrame>
      <p:sp>
        <p:nvSpPr>
          <p:cNvPr id="15" name="Content Placeholder 2"/>
          <p:cNvSpPr txBox="1">
            <a:spLocks/>
          </p:cNvSpPr>
          <p:nvPr/>
        </p:nvSpPr>
        <p:spPr>
          <a:xfrm>
            <a:off x="35496" y="5373216"/>
            <a:ext cx="9144000" cy="15121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u="sng" dirty="0" smtClean="0">
                <a:solidFill>
                  <a:schemeClr val="accent5">
                    <a:lumMod val="75000"/>
                  </a:schemeClr>
                </a:solidFill>
              </a:rPr>
              <a:t>ΠΡΟΣΟΧΗ</a:t>
            </a:r>
            <a:r>
              <a:rPr lang="el-GR" sz="2400" dirty="0" smtClean="0"/>
              <a:t>: Παραβολικό τρίγωνο με οριζόντια εφαπτομένη στο άκρο σημαίνει τέμνουσα ίση με μηδεν στο σημείο αυτό. </a:t>
            </a:r>
            <a:r>
              <a:rPr lang="el-GR" sz="2400" b="1" u="sng" dirty="0" smtClean="0"/>
              <a:t>Μόνο</a:t>
            </a:r>
            <a:r>
              <a:rPr lang="el-GR" sz="2400" dirty="0" smtClean="0"/>
              <a:t> τότε μπορεί να ληφθεί από τον πίνακα των συναρτήσεων ω το ω</a:t>
            </a:r>
            <a:r>
              <a:rPr lang="en-US" sz="2400" baseline="-25000" dirty="0" smtClean="0"/>
              <a:t>P</a:t>
            </a:r>
            <a:r>
              <a:rPr lang="en-US" sz="2400" dirty="0" smtClean="0"/>
              <a:t>.</a:t>
            </a:r>
            <a:endParaRPr lang="el-GR" sz="2400" dirty="0" smtClean="0"/>
          </a:p>
        </p:txBody>
      </p:sp>
      <p:sp>
        <p:nvSpPr>
          <p:cNvPr id="5" name="Slide Number Placeholder 4"/>
          <p:cNvSpPr>
            <a:spLocks noGrp="1"/>
          </p:cNvSpPr>
          <p:nvPr>
            <p:ph type="sldNum" sz="quarter" idx="12"/>
          </p:nvPr>
        </p:nvSpPr>
        <p:spPr/>
        <p:txBody>
          <a:bodyPr/>
          <a:lstStyle/>
          <a:p>
            <a:fld id="{E53BB423-234F-4104-8070-014A5F326CB9}" type="slidenum">
              <a:rPr lang="el-GR" smtClean="0"/>
              <a:t>4</a:t>
            </a:fld>
            <a:endParaRPr lang="el-GR"/>
          </a:p>
        </p:txBody>
      </p:sp>
    </p:spTree>
    <p:extLst>
      <p:ext uri="{BB962C8B-B14F-4D97-AF65-F5344CB8AC3E}">
        <p14:creationId xmlns:p14="http://schemas.microsoft.com/office/powerpoint/2010/main" val="3855580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16632"/>
            <a:ext cx="9144000" cy="1080120"/>
          </a:xfrm>
          <a:solidFill>
            <a:schemeClr val="accent5">
              <a:lumMod val="40000"/>
              <a:lumOff val="60000"/>
            </a:schemeClr>
          </a:solidFill>
        </p:spPr>
        <p:txBody>
          <a:bodyPr>
            <a:normAutofit/>
          </a:bodyPr>
          <a:lstStyle/>
          <a:p>
            <a:r>
              <a:rPr lang="en-US" sz="2800" b="1" dirty="0"/>
              <a:t>E</a:t>
            </a:r>
            <a:r>
              <a:rPr lang="el-GR" sz="2800" b="1" dirty="0" smtClean="0"/>
              <a:t>λαστική γραμμή αμφιέρειστης δοκού</a:t>
            </a:r>
            <a:r>
              <a:rPr lang="en-US" sz="2800" b="1" dirty="0" smtClean="0"/>
              <a:t> </a:t>
            </a:r>
            <a:r>
              <a:rPr lang="el-GR" sz="2800" b="1" dirty="0" smtClean="0"/>
              <a:t>και είδος φορτίου</a:t>
            </a:r>
            <a:r>
              <a:rPr lang="en-US" sz="2800" b="1" dirty="0" smtClean="0"/>
              <a:t> - </a:t>
            </a:r>
            <a:r>
              <a:rPr lang="el-GR" sz="2800" b="1" dirty="0" smtClean="0"/>
              <a:t>συνέχεια</a:t>
            </a:r>
            <a:endParaRPr lang="el-GR" sz="2800" b="1" dirty="0"/>
          </a:p>
        </p:txBody>
      </p:sp>
      <p:sp>
        <p:nvSpPr>
          <p:cNvPr id="15" name="Content Placeholder 2"/>
          <p:cNvSpPr txBox="1">
            <a:spLocks/>
          </p:cNvSpPr>
          <p:nvPr/>
        </p:nvSpPr>
        <p:spPr>
          <a:xfrm>
            <a:off x="288032" y="1700808"/>
            <a:ext cx="8604448" cy="20162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u="sng" dirty="0" smtClean="0">
                <a:solidFill>
                  <a:schemeClr val="accent5">
                    <a:lumMod val="75000"/>
                  </a:schemeClr>
                </a:solidFill>
              </a:rPr>
              <a:t>ΠΡΟΣΟΧΗ</a:t>
            </a:r>
            <a:r>
              <a:rPr lang="el-GR" sz="2400" dirty="0" smtClean="0"/>
              <a:t>: εάν το παραβολικό τρίγωνο δεν έχει οριζόντια εφαπτομένη στο άκρο, θα χρειαστεί ανάλυση σε δύο περιπτώσεις, όπως φαίνεται στο σχήμα (τρίγωνο και παραβολή). Τότε, η ελαστική γραμμή θα προκύψει μέσω επαλληλίας των τεταγμένων των δύο περιπτώσεων και θα περιέχει όρους και ω</a:t>
            </a:r>
            <a:r>
              <a:rPr lang="en-US" sz="2400" baseline="-25000" dirty="0" smtClean="0"/>
              <a:t>P</a:t>
            </a:r>
            <a:r>
              <a:rPr lang="el-GR" sz="2400" dirty="0" smtClean="0"/>
              <a:t> και ω</a:t>
            </a:r>
            <a:r>
              <a:rPr lang="en-US" sz="2400" baseline="-25000" dirty="0" smtClean="0"/>
              <a:t>B</a:t>
            </a:r>
            <a:r>
              <a:rPr lang="en-US" sz="2400" dirty="0" smtClean="0"/>
              <a:t>.</a:t>
            </a:r>
            <a:endParaRPr lang="el-GR" sz="2400" dirty="0" smtClean="0"/>
          </a:p>
        </p:txBody>
      </p:sp>
      <p:graphicFrame>
        <p:nvGraphicFramePr>
          <p:cNvPr id="3" name="Object 2" descr="Εικόνα που περιγράφει την ανάλυση του ελαστικού φορτίου στην περίπτωση που αυτό έχει σχήμα παραβολικού τριγώνου χωρίς οριζόντια εφαπτομένη στο άκρο."/>
          <p:cNvGraphicFramePr>
            <a:graphicFrameLocks noChangeAspect="1"/>
          </p:cNvGraphicFramePr>
          <p:nvPr>
            <p:extLst>
              <p:ext uri="{D42A27DB-BD31-4B8C-83A1-F6EECF244321}">
                <p14:modId xmlns:p14="http://schemas.microsoft.com/office/powerpoint/2010/main" val="387360408"/>
              </p:ext>
            </p:extLst>
          </p:nvPr>
        </p:nvGraphicFramePr>
        <p:xfrm>
          <a:off x="0" y="4299715"/>
          <a:ext cx="9036496" cy="857477"/>
        </p:xfrm>
        <a:graphic>
          <a:graphicData uri="http://schemas.openxmlformats.org/presentationml/2006/ole">
            <mc:AlternateContent xmlns:mc="http://schemas.openxmlformats.org/markup-compatibility/2006">
              <mc:Choice xmlns:v="urn:schemas-microsoft-com:vml" Requires="v">
                <p:oleObj spid="_x0000_s137291" name="Picture (32-bit)" r:id="rId3" imgW="9791640" imgH="552600" progId="MetafileCompanion32.Picture.1">
                  <p:embed/>
                </p:oleObj>
              </mc:Choice>
              <mc:Fallback>
                <p:oleObj name="Picture (32-bit)" r:id="rId3" imgW="9791640" imgH="552600" progId="MetafileCompanion32.Picture.1">
                  <p:embed/>
                  <p:pic>
                    <p:nvPicPr>
                      <p:cNvPr id="0" name=""/>
                      <p:cNvPicPr/>
                      <p:nvPr/>
                    </p:nvPicPr>
                    <p:blipFill>
                      <a:blip r:embed="rId4"/>
                      <a:stretch>
                        <a:fillRect/>
                      </a:stretch>
                    </p:blipFill>
                    <p:spPr>
                      <a:xfrm>
                        <a:off x="0" y="4299715"/>
                        <a:ext cx="9036496" cy="857477"/>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E53BB423-234F-4104-8070-014A5F326CB9}" type="slidenum">
              <a:rPr lang="el-GR" smtClean="0"/>
              <a:t>5</a:t>
            </a:fld>
            <a:endParaRPr lang="el-GR"/>
          </a:p>
        </p:txBody>
      </p:sp>
    </p:spTree>
    <p:extLst>
      <p:ext uri="{BB962C8B-B14F-4D97-AF65-F5344CB8AC3E}">
        <p14:creationId xmlns:p14="http://schemas.microsoft.com/office/powerpoint/2010/main" val="1998550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16632"/>
            <a:ext cx="9144000" cy="1080120"/>
          </a:xfrm>
          <a:solidFill>
            <a:schemeClr val="accent5">
              <a:lumMod val="40000"/>
              <a:lumOff val="60000"/>
            </a:schemeClr>
          </a:solidFill>
        </p:spPr>
        <p:txBody>
          <a:bodyPr>
            <a:normAutofit/>
          </a:bodyPr>
          <a:lstStyle/>
          <a:p>
            <a:r>
              <a:rPr lang="en-US" sz="2800" b="1" dirty="0"/>
              <a:t>E</a:t>
            </a:r>
            <a:r>
              <a:rPr lang="el-GR" sz="2800" b="1" dirty="0" smtClean="0"/>
              <a:t>λαστική γραμμή αμφιέρειστης δοκού</a:t>
            </a:r>
            <a:r>
              <a:rPr lang="en-US" sz="2800" b="1" dirty="0" smtClean="0"/>
              <a:t> </a:t>
            </a:r>
            <a:r>
              <a:rPr lang="el-GR" sz="2800" b="1" dirty="0" smtClean="0"/>
              <a:t>και είδος φορτίου</a:t>
            </a:r>
            <a:r>
              <a:rPr lang="en-US" sz="2800" b="1" dirty="0" smtClean="0"/>
              <a:t> - </a:t>
            </a:r>
            <a:r>
              <a:rPr lang="el-GR" sz="2800" b="1" dirty="0" smtClean="0"/>
              <a:t>παρατηρήσεις</a:t>
            </a:r>
            <a:endParaRPr lang="el-GR" sz="2800" b="1" dirty="0"/>
          </a:p>
        </p:txBody>
      </p:sp>
      <p:sp>
        <p:nvSpPr>
          <p:cNvPr id="16" name="Content Placeholder 2"/>
          <p:cNvSpPr txBox="1">
            <a:spLocks/>
          </p:cNvSpPr>
          <p:nvPr/>
        </p:nvSpPr>
        <p:spPr>
          <a:xfrm>
            <a:off x="35496" y="1340768"/>
            <a:ext cx="9144000" cy="1584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u="sng" dirty="0" smtClean="0">
                <a:solidFill>
                  <a:schemeClr val="accent5">
                    <a:lumMod val="75000"/>
                  </a:schemeClr>
                </a:solidFill>
              </a:rPr>
              <a:t>ΠΑΡΑΤΗΡΗΣΗ</a:t>
            </a:r>
            <a:r>
              <a:rPr lang="el-GR" sz="2400" dirty="0" smtClean="0"/>
              <a:t>: όταν το φορτίο είναι συμμετρικό ( π.χ. </a:t>
            </a:r>
            <a:r>
              <a:rPr lang="el-GR" sz="2400" dirty="0"/>
              <a:t>ο</a:t>
            </a:r>
            <a:r>
              <a:rPr lang="el-GR" sz="2400" dirty="0" smtClean="0"/>
              <a:t>ρθογωνικό), πάντα η ελαστική γραμμή θα είναι συμμετρική</a:t>
            </a:r>
            <a:r>
              <a:rPr lang="en-US" sz="2400" dirty="0" smtClean="0"/>
              <a:t>.</a:t>
            </a:r>
            <a:r>
              <a:rPr lang="el-GR" sz="2400" dirty="0" smtClean="0"/>
              <a:t> Στην αντίθετη περίπτωση (π.χ. </a:t>
            </a:r>
            <a:r>
              <a:rPr lang="el-GR" sz="2400" dirty="0"/>
              <a:t>τ</a:t>
            </a:r>
            <a:r>
              <a:rPr lang="el-GR" sz="2400" dirty="0" smtClean="0"/>
              <a:t>ριγωνικό φορτίο) έχει σημασία το σε ποιά στήριξη (αριστερή ή δεξιά) μηδενίζεται το φορτίο.</a:t>
            </a:r>
          </a:p>
        </p:txBody>
      </p:sp>
      <p:sp>
        <p:nvSpPr>
          <p:cNvPr id="9" name="Content Placeholder 2"/>
          <p:cNvSpPr txBox="1">
            <a:spLocks/>
          </p:cNvSpPr>
          <p:nvPr/>
        </p:nvSpPr>
        <p:spPr>
          <a:xfrm>
            <a:off x="107504" y="2996952"/>
            <a:ext cx="6048672" cy="1800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smtClean="0"/>
              <a:t>1</a:t>
            </a:r>
            <a:r>
              <a:rPr lang="el-GR" sz="2400" baseline="30000" dirty="0" smtClean="0"/>
              <a:t>η</a:t>
            </a:r>
            <a:r>
              <a:rPr lang="el-GR" sz="2400" dirty="0" smtClean="0"/>
              <a:t> περίπτωση: λαμβάνονται οι τεταγμένες σύμφωνα με τους πίνακες των συναρτήσεων </a:t>
            </a:r>
            <a:r>
              <a:rPr lang="el-GR" sz="2400" dirty="0"/>
              <a:t>ω</a:t>
            </a:r>
            <a:r>
              <a:rPr lang="el-GR" sz="2400" dirty="0" smtClean="0"/>
              <a:t>: ω</a:t>
            </a:r>
            <a:r>
              <a:rPr lang="en-US" sz="2400" baseline="-25000" dirty="0" smtClean="0"/>
              <a:t>D</a:t>
            </a:r>
            <a:r>
              <a:rPr lang="el-GR" sz="2400" dirty="0" smtClean="0"/>
              <a:t> για τριγωνικό φορτίο ή ω</a:t>
            </a:r>
            <a:r>
              <a:rPr lang="en-US" sz="2400" baseline="-25000" dirty="0" smtClean="0"/>
              <a:t>P</a:t>
            </a:r>
            <a:r>
              <a:rPr lang="el-GR" sz="2400" dirty="0" smtClean="0"/>
              <a:t> για παραβολικό τρίγωνο με οριζόντια εφαπτομένη.</a:t>
            </a:r>
          </a:p>
        </p:txBody>
      </p:sp>
      <p:graphicFrame>
        <p:nvGraphicFramePr>
          <p:cNvPr id="2" name="Object 1" descr="Εικόνα που παρουσιάζει τη μορφή της ελαστικής γραμμής όταν το ελαστικό τριγωνικό φορτίο μηδενίζεται στην αρισερή στήριξη."/>
          <p:cNvGraphicFramePr>
            <a:graphicFrameLocks noChangeAspect="1"/>
          </p:cNvGraphicFramePr>
          <p:nvPr>
            <p:extLst>
              <p:ext uri="{D42A27DB-BD31-4B8C-83A1-F6EECF244321}">
                <p14:modId xmlns:p14="http://schemas.microsoft.com/office/powerpoint/2010/main" val="3830740900"/>
              </p:ext>
            </p:extLst>
          </p:nvPr>
        </p:nvGraphicFramePr>
        <p:xfrm>
          <a:off x="6174149" y="3068960"/>
          <a:ext cx="2790339" cy="1388740"/>
        </p:xfrm>
        <a:graphic>
          <a:graphicData uri="http://schemas.openxmlformats.org/presentationml/2006/ole">
            <mc:AlternateContent xmlns:mc="http://schemas.openxmlformats.org/markup-compatibility/2006">
              <mc:Choice xmlns:v="urn:schemas-microsoft-com:vml" Requires="v">
                <p:oleObj spid="_x0000_s138384" name="Picture (32-bit)" r:id="rId3" imgW="2066760" imgH="1028880" progId="MetafileCompanion32.Picture.1">
                  <p:embed/>
                </p:oleObj>
              </mc:Choice>
              <mc:Fallback>
                <p:oleObj name="Picture (32-bit)" r:id="rId3" imgW="2066760" imgH="1028880" progId="MetafileCompanion32.Picture.1">
                  <p:embed/>
                  <p:pic>
                    <p:nvPicPr>
                      <p:cNvPr id="0" name=""/>
                      <p:cNvPicPr/>
                      <p:nvPr/>
                    </p:nvPicPr>
                    <p:blipFill>
                      <a:blip r:embed="rId4"/>
                      <a:stretch>
                        <a:fillRect/>
                      </a:stretch>
                    </p:blipFill>
                    <p:spPr>
                      <a:xfrm>
                        <a:off x="6174149" y="3068960"/>
                        <a:ext cx="2790339" cy="1388740"/>
                      </a:xfrm>
                      <a:prstGeom prst="rect">
                        <a:avLst/>
                      </a:prstGeom>
                    </p:spPr>
                  </p:pic>
                </p:oleObj>
              </mc:Fallback>
            </mc:AlternateContent>
          </a:graphicData>
        </a:graphic>
      </p:graphicFrame>
      <p:sp>
        <p:nvSpPr>
          <p:cNvPr id="10" name="Content Placeholder 2"/>
          <p:cNvSpPr txBox="1">
            <a:spLocks/>
          </p:cNvSpPr>
          <p:nvPr/>
        </p:nvSpPr>
        <p:spPr>
          <a:xfrm>
            <a:off x="35496" y="4869160"/>
            <a:ext cx="6048672" cy="1800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a:t>2</a:t>
            </a:r>
            <a:r>
              <a:rPr lang="el-GR" sz="2400" baseline="30000" dirty="0" smtClean="0"/>
              <a:t>η</a:t>
            </a:r>
            <a:r>
              <a:rPr lang="el-GR" sz="2400" dirty="0" smtClean="0"/>
              <a:t> περίπτωση: λαμβάνονται οι τεταγμένες με αντίστροφη σειρά από τους πίνακες των συναρτήσεων </a:t>
            </a:r>
            <a:r>
              <a:rPr lang="el-GR" sz="2400" dirty="0"/>
              <a:t>ω</a:t>
            </a:r>
            <a:r>
              <a:rPr lang="el-GR" sz="2400" dirty="0" smtClean="0"/>
              <a:t>: ω’</a:t>
            </a:r>
            <a:r>
              <a:rPr lang="en-US" sz="2400" baseline="-25000" dirty="0" smtClean="0"/>
              <a:t>D</a:t>
            </a:r>
            <a:r>
              <a:rPr lang="el-GR" sz="2400" dirty="0" smtClean="0"/>
              <a:t> για τριγωνικό φορτίο ή ω’</a:t>
            </a:r>
            <a:r>
              <a:rPr lang="en-US" sz="2400" baseline="-25000" dirty="0" smtClean="0"/>
              <a:t>P</a:t>
            </a:r>
            <a:r>
              <a:rPr lang="el-GR" sz="2400" dirty="0" smtClean="0"/>
              <a:t> για παραβολικό τρίγωνο με οριζόντια εφαπτομένη.</a:t>
            </a:r>
          </a:p>
        </p:txBody>
      </p:sp>
      <p:graphicFrame>
        <p:nvGraphicFramePr>
          <p:cNvPr id="4" name="Object 3" descr="Εικόνα που παρουσιάζει τη μορφή της ελαστικής γραμμής όταν το ελαστικό τριγωνικό φορτίο μηδενίζεται στη δεξιά στήριξη."/>
          <p:cNvGraphicFramePr>
            <a:graphicFrameLocks noChangeAspect="1"/>
          </p:cNvGraphicFramePr>
          <p:nvPr>
            <p:extLst>
              <p:ext uri="{D42A27DB-BD31-4B8C-83A1-F6EECF244321}">
                <p14:modId xmlns:p14="http://schemas.microsoft.com/office/powerpoint/2010/main" val="18094300"/>
              </p:ext>
            </p:extLst>
          </p:nvPr>
        </p:nvGraphicFramePr>
        <p:xfrm>
          <a:off x="6084168" y="5074890"/>
          <a:ext cx="2914338" cy="1450454"/>
        </p:xfrm>
        <a:graphic>
          <a:graphicData uri="http://schemas.openxmlformats.org/presentationml/2006/ole">
            <mc:AlternateContent xmlns:mc="http://schemas.openxmlformats.org/markup-compatibility/2006">
              <mc:Choice xmlns:v="urn:schemas-microsoft-com:vml" Requires="v">
                <p:oleObj spid="_x0000_s138385" name="Picture (32-bit)" r:id="rId5" imgW="2066760" imgH="1028880" progId="MetafileCompanion32.Picture.1">
                  <p:embed/>
                </p:oleObj>
              </mc:Choice>
              <mc:Fallback>
                <p:oleObj name="Picture (32-bit)" r:id="rId5" imgW="2066760" imgH="1028880" progId="MetafileCompanion32.Picture.1">
                  <p:embed/>
                  <p:pic>
                    <p:nvPicPr>
                      <p:cNvPr id="0" name=""/>
                      <p:cNvPicPr/>
                      <p:nvPr/>
                    </p:nvPicPr>
                    <p:blipFill>
                      <a:blip r:embed="rId6"/>
                      <a:stretch>
                        <a:fillRect/>
                      </a:stretch>
                    </p:blipFill>
                    <p:spPr>
                      <a:xfrm>
                        <a:off x="6084168" y="5074890"/>
                        <a:ext cx="2914338" cy="1450454"/>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E53BB423-234F-4104-8070-014A5F326CB9}" type="slidenum">
              <a:rPr lang="el-GR" smtClean="0"/>
              <a:t>6</a:t>
            </a:fld>
            <a:endParaRPr lang="el-GR"/>
          </a:p>
        </p:txBody>
      </p:sp>
    </p:spTree>
    <p:extLst>
      <p:ext uri="{BB962C8B-B14F-4D97-AF65-F5344CB8AC3E}">
        <p14:creationId xmlns:p14="http://schemas.microsoft.com/office/powerpoint/2010/main" val="2668027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Ανάπτυξη μεθοδολογίας εύρεσης ελαστικής γραμμής</a:t>
            </a:r>
            <a:endParaRPr lang="el-GR" sz="2800" b="1" baseline="-25000" dirty="0"/>
          </a:p>
        </p:txBody>
      </p:sp>
      <p:sp>
        <p:nvSpPr>
          <p:cNvPr id="6" name="Content Placeholder 2"/>
          <p:cNvSpPr txBox="1">
            <a:spLocks/>
          </p:cNvSpPr>
          <p:nvPr/>
        </p:nvSpPr>
        <p:spPr>
          <a:xfrm>
            <a:off x="4499992" y="836712"/>
            <a:ext cx="4536504" cy="6021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Έστω η ισοστατική δοκός του σχήματος.</a:t>
            </a:r>
          </a:p>
          <a:p>
            <a:r>
              <a:rPr lang="el-GR" sz="2400" dirty="0" smtClean="0"/>
              <a:t>Αρχικά, επιλύεται ο φορέας και υπολογίζεται το διάγραμμα ροπών της δοκού.</a:t>
            </a:r>
          </a:p>
          <a:p>
            <a:r>
              <a:rPr lang="el-GR" sz="2400" dirty="0" smtClean="0"/>
              <a:t>Στα χαρακτηριστικά σημεία των στηρίξεων η ελαστική γραμμή, δηλαδή οι μετακινήσεις είναι 0. Υπολογίζεται η βύθιση στην εσωτερική άρθρωση και σχεδιάζονται οι κλείουσες.</a:t>
            </a:r>
          </a:p>
          <a:p>
            <a:r>
              <a:rPr lang="el-GR" sz="2400" dirty="0" smtClean="0"/>
              <a:t>Υπολογίζονται τα ελαστικά φορτία μέσω των Μ για κάθε ομόλογη δοκό και αναρτώνται από τις κλείουσες.</a:t>
            </a:r>
          </a:p>
        </p:txBody>
      </p:sp>
      <p:graphicFrame>
        <p:nvGraphicFramePr>
          <p:cNvPr id="3" name="Object 2" descr="Εικόνα που περιγράφει τη μεθοδολογία εύρεσης της ελαστικής γραμμής για μια ισοστατική δοκό, η οποία περιλαμβάνει την επίλυση του φορέα και την εύρεση του διαγράμματος ροπών, το σχεδιασμό της κλείουσας και τον υπολογισμό των ελαστικών φορτίων και την ανάρτησή τους από την κλείουσα.."/>
          <p:cNvGraphicFramePr>
            <a:graphicFrameLocks noChangeAspect="1"/>
          </p:cNvGraphicFramePr>
          <p:nvPr>
            <p:extLst>
              <p:ext uri="{D42A27DB-BD31-4B8C-83A1-F6EECF244321}">
                <p14:modId xmlns:p14="http://schemas.microsoft.com/office/powerpoint/2010/main" val="2580578947"/>
              </p:ext>
            </p:extLst>
          </p:nvPr>
        </p:nvGraphicFramePr>
        <p:xfrm>
          <a:off x="34214" y="980728"/>
          <a:ext cx="4470334" cy="4751273"/>
        </p:xfrm>
        <a:graphic>
          <a:graphicData uri="http://schemas.openxmlformats.org/presentationml/2006/ole">
            <mc:AlternateContent xmlns:mc="http://schemas.openxmlformats.org/markup-compatibility/2006">
              <mc:Choice xmlns:v="urn:schemas-microsoft-com:vml" Requires="v">
                <p:oleObj spid="_x0000_s112790" name="Picture (32-bit)" r:id="rId3" imgW="1647720" imgH="1409760" progId="MetafileCompanion32.Picture.1">
                  <p:embed/>
                </p:oleObj>
              </mc:Choice>
              <mc:Fallback>
                <p:oleObj name="Picture (32-bit)" r:id="rId3" imgW="1647720" imgH="1409760" progId="MetafileCompanion32.Picture.1">
                  <p:embed/>
                  <p:pic>
                    <p:nvPicPr>
                      <p:cNvPr id="0" name=""/>
                      <p:cNvPicPr/>
                      <p:nvPr/>
                    </p:nvPicPr>
                    <p:blipFill>
                      <a:blip r:embed="rId4"/>
                      <a:stretch>
                        <a:fillRect/>
                      </a:stretch>
                    </p:blipFill>
                    <p:spPr>
                      <a:xfrm>
                        <a:off x="34214" y="980728"/>
                        <a:ext cx="4470334" cy="4751273"/>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E53BB423-234F-4104-8070-014A5F326CB9}" type="slidenum">
              <a:rPr lang="el-GR" smtClean="0"/>
              <a:t>7</a:t>
            </a:fld>
            <a:endParaRPr lang="el-GR" dirty="0"/>
          </a:p>
        </p:txBody>
      </p:sp>
    </p:spTree>
    <p:extLst>
      <p:ext uri="{BB962C8B-B14F-4D97-AF65-F5344CB8AC3E}">
        <p14:creationId xmlns:p14="http://schemas.microsoft.com/office/powerpoint/2010/main" val="2543114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16632"/>
            <a:ext cx="9144000" cy="1080120"/>
          </a:xfrm>
          <a:solidFill>
            <a:schemeClr val="accent5">
              <a:lumMod val="40000"/>
              <a:lumOff val="60000"/>
            </a:schemeClr>
          </a:solidFill>
        </p:spPr>
        <p:txBody>
          <a:bodyPr>
            <a:normAutofit/>
          </a:bodyPr>
          <a:lstStyle/>
          <a:p>
            <a:r>
              <a:rPr lang="el-GR" sz="2800" b="1" dirty="0" smtClean="0"/>
              <a:t>Ανάπτυξη μεθοδολογίας εύρεσης ελαστικής γραμμής</a:t>
            </a:r>
            <a:r>
              <a:rPr lang="en-US" sz="2800" b="1" dirty="0" smtClean="0"/>
              <a:t>- </a:t>
            </a:r>
            <a:r>
              <a:rPr lang="el-GR" sz="2800" b="1" dirty="0" smtClean="0"/>
              <a:t>υπολογισμός ελαστικών φορτίων</a:t>
            </a:r>
            <a:endParaRPr lang="el-GR" sz="2800" b="1" dirty="0"/>
          </a:p>
        </p:txBody>
      </p:sp>
      <p:sp>
        <p:nvSpPr>
          <p:cNvPr id="16" name="Content Placeholder 2"/>
          <p:cNvSpPr txBox="1">
            <a:spLocks/>
          </p:cNvSpPr>
          <p:nvPr/>
        </p:nvSpPr>
        <p:spPr>
          <a:xfrm>
            <a:off x="35496" y="1196752"/>
            <a:ext cx="9144000" cy="20882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Για τον υπολογισμό των ελαστικών φορτίων μέσω του διαγράμματος των ροπών και με τη χρήση του πίνακα των συναρτήσεων </a:t>
            </a:r>
            <a:r>
              <a:rPr lang="el-GR" sz="2400" dirty="0"/>
              <a:t>ω</a:t>
            </a:r>
            <a:r>
              <a:rPr lang="el-GR" sz="2400" dirty="0" smtClean="0"/>
              <a:t>, χωρίζεται ο φορέας σε επιμέρους ομόλογες δοκούς. Ο διαχωρισμός γίνεται με βάση τις στηρίξεις και τους συνδέσμους. Για το συγκεκριμένο φορέα ισχύει:</a:t>
            </a:r>
          </a:p>
        </p:txBody>
      </p:sp>
      <p:sp>
        <p:nvSpPr>
          <p:cNvPr id="9" name="Content Placeholder 2"/>
          <p:cNvSpPr txBox="1">
            <a:spLocks/>
          </p:cNvSpPr>
          <p:nvPr/>
        </p:nvSpPr>
        <p:spPr>
          <a:xfrm>
            <a:off x="107504" y="3140968"/>
            <a:ext cx="1872208"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smtClean="0"/>
              <a:t>1</a:t>
            </a:r>
            <a:r>
              <a:rPr lang="el-GR" sz="2400" baseline="30000" dirty="0" smtClean="0"/>
              <a:t>η</a:t>
            </a:r>
            <a:r>
              <a:rPr lang="el-GR" sz="2400" dirty="0" smtClean="0"/>
              <a:t> δοκός:</a:t>
            </a:r>
          </a:p>
        </p:txBody>
      </p:sp>
      <p:graphicFrame>
        <p:nvGraphicFramePr>
          <p:cNvPr id="3" name="Object 2" descr="Εικόνα που περιγράφει την ανάλυση του ελαστικού φορτίου της πρώτης δοκού με σχήμα παραβολικού τριγώνου χωρίς οριζόντια εφαπτομένη, που μηδενίζεται στην αριστερή στήριξη."/>
          <p:cNvGraphicFramePr>
            <a:graphicFrameLocks noChangeAspect="1"/>
          </p:cNvGraphicFramePr>
          <p:nvPr>
            <p:extLst>
              <p:ext uri="{D42A27DB-BD31-4B8C-83A1-F6EECF244321}">
                <p14:modId xmlns:p14="http://schemas.microsoft.com/office/powerpoint/2010/main" val="4189622780"/>
              </p:ext>
            </p:extLst>
          </p:nvPr>
        </p:nvGraphicFramePr>
        <p:xfrm>
          <a:off x="1763688" y="3067050"/>
          <a:ext cx="7294293" cy="938014"/>
        </p:xfrm>
        <a:graphic>
          <a:graphicData uri="http://schemas.openxmlformats.org/presentationml/2006/ole">
            <mc:AlternateContent xmlns:mc="http://schemas.openxmlformats.org/markup-compatibility/2006">
              <mc:Choice xmlns:v="urn:schemas-microsoft-com:vml" Requires="v">
                <p:oleObj spid="_x0000_s139458" name="Picture (32-bit)" r:id="rId3" imgW="5629320" imgH="723960" progId="MetafileCompanion32.Picture.1">
                  <p:embed/>
                </p:oleObj>
              </mc:Choice>
              <mc:Fallback>
                <p:oleObj name="Picture (32-bit)" r:id="rId3" imgW="5629320" imgH="723960" progId="MetafileCompanion32.Picture.1">
                  <p:embed/>
                  <p:pic>
                    <p:nvPicPr>
                      <p:cNvPr id="0" name=""/>
                      <p:cNvPicPr/>
                      <p:nvPr/>
                    </p:nvPicPr>
                    <p:blipFill>
                      <a:blip r:embed="rId4"/>
                      <a:stretch>
                        <a:fillRect/>
                      </a:stretch>
                    </p:blipFill>
                    <p:spPr>
                      <a:xfrm>
                        <a:off x="1763688" y="3067050"/>
                        <a:ext cx="7294293" cy="938014"/>
                      </a:xfrm>
                      <a:prstGeom prst="rect">
                        <a:avLst/>
                      </a:prstGeom>
                    </p:spPr>
                  </p:pic>
                </p:oleObj>
              </mc:Fallback>
            </mc:AlternateContent>
          </a:graphicData>
        </a:graphic>
      </p:graphicFrame>
      <p:sp>
        <p:nvSpPr>
          <p:cNvPr id="10" name="Content Placeholder 2"/>
          <p:cNvSpPr txBox="1">
            <a:spLocks/>
          </p:cNvSpPr>
          <p:nvPr/>
        </p:nvSpPr>
        <p:spPr>
          <a:xfrm>
            <a:off x="35496" y="4725144"/>
            <a:ext cx="1728192"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a:t>2</a:t>
            </a:r>
            <a:r>
              <a:rPr lang="el-GR" sz="2400" baseline="30000" dirty="0" smtClean="0"/>
              <a:t>η</a:t>
            </a:r>
            <a:r>
              <a:rPr lang="el-GR" sz="2400" dirty="0" smtClean="0"/>
              <a:t> δοκός:</a:t>
            </a:r>
          </a:p>
        </p:txBody>
      </p:sp>
      <p:graphicFrame>
        <p:nvGraphicFramePr>
          <p:cNvPr id="6" name="Object 5" descr="Εικόνα που περιγράφει την ανάλυση του ελαστικού φορτίου της δεύτερης δοκού με σχήμα παραβολικού τριγώνου χωρίς οριζόντια εφαπτομένη, που μηδενίζεται στη δεξιά στήριξη."/>
          <p:cNvGraphicFramePr>
            <a:graphicFrameLocks noChangeAspect="1"/>
          </p:cNvGraphicFramePr>
          <p:nvPr>
            <p:extLst>
              <p:ext uri="{D42A27DB-BD31-4B8C-83A1-F6EECF244321}">
                <p14:modId xmlns:p14="http://schemas.microsoft.com/office/powerpoint/2010/main" val="670433002"/>
              </p:ext>
            </p:extLst>
          </p:nvPr>
        </p:nvGraphicFramePr>
        <p:xfrm>
          <a:off x="2123728" y="4579641"/>
          <a:ext cx="4541013" cy="793575"/>
        </p:xfrm>
        <a:graphic>
          <a:graphicData uri="http://schemas.openxmlformats.org/presentationml/2006/ole">
            <mc:AlternateContent xmlns:mc="http://schemas.openxmlformats.org/markup-compatibility/2006">
              <mc:Choice xmlns:v="urn:schemas-microsoft-com:vml" Requires="v">
                <p:oleObj spid="_x0000_s139459" name="Picture (32-bit)" r:id="rId5" imgW="2943360" imgH="514440" progId="MetafileCompanion32.Picture.1">
                  <p:embed/>
                </p:oleObj>
              </mc:Choice>
              <mc:Fallback>
                <p:oleObj name="Picture (32-bit)" r:id="rId5" imgW="2943360" imgH="514440" progId="MetafileCompanion32.Picture.1">
                  <p:embed/>
                  <p:pic>
                    <p:nvPicPr>
                      <p:cNvPr id="0" name=""/>
                      <p:cNvPicPr/>
                      <p:nvPr/>
                    </p:nvPicPr>
                    <p:blipFill>
                      <a:blip r:embed="rId6"/>
                      <a:stretch>
                        <a:fillRect/>
                      </a:stretch>
                    </p:blipFill>
                    <p:spPr>
                      <a:xfrm>
                        <a:off x="2123728" y="4579641"/>
                        <a:ext cx="4541013" cy="793575"/>
                      </a:xfrm>
                      <a:prstGeom prst="rect">
                        <a:avLst/>
                      </a:prstGeom>
                    </p:spPr>
                  </p:pic>
                </p:oleObj>
              </mc:Fallback>
            </mc:AlternateContent>
          </a:graphicData>
        </a:graphic>
      </p:graphicFrame>
      <p:sp>
        <p:nvSpPr>
          <p:cNvPr id="11" name="Content Placeholder 2"/>
          <p:cNvSpPr txBox="1">
            <a:spLocks/>
          </p:cNvSpPr>
          <p:nvPr/>
        </p:nvSpPr>
        <p:spPr>
          <a:xfrm>
            <a:off x="35496" y="5805264"/>
            <a:ext cx="1728192"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smtClean="0"/>
              <a:t>3</a:t>
            </a:r>
            <a:r>
              <a:rPr lang="el-GR" sz="2400" baseline="30000" dirty="0" smtClean="0"/>
              <a:t>η</a:t>
            </a:r>
            <a:r>
              <a:rPr lang="el-GR" sz="2400" dirty="0" smtClean="0"/>
              <a:t> δοκός:</a:t>
            </a:r>
          </a:p>
        </p:txBody>
      </p:sp>
      <p:graphicFrame>
        <p:nvGraphicFramePr>
          <p:cNvPr id="7" name="Object 6" descr="Εικόνα του παραβολικού ελαστικού φορτίου της τρίτης ομόλογης δοκού."/>
          <p:cNvGraphicFramePr>
            <a:graphicFrameLocks noChangeAspect="1"/>
          </p:cNvGraphicFramePr>
          <p:nvPr>
            <p:extLst>
              <p:ext uri="{D42A27DB-BD31-4B8C-83A1-F6EECF244321}">
                <p14:modId xmlns:p14="http://schemas.microsoft.com/office/powerpoint/2010/main" val="1802041512"/>
              </p:ext>
            </p:extLst>
          </p:nvPr>
        </p:nvGraphicFramePr>
        <p:xfrm>
          <a:off x="2123727" y="5952553"/>
          <a:ext cx="1728193" cy="277745"/>
        </p:xfrm>
        <a:graphic>
          <a:graphicData uri="http://schemas.openxmlformats.org/presentationml/2006/ole">
            <mc:AlternateContent xmlns:mc="http://schemas.openxmlformats.org/markup-compatibility/2006">
              <mc:Choice xmlns:v="urn:schemas-microsoft-com:vml" Requires="v">
                <p:oleObj spid="_x0000_s139460" name="Picture (32-bit)" r:id="rId7" imgW="1066680" imgH="171360" progId="MetafileCompanion32.Picture.1">
                  <p:embed/>
                </p:oleObj>
              </mc:Choice>
              <mc:Fallback>
                <p:oleObj name="Picture (32-bit)" r:id="rId7" imgW="1066680" imgH="171360" progId="MetafileCompanion32.Picture.1">
                  <p:embed/>
                  <p:pic>
                    <p:nvPicPr>
                      <p:cNvPr id="0" name=""/>
                      <p:cNvPicPr/>
                      <p:nvPr/>
                    </p:nvPicPr>
                    <p:blipFill>
                      <a:blip r:embed="rId8"/>
                      <a:stretch>
                        <a:fillRect/>
                      </a:stretch>
                    </p:blipFill>
                    <p:spPr>
                      <a:xfrm>
                        <a:off x="2123727" y="5952553"/>
                        <a:ext cx="1728193" cy="277745"/>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E53BB423-234F-4104-8070-014A5F326CB9}" type="slidenum">
              <a:rPr lang="el-GR" smtClean="0"/>
              <a:t>8</a:t>
            </a:fld>
            <a:endParaRPr lang="el-GR"/>
          </a:p>
        </p:txBody>
      </p:sp>
    </p:spTree>
    <p:extLst>
      <p:ext uri="{BB962C8B-B14F-4D97-AF65-F5344CB8AC3E}">
        <p14:creationId xmlns:p14="http://schemas.microsoft.com/office/powerpoint/2010/main" val="903622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Εφαρμογή 1</a:t>
            </a:r>
            <a:r>
              <a:rPr lang="el-GR" sz="2800" b="1" baseline="30000" dirty="0" smtClean="0"/>
              <a:t>η</a:t>
            </a:r>
            <a:r>
              <a:rPr lang="el-GR" sz="2800" b="1" dirty="0" smtClean="0"/>
              <a:t> </a:t>
            </a:r>
            <a:endParaRPr lang="el-GR" sz="2800" b="1" baseline="-25000" dirty="0"/>
          </a:p>
        </p:txBody>
      </p:sp>
      <p:sp>
        <p:nvSpPr>
          <p:cNvPr id="10" name="Content Placeholder 2"/>
          <p:cNvSpPr txBox="1">
            <a:spLocks/>
          </p:cNvSpPr>
          <p:nvPr/>
        </p:nvSpPr>
        <p:spPr>
          <a:xfrm>
            <a:off x="3995936" y="1049646"/>
            <a:ext cx="5111552" cy="554770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Να υπολογιστεί η ελαστική γραμμή του φορέα του σχήματος.</a:t>
            </a:r>
          </a:p>
          <a:p>
            <a:pPr marL="0" indent="0">
              <a:buFont typeface="Arial" pitchFamily="34" charset="0"/>
              <a:buNone/>
            </a:pPr>
            <a:r>
              <a:rPr lang="el-GR" sz="2400" dirty="0" smtClean="0"/>
              <a:t>Δεδομένα: Ε</a:t>
            </a:r>
            <a:r>
              <a:rPr lang="en-US" sz="2400" dirty="0" smtClean="0"/>
              <a:t>J=5.42*10</a:t>
            </a:r>
            <a:r>
              <a:rPr lang="en-US" sz="2400" baseline="30000" dirty="0" smtClean="0"/>
              <a:t>4</a:t>
            </a:r>
            <a:r>
              <a:rPr lang="en-US" sz="2400" dirty="0" smtClean="0"/>
              <a:t> kNm</a:t>
            </a:r>
            <a:r>
              <a:rPr lang="en-US" sz="2400" baseline="30000" dirty="0" smtClean="0"/>
              <a:t>2</a:t>
            </a:r>
          </a:p>
          <a:p>
            <a:pPr marL="0" indent="0">
              <a:buFont typeface="Arial" pitchFamily="34" charset="0"/>
              <a:buNone/>
            </a:pPr>
            <a:endParaRPr lang="en-US" sz="2400" baseline="30000" dirty="0"/>
          </a:p>
          <a:p>
            <a:r>
              <a:rPr lang="el-GR" sz="2400" dirty="0" smtClean="0"/>
              <a:t>Υπολογίζεται το διάγραμμα ροπών του φορέα. Προκύπτει παραβολικό τρίγωνο με οριζόντια εφαπτομένη στο άκρο Α (δηλαδή τέμνουσα 0). Διαιρώντας τα Μ με το Ε</a:t>
            </a:r>
            <a:r>
              <a:rPr lang="en-US" sz="2400" dirty="0" smtClean="0"/>
              <a:t>J </a:t>
            </a:r>
            <a:r>
              <a:rPr lang="el-GR" sz="2400" dirty="0" smtClean="0"/>
              <a:t>υπολογίζεται το ελαστικό φορτίο.</a:t>
            </a:r>
          </a:p>
          <a:p>
            <a:r>
              <a:rPr lang="el-GR" sz="2400" dirty="0" smtClean="0"/>
              <a:t>Χαρακτηριστικά σημεία είναι η πάκτωση όπου η μετακίνηση είναι 0 και το ελεύθερο άκρο όπου η μετακίνηση είναι δ</a:t>
            </a:r>
            <a:r>
              <a:rPr lang="el-GR" sz="2400" baseline="-25000" dirty="0" smtClean="0"/>
              <a:t>Α</a:t>
            </a:r>
            <a:r>
              <a:rPr lang="el-GR" sz="2400" dirty="0" smtClean="0"/>
              <a:t>. Η μετακίνηση αυτή πρέπει να υπολογιστεί.</a:t>
            </a:r>
          </a:p>
          <a:p>
            <a:endParaRPr lang="el-GR" sz="2400" dirty="0" smtClean="0"/>
          </a:p>
        </p:txBody>
      </p:sp>
      <p:graphicFrame>
        <p:nvGraphicFramePr>
          <p:cNvPr id="3" name="Object 2" descr="Εικόνα που περιγράφει την εύρεση του διαγράμματος της ροπής για τον πρόβολο στον οποίο ασκείται ορθογωνικό κατανεμημένο φορτίο."/>
          <p:cNvGraphicFramePr>
            <a:graphicFrameLocks noChangeAspect="1"/>
          </p:cNvGraphicFramePr>
          <p:nvPr>
            <p:extLst>
              <p:ext uri="{D42A27DB-BD31-4B8C-83A1-F6EECF244321}">
                <p14:modId xmlns:p14="http://schemas.microsoft.com/office/powerpoint/2010/main" val="2643677626"/>
              </p:ext>
            </p:extLst>
          </p:nvPr>
        </p:nvGraphicFramePr>
        <p:xfrm>
          <a:off x="107505" y="1158831"/>
          <a:ext cx="3732510" cy="4358401"/>
        </p:xfrm>
        <a:graphic>
          <a:graphicData uri="http://schemas.openxmlformats.org/presentationml/2006/ole">
            <mc:AlternateContent xmlns:mc="http://schemas.openxmlformats.org/markup-compatibility/2006">
              <mc:Choice xmlns:v="urn:schemas-microsoft-com:vml" Requires="v">
                <p:oleObj spid="_x0000_s129125" name="Picture (32-bit)" r:id="rId3" imgW="2276640" imgH="2438280" progId="MetafileCompanion32.Picture.1">
                  <p:embed/>
                </p:oleObj>
              </mc:Choice>
              <mc:Fallback>
                <p:oleObj name="Picture (32-bit)" r:id="rId3" imgW="2276640" imgH="2438280" progId="MetafileCompanion32.Picture.1">
                  <p:embed/>
                  <p:pic>
                    <p:nvPicPr>
                      <p:cNvPr id="0" name=""/>
                      <p:cNvPicPr/>
                      <p:nvPr/>
                    </p:nvPicPr>
                    <p:blipFill>
                      <a:blip r:embed="rId4"/>
                      <a:stretch>
                        <a:fillRect/>
                      </a:stretch>
                    </p:blipFill>
                    <p:spPr>
                      <a:xfrm>
                        <a:off x="107505" y="1158831"/>
                        <a:ext cx="3732510" cy="4358401"/>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E53BB423-234F-4104-8070-014A5F326CB9}" type="slidenum">
              <a:rPr lang="el-GR" smtClean="0"/>
              <a:t>9</a:t>
            </a:fld>
            <a:endParaRPr lang="el-GR" dirty="0"/>
          </a:p>
        </p:txBody>
      </p:sp>
    </p:spTree>
    <p:extLst>
      <p:ext uri="{BB962C8B-B14F-4D97-AF65-F5344CB8AC3E}">
        <p14:creationId xmlns:p14="http://schemas.microsoft.com/office/powerpoint/2010/main" val="431476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35960</TotalTime>
  <Words>1695</Words>
  <Application>Microsoft Office PowerPoint</Application>
  <PresentationFormat>On-screen Show (4:3)</PresentationFormat>
  <Paragraphs>199</Paragraphs>
  <Slides>16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Office Theme</vt:lpstr>
      <vt:lpstr>Picture (32-bit)</vt:lpstr>
      <vt:lpstr>ΣΤΑΤΙΚΗ Ι</vt:lpstr>
      <vt:lpstr>Εύρεση ελαστικής γραμμής</vt:lpstr>
      <vt:lpstr>Εύρεση ελαστικής γραμμής αμφιέρειστης δοκού</vt:lpstr>
      <vt:lpstr>Eλαστική γραμμή αμφιέρειστης δοκού και είδος φορτίου</vt:lpstr>
      <vt:lpstr>Eλαστική γραμμή αμφιέρειστης δοκού και είδος φορτίου - συνέχεια</vt:lpstr>
      <vt:lpstr>Eλαστική γραμμή αμφιέρειστης δοκού και είδος φορτίου - παρατηρήσεις</vt:lpstr>
      <vt:lpstr>Ανάπτυξη μεθοδολογίας εύρεσης ελαστικής γραμμής</vt:lpstr>
      <vt:lpstr>Ανάπτυξη μεθοδολογίας εύρεσης ελαστικής γραμμής- υπολογισμός ελαστικών φορτίων</vt:lpstr>
      <vt:lpstr>Εφαρμογή 1η </vt:lpstr>
      <vt:lpstr>Εφαρμογή 1η – υπολογισμός δΑ </vt:lpstr>
      <vt:lpstr>Εφαρμογή 1η – υπολογισμός ελαστικής γραμμής</vt:lpstr>
      <vt:lpstr>Εφαρμογή 1η – υπολογισμός ελαστικής γραμμής (συνέχεια)</vt:lpstr>
      <vt:lpstr>Εφαρμογή 2η </vt:lpstr>
      <vt:lpstr>Εφαρμογή 2η – υπολογισμός γραμμής βυθίσεων</vt:lpstr>
      <vt:lpstr>Εφαρμογή 2η – υπολογισμός γραμμής βυθίσεων – τμήμα ΑΒ</vt:lpstr>
      <vt:lpstr>Εφαρμογή 2η – υπολογισμός γραμμής βυθίσεων – τμήμα ΒΓ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Georgiadi-Stefanidi</dc:creator>
  <cp:lastModifiedBy>kelly</cp:lastModifiedBy>
  <cp:revision>579</cp:revision>
  <dcterms:created xsi:type="dcterms:W3CDTF">2013-03-08T16:01:01Z</dcterms:created>
  <dcterms:modified xsi:type="dcterms:W3CDTF">2015-06-27T13:03:47Z</dcterms:modified>
</cp:coreProperties>
</file>