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7"/>
  </p:notesMasterIdLst>
  <p:handoutMasterIdLst>
    <p:handoutMasterId r:id="rId48"/>
  </p:handoutMasterIdLst>
  <p:sldIdLst>
    <p:sldId id="358" r:id="rId2"/>
    <p:sldId id="425" r:id="rId3"/>
    <p:sldId id="359" r:id="rId4"/>
    <p:sldId id="388" r:id="rId5"/>
    <p:sldId id="398" r:id="rId6"/>
    <p:sldId id="360" r:id="rId7"/>
    <p:sldId id="380" r:id="rId8"/>
    <p:sldId id="375" r:id="rId9"/>
    <p:sldId id="387" r:id="rId10"/>
    <p:sldId id="396" r:id="rId11"/>
    <p:sldId id="362" r:id="rId12"/>
    <p:sldId id="372" r:id="rId13"/>
    <p:sldId id="383" r:id="rId14"/>
    <p:sldId id="376" r:id="rId15"/>
    <p:sldId id="389" r:id="rId16"/>
    <p:sldId id="399" r:id="rId17"/>
    <p:sldId id="363" r:id="rId18"/>
    <p:sldId id="371" r:id="rId19"/>
    <p:sldId id="384" r:id="rId20"/>
    <p:sldId id="400" r:id="rId21"/>
    <p:sldId id="402" r:id="rId22"/>
    <p:sldId id="409" r:id="rId23"/>
    <p:sldId id="403" r:id="rId24"/>
    <p:sldId id="404" r:id="rId25"/>
    <p:sldId id="405" r:id="rId26"/>
    <p:sldId id="406" r:id="rId27"/>
    <p:sldId id="407" r:id="rId28"/>
    <p:sldId id="411" r:id="rId29"/>
    <p:sldId id="418" r:id="rId30"/>
    <p:sldId id="412" r:id="rId31"/>
    <p:sldId id="413" r:id="rId32"/>
    <p:sldId id="414" r:id="rId33"/>
    <p:sldId id="415" r:id="rId34"/>
    <p:sldId id="416" r:id="rId35"/>
    <p:sldId id="420" r:id="rId36"/>
    <p:sldId id="426" r:id="rId37"/>
    <p:sldId id="421" r:id="rId38"/>
    <p:sldId id="429" r:id="rId39"/>
    <p:sldId id="430" r:id="rId40"/>
    <p:sldId id="431" r:id="rId41"/>
    <p:sldId id="432" r:id="rId42"/>
    <p:sldId id="433" r:id="rId43"/>
    <p:sldId id="434" r:id="rId44"/>
    <p:sldId id="435" r:id="rId45"/>
    <p:sldId id="42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86804" autoAdjust="0"/>
  </p:normalViewPr>
  <p:slideViewPr>
    <p:cSldViewPr>
      <p:cViewPr varScale="1">
        <p:scale>
          <a:sx n="60" d="100"/>
          <a:sy n="60" d="100"/>
        </p:scale>
        <p:origin x="-7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63C8C-C496-4B57-85C7-8E633EB55B8B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EA422-B5B2-4015-BE67-38964626B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65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0E609-07FF-4F54-BD14-A1170D234EFE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8AD90-78E1-46B8-81E5-A3C0FD7BC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69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74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4153E80-5AC2-4E31-ADFD-6BB87AF6A5B3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821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09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116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23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60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E3037FA-CA2A-489E-8635-2537DD8255EC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424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88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465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2641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5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402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FEEB656-02E9-437F-B912-DD666AA32966}" type="slidenum">
              <a:rPr lang="en-US" sz="1200"/>
              <a:pPr eaLnBrk="1" hangingPunct="1"/>
              <a:t>23</a:t>
            </a:fld>
            <a:endParaRPr lang="en-US" sz="1200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119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242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041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602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998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19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160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3E18DCE-68C2-412E-ACB0-98F0980C17F9}" type="slidenum">
              <a:rPr lang="en-US" sz="1200"/>
              <a:pPr eaLnBrk="1" hangingPunct="1"/>
              <a:t>30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1DC6FD-3363-4563-8417-8C7CB128862D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20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74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87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442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668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4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60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47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29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50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29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8AD90-78E1-46B8-81E5-A3C0FD7BCE9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35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95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2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7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9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5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9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7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7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8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4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7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192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Research Methods</a:t>
            </a:r>
            <a:br>
              <a:rPr lang="en-US" sz="5400" b="1" dirty="0" smtClean="0"/>
            </a:br>
            <a:r>
              <a:rPr lang="en-US" sz="3600" b="1" dirty="0" smtClean="0"/>
              <a:t>Qualitative Research Methods</a:t>
            </a:r>
            <a:br>
              <a:rPr lang="en-US" sz="3600" b="1" dirty="0" smtClean="0"/>
            </a:br>
            <a:r>
              <a:rPr lang="en-US" sz="5400" b="1" dirty="0" smtClean="0"/>
              <a:t>5 Qualitative Approaches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962400"/>
            <a:ext cx="7703234" cy="1752600"/>
          </a:xfrm>
        </p:spPr>
        <p:txBody>
          <a:bodyPr/>
          <a:lstStyle/>
          <a:p>
            <a:r>
              <a:rPr lang="en-US" dirty="0" smtClean="0"/>
              <a:t>Stiliani Chroni</a:t>
            </a:r>
          </a:p>
          <a:p>
            <a:r>
              <a:rPr lang="en-US" dirty="0" err="1" smtClean="0"/>
              <a:t>Marios</a:t>
            </a:r>
            <a:r>
              <a:rPr lang="en-US" dirty="0" smtClean="0"/>
              <a:t> Goudas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54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6086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Phenomenology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1"/>
            <a:ext cx="84582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700" dirty="0" smtClean="0"/>
              <a:t>Crust et al</a:t>
            </a:r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r>
              <a:rPr lang="en-GB" sz="1700" dirty="0" smtClean="0"/>
              <a:t>Hill Hemmings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6030187"/>
            <a:ext cx="906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>
                <a:solidFill>
                  <a:srgbClr val="FFFF00"/>
                </a:solidFill>
              </a:rPr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Phenomenology</a:t>
            </a:r>
            <a:endParaRPr 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81534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endParaRPr lang="en-US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Phenomenological research, or phenomenology, is a qualitative research method in which the researcher </a:t>
            </a:r>
            <a:r>
              <a:rPr lang="en-US" u="sng" dirty="0"/>
              <a:t>attempts to understand and explain how an individual or a group of individuals experience a particular phenomenon from the individual's or individuals' own perspective(s).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The </a:t>
            </a:r>
            <a:r>
              <a:rPr lang="en-US" dirty="0"/>
              <a:t>primary method of data collection used in phenomenology </a:t>
            </a:r>
            <a:r>
              <a:rPr lang="en-US" u="sng" dirty="0"/>
              <a:t>is </a:t>
            </a:r>
            <a:r>
              <a:rPr lang="en-US" b="1" u="sng" dirty="0"/>
              <a:t>in-depth interviews</a:t>
            </a:r>
            <a:r>
              <a:rPr lang="en-US" u="sng" dirty="0"/>
              <a:t> </a:t>
            </a:r>
            <a:r>
              <a:rPr lang="en-US" dirty="0"/>
              <a:t>of individuals who have experienced the phenomenon</a:t>
            </a:r>
            <a:r>
              <a:rPr lang="en-US" dirty="0" smtClean="0"/>
              <a:t>.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546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Features of Phenomenology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dirty="0" smtClean="0"/>
              <a:t>Central </a:t>
            </a:r>
            <a:r>
              <a:rPr lang="en-ZA" sz="2800" dirty="0"/>
              <a:t>question:  </a:t>
            </a:r>
            <a:endParaRPr lang="en-ZA" sz="2800" dirty="0" smtClean="0"/>
          </a:p>
          <a:p>
            <a:pPr lvl="1"/>
            <a:r>
              <a:rPr lang="en-ZA" sz="2200" dirty="0" smtClean="0"/>
              <a:t>What </a:t>
            </a:r>
            <a:r>
              <a:rPr lang="en-ZA" sz="2200" dirty="0"/>
              <a:t>is the meaning, structure, and essence of the lived experience of this phenomenon for this person/group of people?</a:t>
            </a:r>
          </a:p>
          <a:p>
            <a:r>
              <a:rPr lang="en-ZA" sz="2800" dirty="0"/>
              <a:t>How is each individual’s subjective reality applied to make experiences meaningful?</a:t>
            </a:r>
          </a:p>
          <a:p>
            <a:pPr marL="0" indent="0">
              <a:buNone/>
            </a:pPr>
            <a:endParaRPr lang="en-Z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If the research problem best fits phenomenology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State the phenomenon of interest to study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Data collection (in depth / multiple interviews)</a:t>
            </a:r>
            <a:r>
              <a:rPr lang="en-GB" dirty="0" smtClean="0"/>
              <a:t> starting with the following 2 questions: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dirty="0" smtClean="0"/>
              <a:t>What have you experienced in terms of the phenomenon?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dirty="0" smtClean="0"/>
              <a:t>What contexts or situations have typically influenced or affected your experiences of the phenomenon?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Phenomenological data analysis (specific steps)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Write the composite description (essence)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dirty="0" smtClean="0"/>
              <a:t>Successful if the reader says: “I understand better what it is like for someone to experience that!”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Challenges on phenomenology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Participants need to be carefully chosen as all having experienced the phenomenon in question</a:t>
            </a:r>
          </a:p>
          <a:p>
            <a:r>
              <a:rPr lang="en-US" sz="2800" dirty="0" smtClean="0"/>
              <a:t>Need to develop a deep understanding of a phenomenon as experienced by several individuals</a:t>
            </a:r>
          </a:p>
          <a:p>
            <a:r>
              <a:rPr lang="en-US" sz="2800" dirty="0" smtClean="0"/>
              <a:t>How and why the researcher’s understandings will be introduced in the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Grounded Theory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75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Grounded theory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Holt </a:t>
            </a:r>
            <a:r>
              <a:rPr lang="en-US" sz="2800" dirty="0"/>
              <a:t>&amp; </a:t>
            </a:r>
            <a:r>
              <a:rPr lang="en-US" sz="2800" dirty="0" smtClean="0"/>
              <a:t>Dunn</a:t>
            </a:r>
            <a:endParaRPr lang="fi-FI" sz="2800" dirty="0"/>
          </a:p>
          <a:p>
            <a:endParaRPr lang="fi-FI" sz="2800" dirty="0" smtClean="0"/>
          </a:p>
          <a:p>
            <a:r>
              <a:rPr lang="fi-FI" sz="2800" dirty="0" smtClean="0"/>
              <a:t>Pierce et al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7448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5334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Grounded Theory</a:t>
            </a:r>
            <a:endParaRPr lang="en-US" sz="40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8839200" cy="55626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Grounded </a:t>
            </a:r>
            <a:r>
              <a:rPr lang="en-US" sz="2400" dirty="0"/>
              <a:t>theory research is an inductive qualitative research design that is used for </a:t>
            </a:r>
            <a:r>
              <a:rPr lang="en-US" sz="2400" u="sng" dirty="0"/>
              <a:t>generating and developing theories and explanations </a:t>
            </a:r>
            <a:r>
              <a:rPr lang="en-US" sz="2400" dirty="0"/>
              <a:t>based on systematically collected qualitative </a:t>
            </a:r>
            <a:r>
              <a:rPr lang="en-US" sz="2400" dirty="0" smtClean="0"/>
              <a:t>data (Strauss &amp; Corbin).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The </a:t>
            </a:r>
            <a:r>
              <a:rPr lang="en-US" sz="2400" u="sng" dirty="0"/>
              <a:t>data collection </a:t>
            </a:r>
            <a:r>
              <a:rPr lang="en-US" sz="2400" dirty="0"/>
              <a:t>process </a:t>
            </a:r>
            <a:r>
              <a:rPr lang="en-US" sz="2400" dirty="0" smtClean="0"/>
              <a:t>is </a:t>
            </a:r>
            <a:r>
              <a:rPr lang="en-US" sz="2400" dirty="0"/>
              <a:t>usually an </a:t>
            </a:r>
            <a:r>
              <a:rPr lang="en-US" sz="2400" u="sng" dirty="0"/>
              <a:t>ongoing iterative process</a:t>
            </a:r>
            <a:r>
              <a:rPr lang="en-US" sz="2400" dirty="0"/>
              <a:t> that starts with collecting and analyzing qualitative data that leads to tentative theory development. </a:t>
            </a:r>
            <a:endParaRPr lang="en-US" sz="24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Then</a:t>
            </a:r>
            <a:r>
              <a:rPr lang="en-US" sz="2400" dirty="0"/>
              <a:t>, more qualitative data are collected and analyzed that lead to further clarification and development of the </a:t>
            </a:r>
            <a:r>
              <a:rPr lang="en-US" sz="2400" dirty="0" smtClean="0"/>
              <a:t>theory.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The </a:t>
            </a:r>
            <a:r>
              <a:rPr lang="en-US" sz="2400" dirty="0"/>
              <a:t>qualitative data collection and further theory development process continues until the particular theory is developed that is "grounded" in the data</a:t>
            </a:r>
            <a:r>
              <a:rPr lang="en-US" sz="2400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1280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Grounded Theory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Emphasizes </a:t>
            </a:r>
            <a:r>
              <a:rPr lang="en-US" sz="2800" dirty="0"/>
              <a:t>the development of theory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Which is grounded in data systematically collected and </a:t>
            </a:r>
            <a:r>
              <a:rPr lang="en-US" sz="2800" dirty="0" smtClean="0"/>
              <a:t>analyzed </a:t>
            </a:r>
            <a:r>
              <a:rPr lang="en-US" sz="2800" dirty="0"/>
              <a:t>(constant comparative analysis to produce substantive theory)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Theory must be faithful to the evidence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Looks for </a:t>
            </a:r>
            <a:r>
              <a:rPr lang="en-US" sz="2800" dirty="0" smtClean="0"/>
              <a:t>generalizable </a:t>
            </a:r>
            <a:r>
              <a:rPr lang="en-US" sz="2800" dirty="0"/>
              <a:t>theory - by making comparisons across situations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Focus is on patterns of action and interaction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 smtClean="0"/>
              <a:t>If the research problem best fits grounded theory (a good design if a theory is not available to explain a process)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 smtClean="0"/>
              <a:t>The research questions focus on understanding how individuals experience the process and identifying the steps in the process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 smtClean="0"/>
              <a:t>Data collection mainly interviews but also observations, documents, audiovisual materials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 smtClean="0"/>
              <a:t>Data analysis is on stages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sz="1600" dirty="0" smtClean="0"/>
              <a:t>Open coding (main categories and properties in each one)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sz="1600" dirty="0" smtClean="0"/>
              <a:t>Axial coding (rearrangement of codes according to a logic diagram e.g.: central phenomenon, causal conditions, context, conditions,)consequences-</a:t>
            </a:r>
          </a:p>
          <a:p>
            <a:pPr marL="862330" lvl="1" indent="-514350">
              <a:lnSpc>
                <a:spcPct val="120000"/>
              </a:lnSpc>
            </a:pPr>
            <a:r>
              <a:rPr lang="en-US" sz="1600" dirty="0" smtClean="0"/>
              <a:t>Selective coding (write the story line)</a:t>
            </a:r>
          </a:p>
          <a:p>
            <a:pPr marL="514350" indent="-514350">
              <a:lnSpc>
                <a:spcPct val="120000"/>
              </a:lnSpc>
            </a:pPr>
            <a:r>
              <a:rPr lang="en-US" sz="2000" dirty="0" smtClean="0"/>
              <a:t>Development of a matrix </a:t>
            </a:r>
          </a:p>
          <a:p>
            <a:pPr marL="514350" indent="-514350">
              <a:lnSpc>
                <a:spcPct val="120000"/>
              </a:lnSpc>
            </a:pPr>
            <a:r>
              <a:rPr lang="en-US" sz="2000" dirty="0" smtClean="0"/>
              <a:t>Result of this process is a theory or a substantive-level theory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Commonly used qualitative </a:t>
            </a:r>
            <a:br>
              <a:rPr lang="en-US" sz="4000" dirty="0" smtClean="0"/>
            </a:br>
            <a:r>
              <a:rPr lang="en-US" sz="4000" dirty="0" smtClean="0"/>
              <a:t>research designs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Ethnography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Field study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Community study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Case study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Life story and autobiographical method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Document and historical study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Survey study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Auto-ethnography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Narrative inquiry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Action Research, collaborative research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Observational studies</a:t>
            </a:r>
          </a:p>
        </p:txBody>
      </p:sp>
    </p:spTree>
    <p:extLst>
      <p:ext uri="{BB962C8B-B14F-4D97-AF65-F5344CB8AC3E}">
        <p14:creationId xmlns:p14="http://schemas.microsoft.com/office/powerpoint/2010/main" val="12045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8381628" cy="560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28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51510" indent="-514350"/>
            <a:r>
              <a:rPr lang="en-US" dirty="0" smtClean="0"/>
              <a:t>Ethnography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Ethnography examples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Garcia et al</a:t>
            </a:r>
          </a:p>
          <a:p>
            <a:r>
              <a:rPr lang="fi-FI" dirty="0" smtClean="0"/>
              <a:t>Holt &amp; Sparkes</a:t>
            </a:r>
          </a:p>
          <a:p>
            <a:r>
              <a:rPr lang="fi-FI" dirty="0" smtClean="0"/>
              <a:t>Faulkner &amp; Sparkes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560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Ethnographic </a:t>
            </a:r>
            <a:r>
              <a:rPr lang="en-US" b="1" dirty="0" smtClean="0"/>
              <a:t>Research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915400" cy="5486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Ethnographic </a:t>
            </a:r>
            <a:r>
              <a:rPr lang="en-US" sz="2600" dirty="0"/>
              <a:t>research is a qualitative research design that is used for </a:t>
            </a:r>
            <a:r>
              <a:rPr lang="en-US" sz="2600" u="sng" dirty="0"/>
              <a:t>studying social groups, cultures, and human interactions </a:t>
            </a:r>
            <a:r>
              <a:rPr lang="en-US" sz="2600" dirty="0"/>
              <a:t>in natural cultural and social settings. </a:t>
            </a:r>
            <a:endParaRPr lang="en-US" sz="2600" dirty="0" smtClean="0"/>
          </a:p>
          <a:p>
            <a:r>
              <a:rPr lang="en-US" sz="2600" dirty="0" smtClean="0"/>
              <a:t>The </a:t>
            </a:r>
            <a:r>
              <a:rPr lang="en-US" sz="2600" b="1" dirty="0"/>
              <a:t>goal</a:t>
            </a:r>
            <a:r>
              <a:rPr lang="en-US" sz="2600" dirty="0"/>
              <a:t> of the ethnographic study is to </a:t>
            </a:r>
            <a:r>
              <a:rPr lang="en-US" sz="2600" u="sng" dirty="0"/>
              <a:t>provide a detailed, in-depth, and holistic narrative description of the group and the cultural setting </a:t>
            </a:r>
            <a:r>
              <a:rPr lang="en-US" sz="2600" dirty="0"/>
              <a:t>being studied. </a:t>
            </a:r>
            <a:endParaRPr lang="en-US" sz="2600" dirty="0" smtClean="0"/>
          </a:p>
          <a:p>
            <a:r>
              <a:rPr lang="en-US" sz="2600" dirty="0" smtClean="0"/>
              <a:t>The </a:t>
            </a:r>
            <a:r>
              <a:rPr lang="en-US" sz="2600" dirty="0"/>
              <a:t>primary ethnographic data collection methods are </a:t>
            </a:r>
            <a:r>
              <a:rPr lang="en-US" sz="2600" b="1" dirty="0"/>
              <a:t>in-depth interviews and participant observation </a:t>
            </a:r>
            <a:r>
              <a:rPr lang="en-US" sz="2600" dirty="0"/>
              <a:t>to comprehensively describe a cultural and social setting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0647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Ethnography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Rooted in anthropology</a:t>
            </a:r>
          </a:p>
          <a:p>
            <a:r>
              <a:rPr lang="en-US" dirty="0"/>
              <a:t>Also called participant observation/ naturalistic </a:t>
            </a:r>
            <a:r>
              <a:rPr lang="en-US" dirty="0" smtClean="0"/>
              <a:t>enquiry</a:t>
            </a:r>
          </a:p>
          <a:p>
            <a:r>
              <a:rPr lang="en-US" dirty="0" smtClean="0"/>
              <a:t>Ethno-</a:t>
            </a:r>
            <a:r>
              <a:rPr lang="en-US" dirty="0" err="1" smtClean="0"/>
              <a:t>graphy</a:t>
            </a:r>
            <a:endParaRPr lang="en-US" dirty="0"/>
          </a:p>
          <a:p>
            <a:pPr lvl="2"/>
            <a:r>
              <a:rPr lang="en-US" dirty="0"/>
              <a:t>Ethno = people </a:t>
            </a:r>
            <a:r>
              <a:rPr lang="el-GR" dirty="0" smtClean="0"/>
              <a:t>(έθνος)</a:t>
            </a:r>
            <a:endParaRPr lang="en-US" dirty="0"/>
          </a:p>
          <a:p>
            <a:pPr lvl="2"/>
            <a:r>
              <a:rPr lang="en-US" dirty="0" err="1"/>
              <a:t>Graphy</a:t>
            </a:r>
            <a:r>
              <a:rPr lang="en-US" dirty="0"/>
              <a:t> = describing </a:t>
            </a:r>
            <a:r>
              <a:rPr lang="en-US" dirty="0" smtClean="0"/>
              <a:t>something</a:t>
            </a:r>
            <a:r>
              <a:rPr lang="el-GR" dirty="0" smtClean="0"/>
              <a:t> (γραφή)</a:t>
            </a:r>
            <a:endParaRPr lang="en-US" dirty="0"/>
          </a:p>
          <a:p>
            <a:r>
              <a:rPr lang="en-US" dirty="0" smtClean="0"/>
              <a:t>Characteri</a:t>
            </a:r>
            <a:r>
              <a:rPr lang="en-US" dirty="0"/>
              <a:t>z</a:t>
            </a:r>
            <a:r>
              <a:rPr lang="en-US" dirty="0" smtClean="0"/>
              <a:t>ed </a:t>
            </a:r>
            <a:r>
              <a:rPr lang="en-US" dirty="0"/>
              <a:t>by immersion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 of the observer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Complete observer</a:t>
            </a:r>
          </a:p>
          <a:p>
            <a:pPr lvl="1"/>
            <a:r>
              <a:rPr lang="en-US"/>
              <a:t>Behind one-way mirror, invisible role</a:t>
            </a:r>
          </a:p>
          <a:p>
            <a:r>
              <a:rPr lang="en-US"/>
              <a:t>Observer as participant</a:t>
            </a:r>
          </a:p>
          <a:p>
            <a:pPr lvl="1"/>
            <a:r>
              <a:rPr lang="en-US"/>
              <a:t>Known, overt observer</a:t>
            </a:r>
          </a:p>
          <a:p>
            <a:r>
              <a:rPr lang="en-US"/>
              <a:t>Participant as observer</a:t>
            </a:r>
          </a:p>
          <a:p>
            <a:pPr lvl="1"/>
            <a:r>
              <a:rPr lang="en-US"/>
              <a:t>Pseudo-member, research role known</a:t>
            </a:r>
          </a:p>
          <a:p>
            <a:r>
              <a:rPr lang="en-US"/>
              <a:t>Complete participant</a:t>
            </a:r>
          </a:p>
          <a:p>
            <a:pPr lvl="1"/>
            <a:r>
              <a:rPr lang="en-US"/>
              <a:t>Full membership, research role not known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ethnography is the most appropriate design to use to study the research question</a:t>
            </a:r>
          </a:p>
          <a:p>
            <a:r>
              <a:rPr lang="en-US" dirty="0" smtClean="0"/>
              <a:t>Identify and locate a culture sharing group to study</a:t>
            </a:r>
          </a:p>
          <a:p>
            <a:r>
              <a:rPr lang="en-US" dirty="0" smtClean="0"/>
              <a:t>Select cultural themes or issues to study about the group (analysis of the culture-sharing group)</a:t>
            </a:r>
          </a:p>
          <a:p>
            <a:r>
              <a:rPr lang="en-US" dirty="0" smtClean="0"/>
              <a:t>Determine which type of ethnography to use</a:t>
            </a:r>
          </a:p>
          <a:p>
            <a:r>
              <a:rPr lang="en-US" dirty="0" smtClean="0"/>
              <a:t>Fieldwork – info where the group works and lives</a:t>
            </a:r>
          </a:p>
          <a:p>
            <a:r>
              <a:rPr lang="en-US" dirty="0" smtClean="0"/>
              <a:t>The final product is a holistic cultural portrait (incorporates “</a:t>
            </a:r>
            <a:r>
              <a:rPr lang="en-US" dirty="0" err="1" smtClean="0"/>
              <a:t>emic</a:t>
            </a:r>
            <a:r>
              <a:rPr lang="en-US" dirty="0" smtClean="0"/>
              <a:t>”-participants views and “</a:t>
            </a:r>
            <a:r>
              <a:rPr lang="en-US" dirty="0" err="1" smtClean="0"/>
              <a:t>etic</a:t>
            </a:r>
            <a:r>
              <a:rPr lang="en-US" dirty="0" smtClean="0"/>
              <a:t>”-researchers views)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on ethnography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a grounded in cultural anthropology and the meaning of social-cultural systems</a:t>
            </a:r>
          </a:p>
          <a:p>
            <a:r>
              <a:rPr lang="en-US" dirty="0" smtClean="0"/>
              <a:t>Data collection time is extensive</a:t>
            </a:r>
          </a:p>
          <a:p>
            <a:r>
              <a:rPr lang="en-US" dirty="0" smtClean="0"/>
              <a:t>Possibility the researcher will go native after the prolonged engagement and not finish the study or compromise it</a:t>
            </a:r>
          </a:p>
          <a:p>
            <a:r>
              <a:rPr lang="en-US" dirty="0" smtClean="0"/>
              <a:t>Needs to acknowledge his/her impact on the people and what is being studied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51510" indent="-514350"/>
            <a:r>
              <a:rPr lang="en-US" dirty="0" smtClean="0"/>
              <a:t>Case studies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13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study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McPhail, et al., </a:t>
            </a:r>
          </a:p>
          <a:p>
            <a:endParaRPr lang="en-GB" dirty="0"/>
          </a:p>
          <a:p>
            <a:r>
              <a:rPr lang="en-GB" dirty="0" smtClean="0"/>
              <a:t>Gaskin et al</a:t>
            </a:r>
          </a:p>
          <a:p>
            <a:endParaRPr lang="en-GB" dirty="0"/>
          </a:p>
          <a:p>
            <a:r>
              <a:rPr lang="en-GB" dirty="0" smtClean="0"/>
              <a:t>Light et </a:t>
            </a:r>
            <a:r>
              <a:rPr lang="en-GB" dirty="0" smtClean="0"/>
              <a:t>al</a:t>
            </a:r>
          </a:p>
          <a:p>
            <a:endParaRPr lang="en-GB" dirty="0"/>
          </a:p>
          <a:p>
            <a:r>
              <a:rPr lang="en-GB" dirty="0" err="1" smtClean="0"/>
              <a:t>Kucklik</a:t>
            </a:r>
            <a:r>
              <a:rPr lang="en-GB" dirty="0" smtClean="0"/>
              <a:t> et al.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Narrative</a:t>
            </a:r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Phenomenology</a:t>
            </a:r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Grounded theory</a:t>
            </a:r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Ethnography</a:t>
            </a:r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Case studies</a:t>
            </a:r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endParaRPr lang="en-US" dirty="0" smtClean="0"/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endParaRPr lang="en-US" dirty="0" smtClean="0"/>
          </a:p>
          <a:p>
            <a:pPr marL="65151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smtClean="0"/>
              <a:t>Comparisons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r">
              <a:buClr>
                <a:schemeClr val="accent1">
                  <a:lumMod val="75000"/>
                </a:schemeClr>
              </a:buCl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Case </a:t>
            </a:r>
            <a:r>
              <a:rPr lang="en-US" b="1" dirty="0" smtClean="0"/>
              <a:t>study</a:t>
            </a: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915400" cy="5562600"/>
          </a:xfrm>
        </p:spPr>
        <p:txBody>
          <a:bodyPr>
            <a:normAutofit lnSpcReduction="10000"/>
          </a:bodyPr>
          <a:lstStyle/>
          <a:p>
            <a:pPr lvl="1" eaLnBrk="1" hangingPunct="1">
              <a:defRPr/>
            </a:pPr>
            <a:r>
              <a:rPr lang="en-US" dirty="0" smtClean="0"/>
              <a:t>Case </a:t>
            </a:r>
            <a:r>
              <a:rPr lang="en-US" dirty="0"/>
              <a:t>study is an </a:t>
            </a:r>
            <a:r>
              <a:rPr lang="en-US" u="sng" dirty="0"/>
              <a:t>in-depth examination and intensive description of a single individual, group, and </a:t>
            </a:r>
            <a:r>
              <a:rPr lang="en-US" u="sng" dirty="0" smtClean="0"/>
              <a:t>organization </a:t>
            </a:r>
            <a:r>
              <a:rPr lang="en-US" dirty="0"/>
              <a:t>based on collected information from a variety of sources, such as observations, interviews, documents, participant observation, and archival records. 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The </a:t>
            </a:r>
            <a:r>
              <a:rPr lang="en-US" b="1" dirty="0"/>
              <a:t>goal</a:t>
            </a:r>
            <a:r>
              <a:rPr lang="en-US" dirty="0"/>
              <a:t> of the case study is to provide a detailed and comprehensive description, in narrative form, of the case being studied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It may include: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Depth interviews of key individuals</a:t>
            </a:r>
          </a:p>
          <a:p>
            <a:pPr lvl="2">
              <a:lnSpc>
                <a:spcPct val="90000"/>
              </a:lnSpc>
            </a:pPr>
            <a:r>
              <a:rPr lang="en-GB" sz="2000" dirty="0"/>
              <a:t>Observation of key </a:t>
            </a:r>
            <a:r>
              <a:rPr lang="en-GB" sz="2000" dirty="0" smtClean="0"/>
              <a:t>actions</a:t>
            </a:r>
            <a:br>
              <a:rPr lang="en-GB" sz="2000" dirty="0" smtClean="0"/>
            </a:br>
            <a:endParaRPr lang="en-GB" sz="2000" dirty="0"/>
          </a:p>
          <a:p>
            <a:pPr>
              <a:lnSpc>
                <a:spcPct val="90000"/>
              </a:lnSpc>
              <a:buNone/>
            </a:pPr>
            <a:r>
              <a:rPr lang="en-GB" sz="2800" i="1" dirty="0" smtClean="0"/>
              <a:t>	</a:t>
            </a:r>
            <a:endParaRPr lang="en-GB" sz="2800" i="1" dirty="0"/>
          </a:p>
          <a:p>
            <a:pPr lvl="1" eaLnBrk="1" hangingPunct="1"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283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Case study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Times" pitchFamily="8" charset="0"/>
              </a:rPr>
              <a:t>What is the intent of the case study?</a:t>
            </a:r>
            <a:endParaRPr lang="en-US" b="1" dirty="0" smtClean="0">
              <a:latin typeface="Times" pitchFamily="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" pitchFamily="8" charset="0"/>
              </a:rPr>
              <a:t>Descriptive case study: </a:t>
            </a:r>
          </a:p>
          <a:p>
            <a:pPr lvl="2" eaLnBrk="1" hangingPunct="1">
              <a:defRPr/>
            </a:pPr>
            <a:r>
              <a:rPr lang="en-US" dirty="0" smtClean="0">
                <a:latin typeface="Times" pitchFamily="8" charset="0"/>
              </a:rPr>
              <a:t>to give a detailed account 		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" pitchFamily="8" charset="0"/>
              </a:rPr>
              <a:t>Interpretive case study:</a:t>
            </a:r>
            <a:r>
              <a:rPr lang="en-US" sz="2400" dirty="0" smtClean="0">
                <a:latin typeface="Times" pitchFamily="8" charset="0"/>
              </a:rPr>
              <a:t> </a:t>
            </a:r>
          </a:p>
          <a:p>
            <a:pPr lvl="1" eaLnBrk="1" hangingPunct="1">
              <a:buFontTx/>
              <a:buChar char=" "/>
              <a:defRPr/>
            </a:pPr>
            <a:endParaRPr lang="en-US" sz="800" dirty="0" smtClean="0">
              <a:latin typeface="Times" pitchFamily="8" charset="0"/>
            </a:endParaRPr>
          </a:p>
          <a:p>
            <a:pPr lvl="2" eaLnBrk="1" hangingPunct="1">
              <a:defRPr/>
            </a:pPr>
            <a:r>
              <a:rPr lang="en-US" dirty="0" smtClean="0">
                <a:latin typeface="Times" pitchFamily="8" charset="0"/>
              </a:rPr>
              <a:t>to develop conceptual categories–to illustrate, support or challenge theoretical assumptions	</a:t>
            </a:r>
            <a:r>
              <a:rPr lang="en-US" sz="800" dirty="0" smtClean="0">
                <a:latin typeface="Times" pitchFamily="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" pitchFamily="8" charset="0"/>
              </a:rPr>
              <a:t>Evaluative case study:</a:t>
            </a:r>
            <a:r>
              <a:rPr lang="en-US" sz="2400" dirty="0" smtClean="0">
                <a:latin typeface="Times" pitchFamily="8" charset="0"/>
              </a:rPr>
              <a:t>          </a:t>
            </a:r>
          </a:p>
          <a:p>
            <a:pPr lvl="2" eaLnBrk="1" hangingPunct="1">
              <a:defRPr/>
            </a:pPr>
            <a:r>
              <a:rPr lang="en-US" dirty="0" smtClean="0">
                <a:latin typeface="Times" pitchFamily="8" charset="0"/>
              </a:rPr>
              <a:t>description, explanation, and judgment; good to use when you can’t evaluate using normal standards</a:t>
            </a:r>
          </a:p>
        </p:txBody>
      </p:sp>
    </p:spTree>
    <p:extLst>
      <p:ext uri="{BB962C8B-B14F-4D97-AF65-F5344CB8AC3E}">
        <p14:creationId xmlns:p14="http://schemas.microsoft.com/office/powerpoint/2010/main" val="317843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Types of case study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/>
              <a:t>Intrinsic</a:t>
            </a:r>
          </a:p>
          <a:p>
            <a:pPr lvl="1"/>
            <a:r>
              <a:rPr lang="en-ZA" dirty="0"/>
              <a:t>The case itself is of interest</a:t>
            </a:r>
          </a:p>
          <a:p>
            <a:r>
              <a:rPr lang="en-ZA" dirty="0"/>
              <a:t>Instrumental case study</a:t>
            </a:r>
          </a:p>
          <a:p>
            <a:pPr lvl="1"/>
            <a:r>
              <a:rPr lang="en-ZA" dirty="0"/>
              <a:t>A particular case is </a:t>
            </a:r>
            <a:r>
              <a:rPr lang="en-US" dirty="0" err="1" smtClean="0"/>
              <a:t>stu</a:t>
            </a:r>
            <a:r>
              <a:rPr lang="en-ZA" dirty="0" smtClean="0"/>
              <a:t>died </a:t>
            </a:r>
            <a:r>
              <a:rPr lang="en-ZA" dirty="0"/>
              <a:t>to provide insight into an issue or to refine a theory</a:t>
            </a:r>
          </a:p>
          <a:p>
            <a:r>
              <a:rPr lang="en-ZA" dirty="0"/>
              <a:t>Collective case study</a:t>
            </a:r>
          </a:p>
          <a:p>
            <a:pPr lvl="1"/>
            <a:r>
              <a:rPr lang="en-ZA" dirty="0"/>
              <a:t>A number of cases are studied jointly in order to investigate a phenomenon (instrumental study extended to several cases)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If case study is the most appropriate design to use to study the research question</a:t>
            </a:r>
          </a:p>
          <a:p>
            <a:r>
              <a:rPr lang="en-US" dirty="0" smtClean="0"/>
              <a:t>Identify case/s (purposeful sampling)</a:t>
            </a:r>
          </a:p>
          <a:p>
            <a:r>
              <a:rPr lang="en-US" dirty="0" smtClean="0"/>
              <a:t>Data analysis </a:t>
            </a:r>
          </a:p>
          <a:p>
            <a:pPr lvl="1"/>
            <a:r>
              <a:rPr lang="en-US" dirty="0" smtClean="0"/>
              <a:t>Holistic (entire case) or embedded (specific aspect of the case)</a:t>
            </a:r>
          </a:p>
          <a:p>
            <a:pPr lvl="1"/>
            <a:r>
              <a:rPr lang="en-US" dirty="0" smtClean="0"/>
              <a:t>In more than one case within and cross case analysis</a:t>
            </a:r>
          </a:p>
          <a:p>
            <a:r>
              <a:rPr lang="en-US" dirty="0" smtClean="0"/>
              <a:t>Final report (interpretation) or “lessons learned”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on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identify the case is worthy of studying</a:t>
            </a:r>
          </a:p>
          <a:p>
            <a:r>
              <a:rPr lang="en-US" dirty="0" smtClean="0"/>
              <a:t>Decide on single or multiple cases</a:t>
            </a:r>
          </a:p>
          <a:p>
            <a:r>
              <a:rPr lang="en-US" dirty="0" smtClean="0"/>
              <a:t>The more cases, the less the depth you go</a:t>
            </a:r>
          </a:p>
          <a:p>
            <a:r>
              <a:rPr lang="en-US" dirty="0" smtClean="0"/>
              <a:t>How many cases?</a:t>
            </a:r>
          </a:p>
          <a:p>
            <a:r>
              <a:rPr lang="en-US" dirty="0" smtClean="0"/>
              <a:t>What will be the rationale for the purposeful sampling?</a:t>
            </a:r>
          </a:p>
          <a:p>
            <a:r>
              <a:rPr lang="en-US" dirty="0" smtClean="0"/>
              <a:t>What will be the boundaries of the case?</a:t>
            </a:r>
          </a:p>
          <a:p>
            <a:pPr lvl="2"/>
            <a:r>
              <a:rPr lang="en-US" dirty="0" smtClean="0"/>
              <a:t>Time, events,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51510" indent="-514350"/>
            <a:r>
              <a:rPr lang="en-US" dirty="0" smtClean="0"/>
              <a:t>Comparisons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92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User\Desktop\Scan_20161118_1142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763000" cy="662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5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Comparison of </a:t>
            </a:r>
            <a:r>
              <a:rPr lang="en-GB" sz="2800" dirty="0" smtClean="0"/>
              <a:t>focus, type, </a:t>
            </a:r>
            <a:r>
              <a:rPr lang="en-GB" sz="2800" dirty="0"/>
              <a:t>b</a:t>
            </a:r>
            <a:r>
              <a:rPr lang="en-GB" sz="2800" dirty="0" smtClean="0"/>
              <a:t>ackground and units</a:t>
            </a:r>
            <a:endParaRPr lang="en-US" sz="2800" dirty="0"/>
          </a:p>
        </p:txBody>
      </p:sp>
      <p:pic>
        <p:nvPicPr>
          <p:cNvPr id="1026" name="Picture 2" descr="C:\Users\User\Desktop\Scan_20161118_11374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617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Practice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sport psychologist has worked for a three month period with a youth football academy</a:t>
            </a:r>
          </a:p>
          <a:p>
            <a:pPr marL="0" indent="0">
              <a:buNone/>
            </a:pPr>
            <a:r>
              <a:rPr lang="en-US" u="sng" dirty="0" smtClean="0"/>
              <a:t>General problem</a:t>
            </a:r>
          </a:p>
          <a:p>
            <a:pPr marL="0" indent="0">
              <a:buNone/>
            </a:pPr>
            <a:r>
              <a:rPr lang="en-US" dirty="0" smtClean="0"/>
              <a:t>How is a consultancy with a youth sport club best implemented?</a:t>
            </a:r>
          </a:p>
          <a:p>
            <a:pPr marL="400050" lvl="1" indent="0">
              <a:buNone/>
            </a:pPr>
            <a:r>
              <a:rPr lang="en-US" dirty="0" smtClean="0"/>
              <a:t>Design a study for approaching this problem employing a Narrative, Phenomenological, Grounded Theory, Case study, Ethnographic Approach</a:t>
            </a:r>
          </a:p>
          <a:p>
            <a:pPr lvl="2" indent="-342900"/>
            <a:r>
              <a:rPr lang="en-US" dirty="0" smtClean="0"/>
              <a:t>Modify the General problem to fit with the approach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89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Narrative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Focusing on one individual e.g. coach</a:t>
            </a:r>
          </a:p>
          <a:p>
            <a:r>
              <a:rPr lang="en-US" dirty="0" smtClean="0"/>
              <a:t>What are the life-experiences as a coach in relation to his/her athletes’ psych skills and how these have influenced his reaction to the consultancy process?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972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Narrative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research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14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Phenomenology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meanings do the athletes assign to psychological skills </a:t>
            </a:r>
          </a:p>
          <a:p>
            <a:r>
              <a:rPr lang="en-US" dirty="0" smtClean="0"/>
              <a:t>What sort of skills they consider necessary to succeed in their sport?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456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Grounded Theory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processes determine an effective consultancy?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09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thorough description of the setting and the context and the processes that took place before, during and after the consultancy leading to lessons to learn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534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Ethnography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Culture sharing </a:t>
            </a:r>
          </a:p>
          <a:p>
            <a:r>
              <a:rPr lang="en-US" dirty="0" smtClean="0"/>
              <a:t>What roles did the participants assume during the consultation?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477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next class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chapter 11 from Creswell book</a:t>
            </a:r>
          </a:p>
          <a:p>
            <a:r>
              <a:rPr lang="en-US" dirty="0" smtClean="0"/>
              <a:t>Develop further this exercise</a:t>
            </a:r>
          </a:p>
          <a:p>
            <a:r>
              <a:rPr lang="en-US" dirty="0" smtClean="0"/>
              <a:t>Send it to me by Friday 9</a:t>
            </a:r>
            <a:r>
              <a:rPr lang="en-US" baseline="30000" dirty="0" smtClean="0"/>
              <a:t>th</a:t>
            </a:r>
            <a:r>
              <a:rPr lang="en-US" dirty="0" smtClean="0"/>
              <a:t> Dec</a:t>
            </a:r>
          </a:p>
          <a:p>
            <a:r>
              <a:rPr lang="en-US" dirty="0" smtClean="0"/>
              <a:t>Read </a:t>
            </a:r>
            <a:r>
              <a:rPr lang="en-US" dirty="0" err="1" smtClean="0"/>
              <a:t>Sparkes</a:t>
            </a:r>
            <a:r>
              <a:rPr lang="en-US" dirty="0" smtClean="0"/>
              <a:t>’ paper (</a:t>
            </a:r>
            <a:r>
              <a:rPr lang="en-US" dirty="0" err="1" smtClean="0"/>
              <a:t>e-class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Go for a beer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754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you…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6086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Narrative examples 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12" y="990600"/>
            <a:ext cx="8382000" cy="4877117"/>
          </a:xfrm>
        </p:spPr>
        <p:txBody>
          <a:bodyPr>
            <a:noAutofit/>
          </a:bodyPr>
          <a:lstStyle/>
          <a:p>
            <a:r>
              <a:rPr lang="en-US" sz="1800" dirty="0" smtClean="0"/>
              <a:t>Agnew et al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err="1" smtClean="0"/>
              <a:t>MacMahon</a:t>
            </a:r>
            <a:r>
              <a:rPr lang="en-US" sz="1800" dirty="0" smtClean="0"/>
              <a:t> &amp; Penny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</a:rPr>
              <a:t>Narrative research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91513" cy="5199062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CC66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Narrative studies represent a special kind of qualitative research that is focused on </a:t>
            </a:r>
            <a:r>
              <a:rPr lang="en-US" sz="2800" b="1" dirty="0">
                <a:latin typeface="Times New Roman" pitchFamily="18" charset="0"/>
              </a:rPr>
              <a:t>gathering and interpreting people ‘s stories.</a:t>
            </a:r>
            <a:r>
              <a:rPr lang="en-US" sz="2800" dirty="0">
                <a:latin typeface="Times New Roman" pitchFamily="18" charset="0"/>
              </a:rPr>
              <a:t> </a:t>
            </a:r>
            <a:endParaRPr lang="en-US" sz="800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latin typeface="Times New Roman" pitchFamily="18" charset="0"/>
              </a:rPr>
              <a:t>Genres</a:t>
            </a:r>
            <a:r>
              <a:rPr lang="en-US" sz="2800" dirty="0">
                <a:latin typeface="Times New Roman" pitchFamily="18" charset="0"/>
              </a:rPr>
              <a:t> in narrative research: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</a:rPr>
              <a:t>Life </a:t>
            </a:r>
            <a:r>
              <a:rPr lang="en-US" dirty="0" smtClean="0">
                <a:latin typeface="Times New Roman" pitchFamily="18" charset="0"/>
              </a:rPr>
              <a:t>history</a:t>
            </a:r>
            <a:endParaRPr lang="en-US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</a:rPr>
              <a:t>Personal experience studies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</a:rPr>
              <a:t>Autoethnography</a:t>
            </a:r>
            <a:endParaRPr lang="en-US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800" dirty="0"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All narrative studies are based on the notion that </a:t>
            </a:r>
            <a:r>
              <a:rPr lang="en-US" sz="2800" b="1" dirty="0">
                <a:latin typeface="Times New Roman" pitchFamily="18" charset="0"/>
              </a:rPr>
              <a:t>people make sense of their lives through stories.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000" b="1" dirty="0">
                <a:latin typeface="Times New Roman" pitchFamily="18" charset="0"/>
              </a:rPr>
              <a:t> </a:t>
            </a:r>
            <a:endParaRPr lang="en-US" sz="800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</a:rPr>
              <a:t>Aim of narrative research is </a:t>
            </a:r>
            <a:r>
              <a:rPr lang="en-US" sz="2800" b="1" dirty="0">
                <a:latin typeface="Times New Roman" pitchFamily="18" charset="0"/>
              </a:rPr>
              <a:t>telling stories about stories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</a:p>
          <a:p>
            <a:pPr marL="64008" indent="0" algn="r">
              <a:lnSpc>
                <a:spcPct val="90000"/>
              </a:lnSpc>
              <a:buNone/>
            </a:pPr>
            <a:r>
              <a:rPr lang="en-US" sz="1800" b="1" dirty="0" err="1" smtClean="0">
                <a:latin typeface="Times New Roman" pitchFamily="18" charset="0"/>
              </a:rPr>
              <a:t>Stambulova</a:t>
            </a:r>
            <a:r>
              <a:rPr lang="en-US" sz="1800" b="1" dirty="0" smtClean="0">
                <a:latin typeface="Times New Roman" pitchFamily="18" charset="0"/>
              </a:rPr>
              <a:t> (2010)</a:t>
            </a:r>
            <a:endParaRPr lang="en-US" sz="1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46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the research problem best fits narrative research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one or more individuals who have stories or life experiences to tell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 information about the context of these stories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Analyze the participants story and then “</a:t>
            </a:r>
            <a:r>
              <a:rPr lang="en-US" dirty="0" err="1" smtClean="0"/>
              <a:t>restory</a:t>
            </a:r>
            <a:r>
              <a:rPr lang="en-US" dirty="0" smtClean="0"/>
              <a:t>” into a framework that makes sense (time line)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Collaborate with participants by actively involving them in the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on narrative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Need to collect extensive info about the participant</a:t>
            </a:r>
          </a:p>
          <a:p>
            <a:r>
              <a:rPr lang="en-US" sz="2400" dirty="0" smtClean="0"/>
              <a:t>Need to have a clear understanding of the context of the person’s life</a:t>
            </a:r>
          </a:p>
          <a:p>
            <a:r>
              <a:rPr lang="en-US" sz="2400" dirty="0" smtClean="0"/>
              <a:t>Need to have an active collaboration with the participant</a:t>
            </a:r>
          </a:p>
          <a:p>
            <a:r>
              <a:rPr lang="en-US" sz="2400" dirty="0" smtClean="0"/>
              <a:t>Be reflective of own background and how this will shape the “</a:t>
            </a:r>
            <a:r>
              <a:rPr lang="en-US" sz="2400" dirty="0" err="1" smtClean="0"/>
              <a:t>restory</a:t>
            </a:r>
            <a:r>
              <a:rPr lang="en-US" sz="2400" dirty="0" smtClean="0"/>
              <a:t>’ of the account</a:t>
            </a:r>
          </a:p>
          <a:p>
            <a:r>
              <a:rPr lang="en-US" sz="2400" dirty="0" smtClean="0"/>
              <a:t>Who owns the story?</a:t>
            </a:r>
          </a:p>
          <a:p>
            <a:r>
              <a:rPr lang="en-US" sz="2400" dirty="0" smtClean="0"/>
              <a:t>Who can tell it?</a:t>
            </a:r>
          </a:p>
          <a:p>
            <a:r>
              <a:rPr lang="en-US" sz="2400" dirty="0" smtClean="0"/>
              <a:t>Who can change it?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Phenomenology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5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1582</Words>
  <Application>Microsoft Office PowerPoint</Application>
  <PresentationFormat>Προβολή στην οθόνη (4:3)</PresentationFormat>
  <Paragraphs>258</Paragraphs>
  <Slides>45</Slides>
  <Notes>37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46" baseType="lpstr">
      <vt:lpstr>Θέμα του Office</vt:lpstr>
      <vt:lpstr>Research Methods Qualitative Research Methods 5 Qualitative Approaches</vt:lpstr>
      <vt:lpstr>Commonly used qualitative  research designs</vt:lpstr>
      <vt:lpstr>Today’s class</vt:lpstr>
      <vt:lpstr>Narrative research</vt:lpstr>
      <vt:lpstr>Narrative examples  </vt:lpstr>
      <vt:lpstr>Narrative research </vt:lpstr>
      <vt:lpstr>Procedure</vt:lpstr>
      <vt:lpstr>Challenges on narrative</vt:lpstr>
      <vt:lpstr>Phenomenology</vt:lpstr>
      <vt:lpstr>Phenomenology examples</vt:lpstr>
      <vt:lpstr>Phenomenology</vt:lpstr>
      <vt:lpstr>Features of Phenomenology</vt:lpstr>
      <vt:lpstr>Procedure</vt:lpstr>
      <vt:lpstr>Challenges on phenomenology</vt:lpstr>
      <vt:lpstr>Grounded Theory</vt:lpstr>
      <vt:lpstr>Grounded theory examples</vt:lpstr>
      <vt:lpstr>Grounded Theory</vt:lpstr>
      <vt:lpstr>Grounded Theory</vt:lpstr>
      <vt:lpstr>Procedure</vt:lpstr>
      <vt:lpstr>Παρουσίαση του PowerPoint</vt:lpstr>
      <vt:lpstr>Ethnography</vt:lpstr>
      <vt:lpstr>Ethnography examples</vt:lpstr>
      <vt:lpstr>Ethnographic Research</vt:lpstr>
      <vt:lpstr>Ethnography</vt:lpstr>
      <vt:lpstr>Role of the observer</vt:lpstr>
      <vt:lpstr>Procedure </vt:lpstr>
      <vt:lpstr>Challenges on ethnography</vt:lpstr>
      <vt:lpstr>Case studies</vt:lpstr>
      <vt:lpstr>Case study examples</vt:lpstr>
      <vt:lpstr>Case study</vt:lpstr>
      <vt:lpstr>Case study</vt:lpstr>
      <vt:lpstr>Types of case study</vt:lpstr>
      <vt:lpstr>Procedure </vt:lpstr>
      <vt:lpstr>Challenges on case studies</vt:lpstr>
      <vt:lpstr>Comparisons</vt:lpstr>
      <vt:lpstr>Παρουσίαση του PowerPoint</vt:lpstr>
      <vt:lpstr>Comparison of focus, type, background and units</vt:lpstr>
      <vt:lpstr>Practice</vt:lpstr>
      <vt:lpstr>Narrative</vt:lpstr>
      <vt:lpstr>Phenomenology</vt:lpstr>
      <vt:lpstr>Grounded Theory</vt:lpstr>
      <vt:lpstr>Case study</vt:lpstr>
      <vt:lpstr>Ethnography</vt:lpstr>
      <vt:lpstr>For next class</vt:lpstr>
      <vt:lpstr>End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DESIGN  QUALITATIVE &amp; MIXED</dc:title>
  <dc:creator>MARY HASSANDRA</dc:creator>
  <cp:lastModifiedBy>User</cp:lastModifiedBy>
  <cp:revision>113</cp:revision>
  <dcterms:created xsi:type="dcterms:W3CDTF">2006-08-16T00:00:00Z</dcterms:created>
  <dcterms:modified xsi:type="dcterms:W3CDTF">2018-12-09T08:05:31Z</dcterms:modified>
</cp:coreProperties>
</file>