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50"/>
  </p:notesMasterIdLst>
  <p:handoutMasterIdLst>
    <p:handoutMasterId r:id="rId51"/>
  </p:handoutMasterIdLst>
  <p:sldIdLst>
    <p:sldId id="269" r:id="rId2"/>
    <p:sldId id="340" r:id="rId3"/>
    <p:sldId id="346" r:id="rId4"/>
    <p:sldId id="384" r:id="rId5"/>
    <p:sldId id="385" r:id="rId6"/>
    <p:sldId id="353" r:id="rId7"/>
    <p:sldId id="355" r:id="rId8"/>
    <p:sldId id="381" r:id="rId9"/>
    <p:sldId id="382" r:id="rId10"/>
    <p:sldId id="383" r:id="rId11"/>
    <p:sldId id="319" r:id="rId12"/>
    <p:sldId id="341" r:id="rId13"/>
    <p:sldId id="342" r:id="rId14"/>
    <p:sldId id="343" r:id="rId15"/>
    <p:sldId id="386" r:id="rId16"/>
    <p:sldId id="344" r:id="rId17"/>
    <p:sldId id="345" r:id="rId18"/>
    <p:sldId id="357" r:id="rId19"/>
    <p:sldId id="387" r:id="rId20"/>
    <p:sldId id="388" r:id="rId21"/>
    <p:sldId id="356" r:id="rId22"/>
    <p:sldId id="389" r:id="rId23"/>
    <p:sldId id="390" r:id="rId24"/>
    <p:sldId id="391" r:id="rId25"/>
    <p:sldId id="392" r:id="rId26"/>
    <p:sldId id="394" r:id="rId27"/>
    <p:sldId id="395" r:id="rId28"/>
    <p:sldId id="396" r:id="rId29"/>
    <p:sldId id="397" r:id="rId30"/>
    <p:sldId id="398" r:id="rId31"/>
    <p:sldId id="360" r:id="rId32"/>
    <p:sldId id="320" r:id="rId33"/>
    <p:sldId id="361" r:id="rId34"/>
    <p:sldId id="358" r:id="rId35"/>
    <p:sldId id="412" r:id="rId36"/>
    <p:sldId id="413" r:id="rId37"/>
    <p:sldId id="399" r:id="rId38"/>
    <p:sldId id="400" r:id="rId39"/>
    <p:sldId id="401" r:id="rId40"/>
    <p:sldId id="402" r:id="rId41"/>
    <p:sldId id="403" r:id="rId42"/>
    <p:sldId id="404" r:id="rId43"/>
    <p:sldId id="405" r:id="rId44"/>
    <p:sldId id="407" r:id="rId45"/>
    <p:sldId id="414" r:id="rId46"/>
    <p:sldId id="409" r:id="rId47"/>
    <p:sldId id="411" r:id="rId48"/>
    <p:sldId id="375" r:id="rId49"/>
  </p:sldIdLst>
  <p:sldSz cx="9144000" cy="6858000" type="screen4x3"/>
  <p:notesSz cx="6858000" cy="9144000"/>
  <p:defaultTextStyle>
    <a:defPPr>
      <a:defRPr lang="el-GR"/>
    </a:defPPr>
    <a:lvl1pPr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11" autoAdjust="0"/>
    <p:restoredTop sz="93148" autoAdjust="0"/>
  </p:normalViewPr>
  <p:slideViewPr>
    <p:cSldViewPr snapToGrid="0">
      <p:cViewPr varScale="1">
        <p:scale>
          <a:sx n="89" d="100"/>
          <a:sy n="89" d="100"/>
        </p:scale>
        <p:origin x="90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5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E3603BA-8685-4544-81C6-573759FF85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2806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6F764D2A-E953-4C21-BC35-2FBD316B19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6327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40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24342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21586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39501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217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215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l-GR"/>
              <a:t>ζζζζζζζζζζζζζζζζζζ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29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1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</p:grpSp>
        <p:sp>
          <p:nvSpPr>
            <p:cNvPr id="71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2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087773" y="1761002"/>
            <a:ext cx="3850951" cy="334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04 - </a:t>
            </a:r>
            <a:r>
              <a:rPr lang="el-GR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Μεταθετά </a:t>
            </a:r>
            <a:r>
              <a:rPr lang="el-G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στοιχεία στο γονιδίωμα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 - </a:t>
            </a:r>
            <a:endParaRPr lang="el-GR" sz="4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DNA </a:t>
            </a:r>
            <a:r>
              <a:rPr lang="el-GR" sz="4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τρανσποζόνια</a:t>
            </a:r>
            <a:endParaRPr lang="el-GR" sz="4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2050" name="Picture 2" descr="https://sercadia.files.wordpress.com/2013/10/cor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" y="1146434"/>
            <a:ext cx="48482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628775"/>
            <a:ext cx="4800600" cy="4924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4000" dirty="0" smtClean="0">
                <a:latin typeface="Candara" panose="020E0502030303020204" pitchFamily="34" charset="0"/>
              </a:rPr>
              <a:t>Αυτόνομα και μη αυτόνομα στοιχεία</a:t>
            </a:r>
            <a:endParaRPr lang="el-GR" sz="4000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5075" y="1573213"/>
            <a:ext cx="6713538" cy="4137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1309979" y="812155"/>
            <a:ext cx="65319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1" hangingPunct="1">
              <a:spcBef>
                <a:spcPct val="0"/>
              </a:spcBef>
              <a:defRPr/>
            </a:pPr>
            <a:r>
              <a:rPr lang="el-GR" sz="2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μεταθετά στοιχεία </a:t>
            </a:r>
            <a:r>
              <a:rPr lang="el-GR" sz="2400" dirty="0" err="1">
                <a:solidFill>
                  <a:schemeClr val="tx1"/>
                </a:solidFill>
                <a:latin typeface="Candara" panose="020E0502030303020204" pitchFamily="34" charset="0"/>
              </a:rPr>
              <a:t>Ac</a:t>
            </a:r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 και </a:t>
            </a:r>
            <a:r>
              <a:rPr lang="el-GR" sz="2400" dirty="0" err="1">
                <a:solidFill>
                  <a:schemeClr val="tx1"/>
                </a:solidFill>
                <a:latin typeface="Candara" panose="020E0502030303020204" pitchFamily="34" charset="0"/>
              </a:rPr>
              <a:t>Ds</a:t>
            </a:r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 στο καλαμπόκι.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30471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Αλληλουχίες ένθεσης (</a:t>
            </a:r>
            <a:r>
              <a:rPr lang="en-US" sz="4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IS)</a:t>
            </a:r>
            <a:endParaRPr lang="el-GR" sz="4800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3030274"/>
            <a:ext cx="8964612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755650" y="3429000"/>
            <a:ext cx="7704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endParaRPr lang="el-GR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5623349" y="76465"/>
            <a:ext cx="346467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1" hangingPunct="1"/>
            <a:r>
              <a:rPr 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τρανσποζόνια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φέρουν ανάστροφες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επάκριες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επαναλήψεις και δημιουργούν ομόρροπες επαναλήψεις στο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που βρίσκεται εκατέρωθεν της θέσης ένθεσης. Σε αυτό το παράδειγμα, ο στόχος του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τρανσποζονίου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είναι μια αλληλουχία 5 </a:t>
            </a:r>
            <a:r>
              <a:rPr lang="en-US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bp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. Τα άκρα του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τρανσποζονίου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αποτελούνται από ανάστροφες επαναλήψεις 9 </a:t>
            </a:r>
            <a:r>
              <a:rPr lang="en-US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bp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, όπου οι αριθμοί 1 ως 9 αντιπροσωπεύουν μια αλληλουχία από ζεύγη βάσεων.</a:t>
            </a: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1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5791200" y="4495800"/>
            <a:ext cx="304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n-US" sz="1800" dirty="0">
                <a:solidFill>
                  <a:srgbClr val="F2CF82"/>
                </a:solidFill>
                <a:latin typeface="Candara" panose="020E0502030303020204" pitchFamily="34" charset="0"/>
              </a:rPr>
              <a:t>cis-</a:t>
            </a:r>
            <a:r>
              <a:rPr lang="el-GR" sz="1800" dirty="0">
                <a:solidFill>
                  <a:srgbClr val="F2CF82"/>
                </a:solidFill>
                <a:latin typeface="Candara" panose="020E0502030303020204" pitchFamily="34" charset="0"/>
              </a:rPr>
              <a:t>δραστικές μεταλλάξεις που αποτρέπουν τη μετάθεση εντοπίζονται στα άκρα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276872"/>
            <a:ext cx="8229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σύνθετα </a:t>
            </a:r>
            <a:r>
              <a:rPr lang="el-GR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τρανσποζόνια</a:t>
            </a:r>
            <a:r>
              <a:rPr lang="el-GR" dirty="0" smtClean="0">
                <a:solidFill>
                  <a:schemeClr val="tx1"/>
                </a:solidFill>
                <a:latin typeface="Candara" panose="020E0502030303020204" pitchFamily="34" charset="0"/>
              </a:rPr>
              <a:t> φέρουν μονάδες </a:t>
            </a:r>
            <a:r>
              <a:rPr lang="en-US" dirty="0" smtClean="0">
                <a:solidFill>
                  <a:schemeClr val="tx1"/>
                </a:solidFill>
                <a:latin typeface="Candara" panose="020E0502030303020204" pitchFamily="34" charset="0"/>
              </a:rPr>
              <a:t>IS</a:t>
            </a:r>
            <a:endParaRPr lang="el-GR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279" y="387224"/>
            <a:ext cx="6579919" cy="407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4771661"/>
            <a:ext cx="91440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/>
            <a:r>
              <a:rPr lang="el-GR" altLang="el-GR" sz="160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Γονιδιακή κινητοποίηση από σύνθετα </a:t>
            </a:r>
            <a:r>
              <a:rPr lang="el-GR" altLang="el-GR" sz="1600" u="none" dirty="0" err="1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τρανσποζόνια</a:t>
            </a:r>
            <a:r>
              <a:rPr lang="en-US" altLang="el-GR" sz="160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. </a:t>
            </a:r>
            <a:r>
              <a:rPr lang="el-GR" altLang="el-GR" sz="16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Τα </a:t>
            </a:r>
            <a:r>
              <a:rPr lang="el-GR" altLang="el-GR" sz="16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στοιχεία IS είναι οι δομικοί λίθοι μιας ακόμη πιο περίπλοκης δομής που ονομάζεται σύνθετο </a:t>
            </a:r>
            <a:r>
              <a:rPr lang="el-GR" altLang="el-GR" sz="16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τρανσποζόνιο</a:t>
            </a:r>
            <a:r>
              <a:rPr lang="el-GR" altLang="el-GR" sz="16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η οποία σχηματίζεται όταν ένα στοιχείο IS εισάγεται εκατέρωθεν ενός ή περισσότερων γονιδίων. Όταν χρησιμοποιούνται για μετάθεση τα εξώτερα άκρα των δύο στοιχείων IS, επιτρέπουν τη μετακίνηση ολόκληρου του σύνθετου </a:t>
            </a:r>
            <a:r>
              <a:rPr lang="el-GR" altLang="el-GR" sz="16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τρανσποζονίου</a:t>
            </a:r>
            <a:r>
              <a:rPr lang="el-GR" altLang="el-GR" sz="16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(των δύο στοιχείων IS και των γονιδίων που βρίσκονται ανάμεσά τους). Με την πάροδο του χρόνου, το γονίδιο της </a:t>
            </a:r>
            <a:r>
              <a:rPr lang="el-GR" altLang="el-GR" sz="16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τρανσποζάσης</a:t>
            </a:r>
            <a:r>
              <a:rPr lang="el-GR" altLang="el-GR" sz="16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στο ένα στοιχείο IS μπορεί να χάσει τη λειτουργία του, με αποτέλεσμα η κινητοποίησή του να βασίζεται πλέον στο αντίστοιχο γονίδιο </a:t>
            </a:r>
            <a:r>
              <a:rPr lang="el-GR" altLang="el-GR" sz="16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τρανσποζάσης</a:t>
            </a:r>
            <a:r>
              <a:rPr lang="el-GR" altLang="el-GR" sz="16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που κωδικοποιείται από το άλλο στοιχείο IS. </a:t>
            </a:r>
            <a:endParaRPr lang="el-GR" altLang="el-GR" sz="1600" u="none" dirty="0">
              <a:solidFill>
                <a:srgbClr val="FFFFFF"/>
              </a:solidFill>
              <a:latin typeface="Candara" panose="020E0502030303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441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644008" y="86494"/>
            <a:ext cx="442595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Ένα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σύνθετο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τρανσποζόνιο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έχει μία κεντρική περιοχή η οποία φέρει δείκτες (όπως γονίδια ανθεκτικότητας σε φάρμακα) και περικλείεται από μονάδες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IS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. Οι μονάδες έχουν βραχείες ανάστροφες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επάκριες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επαναλήψεις. Αν οι μονάδες έχουν αντίθετο προσανατολισμό, οι βραχείες ανάστροφες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επάκριες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επαναλήψεις στα άκρα του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τρανσποζονίου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είναι πανομοιότυπες.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6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648200" y="3508598"/>
            <a:ext cx="434340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l-GR" sz="1800" dirty="0">
                <a:solidFill>
                  <a:srgbClr val="F2CF82"/>
                </a:solidFill>
                <a:latin typeface="Candara" panose="020E0502030303020204" pitchFamily="34" charset="0"/>
              </a:rPr>
              <a:t>Όταν οι δυο μονάδες </a:t>
            </a:r>
            <a:r>
              <a:rPr lang="en-US" sz="1800" dirty="0">
                <a:solidFill>
                  <a:srgbClr val="F2CF82"/>
                </a:solidFill>
                <a:latin typeface="Candara" panose="020E0502030303020204" pitchFamily="34" charset="0"/>
              </a:rPr>
              <a:t>IS </a:t>
            </a:r>
            <a:r>
              <a:rPr lang="el-GR" sz="1800" dirty="0">
                <a:solidFill>
                  <a:srgbClr val="F2CF82"/>
                </a:solidFill>
                <a:latin typeface="Candara" panose="020E0502030303020204" pitchFamily="34" charset="0"/>
              </a:rPr>
              <a:t>είναι ίδιες, οποιαδήποτε μπορεί να προωθήσει τη μετάθεση. </a:t>
            </a:r>
          </a:p>
          <a:p>
            <a:pPr algn="l" eaLnBrk="1" hangingPunct="1"/>
            <a:r>
              <a:rPr lang="el-GR" sz="1800" dirty="0">
                <a:solidFill>
                  <a:srgbClr val="F2CF82"/>
                </a:solidFill>
                <a:latin typeface="Candara" panose="020E0502030303020204" pitchFamily="34" charset="0"/>
              </a:rPr>
              <a:t>Όταν η μία εμφανίζει μειωμένη λειτουργικότητα, η μετάθεση εξαρτάται αποκλειστικά από την άλλη.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021716" y="1905000"/>
            <a:ext cx="717990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sz="3200" dirty="0">
                <a:solidFill>
                  <a:srgbClr val="FFD4CF"/>
                </a:solidFill>
                <a:latin typeface="Candara" panose="020E0502030303020204" pitchFamily="34" charset="0"/>
              </a:rPr>
              <a:t>Μέσω ποιου μηχανισμού εξασφαλίζεται η μετάθεση ολόκληρου του σύνθετου </a:t>
            </a:r>
            <a:r>
              <a:rPr lang="el-GR" sz="3200" dirty="0" err="1">
                <a:solidFill>
                  <a:srgbClr val="FFD4CF"/>
                </a:solidFill>
                <a:latin typeface="Candara" panose="020E0502030303020204" pitchFamily="34" charset="0"/>
              </a:rPr>
              <a:t>τρανσποζονίου</a:t>
            </a:r>
            <a:r>
              <a:rPr lang="el-GR" sz="3200" dirty="0">
                <a:solidFill>
                  <a:srgbClr val="FFD4CF"/>
                </a:solidFill>
                <a:latin typeface="Candara" panose="020E0502030303020204" pitchFamily="34" charset="0"/>
              </a:rPr>
              <a:t> και όχι μιας μόνο μονάδας </a:t>
            </a:r>
            <a:r>
              <a:rPr lang="en-US" sz="3200" dirty="0">
                <a:solidFill>
                  <a:srgbClr val="FFD4CF"/>
                </a:solidFill>
                <a:latin typeface="Candara" panose="020E0502030303020204" pitchFamily="34" charset="0"/>
              </a:rPr>
              <a:t>IS;</a:t>
            </a:r>
            <a:endParaRPr lang="el-GR" sz="3200" dirty="0">
              <a:solidFill>
                <a:srgbClr val="FFD4CF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3707904" y="118318"/>
            <a:ext cx="53133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Εικόνα 16.4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Δύο μονάδες IS10 δημιουργούν ένα σύνθετο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τρανσποζόνιο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που μπορεί να κινητοποιήσει όποια περιοχή DNA βρίσκεται ανάμεσά τους. Όταν το Tn</a:t>
            </a:r>
            <a:r>
              <a:rPr lang="el-GR" sz="1800" b="0" i="1" dirty="0">
                <a:solidFill>
                  <a:schemeClr val="tx1"/>
                </a:solidFill>
                <a:latin typeface="Candara" panose="020E0502030303020204" pitchFamily="34" charset="0"/>
              </a:rPr>
              <a:t>10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είναι μέρος ενός μικρού κυκλικού μορίου, οι επαναλήψεις IS10 μπορούν να κινητοποιήσουν τη μετάθεση οποιουδήποτε από τα δύο μισά του κύκλου </a:t>
            </a:r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3014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3810000" y="2743200"/>
            <a:ext cx="48768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l-GR" sz="1800" b="0">
                <a:solidFill>
                  <a:srgbClr val="FFD4CF"/>
                </a:solidFill>
                <a:latin typeface="Candara" panose="020E0502030303020204" pitchFamily="34" charset="0"/>
              </a:rPr>
              <a:t>Η συχνότητα μετάθεσης για τα σύνθετα τρανσποζόνια μειώνεται καθώς αυξάνεται η απόσταση ανάμεσα στις μονάδες </a:t>
            </a:r>
            <a:r>
              <a:rPr lang="en-US" sz="1800" b="0">
                <a:solidFill>
                  <a:srgbClr val="FFD4CF"/>
                </a:solidFill>
                <a:latin typeface="Candara" panose="020E0502030303020204" pitchFamily="34" charset="0"/>
              </a:rPr>
              <a:t>IS. </a:t>
            </a:r>
            <a:r>
              <a:rPr lang="el-GR" sz="1800" b="0">
                <a:solidFill>
                  <a:srgbClr val="FFD4CF"/>
                </a:solidFill>
                <a:latin typeface="Candara" panose="020E0502030303020204" pitchFamily="34" charset="0"/>
              </a:rPr>
              <a:t>Αυτό περιορίζει το μέγεθος των σύνθετων τρανσποζονίων. </a:t>
            </a:r>
          </a:p>
          <a:p>
            <a:pPr algn="l" eaLnBrk="1" hangingPunct="1"/>
            <a:r>
              <a:rPr lang="el-GR" sz="1800" b="0">
                <a:solidFill>
                  <a:srgbClr val="FFD4CF"/>
                </a:solidFill>
                <a:latin typeface="Candara" panose="020E0502030303020204" pitchFamily="34" charset="0"/>
              </a:rPr>
              <a:t>Κάτω όμως από συνθήκες επιλογής των δεικτών που φέρουν στην κεντρική περιοχή τα σύνθετα τρανσποζόνια, η συχνότητα μετάθεσης μπορεί να αυξηθεί σημαντικά.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1438" y="3297415"/>
            <a:ext cx="89281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Το </a:t>
            </a:r>
            <a:r>
              <a:rPr lang="el-GR" altLang="el-GR" sz="20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τρανσποζόνιο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Tn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5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φέρει στοιχεία IS σε κάθε του 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άκρο:</a:t>
            </a:r>
          </a:p>
          <a:p>
            <a:pPr marL="1085850" lvl="1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IS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50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L 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στο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αριστερό 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άκρο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και IS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50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R στο δεξί </a:t>
            </a:r>
            <a:endParaRPr lang="el-GR" altLang="el-GR" sz="2000" b="0" u="none" dirty="0" smtClean="0">
              <a:solidFill>
                <a:srgbClr val="FFFFFF"/>
              </a:solidFill>
              <a:latin typeface="Candara" panose="020E0502030303020204" pitchFamily="34" charset="0"/>
              <a:ea typeface="MS Mincho" pitchFamily="49" charset="-128"/>
            </a:endParaRPr>
          </a:p>
          <a:p>
            <a:pPr marL="1085850" lvl="1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Το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εξωτερικό άκρο κάθε στοιχείου IS συμβολίζεται με ΟΕ και το εσωτερικό άκρο με 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ΙΕ</a:t>
            </a:r>
          </a:p>
          <a:p>
            <a:pPr marL="1085850" lvl="1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Το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άκρο IS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50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R έχει ένα λειτουργικό γονίδιο </a:t>
            </a:r>
            <a:r>
              <a:rPr lang="el-GR" altLang="el-GR" sz="2000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Tnp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το οποίο κωδικοποιεί μια ενεργό </a:t>
            </a:r>
            <a:r>
              <a:rPr lang="el-GR" altLang="el-GR" sz="20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τρανσποζάση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ενώ το IS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50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L 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όχι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Τα </a:t>
            </a:r>
            <a:r>
              <a:rPr lang="el-GR" altLang="el-GR" sz="2000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Kan</a:t>
            </a:r>
            <a:r>
              <a:rPr lang="el-GR" altLang="el-GR" sz="2000" b="0" i="1" u="none" baseline="30000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R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</a:t>
            </a:r>
            <a:r>
              <a:rPr lang="el-GR" altLang="el-GR" sz="2000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Ble</a:t>
            </a:r>
            <a:r>
              <a:rPr lang="el-GR" altLang="el-GR" sz="2000" b="0" i="1" u="none" baseline="30000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R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και </a:t>
            </a:r>
            <a:r>
              <a:rPr lang="el-GR" altLang="el-GR" sz="2000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Str</a:t>
            </a:r>
            <a:r>
              <a:rPr lang="el-GR" altLang="el-GR" sz="2000" b="0" i="1" u="none" baseline="30000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R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αντιστοιχούν σε γονίδια που προσδίδουν ανθεκτικότητα στην </a:t>
            </a:r>
            <a:r>
              <a:rPr lang="el-GR" altLang="el-GR" sz="20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καναμυκίνη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στην </a:t>
            </a:r>
            <a:r>
              <a:rPr lang="el-GR" altLang="el-GR" sz="2000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μπλεομυκίνη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και στη στρεπτομυκίνη αντίστοιχα.</a:t>
            </a:r>
            <a:endParaRPr lang="en-US" altLang="el-GR" sz="2000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98657"/>
            <a:ext cx="897255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529" y="83976"/>
            <a:ext cx="8229600" cy="1518730"/>
          </a:xfrm>
        </p:spPr>
        <p:txBody>
          <a:bodyPr/>
          <a:lstStyle/>
          <a:p>
            <a:r>
              <a:rPr lang="el-GR" altLang="el-GR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Η ανατομία του σύνθετου </a:t>
            </a:r>
            <a:r>
              <a:rPr lang="el-GR" altLang="el-GR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τρανσποζονίου</a:t>
            </a:r>
            <a:r>
              <a:rPr lang="en-US" altLang="el-GR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</a:t>
            </a:r>
            <a:r>
              <a:rPr lang="el-GR" altLang="el-GR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Tn</a:t>
            </a:r>
            <a:r>
              <a:rPr lang="el-GR" altLang="el-GR" i="1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32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 smtClean="0">
                <a:latin typeface="Candara" panose="020E0502030303020204" pitchFamily="34" charset="0"/>
              </a:rPr>
              <a:t>Το </a:t>
            </a:r>
            <a:r>
              <a:rPr lang="en-US" sz="4000" dirty="0" smtClean="0">
                <a:latin typeface="Candara" panose="020E0502030303020204" pitchFamily="34" charset="0"/>
              </a:rPr>
              <a:t>DNA</a:t>
            </a:r>
            <a:r>
              <a:rPr lang="el-GR" sz="4000" dirty="0" smtClean="0">
                <a:latin typeface="Candara" panose="020E0502030303020204" pitchFamily="34" charset="0"/>
              </a:rPr>
              <a:t> δεν παραμένει αναλλοίωτο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04053"/>
            <a:ext cx="5105400" cy="3009122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latin typeface="Candara" panose="020E0502030303020204" pitchFamily="34" charset="0"/>
              </a:rPr>
              <a:t>Barbara Mc </a:t>
            </a:r>
            <a:r>
              <a:rPr lang="en-US" sz="2800" dirty="0" err="1" smtClean="0">
                <a:latin typeface="Candara" panose="020E0502030303020204" pitchFamily="34" charset="0"/>
              </a:rPr>
              <a:t>Clintock</a:t>
            </a:r>
            <a:r>
              <a:rPr lang="el-GR" sz="2800" dirty="0" smtClean="0">
                <a:latin typeface="Candara" panose="020E0502030303020204" pitchFamily="34" charset="0"/>
              </a:rPr>
              <a:t> (τέλη δεκαετίας 40): "παράξενα" γενετικά στοιχεία έχουν την ικανότητα να κατευθύνουν τα ίδια τη μετάθεσή τους μέσα στο γονιδίωμα</a:t>
            </a:r>
          </a:p>
        </p:txBody>
      </p:sp>
      <p:pic>
        <p:nvPicPr>
          <p:cNvPr id="4100" name="Picture 5" descr="(normal size jpg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9288" y="2514600"/>
            <a:ext cx="341471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1828800" y="5867400"/>
            <a:ext cx="3886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l-GR" sz="1200">
                <a:solidFill>
                  <a:schemeClr val="tx1"/>
                </a:solidFill>
                <a:latin typeface="Candara" panose="020E0502030303020204" pitchFamily="34" charset="0"/>
              </a:rPr>
              <a:t>Γεννήθηκε: 16 Ιουνίου 1902</a:t>
            </a:r>
          </a:p>
          <a:p>
            <a:pPr algn="r"/>
            <a:r>
              <a:rPr lang="el-GR" sz="1200">
                <a:solidFill>
                  <a:schemeClr val="tx1"/>
                </a:solidFill>
                <a:latin typeface="Candara" panose="020E0502030303020204" pitchFamily="34" charset="0"/>
              </a:rPr>
              <a:t>Πέθανε: 2 Σεπτεμβρίου 1992</a:t>
            </a:r>
          </a:p>
          <a:p>
            <a:pPr algn="r"/>
            <a:r>
              <a:rPr lang="en-US" sz="1200">
                <a:solidFill>
                  <a:schemeClr val="tx1"/>
                </a:solidFill>
                <a:latin typeface="Candara" panose="020E0502030303020204" pitchFamily="34" charset="0"/>
              </a:rPr>
              <a:t>Nobel </a:t>
            </a:r>
            <a:r>
              <a:rPr lang="el-GR" sz="1200">
                <a:solidFill>
                  <a:schemeClr val="tx1"/>
                </a:solidFill>
                <a:latin typeface="Candara" panose="020E0502030303020204" pitchFamily="34" charset="0"/>
              </a:rPr>
              <a:t>Ιατρικής ή Φυσιολογίας: 1983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1438" y="4221163"/>
            <a:ext cx="89281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Το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Tn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10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φέρει επίσης στοιχεία IS σε κάθε του 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άκρο, IS</a:t>
            </a:r>
            <a:r>
              <a:rPr lang="el-GR" altLang="el-GR" sz="2000" b="0" i="1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10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L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και 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IS</a:t>
            </a:r>
            <a:r>
              <a:rPr lang="el-GR" altLang="el-GR" sz="2000" b="0" i="1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10</a:t>
            </a: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Μόνο 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το IS</a:t>
            </a:r>
            <a:r>
              <a:rPr lang="el-GR" altLang="el-GR" sz="2000" b="0" i="1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10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R φέρει λειτουργικό γονίδιο </a:t>
            </a:r>
            <a:r>
              <a:rPr lang="el-GR" altLang="el-GR" sz="2000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Tnp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που κωδικοποιεί για μια ενεργό </a:t>
            </a:r>
            <a:r>
              <a:rPr lang="el-GR" altLang="el-GR" sz="2000" b="0" u="none" dirty="0" err="1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τρανσποζάση</a:t>
            </a:r>
            <a:endParaRPr lang="el-GR" altLang="el-GR" sz="2000" b="0" u="none" dirty="0" smtClean="0">
              <a:solidFill>
                <a:srgbClr val="FFFFFF"/>
              </a:solidFill>
              <a:latin typeface="Candara" panose="020E0502030303020204" pitchFamily="34" charset="0"/>
              <a:ea typeface="MS Mincho" pitchFamily="49" charset="-128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altLang="el-GR" sz="2000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Το </a:t>
            </a:r>
            <a:r>
              <a:rPr lang="el-GR" altLang="el-GR" sz="2000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Tet</a:t>
            </a:r>
            <a:r>
              <a:rPr lang="el-GR" altLang="el-GR" sz="2000" b="0" i="1" u="none" baseline="30000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R</a:t>
            </a:r>
            <a:r>
              <a:rPr lang="el-GR" altLang="el-GR" sz="2000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αντιστοιχεί στο γονίδιο ανθεκτικότητας στην </a:t>
            </a:r>
            <a:r>
              <a:rPr lang="el-GR" altLang="el-GR" sz="2000" b="0" u="none" dirty="0" err="1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τετρακυκλίνη</a:t>
            </a:r>
            <a:endParaRPr lang="en-US" altLang="el-GR" sz="2000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4" y="2288041"/>
            <a:ext cx="894397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r>
              <a:rPr lang="el-GR" altLang="el-GR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Η ανατομία του σύνθετου </a:t>
            </a:r>
            <a:r>
              <a:rPr lang="el-GR" altLang="el-GR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τρανσποζονίου</a:t>
            </a:r>
            <a:r>
              <a:rPr lang="en-US" altLang="el-GR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</a:t>
            </a:r>
            <a:r>
              <a:rPr lang="el-GR" altLang="el-GR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Tn</a:t>
            </a:r>
            <a:r>
              <a:rPr lang="el-GR" altLang="el-GR" i="1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10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90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8620" y="152386"/>
            <a:ext cx="8518849" cy="1396496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μεταθετά στοιχεία </a:t>
            </a:r>
            <a:r>
              <a:rPr lang="en-US" sz="3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DNA </a:t>
            </a:r>
            <a:r>
              <a:rPr lang="el-GR" sz="3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μετακινούνται μέσω δύο διαφορετικών μηχανισμών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72" y="2363755"/>
            <a:ext cx="3760238" cy="38100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defRPr/>
            </a:pPr>
            <a:r>
              <a:rPr lang="el-GR" sz="2400" dirty="0">
                <a:effectLst/>
                <a:latin typeface="Candara" panose="020E0502030303020204" pitchFamily="34" charset="0"/>
              </a:rPr>
              <a:t>Αποκοπή και επικόλληση </a:t>
            </a:r>
            <a:r>
              <a:rPr lang="en-US" sz="2400" dirty="0" smtClean="0">
                <a:effectLst/>
                <a:latin typeface="Candara" panose="020E0502030303020204" pitchFamily="34" charset="0"/>
              </a:rPr>
              <a:t>cut-and-paste) </a:t>
            </a:r>
            <a:r>
              <a:rPr lang="el-GR" sz="2400" dirty="0" smtClean="0">
                <a:effectLst/>
                <a:latin typeface="Candara" panose="020E0502030303020204" pitchFamily="34" charset="0"/>
              </a:rPr>
              <a:t>(μη </a:t>
            </a:r>
            <a:r>
              <a:rPr lang="el-GR" sz="2400" dirty="0">
                <a:effectLst/>
                <a:latin typeface="Candara" panose="020E0502030303020204" pitchFamily="34" charset="0"/>
              </a:rPr>
              <a:t>αντιγραφικός μηχανισμός)</a:t>
            </a:r>
          </a:p>
          <a:p>
            <a:pPr eaLnBrk="1" hangingPunct="1">
              <a:spcBef>
                <a:spcPts val="1200"/>
              </a:spcBef>
              <a:defRPr/>
            </a:pPr>
            <a:r>
              <a:rPr lang="el-GR" sz="2400" dirty="0" smtClean="0">
                <a:effectLst/>
                <a:latin typeface="Candara" panose="020E0502030303020204" pitchFamily="34" charset="0"/>
              </a:rPr>
              <a:t>Αντιγραφή και ανασυνδυασμός</a:t>
            </a:r>
            <a:r>
              <a:rPr lang="en-US" sz="2400" dirty="0" smtClean="0">
                <a:effectLst/>
                <a:latin typeface="Candara" panose="020E0502030303020204" pitchFamily="34" charset="0"/>
              </a:rPr>
              <a:t> (copy-and-paste) </a:t>
            </a:r>
            <a:r>
              <a:rPr lang="el-GR" sz="2400" dirty="0" smtClean="0">
                <a:effectLst/>
                <a:latin typeface="Candara" panose="020E0502030303020204" pitchFamily="34" charset="0"/>
              </a:rPr>
              <a:t> (αντιγραφικός μηχανισμός)</a:t>
            </a:r>
          </a:p>
        </p:txBody>
      </p:sp>
      <p:pic>
        <p:nvPicPr>
          <p:cNvPr id="1026" name="Picture 2" descr="https://www.broadinstitute.org/files/news/stories/full/transposons_720x720_v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510" y="1679510"/>
            <a:ext cx="5178490" cy="517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0" y="397587"/>
            <a:ext cx="3461658" cy="2597540"/>
          </a:xfrm>
        </p:spPr>
        <p:txBody>
          <a:bodyPr/>
          <a:lstStyle/>
          <a:p>
            <a:r>
              <a:rPr lang="el-GR" sz="3600" dirty="0" smtClean="0">
                <a:latin typeface="Candara" panose="020E0502030303020204" pitchFamily="34" charset="0"/>
              </a:rPr>
              <a:t>Μετάθεση του </a:t>
            </a:r>
            <a:r>
              <a:rPr lang="en-US" sz="3600" dirty="0" smtClean="0">
                <a:latin typeface="Candara" panose="020E0502030303020204" pitchFamily="34" charset="0"/>
              </a:rPr>
              <a:t>Tn</a:t>
            </a:r>
            <a:r>
              <a:rPr lang="en-US" sz="3600" i="1" dirty="0" smtClean="0">
                <a:latin typeface="Candara" panose="020E0502030303020204" pitchFamily="34" charset="0"/>
              </a:rPr>
              <a:t>5 </a:t>
            </a:r>
            <a:r>
              <a:rPr lang="el-GR" sz="3600" dirty="0" smtClean="0">
                <a:latin typeface="Candara" panose="020E0502030303020204" pitchFamily="34" charset="0"/>
              </a:rPr>
              <a:t>με </a:t>
            </a:r>
            <a:br>
              <a:rPr lang="el-GR" sz="3600" dirty="0" smtClean="0">
                <a:latin typeface="Candara" panose="020E0502030303020204" pitchFamily="34" charset="0"/>
              </a:rPr>
            </a:br>
            <a:r>
              <a:rPr lang="el-GR" sz="3600" dirty="0" smtClean="0">
                <a:latin typeface="Candara" panose="020E0502030303020204" pitchFamily="34" charset="0"/>
              </a:rPr>
              <a:t>μη αντιγραφικό μηχανισμό</a:t>
            </a:r>
            <a:endParaRPr lang="el-GR" sz="3600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73" y="3429000"/>
            <a:ext cx="3461659" cy="27851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sz="2800" dirty="0" smtClean="0">
                <a:latin typeface="Candara" panose="020E0502030303020204" pitchFamily="34" charset="0"/>
              </a:rPr>
              <a:t>Πρόσδεση 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>
                <a:latin typeface="Candara" panose="020E0502030303020204" pitchFamily="34" charset="0"/>
              </a:rPr>
              <a:t>Κοπή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>
                <a:latin typeface="Candara" panose="020E0502030303020204" pitchFamily="34" charset="0"/>
              </a:rPr>
              <a:t>Αναγνώριση στόχου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>
                <a:latin typeface="Candara" panose="020E0502030303020204" pitchFamily="34" charset="0"/>
              </a:rPr>
              <a:t>Επικόλληση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76260" y="18662"/>
            <a:ext cx="5439747" cy="6774024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1" descr="47919_Ch11_Fig0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592" y="250480"/>
            <a:ext cx="4971483" cy="636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94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14" y="4991864"/>
            <a:ext cx="9078686" cy="1866136"/>
          </a:xfrm>
        </p:spPr>
        <p:txBody>
          <a:bodyPr/>
          <a:lstStyle/>
          <a:p>
            <a:r>
              <a:rPr lang="el-GR" sz="1800" dirty="0" smtClean="0">
                <a:latin typeface="Candara" panose="020E0502030303020204" pitchFamily="34" charset="0"/>
              </a:rPr>
              <a:t>Η κρυσταλλική δομή της </a:t>
            </a:r>
            <a:r>
              <a:rPr lang="el-GR" sz="1800" dirty="0" err="1" smtClean="0">
                <a:latin typeface="Candara" panose="020E0502030303020204" pitchFamily="34" charset="0"/>
              </a:rPr>
              <a:t>τρανσποζάσης</a:t>
            </a:r>
            <a:r>
              <a:rPr lang="el-GR" sz="1800" dirty="0" smtClean="0">
                <a:latin typeface="Candara" panose="020E0502030303020204" pitchFamily="34" charset="0"/>
              </a:rPr>
              <a:t> του </a:t>
            </a:r>
            <a:r>
              <a:rPr lang="en-US" sz="1800" dirty="0" smtClean="0">
                <a:latin typeface="Candara" panose="020E0502030303020204" pitchFamily="34" charset="0"/>
              </a:rPr>
              <a:t>Tn</a:t>
            </a:r>
            <a:r>
              <a:rPr lang="en-US" sz="1800" i="1" dirty="0" smtClean="0">
                <a:latin typeface="Candara" panose="020E0502030303020204" pitchFamily="34" charset="0"/>
              </a:rPr>
              <a:t>5</a:t>
            </a:r>
            <a:r>
              <a:rPr lang="el-GR" sz="1800" dirty="0" smtClean="0">
                <a:latin typeface="Candara" panose="020E0502030303020204" pitchFamily="34" charset="0"/>
              </a:rPr>
              <a:t> βοήθησε να αποσαφηνιστεί ο τρόπος κοπής των άκρων του </a:t>
            </a:r>
            <a:r>
              <a:rPr lang="el-GR" sz="1800" dirty="0" err="1" smtClean="0">
                <a:latin typeface="Candara" panose="020E0502030303020204" pitchFamily="34" charset="0"/>
              </a:rPr>
              <a:t>τρανσποζονίου</a:t>
            </a:r>
            <a:endParaRPr lang="el-GR" sz="1800" dirty="0" smtClean="0">
              <a:latin typeface="Candara" panose="020E0502030303020204" pitchFamily="34" charset="0"/>
            </a:endParaRPr>
          </a:p>
          <a:p>
            <a:r>
              <a:rPr lang="el-GR" sz="1800" dirty="0" smtClean="0">
                <a:latin typeface="Candara" panose="020E0502030303020204" pitchFamily="34" charset="0"/>
              </a:rPr>
              <a:t>Στο ενεργό κέντρο του ενζύμου υπάρχουν δύο κατάλοιπα </a:t>
            </a:r>
            <a:r>
              <a:rPr lang="el-GR" sz="1800" dirty="0" err="1" smtClean="0">
                <a:latin typeface="Candara" panose="020E0502030303020204" pitchFamily="34" charset="0"/>
              </a:rPr>
              <a:t>ασπαρτικού</a:t>
            </a:r>
            <a:r>
              <a:rPr lang="el-GR" sz="1800" dirty="0" smtClean="0">
                <a:latin typeface="Candara" panose="020E0502030303020204" pitchFamily="34" charset="0"/>
              </a:rPr>
              <a:t> οξέος (κίτρινα) και ένα </a:t>
            </a:r>
            <a:r>
              <a:rPr lang="el-GR" sz="1800" dirty="0" err="1" smtClean="0">
                <a:latin typeface="Candara" panose="020E0502030303020204" pitchFamily="34" charset="0"/>
              </a:rPr>
              <a:t>γλουταμικού</a:t>
            </a:r>
            <a:r>
              <a:rPr lang="el-GR" sz="1800" dirty="0" smtClean="0">
                <a:latin typeface="Candara" panose="020E0502030303020204" pitchFamily="34" charset="0"/>
              </a:rPr>
              <a:t> (κόκκινο) </a:t>
            </a:r>
            <a:r>
              <a:rPr lang="en-US" sz="1800" dirty="0" smtClean="0">
                <a:latin typeface="Candara" panose="020E0502030303020204" pitchFamily="34" charset="0"/>
              </a:rPr>
              <a:t>(</a:t>
            </a:r>
            <a:r>
              <a:rPr lang="el-GR" sz="1800" dirty="0" smtClean="0">
                <a:latin typeface="Candara" panose="020E0502030303020204" pitchFamily="34" charset="0"/>
              </a:rPr>
              <a:t>οικογένεια </a:t>
            </a:r>
            <a:r>
              <a:rPr lang="el-GR" sz="1800" dirty="0" err="1" smtClean="0">
                <a:latin typeface="Candara" panose="020E0502030303020204" pitchFamily="34" charset="0"/>
              </a:rPr>
              <a:t>τρανσποζασών</a:t>
            </a:r>
            <a:r>
              <a:rPr lang="el-GR" sz="1800" dirty="0" smtClean="0">
                <a:latin typeface="Candara" panose="020E0502030303020204" pitchFamily="34" charset="0"/>
              </a:rPr>
              <a:t> </a:t>
            </a:r>
            <a:r>
              <a:rPr lang="en-US" sz="1800" dirty="0" smtClean="0">
                <a:latin typeface="Candara" panose="020E0502030303020204" pitchFamily="34" charset="0"/>
              </a:rPr>
              <a:t>DDE</a:t>
            </a:r>
            <a:r>
              <a:rPr lang="el-GR" sz="1800" dirty="0" smtClean="0">
                <a:latin typeface="Candara" panose="020E0502030303020204" pitchFamily="34" charset="0"/>
              </a:rPr>
              <a:t>)</a:t>
            </a:r>
          </a:p>
          <a:p>
            <a:r>
              <a:rPr lang="el-GR" sz="1800" dirty="0" smtClean="0">
                <a:latin typeface="Candara" panose="020E0502030303020204" pitchFamily="34" charset="0"/>
              </a:rPr>
              <a:t>Αυτά τα όξινα κατάλοιπα προσδένουν απαραίτητους </a:t>
            </a:r>
            <a:r>
              <a:rPr lang="el-GR" sz="1800" dirty="0" err="1" smtClean="0">
                <a:latin typeface="Candara" panose="020E0502030303020204" pitchFamily="34" charset="0"/>
              </a:rPr>
              <a:t>συμπαράγοντες</a:t>
            </a:r>
            <a:r>
              <a:rPr lang="el-GR" sz="1800" dirty="0" smtClean="0">
                <a:latin typeface="Candara" panose="020E0502030303020204" pitchFamily="34" charset="0"/>
              </a:rPr>
              <a:t> δισθενών ιόντων (μοβ σφαίρα: ιόν μαγνησίου)</a:t>
            </a:r>
            <a:endParaRPr lang="el-GR" sz="1800" dirty="0">
              <a:latin typeface="Candara" panose="020E0502030303020204" pitchFamily="34" charset="0"/>
            </a:endParaRPr>
          </a:p>
        </p:txBody>
      </p:sp>
      <p:pic>
        <p:nvPicPr>
          <p:cNvPr id="4" name="Picture 1" descr="47919_CH11_FIG05.t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 b="5396"/>
          <a:stretch/>
        </p:blipFill>
        <p:spPr bwMode="auto">
          <a:xfrm>
            <a:off x="942392" y="18647"/>
            <a:ext cx="7417837" cy="497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29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719" y="6069564"/>
            <a:ext cx="7779089" cy="648478"/>
          </a:xfrm>
        </p:spPr>
        <p:txBody>
          <a:bodyPr/>
          <a:lstStyle/>
          <a:p>
            <a:r>
              <a:rPr lang="el-GR" sz="2800" dirty="0" smtClean="0">
                <a:latin typeface="Candara" panose="020E0502030303020204" pitchFamily="34" charset="0"/>
              </a:rPr>
              <a:t>Μηχανισμός κοπής του </a:t>
            </a:r>
            <a:r>
              <a:rPr lang="en-US" sz="2800" dirty="0" err="1" smtClean="0">
                <a:latin typeface="Candara" panose="020E0502030303020204" pitchFamily="34" charset="0"/>
              </a:rPr>
              <a:t>Tn</a:t>
            </a:r>
            <a:r>
              <a:rPr lang="el-GR" sz="2800" i="1" dirty="0" smtClean="0">
                <a:latin typeface="Candara" panose="020E0502030303020204" pitchFamily="34" charset="0"/>
              </a:rPr>
              <a:t>5</a:t>
            </a:r>
            <a:r>
              <a:rPr lang="el-GR" sz="2800" dirty="0" smtClean="0">
                <a:latin typeface="Candara" panose="020E0502030303020204" pitchFamily="34" charset="0"/>
              </a:rPr>
              <a:t> από το </a:t>
            </a:r>
            <a:r>
              <a:rPr lang="en-US" sz="2800" dirty="0" smtClean="0">
                <a:latin typeface="Candara" panose="020E0502030303020204" pitchFamily="34" charset="0"/>
              </a:rPr>
              <a:t>DNA-</a:t>
            </a:r>
            <a:r>
              <a:rPr lang="el-GR" sz="2800" dirty="0" smtClean="0">
                <a:latin typeface="Candara" panose="020E0502030303020204" pitchFamily="34" charset="0"/>
              </a:rPr>
              <a:t>δότη</a:t>
            </a:r>
            <a:endParaRPr lang="el-GR" sz="2800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48142" y="177288"/>
            <a:ext cx="8110666" cy="581297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1" descr="47919_Ch11_Fig06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41" y="321750"/>
            <a:ext cx="7638309" cy="538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853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769" y="6270174"/>
            <a:ext cx="7719397" cy="508518"/>
          </a:xfrm>
        </p:spPr>
        <p:txBody>
          <a:bodyPr/>
          <a:lstStyle/>
          <a:p>
            <a:r>
              <a:rPr lang="el-GR" sz="2800" dirty="0" smtClean="0">
                <a:latin typeface="Candara" panose="020E0502030303020204" pitchFamily="34" charset="0"/>
              </a:rPr>
              <a:t>Μηχανισμός ένθεσης του </a:t>
            </a:r>
            <a:r>
              <a:rPr lang="en-US" sz="2800" dirty="0" smtClean="0">
                <a:latin typeface="Candara" panose="020E0502030303020204" pitchFamily="34" charset="0"/>
              </a:rPr>
              <a:t>Tn</a:t>
            </a:r>
            <a:r>
              <a:rPr lang="en-US" sz="2800" i="1" dirty="0" smtClean="0">
                <a:latin typeface="Candara" panose="020E0502030303020204" pitchFamily="34" charset="0"/>
              </a:rPr>
              <a:t>5</a:t>
            </a:r>
            <a:r>
              <a:rPr lang="el-GR" sz="2800" dirty="0" smtClean="0">
                <a:latin typeface="Candara" panose="020E0502030303020204" pitchFamily="34" charset="0"/>
              </a:rPr>
              <a:t> στο </a:t>
            </a:r>
            <a:r>
              <a:rPr lang="en-US" sz="2800" dirty="0" smtClean="0">
                <a:latin typeface="Candara" panose="020E0502030303020204" pitchFamily="34" charset="0"/>
              </a:rPr>
              <a:t>DNA-</a:t>
            </a:r>
            <a:r>
              <a:rPr lang="el-GR" sz="2800" dirty="0" smtClean="0">
                <a:latin typeface="Candara" panose="020E0502030303020204" pitchFamily="34" charset="0"/>
              </a:rPr>
              <a:t>στόχο</a:t>
            </a:r>
            <a:endParaRPr lang="el-GR" sz="2800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22094" y="0"/>
            <a:ext cx="7170187" cy="6204857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1" descr="47919_Ch11_Fig07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995" y="107950"/>
            <a:ext cx="6732652" cy="589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56852" y="2156651"/>
            <a:ext cx="1735831" cy="261610"/>
          </a:xfrm>
          <a:prstGeom prst="rect">
            <a:avLst/>
          </a:prstGeom>
          <a:solidFill>
            <a:srgbClr val="FF9999"/>
          </a:solidFill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2"/>
                </a:solidFill>
                <a:latin typeface="Candara" panose="020E0502030303020204" pitchFamily="34" charset="0"/>
              </a:rPr>
              <a:t>5’-AGNTYWRANTCT-3’</a:t>
            </a:r>
            <a:endParaRPr lang="el-GR" sz="1100" dirty="0">
              <a:solidFill>
                <a:schemeClr val="bg2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306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4762500" cy="6172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4859338" y="2499625"/>
            <a:ext cx="4092575" cy="36933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>
              <a:spcBef>
                <a:spcPct val="0"/>
              </a:spcBef>
              <a:defRPr/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Μετάθεση 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του Tn</a:t>
            </a:r>
            <a:r>
              <a:rPr lang="el-GR" sz="1800" i="1" dirty="0">
                <a:solidFill>
                  <a:schemeClr val="tx1"/>
                </a:solidFill>
                <a:latin typeface="Candara" panose="020E0502030303020204" pitchFamily="34" charset="0"/>
              </a:rPr>
              <a:t>10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ή του </a:t>
            </a:r>
            <a:r>
              <a:rPr lang="en-US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Tn</a:t>
            </a:r>
            <a:r>
              <a:rPr lang="en-US" sz="1800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5</a:t>
            </a:r>
            <a:r>
              <a:rPr lang="en-US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μετά 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το πέρασμα μιας διχάλας αντιγραφής.</a:t>
            </a:r>
          </a:p>
          <a:p>
            <a:pPr algn="just" eaLnBrk="1" hangingPunct="1">
              <a:spcBef>
                <a:spcPct val="0"/>
              </a:spcBef>
              <a:defRPr/>
            </a:pPr>
            <a:endParaRPr lang="en-US" sz="18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just" eaLnBrk="1" hangingPunct="1">
              <a:spcBef>
                <a:spcPct val="0"/>
              </a:spcBef>
              <a:defRPr/>
            </a:pP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Η μετάθεση ενεργοποιείται από την παρουσία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ημιμεθυλιωμένου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, ακριβώς μετά την αντιγραφή. Αυτό συμβαίνει διότι η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τρανσποζάση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προσδένεται ικανοποιητικά μόνο σε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ημιμεθυλιωμένο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DNA. </a:t>
            </a:r>
            <a:endParaRPr lang="el-GR" sz="18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just" eaLnBrk="1" hangingPunct="1">
              <a:spcBef>
                <a:spcPct val="0"/>
              </a:spcBef>
              <a:defRPr/>
            </a:pPr>
            <a:endParaRPr lang="el-GR" sz="18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just" eaLnBrk="1" hangingPunct="1">
              <a:spcBef>
                <a:spcPct val="0"/>
              </a:spcBef>
              <a:defRPr/>
            </a:pP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Το αποτέλεσμα είναι ότι από ένα αντίγραφο στο μητρικό χρωμόσωμα καταλήγουμε με 4 στα δύο θυγατρικά. </a:t>
            </a:r>
          </a:p>
        </p:txBody>
      </p:sp>
      <p:sp>
        <p:nvSpPr>
          <p:cNvPr id="148485" name="Rectangle 5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724400" y="304800"/>
            <a:ext cx="4495800" cy="1887894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 smtClean="0">
                <a:latin typeface="Candara" panose="020E0502030303020204" pitchFamily="34" charset="0"/>
              </a:rPr>
              <a:t>Συντονισμός της μετάθεσης με την αντιγραφή του </a:t>
            </a:r>
            <a:r>
              <a:rPr lang="en-US" sz="3200" dirty="0" smtClean="0">
                <a:latin typeface="Candara" panose="020E0502030303020204" pitchFamily="34" charset="0"/>
              </a:rPr>
              <a:t>DNA</a:t>
            </a:r>
            <a:endParaRPr lang="el-GR" sz="3200" dirty="0" smtClean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8961" y="896173"/>
            <a:ext cx="5316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2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(Tn</a:t>
            </a:r>
            <a:r>
              <a:rPr lang="en-US" sz="1000" i="1" dirty="0" smtClean="0">
                <a:solidFill>
                  <a:schemeClr val="bg2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5</a:t>
            </a:r>
            <a:r>
              <a:rPr lang="en-US" sz="1000" dirty="0" smtClean="0">
                <a:solidFill>
                  <a:schemeClr val="bg2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)</a:t>
            </a:r>
            <a:endParaRPr lang="el-GR" sz="1000" dirty="0">
              <a:solidFill>
                <a:schemeClr val="bg2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1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μετάθεση του </a:t>
            </a:r>
            <a:r>
              <a:rPr lang="en-US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Tn</a:t>
            </a:r>
            <a:r>
              <a:rPr lang="en-US" sz="4000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10</a:t>
            </a:r>
            <a:r>
              <a:rPr lang="el-GR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υπόκειται σε πολλαπλούς ελέγχους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3429000"/>
          </a:xfrm>
        </p:spPr>
        <p:txBody>
          <a:bodyPr/>
          <a:lstStyle/>
          <a:p>
            <a:pPr eaLnBrk="1" hangingPunct="1">
              <a:defRPr/>
            </a:pPr>
            <a:r>
              <a:rPr lang="el-GR" b="1" smtClean="0">
                <a:solidFill>
                  <a:srgbClr val="F2CF82"/>
                </a:solidFill>
                <a:latin typeface="Candara" panose="020E0502030303020204" pitchFamily="34" charset="0"/>
              </a:rPr>
              <a:t>Ένα τρανσποζόνιο πρέπει να διατηρεί μια ελάχιστη συχνότητα μετάθεσης για να μην εκλείψει. </a:t>
            </a:r>
          </a:p>
          <a:p>
            <a:pPr eaLnBrk="1" hangingPunct="1">
              <a:defRPr/>
            </a:pPr>
            <a:r>
              <a:rPr lang="el-GR" b="1" smtClean="0">
                <a:solidFill>
                  <a:srgbClr val="F2CF82"/>
                </a:solidFill>
                <a:latin typeface="Candara" panose="020E0502030303020204" pitchFamily="34" charset="0"/>
              </a:rPr>
              <a:t>Όμως, μια υψηλή συχνότητα μετάθεσης θα μπορούσε να είναι καταστροφική για τον ξενιστή. </a:t>
            </a:r>
          </a:p>
        </p:txBody>
      </p:sp>
    </p:spTree>
    <p:extLst>
      <p:ext uri="{BB962C8B-B14F-4D97-AF65-F5344CB8AC3E}">
        <p14:creationId xmlns:p14="http://schemas.microsoft.com/office/powerpoint/2010/main" val="253358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827088" y="3429000"/>
            <a:ext cx="8316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endParaRPr lang="el-GR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392113" y="4645025"/>
            <a:ext cx="828357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Δύο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υποκινητές με αντίθετο προσανατολισμό βρίσκονται κοντά στο όριο μεταξύ του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IS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10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R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και του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του ξενιστή. Ο πιο ισχυρός υποκινητής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P</a:t>
            </a:r>
            <a:r>
              <a:rPr lang="en-US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OUT</a:t>
            </a:r>
            <a:r>
              <a:rPr lang="el-GR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προωθεί τη μεταγραφή προς το παράπλευρο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του ξενιστή. Ο πιο αδύναμος υποκινητής Ρ</a:t>
            </a:r>
            <a:r>
              <a:rPr lang="el-GR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ΙΝ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προωθεί τη μεταγραφή ενός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RNA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που εκτείνεται κατά μήκος του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IS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10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R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και μεταφράζεται σε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τρανσποζάση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</a:p>
          <a:p>
            <a:pPr algn="l" eaLnBrk="1" hangingPunct="1"/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Συνήθως υπάρχουν ~5 αντίγραφα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RNA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του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P</a:t>
            </a:r>
            <a:r>
              <a:rPr lang="en-US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OUT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ανά αντίγραφο του Ρ</a:t>
            </a:r>
            <a:r>
              <a:rPr lang="el-GR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ΙΝ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337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333375"/>
            <a:ext cx="58674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380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906471" y="898861"/>
            <a:ext cx="323753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000" indent="-285750" algn="l" eaLnBrk="1" hangingPunct="1"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Πολλοί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μηχανισμοί περιορίζουν τη συχνότητα μετάθεσης του </a:t>
            </a:r>
            <a:r>
              <a:rPr lang="en-US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Tn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10, επηρεάζοντας είτε τη σύνθεση είτε τη λειτουργία της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τρανσποζάσης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.</a:t>
            </a:r>
          </a:p>
          <a:p>
            <a:pPr marL="180000" indent="-285750" algn="l" eaLnBrk="1" hangingPunct="1">
              <a:buFont typeface="Arial" panose="020B0604020202020204" pitchFamily="34" charset="0"/>
              <a:buChar char="•"/>
            </a:pP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Η μετάθεση ενός μεμονωμένου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τρανσποζονίου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περιορίζεται από μεθυλίωση, έτσι ώστε να συμβαίνει μόνο μετά από αντιγραφή. </a:t>
            </a:r>
          </a:p>
          <a:p>
            <a:pPr marL="180000" indent="-285750" algn="l" eaLnBrk="1" hangingPunct="1"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Το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ζευγάρωμα των μορίων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RNA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που μεταγράφονται από τους υποκινητές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P</a:t>
            </a:r>
            <a:r>
              <a:rPr lang="en-US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OUT</a:t>
            </a:r>
            <a:r>
              <a:rPr lang="el-GR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και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P</a:t>
            </a:r>
            <a:r>
              <a:rPr lang="en-US" sz="1800" b="0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IN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αναστέλλει τη σύνθεση της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τρανσποζάσης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45" y="609600"/>
            <a:ext cx="587692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791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99796" y="228600"/>
            <a:ext cx="7834604" cy="1371600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solidFill>
                  <a:srgbClr val="FFD4CF"/>
                </a:solidFill>
                <a:latin typeface="Candara" panose="020E0502030303020204" pitchFamily="34" charset="0"/>
              </a:rPr>
              <a:t>Τα στοιχεία ελέγχου </a:t>
            </a:r>
            <a:r>
              <a:rPr lang="en-US" dirty="0" smtClean="0">
                <a:solidFill>
                  <a:srgbClr val="FFD4CF"/>
                </a:solidFill>
                <a:latin typeface="Candara" panose="020E0502030303020204" pitchFamily="34" charset="0"/>
              </a:rPr>
              <a:t>Ds </a:t>
            </a:r>
            <a:r>
              <a:rPr lang="el-GR" dirty="0" smtClean="0">
                <a:solidFill>
                  <a:srgbClr val="FFD4CF"/>
                </a:solidFill>
                <a:latin typeface="Candara" panose="020E0502030303020204" pitchFamily="34" charset="0"/>
              </a:rPr>
              <a:t>στο καλαμπόκι</a:t>
            </a:r>
          </a:p>
        </p:txBody>
      </p:sp>
      <p:pic>
        <p:nvPicPr>
          <p:cNvPr id="512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490" y="1773238"/>
            <a:ext cx="7666037" cy="5084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990600"/>
            <a:ext cx="5715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μεθυλίωση αποτελεί τον πιο σημαντικό παράγοντα ελέγχου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789238"/>
            <a:ext cx="8229600" cy="3916362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Η ικανότητα του </a:t>
            </a:r>
            <a:r>
              <a:rPr lang="en-US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IS10 </a:t>
            </a: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να μετατίθεται σχετίζεται με τον κύκλο της αντιγραφής μέσω της απόκρισης στο πρότυπο μεθυλίωσης δύο θέσεων. </a:t>
            </a:r>
          </a:p>
          <a:p>
            <a:pPr eaLnBrk="1" hangingPunct="1">
              <a:defRPr/>
            </a:pP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Η συχνότητα μετάθεσης αυξάνεται &gt;1000</a:t>
            </a:r>
            <a:r>
              <a:rPr lang="en-US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x </a:t>
            </a: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σε </a:t>
            </a:r>
            <a:r>
              <a:rPr lang="en-US" sz="2400" b="1" i="1" smtClean="0">
                <a:solidFill>
                  <a:srgbClr val="FFD4CF"/>
                </a:solidFill>
                <a:latin typeface="Candara" panose="020E0502030303020204" pitchFamily="34" charset="0"/>
              </a:rPr>
              <a:t>dam</a:t>
            </a:r>
            <a:r>
              <a:rPr lang="en-US" sz="2400" b="1" i="1" baseline="30000" smtClean="0">
                <a:solidFill>
                  <a:srgbClr val="FFD4CF"/>
                </a:solidFill>
                <a:latin typeface="Candara" panose="020E0502030303020204" pitchFamily="34" charset="0"/>
              </a:rPr>
              <a:t>-</a:t>
            </a:r>
            <a:r>
              <a:rPr lang="en-US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 </a:t>
            </a: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στα οποία οι δυο θέσεις δεν είναι μεθυλιωμένες. </a:t>
            </a:r>
          </a:p>
          <a:p>
            <a:pPr eaLnBrk="1" hangingPunct="1">
              <a:defRPr/>
            </a:pP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Πώς: αντιγραφή </a:t>
            </a: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  <a:cs typeface="Arial" charset="0"/>
              </a:rPr>
              <a:t>→</a:t>
            </a:r>
            <a:r>
              <a:rPr lang="el-GR" sz="2400" b="1" smtClean="0">
                <a:solidFill>
                  <a:srgbClr val="FFD4CF"/>
                </a:solidFill>
                <a:latin typeface="Candara" panose="020E0502030303020204" pitchFamily="34" charset="0"/>
              </a:rPr>
              <a:t> ημιμεθυλίωση </a:t>
            </a:r>
          </a:p>
          <a:p>
            <a:pPr lvl="1" eaLnBrk="1" hangingPunct="1">
              <a:defRPr/>
            </a:pPr>
            <a:r>
              <a:rPr lang="el-GR" sz="2000" b="1" smtClean="0">
                <a:solidFill>
                  <a:srgbClr val="FFD4CF"/>
                </a:solidFill>
                <a:latin typeface="Candara" panose="020E0502030303020204" pitchFamily="34" charset="0"/>
              </a:rPr>
              <a:t>αύξηση</a:t>
            </a:r>
            <a:r>
              <a:rPr lang="en-US" sz="2000" b="1" smtClean="0">
                <a:solidFill>
                  <a:srgbClr val="FFD4CF"/>
                </a:solidFill>
                <a:latin typeface="Candara" panose="020E0502030303020204" pitchFamily="34" charset="0"/>
              </a:rPr>
              <a:t> P</a:t>
            </a:r>
            <a:r>
              <a:rPr lang="en-US" sz="2000" b="1" baseline="-25000" smtClean="0">
                <a:solidFill>
                  <a:srgbClr val="FFD4CF"/>
                </a:solidFill>
                <a:latin typeface="Candara" panose="020E0502030303020204" pitchFamily="34" charset="0"/>
              </a:rPr>
              <a:t>IN</a:t>
            </a:r>
            <a:r>
              <a:rPr lang="en-US" sz="2000" b="1" smtClean="0">
                <a:solidFill>
                  <a:srgbClr val="FFD4CF"/>
                </a:solidFill>
                <a:latin typeface="Candara" panose="020E0502030303020204" pitchFamily="34" charset="0"/>
              </a:rPr>
              <a:t> </a:t>
            </a:r>
            <a:r>
              <a:rPr lang="el-GR" sz="2000" b="1" smtClean="0">
                <a:solidFill>
                  <a:srgbClr val="FFD4CF"/>
                </a:solidFill>
                <a:latin typeface="Candara" panose="020E0502030303020204" pitchFamily="34" charset="0"/>
              </a:rPr>
              <a:t>μεταγραφής</a:t>
            </a:r>
          </a:p>
          <a:p>
            <a:pPr lvl="1" eaLnBrk="1" hangingPunct="1">
              <a:defRPr/>
            </a:pPr>
            <a:r>
              <a:rPr lang="el-GR" sz="2000" b="1" smtClean="0">
                <a:solidFill>
                  <a:srgbClr val="FFD4CF"/>
                </a:solidFill>
                <a:latin typeface="Candara" panose="020E0502030303020204" pitchFamily="34" charset="0"/>
              </a:rPr>
              <a:t>Ενίσχυση πρόσδεσης τρανσποζάσης στο άκρο </a:t>
            </a:r>
            <a:r>
              <a:rPr lang="en-US" sz="2000" b="1" smtClean="0">
                <a:solidFill>
                  <a:srgbClr val="FFD4CF"/>
                </a:solidFill>
                <a:latin typeface="Candara" panose="020E0502030303020204" pitchFamily="34" charset="0"/>
              </a:rPr>
              <a:t>IS10R</a:t>
            </a:r>
            <a:endParaRPr lang="el-GR" sz="2000" b="1" smtClean="0">
              <a:solidFill>
                <a:srgbClr val="FFD4CF"/>
              </a:solidFill>
              <a:latin typeface="Candara" panose="020E0502030303020204" pitchFamily="34" charset="0"/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0"/>
            <a:ext cx="2895600" cy="276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346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utoUpdateAnimBg="0"/>
      <p:bldP spid="227331" grpId="0" build="p" bldLvl="5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6571" y="214604"/>
            <a:ext cx="8537510" cy="1393399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μετάθεση του </a:t>
            </a:r>
            <a:r>
              <a:rPr lang="en-US" sz="4000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Tn</a:t>
            </a:r>
            <a:r>
              <a:rPr lang="en-US" sz="4000" i="1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με </a:t>
            </a:r>
            <a:br>
              <a:rPr lang="el-GR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</a:br>
            <a:r>
              <a:rPr lang="el-GR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αντιγραφικό μηχανισμό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1670" y="3527939"/>
            <a:ext cx="8534400" cy="3330061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Η οικογένεια </a:t>
            </a:r>
            <a:r>
              <a:rPr lang="en-US" sz="2800" b="1" dirty="0" err="1" smtClean="0">
                <a:solidFill>
                  <a:srgbClr val="F2CF82"/>
                </a:solidFill>
                <a:latin typeface="Candara" panose="020E0502030303020204" pitchFamily="34" charset="0"/>
              </a:rPr>
              <a:t>Tn</a:t>
            </a:r>
            <a:r>
              <a:rPr lang="en-US" sz="2800" b="1" i="1" dirty="0" err="1" smtClean="0">
                <a:solidFill>
                  <a:srgbClr val="F2CF82"/>
                </a:solidFill>
                <a:latin typeface="Candara" panose="020E0502030303020204" pitchFamily="34" charset="0"/>
              </a:rPr>
              <a:t>A</a:t>
            </a:r>
            <a:r>
              <a:rPr lang="en-US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 </a:t>
            </a:r>
            <a:r>
              <a:rPr lang="el-GR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περιλαμβάνει μεγάλα (~5</a:t>
            </a:r>
            <a:r>
              <a:rPr lang="en-US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kb) </a:t>
            </a:r>
            <a:r>
              <a:rPr lang="el-GR" sz="2800" b="1" dirty="0" err="1" smtClean="0">
                <a:solidFill>
                  <a:srgbClr val="F2CF82"/>
                </a:solidFill>
                <a:latin typeface="Candara" panose="020E0502030303020204" pitchFamily="34" charset="0"/>
              </a:rPr>
              <a:t>τρανσποζόνια</a:t>
            </a:r>
            <a:r>
              <a:rPr lang="el-GR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. </a:t>
            </a:r>
          </a:p>
          <a:p>
            <a:pPr eaLnBrk="1" hangingPunct="1">
              <a:defRPr/>
            </a:pPr>
            <a:r>
              <a:rPr lang="el-GR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Δεν είναι σύνθετα </a:t>
            </a:r>
            <a:r>
              <a:rPr lang="el-GR" sz="2800" b="1" dirty="0" err="1" smtClean="0">
                <a:solidFill>
                  <a:srgbClr val="F2CF82"/>
                </a:solidFill>
                <a:latin typeface="Candara" panose="020E0502030303020204" pitchFamily="34" charset="0"/>
              </a:rPr>
              <a:t>τρανσποζόνια</a:t>
            </a:r>
            <a:r>
              <a:rPr lang="el-GR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 αλλά ανεξάρτητες μονάδες που μεταφέρουν γονίδια υπεύθυνα για τη μετάθεση αλλά και ανθεκτικότητας σε αντιβιοτικά. </a:t>
            </a:r>
          </a:p>
          <a:p>
            <a:pPr eaLnBrk="1" hangingPunct="1">
              <a:defRPr/>
            </a:pPr>
            <a:r>
              <a:rPr lang="el-GR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Τα μέλη της οικογένειας </a:t>
            </a:r>
            <a:r>
              <a:rPr lang="en-US" sz="2800" b="1" dirty="0" err="1" smtClean="0">
                <a:solidFill>
                  <a:srgbClr val="F2CF82"/>
                </a:solidFill>
                <a:latin typeface="Candara" panose="020E0502030303020204" pitchFamily="34" charset="0"/>
              </a:rPr>
              <a:t>Tn</a:t>
            </a:r>
            <a:r>
              <a:rPr lang="en-US" sz="2800" b="1" i="1" dirty="0" err="1" smtClean="0">
                <a:solidFill>
                  <a:srgbClr val="F2CF82"/>
                </a:solidFill>
                <a:latin typeface="Candara" panose="020E0502030303020204" pitchFamily="34" charset="0"/>
              </a:rPr>
              <a:t>A</a:t>
            </a:r>
            <a:r>
              <a:rPr lang="en-US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 </a:t>
            </a:r>
            <a:r>
              <a:rPr lang="el-GR" sz="2800" b="1" dirty="0" smtClean="0">
                <a:solidFill>
                  <a:srgbClr val="F2CF82"/>
                </a:solidFill>
                <a:latin typeface="Candara" panose="020E0502030303020204" pitchFamily="34" charset="0"/>
              </a:rPr>
              <a:t>μετατίθενται μέσω αντιγραφικού μηχανισμού.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18452" y="1795098"/>
            <a:ext cx="8280400" cy="1666572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1" descr="47919_Ch11_Fig09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77" y="2024825"/>
            <a:ext cx="779303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419878" y="6278575"/>
            <a:ext cx="771644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1" hangingPunct="1">
              <a:spcBef>
                <a:spcPct val="0"/>
              </a:spcBef>
              <a:defRPr/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μετάθεση του Τn</a:t>
            </a:r>
            <a:r>
              <a:rPr lang="el-GR" sz="1800" i="1" dirty="0">
                <a:solidFill>
                  <a:schemeClr val="tx1"/>
                </a:solidFill>
                <a:latin typeface="Candara" panose="020E0502030303020204" pitchFamily="34" charset="0"/>
              </a:rPr>
              <a:t>3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επιτυγχάνεται μέσω αντιγραφής και ανασυνδυασμού.</a:t>
            </a:r>
          </a:p>
        </p:txBody>
      </p:sp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3" cstate="print"/>
          <a:srcRect b="48645"/>
          <a:stretch>
            <a:fillRect/>
          </a:stretch>
        </p:blipFill>
        <p:spPr bwMode="auto">
          <a:xfrm>
            <a:off x="168913" y="116632"/>
            <a:ext cx="4403087" cy="60140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7524" t="51404"/>
          <a:stretch/>
        </p:blipFill>
        <p:spPr bwMode="auto">
          <a:xfrm>
            <a:off x="4644008" y="116632"/>
            <a:ext cx="4301412" cy="6013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4859338" y="44450"/>
            <a:ext cx="421005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l-GR" sz="16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τρανσποζόνια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της οικογένειας </a:t>
            </a:r>
            <a:r>
              <a:rPr lang="en-US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TnA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φέρουν ανάστροφες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επάκριες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επαναλήψεις (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IR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), μία εσωτερική θέση </a:t>
            </a:r>
            <a:r>
              <a:rPr lang="en-US" sz="1600" b="0" i="1" dirty="0">
                <a:solidFill>
                  <a:schemeClr val="tx1"/>
                </a:solidFill>
                <a:latin typeface="Candara" panose="020E0502030303020204" pitchFamily="34" charset="0"/>
              </a:rPr>
              <a:t>res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και τρία γνωστά γονίδια (</a:t>
            </a:r>
            <a:r>
              <a:rPr lang="en-US" sz="1600" b="0" i="1" dirty="0" err="1">
                <a:solidFill>
                  <a:schemeClr val="tx1"/>
                </a:solidFill>
                <a:latin typeface="Candara" panose="020E0502030303020204" pitchFamily="34" charset="0"/>
              </a:rPr>
              <a:t>tnpA</a:t>
            </a:r>
            <a:r>
              <a:rPr lang="el-GR" sz="1600" b="0" i="1" dirty="0">
                <a:solidFill>
                  <a:schemeClr val="tx1"/>
                </a:solidFill>
                <a:latin typeface="Candara" panose="020E0502030303020204" pitchFamily="34" charset="0"/>
              </a:rPr>
              <a:t>, </a:t>
            </a:r>
            <a:r>
              <a:rPr lang="en-US" sz="1600" b="0" i="1" dirty="0" err="1">
                <a:solidFill>
                  <a:schemeClr val="tx1"/>
                </a:solidFill>
                <a:latin typeface="Candara" panose="020E0502030303020204" pitchFamily="34" charset="0"/>
              </a:rPr>
              <a:t>tnpR</a:t>
            </a:r>
            <a:r>
              <a:rPr lang="en-US" sz="1600" b="0" i="1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και </a:t>
            </a:r>
            <a:r>
              <a:rPr lang="en-US" sz="1600" b="0" i="1" dirty="0" err="1">
                <a:solidFill>
                  <a:schemeClr val="tx1"/>
                </a:solidFill>
                <a:latin typeface="Candara" panose="020E0502030303020204" pitchFamily="34" charset="0"/>
              </a:rPr>
              <a:t>amp</a:t>
            </a:r>
            <a:r>
              <a:rPr lang="en-US" sz="1600" b="0" i="1" baseline="30000" dirty="0" err="1">
                <a:solidFill>
                  <a:schemeClr val="tx1"/>
                </a:solidFill>
                <a:latin typeface="Candara" panose="020E0502030303020204" pitchFamily="34" charset="0"/>
              </a:rPr>
              <a:t>R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).</a:t>
            </a:r>
          </a:p>
          <a:p>
            <a:pPr algn="l" eaLnBrk="1" hangingPunct="1"/>
            <a:endParaRPr lang="en-US" sz="1600" b="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l" eaLnBrk="1" hangingPunct="1"/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Η </a:t>
            </a:r>
            <a:r>
              <a:rPr lang="en-US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tnpA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είναι η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μεταθετάση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</a:p>
          <a:p>
            <a:pPr algn="l" eaLnBrk="1" hangingPunct="1"/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H </a:t>
            </a:r>
            <a:r>
              <a:rPr lang="en-US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tnpR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έχει ρόλο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ρεζολβάσης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(αλλά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δρα και ως καταστολέας της γονιδιακής έκφρασης → απενεργοποίηση </a:t>
            </a:r>
            <a:r>
              <a:rPr lang="en-US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TnpR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αυξάνει την </a:t>
            </a:r>
            <a:r>
              <a:rPr lang="en-US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TnpA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και κατά συνέπεια αυξάνει η </a:t>
            </a:r>
            <a:r>
              <a:rPr lang="el-GR" sz="16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μετάθεση)</a:t>
            </a:r>
            <a:endParaRPr lang="el-GR" sz="1600" b="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150"/>
            <a:ext cx="48672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4989513" y="3602038"/>
            <a:ext cx="3830637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buFontTx/>
              <a:buChar char="•"/>
            </a:pPr>
            <a:r>
              <a:rPr lang="en-US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 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Τι επίδραση έχουν οι μεταλλάξεις στο γονίδιο </a:t>
            </a:r>
            <a:r>
              <a:rPr lang="en-US" sz="1600" b="0" dirty="0" err="1">
                <a:solidFill>
                  <a:srgbClr val="FFD4CF"/>
                </a:solidFill>
                <a:latin typeface="Candara" panose="020E0502030303020204" pitchFamily="34" charset="0"/>
              </a:rPr>
              <a:t>tnpA</a:t>
            </a:r>
            <a:r>
              <a:rPr lang="en-US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και τι εκείνες στο </a:t>
            </a:r>
            <a:r>
              <a:rPr lang="en-US" sz="1600" b="0" dirty="0" err="1">
                <a:solidFill>
                  <a:srgbClr val="FFD4CF"/>
                </a:solidFill>
                <a:latin typeface="Candara" panose="020E0502030303020204" pitchFamily="34" charset="0"/>
              </a:rPr>
              <a:t>tnpR</a:t>
            </a:r>
            <a:r>
              <a:rPr lang="en-US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?</a:t>
            </a:r>
            <a:endParaRPr lang="el-GR" sz="1600" b="0" dirty="0">
              <a:solidFill>
                <a:srgbClr val="FFD4CF"/>
              </a:solidFill>
              <a:latin typeface="Candara" panose="020E0502030303020204" pitchFamily="34" charset="0"/>
            </a:endParaRPr>
          </a:p>
          <a:p>
            <a:pPr algn="l" eaLnBrk="1" hangingPunct="1">
              <a:buFontTx/>
              <a:buChar char="•"/>
            </a:pP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Τι επίδραση έχουν οι μεταλλάξεις στην περιοχή </a:t>
            </a:r>
            <a:r>
              <a:rPr lang="en-US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res?</a:t>
            </a:r>
            <a:endParaRPr lang="el-GR" sz="1600" b="0" dirty="0">
              <a:solidFill>
                <a:srgbClr val="FFD4CF"/>
              </a:solidFill>
              <a:latin typeface="Candara" panose="020E0502030303020204" pitchFamily="34" charset="0"/>
            </a:endParaRPr>
          </a:p>
          <a:p>
            <a:pPr algn="l" eaLnBrk="1" hangingPunct="1">
              <a:buFontTx/>
              <a:buChar char="•"/>
            </a:pP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Σε </a:t>
            </a:r>
            <a:r>
              <a:rPr lang="el-GR" sz="1600" b="0" dirty="0" err="1">
                <a:solidFill>
                  <a:srgbClr val="FFD4CF"/>
                </a:solidFill>
                <a:latin typeface="Candara" panose="020E0502030303020204" pitchFamily="34" charset="0"/>
              </a:rPr>
              <a:t>μεταλλάγματα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</a:t>
            </a:r>
            <a:r>
              <a:rPr lang="en-US" sz="1600" b="0" dirty="0" err="1">
                <a:solidFill>
                  <a:srgbClr val="FFD4CF"/>
                </a:solidFill>
                <a:latin typeface="Candara" panose="020E0502030303020204" pitchFamily="34" charset="0"/>
              </a:rPr>
              <a:t>tnpR</a:t>
            </a:r>
            <a:r>
              <a:rPr lang="en-US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θα προχωρήσει η μετάθεση αν παρέχουμε εξωτερική πηγή </a:t>
            </a:r>
            <a:r>
              <a:rPr lang="el-GR" sz="1600" b="0" dirty="0" err="1">
                <a:solidFill>
                  <a:srgbClr val="FFD4CF"/>
                </a:solidFill>
                <a:latin typeface="Candara" panose="020E0502030303020204" pitchFamily="34" charset="0"/>
              </a:rPr>
              <a:t>ρεσολβάσης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; </a:t>
            </a:r>
          </a:p>
          <a:p>
            <a:pPr algn="l" eaLnBrk="1" hangingPunct="1">
              <a:buFontTx/>
              <a:buChar char="•"/>
            </a:pP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Σε </a:t>
            </a:r>
            <a:r>
              <a:rPr lang="el-GR" sz="1600" b="0" dirty="0" err="1">
                <a:solidFill>
                  <a:srgbClr val="FFD4CF"/>
                </a:solidFill>
                <a:latin typeface="Candara" panose="020E0502030303020204" pitchFamily="34" charset="0"/>
              </a:rPr>
              <a:t>μεταλλάγματα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 </a:t>
            </a:r>
            <a:r>
              <a:rPr lang="en-US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res 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θα προχωρήσει η μετάθεση αν παρέχουμε εξωτερική πηγή </a:t>
            </a:r>
            <a:r>
              <a:rPr lang="el-GR" sz="1600" b="0" dirty="0" err="1">
                <a:solidFill>
                  <a:srgbClr val="FFD4CF"/>
                </a:solidFill>
                <a:latin typeface="Candara" panose="020E0502030303020204" pitchFamily="34" charset="0"/>
              </a:rPr>
              <a:t>ρεσολβάσης</a:t>
            </a:r>
            <a:r>
              <a:rPr lang="el-GR" sz="1600" b="0" dirty="0">
                <a:solidFill>
                  <a:srgbClr val="FFD4CF"/>
                </a:solidFill>
                <a:latin typeface="Candara" panose="020E0502030303020204" pitchFamily="34" charset="0"/>
              </a:rPr>
              <a:t>;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3600">
                <a:solidFill>
                  <a:srgbClr val="F2CF8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Πώς γίνεται η επιλογή της θέσης-στόχου;</a:t>
            </a:r>
          </a:p>
        </p:txBody>
      </p:sp>
      <p:sp>
        <p:nvSpPr>
          <p:cNvPr id="219139" name="Rectangle 3"/>
          <p:cNvSpPr>
            <a:spLocks noChangeArrowheads="1"/>
          </p:cNvSpPr>
          <p:nvPr/>
        </p:nvSpPr>
        <p:spPr bwMode="auto">
          <a:xfrm>
            <a:off x="457200" y="1905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32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Τρανσποζάση:</a:t>
            </a:r>
          </a:p>
          <a:p>
            <a:pPr marL="742950" lvl="1" indent="-285750" algn="l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8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Ειδικότητα ως προς πρότυπη ακολουθία</a:t>
            </a:r>
          </a:p>
          <a:p>
            <a:pPr marL="742950" lvl="1" indent="-285750" algn="l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8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Ειδικότητα ως προς ιδιαίτερη δομή </a:t>
            </a:r>
            <a:r>
              <a:rPr lang="en-US" sz="28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DNA</a:t>
            </a:r>
            <a:endParaRPr lang="el-GR" sz="2800">
              <a:solidFill>
                <a:srgbClr val="FFD4C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  <a:p>
            <a:pPr marL="1143000" lvl="2" indent="-228600"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4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Κάμψη</a:t>
            </a:r>
          </a:p>
          <a:p>
            <a:pPr marL="1143000" lvl="2" indent="-228600"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4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Σύμπλοκο </a:t>
            </a:r>
            <a:r>
              <a:rPr lang="en-US" sz="24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DNA-</a:t>
            </a:r>
            <a:r>
              <a:rPr lang="el-GR" sz="24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πρωτεΐνης: εισαγωγή σε υποκινητές (</a:t>
            </a:r>
            <a:r>
              <a:rPr lang="en-US" sz="24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Ty1, Ty3 </a:t>
            </a:r>
            <a:r>
              <a:rPr lang="el-GR" sz="24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σε υποκινητές της </a:t>
            </a:r>
            <a:r>
              <a:rPr lang="en-US" sz="24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pol III)</a:t>
            </a:r>
            <a:endParaRPr lang="el-GR" sz="2400">
              <a:solidFill>
                <a:srgbClr val="FFD4C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  <a:p>
            <a:pPr marL="1143000" lvl="2" indent="-228600" algn="l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/>
            </a:pPr>
            <a:endParaRPr lang="el-GR" sz="2400">
              <a:solidFill>
                <a:srgbClr val="FFD4C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  <a:p>
            <a:pPr marL="342900" indent="-342900" algn="l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3200">
                <a:solidFill>
                  <a:srgbClr val="FFD4C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Τυχαία επιλογή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9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9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8" grpId="0" autoUpdateAnimBg="0"/>
      <p:bldP spid="219139" grpId="0" build="p" bldLvl="5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2782"/>
          </a:xfrm>
        </p:spPr>
        <p:txBody>
          <a:bodyPr/>
          <a:lstStyle/>
          <a:p>
            <a:r>
              <a:rPr lang="el-GR" dirty="0" smtClean="0">
                <a:latin typeface="Candara" panose="020E0502030303020204" pitchFamily="34" charset="0"/>
              </a:rPr>
              <a:t>Τα </a:t>
            </a:r>
            <a:r>
              <a:rPr lang="el-GR" dirty="0" err="1" smtClean="0">
                <a:latin typeface="Candara" panose="020E0502030303020204" pitchFamily="34" charset="0"/>
              </a:rPr>
              <a:t>τρανσποζόνια</a:t>
            </a:r>
            <a:r>
              <a:rPr lang="el-GR" dirty="0" smtClean="0">
                <a:latin typeface="Candara" panose="020E0502030303020204" pitchFamily="34" charset="0"/>
              </a:rPr>
              <a:t> είναι χρήσιμα εργαλεία</a:t>
            </a:r>
            <a:endParaRPr lang="el-GR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72004" y="2337504"/>
            <a:ext cx="6977677" cy="2962283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1" descr="47919_Ch11_Fig11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0" t="76984" b="-1"/>
          <a:stretch/>
        </p:blipFill>
        <p:spPr bwMode="auto">
          <a:xfrm>
            <a:off x="1296460" y="2502598"/>
            <a:ext cx="6328763" cy="256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93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366"/>
          </a:xfrm>
        </p:spPr>
        <p:txBody>
          <a:bodyPr/>
          <a:lstStyle/>
          <a:p>
            <a:r>
              <a:rPr lang="el-GR" sz="4000" dirty="0" smtClean="0">
                <a:latin typeface="Candara" panose="020E0502030303020204" pitchFamily="34" charset="0"/>
              </a:rPr>
              <a:t>Γονίδια αναφοράς</a:t>
            </a:r>
            <a:endParaRPr lang="el-GR" sz="4000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02263"/>
            <a:ext cx="8229600" cy="1419225"/>
          </a:xfrm>
        </p:spPr>
        <p:txBody>
          <a:bodyPr/>
          <a:lstStyle/>
          <a:p>
            <a:r>
              <a:rPr lang="el-GR" sz="2000" dirty="0">
                <a:effectLst/>
                <a:latin typeface="Candara" panose="020E0502030303020204" pitchFamily="34" charset="0"/>
              </a:rPr>
              <a:t>Παρακολούθηση αποικιών κάτω από διαφορετικές συνθήκες αύξησης (πχ στρες, βλάβες </a:t>
            </a:r>
            <a:r>
              <a:rPr lang="en-US" sz="2000" dirty="0">
                <a:effectLst/>
                <a:latin typeface="Candara" panose="020E0502030303020204" pitchFamily="34" charset="0"/>
              </a:rPr>
              <a:t>DNA</a:t>
            </a:r>
            <a:r>
              <a:rPr lang="el-GR" sz="2000" dirty="0">
                <a:effectLst/>
                <a:latin typeface="Candara" panose="020E0502030303020204" pitchFamily="34" charset="0"/>
              </a:rPr>
              <a:t>, ακραίες θερμοκρασίες, τοξικές ενώσεις, έλλειψη θρεπτικών ουσιών) προς εντοπισμό γονιδίων που επάγονται από συγκεκριμένο σύνολο συνθηκών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21303" y="1439226"/>
            <a:ext cx="8932862" cy="3422069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1" descr="47919_Ch11_FigB0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4" y="1655125"/>
            <a:ext cx="8706529" cy="284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25488"/>
            <a:ext cx="8229600" cy="1858962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Candara" panose="020E0502030303020204" pitchFamily="34" charset="0"/>
              </a:rPr>
              <a:t>Εργαλεία για γενικευμένη μεταλλαξιγένεση και κλωνοποίηση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270250"/>
            <a:ext cx="8229600" cy="2895600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>
                <a:latin typeface="Candara" panose="020E0502030303020204" pitchFamily="34" charset="0"/>
              </a:rPr>
              <a:t>Τα τρανσποζόνια είναι χρήσιμα ως μεταλλαξιγόνοι παράγοντες διότι μετά την ένθεσή τους σε ένα γονίδιο του οποίου διαταράσσουν τη λειτουργία είναι δυνατόν να χρησιμοποιηθούν για την κλωνοποίησή του. </a:t>
            </a:r>
          </a:p>
        </p:txBody>
      </p:sp>
    </p:spTree>
    <p:extLst>
      <p:ext uri="{BB962C8B-B14F-4D97-AF65-F5344CB8AC3E}">
        <p14:creationId xmlns:p14="http://schemas.microsoft.com/office/powerpoint/2010/main" val="34982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5355771" y="2431624"/>
            <a:ext cx="3570742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l" eaLnBrk="1" hangingPunct="1">
              <a:spcBef>
                <a:spcPct val="0"/>
              </a:spcBef>
              <a:defRPr/>
            </a:pPr>
            <a:r>
              <a:rPr lang="el-GR" sz="2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Οι </a:t>
            </a:r>
            <a:r>
              <a:rPr lang="el-GR" sz="2000" dirty="0">
                <a:solidFill>
                  <a:schemeClr val="tx1"/>
                </a:solidFill>
                <a:latin typeface="Candara" panose="020E0502030303020204" pitchFamily="34" charset="0"/>
              </a:rPr>
              <a:t>άγνωστες αλληλουχίες που περιβάλλουν μία γνωστή αλληλουχία ένθεσης πολλαπλασιάζονται μέσω ανάστροφης PCR.</a:t>
            </a:r>
          </a:p>
        </p:txBody>
      </p:sp>
      <p:pic>
        <p:nvPicPr>
          <p:cNvPr id="4813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6" y="139765"/>
            <a:ext cx="5090885" cy="661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5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371600"/>
            <a:ext cx="8229600" cy="2773363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Candara" panose="020E0502030303020204" pitchFamily="34" charset="0"/>
              </a:rPr>
              <a:t>Εργαλεία για τη δημιουργία διαγονιδιακών οργανισμών</a:t>
            </a:r>
          </a:p>
        </p:txBody>
      </p:sp>
    </p:spTree>
    <p:extLst>
      <p:ext uri="{BB962C8B-B14F-4D97-AF65-F5344CB8AC3E}">
        <p14:creationId xmlns:p14="http://schemas.microsoft.com/office/powerpoint/2010/main" val="11387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038"/>
            <a:ext cx="9144000" cy="6838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rosophila P"/>
          <p:cNvPicPr>
            <a:picLocks noChangeAspect="1" noChangeArrowheads="1"/>
          </p:cNvPicPr>
          <p:nvPr/>
        </p:nvPicPr>
        <p:blipFill>
          <a:blip r:embed="rId2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20800"/>
            <a:ext cx="88392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9619" name="Rectangle 3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2400" y="228600"/>
            <a:ext cx="8839200" cy="914400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Μετασχηματισμός μέσω Ρ στη</a:t>
            </a:r>
            <a:r>
              <a:rPr lang="en-US" sz="3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3600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Drosophila</a:t>
            </a:r>
            <a:r>
              <a:rPr lang="en-US" sz="3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endParaRPr lang="el-GR" sz="3600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51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5867400" y="4579561"/>
            <a:ext cx="3168650" cy="17851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 eaLnBrk="1" hangingPunct="1">
              <a:spcBef>
                <a:spcPct val="0"/>
              </a:spcBef>
              <a:defRPr/>
            </a:pPr>
            <a:r>
              <a:rPr lang="el-GR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ΕΙΚΟΝΑ 7.13: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Ένα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τροπο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-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ποιημένο στοιχείο Ρ που φέρει γονίδια-δείκτες χρησιμοποιείται για τον εντοπισμό ενισχυτών σε ολόκληρο το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γονιδίωμα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01"/>
          <a:stretch>
            <a:fillRect/>
          </a:stretch>
        </p:blipFill>
        <p:spPr bwMode="auto">
          <a:xfrm>
            <a:off x="0" y="304800"/>
            <a:ext cx="5699125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4" name="Rectangle 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5791200" y="1036638"/>
            <a:ext cx="3429000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latin typeface="Candara" panose="020E0502030303020204" pitchFamily="34" charset="0"/>
              </a:rPr>
              <a:t>Enhancer trap</a:t>
            </a:r>
            <a:endParaRPr lang="el-GR" sz="400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8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447800"/>
            <a:ext cx="82296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l-GR" sz="5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υβριδική </a:t>
            </a:r>
            <a:r>
              <a:rPr lang="el-GR" sz="5400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δυσγένεση</a:t>
            </a:r>
            <a:r>
              <a:rPr lang="el-GR" sz="5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στη </a:t>
            </a:r>
            <a:r>
              <a:rPr lang="en-US" sz="5400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Drosophila</a:t>
            </a:r>
            <a:endParaRPr lang="el-GR" sz="5400" i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661725" y="5688595"/>
            <a:ext cx="57832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rgbClr val="FFFF00"/>
                </a:solidFill>
                <a:latin typeface="Garamond" pitchFamily="18" charset="0"/>
              </a:defRPr>
            </a:lvl1pPr>
            <a:lvl2pPr marL="742950" indent="-285750">
              <a:defRPr sz="1400" b="1">
                <a:solidFill>
                  <a:srgbClr val="FFFF00"/>
                </a:solidFill>
                <a:latin typeface="Garamond" pitchFamily="18" charset="0"/>
              </a:defRPr>
            </a:lvl2pPr>
            <a:lvl3pPr marL="1143000" indent="-228600">
              <a:defRPr sz="1400" b="1">
                <a:solidFill>
                  <a:srgbClr val="FFFF00"/>
                </a:solidFill>
                <a:latin typeface="Garamond" pitchFamily="18" charset="0"/>
              </a:defRPr>
            </a:lvl3pPr>
            <a:lvl4pPr marL="1600200" indent="-228600">
              <a:defRPr sz="1400" b="1">
                <a:solidFill>
                  <a:srgbClr val="FFFF00"/>
                </a:solidFill>
                <a:latin typeface="Garamond" pitchFamily="18" charset="0"/>
              </a:defRPr>
            </a:lvl4pPr>
            <a:lvl5pPr marL="2057400" indent="-228600">
              <a:defRPr sz="1400" b="1">
                <a:solidFill>
                  <a:srgbClr val="FFFF00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FFFF00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FFFF00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FFFF00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FFFF00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l-GR" alt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</a:t>
            </a:r>
            <a:r>
              <a:rPr lang="el-GR" alt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υβριδική </a:t>
            </a:r>
            <a:r>
              <a:rPr lang="el-GR" alt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δυσγένεση</a:t>
            </a:r>
            <a:r>
              <a:rPr lang="el-GR" alt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είναι ασύμμετρη· επάγεται από διασταυρώσεις </a:t>
            </a:r>
            <a:r>
              <a:rPr lang="el-GR" alt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«</a:t>
            </a:r>
            <a:r>
              <a:rPr lang="el-GR" alt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Μ θηλυκό </a:t>
            </a:r>
            <a:r>
              <a:rPr lang="el-GR" altLang="el-GR" sz="1800" b="0" dirty="0" smtClean="0">
                <a:solidFill>
                  <a:schemeClr val="tx1"/>
                </a:solidFill>
                <a:latin typeface="Candara" panose="020E0502030303020204" pitchFamily="34" charset="0"/>
                <a:sym typeface="Symbol"/>
              </a:rPr>
              <a:t></a:t>
            </a:r>
            <a:r>
              <a:rPr lang="el-GR" alt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 Ρ αρσενικό», </a:t>
            </a:r>
            <a:r>
              <a:rPr lang="el-GR" alt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αλλά όχι από διασταυρώσεις </a:t>
            </a:r>
            <a:r>
              <a:rPr lang="el-GR" alt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«</a:t>
            </a:r>
            <a:r>
              <a:rPr lang="el-GR" alt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Ρ θηλυκό </a:t>
            </a:r>
            <a:r>
              <a:rPr lang="el-GR" altLang="el-GR" sz="1800" b="0" dirty="0" smtClean="0">
                <a:solidFill>
                  <a:schemeClr val="tx1"/>
                </a:solidFill>
                <a:latin typeface="Candara" panose="020E0502030303020204" pitchFamily="34" charset="0"/>
                <a:sym typeface="Symbol"/>
              </a:rPr>
              <a:t></a:t>
            </a:r>
            <a:r>
              <a:rPr lang="el-GR" alt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 Μ αρσενικό».</a:t>
            </a:r>
            <a:endParaRPr lang="el-GR" altLang="el-GR" sz="1800" b="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3"/>
          <a:stretch/>
        </p:blipFill>
        <p:spPr bwMode="auto">
          <a:xfrm>
            <a:off x="981465" y="98459"/>
            <a:ext cx="7143750" cy="542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81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73228"/>
            <a:ext cx="8435975" cy="6092501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el-GR" sz="2800" b="1" dirty="0">
                <a:latin typeface="Candara" panose="020E0502030303020204" pitchFamily="34" charset="0"/>
              </a:rPr>
              <a:t>Με κατασκευή ανασυνδυασμένων χρωμοσωμάτων έχει βρεθεί ότι πολλές περιοχές πάνω σε κάθε χρωμόσωμα Ρ είναι σε θέση να προκαλέσουν </a:t>
            </a:r>
            <a:r>
              <a:rPr lang="el-GR" sz="2800" b="1" dirty="0" err="1">
                <a:latin typeface="Candara" panose="020E0502030303020204" pitchFamily="34" charset="0"/>
              </a:rPr>
              <a:t>δυσγένεση</a:t>
            </a:r>
            <a:endParaRPr lang="el-GR" sz="2800" b="1" dirty="0">
              <a:latin typeface="Candara" panose="020E0502030303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el-GR" sz="2800" b="1" dirty="0" smtClean="0">
                <a:latin typeface="Candara" panose="020E0502030303020204" pitchFamily="34" charset="0"/>
              </a:rPr>
              <a:t>Η φύση αυτών των αλληλουχιών ανακαλύφθηκε με χαρτογράφηση του </a:t>
            </a:r>
            <a:r>
              <a:rPr lang="en-US" sz="2800" b="1" dirty="0" smtClean="0">
                <a:latin typeface="Candara" panose="020E0502030303020204" pitchFamily="34" charset="0"/>
              </a:rPr>
              <a:t>DNA </a:t>
            </a:r>
            <a:r>
              <a:rPr lang="el-GR" sz="2800" b="1" dirty="0" smtClean="0">
                <a:latin typeface="Candara" panose="020E0502030303020204" pitchFamily="34" charset="0"/>
              </a:rPr>
              <a:t>των </a:t>
            </a:r>
            <a:r>
              <a:rPr lang="el-GR" sz="2800" b="1" dirty="0" err="1" smtClean="0">
                <a:latin typeface="Candara" panose="020E0502030303020204" pitchFamily="34" charset="0"/>
              </a:rPr>
              <a:t>μεταλλαγμάτων</a:t>
            </a:r>
            <a:r>
              <a:rPr lang="el-GR" sz="2800" b="1" dirty="0" smtClean="0">
                <a:latin typeface="Candara" panose="020E0502030303020204" pitchFamily="34" charset="0"/>
              </a:rPr>
              <a:t> </a:t>
            </a:r>
            <a:r>
              <a:rPr lang="en-US" sz="2800" b="1" i="1" dirty="0" smtClean="0">
                <a:latin typeface="Candara" panose="020E0502030303020204" pitchFamily="34" charset="0"/>
              </a:rPr>
              <a:t>w</a:t>
            </a:r>
            <a:r>
              <a:rPr lang="el-GR" sz="2800" b="1" dirty="0" smtClean="0">
                <a:latin typeface="Candara" panose="020E0502030303020204" pitchFamily="34" charset="0"/>
              </a:rPr>
              <a:t> που απαντώνται στα </a:t>
            </a:r>
            <a:r>
              <a:rPr lang="el-GR" sz="2800" b="1" dirty="0" err="1" smtClean="0">
                <a:latin typeface="Candara" panose="020E0502030303020204" pitchFamily="34" charset="0"/>
              </a:rPr>
              <a:t>δυσγενικά</a:t>
            </a:r>
            <a:r>
              <a:rPr lang="el-GR" sz="2800" b="1" dirty="0" smtClean="0">
                <a:latin typeface="Candara" panose="020E0502030303020204" pitchFamily="34" charset="0"/>
              </a:rPr>
              <a:t> υβρίδια. </a:t>
            </a:r>
            <a:endParaRPr lang="en-US" sz="2800" b="1" dirty="0" smtClean="0">
              <a:latin typeface="Candara" panose="020E0502030303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el-GR" sz="2800" b="1" dirty="0" smtClean="0">
                <a:latin typeface="Candara" panose="020E0502030303020204" pitchFamily="34" charset="0"/>
              </a:rPr>
              <a:t>Όλες οι μεταλλάξεις φάνηκε ότι προκαλούνταν από την ένθεση τμημάτων </a:t>
            </a:r>
            <a:r>
              <a:rPr lang="en-US" sz="2800" b="1" dirty="0" smtClean="0">
                <a:latin typeface="Candara" panose="020E0502030303020204" pitchFamily="34" charset="0"/>
              </a:rPr>
              <a:t>DNA </a:t>
            </a:r>
            <a:r>
              <a:rPr lang="el-GR" sz="2800" b="1" dirty="0" smtClean="0">
                <a:latin typeface="Candara" panose="020E0502030303020204" pitchFamily="34" charset="0"/>
              </a:rPr>
              <a:t>στο γενετικό τόπο </a:t>
            </a:r>
            <a:r>
              <a:rPr lang="en-US" sz="2800" b="1" i="1" dirty="0" smtClean="0">
                <a:latin typeface="Candara" panose="020E0502030303020204" pitchFamily="34" charset="0"/>
              </a:rPr>
              <a:t>w</a:t>
            </a:r>
            <a:r>
              <a:rPr lang="en-US" sz="2800" b="1" smtClean="0">
                <a:latin typeface="Candara" panose="020E0502030303020204" pitchFamily="34" charset="0"/>
              </a:rPr>
              <a:t>. </a:t>
            </a:r>
            <a:r>
              <a:rPr lang="en-US" sz="2800" b="1" smtClean="0">
                <a:latin typeface="Candara" panose="020E0502030303020204" pitchFamily="34" charset="0"/>
              </a:rPr>
              <a:t> </a:t>
            </a:r>
            <a:endParaRPr lang="el-GR" sz="2800" b="1" dirty="0" smtClean="0">
              <a:latin typeface="Candara" panose="020E0502030303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el-GR" sz="2800" b="1" dirty="0" smtClean="0">
                <a:latin typeface="Candara" panose="020E0502030303020204" pitchFamily="34" charset="0"/>
              </a:rPr>
              <a:t>Η ένθεση απενεργοποιεί το γονίδιο, προκαλώντας το φαινότυπο "λευκά μάτια", από τον οποίο πήρε το όνομά της η μετάλλαξη. 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el-GR" sz="2800" b="1" dirty="0" smtClean="0">
                <a:latin typeface="Candara" panose="020E0502030303020204" pitchFamily="34" charset="0"/>
              </a:rPr>
              <a:t>Η ένθετη αλληλουχία είναι το στοιχείο Ρ. </a:t>
            </a:r>
            <a:endParaRPr lang="el-GR" sz="28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1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61925"/>
            <a:ext cx="428625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55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4584" y="681135"/>
            <a:ext cx="8458200" cy="5066522"/>
          </a:xfrm>
        </p:spPr>
        <p:txBody>
          <a:bodyPr/>
          <a:lstStyle/>
          <a:p>
            <a:pPr eaLnBrk="1" hangingPunct="1">
              <a:spcBef>
                <a:spcPts val="1200"/>
              </a:spcBef>
              <a:defRPr/>
            </a:pPr>
            <a:r>
              <a:rPr lang="el-GR" dirty="0" smtClean="0">
                <a:latin typeface="Candara" panose="020E0502030303020204" pitchFamily="34" charset="0"/>
              </a:rPr>
              <a:t>Η μετάθεση συμβαίνει με "μη αντιγραφικό" μηχανισμό (όπως του </a:t>
            </a:r>
            <a:r>
              <a:rPr lang="en-US" dirty="0" smtClean="0">
                <a:latin typeface="Candara" panose="020E0502030303020204" pitchFamily="34" charset="0"/>
              </a:rPr>
              <a:t>Tn10)</a:t>
            </a:r>
          </a:p>
          <a:p>
            <a:pPr eaLnBrk="1" hangingPunct="1">
              <a:spcBef>
                <a:spcPts val="1200"/>
              </a:spcBef>
              <a:defRPr/>
            </a:pPr>
            <a:r>
              <a:rPr lang="el-GR" dirty="0" smtClean="0">
                <a:latin typeface="Candara" panose="020E0502030303020204" pitchFamily="34" charset="0"/>
              </a:rPr>
              <a:t>Η υβριδική </a:t>
            </a:r>
            <a:r>
              <a:rPr lang="el-GR" dirty="0" err="1" smtClean="0">
                <a:latin typeface="Candara" panose="020E0502030303020204" pitchFamily="34" charset="0"/>
              </a:rPr>
              <a:t>δυσγένεση</a:t>
            </a:r>
            <a:r>
              <a:rPr lang="el-GR" dirty="0" smtClean="0">
                <a:latin typeface="Candara" panose="020E0502030303020204" pitchFamily="34" charset="0"/>
              </a:rPr>
              <a:t> είναι αποτέλεσμα μεταλλάξεων οι οποίες προκύπτουν στη θέση-στόχο από την ένθεση του στοιχείου που μετατίθεται και ρήξεων, οι οποίες δημιουργούνται στη θέση δότη μετά την απομάκρυνση του στοιχείου και δεν επιδιορθώνονται</a:t>
            </a:r>
          </a:p>
        </p:txBody>
      </p:sp>
    </p:spTree>
    <p:extLst>
      <p:ext uri="{BB962C8B-B14F-4D97-AF65-F5344CB8AC3E}">
        <p14:creationId xmlns:p14="http://schemas.microsoft.com/office/powerpoint/2010/main" val="210483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Candara" panose="020E0502030303020204" pitchFamily="34" charset="0"/>
              </a:rPr>
              <a:t>Στελέχη της </a:t>
            </a:r>
            <a:r>
              <a:rPr lang="en-US" i="1" dirty="0" smtClean="0">
                <a:latin typeface="Candara" panose="020E0502030303020204" pitchFamily="34" charset="0"/>
              </a:rPr>
              <a:t>D. melanogaster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l-GR" dirty="0" smtClean="0">
                <a:latin typeface="Candara" panose="020E0502030303020204" pitchFamily="34" charset="0"/>
              </a:rPr>
              <a:t>που αιχμαλωτίστηκαν στη φύση &gt;30 χρόνια πριν είναι πάντα τύπου Μ. </a:t>
            </a:r>
          </a:p>
          <a:p>
            <a:pPr eaLnBrk="1" hangingPunct="1">
              <a:defRPr/>
            </a:pPr>
            <a:r>
              <a:rPr lang="el-GR" dirty="0" smtClean="0">
                <a:latin typeface="Candara" panose="020E0502030303020204" pitchFamily="34" charset="0"/>
              </a:rPr>
              <a:t>Στελέχη της </a:t>
            </a:r>
            <a:r>
              <a:rPr lang="en-US" i="1" dirty="0" smtClean="0">
                <a:latin typeface="Candara" panose="020E0502030303020204" pitchFamily="34" charset="0"/>
              </a:rPr>
              <a:t>D. melanogaster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l-GR" dirty="0" smtClean="0">
                <a:latin typeface="Candara" panose="020E0502030303020204" pitchFamily="34" charset="0"/>
              </a:rPr>
              <a:t>που αιχμαλωτίστηκαν στη φύση &lt;10 χρόνια πριν είναι πάντα τύπου Ρ.</a:t>
            </a:r>
          </a:p>
          <a:p>
            <a:pPr eaLnBrk="1" hangingPunct="1">
              <a:defRPr/>
            </a:pPr>
            <a:r>
              <a:rPr lang="el-GR" dirty="0" smtClean="0">
                <a:latin typeface="Candara" panose="020E0502030303020204" pitchFamily="34" charset="0"/>
              </a:rPr>
              <a:t>Επειδή η υβριδική </a:t>
            </a:r>
            <a:r>
              <a:rPr lang="el-GR" dirty="0" err="1" smtClean="0">
                <a:latin typeface="Candara" panose="020E0502030303020204" pitchFamily="34" charset="0"/>
              </a:rPr>
              <a:t>δυσγένεση</a:t>
            </a:r>
            <a:r>
              <a:rPr lang="el-GR" dirty="0" smtClean="0">
                <a:latin typeface="Candara" panose="020E0502030303020204" pitchFamily="34" charset="0"/>
              </a:rPr>
              <a:t> μειώνει την επιμειξία αποτελεί ένα βήμα προς την </a:t>
            </a:r>
            <a:r>
              <a:rPr lang="el-GR" dirty="0" err="1" smtClean="0">
                <a:latin typeface="Candara" panose="020E0502030303020204" pitchFamily="34" charset="0"/>
              </a:rPr>
              <a:t>ειδογένεση</a:t>
            </a:r>
            <a:r>
              <a:rPr lang="el-GR" dirty="0" smtClean="0">
                <a:latin typeface="Candara" panose="020E0502030303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184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4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4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4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4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4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4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 build="p" bldLvl="3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2906" y="1743328"/>
            <a:ext cx="6074229" cy="3593773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err="1" smtClean="0">
                <a:latin typeface="Candara" panose="020E0502030303020204" pitchFamily="34" charset="0"/>
              </a:rPr>
              <a:t>Tropp</a:t>
            </a:r>
            <a:r>
              <a:rPr lang="en-US" b="1" dirty="0" smtClean="0">
                <a:latin typeface="Candara" panose="020E0502030303020204" pitchFamily="34" charset="0"/>
              </a:rPr>
              <a:t>, </a:t>
            </a:r>
            <a:r>
              <a:rPr lang="el-GR" b="1" dirty="0" smtClean="0">
                <a:latin typeface="Candara" panose="020E0502030303020204" pitchFamily="34" charset="0"/>
              </a:rPr>
              <a:t>Κεφάλαιο 11</a:t>
            </a:r>
          </a:p>
          <a:p>
            <a:pPr eaLnBrk="1" hangingPunct="1">
              <a:defRPr/>
            </a:pPr>
            <a:r>
              <a:rPr lang="en-US" b="1" dirty="0" smtClean="0">
                <a:latin typeface="Candara" panose="020E0502030303020204" pitchFamily="34" charset="0"/>
              </a:rPr>
              <a:t>Genes VIII</a:t>
            </a:r>
            <a:r>
              <a:rPr lang="el-GR" b="1" dirty="0" smtClean="0">
                <a:latin typeface="Candara" panose="020E0502030303020204" pitchFamily="34" charset="0"/>
              </a:rPr>
              <a:t>:</a:t>
            </a:r>
          </a:p>
          <a:p>
            <a:pPr lvl="1" eaLnBrk="1" hangingPunct="1">
              <a:defRPr/>
            </a:pPr>
            <a:r>
              <a:rPr lang="el-GR" b="1" dirty="0" smtClean="0">
                <a:latin typeface="Candara" panose="020E0502030303020204" pitchFamily="34" charset="0"/>
              </a:rPr>
              <a:t>16.2 και 16.3</a:t>
            </a:r>
          </a:p>
          <a:p>
            <a:pPr lvl="1" eaLnBrk="1" hangingPunct="1">
              <a:defRPr/>
            </a:pPr>
            <a:r>
              <a:rPr lang="el-GR" b="1" dirty="0" smtClean="0">
                <a:latin typeface="Candara" panose="020E0502030303020204" pitchFamily="34" charset="0"/>
              </a:rPr>
              <a:t>16.9, 16.10 και 16.11</a:t>
            </a:r>
          </a:p>
          <a:p>
            <a:pPr lvl="1" eaLnBrk="1" hangingPunct="1">
              <a:defRPr/>
            </a:pPr>
            <a:r>
              <a:rPr lang="el-GR" b="1" dirty="0" smtClean="0">
                <a:latin typeface="Candara" panose="020E0502030303020204" pitchFamily="34" charset="0"/>
              </a:rPr>
              <a:t>16.14 και 16.15</a:t>
            </a:r>
          </a:p>
          <a:p>
            <a:pPr eaLnBrk="1" hangingPunct="1">
              <a:defRPr/>
            </a:pPr>
            <a:r>
              <a:rPr lang="en-US" b="1" dirty="0" smtClean="0">
                <a:latin typeface="Candara" panose="020E0502030303020204" pitchFamily="34" charset="0"/>
              </a:rPr>
              <a:t>Watson, </a:t>
            </a:r>
            <a:r>
              <a:rPr lang="el-GR" b="1" dirty="0" smtClean="0">
                <a:latin typeface="Candara" panose="020E0502030303020204" pitchFamily="34" charset="0"/>
              </a:rPr>
              <a:t>Κεφάλαιο 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65113"/>
            <a:ext cx="7812087" cy="6332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07545" y="408988"/>
            <a:ext cx="88915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Μελέτη του μηχανισμού του μωσαϊκού χρώματος του καλαμποκιού και της κληρονομικότητάς του</a:t>
            </a:r>
          </a:p>
          <a:p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↓</a:t>
            </a:r>
          </a:p>
          <a:p>
            <a:pPr algn="l"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Ύπαρξη δύο γενετικών στοιχείων (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Ac </a:t>
            </a:r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και 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Ds) </a:t>
            </a:r>
            <a:r>
              <a:rPr lang="el-GR" sz="2400" dirty="0">
                <a:solidFill>
                  <a:schemeClr val="tx1"/>
                </a:solidFill>
                <a:latin typeface="Candara" panose="020E0502030303020204" pitchFamily="34" charset="0"/>
              </a:rPr>
              <a:t>με τη δυνατότητα να ενσωματώνονται και να απομακρύνονται στο γονιδίωμα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6" y="2970860"/>
            <a:ext cx="8891587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Char char="•"/>
              <a:defRPr/>
            </a:pPr>
            <a:r>
              <a:rPr lang="el-GR" sz="2400" b="1" dirty="0" smtClean="0">
                <a:effectLst/>
                <a:latin typeface="Candara" panose="020E0502030303020204" pitchFamily="34" charset="0"/>
              </a:rPr>
              <a:t>Πρότυπο έκφρασης της </a:t>
            </a:r>
            <a:r>
              <a:rPr lang="el-GR" sz="2400" b="1" dirty="0" err="1" smtClean="0">
                <a:effectLst/>
                <a:latin typeface="Candara" panose="020E0502030303020204" pitchFamily="34" charset="0"/>
              </a:rPr>
              <a:t>ανθοκυανίνης</a:t>
            </a:r>
            <a:endParaRPr lang="el-GR" sz="2400" b="1" dirty="0" smtClean="0">
              <a:effectLst/>
              <a:latin typeface="Candara" panose="020E0502030303020204" pitchFamily="34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Char char="•"/>
              <a:defRPr/>
            </a:pPr>
            <a:r>
              <a:rPr lang="el-GR" sz="2400" b="1" dirty="0" smtClean="0">
                <a:effectLst/>
                <a:latin typeface="Candara" panose="020E0502030303020204" pitchFamily="34" charset="0"/>
              </a:rPr>
              <a:t>Σταθερές μεταλλαγές: όλοι οι σπόροι χρώμα λευκό (όχι Α</a:t>
            </a:r>
            <a:r>
              <a:rPr lang="en-US" sz="2400" b="1" dirty="0" smtClean="0">
                <a:effectLst/>
                <a:latin typeface="Candara" panose="020E0502030303020204" pitchFamily="34" charset="0"/>
              </a:rPr>
              <a:t>c, Ds </a:t>
            </a:r>
            <a:r>
              <a:rPr lang="el-GR" sz="2400" b="1" dirty="0" smtClean="0">
                <a:effectLst/>
                <a:latin typeface="Candara" panose="020E0502030303020204" pitchFamily="34" charset="0"/>
              </a:rPr>
              <a:t>αναστέλλει την έκφραση των </a:t>
            </a:r>
            <a:r>
              <a:rPr lang="el-GR" sz="2400" b="1" dirty="0" err="1" smtClean="0">
                <a:effectLst/>
                <a:latin typeface="Candara" panose="020E0502030303020204" pitchFamily="34" charset="0"/>
              </a:rPr>
              <a:t>ανθοκυανινών</a:t>
            </a:r>
            <a:r>
              <a:rPr lang="el-GR" sz="2400" b="1" dirty="0" smtClean="0">
                <a:effectLst/>
                <a:latin typeface="Candara" panose="020E0502030303020204" pitchFamily="34" charset="0"/>
              </a:rPr>
              <a:t>)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  <a:defRPr/>
            </a:pPr>
            <a:r>
              <a:rPr lang="el-GR" sz="2400" b="1" dirty="0" smtClean="0">
                <a:effectLst/>
                <a:latin typeface="Candara" panose="020E0502030303020204" pitchFamily="34" charset="0"/>
              </a:rPr>
              <a:t>Ασταθείς μεταλλαγές: συχνή επανεμφάνιση μοβ χρώματος (παρουσία </a:t>
            </a:r>
            <a:r>
              <a:rPr lang="en-US" sz="2400" b="1" dirty="0" smtClean="0">
                <a:effectLst/>
                <a:latin typeface="Candara" panose="020E0502030303020204" pitchFamily="34" charset="0"/>
              </a:rPr>
              <a:t>Ac </a:t>
            </a:r>
            <a:r>
              <a:rPr lang="el-GR" sz="2400" b="1" dirty="0" smtClean="0">
                <a:effectLst/>
                <a:latin typeface="Candara" panose="020E0502030303020204" pitchFamily="34" charset="0"/>
              </a:rPr>
              <a:t>→ </a:t>
            </a:r>
            <a:r>
              <a:rPr lang="en-US" sz="2400" b="1" dirty="0" smtClean="0">
                <a:effectLst/>
                <a:latin typeface="Candara" panose="020E0502030303020204" pitchFamily="34" charset="0"/>
              </a:rPr>
              <a:t>Ds </a:t>
            </a:r>
            <a:r>
              <a:rPr lang="el-GR" sz="2400" b="1" dirty="0" smtClean="0">
                <a:effectLst/>
                <a:latin typeface="Candara" panose="020E0502030303020204" pitchFamily="34" charset="0"/>
              </a:rPr>
              <a:t>μετακινείται με συνέπεια την εμφάνιση μοβ χρώματος)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  <a:defRPr/>
            </a:pPr>
            <a:r>
              <a:rPr lang="el-GR" sz="2400" b="1" dirty="0" smtClean="0">
                <a:effectLst/>
                <a:latin typeface="Candara" panose="020E0502030303020204" pitchFamily="34" charset="0"/>
              </a:rPr>
              <a:t>Διασταυρώσεις ανάμεσα σε φυτά με ασταθείς μεταλλάξεις και φυτά με σταθερές → υψηλή συχνότητα αγρίου τύπου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l-GR" sz="2400" b="1" dirty="0" smtClean="0">
                <a:effectLst/>
                <a:latin typeface="Candara" panose="020E0502030303020204" pitchFamily="34" charset="0"/>
              </a:rPr>
              <a:t>↓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  <a:defRPr/>
            </a:pPr>
            <a:r>
              <a:rPr lang="el-GR" sz="2400" b="1" dirty="0" smtClean="0">
                <a:effectLst/>
                <a:latin typeface="Candara" panose="020E0502030303020204" pitchFamily="34" charset="0"/>
              </a:rPr>
              <a:t>Ύπαρξη δύο γενετικών στοιχείων (</a:t>
            </a:r>
            <a:r>
              <a:rPr lang="en-US" sz="2400" b="1" dirty="0" smtClean="0">
                <a:effectLst/>
                <a:latin typeface="Candara" panose="020E0502030303020204" pitchFamily="34" charset="0"/>
              </a:rPr>
              <a:t>Ac </a:t>
            </a:r>
            <a:r>
              <a:rPr lang="el-GR" sz="2400" b="1" dirty="0" smtClean="0">
                <a:effectLst/>
                <a:latin typeface="Candara" panose="020E0502030303020204" pitchFamily="34" charset="0"/>
              </a:rPr>
              <a:t>και </a:t>
            </a:r>
            <a:r>
              <a:rPr lang="en-US" sz="2400" b="1" dirty="0" smtClean="0">
                <a:effectLst/>
                <a:latin typeface="Candara" panose="020E0502030303020204" pitchFamily="34" charset="0"/>
              </a:rPr>
              <a:t>Ds) </a:t>
            </a:r>
            <a:r>
              <a:rPr lang="el-GR" sz="2400" b="1" dirty="0" smtClean="0">
                <a:effectLst/>
                <a:latin typeface="Candara" panose="020E0502030303020204" pitchFamily="34" charset="0"/>
              </a:rPr>
              <a:t>με τη δυνατότητα να ενσωματώνονται και να απομακρύνονται στο γονιδίωμα</a:t>
            </a:r>
            <a:endParaRPr lang="el-GR" sz="24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666875"/>
            <a:ext cx="7142162" cy="3275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243" name="4 - TextBox"/>
          <p:cNvSpPr txBox="1">
            <a:spLocks noChangeArrowheads="1"/>
          </p:cNvSpPr>
          <p:nvPr/>
        </p:nvSpPr>
        <p:spPr bwMode="auto">
          <a:xfrm>
            <a:off x="360363" y="5119688"/>
            <a:ext cx="8243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Στο παράδειγμα αυτό, η παρουσία του 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Ac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αναγκάζει το 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Ds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να αποκοπεί και το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ακκεντρικό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τμήμα που δημιουργείται χάνεται. Το αποτέλεσμα είναι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ημιζυγωτία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για όλους τους τόπους που χάνονται με το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ακκεντρικό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τμήμα, επιτρέποντας στους υπολειπόμενους χαρακτήρες να εκφραστούν στους απογόνους του κυττάρου που υπέστη αυτή τη θραύση νωρίς στην ανάπτυξη του σπόρου. Για το λόγο αυτό δημιουργείται ένας μωσαϊκός φαινότυπος. </a:t>
            </a:r>
          </a:p>
        </p:txBody>
      </p:sp>
      <p:sp>
        <p:nvSpPr>
          <p:cNvPr id="10244" name="5 - TextBox"/>
          <p:cNvSpPr txBox="1">
            <a:spLocks noChangeArrowheads="1"/>
          </p:cNvSpPr>
          <p:nvPr/>
        </p:nvSpPr>
        <p:spPr bwMode="auto">
          <a:xfrm>
            <a:off x="395288" y="188913"/>
            <a:ext cx="82438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dirty="0">
                <a:solidFill>
                  <a:srgbClr val="FFCCCC"/>
                </a:solidFill>
                <a:latin typeface="Candara" panose="020E0502030303020204" pitchFamily="34" charset="0"/>
              </a:rPr>
              <a:t>Η </a:t>
            </a:r>
            <a:r>
              <a:rPr lang="en-US" sz="2400" dirty="0">
                <a:solidFill>
                  <a:srgbClr val="FFCCCC"/>
                </a:solidFill>
                <a:latin typeface="Candara" panose="020E0502030303020204" pitchFamily="34" charset="0"/>
              </a:rPr>
              <a:t>Barbara McClintock </a:t>
            </a:r>
            <a:r>
              <a:rPr lang="el-GR" sz="2400" dirty="0">
                <a:solidFill>
                  <a:srgbClr val="FFCCCC"/>
                </a:solidFill>
                <a:latin typeface="Candara" panose="020E0502030303020204" pitchFamily="34" charset="0"/>
              </a:rPr>
              <a:t>παρατήρησε σπάνιους, παράξενους και μη αναμενόμενους </a:t>
            </a:r>
            <a:r>
              <a:rPr lang="el-GR" sz="2400" dirty="0" err="1">
                <a:solidFill>
                  <a:srgbClr val="FFCCCC"/>
                </a:solidFill>
                <a:latin typeface="Candara" panose="020E0502030303020204" pitchFamily="34" charset="0"/>
              </a:rPr>
              <a:t>φαινότυπους</a:t>
            </a:r>
            <a:r>
              <a:rPr lang="el-GR" sz="2400" dirty="0">
                <a:solidFill>
                  <a:srgbClr val="FFCCCC"/>
                </a:solidFill>
                <a:latin typeface="Candara" panose="020E0502030303020204" pitchFamily="34" charset="0"/>
              </a:rPr>
              <a:t> σπόρων στους απογόνους των διασταυρώσεων που πραγματοποίησε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04813"/>
            <a:ext cx="6334125" cy="368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267" name="4 - TextBox"/>
          <p:cNvSpPr txBox="1">
            <a:spLocks noChangeArrowheads="1"/>
          </p:cNvSpPr>
          <p:nvPr/>
        </p:nvSpPr>
        <p:spPr bwMode="auto">
          <a:xfrm>
            <a:off x="250825" y="4365625"/>
            <a:ext cx="842486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Στο παράδειγμα αυτό, το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Ds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εντίθεται στο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C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νωρίς κατά την ανάπτυξη του σπόρου, καταστέλλοντας την παραγωγή χρωστικής. Στη συνέχεια, σε μερικά από τα προκύπτοντα κύτταρα το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Ds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ξαφνικά εξαφανίζεται. Αυτό επιτρέπει την επανεμφάνιση της φυσιολογικής λειτουργίας του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C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και οι περιοχές απ’ όπου έφυγε το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Ds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μπορούν πλέον να παράγουν χρωστική. Αυτό είναι ένα παράδειγμα του πώς ένα μεταθετό στοιχείο (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Ds)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μπορεί να παράγει έναν ασταθή φαινότυπο: η έκφραση αλλάζει σε διαφορετικές κυτταρικές σειρές και σε διαφορετικές χρονικές στιγμές, γιατί ποτέ δεν ξέρει κανείς πότε θα φύγει το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Ds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επιτρέποντας το γονίδιο να επανακτήσει την αρχική του λειτουργία.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Ροή">
  <a:themeElements>
    <a:clrScheme name="Ροή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Ροή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1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1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Ροή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Ροή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Designs\Πτήση με ανεμόπτερο.pot</Template>
  <TotalTime>5766</TotalTime>
  <Words>1870</Words>
  <Application>Microsoft Office PowerPoint</Application>
  <PresentationFormat>Προβολή στην οθόνη (4:3)</PresentationFormat>
  <Paragraphs>128</Paragraphs>
  <Slides>48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56" baseType="lpstr">
      <vt:lpstr>MS Mincho</vt:lpstr>
      <vt:lpstr>MS PGothic</vt:lpstr>
      <vt:lpstr>Arial</vt:lpstr>
      <vt:lpstr>Candara</vt:lpstr>
      <vt:lpstr>Garamond</vt:lpstr>
      <vt:lpstr>Symbol</vt:lpstr>
      <vt:lpstr>Wingdings</vt:lpstr>
      <vt:lpstr>Ροή</vt:lpstr>
      <vt:lpstr>Παρουσίαση του PowerPoint</vt:lpstr>
      <vt:lpstr>Το DNA δεν παραμένει αναλλοίωτο</vt:lpstr>
      <vt:lpstr>Τα στοιχεία ελέγχου Ds στο καλαμπόκι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Αυτόνομα και μη αυτόνομα στοιχεία</vt:lpstr>
      <vt:lpstr>Παρουσίαση του PowerPoint</vt:lpstr>
      <vt:lpstr>Αλληλουχίες ένθεσης (IS)</vt:lpstr>
      <vt:lpstr>Παρουσίαση του PowerPoint</vt:lpstr>
      <vt:lpstr>Τα σύνθετα τρανσποζόνια φέρουν μονάδες IS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ανατομία του σύνθετου τρανσποζονίου Tn5</vt:lpstr>
      <vt:lpstr>Η ανατομία του σύνθετου τρανσποζονίου Tn10</vt:lpstr>
      <vt:lpstr>Τα μεταθετά στοιχεία DNA μετακινούνται μέσω δύο διαφορετικών μηχανισμών</vt:lpstr>
      <vt:lpstr>Μετάθεση του Tn5 με  μη αντιγραφικό μηχανισμό</vt:lpstr>
      <vt:lpstr>Παρουσίαση του PowerPoint</vt:lpstr>
      <vt:lpstr>Παρουσίαση του PowerPoint</vt:lpstr>
      <vt:lpstr>Παρουσίαση του PowerPoint</vt:lpstr>
      <vt:lpstr>Συντονισμός της μετάθεσης με την αντιγραφή του DNA</vt:lpstr>
      <vt:lpstr>Η μετάθεση του Tn10 υπόκειται σε πολλαπλούς ελέγχους</vt:lpstr>
      <vt:lpstr>Παρουσίαση του PowerPoint</vt:lpstr>
      <vt:lpstr>Παρουσίαση του PowerPoint</vt:lpstr>
      <vt:lpstr>Η μεθυλίωση αποτελεί τον πιο σημαντικό παράγοντα ελέγχου</vt:lpstr>
      <vt:lpstr>Η μετάθεση του TnA με  αντιγραφικό μηχανισμό</vt:lpstr>
      <vt:lpstr>Παρουσίαση του PowerPoint</vt:lpstr>
      <vt:lpstr>Παρουσίαση του PowerPoint</vt:lpstr>
      <vt:lpstr>Παρουσίαση του PowerPoint</vt:lpstr>
      <vt:lpstr>Τα τρανσποζόνια είναι χρήσιμα εργαλεία</vt:lpstr>
      <vt:lpstr>Γονίδια αναφοράς</vt:lpstr>
      <vt:lpstr>Εργαλεία για γενικευμένη μεταλλαξιγένεση και κλωνοποίηση</vt:lpstr>
      <vt:lpstr>Παρουσίαση του PowerPoint</vt:lpstr>
      <vt:lpstr>Εργαλεία για τη δημιουργία διαγονιδιακών οργανισμών</vt:lpstr>
      <vt:lpstr>Μετασχηματισμός μέσω Ρ στη Drosophila </vt:lpstr>
      <vt:lpstr>Enhancer trap</vt:lpstr>
      <vt:lpstr>Η υβριδική δυσγένεση στη Drosophila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ACADEMIC PUBLICATIONS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hp</dc:creator>
  <cp:lastModifiedBy>user</cp:lastModifiedBy>
  <cp:revision>216</cp:revision>
  <dcterms:created xsi:type="dcterms:W3CDTF">2007-01-01T18:36:17Z</dcterms:created>
  <dcterms:modified xsi:type="dcterms:W3CDTF">2018-10-15T14:05:54Z</dcterms:modified>
</cp:coreProperties>
</file>