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</p:sldMasterIdLst>
  <p:notesMasterIdLst>
    <p:notesMasterId r:id="rId50"/>
  </p:notesMasterIdLst>
  <p:handoutMasterIdLst>
    <p:handoutMasterId r:id="rId51"/>
  </p:handoutMasterIdLst>
  <p:sldIdLst>
    <p:sldId id="269" r:id="rId2"/>
    <p:sldId id="340" r:id="rId3"/>
    <p:sldId id="346" r:id="rId4"/>
    <p:sldId id="384" r:id="rId5"/>
    <p:sldId id="385" r:id="rId6"/>
    <p:sldId id="353" r:id="rId7"/>
    <p:sldId id="355" r:id="rId8"/>
    <p:sldId id="381" r:id="rId9"/>
    <p:sldId id="382" r:id="rId10"/>
    <p:sldId id="383" r:id="rId11"/>
    <p:sldId id="319" r:id="rId12"/>
    <p:sldId id="341" r:id="rId13"/>
    <p:sldId id="342" r:id="rId14"/>
    <p:sldId id="343" r:id="rId15"/>
    <p:sldId id="386" r:id="rId16"/>
    <p:sldId id="344" r:id="rId17"/>
    <p:sldId id="345" r:id="rId18"/>
    <p:sldId id="357" r:id="rId19"/>
    <p:sldId id="387" r:id="rId20"/>
    <p:sldId id="388" r:id="rId21"/>
    <p:sldId id="356" r:id="rId22"/>
    <p:sldId id="389" r:id="rId23"/>
    <p:sldId id="390" r:id="rId24"/>
    <p:sldId id="391" r:id="rId25"/>
    <p:sldId id="392" r:id="rId26"/>
    <p:sldId id="394" r:id="rId27"/>
    <p:sldId id="395" r:id="rId28"/>
    <p:sldId id="396" r:id="rId29"/>
    <p:sldId id="397" r:id="rId30"/>
    <p:sldId id="398" r:id="rId31"/>
    <p:sldId id="360" r:id="rId32"/>
    <p:sldId id="320" r:id="rId33"/>
    <p:sldId id="361" r:id="rId34"/>
    <p:sldId id="358" r:id="rId35"/>
    <p:sldId id="412" r:id="rId36"/>
    <p:sldId id="413" r:id="rId37"/>
    <p:sldId id="399" r:id="rId38"/>
    <p:sldId id="400" r:id="rId39"/>
    <p:sldId id="401" r:id="rId40"/>
    <p:sldId id="402" r:id="rId41"/>
    <p:sldId id="403" r:id="rId42"/>
    <p:sldId id="404" r:id="rId43"/>
    <p:sldId id="405" r:id="rId44"/>
    <p:sldId id="407" r:id="rId45"/>
    <p:sldId id="414" r:id="rId46"/>
    <p:sldId id="409" r:id="rId47"/>
    <p:sldId id="411" r:id="rId48"/>
    <p:sldId id="375" r:id="rId49"/>
  </p:sldIdLst>
  <p:sldSz cx="9144000" cy="6858000" type="screen4x3"/>
  <p:notesSz cx="6858000" cy="9144000"/>
  <p:defaultTextStyle>
    <a:defPPr>
      <a:defRPr lang="el-GR"/>
    </a:defPPr>
    <a:lvl1pPr algn="ctr" rtl="0" eaLnBrk="0" fontAlgn="base" hangingPunct="0">
      <a:spcBef>
        <a:spcPct val="50000"/>
      </a:spcBef>
      <a:spcAft>
        <a:spcPct val="0"/>
      </a:spcAft>
      <a:defRPr sz="1400" b="1" kern="1200">
        <a:solidFill>
          <a:srgbClr val="FFFF00"/>
        </a:solidFill>
        <a:latin typeface="Garamond" pitchFamily="18" charset="0"/>
        <a:ea typeface="+mn-ea"/>
        <a:cs typeface="+mn-cs"/>
      </a:defRPr>
    </a:lvl1pPr>
    <a:lvl2pPr marL="457200" algn="ctr" rtl="0" eaLnBrk="0" fontAlgn="base" hangingPunct="0">
      <a:spcBef>
        <a:spcPct val="50000"/>
      </a:spcBef>
      <a:spcAft>
        <a:spcPct val="0"/>
      </a:spcAft>
      <a:defRPr sz="1400" b="1" kern="1200">
        <a:solidFill>
          <a:srgbClr val="FFFF00"/>
        </a:solidFill>
        <a:latin typeface="Garamond" pitchFamily="18" charset="0"/>
        <a:ea typeface="+mn-ea"/>
        <a:cs typeface="+mn-cs"/>
      </a:defRPr>
    </a:lvl2pPr>
    <a:lvl3pPr marL="914400" algn="ctr" rtl="0" eaLnBrk="0" fontAlgn="base" hangingPunct="0">
      <a:spcBef>
        <a:spcPct val="50000"/>
      </a:spcBef>
      <a:spcAft>
        <a:spcPct val="0"/>
      </a:spcAft>
      <a:defRPr sz="1400" b="1" kern="1200">
        <a:solidFill>
          <a:srgbClr val="FFFF00"/>
        </a:solidFill>
        <a:latin typeface="Garamond" pitchFamily="18" charset="0"/>
        <a:ea typeface="+mn-ea"/>
        <a:cs typeface="+mn-cs"/>
      </a:defRPr>
    </a:lvl3pPr>
    <a:lvl4pPr marL="1371600" algn="ctr" rtl="0" eaLnBrk="0" fontAlgn="base" hangingPunct="0">
      <a:spcBef>
        <a:spcPct val="50000"/>
      </a:spcBef>
      <a:spcAft>
        <a:spcPct val="0"/>
      </a:spcAft>
      <a:defRPr sz="1400" b="1" kern="1200">
        <a:solidFill>
          <a:srgbClr val="FFFF00"/>
        </a:solidFill>
        <a:latin typeface="Garamond" pitchFamily="18" charset="0"/>
        <a:ea typeface="+mn-ea"/>
        <a:cs typeface="+mn-cs"/>
      </a:defRPr>
    </a:lvl4pPr>
    <a:lvl5pPr marL="1828800" algn="ctr" rtl="0" eaLnBrk="0" fontAlgn="base" hangingPunct="0">
      <a:spcBef>
        <a:spcPct val="50000"/>
      </a:spcBef>
      <a:spcAft>
        <a:spcPct val="0"/>
      </a:spcAft>
      <a:defRPr sz="1400" b="1" kern="1200">
        <a:solidFill>
          <a:srgbClr val="FFFF00"/>
        </a:solidFill>
        <a:latin typeface="Garamond" pitchFamily="18" charset="0"/>
        <a:ea typeface="+mn-ea"/>
        <a:cs typeface="+mn-cs"/>
      </a:defRPr>
    </a:lvl5pPr>
    <a:lvl6pPr marL="2286000" algn="l" defTabSz="914400" rtl="0" eaLnBrk="1" latinLnBrk="0" hangingPunct="1">
      <a:defRPr sz="1400" b="1" kern="1200">
        <a:solidFill>
          <a:srgbClr val="FFFF00"/>
        </a:solidFill>
        <a:latin typeface="Garamond" pitchFamily="18" charset="0"/>
        <a:ea typeface="+mn-ea"/>
        <a:cs typeface="+mn-cs"/>
      </a:defRPr>
    </a:lvl6pPr>
    <a:lvl7pPr marL="2743200" algn="l" defTabSz="914400" rtl="0" eaLnBrk="1" latinLnBrk="0" hangingPunct="1">
      <a:defRPr sz="1400" b="1" kern="1200">
        <a:solidFill>
          <a:srgbClr val="FFFF00"/>
        </a:solidFill>
        <a:latin typeface="Garamond" pitchFamily="18" charset="0"/>
        <a:ea typeface="+mn-ea"/>
        <a:cs typeface="+mn-cs"/>
      </a:defRPr>
    </a:lvl7pPr>
    <a:lvl8pPr marL="3200400" algn="l" defTabSz="914400" rtl="0" eaLnBrk="1" latinLnBrk="0" hangingPunct="1">
      <a:defRPr sz="1400" b="1" kern="1200">
        <a:solidFill>
          <a:srgbClr val="FFFF00"/>
        </a:solidFill>
        <a:latin typeface="Garamond" pitchFamily="18" charset="0"/>
        <a:ea typeface="+mn-ea"/>
        <a:cs typeface="+mn-cs"/>
      </a:defRPr>
    </a:lvl8pPr>
    <a:lvl9pPr marL="3657600" algn="l" defTabSz="914400" rtl="0" eaLnBrk="1" latinLnBrk="0" hangingPunct="1">
      <a:defRPr sz="1400" b="1" kern="1200">
        <a:solidFill>
          <a:srgbClr val="FFFF00"/>
        </a:solidFill>
        <a:latin typeface="Garamond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99"/>
    <a:srgbClr val="FFC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111" autoAdjust="0"/>
    <p:restoredTop sz="93148" autoAdjust="0"/>
  </p:normalViewPr>
  <p:slideViewPr>
    <p:cSldViewPr snapToGrid="0">
      <p:cViewPr varScale="1">
        <p:scale>
          <a:sx n="89" d="100"/>
          <a:sy n="89" d="100"/>
        </p:scale>
        <p:origin x="90" y="4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00" d="100"/>
        <a:sy n="200" d="100"/>
      </p:scale>
      <p:origin x="0" y="950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handoutMaster" Target="handoutMasters/handoutMaster1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spcBef>
                <a:spcPct val="0"/>
              </a:spcBef>
              <a:defRPr sz="1200" b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0"/>
              </a:spcBef>
              <a:defRPr sz="1200" b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2765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spcBef>
                <a:spcPct val="0"/>
              </a:spcBef>
              <a:defRPr sz="1200" b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r>
              <a:rPr lang="el-GR"/>
              <a:t>Protein Structure - Ακαδημαϊκές Εκδόσεις 2007</a:t>
            </a:r>
          </a:p>
        </p:txBody>
      </p:sp>
      <p:sp>
        <p:nvSpPr>
          <p:cNvPr id="2765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0"/>
              </a:spcBef>
              <a:defRPr sz="1200" b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fld id="{8E3603BA-8685-4544-81C6-573759FF858D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20280634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spcBef>
                <a:spcPct val="0"/>
              </a:spcBef>
              <a:defRPr sz="1200" b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0"/>
              </a:spcBef>
              <a:defRPr sz="1200" b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32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6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l-GR" noProof="0" smtClean="0"/>
              <a:t>Κάντε κλικ για να επεξεργαστείτε τα στυλ κειμένου του υποδείγματος</a:t>
            </a:r>
          </a:p>
          <a:p>
            <a:pPr lvl="1"/>
            <a:r>
              <a:rPr lang="el-GR" noProof="0" smtClean="0"/>
              <a:t>Δεύτερου επιπέδου</a:t>
            </a:r>
          </a:p>
          <a:p>
            <a:pPr lvl="2"/>
            <a:r>
              <a:rPr lang="el-GR" noProof="0" smtClean="0"/>
              <a:t>Τρίτου επιπέδου</a:t>
            </a:r>
          </a:p>
          <a:p>
            <a:pPr lvl="3"/>
            <a:r>
              <a:rPr lang="el-GR" noProof="0" smtClean="0"/>
              <a:t>Τέταρτου επιπέδου</a:t>
            </a:r>
          </a:p>
          <a:p>
            <a:pPr lvl="4"/>
            <a:r>
              <a:rPr lang="el-GR" noProof="0" smtClean="0"/>
              <a:t>Πέμπτου επιπέδου</a:t>
            </a:r>
          </a:p>
        </p:txBody>
      </p:sp>
      <p:sp>
        <p:nvSpPr>
          <p:cNvPr id="256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spcBef>
                <a:spcPct val="0"/>
              </a:spcBef>
              <a:defRPr sz="1200" b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r>
              <a:rPr lang="el-GR"/>
              <a:t>Protein Structure - Ακαδημαϊκές Εκδόσεις 2007</a:t>
            </a:r>
          </a:p>
        </p:txBody>
      </p:sp>
      <p:sp>
        <p:nvSpPr>
          <p:cNvPr id="256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0"/>
              </a:spcBef>
              <a:defRPr sz="1200" b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fld id="{6F764D2A-E953-4C21-BC35-2FBD316B1954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21632761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984042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4243425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1215869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1395017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l-GR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42172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l-GR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02151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8" name="Freeform 4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l-GR"/>
              </a:p>
            </p:txBody>
          </p:sp>
          <p:sp>
            <p:nvSpPr>
              <p:cNvPr id="9" name="Freeform 5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l-GR"/>
              </a:p>
            </p:txBody>
          </p:sp>
          <p:sp>
            <p:nvSpPr>
              <p:cNvPr id="10" name="Freeform 6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l-GR"/>
              </a:p>
            </p:txBody>
          </p:sp>
          <p:sp>
            <p:nvSpPr>
              <p:cNvPr id="11" name="Freeform 7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/>
                <a:ahLst/>
                <a:cxnLst>
                  <a:cxn ang="0">
                    <a:pos x="1433" y="474"/>
                  </a:cxn>
                  <a:cxn ang="0">
                    <a:pos x="1460" y="528"/>
                  </a:cxn>
                  <a:cxn ang="0">
                    <a:pos x="1541" y="593"/>
                  </a:cxn>
                  <a:cxn ang="0">
                    <a:pos x="1715" y="670"/>
                  </a:cxn>
                  <a:cxn ang="0">
                    <a:pos x="1927" y="735"/>
                  </a:cxn>
                  <a:cxn ang="0">
                    <a:pos x="2155" y="789"/>
                  </a:cxn>
                  <a:cxn ang="0">
                    <a:pos x="2372" y="849"/>
                  </a:cxn>
                  <a:cxn ang="0">
                    <a:pos x="2551" y="920"/>
                  </a:cxn>
                  <a:cxn ang="0">
                    <a:pos x="2638" y="980"/>
                  </a:cxn>
                  <a:cxn ang="0">
                    <a:pos x="2676" y="1029"/>
                  </a:cxn>
                  <a:cxn ang="0">
                    <a:pos x="2681" y="1083"/>
                  </a:cxn>
                  <a:cxn ang="0">
                    <a:pos x="2665" y="1127"/>
                  </a:cxn>
                  <a:cxn ang="0">
                    <a:pos x="2616" y="1170"/>
                  </a:cxn>
                  <a:cxn ang="0">
                    <a:pos x="2545" y="1208"/>
                  </a:cxn>
                  <a:cxn ang="0">
                    <a:pos x="2448" y="1241"/>
                  </a:cxn>
                  <a:cxn ang="0">
                    <a:pos x="2328" y="1274"/>
                  </a:cxn>
                  <a:cxn ang="0">
                    <a:pos x="2106" y="1328"/>
                  </a:cxn>
                  <a:cxn ang="0">
                    <a:pos x="1742" y="1421"/>
                  </a:cxn>
                  <a:cxn ang="0">
                    <a:pos x="1308" y="1540"/>
                  </a:cxn>
                  <a:cxn ang="0">
                    <a:pos x="820" y="1709"/>
                  </a:cxn>
                  <a:cxn ang="0">
                    <a:pos x="282" y="1943"/>
                  </a:cxn>
                  <a:cxn ang="0">
                    <a:pos x="152" y="2085"/>
                  </a:cxn>
                  <a:cxn ang="0">
                    <a:pos x="386" y="1992"/>
                  </a:cxn>
                  <a:cxn ang="0">
                    <a:pos x="700" y="1834"/>
                  </a:cxn>
                  <a:cxn ang="0">
                    <a:pos x="1064" y="1693"/>
                  </a:cxn>
                  <a:cxn ang="0">
                    <a:pos x="1661" y="1497"/>
                  </a:cxn>
                  <a:cxn ang="0">
                    <a:pos x="1845" y="1442"/>
                  </a:cxn>
                  <a:cxn ang="0">
                    <a:pos x="2252" y="1339"/>
                  </a:cxn>
                  <a:cxn ang="0">
                    <a:pos x="2551" y="1263"/>
                  </a:cxn>
                  <a:cxn ang="0">
                    <a:pos x="2730" y="1214"/>
                  </a:cxn>
                  <a:cxn ang="0">
                    <a:pos x="2876" y="1170"/>
                  </a:cxn>
                  <a:cxn ang="0">
                    <a:pos x="2974" y="1132"/>
                  </a:cxn>
                  <a:cxn ang="0">
                    <a:pos x="3007" y="871"/>
                  </a:cxn>
                  <a:cxn ang="0">
                    <a:pos x="2860" y="844"/>
                  </a:cxn>
                  <a:cxn ang="0">
                    <a:pos x="2670" y="806"/>
                  </a:cxn>
                  <a:cxn ang="0">
                    <a:pos x="2458" y="757"/>
                  </a:cxn>
                  <a:cxn ang="0">
                    <a:pos x="2138" y="670"/>
                  </a:cxn>
                  <a:cxn ang="0">
                    <a:pos x="1959" y="604"/>
                  </a:cxn>
                  <a:cxn ang="0">
                    <a:pos x="1824" y="534"/>
                  </a:cxn>
                  <a:cxn ang="0">
                    <a:pos x="1769" y="474"/>
                  </a:cxn>
                  <a:cxn ang="0">
                    <a:pos x="1753" y="436"/>
                  </a:cxn>
                  <a:cxn ang="0">
                    <a:pos x="1780" y="381"/>
                  </a:cxn>
                  <a:cxn ang="0">
                    <a:pos x="1862" y="316"/>
                  </a:cxn>
                  <a:cxn ang="0">
                    <a:pos x="1986" y="267"/>
                  </a:cxn>
                  <a:cxn ang="0">
                    <a:pos x="2149" y="229"/>
                  </a:cxn>
                  <a:cxn ang="0">
                    <a:pos x="2431" y="180"/>
                  </a:cxn>
                  <a:cxn ang="0">
                    <a:pos x="2827" y="125"/>
                  </a:cxn>
                  <a:cxn ang="0">
                    <a:pos x="3007" y="87"/>
                  </a:cxn>
                  <a:cxn ang="0">
                    <a:pos x="2909" y="22"/>
                  </a:cxn>
                  <a:cxn ang="0">
                    <a:pos x="2676" y="66"/>
                  </a:cxn>
                  <a:cxn ang="0">
                    <a:pos x="2285" y="120"/>
                  </a:cxn>
                  <a:cxn ang="0">
                    <a:pos x="2030" y="158"/>
                  </a:cxn>
                  <a:cxn ang="0">
                    <a:pos x="1791" y="202"/>
                  </a:cxn>
                  <a:cxn ang="0">
                    <a:pos x="1601" y="261"/>
                  </a:cxn>
                  <a:cxn ang="0">
                    <a:pos x="1471" y="338"/>
                  </a:cxn>
                  <a:cxn ang="0">
                    <a:pos x="1438" y="387"/>
                  </a:cxn>
                  <a:cxn ang="0">
                    <a:pos x="1427" y="441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l-GR"/>
              </a:p>
            </p:txBody>
          </p:sp>
          <p:sp>
            <p:nvSpPr>
              <p:cNvPr id="12" name="Freeform 8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l-GR"/>
              </a:p>
            </p:txBody>
          </p:sp>
        </p:grpSp>
        <p:sp>
          <p:nvSpPr>
            <p:cNvPr id="6" name="Freeform 9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l-GR"/>
            </a:p>
          </p:txBody>
        </p:sp>
        <p:sp>
          <p:nvSpPr>
            <p:cNvPr id="7" name="Freeform 10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906"/>
                </a:cxn>
                <a:cxn ang="0">
                  <a:pos x="5740" y="1906"/>
                </a:cxn>
                <a:cxn ang="0">
                  <a:pos x="574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l-GR"/>
            </a:p>
          </p:txBody>
        </p:sp>
      </p:grpSp>
      <p:sp>
        <p:nvSpPr>
          <p:cNvPr id="8203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36725"/>
            <a:ext cx="7772400" cy="1920875"/>
          </a:xfrm>
        </p:spPr>
        <p:txBody>
          <a:bodyPr/>
          <a:lstStyle>
            <a:lvl1pPr>
              <a:defRPr sz="6000"/>
            </a:lvl1pPr>
          </a:lstStyle>
          <a:p>
            <a:r>
              <a:rPr lang="el-GR"/>
              <a:t>Κάντε κλικ για επεξεργασία του τίτλου</a:t>
            </a:r>
          </a:p>
        </p:txBody>
      </p:sp>
      <p:sp>
        <p:nvSpPr>
          <p:cNvPr id="8204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l-GR"/>
              <a:t>ζζζζζζζζζζζζζζζζζζ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quarter" idx="10"/>
          </p:nvPr>
        </p:nvSpPr>
        <p:spPr bwMode="auto">
          <a:xfrm>
            <a:off x="457200" y="6248400"/>
            <a:ext cx="2133600" cy="47625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spcBef>
                <a:spcPct val="0"/>
              </a:spcBef>
              <a:defRPr sz="1200" b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r>
              <a:rPr lang="el-GR"/>
              <a:t>Ανασυνδυασμένο DNA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κειμένου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l-GR" noProof="0" smtClean="0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4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1029" name="Group 5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7174" name="Freeform 6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l-GR"/>
              </a:p>
            </p:txBody>
          </p:sp>
          <p:sp>
            <p:nvSpPr>
              <p:cNvPr id="7175" name="Freeform 7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l-GR"/>
              </a:p>
            </p:txBody>
          </p:sp>
          <p:sp>
            <p:nvSpPr>
              <p:cNvPr id="7176" name="Freeform 8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l-GR"/>
              </a:p>
            </p:txBody>
          </p:sp>
          <p:sp>
            <p:nvSpPr>
              <p:cNvPr id="7177" name="Freeform 9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/>
                <a:ahLst/>
                <a:cxnLst>
                  <a:cxn ang="0">
                    <a:pos x="1433" y="474"/>
                  </a:cxn>
                  <a:cxn ang="0">
                    <a:pos x="1460" y="528"/>
                  </a:cxn>
                  <a:cxn ang="0">
                    <a:pos x="1541" y="593"/>
                  </a:cxn>
                  <a:cxn ang="0">
                    <a:pos x="1715" y="670"/>
                  </a:cxn>
                  <a:cxn ang="0">
                    <a:pos x="1927" y="735"/>
                  </a:cxn>
                  <a:cxn ang="0">
                    <a:pos x="2155" y="789"/>
                  </a:cxn>
                  <a:cxn ang="0">
                    <a:pos x="2372" y="849"/>
                  </a:cxn>
                  <a:cxn ang="0">
                    <a:pos x="2551" y="920"/>
                  </a:cxn>
                  <a:cxn ang="0">
                    <a:pos x="2638" y="980"/>
                  </a:cxn>
                  <a:cxn ang="0">
                    <a:pos x="2676" y="1029"/>
                  </a:cxn>
                  <a:cxn ang="0">
                    <a:pos x="2681" y="1083"/>
                  </a:cxn>
                  <a:cxn ang="0">
                    <a:pos x="2665" y="1127"/>
                  </a:cxn>
                  <a:cxn ang="0">
                    <a:pos x="2616" y="1170"/>
                  </a:cxn>
                  <a:cxn ang="0">
                    <a:pos x="2545" y="1208"/>
                  </a:cxn>
                  <a:cxn ang="0">
                    <a:pos x="2448" y="1241"/>
                  </a:cxn>
                  <a:cxn ang="0">
                    <a:pos x="2328" y="1274"/>
                  </a:cxn>
                  <a:cxn ang="0">
                    <a:pos x="2106" y="1328"/>
                  </a:cxn>
                  <a:cxn ang="0">
                    <a:pos x="1742" y="1421"/>
                  </a:cxn>
                  <a:cxn ang="0">
                    <a:pos x="1308" y="1540"/>
                  </a:cxn>
                  <a:cxn ang="0">
                    <a:pos x="820" y="1709"/>
                  </a:cxn>
                  <a:cxn ang="0">
                    <a:pos x="282" y="1943"/>
                  </a:cxn>
                  <a:cxn ang="0">
                    <a:pos x="152" y="2085"/>
                  </a:cxn>
                  <a:cxn ang="0">
                    <a:pos x="386" y="1992"/>
                  </a:cxn>
                  <a:cxn ang="0">
                    <a:pos x="700" y="1834"/>
                  </a:cxn>
                  <a:cxn ang="0">
                    <a:pos x="1064" y="1693"/>
                  </a:cxn>
                  <a:cxn ang="0">
                    <a:pos x="1661" y="1497"/>
                  </a:cxn>
                  <a:cxn ang="0">
                    <a:pos x="1845" y="1442"/>
                  </a:cxn>
                  <a:cxn ang="0">
                    <a:pos x="2252" y="1339"/>
                  </a:cxn>
                  <a:cxn ang="0">
                    <a:pos x="2551" y="1263"/>
                  </a:cxn>
                  <a:cxn ang="0">
                    <a:pos x="2730" y="1214"/>
                  </a:cxn>
                  <a:cxn ang="0">
                    <a:pos x="2876" y="1170"/>
                  </a:cxn>
                  <a:cxn ang="0">
                    <a:pos x="2974" y="1132"/>
                  </a:cxn>
                  <a:cxn ang="0">
                    <a:pos x="3007" y="871"/>
                  </a:cxn>
                  <a:cxn ang="0">
                    <a:pos x="2860" y="844"/>
                  </a:cxn>
                  <a:cxn ang="0">
                    <a:pos x="2670" y="806"/>
                  </a:cxn>
                  <a:cxn ang="0">
                    <a:pos x="2458" y="757"/>
                  </a:cxn>
                  <a:cxn ang="0">
                    <a:pos x="2138" y="670"/>
                  </a:cxn>
                  <a:cxn ang="0">
                    <a:pos x="1959" y="604"/>
                  </a:cxn>
                  <a:cxn ang="0">
                    <a:pos x="1824" y="534"/>
                  </a:cxn>
                  <a:cxn ang="0">
                    <a:pos x="1769" y="474"/>
                  </a:cxn>
                  <a:cxn ang="0">
                    <a:pos x="1753" y="436"/>
                  </a:cxn>
                  <a:cxn ang="0">
                    <a:pos x="1780" y="381"/>
                  </a:cxn>
                  <a:cxn ang="0">
                    <a:pos x="1862" y="316"/>
                  </a:cxn>
                  <a:cxn ang="0">
                    <a:pos x="1986" y="267"/>
                  </a:cxn>
                  <a:cxn ang="0">
                    <a:pos x="2149" y="229"/>
                  </a:cxn>
                  <a:cxn ang="0">
                    <a:pos x="2431" y="180"/>
                  </a:cxn>
                  <a:cxn ang="0">
                    <a:pos x="2827" y="125"/>
                  </a:cxn>
                  <a:cxn ang="0">
                    <a:pos x="3007" y="87"/>
                  </a:cxn>
                  <a:cxn ang="0">
                    <a:pos x="2909" y="22"/>
                  </a:cxn>
                  <a:cxn ang="0">
                    <a:pos x="2676" y="66"/>
                  </a:cxn>
                  <a:cxn ang="0">
                    <a:pos x="2285" y="120"/>
                  </a:cxn>
                  <a:cxn ang="0">
                    <a:pos x="2030" y="158"/>
                  </a:cxn>
                  <a:cxn ang="0">
                    <a:pos x="1791" y="202"/>
                  </a:cxn>
                  <a:cxn ang="0">
                    <a:pos x="1601" y="261"/>
                  </a:cxn>
                  <a:cxn ang="0">
                    <a:pos x="1471" y="338"/>
                  </a:cxn>
                  <a:cxn ang="0">
                    <a:pos x="1438" y="387"/>
                  </a:cxn>
                  <a:cxn ang="0">
                    <a:pos x="1427" y="441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l-GR"/>
              </a:p>
            </p:txBody>
          </p:sp>
          <p:sp>
            <p:nvSpPr>
              <p:cNvPr id="7178" name="Freeform 10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l-GR"/>
              </a:p>
            </p:txBody>
          </p:sp>
        </p:grpSp>
        <p:sp>
          <p:nvSpPr>
            <p:cNvPr id="7179" name="Freeform 11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l-GR"/>
            </a:p>
          </p:txBody>
        </p:sp>
        <p:sp>
          <p:nvSpPr>
            <p:cNvPr id="7180" name="Freeform 12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906"/>
                </a:cxn>
                <a:cxn ang="0">
                  <a:pos x="5740" y="1906"/>
                </a:cxn>
                <a:cxn ang="0">
                  <a:pos x="574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l-GR"/>
            </a:p>
          </p:txBody>
        </p:sp>
      </p:grpSp>
      <p:sp>
        <p:nvSpPr>
          <p:cNvPr id="7181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l-GR" smtClean="0"/>
              <a:t>Κάντε κλικ για επεξεργασία του τίτλου</a:t>
            </a:r>
          </a:p>
        </p:txBody>
      </p:sp>
      <p:sp>
        <p:nvSpPr>
          <p:cNvPr id="7183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l-GR" smtClean="0"/>
              <a:t>Κάντε κλικ για να επεξεργαστείτε τα στυλ κειμένου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22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3" name="Rectangle 5"/>
          <p:cNvSpPr>
            <a:spLocks noChangeArrowheads="1"/>
          </p:cNvSpPr>
          <p:nvPr/>
        </p:nvSpPr>
        <p:spPr bwMode="auto">
          <a:xfrm>
            <a:off x="5087773" y="1761002"/>
            <a:ext cx="3850951" cy="3342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  <a:defRPr/>
            </a:pPr>
            <a:r>
              <a:rPr lang="en-US" sz="4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ndara" panose="020E0502030303020204" pitchFamily="34" charset="0"/>
              </a:rPr>
              <a:t>04 - </a:t>
            </a:r>
            <a:r>
              <a:rPr lang="el-GR" sz="4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ndara" panose="020E0502030303020204" pitchFamily="34" charset="0"/>
              </a:rPr>
              <a:t>Μεταθετά </a:t>
            </a:r>
            <a:r>
              <a:rPr lang="el-GR" sz="44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ndara" panose="020E0502030303020204" pitchFamily="34" charset="0"/>
              </a:rPr>
              <a:t>στοιχεία στο γονιδίωμα</a:t>
            </a:r>
            <a:r>
              <a:rPr lang="en-US" sz="44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ndara" panose="020E0502030303020204" pitchFamily="34" charset="0"/>
              </a:rPr>
              <a:t> - </a:t>
            </a:r>
            <a:endParaRPr lang="el-GR" sz="4400" dirty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ndara" panose="020E0502030303020204" pitchFamily="34" charset="0"/>
            </a:endParaRPr>
          </a:p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  <a:defRPr/>
            </a:pPr>
            <a:r>
              <a:rPr lang="en-US" sz="44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ndara" panose="020E0502030303020204" pitchFamily="34" charset="0"/>
              </a:rPr>
              <a:t>DNA </a:t>
            </a:r>
            <a:r>
              <a:rPr lang="el-GR" sz="44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ndara" panose="020E0502030303020204" pitchFamily="34" charset="0"/>
              </a:rPr>
              <a:t>τρανσποζόνια</a:t>
            </a:r>
            <a:endParaRPr lang="el-GR" sz="4400" dirty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ndara" panose="020E0502030303020204" pitchFamily="34" charset="0"/>
            </a:endParaRPr>
          </a:p>
        </p:txBody>
      </p:sp>
      <p:pic>
        <p:nvPicPr>
          <p:cNvPr id="2050" name="Picture 2" descr="https://sercadia.files.wordpress.com/2013/10/corn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30" y="1146434"/>
            <a:ext cx="4848225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1050" y="1628775"/>
            <a:ext cx="4800600" cy="49244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3" name="2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l-GR" sz="4000" dirty="0" smtClean="0">
                <a:latin typeface="Candara" panose="020E0502030303020204" pitchFamily="34" charset="0"/>
              </a:rPr>
              <a:t>Αυτόνομα και μη αυτόνομα στοιχεία</a:t>
            </a:r>
            <a:endParaRPr lang="el-GR" sz="4000" dirty="0">
              <a:latin typeface="Candara" panose="020E0502030303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35075" y="1573213"/>
            <a:ext cx="6713538" cy="41370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117765" name="Rectangle 5"/>
          <p:cNvSpPr>
            <a:spLocks noChangeArrowheads="1"/>
          </p:cNvSpPr>
          <p:nvPr/>
        </p:nvSpPr>
        <p:spPr bwMode="auto">
          <a:xfrm>
            <a:off x="1309979" y="812155"/>
            <a:ext cx="6531981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just" eaLnBrk="1" hangingPunct="1">
              <a:spcBef>
                <a:spcPct val="0"/>
              </a:spcBef>
              <a:defRPr/>
            </a:pPr>
            <a:r>
              <a:rPr lang="el-GR" sz="2400" dirty="0" smtClean="0">
                <a:solidFill>
                  <a:schemeClr val="tx1"/>
                </a:solidFill>
                <a:latin typeface="Candara" panose="020E0502030303020204" pitchFamily="34" charset="0"/>
              </a:rPr>
              <a:t>Τα </a:t>
            </a:r>
            <a:r>
              <a:rPr lang="el-GR" sz="2400" dirty="0">
                <a:solidFill>
                  <a:schemeClr val="tx1"/>
                </a:solidFill>
                <a:latin typeface="Candara" panose="020E0502030303020204" pitchFamily="34" charset="0"/>
              </a:rPr>
              <a:t>μεταθετά στοιχεία </a:t>
            </a:r>
            <a:r>
              <a:rPr lang="el-GR" sz="2400" dirty="0" err="1">
                <a:solidFill>
                  <a:schemeClr val="tx1"/>
                </a:solidFill>
                <a:latin typeface="Candara" panose="020E0502030303020204" pitchFamily="34" charset="0"/>
              </a:rPr>
              <a:t>Ac</a:t>
            </a:r>
            <a:r>
              <a:rPr lang="el-GR" sz="2400" dirty="0">
                <a:solidFill>
                  <a:schemeClr val="tx1"/>
                </a:solidFill>
                <a:latin typeface="Candara" panose="020E0502030303020204" pitchFamily="34" charset="0"/>
              </a:rPr>
              <a:t> και </a:t>
            </a:r>
            <a:r>
              <a:rPr lang="el-GR" sz="2400" dirty="0" err="1">
                <a:solidFill>
                  <a:schemeClr val="tx1"/>
                </a:solidFill>
                <a:latin typeface="Candara" panose="020E0502030303020204" pitchFamily="34" charset="0"/>
              </a:rPr>
              <a:t>Ds</a:t>
            </a:r>
            <a:r>
              <a:rPr lang="el-GR" sz="2400" dirty="0">
                <a:solidFill>
                  <a:schemeClr val="tx1"/>
                </a:solidFill>
                <a:latin typeface="Candara" panose="020E0502030303020204" pitchFamily="34" charset="0"/>
              </a:rPr>
              <a:t> στο καλαμπόκι.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1304712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l-GR" sz="4800" dirty="0" smtClean="0">
                <a:solidFill>
                  <a:schemeClr val="tx1"/>
                </a:solidFill>
                <a:latin typeface="Candara" panose="020E0502030303020204" pitchFamily="34" charset="0"/>
              </a:rPr>
              <a:t>Αλληλουχίες ένθεσης (</a:t>
            </a:r>
            <a:r>
              <a:rPr lang="en-US" sz="4800" dirty="0" smtClean="0">
                <a:solidFill>
                  <a:schemeClr val="tx1"/>
                </a:solidFill>
                <a:latin typeface="Candara" panose="020E0502030303020204" pitchFamily="34" charset="0"/>
              </a:rPr>
              <a:t>IS)</a:t>
            </a:r>
            <a:endParaRPr lang="el-GR" sz="4800" dirty="0" smtClean="0">
              <a:solidFill>
                <a:schemeClr val="tx1"/>
              </a:solidFill>
              <a:latin typeface="Candara" panose="020E0502030303020204" pitchFamily="34" charset="0"/>
            </a:endParaRPr>
          </a:p>
        </p:txBody>
      </p:sp>
      <p:pic>
        <p:nvPicPr>
          <p:cNvPr id="3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3030274"/>
            <a:ext cx="8964612" cy="190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3"/>
          <p:cNvSpPr txBox="1">
            <a:spLocks noChangeArrowheads="1"/>
          </p:cNvSpPr>
          <p:nvPr/>
        </p:nvSpPr>
        <p:spPr bwMode="auto">
          <a:xfrm>
            <a:off x="755650" y="3429000"/>
            <a:ext cx="770413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eaLnBrk="1" hangingPunct="1"/>
            <a:endParaRPr lang="el-GR" sz="1800" b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8435" name="Text Box 4"/>
          <p:cNvSpPr txBox="1">
            <a:spLocks noChangeArrowheads="1"/>
          </p:cNvSpPr>
          <p:nvPr/>
        </p:nvSpPr>
        <p:spPr bwMode="auto">
          <a:xfrm>
            <a:off x="5623349" y="76465"/>
            <a:ext cx="3464670" cy="3970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eaLnBrk="1" hangingPunct="1"/>
            <a:r>
              <a:rPr lang="el-GR" sz="1800" b="0" dirty="0" smtClean="0">
                <a:solidFill>
                  <a:schemeClr val="tx1"/>
                </a:solidFill>
                <a:latin typeface="Candara" panose="020E0502030303020204" pitchFamily="34" charset="0"/>
              </a:rPr>
              <a:t>Τα </a:t>
            </a:r>
            <a:r>
              <a:rPr lang="el-GR" sz="1800" b="0" dirty="0" err="1">
                <a:solidFill>
                  <a:schemeClr val="tx1"/>
                </a:solidFill>
                <a:latin typeface="Candara" panose="020E0502030303020204" pitchFamily="34" charset="0"/>
              </a:rPr>
              <a:t>τρανσποζόνια</a:t>
            </a:r>
            <a:r>
              <a:rPr lang="el-GR" sz="1800" b="0" dirty="0">
                <a:solidFill>
                  <a:schemeClr val="tx1"/>
                </a:solidFill>
                <a:latin typeface="Candara" panose="020E0502030303020204" pitchFamily="34" charset="0"/>
              </a:rPr>
              <a:t> φέρουν ανάστροφες </a:t>
            </a:r>
            <a:r>
              <a:rPr lang="el-GR" sz="1800" b="0" dirty="0" err="1">
                <a:solidFill>
                  <a:schemeClr val="tx1"/>
                </a:solidFill>
                <a:latin typeface="Candara" panose="020E0502030303020204" pitchFamily="34" charset="0"/>
              </a:rPr>
              <a:t>επάκριες</a:t>
            </a:r>
            <a:r>
              <a:rPr lang="el-GR" sz="1800" b="0" dirty="0">
                <a:solidFill>
                  <a:schemeClr val="tx1"/>
                </a:solidFill>
                <a:latin typeface="Candara" panose="020E0502030303020204" pitchFamily="34" charset="0"/>
              </a:rPr>
              <a:t> επαναλήψεις και δημιουργούν ομόρροπες επαναλήψεις στο </a:t>
            </a:r>
            <a:r>
              <a:rPr lang="en-US" sz="1800" b="0" dirty="0">
                <a:solidFill>
                  <a:schemeClr val="tx1"/>
                </a:solidFill>
                <a:latin typeface="Candara" panose="020E0502030303020204" pitchFamily="34" charset="0"/>
              </a:rPr>
              <a:t>DNA</a:t>
            </a:r>
            <a:r>
              <a:rPr lang="el-GR" sz="1800" b="0" dirty="0">
                <a:solidFill>
                  <a:schemeClr val="tx1"/>
                </a:solidFill>
                <a:latin typeface="Candara" panose="020E0502030303020204" pitchFamily="34" charset="0"/>
              </a:rPr>
              <a:t> που βρίσκεται εκατέρωθεν της θέσης ένθεσης. Σε αυτό το παράδειγμα, ο στόχος του </a:t>
            </a:r>
            <a:r>
              <a:rPr lang="el-GR" sz="1800" b="0" dirty="0" err="1">
                <a:solidFill>
                  <a:schemeClr val="tx1"/>
                </a:solidFill>
                <a:latin typeface="Candara" panose="020E0502030303020204" pitchFamily="34" charset="0"/>
              </a:rPr>
              <a:t>τρανσποζονίου</a:t>
            </a:r>
            <a:r>
              <a:rPr lang="el-GR" sz="1800" b="0" dirty="0">
                <a:solidFill>
                  <a:schemeClr val="tx1"/>
                </a:solidFill>
                <a:latin typeface="Candara" panose="020E0502030303020204" pitchFamily="34" charset="0"/>
              </a:rPr>
              <a:t> είναι μια αλληλουχία 5 </a:t>
            </a:r>
            <a:r>
              <a:rPr lang="en-US" sz="1800" b="0" dirty="0" err="1">
                <a:solidFill>
                  <a:schemeClr val="tx1"/>
                </a:solidFill>
                <a:latin typeface="Candara" panose="020E0502030303020204" pitchFamily="34" charset="0"/>
              </a:rPr>
              <a:t>bp</a:t>
            </a:r>
            <a:r>
              <a:rPr lang="el-GR" sz="1800" b="0" dirty="0">
                <a:solidFill>
                  <a:schemeClr val="tx1"/>
                </a:solidFill>
                <a:latin typeface="Candara" panose="020E0502030303020204" pitchFamily="34" charset="0"/>
              </a:rPr>
              <a:t>. Τα άκρα του </a:t>
            </a:r>
            <a:r>
              <a:rPr lang="el-GR" sz="1800" b="0" dirty="0" err="1">
                <a:solidFill>
                  <a:schemeClr val="tx1"/>
                </a:solidFill>
                <a:latin typeface="Candara" panose="020E0502030303020204" pitchFamily="34" charset="0"/>
              </a:rPr>
              <a:t>τρανσποζονίου</a:t>
            </a:r>
            <a:r>
              <a:rPr lang="el-GR" sz="1800" b="0" dirty="0">
                <a:solidFill>
                  <a:schemeClr val="tx1"/>
                </a:solidFill>
                <a:latin typeface="Candara" panose="020E0502030303020204" pitchFamily="34" charset="0"/>
              </a:rPr>
              <a:t> αποτελούνται από ανάστροφες επαναλήψεις 9 </a:t>
            </a:r>
            <a:r>
              <a:rPr lang="en-US" sz="1800" b="0" dirty="0" err="1">
                <a:solidFill>
                  <a:schemeClr val="tx1"/>
                </a:solidFill>
                <a:latin typeface="Candara" panose="020E0502030303020204" pitchFamily="34" charset="0"/>
              </a:rPr>
              <a:t>bp</a:t>
            </a:r>
            <a:r>
              <a:rPr lang="el-GR" sz="1800" b="0" dirty="0">
                <a:solidFill>
                  <a:schemeClr val="tx1"/>
                </a:solidFill>
                <a:latin typeface="Candara" panose="020E0502030303020204" pitchFamily="34" charset="0"/>
              </a:rPr>
              <a:t>, όπου οι αριθμοί 1 ως 9 αντιπροσωπεύουν μια αλληλουχία από ζεύγη βάσεων.</a:t>
            </a:r>
          </a:p>
        </p:txBody>
      </p:sp>
      <p:pic>
        <p:nvPicPr>
          <p:cNvPr id="18436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6134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7" name="Text Box 6"/>
          <p:cNvSpPr txBox="1">
            <a:spLocks noChangeArrowheads="1"/>
          </p:cNvSpPr>
          <p:nvPr/>
        </p:nvSpPr>
        <p:spPr bwMode="auto">
          <a:xfrm>
            <a:off x="5791200" y="4495800"/>
            <a:ext cx="30480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eaLnBrk="1" hangingPunct="1"/>
            <a:r>
              <a:rPr lang="en-US" sz="1800" dirty="0">
                <a:solidFill>
                  <a:srgbClr val="F2CF82"/>
                </a:solidFill>
                <a:latin typeface="Candara" panose="020E0502030303020204" pitchFamily="34" charset="0"/>
              </a:rPr>
              <a:t>cis-</a:t>
            </a:r>
            <a:r>
              <a:rPr lang="el-GR" sz="1800" dirty="0">
                <a:solidFill>
                  <a:srgbClr val="F2CF82"/>
                </a:solidFill>
                <a:latin typeface="Candara" panose="020E0502030303020204" pitchFamily="34" charset="0"/>
              </a:rPr>
              <a:t>δραστικές μεταλλάξεις που αποτρέπουν τη μετάθεση εντοπίζονται στα άκρα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2276872"/>
            <a:ext cx="8229600" cy="1752600"/>
          </a:xfrm>
        </p:spPr>
        <p:txBody>
          <a:bodyPr/>
          <a:lstStyle/>
          <a:p>
            <a:pPr eaLnBrk="1" hangingPunct="1">
              <a:defRPr/>
            </a:pPr>
            <a:r>
              <a:rPr lang="el-GR" dirty="0" smtClean="0">
                <a:solidFill>
                  <a:schemeClr val="tx1"/>
                </a:solidFill>
                <a:latin typeface="Candara" panose="020E0502030303020204" pitchFamily="34" charset="0"/>
              </a:rPr>
              <a:t>Τα σύνθετα </a:t>
            </a:r>
            <a:r>
              <a:rPr lang="el-GR" dirty="0" err="1" smtClean="0">
                <a:solidFill>
                  <a:schemeClr val="tx1"/>
                </a:solidFill>
                <a:latin typeface="Candara" panose="020E0502030303020204" pitchFamily="34" charset="0"/>
              </a:rPr>
              <a:t>τρανσποζόνια</a:t>
            </a:r>
            <a:r>
              <a:rPr lang="el-GR" dirty="0" smtClean="0">
                <a:solidFill>
                  <a:schemeClr val="tx1"/>
                </a:solidFill>
                <a:latin typeface="Candara" panose="020E0502030303020204" pitchFamily="34" charset="0"/>
              </a:rPr>
              <a:t> φέρουν μονάδες </a:t>
            </a:r>
            <a:r>
              <a:rPr lang="en-US" dirty="0" smtClean="0">
                <a:solidFill>
                  <a:schemeClr val="tx1"/>
                </a:solidFill>
                <a:latin typeface="Candara" panose="020E0502030303020204" pitchFamily="34" charset="0"/>
              </a:rPr>
              <a:t>IS</a:t>
            </a:r>
            <a:endParaRPr lang="el-GR" dirty="0" smtClean="0">
              <a:solidFill>
                <a:schemeClr val="tx1"/>
              </a:solidFill>
              <a:latin typeface="Candara" panose="020E0502030303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0279" y="387224"/>
            <a:ext cx="6579919" cy="40728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0" y="4771661"/>
            <a:ext cx="9144000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 u="sng">
                <a:solidFill>
                  <a:srgbClr val="FFFF00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1400" b="1" u="sng">
                <a:solidFill>
                  <a:srgbClr val="FFFF00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1400" b="1" u="sng">
                <a:solidFill>
                  <a:srgbClr val="FFFF00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1400" b="1" u="sng">
                <a:solidFill>
                  <a:srgbClr val="FFFF00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1400" b="1" u="sng">
                <a:solidFill>
                  <a:srgbClr val="FFFF00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400" b="1" u="sng">
                <a:solidFill>
                  <a:srgbClr val="FFFF00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400" b="1" u="sng">
                <a:solidFill>
                  <a:srgbClr val="FFFF00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400" b="1" u="sng">
                <a:solidFill>
                  <a:srgbClr val="FFFF00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400" b="1" u="sng">
                <a:solidFill>
                  <a:srgbClr val="FFFF00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just"/>
            <a:r>
              <a:rPr lang="el-GR" altLang="el-GR" sz="1600" u="none" dirty="0" smtClean="0">
                <a:solidFill>
                  <a:srgbClr val="FFFFFF"/>
                </a:solidFill>
                <a:latin typeface="Candara" panose="020E0502030303020204" pitchFamily="34" charset="0"/>
                <a:ea typeface="MS Mincho" pitchFamily="49" charset="-128"/>
              </a:rPr>
              <a:t>Γονιδιακή κινητοποίηση από σύνθετα </a:t>
            </a:r>
            <a:r>
              <a:rPr lang="el-GR" altLang="el-GR" sz="1600" u="none" dirty="0" err="1" smtClean="0">
                <a:solidFill>
                  <a:srgbClr val="FFFFFF"/>
                </a:solidFill>
                <a:latin typeface="Candara" panose="020E0502030303020204" pitchFamily="34" charset="0"/>
                <a:ea typeface="MS Mincho" pitchFamily="49" charset="-128"/>
              </a:rPr>
              <a:t>τρανσποζόνια</a:t>
            </a:r>
            <a:r>
              <a:rPr lang="en-US" altLang="el-GR" sz="1600" u="none" dirty="0" smtClean="0">
                <a:solidFill>
                  <a:srgbClr val="FFFFFF"/>
                </a:solidFill>
                <a:latin typeface="Candara" panose="020E0502030303020204" pitchFamily="34" charset="0"/>
                <a:ea typeface="MS Mincho" pitchFamily="49" charset="-128"/>
              </a:rPr>
              <a:t>. </a:t>
            </a:r>
            <a:r>
              <a:rPr lang="el-GR" altLang="el-GR" sz="1600" b="0" u="none" dirty="0" smtClean="0">
                <a:solidFill>
                  <a:srgbClr val="FFFFFF"/>
                </a:solidFill>
                <a:latin typeface="Candara" panose="020E0502030303020204" pitchFamily="34" charset="0"/>
                <a:ea typeface="MS Mincho" pitchFamily="49" charset="-128"/>
              </a:rPr>
              <a:t>Τα </a:t>
            </a:r>
            <a:r>
              <a:rPr lang="el-GR" altLang="el-GR" sz="1600" b="0" u="none" dirty="0">
                <a:solidFill>
                  <a:srgbClr val="FFFFFF"/>
                </a:solidFill>
                <a:latin typeface="Candara" panose="020E0502030303020204" pitchFamily="34" charset="0"/>
                <a:ea typeface="MS Mincho" pitchFamily="49" charset="-128"/>
              </a:rPr>
              <a:t>στοιχεία IS είναι οι δομικοί λίθοι μιας ακόμη πιο περίπλοκης δομής που ονομάζεται σύνθετο </a:t>
            </a:r>
            <a:r>
              <a:rPr lang="el-GR" altLang="el-GR" sz="1600" b="0" u="none" dirty="0" err="1">
                <a:solidFill>
                  <a:srgbClr val="FFFFFF"/>
                </a:solidFill>
                <a:latin typeface="Candara" panose="020E0502030303020204" pitchFamily="34" charset="0"/>
                <a:ea typeface="MS Mincho" pitchFamily="49" charset="-128"/>
              </a:rPr>
              <a:t>τρανσποζόνιο</a:t>
            </a:r>
            <a:r>
              <a:rPr lang="el-GR" altLang="el-GR" sz="1600" b="0" u="none" dirty="0">
                <a:solidFill>
                  <a:srgbClr val="FFFFFF"/>
                </a:solidFill>
                <a:latin typeface="Candara" panose="020E0502030303020204" pitchFamily="34" charset="0"/>
                <a:ea typeface="MS Mincho" pitchFamily="49" charset="-128"/>
              </a:rPr>
              <a:t>, η οποία σχηματίζεται όταν ένα στοιχείο IS εισάγεται εκατέρωθεν ενός ή περισσότερων γονιδίων. Όταν χρησιμοποιούνται για μετάθεση τα εξώτερα άκρα των δύο στοιχείων IS, επιτρέπουν τη μετακίνηση ολόκληρου του σύνθετου </a:t>
            </a:r>
            <a:r>
              <a:rPr lang="el-GR" altLang="el-GR" sz="1600" b="0" u="none" dirty="0" err="1">
                <a:solidFill>
                  <a:srgbClr val="FFFFFF"/>
                </a:solidFill>
                <a:latin typeface="Candara" panose="020E0502030303020204" pitchFamily="34" charset="0"/>
                <a:ea typeface="MS Mincho" pitchFamily="49" charset="-128"/>
              </a:rPr>
              <a:t>τρανσποζονίου</a:t>
            </a:r>
            <a:r>
              <a:rPr lang="el-GR" altLang="el-GR" sz="1600" b="0" u="none" dirty="0">
                <a:solidFill>
                  <a:srgbClr val="FFFFFF"/>
                </a:solidFill>
                <a:latin typeface="Candara" panose="020E0502030303020204" pitchFamily="34" charset="0"/>
                <a:ea typeface="MS Mincho" pitchFamily="49" charset="-128"/>
              </a:rPr>
              <a:t> (των δύο στοιχείων IS και των γονιδίων που βρίσκονται ανάμεσά τους). Με την πάροδο του χρόνου, το γονίδιο της </a:t>
            </a:r>
            <a:r>
              <a:rPr lang="el-GR" altLang="el-GR" sz="1600" b="0" u="none" dirty="0" err="1">
                <a:solidFill>
                  <a:srgbClr val="FFFFFF"/>
                </a:solidFill>
                <a:latin typeface="Candara" panose="020E0502030303020204" pitchFamily="34" charset="0"/>
                <a:ea typeface="MS Mincho" pitchFamily="49" charset="-128"/>
              </a:rPr>
              <a:t>τρανσποζάσης</a:t>
            </a:r>
            <a:r>
              <a:rPr lang="el-GR" altLang="el-GR" sz="1600" b="0" u="none" dirty="0">
                <a:solidFill>
                  <a:srgbClr val="FFFFFF"/>
                </a:solidFill>
                <a:latin typeface="Candara" panose="020E0502030303020204" pitchFamily="34" charset="0"/>
                <a:ea typeface="MS Mincho" pitchFamily="49" charset="-128"/>
              </a:rPr>
              <a:t> στο ένα στοιχείο IS μπορεί να χάσει τη λειτουργία του, με αποτέλεσμα η κινητοποίησή του να βασίζεται πλέον στο αντίστοιχο γονίδιο </a:t>
            </a:r>
            <a:r>
              <a:rPr lang="el-GR" altLang="el-GR" sz="1600" b="0" u="none" dirty="0" err="1">
                <a:solidFill>
                  <a:srgbClr val="FFFFFF"/>
                </a:solidFill>
                <a:latin typeface="Candara" panose="020E0502030303020204" pitchFamily="34" charset="0"/>
                <a:ea typeface="MS Mincho" pitchFamily="49" charset="-128"/>
              </a:rPr>
              <a:t>τρανσποζάσης</a:t>
            </a:r>
            <a:r>
              <a:rPr lang="el-GR" altLang="el-GR" sz="1600" b="0" u="none" dirty="0">
                <a:solidFill>
                  <a:srgbClr val="FFFFFF"/>
                </a:solidFill>
                <a:latin typeface="Candara" panose="020E0502030303020204" pitchFamily="34" charset="0"/>
                <a:ea typeface="MS Mincho" pitchFamily="49" charset="-128"/>
              </a:rPr>
              <a:t> που κωδικοποιείται από το άλλο στοιχείο IS. </a:t>
            </a:r>
            <a:endParaRPr lang="el-GR" altLang="el-GR" sz="1600" u="none" dirty="0">
              <a:solidFill>
                <a:srgbClr val="FFFFFF"/>
              </a:solidFill>
              <a:latin typeface="Candara" panose="020E0502030303020204" pitchFamily="34" charset="0"/>
              <a:ea typeface="MS Mincho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84416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2"/>
          <p:cNvSpPr txBox="1">
            <a:spLocks noChangeArrowheads="1"/>
          </p:cNvSpPr>
          <p:nvPr/>
        </p:nvSpPr>
        <p:spPr bwMode="auto">
          <a:xfrm>
            <a:off x="4644008" y="86494"/>
            <a:ext cx="4425950" cy="283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eaLnBrk="1" hangingPunct="1"/>
            <a:r>
              <a:rPr lang="el-GR" sz="1800" b="0" dirty="0" smtClean="0">
                <a:solidFill>
                  <a:schemeClr val="tx1"/>
                </a:solidFill>
                <a:latin typeface="Candara" panose="020E0502030303020204" pitchFamily="34" charset="0"/>
              </a:rPr>
              <a:t>Ένα </a:t>
            </a:r>
            <a:r>
              <a:rPr lang="el-GR" sz="1800" b="0" dirty="0">
                <a:solidFill>
                  <a:schemeClr val="tx1"/>
                </a:solidFill>
                <a:latin typeface="Candara" panose="020E0502030303020204" pitchFamily="34" charset="0"/>
              </a:rPr>
              <a:t>σύνθετο </a:t>
            </a:r>
            <a:r>
              <a:rPr lang="el-GR" sz="1800" b="0" dirty="0" err="1">
                <a:solidFill>
                  <a:schemeClr val="tx1"/>
                </a:solidFill>
                <a:latin typeface="Candara" panose="020E0502030303020204" pitchFamily="34" charset="0"/>
              </a:rPr>
              <a:t>τρανσποζόνιο</a:t>
            </a:r>
            <a:r>
              <a:rPr lang="el-GR" sz="1800" b="0" dirty="0">
                <a:solidFill>
                  <a:schemeClr val="tx1"/>
                </a:solidFill>
                <a:latin typeface="Candara" panose="020E0502030303020204" pitchFamily="34" charset="0"/>
              </a:rPr>
              <a:t> έχει μία κεντρική περιοχή η οποία φέρει δείκτες (όπως γονίδια ανθεκτικότητας σε φάρμακα) και περικλείεται από μονάδες </a:t>
            </a:r>
            <a:r>
              <a:rPr lang="en-US" sz="1800" b="0" dirty="0">
                <a:solidFill>
                  <a:schemeClr val="tx1"/>
                </a:solidFill>
                <a:latin typeface="Candara" panose="020E0502030303020204" pitchFamily="34" charset="0"/>
              </a:rPr>
              <a:t>IS</a:t>
            </a:r>
            <a:r>
              <a:rPr lang="el-GR" sz="1800" b="0" dirty="0">
                <a:solidFill>
                  <a:schemeClr val="tx1"/>
                </a:solidFill>
                <a:latin typeface="Candara" panose="020E0502030303020204" pitchFamily="34" charset="0"/>
              </a:rPr>
              <a:t>. Οι μονάδες έχουν βραχείες ανάστροφες </a:t>
            </a:r>
            <a:r>
              <a:rPr lang="el-GR" sz="1800" b="0" dirty="0" err="1">
                <a:solidFill>
                  <a:schemeClr val="tx1"/>
                </a:solidFill>
                <a:latin typeface="Candara" panose="020E0502030303020204" pitchFamily="34" charset="0"/>
              </a:rPr>
              <a:t>επάκριες</a:t>
            </a:r>
            <a:r>
              <a:rPr lang="el-GR" sz="1800" b="0" dirty="0">
                <a:solidFill>
                  <a:schemeClr val="tx1"/>
                </a:solidFill>
                <a:latin typeface="Candara" panose="020E0502030303020204" pitchFamily="34" charset="0"/>
              </a:rPr>
              <a:t> επαναλήψεις. Αν οι μονάδες έχουν αντίθετο προσανατολισμό, οι βραχείες ανάστροφες </a:t>
            </a:r>
            <a:r>
              <a:rPr lang="el-GR" sz="1800" b="0" dirty="0" err="1">
                <a:solidFill>
                  <a:schemeClr val="tx1"/>
                </a:solidFill>
                <a:latin typeface="Candara" panose="020E0502030303020204" pitchFamily="34" charset="0"/>
              </a:rPr>
              <a:t>επάκριες</a:t>
            </a:r>
            <a:r>
              <a:rPr lang="el-GR" sz="1800" b="0" dirty="0">
                <a:solidFill>
                  <a:schemeClr val="tx1"/>
                </a:solidFill>
                <a:latin typeface="Candara" panose="020E0502030303020204" pitchFamily="34" charset="0"/>
              </a:rPr>
              <a:t> επαναλήψεις στα άκρα του </a:t>
            </a:r>
            <a:r>
              <a:rPr lang="el-GR" sz="1800" b="0" dirty="0" err="1">
                <a:solidFill>
                  <a:schemeClr val="tx1"/>
                </a:solidFill>
                <a:latin typeface="Candara" panose="020E0502030303020204" pitchFamily="34" charset="0"/>
              </a:rPr>
              <a:t>τρανσποζονίου</a:t>
            </a:r>
            <a:r>
              <a:rPr lang="el-GR" sz="1800" b="0" dirty="0">
                <a:solidFill>
                  <a:schemeClr val="tx1"/>
                </a:solidFill>
                <a:latin typeface="Candara" panose="020E0502030303020204" pitchFamily="34" charset="0"/>
              </a:rPr>
              <a:t> είναι πανομοιότυπες.</a:t>
            </a:r>
          </a:p>
        </p:txBody>
      </p:sp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5688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4" name="Text Box 4"/>
          <p:cNvSpPr txBox="1">
            <a:spLocks noChangeArrowheads="1"/>
          </p:cNvSpPr>
          <p:nvPr/>
        </p:nvSpPr>
        <p:spPr bwMode="auto">
          <a:xfrm>
            <a:off x="4648200" y="3508598"/>
            <a:ext cx="4343400" cy="1892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eaLnBrk="1" hangingPunct="1"/>
            <a:r>
              <a:rPr lang="el-GR" sz="1800" dirty="0">
                <a:solidFill>
                  <a:srgbClr val="F2CF82"/>
                </a:solidFill>
                <a:latin typeface="Candara" panose="020E0502030303020204" pitchFamily="34" charset="0"/>
              </a:rPr>
              <a:t>Όταν οι δυο μονάδες </a:t>
            </a:r>
            <a:r>
              <a:rPr lang="en-US" sz="1800" dirty="0">
                <a:solidFill>
                  <a:srgbClr val="F2CF82"/>
                </a:solidFill>
                <a:latin typeface="Candara" panose="020E0502030303020204" pitchFamily="34" charset="0"/>
              </a:rPr>
              <a:t>IS </a:t>
            </a:r>
            <a:r>
              <a:rPr lang="el-GR" sz="1800" dirty="0">
                <a:solidFill>
                  <a:srgbClr val="F2CF82"/>
                </a:solidFill>
                <a:latin typeface="Candara" panose="020E0502030303020204" pitchFamily="34" charset="0"/>
              </a:rPr>
              <a:t>είναι ίδιες, οποιαδήποτε μπορεί να προωθήσει τη μετάθεση. </a:t>
            </a:r>
          </a:p>
          <a:p>
            <a:pPr algn="l" eaLnBrk="1" hangingPunct="1"/>
            <a:r>
              <a:rPr lang="el-GR" sz="1800" dirty="0">
                <a:solidFill>
                  <a:srgbClr val="F2CF82"/>
                </a:solidFill>
                <a:latin typeface="Candara" panose="020E0502030303020204" pitchFamily="34" charset="0"/>
              </a:rPr>
              <a:t>Όταν η μία εμφανίζει μειωμένη λειτουργικότητα, η μετάθεση εξαρτάται αποκλειστικά από την άλλη.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2"/>
          <p:cNvSpPr txBox="1">
            <a:spLocks noChangeArrowheads="1"/>
          </p:cNvSpPr>
          <p:nvPr/>
        </p:nvSpPr>
        <p:spPr bwMode="auto">
          <a:xfrm>
            <a:off x="1021716" y="1905000"/>
            <a:ext cx="7179906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el-GR" sz="3200" dirty="0">
                <a:solidFill>
                  <a:srgbClr val="FFD4CF"/>
                </a:solidFill>
                <a:latin typeface="Candara" panose="020E0502030303020204" pitchFamily="34" charset="0"/>
              </a:rPr>
              <a:t>Μέσω ποιου μηχανισμού εξασφαλίζεται η μετάθεση ολόκληρου του σύνθετου </a:t>
            </a:r>
            <a:r>
              <a:rPr lang="el-GR" sz="3200" dirty="0" err="1">
                <a:solidFill>
                  <a:srgbClr val="FFD4CF"/>
                </a:solidFill>
                <a:latin typeface="Candara" panose="020E0502030303020204" pitchFamily="34" charset="0"/>
              </a:rPr>
              <a:t>τρανσποζονίου</a:t>
            </a:r>
            <a:r>
              <a:rPr lang="el-GR" sz="3200" dirty="0">
                <a:solidFill>
                  <a:srgbClr val="FFD4CF"/>
                </a:solidFill>
                <a:latin typeface="Candara" panose="020E0502030303020204" pitchFamily="34" charset="0"/>
              </a:rPr>
              <a:t> και όχι μιας μόνο μονάδας </a:t>
            </a:r>
            <a:r>
              <a:rPr lang="en-US" sz="3200" dirty="0">
                <a:solidFill>
                  <a:srgbClr val="FFD4CF"/>
                </a:solidFill>
                <a:latin typeface="Candara" panose="020E0502030303020204" pitchFamily="34" charset="0"/>
              </a:rPr>
              <a:t>IS;</a:t>
            </a:r>
            <a:endParaRPr lang="el-GR" sz="3200" dirty="0">
              <a:solidFill>
                <a:srgbClr val="FFD4CF"/>
              </a:solidFill>
              <a:latin typeface="Candara" panose="020E0502030303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3"/>
          <p:cNvSpPr txBox="1">
            <a:spLocks noChangeArrowheads="1"/>
          </p:cNvSpPr>
          <p:nvPr/>
        </p:nvSpPr>
        <p:spPr bwMode="auto">
          <a:xfrm>
            <a:off x="3707904" y="118318"/>
            <a:ext cx="5313363" cy="2014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eaLnBrk="1" hangingPunct="1"/>
            <a:r>
              <a:rPr lang="el-GR" sz="1800" dirty="0">
                <a:solidFill>
                  <a:schemeClr val="tx1"/>
                </a:solidFill>
                <a:latin typeface="Candara" panose="020E0502030303020204" pitchFamily="34" charset="0"/>
              </a:rPr>
              <a:t>Εικόνα 16.4 </a:t>
            </a:r>
            <a:r>
              <a:rPr lang="el-GR" sz="1800" b="0" dirty="0">
                <a:solidFill>
                  <a:schemeClr val="tx1"/>
                </a:solidFill>
                <a:latin typeface="Candara" panose="020E0502030303020204" pitchFamily="34" charset="0"/>
              </a:rPr>
              <a:t>Δύο μονάδες IS10 δημιουργούν ένα σύνθετο </a:t>
            </a:r>
            <a:r>
              <a:rPr lang="el-GR" sz="1800" b="0" dirty="0" err="1">
                <a:solidFill>
                  <a:schemeClr val="tx1"/>
                </a:solidFill>
                <a:latin typeface="Candara" panose="020E0502030303020204" pitchFamily="34" charset="0"/>
              </a:rPr>
              <a:t>τρανσποζόνιο</a:t>
            </a:r>
            <a:r>
              <a:rPr lang="el-GR" sz="1800" b="0" dirty="0">
                <a:solidFill>
                  <a:schemeClr val="tx1"/>
                </a:solidFill>
                <a:latin typeface="Candara" panose="020E0502030303020204" pitchFamily="34" charset="0"/>
              </a:rPr>
              <a:t> που μπορεί να κινητοποιήσει όποια περιοχή DNA βρίσκεται ανάμεσά τους. Όταν το Tn</a:t>
            </a:r>
            <a:r>
              <a:rPr lang="el-GR" sz="1800" b="0" i="1" dirty="0">
                <a:solidFill>
                  <a:schemeClr val="tx1"/>
                </a:solidFill>
                <a:latin typeface="Candara" panose="020E0502030303020204" pitchFamily="34" charset="0"/>
              </a:rPr>
              <a:t>10</a:t>
            </a:r>
            <a:r>
              <a:rPr lang="el-GR" sz="1800" b="0" dirty="0">
                <a:solidFill>
                  <a:schemeClr val="tx1"/>
                </a:solidFill>
                <a:latin typeface="Candara" panose="020E0502030303020204" pitchFamily="34" charset="0"/>
              </a:rPr>
              <a:t> είναι μέρος ενός μικρού κυκλικού μορίου, οι επαναλήψεις IS10 μπορούν να κινητοποιήσουν τη μετάθεση οποιουδήποτε από τα δύο μισά του κύκλου </a:t>
            </a:r>
          </a:p>
        </p:txBody>
      </p:sp>
      <p:pic>
        <p:nvPicPr>
          <p:cNvPr id="22531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0"/>
            <a:ext cx="30146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2" name="Text Box 5"/>
          <p:cNvSpPr txBox="1">
            <a:spLocks noChangeArrowheads="1"/>
          </p:cNvSpPr>
          <p:nvPr/>
        </p:nvSpPr>
        <p:spPr bwMode="auto">
          <a:xfrm>
            <a:off x="3810000" y="2743200"/>
            <a:ext cx="4876800" cy="272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eaLnBrk="1" hangingPunct="1"/>
            <a:r>
              <a:rPr lang="el-GR" sz="1800" b="0">
                <a:solidFill>
                  <a:srgbClr val="FFD4CF"/>
                </a:solidFill>
                <a:latin typeface="Candara" panose="020E0502030303020204" pitchFamily="34" charset="0"/>
              </a:rPr>
              <a:t>Η συχνότητα μετάθεσης για τα σύνθετα τρανσποζόνια μειώνεται καθώς αυξάνεται η απόσταση ανάμεσα στις μονάδες </a:t>
            </a:r>
            <a:r>
              <a:rPr lang="en-US" sz="1800" b="0">
                <a:solidFill>
                  <a:srgbClr val="FFD4CF"/>
                </a:solidFill>
                <a:latin typeface="Candara" panose="020E0502030303020204" pitchFamily="34" charset="0"/>
              </a:rPr>
              <a:t>IS. </a:t>
            </a:r>
            <a:r>
              <a:rPr lang="el-GR" sz="1800" b="0">
                <a:solidFill>
                  <a:srgbClr val="FFD4CF"/>
                </a:solidFill>
                <a:latin typeface="Candara" panose="020E0502030303020204" pitchFamily="34" charset="0"/>
              </a:rPr>
              <a:t>Αυτό περιορίζει το μέγεθος των σύνθετων τρανσποζονίων. </a:t>
            </a:r>
          </a:p>
          <a:p>
            <a:pPr algn="l" eaLnBrk="1" hangingPunct="1"/>
            <a:r>
              <a:rPr lang="el-GR" sz="1800" b="0">
                <a:solidFill>
                  <a:srgbClr val="FFD4CF"/>
                </a:solidFill>
                <a:latin typeface="Candara" panose="020E0502030303020204" pitchFamily="34" charset="0"/>
              </a:rPr>
              <a:t>Κάτω όμως από συνθήκες επιλογής των δεικτών που φέρουν στην κεντρική περιοχή τα σύνθετα τρανσποζόνια, η συχνότητα μετάθεσης μπορεί να αυξηθεί σημαντικά.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71438" y="3297415"/>
            <a:ext cx="8928100" cy="34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 u="sng">
                <a:solidFill>
                  <a:srgbClr val="FFFF00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1400" b="1" u="sng">
                <a:solidFill>
                  <a:srgbClr val="FFFF00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1400" b="1" u="sng">
                <a:solidFill>
                  <a:srgbClr val="FFFF00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1400" b="1" u="sng">
                <a:solidFill>
                  <a:srgbClr val="FFFF00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1400" b="1" u="sng">
                <a:solidFill>
                  <a:srgbClr val="FFFF00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400" b="1" u="sng">
                <a:solidFill>
                  <a:srgbClr val="FFFF00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400" b="1" u="sng">
                <a:solidFill>
                  <a:srgbClr val="FFFF00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400" b="1" u="sng">
                <a:solidFill>
                  <a:srgbClr val="FFFF00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400" b="1" u="sng">
                <a:solidFill>
                  <a:srgbClr val="FFFF00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l-GR" altLang="el-GR" sz="2000" b="0" u="none" dirty="0" smtClean="0">
                <a:solidFill>
                  <a:srgbClr val="FFFFFF"/>
                </a:solidFill>
                <a:latin typeface="Candara" panose="020E0502030303020204" pitchFamily="34" charset="0"/>
                <a:ea typeface="MS Mincho" pitchFamily="49" charset="-128"/>
              </a:rPr>
              <a:t>Το </a:t>
            </a:r>
            <a:r>
              <a:rPr lang="el-GR" altLang="el-GR" sz="2000" b="0" u="none" dirty="0" err="1">
                <a:solidFill>
                  <a:srgbClr val="FFFFFF"/>
                </a:solidFill>
                <a:latin typeface="Candara" panose="020E0502030303020204" pitchFamily="34" charset="0"/>
                <a:ea typeface="MS Mincho" pitchFamily="49" charset="-128"/>
              </a:rPr>
              <a:t>τρανσποζόνιο</a:t>
            </a:r>
            <a:r>
              <a:rPr lang="el-GR" altLang="el-GR" sz="2000" b="0" u="none" dirty="0">
                <a:solidFill>
                  <a:srgbClr val="FFFFFF"/>
                </a:solidFill>
                <a:latin typeface="Candara" panose="020E0502030303020204" pitchFamily="34" charset="0"/>
                <a:ea typeface="MS Mincho" pitchFamily="49" charset="-128"/>
              </a:rPr>
              <a:t> Tn</a:t>
            </a:r>
            <a:r>
              <a:rPr lang="el-GR" altLang="el-GR" sz="2000" b="0" i="1" u="none" dirty="0">
                <a:solidFill>
                  <a:srgbClr val="FFFFFF"/>
                </a:solidFill>
                <a:latin typeface="Candara" panose="020E0502030303020204" pitchFamily="34" charset="0"/>
                <a:ea typeface="MS Mincho" pitchFamily="49" charset="-128"/>
              </a:rPr>
              <a:t>5</a:t>
            </a:r>
            <a:r>
              <a:rPr lang="el-GR" altLang="el-GR" sz="2000" b="0" u="none" dirty="0">
                <a:solidFill>
                  <a:srgbClr val="FFFFFF"/>
                </a:solidFill>
                <a:latin typeface="Candara" panose="020E0502030303020204" pitchFamily="34" charset="0"/>
                <a:ea typeface="MS Mincho" pitchFamily="49" charset="-128"/>
              </a:rPr>
              <a:t> φέρει στοιχεία IS σε κάθε του </a:t>
            </a:r>
            <a:r>
              <a:rPr lang="el-GR" altLang="el-GR" sz="2000" b="0" u="none" dirty="0" smtClean="0">
                <a:solidFill>
                  <a:srgbClr val="FFFFFF"/>
                </a:solidFill>
                <a:latin typeface="Candara" panose="020E0502030303020204" pitchFamily="34" charset="0"/>
                <a:ea typeface="MS Mincho" pitchFamily="49" charset="-128"/>
              </a:rPr>
              <a:t>άκρο:</a:t>
            </a:r>
          </a:p>
          <a:p>
            <a:pPr marL="1085850" lvl="1" indent="-342900" algn="just">
              <a:buFont typeface="Arial" panose="020B0604020202020204" pitchFamily="34" charset="0"/>
              <a:buChar char="•"/>
            </a:pPr>
            <a:r>
              <a:rPr lang="el-GR" altLang="el-GR" sz="2000" b="0" u="none" dirty="0">
                <a:solidFill>
                  <a:srgbClr val="FFFFFF"/>
                </a:solidFill>
                <a:latin typeface="Candara" panose="020E0502030303020204" pitchFamily="34" charset="0"/>
                <a:ea typeface="MS Mincho" pitchFamily="49" charset="-128"/>
              </a:rPr>
              <a:t>IS</a:t>
            </a:r>
            <a:r>
              <a:rPr lang="el-GR" altLang="el-GR" sz="2000" b="0" i="1" u="none" dirty="0">
                <a:solidFill>
                  <a:srgbClr val="FFFFFF"/>
                </a:solidFill>
                <a:latin typeface="Candara" panose="020E0502030303020204" pitchFamily="34" charset="0"/>
                <a:ea typeface="MS Mincho" pitchFamily="49" charset="-128"/>
              </a:rPr>
              <a:t>50</a:t>
            </a:r>
            <a:r>
              <a:rPr lang="el-GR" altLang="el-GR" sz="2000" b="0" u="none" dirty="0">
                <a:solidFill>
                  <a:srgbClr val="FFFFFF"/>
                </a:solidFill>
                <a:latin typeface="Candara" panose="020E0502030303020204" pitchFamily="34" charset="0"/>
                <a:ea typeface="MS Mincho" pitchFamily="49" charset="-128"/>
              </a:rPr>
              <a:t>L </a:t>
            </a:r>
            <a:r>
              <a:rPr lang="el-GR" altLang="el-GR" sz="2000" b="0" u="none" dirty="0" smtClean="0">
                <a:solidFill>
                  <a:srgbClr val="FFFFFF"/>
                </a:solidFill>
                <a:latin typeface="Candara" panose="020E0502030303020204" pitchFamily="34" charset="0"/>
                <a:ea typeface="MS Mincho" pitchFamily="49" charset="-128"/>
              </a:rPr>
              <a:t>στο </a:t>
            </a:r>
            <a:r>
              <a:rPr lang="el-GR" altLang="el-GR" sz="2000" b="0" u="none" dirty="0">
                <a:solidFill>
                  <a:srgbClr val="FFFFFF"/>
                </a:solidFill>
                <a:latin typeface="Candara" panose="020E0502030303020204" pitchFamily="34" charset="0"/>
                <a:ea typeface="MS Mincho" pitchFamily="49" charset="-128"/>
              </a:rPr>
              <a:t>αριστερό </a:t>
            </a:r>
            <a:r>
              <a:rPr lang="el-GR" altLang="el-GR" sz="2000" b="0" u="none" dirty="0" smtClean="0">
                <a:solidFill>
                  <a:srgbClr val="FFFFFF"/>
                </a:solidFill>
                <a:latin typeface="Candara" panose="020E0502030303020204" pitchFamily="34" charset="0"/>
                <a:ea typeface="MS Mincho" pitchFamily="49" charset="-128"/>
              </a:rPr>
              <a:t>άκρο </a:t>
            </a:r>
            <a:r>
              <a:rPr lang="el-GR" altLang="el-GR" sz="2000" b="0" u="none" dirty="0">
                <a:solidFill>
                  <a:srgbClr val="FFFFFF"/>
                </a:solidFill>
                <a:latin typeface="Candara" panose="020E0502030303020204" pitchFamily="34" charset="0"/>
                <a:ea typeface="MS Mincho" pitchFamily="49" charset="-128"/>
              </a:rPr>
              <a:t>και IS</a:t>
            </a:r>
            <a:r>
              <a:rPr lang="el-GR" altLang="el-GR" sz="2000" b="0" i="1" u="none" dirty="0">
                <a:solidFill>
                  <a:srgbClr val="FFFFFF"/>
                </a:solidFill>
                <a:latin typeface="Candara" panose="020E0502030303020204" pitchFamily="34" charset="0"/>
                <a:ea typeface="MS Mincho" pitchFamily="49" charset="-128"/>
              </a:rPr>
              <a:t>50</a:t>
            </a:r>
            <a:r>
              <a:rPr lang="el-GR" altLang="el-GR" sz="2000" b="0" u="none" dirty="0">
                <a:solidFill>
                  <a:srgbClr val="FFFFFF"/>
                </a:solidFill>
                <a:latin typeface="Candara" panose="020E0502030303020204" pitchFamily="34" charset="0"/>
                <a:ea typeface="MS Mincho" pitchFamily="49" charset="-128"/>
              </a:rPr>
              <a:t>R στο δεξί </a:t>
            </a:r>
            <a:endParaRPr lang="el-GR" altLang="el-GR" sz="2000" b="0" u="none" dirty="0" smtClean="0">
              <a:solidFill>
                <a:srgbClr val="FFFFFF"/>
              </a:solidFill>
              <a:latin typeface="Candara" panose="020E0502030303020204" pitchFamily="34" charset="0"/>
              <a:ea typeface="MS Mincho" pitchFamily="49" charset="-128"/>
            </a:endParaRPr>
          </a:p>
          <a:p>
            <a:pPr marL="1085850" lvl="1" indent="-342900" algn="just">
              <a:buFont typeface="Arial" panose="020B0604020202020204" pitchFamily="34" charset="0"/>
              <a:buChar char="•"/>
            </a:pPr>
            <a:r>
              <a:rPr lang="el-GR" altLang="el-GR" sz="2000" b="0" u="none" dirty="0" smtClean="0">
                <a:solidFill>
                  <a:srgbClr val="FFFFFF"/>
                </a:solidFill>
                <a:latin typeface="Candara" panose="020E0502030303020204" pitchFamily="34" charset="0"/>
                <a:ea typeface="MS Mincho" pitchFamily="49" charset="-128"/>
              </a:rPr>
              <a:t>Το </a:t>
            </a:r>
            <a:r>
              <a:rPr lang="el-GR" altLang="el-GR" sz="2000" b="0" u="none" dirty="0">
                <a:solidFill>
                  <a:srgbClr val="FFFFFF"/>
                </a:solidFill>
                <a:latin typeface="Candara" panose="020E0502030303020204" pitchFamily="34" charset="0"/>
                <a:ea typeface="MS Mincho" pitchFamily="49" charset="-128"/>
              </a:rPr>
              <a:t>εξωτερικό άκρο κάθε στοιχείου IS συμβολίζεται με ΟΕ και το εσωτερικό άκρο με </a:t>
            </a:r>
            <a:r>
              <a:rPr lang="el-GR" altLang="el-GR" sz="2000" b="0" u="none" dirty="0" smtClean="0">
                <a:solidFill>
                  <a:srgbClr val="FFFFFF"/>
                </a:solidFill>
                <a:latin typeface="Candara" panose="020E0502030303020204" pitchFamily="34" charset="0"/>
                <a:ea typeface="MS Mincho" pitchFamily="49" charset="-128"/>
              </a:rPr>
              <a:t>ΙΕ</a:t>
            </a:r>
          </a:p>
          <a:p>
            <a:pPr marL="1085850" lvl="1" indent="-342900" algn="just">
              <a:buFont typeface="Arial" panose="020B0604020202020204" pitchFamily="34" charset="0"/>
              <a:buChar char="•"/>
            </a:pPr>
            <a:r>
              <a:rPr lang="el-GR" altLang="el-GR" sz="2000" b="0" u="none" dirty="0" smtClean="0">
                <a:solidFill>
                  <a:srgbClr val="FFFFFF"/>
                </a:solidFill>
                <a:latin typeface="Candara" panose="020E0502030303020204" pitchFamily="34" charset="0"/>
                <a:ea typeface="MS Mincho" pitchFamily="49" charset="-128"/>
              </a:rPr>
              <a:t>Το </a:t>
            </a:r>
            <a:r>
              <a:rPr lang="el-GR" altLang="el-GR" sz="2000" b="0" u="none" dirty="0">
                <a:solidFill>
                  <a:srgbClr val="FFFFFF"/>
                </a:solidFill>
                <a:latin typeface="Candara" panose="020E0502030303020204" pitchFamily="34" charset="0"/>
                <a:ea typeface="MS Mincho" pitchFamily="49" charset="-128"/>
              </a:rPr>
              <a:t>άκρο IS</a:t>
            </a:r>
            <a:r>
              <a:rPr lang="el-GR" altLang="el-GR" sz="2000" b="0" i="1" u="none" dirty="0">
                <a:solidFill>
                  <a:srgbClr val="FFFFFF"/>
                </a:solidFill>
                <a:latin typeface="Candara" panose="020E0502030303020204" pitchFamily="34" charset="0"/>
                <a:ea typeface="MS Mincho" pitchFamily="49" charset="-128"/>
              </a:rPr>
              <a:t>50</a:t>
            </a:r>
            <a:r>
              <a:rPr lang="el-GR" altLang="el-GR" sz="2000" b="0" u="none" dirty="0">
                <a:solidFill>
                  <a:srgbClr val="FFFFFF"/>
                </a:solidFill>
                <a:latin typeface="Candara" panose="020E0502030303020204" pitchFamily="34" charset="0"/>
                <a:ea typeface="MS Mincho" pitchFamily="49" charset="-128"/>
              </a:rPr>
              <a:t>R έχει ένα λειτουργικό γονίδιο </a:t>
            </a:r>
            <a:r>
              <a:rPr lang="el-GR" altLang="el-GR" sz="2000" b="0" i="1" u="none" dirty="0" err="1">
                <a:solidFill>
                  <a:srgbClr val="FFFFFF"/>
                </a:solidFill>
                <a:latin typeface="Candara" panose="020E0502030303020204" pitchFamily="34" charset="0"/>
                <a:ea typeface="MS Mincho" pitchFamily="49" charset="-128"/>
              </a:rPr>
              <a:t>Tnp</a:t>
            </a:r>
            <a:r>
              <a:rPr lang="el-GR" altLang="el-GR" sz="2000" b="0" u="none" dirty="0">
                <a:solidFill>
                  <a:srgbClr val="FFFFFF"/>
                </a:solidFill>
                <a:latin typeface="Candara" panose="020E0502030303020204" pitchFamily="34" charset="0"/>
                <a:ea typeface="MS Mincho" pitchFamily="49" charset="-128"/>
              </a:rPr>
              <a:t>, το οποίο κωδικοποιεί μια ενεργό </a:t>
            </a:r>
            <a:r>
              <a:rPr lang="el-GR" altLang="el-GR" sz="2000" b="0" u="none" dirty="0" err="1">
                <a:solidFill>
                  <a:srgbClr val="FFFFFF"/>
                </a:solidFill>
                <a:latin typeface="Candara" panose="020E0502030303020204" pitchFamily="34" charset="0"/>
                <a:ea typeface="MS Mincho" pitchFamily="49" charset="-128"/>
              </a:rPr>
              <a:t>τρανσποζάση</a:t>
            </a:r>
            <a:r>
              <a:rPr lang="el-GR" altLang="el-GR" sz="2000" b="0" u="none" dirty="0">
                <a:solidFill>
                  <a:srgbClr val="FFFFFF"/>
                </a:solidFill>
                <a:latin typeface="Candara" panose="020E0502030303020204" pitchFamily="34" charset="0"/>
                <a:ea typeface="MS Mincho" pitchFamily="49" charset="-128"/>
              </a:rPr>
              <a:t>, ενώ το IS</a:t>
            </a:r>
            <a:r>
              <a:rPr lang="el-GR" altLang="el-GR" sz="2000" b="0" i="1" u="none" dirty="0">
                <a:solidFill>
                  <a:srgbClr val="FFFFFF"/>
                </a:solidFill>
                <a:latin typeface="Candara" panose="020E0502030303020204" pitchFamily="34" charset="0"/>
                <a:ea typeface="MS Mincho" pitchFamily="49" charset="-128"/>
              </a:rPr>
              <a:t>50</a:t>
            </a:r>
            <a:r>
              <a:rPr lang="el-GR" altLang="el-GR" sz="2000" b="0" u="none" dirty="0">
                <a:solidFill>
                  <a:srgbClr val="FFFFFF"/>
                </a:solidFill>
                <a:latin typeface="Candara" panose="020E0502030303020204" pitchFamily="34" charset="0"/>
                <a:ea typeface="MS Mincho" pitchFamily="49" charset="-128"/>
              </a:rPr>
              <a:t>L </a:t>
            </a:r>
            <a:r>
              <a:rPr lang="el-GR" altLang="el-GR" sz="2000" b="0" u="none" dirty="0" smtClean="0">
                <a:solidFill>
                  <a:srgbClr val="FFFFFF"/>
                </a:solidFill>
                <a:latin typeface="Candara" panose="020E0502030303020204" pitchFamily="34" charset="0"/>
                <a:ea typeface="MS Mincho" pitchFamily="49" charset="-128"/>
              </a:rPr>
              <a:t>όχι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l-GR" altLang="el-GR" sz="2000" b="0" u="none" dirty="0" smtClean="0">
                <a:solidFill>
                  <a:srgbClr val="FFFFFF"/>
                </a:solidFill>
                <a:latin typeface="Candara" panose="020E0502030303020204" pitchFamily="34" charset="0"/>
                <a:ea typeface="MS Mincho" pitchFamily="49" charset="-128"/>
              </a:rPr>
              <a:t>Τα </a:t>
            </a:r>
            <a:r>
              <a:rPr lang="el-GR" altLang="el-GR" sz="2000" b="0" i="1" u="none" dirty="0" err="1">
                <a:solidFill>
                  <a:srgbClr val="FFFFFF"/>
                </a:solidFill>
                <a:latin typeface="Candara" panose="020E0502030303020204" pitchFamily="34" charset="0"/>
                <a:ea typeface="MS Mincho" pitchFamily="49" charset="-128"/>
              </a:rPr>
              <a:t>Kan</a:t>
            </a:r>
            <a:r>
              <a:rPr lang="el-GR" altLang="el-GR" sz="2000" b="0" i="1" u="none" baseline="30000" dirty="0" err="1">
                <a:solidFill>
                  <a:srgbClr val="FFFFFF"/>
                </a:solidFill>
                <a:latin typeface="Candara" panose="020E0502030303020204" pitchFamily="34" charset="0"/>
                <a:ea typeface="MS Mincho" pitchFamily="49" charset="-128"/>
              </a:rPr>
              <a:t>R</a:t>
            </a:r>
            <a:r>
              <a:rPr lang="el-GR" altLang="el-GR" sz="2000" b="0" i="1" u="none" dirty="0">
                <a:solidFill>
                  <a:srgbClr val="FFFFFF"/>
                </a:solidFill>
                <a:latin typeface="Candara" panose="020E0502030303020204" pitchFamily="34" charset="0"/>
                <a:ea typeface="MS Mincho" pitchFamily="49" charset="-128"/>
              </a:rPr>
              <a:t>, </a:t>
            </a:r>
            <a:r>
              <a:rPr lang="el-GR" altLang="el-GR" sz="2000" b="0" i="1" u="none" dirty="0" err="1">
                <a:solidFill>
                  <a:srgbClr val="FFFFFF"/>
                </a:solidFill>
                <a:latin typeface="Candara" panose="020E0502030303020204" pitchFamily="34" charset="0"/>
                <a:ea typeface="MS Mincho" pitchFamily="49" charset="-128"/>
              </a:rPr>
              <a:t>Ble</a:t>
            </a:r>
            <a:r>
              <a:rPr lang="el-GR" altLang="el-GR" sz="2000" b="0" i="1" u="none" baseline="30000" dirty="0" err="1">
                <a:solidFill>
                  <a:srgbClr val="FFFFFF"/>
                </a:solidFill>
                <a:latin typeface="Candara" panose="020E0502030303020204" pitchFamily="34" charset="0"/>
                <a:ea typeface="MS Mincho" pitchFamily="49" charset="-128"/>
              </a:rPr>
              <a:t>R</a:t>
            </a:r>
            <a:r>
              <a:rPr lang="el-GR" altLang="el-GR" sz="2000" b="0" i="1" u="none" dirty="0">
                <a:solidFill>
                  <a:srgbClr val="FFFFFF"/>
                </a:solidFill>
                <a:latin typeface="Candara" panose="020E0502030303020204" pitchFamily="34" charset="0"/>
                <a:ea typeface="MS Mincho" pitchFamily="49" charset="-128"/>
              </a:rPr>
              <a:t> </a:t>
            </a:r>
            <a:r>
              <a:rPr lang="el-GR" altLang="el-GR" sz="2000" b="0" u="none" dirty="0">
                <a:solidFill>
                  <a:srgbClr val="FFFFFF"/>
                </a:solidFill>
                <a:latin typeface="Candara" panose="020E0502030303020204" pitchFamily="34" charset="0"/>
                <a:ea typeface="MS Mincho" pitchFamily="49" charset="-128"/>
              </a:rPr>
              <a:t>και </a:t>
            </a:r>
            <a:r>
              <a:rPr lang="el-GR" altLang="el-GR" sz="2000" b="0" i="1" u="none" dirty="0" err="1">
                <a:solidFill>
                  <a:srgbClr val="FFFFFF"/>
                </a:solidFill>
                <a:latin typeface="Candara" panose="020E0502030303020204" pitchFamily="34" charset="0"/>
                <a:ea typeface="MS Mincho" pitchFamily="49" charset="-128"/>
              </a:rPr>
              <a:t>Str</a:t>
            </a:r>
            <a:r>
              <a:rPr lang="el-GR" altLang="el-GR" sz="2000" b="0" i="1" u="none" baseline="30000" dirty="0" err="1">
                <a:solidFill>
                  <a:srgbClr val="FFFFFF"/>
                </a:solidFill>
                <a:latin typeface="Candara" panose="020E0502030303020204" pitchFamily="34" charset="0"/>
                <a:ea typeface="MS Mincho" pitchFamily="49" charset="-128"/>
              </a:rPr>
              <a:t>R</a:t>
            </a:r>
            <a:r>
              <a:rPr lang="el-GR" altLang="el-GR" sz="2000" b="0" u="none" dirty="0">
                <a:solidFill>
                  <a:srgbClr val="FFFFFF"/>
                </a:solidFill>
                <a:latin typeface="Candara" panose="020E0502030303020204" pitchFamily="34" charset="0"/>
                <a:ea typeface="MS Mincho" pitchFamily="49" charset="-128"/>
              </a:rPr>
              <a:t> αντιστοιχούν σε γονίδια που προσδίδουν ανθεκτικότητα στην </a:t>
            </a:r>
            <a:r>
              <a:rPr lang="el-GR" altLang="el-GR" sz="2000" b="0" u="none" dirty="0" err="1">
                <a:solidFill>
                  <a:srgbClr val="FFFFFF"/>
                </a:solidFill>
                <a:latin typeface="Candara" panose="020E0502030303020204" pitchFamily="34" charset="0"/>
                <a:ea typeface="MS Mincho" pitchFamily="49" charset="-128"/>
              </a:rPr>
              <a:t>καναμυκίνη</a:t>
            </a:r>
            <a:r>
              <a:rPr lang="el-GR" altLang="el-GR" sz="2000" b="0" u="none" dirty="0">
                <a:solidFill>
                  <a:srgbClr val="FFFFFF"/>
                </a:solidFill>
                <a:latin typeface="Candara" panose="020E0502030303020204" pitchFamily="34" charset="0"/>
                <a:ea typeface="MS Mincho" pitchFamily="49" charset="-128"/>
              </a:rPr>
              <a:t>, στην </a:t>
            </a:r>
            <a:r>
              <a:rPr lang="el-GR" altLang="el-GR" sz="2000" b="0" u="none" dirty="0" err="1">
                <a:solidFill>
                  <a:srgbClr val="FFFFFF"/>
                </a:solidFill>
                <a:latin typeface="Candara" panose="020E0502030303020204" pitchFamily="34" charset="0"/>
                <a:ea typeface="MS Mincho" pitchFamily="49" charset="-128"/>
              </a:rPr>
              <a:t>μπλεομυκίνη</a:t>
            </a:r>
            <a:r>
              <a:rPr lang="el-GR" altLang="el-GR" sz="2000" b="0" u="none" dirty="0">
                <a:solidFill>
                  <a:srgbClr val="FFFFFF"/>
                </a:solidFill>
                <a:latin typeface="Candara" panose="020E0502030303020204" pitchFamily="34" charset="0"/>
                <a:ea typeface="MS Mincho" pitchFamily="49" charset="-128"/>
              </a:rPr>
              <a:t> και στη στρεπτομυκίνη αντίστοιχα.</a:t>
            </a:r>
            <a:endParaRPr lang="en-US" altLang="el-GR" sz="2000" dirty="0">
              <a:latin typeface="Candara" panose="020E0502030303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" y="1798657"/>
            <a:ext cx="8972550" cy="1366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2529" y="83976"/>
            <a:ext cx="8229600" cy="1518730"/>
          </a:xfrm>
        </p:spPr>
        <p:txBody>
          <a:bodyPr/>
          <a:lstStyle/>
          <a:p>
            <a:r>
              <a:rPr lang="el-GR" altLang="el-GR" dirty="0">
                <a:solidFill>
                  <a:srgbClr val="FFFFFF"/>
                </a:solidFill>
                <a:latin typeface="Candara" panose="020E0502030303020204" pitchFamily="34" charset="0"/>
                <a:ea typeface="MS Mincho" pitchFamily="49" charset="-128"/>
              </a:rPr>
              <a:t>Η ανατομία του σύνθετου </a:t>
            </a:r>
            <a:r>
              <a:rPr lang="el-GR" altLang="el-GR" dirty="0" err="1">
                <a:solidFill>
                  <a:srgbClr val="FFFFFF"/>
                </a:solidFill>
                <a:latin typeface="Candara" panose="020E0502030303020204" pitchFamily="34" charset="0"/>
                <a:ea typeface="MS Mincho" pitchFamily="49" charset="-128"/>
              </a:rPr>
              <a:t>τρανσποζονίου</a:t>
            </a:r>
            <a:r>
              <a:rPr lang="en-US" altLang="el-GR" dirty="0">
                <a:solidFill>
                  <a:srgbClr val="FFFFFF"/>
                </a:solidFill>
                <a:latin typeface="Candara" panose="020E0502030303020204" pitchFamily="34" charset="0"/>
                <a:ea typeface="MS Mincho" pitchFamily="49" charset="-128"/>
              </a:rPr>
              <a:t> </a:t>
            </a:r>
            <a:r>
              <a:rPr lang="el-GR" altLang="el-GR" dirty="0" smtClean="0">
                <a:solidFill>
                  <a:srgbClr val="FFFFFF"/>
                </a:solidFill>
                <a:latin typeface="Candara" panose="020E0502030303020204" pitchFamily="34" charset="0"/>
                <a:ea typeface="MS Mincho" pitchFamily="49" charset="-128"/>
              </a:rPr>
              <a:t>Tn</a:t>
            </a:r>
            <a:r>
              <a:rPr lang="el-GR" altLang="el-GR" i="1" dirty="0" smtClean="0">
                <a:solidFill>
                  <a:srgbClr val="FFFFFF"/>
                </a:solidFill>
                <a:latin typeface="Candara" panose="020E0502030303020204" pitchFamily="34" charset="0"/>
                <a:ea typeface="MS Mincho" pitchFamily="49" charset="-128"/>
              </a:rPr>
              <a:t>5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223227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04800" y="274638"/>
            <a:ext cx="8534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l-GR" sz="4000" dirty="0" smtClean="0">
                <a:latin typeface="Candara" panose="020E0502030303020204" pitchFamily="34" charset="0"/>
              </a:rPr>
              <a:t>Το </a:t>
            </a:r>
            <a:r>
              <a:rPr lang="en-US" sz="4000" dirty="0" smtClean="0">
                <a:latin typeface="Candara" panose="020E0502030303020204" pitchFamily="34" charset="0"/>
              </a:rPr>
              <a:t>DNA</a:t>
            </a:r>
            <a:r>
              <a:rPr lang="el-GR" sz="4000" dirty="0" smtClean="0">
                <a:latin typeface="Candara" panose="020E0502030303020204" pitchFamily="34" charset="0"/>
              </a:rPr>
              <a:t> δεν παραμένει αναλλοίωτο</a:t>
            </a:r>
          </a:p>
        </p:txBody>
      </p:sp>
      <p:sp>
        <p:nvSpPr>
          <p:cNvPr id="1955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104053"/>
            <a:ext cx="5105400" cy="3009122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dirty="0" smtClean="0">
                <a:latin typeface="Candara" panose="020E0502030303020204" pitchFamily="34" charset="0"/>
              </a:rPr>
              <a:t>Barbara Mc </a:t>
            </a:r>
            <a:r>
              <a:rPr lang="en-US" sz="2800" dirty="0" err="1" smtClean="0">
                <a:latin typeface="Candara" panose="020E0502030303020204" pitchFamily="34" charset="0"/>
              </a:rPr>
              <a:t>Clintock</a:t>
            </a:r>
            <a:r>
              <a:rPr lang="el-GR" sz="2800" dirty="0" smtClean="0">
                <a:latin typeface="Candara" panose="020E0502030303020204" pitchFamily="34" charset="0"/>
              </a:rPr>
              <a:t> (τέλη δεκαετίας 40): "παράξενα" γενετικά στοιχεία έχουν την ικανότητα να κατευθύνουν τα ίδια τη μετάθεσή τους μέσα στο γονιδίωμα</a:t>
            </a:r>
          </a:p>
        </p:txBody>
      </p:sp>
      <p:pic>
        <p:nvPicPr>
          <p:cNvPr id="4100" name="Picture 5" descr="(normal size jpg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29288" y="2514600"/>
            <a:ext cx="3414712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1" name="Text Box 6"/>
          <p:cNvSpPr txBox="1">
            <a:spLocks noChangeArrowheads="1"/>
          </p:cNvSpPr>
          <p:nvPr/>
        </p:nvSpPr>
        <p:spPr bwMode="auto">
          <a:xfrm>
            <a:off x="1828800" y="5867400"/>
            <a:ext cx="38862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l-GR" sz="1200">
                <a:solidFill>
                  <a:schemeClr val="tx1"/>
                </a:solidFill>
                <a:latin typeface="Candara" panose="020E0502030303020204" pitchFamily="34" charset="0"/>
              </a:rPr>
              <a:t>Γεννήθηκε: 16 Ιουνίου 1902</a:t>
            </a:r>
          </a:p>
          <a:p>
            <a:pPr algn="r"/>
            <a:r>
              <a:rPr lang="el-GR" sz="1200">
                <a:solidFill>
                  <a:schemeClr val="tx1"/>
                </a:solidFill>
                <a:latin typeface="Candara" panose="020E0502030303020204" pitchFamily="34" charset="0"/>
              </a:rPr>
              <a:t>Πέθανε: 2 Σεπτεμβρίου 1992</a:t>
            </a:r>
          </a:p>
          <a:p>
            <a:pPr algn="r"/>
            <a:r>
              <a:rPr lang="en-US" sz="1200">
                <a:solidFill>
                  <a:schemeClr val="tx1"/>
                </a:solidFill>
                <a:latin typeface="Candara" panose="020E0502030303020204" pitchFamily="34" charset="0"/>
              </a:rPr>
              <a:t>Nobel </a:t>
            </a:r>
            <a:r>
              <a:rPr lang="el-GR" sz="1200">
                <a:solidFill>
                  <a:schemeClr val="tx1"/>
                </a:solidFill>
                <a:latin typeface="Candara" panose="020E0502030303020204" pitchFamily="34" charset="0"/>
              </a:rPr>
              <a:t>Ιατρικής ή Φυσιολογίας: 1983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71438" y="4221163"/>
            <a:ext cx="8928100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 u="sng">
                <a:solidFill>
                  <a:srgbClr val="FFFF00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1400" b="1" u="sng">
                <a:solidFill>
                  <a:srgbClr val="FFFF00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1400" b="1" u="sng">
                <a:solidFill>
                  <a:srgbClr val="FFFF00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1400" b="1" u="sng">
                <a:solidFill>
                  <a:srgbClr val="FFFF00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1400" b="1" u="sng">
                <a:solidFill>
                  <a:srgbClr val="FFFF00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400" b="1" u="sng">
                <a:solidFill>
                  <a:srgbClr val="FFFF00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400" b="1" u="sng">
                <a:solidFill>
                  <a:srgbClr val="FFFF00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400" b="1" u="sng">
                <a:solidFill>
                  <a:srgbClr val="FFFF00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400" b="1" u="sng">
                <a:solidFill>
                  <a:srgbClr val="FFFF00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l-GR" altLang="el-GR" sz="2000" b="0" u="none" dirty="0" smtClean="0">
                <a:solidFill>
                  <a:srgbClr val="FFFFFF"/>
                </a:solidFill>
                <a:latin typeface="Candara" panose="020E0502030303020204" pitchFamily="34" charset="0"/>
                <a:ea typeface="MS Mincho" pitchFamily="49" charset="-128"/>
              </a:rPr>
              <a:t>Το </a:t>
            </a:r>
            <a:r>
              <a:rPr lang="el-GR" altLang="el-GR" sz="2000" b="0" u="none" dirty="0">
                <a:solidFill>
                  <a:srgbClr val="FFFFFF"/>
                </a:solidFill>
                <a:latin typeface="Candara" panose="020E0502030303020204" pitchFamily="34" charset="0"/>
                <a:ea typeface="MS Mincho" pitchFamily="49" charset="-128"/>
              </a:rPr>
              <a:t>Tn</a:t>
            </a:r>
            <a:r>
              <a:rPr lang="el-GR" altLang="el-GR" sz="2000" b="0" i="1" u="none" dirty="0">
                <a:solidFill>
                  <a:srgbClr val="FFFFFF"/>
                </a:solidFill>
                <a:latin typeface="Candara" panose="020E0502030303020204" pitchFamily="34" charset="0"/>
                <a:ea typeface="MS Mincho" pitchFamily="49" charset="-128"/>
              </a:rPr>
              <a:t>10</a:t>
            </a:r>
            <a:r>
              <a:rPr lang="el-GR" altLang="el-GR" sz="2000" b="0" u="none" dirty="0">
                <a:solidFill>
                  <a:srgbClr val="FFFFFF"/>
                </a:solidFill>
                <a:latin typeface="Candara" panose="020E0502030303020204" pitchFamily="34" charset="0"/>
                <a:ea typeface="MS Mincho" pitchFamily="49" charset="-128"/>
              </a:rPr>
              <a:t> φέρει επίσης στοιχεία IS σε κάθε του </a:t>
            </a:r>
            <a:r>
              <a:rPr lang="el-GR" altLang="el-GR" sz="2000" b="0" u="none" dirty="0" smtClean="0">
                <a:solidFill>
                  <a:srgbClr val="FFFFFF"/>
                </a:solidFill>
                <a:latin typeface="Candara" panose="020E0502030303020204" pitchFamily="34" charset="0"/>
                <a:ea typeface="MS Mincho" pitchFamily="49" charset="-128"/>
              </a:rPr>
              <a:t>άκρο, IS</a:t>
            </a:r>
            <a:r>
              <a:rPr lang="el-GR" altLang="el-GR" sz="2000" b="0" i="1" u="none" dirty="0" smtClean="0">
                <a:solidFill>
                  <a:srgbClr val="FFFFFF"/>
                </a:solidFill>
                <a:latin typeface="Candara" panose="020E0502030303020204" pitchFamily="34" charset="0"/>
                <a:ea typeface="MS Mincho" pitchFamily="49" charset="-128"/>
              </a:rPr>
              <a:t>10</a:t>
            </a:r>
            <a:r>
              <a:rPr lang="el-GR" altLang="el-GR" sz="2000" b="0" u="none" dirty="0" smtClean="0">
                <a:solidFill>
                  <a:srgbClr val="FFFFFF"/>
                </a:solidFill>
                <a:latin typeface="Candara" panose="020E0502030303020204" pitchFamily="34" charset="0"/>
                <a:ea typeface="MS Mincho" pitchFamily="49" charset="-128"/>
              </a:rPr>
              <a:t>L </a:t>
            </a:r>
            <a:r>
              <a:rPr lang="el-GR" altLang="el-GR" sz="2000" b="0" u="none" dirty="0">
                <a:solidFill>
                  <a:srgbClr val="FFFFFF"/>
                </a:solidFill>
                <a:latin typeface="Candara" panose="020E0502030303020204" pitchFamily="34" charset="0"/>
                <a:ea typeface="MS Mincho" pitchFamily="49" charset="-128"/>
              </a:rPr>
              <a:t>και </a:t>
            </a:r>
            <a:r>
              <a:rPr lang="el-GR" altLang="el-GR" sz="2000" b="0" u="none" dirty="0" smtClean="0">
                <a:solidFill>
                  <a:srgbClr val="FFFFFF"/>
                </a:solidFill>
                <a:latin typeface="Candara" panose="020E0502030303020204" pitchFamily="34" charset="0"/>
                <a:ea typeface="MS Mincho" pitchFamily="49" charset="-128"/>
              </a:rPr>
              <a:t>IS</a:t>
            </a:r>
            <a:r>
              <a:rPr lang="el-GR" altLang="el-GR" sz="2000" b="0" i="1" u="none" dirty="0" smtClean="0">
                <a:solidFill>
                  <a:srgbClr val="FFFFFF"/>
                </a:solidFill>
                <a:latin typeface="Candara" panose="020E0502030303020204" pitchFamily="34" charset="0"/>
                <a:ea typeface="MS Mincho" pitchFamily="49" charset="-128"/>
              </a:rPr>
              <a:t>10</a:t>
            </a:r>
            <a:r>
              <a:rPr lang="el-GR" altLang="el-GR" sz="2000" b="0" u="none" dirty="0" smtClean="0">
                <a:solidFill>
                  <a:srgbClr val="FFFFFF"/>
                </a:solidFill>
                <a:latin typeface="Candara" panose="020E0502030303020204" pitchFamily="34" charset="0"/>
                <a:ea typeface="MS Mincho" pitchFamily="49" charset="-128"/>
              </a:rPr>
              <a:t>R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l-GR" altLang="el-GR" sz="2000" b="0" u="none" dirty="0" smtClean="0">
                <a:solidFill>
                  <a:srgbClr val="FFFFFF"/>
                </a:solidFill>
                <a:latin typeface="Candara" panose="020E0502030303020204" pitchFamily="34" charset="0"/>
                <a:ea typeface="MS Mincho" pitchFamily="49" charset="-128"/>
              </a:rPr>
              <a:t>Μόνο </a:t>
            </a:r>
            <a:r>
              <a:rPr lang="el-GR" altLang="el-GR" sz="2000" b="0" u="none" dirty="0">
                <a:solidFill>
                  <a:srgbClr val="FFFFFF"/>
                </a:solidFill>
                <a:latin typeface="Candara" panose="020E0502030303020204" pitchFamily="34" charset="0"/>
                <a:ea typeface="MS Mincho" pitchFamily="49" charset="-128"/>
              </a:rPr>
              <a:t>το IS</a:t>
            </a:r>
            <a:r>
              <a:rPr lang="el-GR" altLang="el-GR" sz="2000" b="0" i="1" u="none" dirty="0">
                <a:solidFill>
                  <a:srgbClr val="FFFFFF"/>
                </a:solidFill>
                <a:latin typeface="Candara" panose="020E0502030303020204" pitchFamily="34" charset="0"/>
                <a:ea typeface="MS Mincho" pitchFamily="49" charset="-128"/>
              </a:rPr>
              <a:t>10</a:t>
            </a:r>
            <a:r>
              <a:rPr lang="el-GR" altLang="el-GR" sz="2000" b="0" u="none" dirty="0">
                <a:solidFill>
                  <a:srgbClr val="FFFFFF"/>
                </a:solidFill>
                <a:latin typeface="Candara" panose="020E0502030303020204" pitchFamily="34" charset="0"/>
                <a:ea typeface="MS Mincho" pitchFamily="49" charset="-128"/>
              </a:rPr>
              <a:t> R φέρει λειτουργικό γονίδιο </a:t>
            </a:r>
            <a:r>
              <a:rPr lang="el-GR" altLang="el-GR" sz="2000" b="0" i="1" u="none" dirty="0" err="1">
                <a:solidFill>
                  <a:srgbClr val="FFFFFF"/>
                </a:solidFill>
                <a:latin typeface="Candara" panose="020E0502030303020204" pitchFamily="34" charset="0"/>
                <a:ea typeface="MS Mincho" pitchFamily="49" charset="-128"/>
              </a:rPr>
              <a:t>Tnp</a:t>
            </a:r>
            <a:r>
              <a:rPr lang="el-GR" altLang="el-GR" sz="2000" b="0" u="none" dirty="0">
                <a:solidFill>
                  <a:srgbClr val="FFFFFF"/>
                </a:solidFill>
                <a:latin typeface="Candara" panose="020E0502030303020204" pitchFamily="34" charset="0"/>
                <a:ea typeface="MS Mincho" pitchFamily="49" charset="-128"/>
              </a:rPr>
              <a:t> που κωδικοποιεί για μια ενεργό </a:t>
            </a:r>
            <a:r>
              <a:rPr lang="el-GR" altLang="el-GR" sz="2000" b="0" u="none" dirty="0" err="1" smtClean="0">
                <a:solidFill>
                  <a:srgbClr val="FFFFFF"/>
                </a:solidFill>
                <a:latin typeface="Candara" panose="020E0502030303020204" pitchFamily="34" charset="0"/>
                <a:ea typeface="MS Mincho" pitchFamily="49" charset="-128"/>
              </a:rPr>
              <a:t>τρανσποζάση</a:t>
            </a:r>
            <a:endParaRPr lang="el-GR" altLang="el-GR" sz="2000" b="0" u="none" dirty="0" smtClean="0">
              <a:solidFill>
                <a:srgbClr val="FFFFFF"/>
              </a:solidFill>
              <a:latin typeface="Candara" panose="020E0502030303020204" pitchFamily="34" charset="0"/>
              <a:ea typeface="MS Mincho" pitchFamily="49" charset="-128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l-GR" altLang="el-GR" sz="2000" b="0" u="none" dirty="0" smtClean="0">
                <a:solidFill>
                  <a:srgbClr val="FFFFFF"/>
                </a:solidFill>
                <a:latin typeface="Candara" panose="020E0502030303020204" pitchFamily="34" charset="0"/>
                <a:ea typeface="MS Mincho" pitchFamily="49" charset="-128"/>
              </a:rPr>
              <a:t>Το </a:t>
            </a:r>
            <a:r>
              <a:rPr lang="el-GR" altLang="el-GR" sz="2000" b="0" i="1" u="none" dirty="0" err="1">
                <a:solidFill>
                  <a:srgbClr val="FFFFFF"/>
                </a:solidFill>
                <a:latin typeface="Candara" panose="020E0502030303020204" pitchFamily="34" charset="0"/>
                <a:ea typeface="MS Mincho" pitchFamily="49" charset="-128"/>
              </a:rPr>
              <a:t>Tet</a:t>
            </a:r>
            <a:r>
              <a:rPr lang="el-GR" altLang="el-GR" sz="2000" b="0" i="1" u="none" baseline="30000" dirty="0" err="1">
                <a:solidFill>
                  <a:srgbClr val="FFFFFF"/>
                </a:solidFill>
                <a:latin typeface="Candara" panose="020E0502030303020204" pitchFamily="34" charset="0"/>
                <a:ea typeface="MS Mincho" pitchFamily="49" charset="-128"/>
              </a:rPr>
              <a:t>R</a:t>
            </a:r>
            <a:r>
              <a:rPr lang="el-GR" altLang="el-GR" sz="2000" b="0" u="none" dirty="0">
                <a:solidFill>
                  <a:srgbClr val="FFFFFF"/>
                </a:solidFill>
                <a:latin typeface="Candara" panose="020E0502030303020204" pitchFamily="34" charset="0"/>
                <a:ea typeface="MS Mincho" pitchFamily="49" charset="-128"/>
              </a:rPr>
              <a:t> αντιστοιχεί στο γονίδιο ανθεκτικότητας στην </a:t>
            </a:r>
            <a:r>
              <a:rPr lang="el-GR" altLang="el-GR" sz="2000" b="0" u="none" dirty="0" err="1" smtClean="0">
                <a:solidFill>
                  <a:srgbClr val="FFFFFF"/>
                </a:solidFill>
                <a:latin typeface="Candara" panose="020E0502030303020204" pitchFamily="34" charset="0"/>
                <a:ea typeface="MS Mincho" pitchFamily="49" charset="-128"/>
              </a:rPr>
              <a:t>τετρακυκλίνη</a:t>
            </a:r>
            <a:endParaRPr lang="en-US" altLang="el-GR" sz="2000" dirty="0">
              <a:latin typeface="Candara" panose="020E0502030303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74" y="2288041"/>
            <a:ext cx="8943975" cy="139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554162"/>
          </a:xfrm>
        </p:spPr>
        <p:txBody>
          <a:bodyPr/>
          <a:lstStyle/>
          <a:p>
            <a:r>
              <a:rPr lang="el-GR" altLang="el-GR" dirty="0">
                <a:solidFill>
                  <a:srgbClr val="FFFFFF"/>
                </a:solidFill>
                <a:latin typeface="Candara" panose="020E0502030303020204" pitchFamily="34" charset="0"/>
                <a:ea typeface="MS Mincho" pitchFamily="49" charset="-128"/>
              </a:rPr>
              <a:t>Η ανατομία του σύνθετου </a:t>
            </a:r>
            <a:r>
              <a:rPr lang="el-GR" altLang="el-GR" dirty="0" err="1">
                <a:solidFill>
                  <a:srgbClr val="FFFFFF"/>
                </a:solidFill>
                <a:latin typeface="Candara" panose="020E0502030303020204" pitchFamily="34" charset="0"/>
                <a:ea typeface="MS Mincho" pitchFamily="49" charset="-128"/>
              </a:rPr>
              <a:t>τρανσποζονίου</a:t>
            </a:r>
            <a:r>
              <a:rPr lang="en-US" altLang="el-GR" dirty="0">
                <a:solidFill>
                  <a:srgbClr val="FFFFFF"/>
                </a:solidFill>
                <a:latin typeface="Candara" panose="020E0502030303020204" pitchFamily="34" charset="0"/>
                <a:ea typeface="MS Mincho" pitchFamily="49" charset="-128"/>
              </a:rPr>
              <a:t> </a:t>
            </a:r>
            <a:r>
              <a:rPr lang="el-GR" altLang="el-GR" dirty="0" smtClean="0">
                <a:solidFill>
                  <a:srgbClr val="FFFFFF"/>
                </a:solidFill>
                <a:latin typeface="Candara" panose="020E0502030303020204" pitchFamily="34" charset="0"/>
                <a:ea typeface="MS Mincho" pitchFamily="49" charset="-128"/>
              </a:rPr>
              <a:t>Tn</a:t>
            </a:r>
            <a:r>
              <a:rPr lang="el-GR" altLang="el-GR" i="1" dirty="0" smtClean="0">
                <a:solidFill>
                  <a:srgbClr val="FFFFFF"/>
                </a:solidFill>
                <a:latin typeface="Candara" panose="020E0502030303020204" pitchFamily="34" charset="0"/>
                <a:ea typeface="MS Mincho" pitchFamily="49" charset="-128"/>
              </a:rPr>
              <a:t>10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079046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9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158620" y="152386"/>
            <a:ext cx="8518849" cy="1396496"/>
          </a:xfrm>
        </p:spPr>
        <p:txBody>
          <a:bodyPr/>
          <a:lstStyle/>
          <a:p>
            <a:pPr eaLnBrk="1" hangingPunct="1">
              <a:defRPr/>
            </a:pPr>
            <a:r>
              <a:rPr lang="el-GR" sz="3600" dirty="0" smtClean="0">
                <a:solidFill>
                  <a:schemeClr val="tx1"/>
                </a:solidFill>
                <a:latin typeface="Candara" panose="020E0502030303020204" pitchFamily="34" charset="0"/>
              </a:rPr>
              <a:t>Τα μεταθετά στοιχεία </a:t>
            </a:r>
            <a:r>
              <a:rPr lang="en-US" sz="3600" dirty="0" smtClean="0">
                <a:solidFill>
                  <a:schemeClr val="tx1"/>
                </a:solidFill>
                <a:latin typeface="Candara" panose="020E0502030303020204" pitchFamily="34" charset="0"/>
              </a:rPr>
              <a:t>DNA </a:t>
            </a:r>
            <a:r>
              <a:rPr lang="el-GR" sz="3600" dirty="0" smtClean="0">
                <a:solidFill>
                  <a:schemeClr val="tx1"/>
                </a:solidFill>
                <a:latin typeface="Candara" panose="020E0502030303020204" pitchFamily="34" charset="0"/>
              </a:rPr>
              <a:t>μετακινούνται μέσω δύο διαφορετικών μηχανισμών</a:t>
            </a:r>
          </a:p>
        </p:txBody>
      </p:sp>
      <p:sp>
        <p:nvSpPr>
          <p:cNvPr id="2170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05272" y="2363755"/>
            <a:ext cx="3760238" cy="3810000"/>
          </a:xfrm>
        </p:spPr>
        <p:txBody>
          <a:bodyPr/>
          <a:lstStyle/>
          <a:p>
            <a:pPr eaLnBrk="1" hangingPunct="1">
              <a:spcBef>
                <a:spcPts val="1200"/>
              </a:spcBef>
              <a:defRPr/>
            </a:pPr>
            <a:r>
              <a:rPr lang="el-GR" sz="2400" dirty="0">
                <a:effectLst/>
                <a:latin typeface="Candara" panose="020E0502030303020204" pitchFamily="34" charset="0"/>
              </a:rPr>
              <a:t>Αποκοπή και επικόλληση </a:t>
            </a:r>
            <a:r>
              <a:rPr lang="en-US" sz="2400" dirty="0" smtClean="0">
                <a:effectLst/>
                <a:latin typeface="Candara" panose="020E0502030303020204" pitchFamily="34" charset="0"/>
              </a:rPr>
              <a:t>cut-and-paste) </a:t>
            </a:r>
            <a:r>
              <a:rPr lang="el-GR" sz="2400" dirty="0" smtClean="0">
                <a:effectLst/>
                <a:latin typeface="Candara" panose="020E0502030303020204" pitchFamily="34" charset="0"/>
              </a:rPr>
              <a:t>(μη </a:t>
            </a:r>
            <a:r>
              <a:rPr lang="el-GR" sz="2400" dirty="0">
                <a:effectLst/>
                <a:latin typeface="Candara" panose="020E0502030303020204" pitchFamily="34" charset="0"/>
              </a:rPr>
              <a:t>αντιγραφικός μηχανισμός)</a:t>
            </a:r>
          </a:p>
          <a:p>
            <a:pPr eaLnBrk="1" hangingPunct="1">
              <a:spcBef>
                <a:spcPts val="1200"/>
              </a:spcBef>
              <a:defRPr/>
            </a:pPr>
            <a:r>
              <a:rPr lang="el-GR" sz="2400" dirty="0" smtClean="0">
                <a:effectLst/>
                <a:latin typeface="Candara" panose="020E0502030303020204" pitchFamily="34" charset="0"/>
              </a:rPr>
              <a:t>Αντιγραφή και ανασυνδυασμός</a:t>
            </a:r>
            <a:r>
              <a:rPr lang="en-US" sz="2400" dirty="0" smtClean="0">
                <a:effectLst/>
                <a:latin typeface="Candara" panose="020E0502030303020204" pitchFamily="34" charset="0"/>
              </a:rPr>
              <a:t> (copy-and-paste) </a:t>
            </a:r>
            <a:r>
              <a:rPr lang="el-GR" sz="2400" dirty="0" smtClean="0">
                <a:effectLst/>
                <a:latin typeface="Candara" panose="020E0502030303020204" pitchFamily="34" charset="0"/>
              </a:rPr>
              <a:t> (αντιγραφικός μηχανισμός)</a:t>
            </a:r>
          </a:p>
        </p:txBody>
      </p:sp>
      <p:pic>
        <p:nvPicPr>
          <p:cNvPr id="1026" name="Picture 2" descr="https://www.broadinstitute.org/files/news/stories/full/transposons_720x720_v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5510" y="1679510"/>
            <a:ext cx="5178490" cy="5178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9290" y="397587"/>
            <a:ext cx="3461658" cy="2597540"/>
          </a:xfrm>
        </p:spPr>
        <p:txBody>
          <a:bodyPr/>
          <a:lstStyle/>
          <a:p>
            <a:r>
              <a:rPr lang="el-GR" sz="3600" dirty="0" smtClean="0">
                <a:latin typeface="Candara" panose="020E0502030303020204" pitchFamily="34" charset="0"/>
              </a:rPr>
              <a:t>Μετάθεση του </a:t>
            </a:r>
            <a:r>
              <a:rPr lang="en-US" sz="3600" dirty="0" smtClean="0">
                <a:latin typeface="Candara" panose="020E0502030303020204" pitchFamily="34" charset="0"/>
              </a:rPr>
              <a:t>Tn</a:t>
            </a:r>
            <a:r>
              <a:rPr lang="en-US" sz="3600" i="1" dirty="0" smtClean="0">
                <a:latin typeface="Candara" panose="020E0502030303020204" pitchFamily="34" charset="0"/>
              </a:rPr>
              <a:t>5 </a:t>
            </a:r>
            <a:r>
              <a:rPr lang="el-GR" sz="3600" dirty="0" smtClean="0">
                <a:latin typeface="Candara" panose="020E0502030303020204" pitchFamily="34" charset="0"/>
              </a:rPr>
              <a:t>με </a:t>
            </a:r>
            <a:br>
              <a:rPr lang="el-GR" sz="3600" dirty="0" smtClean="0">
                <a:latin typeface="Candara" panose="020E0502030303020204" pitchFamily="34" charset="0"/>
              </a:rPr>
            </a:br>
            <a:r>
              <a:rPr lang="el-GR" sz="3600" dirty="0" smtClean="0">
                <a:latin typeface="Candara" panose="020E0502030303020204" pitchFamily="34" charset="0"/>
              </a:rPr>
              <a:t>μη αντιγραφικό μηχανισμό</a:t>
            </a:r>
            <a:endParaRPr lang="el-GR" sz="3600" dirty="0">
              <a:latin typeface="Candara" panose="020E0502030303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973" y="3429000"/>
            <a:ext cx="3461659" cy="2785188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l-GR" sz="2800" dirty="0" smtClean="0">
                <a:latin typeface="Candara" panose="020E0502030303020204" pitchFamily="34" charset="0"/>
              </a:rPr>
              <a:t>Πρόσδεση </a:t>
            </a:r>
          </a:p>
          <a:p>
            <a:pPr marL="514350" indent="-514350">
              <a:buFont typeface="+mj-lt"/>
              <a:buAutoNum type="arabicPeriod"/>
            </a:pPr>
            <a:r>
              <a:rPr lang="el-GR" sz="2800" dirty="0" smtClean="0">
                <a:latin typeface="Candara" panose="020E0502030303020204" pitchFamily="34" charset="0"/>
              </a:rPr>
              <a:t>Κοπή</a:t>
            </a:r>
          </a:p>
          <a:p>
            <a:pPr marL="514350" indent="-514350">
              <a:buFont typeface="+mj-lt"/>
              <a:buAutoNum type="arabicPeriod"/>
            </a:pPr>
            <a:r>
              <a:rPr lang="el-GR" sz="2800" dirty="0" smtClean="0">
                <a:latin typeface="Candara" panose="020E0502030303020204" pitchFamily="34" charset="0"/>
              </a:rPr>
              <a:t>Αναγνώριση στόχου</a:t>
            </a:r>
          </a:p>
          <a:p>
            <a:pPr marL="514350" indent="-514350">
              <a:buFont typeface="+mj-lt"/>
              <a:buAutoNum type="arabicPeriod"/>
            </a:pPr>
            <a:r>
              <a:rPr lang="el-GR" sz="2800" dirty="0" smtClean="0">
                <a:latin typeface="Candara" panose="020E0502030303020204" pitchFamily="34" charset="0"/>
              </a:rPr>
              <a:t>Επικόλληση</a:t>
            </a: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3676260" y="18662"/>
            <a:ext cx="5439747" cy="6774024"/>
          </a:xfrm>
          <a:prstGeom prst="rect">
            <a:avLst/>
          </a:prstGeom>
          <a:solidFill>
            <a:schemeClr val="tx1"/>
          </a:soli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>
              <a:defRPr/>
            </a:pPr>
            <a:endParaRPr lang="en-US" dirty="0">
              <a:solidFill>
                <a:schemeClr val="lt1"/>
              </a:solidFill>
              <a:latin typeface="+mn-lt"/>
              <a:ea typeface="+mn-ea"/>
            </a:endParaRPr>
          </a:p>
        </p:txBody>
      </p:sp>
      <p:pic>
        <p:nvPicPr>
          <p:cNvPr id="5" name="Picture 1" descr="47919_Ch11_Fig04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3592" y="250480"/>
            <a:ext cx="4971483" cy="6364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91943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314" y="4991864"/>
            <a:ext cx="9078686" cy="1866136"/>
          </a:xfrm>
        </p:spPr>
        <p:txBody>
          <a:bodyPr/>
          <a:lstStyle/>
          <a:p>
            <a:r>
              <a:rPr lang="el-GR" sz="1800" dirty="0" smtClean="0">
                <a:latin typeface="Candara" panose="020E0502030303020204" pitchFamily="34" charset="0"/>
              </a:rPr>
              <a:t>Η κρυσταλλική δομή της </a:t>
            </a:r>
            <a:r>
              <a:rPr lang="el-GR" sz="1800" dirty="0" err="1" smtClean="0">
                <a:latin typeface="Candara" panose="020E0502030303020204" pitchFamily="34" charset="0"/>
              </a:rPr>
              <a:t>τρανσποζάσης</a:t>
            </a:r>
            <a:r>
              <a:rPr lang="el-GR" sz="1800" dirty="0" smtClean="0">
                <a:latin typeface="Candara" panose="020E0502030303020204" pitchFamily="34" charset="0"/>
              </a:rPr>
              <a:t> του </a:t>
            </a:r>
            <a:r>
              <a:rPr lang="en-US" sz="1800" dirty="0" smtClean="0">
                <a:latin typeface="Candara" panose="020E0502030303020204" pitchFamily="34" charset="0"/>
              </a:rPr>
              <a:t>Tn</a:t>
            </a:r>
            <a:r>
              <a:rPr lang="en-US" sz="1800" i="1" dirty="0" smtClean="0">
                <a:latin typeface="Candara" panose="020E0502030303020204" pitchFamily="34" charset="0"/>
              </a:rPr>
              <a:t>5</a:t>
            </a:r>
            <a:r>
              <a:rPr lang="el-GR" sz="1800" dirty="0" smtClean="0">
                <a:latin typeface="Candara" panose="020E0502030303020204" pitchFamily="34" charset="0"/>
              </a:rPr>
              <a:t> βοήθησε να αποσαφηνιστεί ο τρόπος κοπής των άκρων του </a:t>
            </a:r>
            <a:r>
              <a:rPr lang="el-GR" sz="1800" dirty="0" err="1" smtClean="0">
                <a:latin typeface="Candara" panose="020E0502030303020204" pitchFamily="34" charset="0"/>
              </a:rPr>
              <a:t>τρανσποζονίου</a:t>
            </a:r>
            <a:endParaRPr lang="el-GR" sz="1800" dirty="0" smtClean="0">
              <a:latin typeface="Candara" panose="020E0502030303020204" pitchFamily="34" charset="0"/>
            </a:endParaRPr>
          </a:p>
          <a:p>
            <a:r>
              <a:rPr lang="el-GR" sz="1800" dirty="0" smtClean="0">
                <a:latin typeface="Candara" panose="020E0502030303020204" pitchFamily="34" charset="0"/>
              </a:rPr>
              <a:t>Στο ενεργό κέντρο του ενζύμου υπάρχουν δύο κατάλοιπα </a:t>
            </a:r>
            <a:r>
              <a:rPr lang="el-GR" sz="1800" dirty="0" err="1" smtClean="0">
                <a:latin typeface="Candara" panose="020E0502030303020204" pitchFamily="34" charset="0"/>
              </a:rPr>
              <a:t>ασπαρτικού</a:t>
            </a:r>
            <a:r>
              <a:rPr lang="el-GR" sz="1800" dirty="0" smtClean="0">
                <a:latin typeface="Candara" panose="020E0502030303020204" pitchFamily="34" charset="0"/>
              </a:rPr>
              <a:t> οξέος (κίτρινα) και ένα </a:t>
            </a:r>
            <a:r>
              <a:rPr lang="el-GR" sz="1800" dirty="0" err="1" smtClean="0">
                <a:latin typeface="Candara" panose="020E0502030303020204" pitchFamily="34" charset="0"/>
              </a:rPr>
              <a:t>γλουταμικού</a:t>
            </a:r>
            <a:r>
              <a:rPr lang="el-GR" sz="1800" dirty="0" smtClean="0">
                <a:latin typeface="Candara" panose="020E0502030303020204" pitchFamily="34" charset="0"/>
              </a:rPr>
              <a:t> (κόκκινο) </a:t>
            </a:r>
            <a:r>
              <a:rPr lang="en-US" sz="1800" dirty="0" smtClean="0">
                <a:latin typeface="Candara" panose="020E0502030303020204" pitchFamily="34" charset="0"/>
              </a:rPr>
              <a:t>(</a:t>
            </a:r>
            <a:r>
              <a:rPr lang="el-GR" sz="1800" dirty="0" smtClean="0">
                <a:latin typeface="Candara" panose="020E0502030303020204" pitchFamily="34" charset="0"/>
              </a:rPr>
              <a:t>οικογένεια </a:t>
            </a:r>
            <a:r>
              <a:rPr lang="el-GR" sz="1800" dirty="0" err="1" smtClean="0">
                <a:latin typeface="Candara" panose="020E0502030303020204" pitchFamily="34" charset="0"/>
              </a:rPr>
              <a:t>τρανσποζασών</a:t>
            </a:r>
            <a:r>
              <a:rPr lang="el-GR" sz="1800" dirty="0" smtClean="0">
                <a:latin typeface="Candara" panose="020E0502030303020204" pitchFamily="34" charset="0"/>
              </a:rPr>
              <a:t> </a:t>
            </a:r>
            <a:r>
              <a:rPr lang="en-US" sz="1800" dirty="0" smtClean="0">
                <a:latin typeface="Candara" panose="020E0502030303020204" pitchFamily="34" charset="0"/>
              </a:rPr>
              <a:t>DDE</a:t>
            </a:r>
            <a:r>
              <a:rPr lang="el-GR" sz="1800" dirty="0" smtClean="0">
                <a:latin typeface="Candara" panose="020E0502030303020204" pitchFamily="34" charset="0"/>
              </a:rPr>
              <a:t>)</a:t>
            </a:r>
          </a:p>
          <a:p>
            <a:r>
              <a:rPr lang="el-GR" sz="1800" dirty="0" smtClean="0">
                <a:latin typeface="Candara" panose="020E0502030303020204" pitchFamily="34" charset="0"/>
              </a:rPr>
              <a:t>Αυτά τα όξινα κατάλοιπα προσδένουν απαραίτητους </a:t>
            </a:r>
            <a:r>
              <a:rPr lang="el-GR" sz="1800" dirty="0" err="1" smtClean="0">
                <a:latin typeface="Candara" panose="020E0502030303020204" pitchFamily="34" charset="0"/>
              </a:rPr>
              <a:t>συμπαράγοντες</a:t>
            </a:r>
            <a:r>
              <a:rPr lang="el-GR" sz="1800" dirty="0" smtClean="0">
                <a:latin typeface="Candara" panose="020E0502030303020204" pitchFamily="34" charset="0"/>
              </a:rPr>
              <a:t> δισθενών ιόντων (μοβ σφαίρα: ιόν μαγνησίου)</a:t>
            </a:r>
            <a:endParaRPr lang="el-GR" sz="1800" dirty="0">
              <a:latin typeface="Candara" panose="020E0502030303020204" pitchFamily="34" charset="0"/>
            </a:endParaRPr>
          </a:p>
        </p:txBody>
      </p:sp>
      <p:pic>
        <p:nvPicPr>
          <p:cNvPr id="4" name="Picture 1" descr="47919_CH11_FIG05.ti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97" b="5396"/>
          <a:stretch/>
        </p:blipFill>
        <p:spPr bwMode="auto">
          <a:xfrm>
            <a:off x="942392" y="18647"/>
            <a:ext cx="7417837" cy="4973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09295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79719" y="6069564"/>
            <a:ext cx="7779089" cy="648478"/>
          </a:xfrm>
        </p:spPr>
        <p:txBody>
          <a:bodyPr/>
          <a:lstStyle/>
          <a:p>
            <a:r>
              <a:rPr lang="el-GR" sz="2800" dirty="0" smtClean="0">
                <a:latin typeface="Candara" panose="020E0502030303020204" pitchFamily="34" charset="0"/>
              </a:rPr>
              <a:t>Μηχανισμός κοπής του </a:t>
            </a:r>
            <a:r>
              <a:rPr lang="en-US" sz="2800" dirty="0" err="1" smtClean="0">
                <a:latin typeface="Candara" panose="020E0502030303020204" pitchFamily="34" charset="0"/>
              </a:rPr>
              <a:t>Tn</a:t>
            </a:r>
            <a:r>
              <a:rPr lang="el-GR" sz="2800" i="1" dirty="0" smtClean="0">
                <a:latin typeface="Candara" panose="020E0502030303020204" pitchFamily="34" charset="0"/>
              </a:rPr>
              <a:t>5</a:t>
            </a:r>
            <a:r>
              <a:rPr lang="el-GR" sz="2800" dirty="0" smtClean="0">
                <a:latin typeface="Candara" panose="020E0502030303020204" pitchFamily="34" charset="0"/>
              </a:rPr>
              <a:t> από το </a:t>
            </a:r>
            <a:r>
              <a:rPr lang="en-US" sz="2800" dirty="0" smtClean="0">
                <a:latin typeface="Candara" panose="020E0502030303020204" pitchFamily="34" charset="0"/>
              </a:rPr>
              <a:t>DNA-</a:t>
            </a:r>
            <a:r>
              <a:rPr lang="el-GR" sz="2800" dirty="0" smtClean="0">
                <a:latin typeface="Candara" panose="020E0502030303020204" pitchFamily="34" charset="0"/>
              </a:rPr>
              <a:t>δότη</a:t>
            </a:r>
            <a:endParaRPr lang="el-GR" sz="2800" dirty="0">
              <a:latin typeface="Candara" panose="020E0502030303020204" pitchFamily="34" charset="0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548142" y="177288"/>
            <a:ext cx="8110666" cy="5812971"/>
          </a:xfrm>
          <a:prstGeom prst="rect">
            <a:avLst/>
          </a:prstGeom>
          <a:solidFill>
            <a:schemeClr val="tx1"/>
          </a:soli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>
              <a:defRPr/>
            </a:pPr>
            <a:endParaRPr lang="en-US" dirty="0">
              <a:solidFill>
                <a:schemeClr val="lt1"/>
              </a:solidFill>
              <a:latin typeface="+mn-lt"/>
              <a:ea typeface="+mn-ea"/>
            </a:endParaRPr>
          </a:p>
        </p:txBody>
      </p:sp>
      <p:pic>
        <p:nvPicPr>
          <p:cNvPr id="5" name="Picture 1" descr="47919_Ch11_Fig06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141" y="321750"/>
            <a:ext cx="7638309" cy="5382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7185341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8769" y="6270174"/>
            <a:ext cx="7719397" cy="508518"/>
          </a:xfrm>
        </p:spPr>
        <p:txBody>
          <a:bodyPr/>
          <a:lstStyle/>
          <a:p>
            <a:r>
              <a:rPr lang="el-GR" sz="2800" dirty="0" smtClean="0">
                <a:latin typeface="Candara" panose="020E0502030303020204" pitchFamily="34" charset="0"/>
              </a:rPr>
              <a:t>Μηχανισμός ένθεσης του </a:t>
            </a:r>
            <a:r>
              <a:rPr lang="en-US" sz="2800" dirty="0" smtClean="0">
                <a:latin typeface="Candara" panose="020E0502030303020204" pitchFamily="34" charset="0"/>
              </a:rPr>
              <a:t>Tn</a:t>
            </a:r>
            <a:r>
              <a:rPr lang="en-US" sz="2800" i="1" dirty="0" smtClean="0">
                <a:latin typeface="Candara" panose="020E0502030303020204" pitchFamily="34" charset="0"/>
              </a:rPr>
              <a:t>5</a:t>
            </a:r>
            <a:r>
              <a:rPr lang="el-GR" sz="2800" dirty="0" smtClean="0">
                <a:latin typeface="Candara" panose="020E0502030303020204" pitchFamily="34" charset="0"/>
              </a:rPr>
              <a:t> στο </a:t>
            </a:r>
            <a:r>
              <a:rPr lang="en-US" sz="2800" dirty="0" smtClean="0">
                <a:latin typeface="Candara" panose="020E0502030303020204" pitchFamily="34" charset="0"/>
              </a:rPr>
              <a:t>DNA-</a:t>
            </a:r>
            <a:r>
              <a:rPr lang="el-GR" sz="2800" dirty="0" smtClean="0">
                <a:latin typeface="Candara" panose="020E0502030303020204" pitchFamily="34" charset="0"/>
              </a:rPr>
              <a:t>στόχο</a:t>
            </a:r>
            <a:endParaRPr lang="el-GR" sz="2800" dirty="0">
              <a:latin typeface="Candara" panose="020E0502030303020204" pitchFamily="34" charset="0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022094" y="0"/>
            <a:ext cx="7170187" cy="6204857"/>
          </a:xfrm>
          <a:prstGeom prst="rect">
            <a:avLst/>
          </a:prstGeom>
          <a:solidFill>
            <a:schemeClr val="tx1"/>
          </a:soli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>
              <a:defRPr/>
            </a:pPr>
            <a:endParaRPr lang="en-US" dirty="0">
              <a:solidFill>
                <a:schemeClr val="lt1"/>
              </a:solidFill>
              <a:latin typeface="+mn-lt"/>
              <a:ea typeface="+mn-ea"/>
            </a:endParaRPr>
          </a:p>
        </p:txBody>
      </p:sp>
      <p:pic>
        <p:nvPicPr>
          <p:cNvPr id="5" name="Picture 1" descr="47919_Ch11_Fig07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7995" y="107950"/>
            <a:ext cx="6732652" cy="5896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156852" y="2156651"/>
            <a:ext cx="1735831" cy="261610"/>
          </a:xfrm>
          <a:prstGeom prst="rect">
            <a:avLst/>
          </a:prstGeom>
          <a:solidFill>
            <a:srgbClr val="FF9999"/>
          </a:solidFill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chemeClr val="bg2"/>
                </a:solidFill>
                <a:latin typeface="Candara" panose="020E0502030303020204" pitchFamily="34" charset="0"/>
              </a:rPr>
              <a:t>5’-AGNTYWRANTCT-3’</a:t>
            </a:r>
            <a:endParaRPr lang="el-GR" sz="1100" dirty="0">
              <a:solidFill>
                <a:schemeClr val="bg2"/>
              </a:solidFill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630673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81000"/>
            <a:ext cx="4762500" cy="6172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148483" name="Rectangle 3"/>
          <p:cNvSpPr>
            <a:spLocks noChangeArrowheads="1"/>
          </p:cNvSpPr>
          <p:nvPr/>
        </p:nvSpPr>
        <p:spPr bwMode="auto">
          <a:xfrm>
            <a:off x="4859338" y="2499625"/>
            <a:ext cx="4092575" cy="369331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just" eaLnBrk="1" hangingPunct="1">
              <a:spcBef>
                <a:spcPct val="0"/>
              </a:spcBef>
              <a:defRPr/>
            </a:pPr>
            <a:r>
              <a:rPr lang="el-GR" sz="1800" dirty="0" smtClean="0">
                <a:solidFill>
                  <a:schemeClr val="tx1"/>
                </a:solidFill>
                <a:latin typeface="Candara" panose="020E0502030303020204" pitchFamily="34" charset="0"/>
              </a:rPr>
              <a:t>Μετάθεση </a:t>
            </a:r>
            <a:r>
              <a:rPr lang="el-GR" sz="1800" dirty="0">
                <a:solidFill>
                  <a:schemeClr val="tx1"/>
                </a:solidFill>
                <a:latin typeface="Candara" panose="020E0502030303020204" pitchFamily="34" charset="0"/>
              </a:rPr>
              <a:t>του Tn</a:t>
            </a:r>
            <a:r>
              <a:rPr lang="el-GR" sz="1800" i="1" dirty="0">
                <a:solidFill>
                  <a:schemeClr val="tx1"/>
                </a:solidFill>
                <a:latin typeface="Candara" panose="020E0502030303020204" pitchFamily="34" charset="0"/>
              </a:rPr>
              <a:t>10</a:t>
            </a:r>
            <a:r>
              <a:rPr lang="el-GR" sz="1800" dirty="0">
                <a:solidFill>
                  <a:schemeClr val="tx1"/>
                </a:solidFill>
                <a:latin typeface="Candara" panose="020E0502030303020204" pitchFamily="34" charset="0"/>
              </a:rPr>
              <a:t> </a:t>
            </a:r>
            <a:r>
              <a:rPr lang="el-GR" sz="1800" dirty="0" smtClean="0">
                <a:solidFill>
                  <a:schemeClr val="tx1"/>
                </a:solidFill>
                <a:latin typeface="Candara" panose="020E0502030303020204" pitchFamily="34" charset="0"/>
              </a:rPr>
              <a:t>ή του </a:t>
            </a:r>
            <a:r>
              <a:rPr lang="en-US" sz="1800" dirty="0" smtClean="0">
                <a:solidFill>
                  <a:schemeClr val="tx1"/>
                </a:solidFill>
                <a:latin typeface="Candara" panose="020E0502030303020204" pitchFamily="34" charset="0"/>
              </a:rPr>
              <a:t>Tn</a:t>
            </a:r>
            <a:r>
              <a:rPr lang="en-US" sz="1800" i="1" dirty="0" smtClean="0">
                <a:solidFill>
                  <a:schemeClr val="tx1"/>
                </a:solidFill>
                <a:latin typeface="Candara" panose="020E0502030303020204" pitchFamily="34" charset="0"/>
              </a:rPr>
              <a:t>5</a:t>
            </a:r>
            <a:r>
              <a:rPr lang="en-US" sz="1800" dirty="0" smtClean="0">
                <a:solidFill>
                  <a:schemeClr val="tx1"/>
                </a:solidFill>
                <a:latin typeface="Candara" panose="020E0502030303020204" pitchFamily="34" charset="0"/>
              </a:rPr>
              <a:t> </a:t>
            </a:r>
            <a:r>
              <a:rPr lang="el-GR" sz="1800" dirty="0" smtClean="0">
                <a:solidFill>
                  <a:schemeClr val="tx1"/>
                </a:solidFill>
                <a:latin typeface="Candara" panose="020E0502030303020204" pitchFamily="34" charset="0"/>
              </a:rPr>
              <a:t>μετά </a:t>
            </a:r>
            <a:r>
              <a:rPr lang="el-GR" sz="1800" dirty="0">
                <a:solidFill>
                  <a:schemeClr val="tx1"/>
                </a:solidFill>
                <a:latin typeface="Candara" panose="020E0502030303020204" pitchFamily="34" charset="0"/>
              </a:rPr>
              <a:t>το πέρασμα μιας διχάλας αντιγραφής.</a:t>
            </a:r>
          </a:p>
          <a:p>
            <a:pPr algn="just" eaLnBrk="1" hangingPunct="1">
              <a:spcBef>
                <a:spcPct val="0"/>
              </a:spcBef>
              <a:defRPr/>
            </a:pPr>
            <a:endParaRPr lang="en-US" sz="1800" dirty="0">
              <a:solidFill>
                <a:schemeClr val="tx1"/>
              </a:solidFill>
              <a:latin typeface="Candara" panose="020E0502030303020204" pitchFamily="34" charset="0"/>
            </a:endParaRPr>
          </a:p>
          <a:p>
            <a:pPr algn="just" eaLnBrk="1" hangingPunct="1">
              <a:spcBef>
                <a:spcPct val="0"/>
              </a:spcBef>
              <a:defRPr/>
            </a:pPr>
            <a:r>
              <a:rPr lang="el-GR" sz="1800" dirty="0">
                <a:solidFill>
                  <a:schemeClr val="tx1"/>
                </a:solidFill>
                <a:latin typeface="Candara" panose="020E0502030303020204" pitchFamily="34" charset="0"/>
              </a:rPr>
              <a:t>Η μετάθεση ενεργοποιείται από την παρουσία </a:t>
            </a:r>
            <a:r>
              <a:rPr lang="el-GR" sz="1800" dirty="0" err="1">
                <a:solidFill>
                  <a:schemeClr val="tx1"/>
                </a:solidFill>
                <a:latin typeface="Candara" panose="020E0502030303020204" pitchFamily="34" charset="0"/>
              </a:rPr>
              <a:t>ημιμεθυλιωμένου</a:t>
            </a:r>
            <a:r>
              <a:rPr lang="el-GR" sz="1800" dirty="0">
                <a:solidFill>
                  <a:schemeClr val="tx1"/>
                </a:solidFill>
                <a:latin typeface="Candara" panose="020E0502030303020204" pitchFamily="34" charset="0"/>
              </a:rPr>
              <a:t> </a:t>
            </a:r>
            <a:r>
              <a:rPr lang="en-US" sz="1800" dirty="0">
                <a:solidFill>
                  <a:schemeClr val="tx1"/>
                </a:solidFill>
                <a:latin typeface="Candara" panose="020E0502030303020204" pitchFamily="34" charset="0"/>
              </a:rPr>
              <a:t>DNA</a:t>
            </a:r>
            <a:r>
              <a:rPr lang="el-GR" sz="1800" dirty="0">
                <a:solidFill>
                  <a:schemeClr val="tx1"/>
                </a:solidFill>
                <a:latin typeface="Candara" panose="020E0502030303020204" pitchFamily="34" charset="0"/>
              </a:rPr>
              <a:t>, ακριβώς μετά την αντιγραφή. Αυτό συμβαίνει διότι η </a:t>
            </a:r>
            <a:r>
              <a:rPr lang="el-GR" sz="1800" dirty="0" err="1">
                <a:solidFill>
                  <a:schemeClr val="tx1"/>
                </a:solidFill>
                <a:latin typeface="Candara" panose="020E0502030303020204" pitchFamily="34" charset="0"/>
              </a:rPr>
              <a:t>τρανσποζάση</a:t>
            </a:r>
            <a:r>
              <a:rPr lang="el-GR" sz="1800" dirty="0">
                <a:solidFill>
                  <a:schemeClr val="tx1"/>
                </a:solidFill>
                <a:latin typeface="Candara" panose="020E0502030303020204" pitchFamily="34" charset="0"/>
              </a:rPr>
              <a:t> προσδένεται ικανοποιητικά μόνο σε </a:t>
            </a:r>
            <a:r>
              <a:rPr lang="el-GR" sz="1800" dirty="0" err="1">
                <a:solidFill>
                  <a:schemeClr val="tx1"/>
                </a:solidFill>
                <a:latin typeface="Candara" panose="020E0502030303020204" pitchFamily="34" charset="0"/>
              </a:rPr>
              <a:t>ημιμεθυλιωμένο</a:t>
            </a:r>
            <a:r>
              <a:rPr lang="el-GR" sz="1800" dirty="0">
                <a:solidFill>
                  <a:schemeClr val="tx1"/>
                </a:solidFill>
                <a:latin typeface="Candara" panose="020E0502030303020204" pitchFamily="34" charset="0"/>
              </a:rPr>
              <a:t> </a:t>
            </a:r>
            <a:r>
              <a:rPr lang="en-US" sz="1800" dirty="0">
                <a:solidFill>
                  <a:schemeClr val="tx1"/>
                </a:solidFill>
                <a:latin typeface="Candara" panose="020E0502030303020204" pitchFamily="34" charset="0"/>
              </a:rPr>
              <a:t>DNA. </a:t>
            </a:r>
            <a:endParaRPr lang="el-GR" sz="1800" dirty="0">
              <a:solidFill>
                <a:schemeClr val="tx1"/>
              </a:solidFill>
              <a:latin typeface="Candara" panose="020E0502030303020204" pitchFamily="34" charset="0"/>
            </a:endParaRPr>
          </a:p>
          <a:p>
            <a:pPr algn="just" eaLnBrk="1" hangingPunct="1">
              <a:spcBef>
                <a:spcPct val="0"/>
              </a:spcBef>
              <a:defRPr/>
            </a:pPr>
            <a:endParaRPr lang="el-GR" sz="1800" dirty="0">
              <a:solidFill>
                <a:schemeClr val="tx1"/>
              </a:solidFill>
              <a:latin typeface="Candara" panose="020E0502030303020204" pitchFamily="34" charset="0"/>
            </a:endParaRPr>
          </a:p>
          <a:p>
            <a:pPr algn="just" eaLnBrk="1" hangingPunct="1">
              <a:spcBef>
                <a:spcPct val="0"/>
              </a:spcBef>
              <a:defRPr/>
            </a:pPr>
            <a:r>
              <a:rPr lang="el-GR" sz="1800" dirty="0">
                <a:solidFill>
                  <a:schemeClr val="tx1"/>
                </a:solidFill>
                <a:latin typeface="Candara" panose="020E0502030303020204" pitchFamily="34" charset="0"/>
              </a:rPr>
              <a:t>Το αποτέλεσμα είναι ότι από ένα αντίγραφο στο μητρικό χρωμόσωμα καταλήγουμε με 4 στα δύο θυγατρικά. </a:t>
            </a:r>
          </a:p>
        </p:txBody>
      </p:sp>
      <p:sp>
        <p:nvSpPr>
          <p:cNvPr id="148485" name="Rectangle 5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4724400" y="304800"/>
            <a:ext cx="4495800" cy="1887894"/>
          </a:xfrm>
        </p:spPr>
        <p:txBody>
          <a:bodyPr/>
          <a:lstStyle/>
          <a:p>
            <a:pPr eaLnBrk="1" hangingPunct="1">
              <a:defRPr/>
            </a:pPr>
            <a:r>
              <a:rPr lang="el-GR" sz="3200" dirty="0" smtClean="0">
                <a:latin typeface="Candara" panose="020E0502030303020204" pitchFamily="34" charset="0"/>
              </a:rPr>
              <a:t>Συντονισμός της μετάθεσης με την αντιγραφή του </a:t>
            </a:r>
            <a:r>
              <a:rPr lang="en-US" sz="3200" dirty="0" smtClean="0">
                <a:latin typeface="Candara" panose="020E0502030303020204" pitchFamily="34" charset="0"/>
              </a:rPr>
              <a:t>DNA</a:t>
            </a:r>
            <a:endParaRPr lang="el-GR" sz="3200" dirty="0" smtClean="0">
              <a:latin typeface="Candara" panose="020E0502030303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98961" y="896173"/>
            <a:ext cx="53162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chemeClr val="bg2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(Tn</a:t>
            </a:r>
            <a:r>
              <a:rPr lang="en-US" sz="1000" i="1" dirty="0" smtClean="0">
                <a:solidFill>
                  <a:schemeClr val="bg2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5</a:t>
            </a:r>
            <a:r>
              <a:rPr lang="en-US" sz="1000" dirty="0" smtClean="0">
                <a:solidFill>
                  <a:schemeClr val="bg2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)</a:t>
            </a:r>
            <a:endParaRPr lang="el-GR" sz="1000" dirty="0">
              <a:solidFill>
                <a:schemeClr val="bg2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1918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l-GR" sz="4000" dirty="0" smtClean="0">
                <a:solidFill>
                  <a:schemeClr val="tx1"/>
                </a:solidFill>
                <a:latin typeface="Candara" panose="020E0502030303020204" pitchFamily="34" charset="0"/>
              </a:rPr>
              <a:t>Η μετάθεση του </a:t>
            </a:r>
            <a:r>
              <a:rPr lang="en-US" sz="4000" dirty="0" smtClean="0">
                <a:solidFill>
                  <a:schemeClr val="tx1"/>
                </a:solidFill>
                <a:latin typeface="Candara" panose="020E0502030303020204" pitchFamily="34" charset="0"/>
              </a:rPr>
              <a:t>Tn</a:t>
            </a:r>
            <a:r>
              <a:rPr lang="en-US" sz="4000" i="1" dirty="0" smtClean="0">
                <a:solidFill>
                  <a:schemeClr val="tx1"/>
                </a:solidFill>
                <a:latin typeface="Candara" panose="020E0502030303020204" pitchFamily="34" charset="0"/>
              </a:rPr>
              <a:t>10</a:t>
            </a:r>
            <a:r>
              <a:rPr lang="el-GR" sz="4000" dirty="0" smtClean="0">
                <a:solidFill>
                  <a:schemeClr val="tx1"/>
                </a:solidFill>
                <a:latin typeface="Candara" panose="020E0502030303020204" pitchFamily="34" charset="0"/>
              </a:rPr>
              <a:t> υπόκειται σε πολλαπλούς ελέγχους</a:t>
            </a:r>
          </a:p>
        </p:txBody>
      </p:sp>
      <p:sp>
        <p:nvSpPr>
          <p:cNvPr id="2232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209800"/>
            <a:ext cx="8229600" cy="3429000"/>
          </a:xfrm>
        </p:spPr>
        <p:txBody>
          <a:bodyPr/>
          <a:lstStyle/>
          <a:p>
            <a:pPr eaLnBrk="1" hangingPunct="1">
              <a:defRPr/>
            </a:pPr>
            <a:r>
              <a:rPr lang="el-GR" b="1" smtClean="0">
                <a:solidFill>
                  <a:srgbClr val="F2CF82"/>
                </a:solidFill>
                <a:latin typeface="Candara" panose="020E0502030303020204" pitchFamily="34" charset="0"/>
              </a:rPr>
              <a:t>Ένα τρανσποζόνιο πρέπει να διατηρεί μια ελάχιστη συχνότητα μετάθεσης για να μην εκλείψει. </a:t>
            </a:r>
          </a:p>
          <a:p>
            <a:pPr eaLnBrk="1" hangingPunct="1">
              <a:defRPr/>
            </a:pPr>
            <a:r>
              <a:rPr lang="el-GR" b="1" smtClean="0">
                <a:solidFill>
                  <a:srgbClr val="F2CF82"/>
                </a:solidFill>
                <a:latin typeface="Candara" panose="020E0502030303020204" pitchFamily="34" charset="0"/>
              </a:rPr>
              <a:t>Όμως, μια υψηλή συχνότητα μετάθεσης θα μπορούσε να είναι καταστροφική για τον ξενιστή. </a:t>
            </a:r>
          </a:p>
        </p:txBody>
      </p:sp>
    </p:spTree>
    <p:extLst>
      <p:ext uri="{BB962C8B-B14F-4D97-AF65-F5344CB8AC3E}">
        <p14:creationId xmlns:p14="http://schemas.microsoft.com/office/powerpoint/2010/main" val="2533583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 Box 3"/>
          <p:cNvSpPr txBox="1">
            <a:spLocks noChangeArrowheads="1"/>
          </p:cNvSpPr>
          <p:nvPr/>
        </p:nvSpPr>
        <p:spPr bwMode="auto">
          <a:xfrm>
            <a:off x="827088" y="3429000"/>
            <a:ext cx="831691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eaLnBrk="1" hangingPunct="1"/>
            <a:endParaRPr lang="el-GR" sz="1800" b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33795" name="Text Box 4"/>
          <p:cNvSpPr txBox="1">
            <a:spLocks noChangeArrowheads="1"/>
          </p:cNvSpPr>
          <p:nvPr/>
        </p:nvSpPr>
        <p:spPr bwMode="auto">
          <a:xfrm>
            <a:off x="392113" y="4645025"/>
            <a:ext cx="8283575" cy="189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eaLnBrk="1" hangingPunct="1"/>
            <a:r>
              <a:rPr lang="el-GR" sz="1800" b="0" dirty="0" smtClean="0">
                <a:solidFill>
                  <a:schemeClr val="tx1"/>
                </a:solidFill>
                <a:latin typeface="Candara" panose="020E0502030303020204" pitchFamily="34" charset="0"/>
              </a:rPr>
              <a:t>Δύο </a:t>
            </a:r>
            <a:r>
              <a:rPr lang="el-GR" sz="1800" b="0" dirty="0">
                <a:solidFill>
                  <a:schemeClr val="tx1"/>
                </a:solidFill>
                <a:latin typeface="Candara" panose="020E0502030303020204" pitchFamily="34" charset="0"/>
              </a:rPr>
              <a:t>υποκινητές με αντίθετο προσανατολισμό βρίσκονται κοντά στο όριο μεταξύ του </a:t>
            </a:r>
            <a:r>
              <a:rPr lang="en-US" sz="1800" b="0" dirty="0">
                <a:solidFill>
                  <a:schemeClr val="tx1"/>
                </a:solidFill>
                <a:latin typeface="Candara" panose="020E0502030303020204" pitchFamily="34" charset="0"/>
              </a:rPr>
              <a:t>IS</a:t>
            </a:r>
            <a:r>
              <a:rPr lang="el-GR" sz="1800" b="0" dirty="0">
                <a:solidFill>
                  <a:schemeClr val="tx1"/>
                </a:solidFill>
                <a:latin typeface="Candara" panose="020E0502030303020204" pitchFamily="34" charset="0"/>
              </a:rPr>
              <a:t>10</a:t>
            </a:r>
            <a:r>
              <a:rPr lang="en-US" sz="1800" b="0" dirty="0">
                <a:solidFill>
                  <a:schemeClr val="tx1"/>
                </a:solidFill>
                <a:latin typeface="Candara" panose="020E0502030303020204" pitchFamily="34" charset="0"/>
              </a:rPr>
              <a:t>R</a:t>
            </a:r>
            <a:r>
              <a:rPr lang="el-GR" sz="1800" b="0" dirty="0">
                <a:solidFill>
                  <a:schemeClr val="tx1"/>
                </a:solidFill>
                <a:latin typeface="Candara" panose="020E0502030303020204" pitchFamily="34" charset="0"/>
              </a:rPr>
              <a:t> και του </a:t>
            </a:r>
            <a:r>
              <a:rPr lang="en-US" sz="1800" b="0" dirty="0">
                <a:solidFill>
                  <a:schemeClr val="tx1"/>
                </a:solidFill>
                <a:latin typeface="Candara" panose="020E0502030303020204" pitchFamily="34" charset="0"/>
              </a:rPr>
              <a:t>DNA</a:t>
            </a:r>
            <a:r>
              <a:rPr lang="el-GR" sz="1800" b="0" dirty="0">
                <a:solidFill>
                  <a:schemeClr val="tx1"/>
                </a:solidFill>
                <a:latin typeface="Candara" panose="020E0502030303020204" pitchFamily="34" charset="0"/>
              </a:rPr>
              <a:t> του ξενιστή. Ο πιο ισχυρός υποκινητής </a:t>
            </a:r>
            <a:r>
              <a:rPr lang="en-US" sz="1800" b="0" dirty="0">
                <a:solidFill>
                  <a:schemeClr val="tx1"/>
                </a:solidFill>
                <a:latin typeface="Candara" panose="020E0502030303020204" pitchFamily="34" charset="0"/>
              </a:rPr>
              <a:t>P</a:t>
            </a:r>
            <a:r>
              <a:rPr lang="en-US" sz="1800" b="0" baseline="-25000" dirty="0">
                <a:solidFill>
                  <a:schemeClr val="tx1"/>
                </a:solidFill>
                <a:latin typeface="Candara" panose="020E0502030303020204" pitchFamily="34" charset="0"/>
              </a:rPr>
              <a:t>OUT</a:t>
            </a:r>
            <a:r>
              <a:rPr lang="el-GR" sz="1800" b="0" baseline="-25000" dirty="0">
                <a:solidFill>
                  <a:schemeClr val="tx1"/>
                </a:solidFill>
                <a:latin typeface="Candara" panose="020E0502030303020204" pitchFamily="34" charset="0"/>
              </a:rPr>
              <a:t> </a:t>
            </a:r>
            <a:r>
              <a:rPr lang="el-GR" sz="1800" b="0" dirty="0">
                <a:solidFill>
                  <a:schemeClr val="tx1"/>
                </a:solidFill>
                <a:latin typeface="Candara" panose="020E0502030303020204" pitchFamily="34" charset="0"/>
              </a:rPr>
              <a:t>προωθεί τη μεταγραφή προς το παράπλευρο </a:t>
            </a:r>
            <a:r>
              <a:rPr lang="en-US" sz="1800" b="0" dirty="0">
                <a:solidFill>
                  <a:schemeClr val="tx1"/>
                </a:solidFill>
                <a:latin typeface="Candara" panose="020E0502030303020204" pitchFamily="34" charset="0"/>
              </a:rPr>
              <a:t>DNA</a:t>
            </a:r>
            <a:r>
              <a:rPr lang="el-GR" sz="1800" b="0" dirty="0">
                <a:solidFill>
                  <a:schemeClr val="tx1"/>
                </a:solidFill>
                <a:latin typeface="Candara" panose="020E0502030303020204" pitchFamily="34" charset="0"/>
              </a:rPr>
              <a:t> του ξενιστή. Ο πιο αδύναμος υποκινητής Ρ</a:t>
            </a:r>
            <a:r>
              <a:rPr lang="el-GR" sz="1800" b="0" baseline="-25000" dirty="0">
                <a:solidFill>
                  <a:schemeClr val="tx1"/>
                </a:solidFill>
                <a:latin typeface="Candara" panose="020E0502030303020204" pitchFamily="34" charset="0"/>
              </a:rPr>
              <a:t>ΙΝ</a:t>
            </a:r>
            <a:r>
              <a:rPr lang="el-GR" sz="1800" b="0" dirty="0">
                <a:solidFill>
                  <a:schemeClr val="tx1"/>
                </a:solidFill>
                <a:latin typeface="Candara" panose="020E0502030303020204" pitchFamily="34" charset="0"/>
              </a:rPr>
              <a:t> προωθεί τη μεταγραφή ενός </a:t>
            </a:r>
            <a:r>
              <a:rPr lang="en-US" sz="1800" b="0" dirty="0">
                <a:solidFill>
                  <a:schemeClr val="tx1"/>
                </a:solidFill>
                <a:latin typeface="Candara" panose="020E0502030303020204" pitchFamily="34" charset="0"/>
              </a:rPr>
              <a:t>RNA</a:t>
            </a:r>
            <a:r>
              <a:rPr lang="el-GR" sz="1800" b="0" dirty="0">
                <a:solidFill>
                  <a:schemeClr val="tx1"/>
                </a:solidFill>
                <a:latin typeface="Candara" panose="020E0502030303020204" pitchFamily="34" charset="0"/>
              </a:rPr>
              <a:t> που εκτείνεται κατά μήκος του </a:t>
            </a:r>
            <a:r>
              <a:rPr lang="en-US" sz="1800" b="0" dirty="0">
                <a:solidFill>
                  <a:schemeClr val="tx1"/>
                </a:solidFill>
                <a:latin typeface="Candara" panose="020E0502030303020204" pitchFamily="34" charset="0"/>
              </a:rPr>
              <a:t>IS</a:t>
            </a:r>
            <a:r>
              <a:rPr lang="el-GR" sz="1800" b="0" dirty="0">
                <a:solidFill>
                  <a:schemeClr val="tx1"/>
                </a:solidFill>
                <a:latin typeface="Candara" panose="020E0502030303020204" pitchFamily="34" charset="0"/>
              </a:rPr>
              <a:t>10</a:t>
            </a:r>
            <a:r>
              <a:rPr lang="en-US" sz="1800" b="0" dirty="0">
                <a:solidFill>
                  <a:schemeClr val="tx1"/>
                </a:solidFill>
                <a:latin typeface="Candara" panose="020E0502030303020204" pitchFamily="34" charset="0"/>
              </a:rPr>
              <a:t>R</a:t>
            </a:r>
            <a:r>
              <a:rPr lang="el-GR" sz="1800" b="0" dirty="0">
                <a:solidFill>
                  <a:schemeClr val="tx1"/>
                </a:solidFill>
                <a:latin typeface="Candara" panose="020E0502030303020204" pitchFamily="34" charset="0"/>
              </a:rPr>
              <a:t> και μεταφράζεται σε </a:t>
            </a:r>
            <a:r>
              <a:rPr lang="el-GR" sz="1800" b="0" dirty="0" err="1">
                <a:solidFill>
                  <a:schemeClr val="tx1"/>
                </a:solidFill>
                <a:latin typeface="Candara" panose="020E0502030303020204" pitchFamily="34" charset="0"/>
              </a:rPr>
              <a:t>τρανσποζάση</a:t>
            </a:r>
            <a:r>
              <a:rPr lang="el-GR" sz="1800" b="0" dirty="0">
                <a:solidFill>
                  <a:schemeClr val="tx1"/>
                </a:solidFill>
                <a:latin typeface="Candara" panose="020E0502030303020204" pitchFamily="34" charset="0"/>
              </a:rPr>
              <a:t>. </a:t>
            </a:r>
          </a:p>
          <a:p>
            <a:pPr algn="l" eaLnBrk="1" hangingPunct="1"/>
            <a:r>
              <a:rPr lang="el-GR" sz="1800" b="0" dirty="0">
                <a:solidFill>
                  <a:schemeClr val="tx1"/>
                </a:solidFill>
                <a:latin typeface="Candara" panose="020E0502030303020204" pitchFamily="34" charset="0"/>
              </a:rPr>
              <a:t>Συνήθως υπάρχουν ~5 αντίγραφα </a:t>
            </a:r>
            <a:r>
              <a:rPr lang="en-US" sz="1800" b="0" dirty="0">
                <a:solidFill>
                  <a:schemeClr val="tx1"/>
                </a:solidFill>
                <a:latin typeface="Candara" panose="020E0502030303020204" pitchFamily="34" charset="0"/>
              </a:rPr>
              <a:t>RNA </a:t>
            </a:r>
            <a:r>
              <a:rPr lang="el-GR" sz="1800" b="0" dirty="0">
                <a:solidFill>
                  <a:schemeClr val="tx1"/>
                </a:solidFill>
                <a:latin typeface="Candara" panose="020E0502030303020204" pitchFamily="34" charset="0"/>
              </a:rPr>
              <a:t>του </a:t>
            </a:r>
            <a:r>
              <a:rPr lang="en-US" sz="1800" b="0" dirty="0">
                <a:solidFill>
                  <a:schemeClr val="tx1"/>
                </a:solidFill>
                <a:latin typeface="Candara" panose="020E0502030303020204" pitchFamily="34" charset="0"/>
              </a:rPr>
              <a:t>P</a:t>
            </a:r>
            <a:r>
              <a:rPr lang="en-US" sz="1800" b="0" baseline="-25000" dirty="0">
                <a:solidFill>
                  <a:schemeClr val="tx1"/>
                </a:solidFill>
                <a:latin typeface="Candara" panose="020E0502030303020204" pitchFamily="34" charset="0"/>
              </a:rPr>
              <a:t>OUT</a:t>
            </a:r>
            <a:r>
              <a:rPr lang="el-GR" sz="1800" b="0" dirty="0">
                <a:solidFill>
                  <a:schemeClr val="tx1"/>
                </a:solidFill>
                <a:latin typeface="Candara" panose="020E0502030303020204" pitchFamily="34" charset="0"/>
              </a:rPr>
              <a:t> ανά αντίγραφο του Ρ</a:t>
            </a:r>
            <a:r>
              <a:rPr lang="el-GR" sz="1800" b="0" baseline="-25000" dirty="0">
                <a:solidFill>
                  <a:schemeClr val="tx1"/>
                </a:solidFill>
                <a:latin typeface="Candara" panose="020E0502030303020204" pitchFamily="34" charset="0"/>
              </a:rPr>
              <a:t>ΙΝ</a:t>
            </a:r>
            <a:r>
              <a:rPr lang="el-GR" sz="1800" b="0" dirty="0">
                <a:solidFill>
                  <a:schemeClr val="tx1"/>
                </a:solidFill>
                <a:latin typeface="Candara" panose="020E0502030303020204" pitchFamily="34" charset="0"/>
              </a:rPr>
              <a:t>. </a:t>
            </a:r>
          </a:p>
        </p:txBody>
      </p:sp>
      <p:pic>
        <p:nvPicPr>
          <p:cNvPr id="33796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250" y="333375"/>
            <a:ext cx="5867400" cy="394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53808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9" name="Text Box 3"/>
          <p:cNvSpPr txBox="1">
            <a:spLocks noChangeArrowheads="1"/>
          </p:cNvSpPr>
          <p:nvPr/>
        </p:nvSpPr>
        <p:spPr bwMode="auto">
          <a:xfrm>
            <a:off x="5906471" y="898861"/>
            <a:ext cx="3237530" cy="507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80000" indent="-285750" algn="l" eaLnBrk="1" hangingPunct="1">
              <a:buFont typeface="Arial" panose="020B0604020202020204" pitchFamily="34" charset="0"/>
              <a:buChar char="•"/>
            </a:pPr>
            <a:r>
              <a:rPr lang="el-GR" sz="1800" b="0" dirty="0" smtClean="0">
                <a:solidFill>
                  <a:schemeClr val="tx1"/>
                </a:solidFill>
                <a:latin typeface="Candara" panose="020E0502030303020204" pitchFamily="34" charset="0"/>
              </a:rPr>
              <a:t>Πολλοί </a:t>
            </a:r>
            <a:r>
              <a:rPr lang="el-GR" sz="1800" b="0" dirty="0">
                <a:solidFill>
                  <a:schemeClr val="tx1"/>
                </a:solidFill>
                <a:latin typeface="Candara" panose="020E0502030303020204" pitchFamily="34" charset="0"/>
              </a:rPr>
              <a:t>μηχανισμοί περιορίζουν τη συχνότητα μετάθεσης του </a:t>
            </a:r>
            <a:r>
              <a:rPr lang="en-US" sz="1800" b="0" dirty="0" err="1">
                <a:solidFill>
                  <a:schemeClr val="tx1"/>
                </a:solidFill>
                <a:latin typeface="Candara" panose="020E0502030303020204" pitchFamily="34" charset="0"/>
              </a:rPr>
              <a:t>Tn</a:t>
            </a:r>
            <a:r>
              <a:rPr lang="el-GR" sz="1800" b="0" dirty="0">
                <a:solidFill>
                  <a:schemeClr val="tx1"/>
                </a:solidFill>
                <a:latin typeface="Candara" panose="020E0502030303020204" pitchFamily="34" charset="0"/>
              </a:rPr>
              <a:t>10, επηρεάζοντας είτε τη σύνθεση είτε τη λειτουργία της </a:t>
            </a:r>
            <a:r>
              <a:rPr lang="el-GR" sz="1800" b="0" dirty="0" err="1">
                <a:solidFill>
                  <a:schemeClr val="tx1"/>
                </a:solidFill>
                <a:latin typeface="Candara" panose="020E0502030303020204" pitchFamily="34" charset="0"/>
              </a:rPr>
              <a:t>τρανσποζάσης</a:t>
            </a:r>
            <a:r>
              <a:rPr lang="el-GR" sz="1800" b="0" dirty="0">
                <a:solidFill>
                  <a:schemeClr val="tx1"/>
                </a:solidFill>
                <a:latin typeface="Candara" panose="020E0502030303020204" pitchFamily="34" charset="0"/>
              </a:rPr>
              <a:t>.</a:t>
            </a:r>
          </a:p>
          <a:p>
            <a:pPr marL="180000" indent="-285750" algn="l" eaLnBrk="1" hangingPunct="1">
              <a:buFont typeface="Arial" panose="020B0604020202020204" pitchFamily="34" charset="0"/>
              <a:buChar char="•"/>
            </a:pPr>
            <a:r>
              <a:rPr lang="el-GR" sz="1800" b="0" dirty="0">
                <a:solidFill>
                  <a:schemeClr val="tx1"/>
                </a:solidFill>
                <a:latin typeface="Candara" panose="020E0502030303020204" pitchFamily="34" charset="0"/>
              </a:rPr>
              <a:t> Η μετάθεση ενός μεμονωμένου </a:t>
            </a:r>
            <a:r>
              <a:rPr lang="el-GR" sz="1800" b="0" dirty="0" err="1">
                <a:solidFill>
                  <a:schemeClr val="tx1"/>
                </a:solidFill>
                <a:latin typeface="Candara" panose="020E0502030303020204" pitchFamily="34" charset="0"/>
              </a:rPr>
              <a:t>τρανσποζονίου</a:t>
            </a:r>
            <a:r>
              <a:rPr lang="el-GR" sz="1800" b="0" dirty="0">
                <a:solidFill>
                  <a:schemeClr val="tx1"/>
                </a:solidFill>
                <a:latin typeface="Candara" panose="020E0502030303020204" pitchFamily="34" charset="0"/>
              </a:rPr>
              <a:t> περιορίζεται από μεθυλίωση, έτσι ώστε να συμβαίνει μόνο μετά από αντιγραφή. </a:t>
            </a:r>
          </a:p>
          <a:p>
            <a:pPr marL="180000" indent="-285750" algn="l" eaLnBrk="1" hangingPunct="1">
              <a:buFont typeface="Arial" panose="020B0604020202020204" pitchFamily="34" charset="0"/>
              <a:buChar char="•"/>
            </a:pPr>
            <a:r>
              <a:rPr lang="el-GR" sz="1800" b="0" dirty="0" smtClean="0">
                <a:solidFill>
                  <a:schemeClr val="tx1"/>
                </a:solidFill>
                <a:latin typeface="Candara" panose="020E0502030303020204" pitchFamily="34" charset="0"/>
              </a:rPr>
              <a:t>Το </a:t>
            </a:r>
            <a:r>
              <a:rPr lang="el-GR" sz="1800" b="0" dirty="0">
                <a:solidFill>
                  <a:schemeClr val="tx1"/>
                </a:solidFill>
                <a:latin typeface="Candara" panose="020E0502030303020204" pitchFamily="34" charset="0"/>
              </a:rPr>
              <a:t>ζευγάρωμα των μορίων </a:t>
            </a:r>
            <a:r>
              <a:rPr lang="en-US" sz="1800" b="0" dirty="0">
                <a:solidFill>
                  <a:schemeClr val="tx1"/>
                </a:solidFill>
                <a:latin typeface="Candara" panose="020E0502030303020204" pitchFamily="34" charset="0"/>
              </a:rPr>
              <a:t>RNA</a:t>
            </a:r>
            <a:r>
              <a:rPr lang="el-GR" sz="1800" b="0" dirty="0">
                <a:solidFill>
                  <a:schemeClr val="tx1"/>
                </a:solidFill>
                <a:latin typeface="Candara" panose="020E0502030303020204" pitchFamily="34" charset="0"/>
              </a:rPr>
              <a:t> που μεταγράφονται από τους υποκινητές </a:t>
            </a:r>
            <a:r>
              <a:rPr lang="en-US" sz="1800" b="0" dirty="0">
                <a:solidFill>
                  <a:schemeClr val="tx1"/>
                </a:solidFill>
                <a:latin typeface="Candara" panose="020E0502030303020204" pitchFamily="34" charset="0"/>
              </a:rPr>
              <a:t>P</a:t>
            </a:r>
            <a:r>
              <a:rPr lang="en-US" sz="1800" b="0" baseline="-25000" dirty="0">
                <a:solidFill>
                  <a:schemeClr val="tx1"/>
                </a:solidFill>
                <a:latin typeface="Candara" panose="020E0502030303020204" pitchFamily="34" charset="0"/>
              </a:rPr>
              <a:t>OUT</a:t>
            </a:r>
            <a:r>
              <a:rPr lang="el-GR" sz="1800" b="0" baseline="-25000" dirty="0">
                <a:solidFill>
                  <a:schemeClr val="tx1"/>
                </a:solidFill>
                <a:latin typeface="Candara" panose="020E0502030303020204" pitchFamily="34" charset="0"/>
              </a:rPr>
              <a:t> </a:t>
            </a:r>
            <a:r>
              <a:rPr lang="el-GR" sz="1800" b="0" dirty="0">
                <a:solidFill>
                  <a:schemeClr val="tx1"/>
                </a:solidFill>
                <a:latin typeface="Candara" panose="020E0502030303020204" pitchFamily="34" charset="0"/>
              </a:rPr>
              <a:t>και </a:t>
            </a:r>
            <a:r>
              <a:rPr lang="en-US" sz="1800" b="0" dirty="0">
                <a:solidFill>
                  <a:schemeClr val="tx1"/>
                </a:solidFill>
                <a:latin typeface="Candara" panose="020E0502030303020204" pitchFamily="34" charset="0"/>
              </a:rPr>
              <a:t>P</a:t>
            </a:r>
            <a:r>
              <a:rPr lang="en-US" sz="1800" b="0" baseline="-25000" dirty="0">
                <a:solidFill>
                  <a:schemeClr val="tx1"/>
                </a:solidFill>
                <a:latin typeface="Candara" panose="020E0502030303020204" pitchFamily="34" charset="0"/>
              </a:rPr>
              <a:t>IN</a:t>
            </a:r>
            <a:r>
              <a:rPr lang="el-GR" sz="1800" b="0" dirty="0">
                <a:solidFill>
                  <a:schemeClr val="tx1"/>
                </a:solidFill>
                <a:latin typeface="Candara" panose="020E0502030303020204" pitchFamily="34" charset="0"/>
              </a:rPr>
              <a:t> αναστέλλει τη σύνθεση της </a:t>
            </a:r>
            <a:r>
              <a:rPr lang="el-GR" sz="1800" b="0" dirty="0" err="1">
                <a:solidFill>
                  <a:schemeClr val="tx1"/>
                </a:solidFill>
                <a:latin typeface="Candara" panose="020E0502030303020204" pitchFamily="34" charset="0"/>
              </a:rPr>
              <a:t>τρανσποζάσης</a:t>
            </a:r>
            <a:r>
              <a:rPr lang="el-GR" sz="1800" b="0" dirty="0">
                <a:solidFill>
                  <a:schemeClr val="tx1"/>
                </a:solidFill>
                <a:latin typeface="Candara" panose="020E0502030303020204" pitchFamily="34" charset="0"/>
              </a:rPr>
              <a:t>.</a:t>
            </a:r>
          </a:p>
        </p:txBody>
      </p:sp>
      <p:pic>
        <p:nvPicPr>
          <p:cNvPr id="3482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545" y="609600"/>
            <a:ext cx="5876925" cy="561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57918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699796" y="228600"/>
            <a:ext cx="7834604" cy="1371600"/>
          </a:xfrm>
        </p:spPr>
        <p:txBody>
          <a:bodyPr/>
          <a:lstStyle/>
          <a:p>
            <a:pPr eaLnBrk="1" hangingPunct="1">
              <a:defRPr/>
            </a:pPr>
            <a:r>
              <a:rPr lang="el-GR" dirty="0" smtClean="0">
                <a:solidFill>
                  <a:srgbClr val="FFD4CF"/>
                </a:solidFill>
                <a:latin typeface="Candara" panose="020E0502030303020204" pitchFamily="34" charset="0"/>
              </a:rPr>
              <a:t>Τα στοιχεία ελέγχου </a:t>
            </a:r>
            <a:r>
              <a:rPr lang="en-US" dirty="0" smtClean="0">
                <a:solidFill>
                  <a:srgbClr val="FFD4CF"/>
                </a:solidFill>
                <a:latin typeface="Candara" panose="020E0502030303020204" pitchFamily="34" charset="0"/>
              </a:rPr>
              <a:t>Ds </a:t>
            </a:r>
            <a:r>
              <a:rPr lang="el-GR" dirty="0" smtClean="0">
                <a:solidFill>
                  <a:srgbClr val="FFD4CF"/>
                </a:solidFill>
                <a:latin typeface="Candara" panose="020E0502030303020204" pitchFamily="34" charset="0"/>
              </a:rPr>
              <a:t>στο καλαμπόκι</a:t>
            </a:r>
          </a:p>
        </p:txBody>
      </p:sp>
      <p:pic>
        <p:nvPicPr>
          <p:cNvPr id="5123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5490" y="1773238"/>
            <a:ext cx="7666037" cy="508476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3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152400" y="990600"/>
            <a:ext cx="57150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l-GR" sz="3200" dirty="0" smtClean="0">
                <a:solidFill>
                  <a:schemeClr val="tx1"/>
                </a:solidFill>
                <a:latin typeface="Candara" panose="020E0502030303020204" pitchFamily="34" charset="0"/>
              </a:rPr>
              <a:t>Η μεθυλίωση αποτελεί τον πιο σημαντικό παράγοντα ελέγχου</a:t>
            </a:r>
          </a:p>
        </p:txBody>
      </p:sp>
      <p:sp>
        <p:nvSpPr>
          <p:cNvPr id="2273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" y="2789238"/>
            <a:ext cx="8229600" cy="3916362"/>
          </a:xfrm>
        </p:spPr>
        <p:txBody>
          <a:bodyPr/>
          <a:lstStyle/>
          <a:p>
            <a:pPr eaLnBrk="1" hangingPunct="1">
              <a:defRPr/>
            </a:pPr>
            <a:r>
              <a:rPr lang="el-GR" sz="2400" b="1" smtClean="0">
                <a:solidFill>
                  <a:srgbClr val="FFD4CF"/>
                </a:solidFill>
                <a:latin typeface="Candara" panose="020E0502030303020204" pitchFamily="34" charset="0"/>
              </a:rPr>
              <a:t>Η ικανότητα του </a:t>
            </a:r>
            <a:r>
              <a:rPr lang="en-US" sz="2400" b="1" smtClean="0">
                <a:solidFill>
                  <a:srgbClr val="FFD4CF"/>
                </a:solidFill>
                <a:latin typeface="Candara" panose="020E0502030303020204" pitchFamily="34" charset="0"/>
              </a:rPr>
              <a:t>IS10 </a:t>
            </a:r>
            <a:r>
              <a:rPr lang="el-GR" sz="2400" b="1" smtClean="0">
                <a:solidFill>
                  <a:srgbClr val="FFD4CF"/>
                </a:solidFill>
                <a:latin typeface="Candara" panose="020E0502030303020204" pitchFamily="34" charset="0"/>
              </a:rPr>
              <a:t>να μετατίθεται σχετίζεται με τον κύκλο της αντιγραφής μέσω της απόκρισης στο πρότυπο μεθυλίωσης δύο θέσεων. </a:t>
            </a:r>
          </a:p>
          <a:p>
            <a:pPr eaLnBrk="1" hangingPunct="1">
              <a:defRPr/>
            </a:pPr>
            <a:r>
              <a:rPr lang="el-GR" sz="2400" b="1" smtClean="0">
                <a:solidFill>
                  <a:srgbClr val="FFD4CF"/>
                </a:solidFill>
                <a:latin typeface="Candara" panose="020E0502030303020204" pitchFamily="34" charset="0"/>
              </a:rPr>
              <a:t>Η συχνότητα μετάθεσης αυξάνεται &gt;1000</a:t>
            </a:r>
            <a:r>
              <a:rPr lang="en-US" sz="2400" b="1" smtClean="0">
                <a:solidFill>
                  <a:srgbClr val="FFD4CF"/>
                </a:solidFill>
                <a:latin typeface="Candara" panose="020E0502030303020204" pitchFamily="34" charset="0"/>
              </a:rPr>
              <a:t>x </a:t>
            </a:r>
            <a:r>
              <a:rPr lang="el-GR" sz="2400" b="1" smtClean="0">
                <a:solidFill>
                  <a:srgbClr val="FFD4CF"/>
                </a:solidFill>
                <a:latin typeface="Candara" panose="020E0502030303020204" pitchFamily="34" charset="0"/>
              </a:rPr>
              <a:t>σε </a:t>
            </a:r>
            <a:r>
              <a:rPr lang="en-US" sz="2400" b="1" i="1" smtClean="0">
                <a:solidFill>
                  <a:srgbClr val="FFD4CF"/>
                </a:solidFill>
                <a:latin typeface="Candara" panose="020E0502030303020204" pitchFamily="34" charset="0"/>
              </a:rPr>
              <a:t>dam</a:t>
            </a:r>
            <a:r>
              <a:rPr lang="en-US" sz="2400" b="1" i="1" baseline="30000" smtClean="0">
                <a:solidFill>
                  <a:srgbClr val="FFD4CF"/>
                </a:solidFill>
                <a:latin typeface="Candara" panose="020E0502030303020204" pitchFamily="34" charset="0"/>
              </a:rPr>
              <a:t>-</a:t>
            </a:r>
            <a:r>
              <a:rPr lang="en-US" sz="2400" b="1" smtClean="0">
                <a:solidFill>
                  <a:srgbClr val="FFD4CF"/>
                </a:solidFill>
                <a:latin typeface="Candara" panose="020E0502030303020204" pitchFamily="34" charset="0"/>
              </a:rPr>
              <a:t> </a:t>
            </a:r>
            <a:r>
              <a:rPr lang="el-GR" sz="2400" b="1" smtClean="0">
                <a:solidFill>
                  <a:srgbClr val="FFD4CF"/>
                </a:solidFill>
                <a:latin typeface="Candara" panose="020E0502030303020204" pitchFamily="34" charset="0"/>
              </a:rPr>
              <a:t>στα οποία οι δυο θέσεις δεν είναι μεθυλιωμένες. </a:t>
            </a:r>
          </a:p>
          <a:p>
            <a:pPr eaLnBrk="1" hangingPunct="1">
              <a:defRPr/>
            </a:pPr>
            <a:r>
              <a:rPr lang="el-GR" sz="2400" b="1" smtClean="0">
                <a:solidFill>
                  <a:srgbClr val="FFD4CF"/>
                </a:solidFill>
                <a:latin typeface="Candara" panose="020E0502030303020204" pitchFamily="34" charset="0"/>
              </a:rPr>
              <a:t>Πώς: αντιγραφή </a:t>
            </a:r>
            <a:r>
              <a:rPr lang="el-GR" sz="2400" b="1" smtClean="0">
                <a:solidFill>
                  <a:srgbClr val="FFD4CF"/>
                </a:solidFill>
                <a:latin typeface="Candara" panose="020E0502030303020204" pitchFamily="34" charset="0"/>
                <a:cs typeface="Arial" charset="0"/>
              </a:rPr>
              <a:t>→</a:t>
            </a:r>
            <a:r>
              <a:rPr lang="el-GR" sz="2400" b="1" smtClean="0">
                <a:solidFill>
                  <a:srgbClr val="FFD4CF"/>
                </a:solidFill>
                <a:latin typeface="Candara" panose="020E0502030303020204" pitchFamily="34" charset="0"/>
              </a:rPr>
              <a:t> ημιμεθυλίωση </a:t>
            </a:r>
          </a:p>
          <a:p>
            <a:pPr lvl="1" eaLnBrk="1" hangingPunct="1">
              <a:defRPr/>
            </a:pPr>
            <a:r>
              <a:rPr lang="el-GR" sz="2000" b="1" smtClean="0">
                <a:solidFill>
                  <a:srgbClr val="FFD4CF"/>
                </a:solidFill>
                <a:latin typeface="Candara" panose="020E0502030303020204" pitchFamily="34" charset="0"/>
              </a:rPr>
              <a:t>αύξηση</a:t>
            </a:r>
            <a:r>
              <a:rPr lang="en-US" sz="2000" b="1" smtClean="0">
                <a:solidFill>
                  <a:srgbClr val="FFD4CF"/>
                </a:solidFill>
                <a:latin typeface="Candara" panose="020E0502030303020204" pitchFamily="34" charset="0"/>
              </a:rPr>
              <a:t> P</a:t>
            </a:r>
            <a:r>
              <a:rPr lang="en-US" sz="2000" b="1" baseline="-25000" smtClean="0">
                <a:solidFill>
                  <a:srgbClr val="FFD4CF"/>
                </a:solidFill>
                <a:latin typeface="Candara" panose="020E0502030303020204" pitchFamily="34" charset="0"/>
              </a:rPr>
              <a:t>IN</a:t>
            </a:r>
            <a:r>
              <a:rPr lang="en-US" sz="2000" b="1" smtClean="0">
                <a:solidFill>
                  <a:srgbClr val="FFD4CF"/>
                </a:solidFill>
                <a:latin typeface="Candara" panose="020E0502030303020204" pitchFamily="34" charset="0"/>
              </a:rPr>
              <a:t> </a:t>
            </a:r>
            <a:r>
              <a:rPr lang="el-GR" sz="2000" b="1" smtClean="0">
                <a:solidFill>
                  <a:srgbClr val="FFD4CF"/>
                </a:solidFill>
                <a:latin typeface="Candara" panose="020E0502030303020204" pitchFamily="34" charset="0"/>
              </a:rPr>
              <a:t>μεταγραφής</a:t>
            </a:r>
          </a:p>
          <a:p>
            <a:pPr lvl="1" eaLnBrk="1" hangingPunct="1">
              <a:defRPr/>
            </a:pPr>
            <a:r>
              <a:rPr lang="el-GR" sz="2000" b="1" smtClean="0">
                <a:solidFill>
                  <a:srgbClr val="FFD4CF"/>
                </a:solidFill>
                <a:latin typeface="Candara" panose="020E0502030303020204" pitchFamily="34" charset="0"/>
              </a:rPr>
              <a:t>Ενίσχυση πρόσδεσης τρανσποζάσης στο άκρο </a:t>
            </a:r>
            <a:r>
              <a:rPr lang="en-US" sz="2000" b="1" smtClean="0">
                <a:solidFill>
                  <a:srgbClr val="FFD4CF"/>
                </a:solidFill>
                <a:latin typeface="Candara" panose="020E0502030303020204" pitchFamily="34" charset="0"/>
              </a:rPr>
              <a:t>IS10R</a:t>
            </a:r>
            <a:endParaRPr lang="el-GR" sz="2000" b="1" smtClean="0">
              <a:solidFill>
                <a:srgbClr val="FFD4CF"/>
              </a:solidFill>
              <a:latin typeface="Candara" panose="020E0502030303020204" pitchFamily="34" charset="0"/>
            </a:endParaRPr>
          </a:p>
        </p:txBody>
      </p:sp>
      <p:pic>
        <p:nvPicPr>
          <p:cNvPr id="3686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48400" y="0"/>
            <a:ext cx="2895600" cy="2763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23460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73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73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3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73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73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3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73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73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3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273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273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3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73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73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3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73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73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7330" grpId="0" autoUpdateAnimBg="0"/>
      <p:bldP spid="227331" grpId="0" build="p" bldLvl="5" autoUpdateAnimBg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26571" y="214604"/>
            <a:ext cx="8537510" cy="1393399"/>
          </a:xfrm>
        </p:spPr>
        <p:txBody>
          <a:bodyPr/>
          <a:lstStyle/>
          <a:p>
            <a:pPr eaLnBrk="1" hangingPunct="1">
              <a:defRPr/>
            </a:pPr>
            <a:r>
              <a:rPr lang="el-GR" sz="4000" dirty="0" smtClean="0">
                <a:solidFill>
                  <a:schemeClr val="tx1"/>
                </a:solidFill>
                <a:latin typeface="Candara" panose="020E0502030303020204" pitchFamily="34" charset="0"/>
              </a:rPr>
              <a:t>Η μετάθεση του </a:t>
            </a:r>
            <a:r>
              <a:rPr lang="en-US" sz="4000" dirty="0" err="1" smtClean="0">
                <a:solidFill>
                  <a:schemeClr val="tx1"/>
                </a:solidFill>
                <a:latin typeface="Candara" panose="020E0502030303020204" pitchFamily="34" charset="0"/>
              </a:rPr>
              <a:t>Tn</a:t>
            </a:r>
            <a:r>
              <a:rPr lang="en-US" sz="4000" i="1" dirty="0" err="1" smtClean="0">
                <a:solidFill>
                  <a:schemeClr val="tx1"/>
                </a:solidFill>
                <a:latin typeface="Candara" panose="020E0502030303020204" pitchFamily="34" charset="0"/>
              </a:rPr>
              <a:t>A</a:t>
            </a:r>
            <a:r>
              <a:rPr lang="en-US" sz="4000" dirty="0" smtClean="0">
                <a:solidFill>
                  <a:schemeClr val="tx1"/>
                </a:solidFill>
                <a:latin typeface="Candara" panose="020E0502030303020204" pitchFamily="34" charset="0"/>
              </a:rPr>
              <a:t> </a:t>
            </a:r>
            <a:r>
              <a:rPr lang="el-GR" sz="4000" dirty="0" smtClean="0">
                <a:solidFill>
                  <a:schemeClr val="tx1"/>
                </a:solidFill>
                <a:latin typeface="Candara" panose="020E0502030303020204" pitchFamily="34" charset="0"/>
              </a:rPr>
              <a:t>με </a:t>
            </a:r>
            <a:br>
              <a:rPr lang="el-GR" sz="4000" dirty="0" smtClean="0">
                <a:solidFill>
                  <a:schemeClr val="tx1"/>
                </a:solidFill>
                <a:latin typeface="Candara" panose="020E0502030303020204" pitchFamily="34" charset="0"/>
              </a:rPr>
            </a:br>
            <a:r>
              <a:rPr lang="el-GR" sz="4000" dirty="0" smtClean="0">
                <a:solidFill>
                  <a:schemeClr val="tx1"/>
                </a:solidFill>
                <a:latin typeface="Candara" panose="020E0502030303020204" pitchFamily="34" charset="0"/>
              </a:rPr>
              <a:t>αντιγραφικό μηχανισμό</a:t>
            </a:r>
          </a:p>
        </p:txBody>
      </p:sp>
      <p:sp>
        <p:nvSpPr>
          <p:cNvPr id="2211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71670" y="3527939"/>
            <a:ext cx="8534400" cy="3330061"/>
          </a:xfrm>
        </p:spPr>
        <p:txBody>
          <a:bodyPr/>
          <a:lstStyle/>
          <a:p>
            <a:pPr eaLnBrk="1" hangingPunct="1">
              <a:defRPr/>
            </a:pPr>
            <a:r>
              <a:rPr lang="el-GR" sz="2800" b="1" dirty="0" smtClean="0">
                <a:solidFill>
                  <a:srgbClr val="F2CF82"/>
                </a:solidFill>
                <a:latin typeface="Candara" panose="020E0502030303020204" pitchFamily="34" charset="0"/>
              </a:rPr>
              <a:t>Η οικογένεια </a:t>
            </a:r>
            <a:r>
              <a:rPr lang="en-US" sz="2800" b="1" dirty="0" err="1" smtClean="0">
                <a:solidFill>
                  <a:srgbClr val="F2CF82"/>
                </a:solidFill>
                <a:latin typeface="Candara" panose="020E0502030303020204" pitchFamily="34" charset="0"/>
              </a:rPr>
              <a:t>Tn</a:t>
            </a:r>
            <a:r>
              <a:rPr lang="en-US" sz="2800" b="1" i="1" dirty="0" err="1" smtClean="0">
                <a:solidFill>
                  <a:srgbClr val="F2CF82"/>
                </a:solidFill>
                <a:latin typeface="Candara" panose="020E0502030303020204" pitchFamily="34" charset="0"/>
              </a:rPr>
              <a:t>A</a:t>
            </a:r>
            <a:r>
              <a:rPr lang="en-US" sz="2800" b="1" dirty="0" smtClean="0">
                <a:solidFill>
                  <a:srgbClr val="F2CF82"/>
                </a:solidFill>
                <a:latin typeface="Candara" panose="020E0502030303020204" pitchFamily="34" charset="0"/>
              </a:rPr>
              <a:t> </a:t>
            </a:r>
            <a:r>
              <a:rPr lang="el-GR" sz="2800" b="1" dirty="0" smtClean="0">
                <a:solidFill>
                  <a:srgbClr val="F2CF82"/>
                </a:solidFill>
                <a:latin typeface="Candara" panose="020E0502030303020204" pitchFamily="34" charset="0"/>
              </a:rPr>
              <a:t>περιλαμβάνει μεγάλα (~5</a:t>
            </a:r>
            <a:r>
              <a:rPr lang="en-US" sz="2800" b="1" dirty="0" smtClean="0">
                <a:solidFill>
                  <a:srgbClr val="F2CF82"/>
                </a:solidFill>
                <a:latin typeface="Candara" panose="020E0502030303020204" pitchFamily="34" charset="0"/>
              </a:rPr>
              <a:t>kb) </a:t>
            </a:r>
            <a:r>
              <a:rPr lang="el-GR" sz="2800" b="1" dirty="0" err="1" smtClean="0">
                <a:solidFill>
                  <a:srgbClr val="F2CF82"/>
                </a:solidFill>
                <a:latin typeface="Candara" panose="020E0502030303020204" pitchFamily="34" charset="0"/>
              </a:rPr>
              <a:t>τρανσποζόνια</a:t>
            </a:r>
            <a:r>
              <a:rPr lang="el-GR" sz="2800" b="1" dirty="0" smtClean="0">
                <a:solidFill>
                  <a:srgbClr val="F2CF82"/>
                </a:solidFill>
                <a:latin typeface="Candara" panose="020E0502030303020204" pitchFamily="34" charset="0"/>
              </a:rPr>
              <a:t>. </a:t>
            </a:r>
          </a:p>
          <a:p>
            <a:pPr eaLnBrk="1" hangingPunct="1">
              <a:defRPr/>
            </a:pPr>
            <a:r>
              <a:rPr lang="el-GR" sz="2800" b="1" dirty="0" smtClean="0">
                <a:solidFill>
                  <a:srgbClr val="F2CF82"/>
                </a:solidFill>
                <a:latin typeface="Candara" panose="020E0502030303020204" pitchFamily="34" charset="0"/>
              </a:rPr>
              <a:t>Δεν είναι σύνθετα </a:t>
            </a:r>
            <a:r>
              <a:rPr lang="el-GR" sz="2800" b="1" dirty="0" err="1" smtClean="0">
                <a:solidFill>
                  <a:srgbClr val="F2CF82"/>
                </a:solidFill>
                <a:latin typeface="Candara" panose="020E0502030303020204" pitchFamily="34" charset="0"/>
              </a:rPr>
              <a:t>τρανσποζόνια</a:t>
            </a:r>
            <a:r>
              <a:rPr lang="el-GR" sz="2800" b="1" dirty="0" smtClean="0">
                <a:solidFill>
                  <a:srgbClr val="F2CF82"/>
                </a:solidFill>
                <a:latin typeface="Candara" panose="020E0502030303020204" pitchFamily="34" charset="0"/>
              </a:rPr>
              <a:t> αλλά ανεξάρτητες μονάδες που μεταφέρουν γονίδια υπεύθυνα για τη μετάθεση αλλά και ανθεκτικότητας σε αντιβιοτικά. </a:t>
            </a:r>
          </a:p>
          <a:p>
            <a:pPr eaLnBrk="1" hangingPunct="1">
              <a:defRPr/>
            </a:pPr>
            <a:r>
              <a:rPr lang="el-GR" sz="2800" b="1" dirty="0" smtClean="0">
                <a:solidFill>
                  <a:srgbClr val="F2CF82"/>
                </a:solidFill>
                <a:latin typeface="Candara" panose="020E0502030303020204" pitchFamily="34" charset="0"/>
              </a:rPr>
              <a:t>Τα μέλη της οικογένειας </a:t>
            </a:r>
            <a:r>
              <a:rPr lang="en-US" sz="2800" b="1" dirty="0" err="1" smtClean="0">
                <a:solidFill>
                  <a:srgbClr val="F2CF82"/>
                </a:solidFill>
                <a:latin typeface="Candara" panose="020E0502030303020204" pitchFamily="34" charset="0"/>
              </a:rPr>
              <a:t>Tn</a:t>
            </a:r>
            <a:r>
              <a:rPr lang="en-US" sz="2800" b="1" i="1" dirty="0" err="1" smtClean="0">
                <a:solidFill>
                  <a:srgbClr val="F2CF82"/>
                </a:solidFill>
                <a:latin typeface="Candara" panose="020E0502030303020204" pitchFamily="34" charset="0"/>
              </a:rPr>
              <a:t>A</a:t>
            </a:r>
            <a:r>
              <a:rPr lang="en-US" sz="2800" b="1" dirty="0" smtClean="0">
                <a:solidFill>
                  <a:srgbClr val="F2CF82"/>
                </a:solidFill>
                <a:latin typeface="Candara" panose="020E0502030303020204" pitchFamily="34" charset="0"/>
              </a:rPr>
              <a:t> </a:t>
            </a:r>
            <a:r>
              <a:rPr lang="el-GR" sz="2800" b="1" dirty="0" smtClean="0">
                <a:solidFill>
                  <a:srgbClr val="F2CF82"/>
                </a:solidFill>
                <a:latin typeface="Candara" panose="020E0502030303020204" pitchFamily="34" charset="0"/>
              </a:rPr>
              <a:t>μετατίθενται μέσω αντιγραφικού μηχανισμού. </a:t>
            </a: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418452" y="1795098"/>
            <a:ext cx="8280400" cy="1666572"/>
          </a:xfrm>
          <a:prstGeom prst="rect">
            <a:avLst/>
          </a:prstGeom>
          <a:solidFill>
            <a:schemeClr val="tx1"/>
          </a:soli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>
              <a:defRPr/>
            </a:pPr>
            <a:endParaRPr lang="en-US" dirty="0">
              <a:solidFill>
                <a:schemeClr val="lt1"/>
              </a:solidFill>
              <a:latin typeface="+mn-lt"/>
              <a:ea typeface="+mn-ea"/>
            </a:endParaRPr>
          </a:p>
        </p:txBody>
      </p:sp>
      <p:pic>
        <p:nvPicPr>
          <p:cNvPr id="5" name="Picture 1" descr="47919_Ch11_Fig09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477" y="2024825"/>
            <a:ext cx="7793038" cy="123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8" name="Rectangle 4"/>
          <p:cNvSpPr>
            <a:spLocks noChangeArrowheads="1"/>
          </p:cNvSpPr>
          <p:nvPr/>
        </p:nvSpPr>
        <p:spPr bwMode="auto">
          <a:xfrm>
            <a:off x="419878" y="6278575"/>
            <a:ext cx="7716447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just" eaLnBrk="1" hangingPunct="1">
              <a:spcBef>
                <a:spcPct val="0"/>
              </a:spcBef>
              <a:defRPr/>
            </a:pPr>
            <a:r>
              <a:rPr lang="el-GR" sz="1800" dirty="0" smtClean="0">
                <a:solidFill>
                  <a:schemeClr val="tx1"/>
                </a:solidFill>
                <a:latin typeface="Candara" panose="020E0502030303020204" pitchFamily="34" charset="0"/>
              </a:rPr>
              <a:t>Η </a:t>
            </a:r>
            <a:r>
              <a:rPr lang="el-GR" sz="1800" dirty="0">
                <a:solidFill>
                  <a:schemeClr val="tx1"/>
                </a:solidFill>
                <a:latin typeface="Candara" panose="020E0502030303020204" pitchFamily="34" charset="0"/>
              </a:rPr>
              <a:t>μετάθεση του Τn</a:t>
            </a:r>
            <a:r>
              <a:rPr lang="el-GR" sz="1800" i="1" dirty="0">
                <a:solidFill>
                  <a:schemeClr val="tx1"/>
                </a:solidFill>
                <a:latin typeface="Candara" panose="020E0502030303020204" pitchFamily="34" charset="0"/>
              </a:rPr>
              <a:t>3</a:t>
            </a:r>
            <a:r>
              <a:rPr lang="el-GR" sz="1800" dirty="0">
                <a:solidFill>
                  <a:schemeClr val="tx1"/>
                </a:solidFill>
                <a:latin typeface="Candara" panose="020E0502030303020204" pitchFamily="34" charset="0"/>
              </a:rPr>
              <a:t> επιτυγχάνεται μέσω αντιγραφής και ανασυνδυασμού.</a:t>
            </a:r>
          </a:p>
        </p:txBody>
      </p:sp>
      <p:pic>
        <p:nvPicPr>
          <p:cNvPr id="25603" name="Picture 5"/>
          <p:cNvPicPr>
            <a:picLocks noChangeAspect="1" noChangeArrowheads="1"/>
          </p:cNvPicPr>
          <p:nvPr/>
        </p:nvPicPr>
        <p:blipFill>
          <a:blip r:embed="rId3" cstate="print"/>
          <a:srcRect b="48645"/>
          <a:stretch>
            <a:fillRect/>
          </a:stretch>
        </p:blipFill>
        <p:spPr bwMode="auto">
          <a:xfrm>
            <a:off x="168913" y="116632"/>
            <a:ext cx="4403087" cy="601404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l="7524" t="51404"/>
          <a:stretch/>
        </p:blipFill>
        <p:spPr bwMode="auto">
          <a:xfrm>
            <a:off x="4644008" y="116632"/>
            <a:ext cx="4301412" cy="60134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 Box 3"/>
          <p:cNvSpPr txBox="1">
            <a:spLocks noChangeArrowheads="1"/>
          </p:cNvSpPr>
          <p:nvPr/>
        </p:nvSpPr>
        <p:spPr bwMode="auto">
          <a:xfrm>
            <a:off x="4859338" y="44450"/>
            <a:ext cx="4210050" cy="29238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eaLnBrk="1" hangingPunct="1"/>
            <a:r>
              <a:rPr lang="el-GR" sz="1600" b="0" dirty="0" smtClean="0">
                <a:solidFill>
                  <a:schemeClr val="tx1"/>
                </a:solidFill>
                <a:latin typeface="Candara" panose="020E0502030303020204" pitchFamily="34" charset="0"/>
              </a:rPr>
              <a:t>Τα </a:t>
            </a:r>
            <a:r>
              <a:rPr lang="el-GR" sz="1600" b="0" dirty="0" err="1">
                <a:solidFill>
                  <a:schemeClr val="tx1"/>
                </a:solidFill>
                <a:latin typeface="Candara" panose="020E0502030303020204" pitchFamily="34" charset="0"/>
              </a:rPr>
              <a:t>τρανσποζόνια</a:t>
            </a:r>
            <a:r>
              <a:rPr lang="el-GR" sz="1600" b="0" dirty="0">
                <a:solidFill>
                  <a:schemeClr val="tx1"/>
                </a:solidFill>
                <a:latin typeface="Candara" panose="020E0502030303020204" pitchFamily="34" charset="0"/>
              </a:rPr>
              <a:t> της οικογένειας </a:t>
            </a:r>
            <a:r>
              <a:rPr lang="en-US" sz="1600" b="0" dirty="0" err="1">
                <a:solidFill>
                  <a:schemeClr val="tx1"/>
                </a:solidFill>
                <a:latin typeface="Candara" panose="020E0502030303020204" pitchFamily="34" charset="0"/>
              </a:rPr>
              <a:t>TnA</a:t>
            </a:r>
            <a:r>
              <a:rPr lang="el-GR" sz="1600" b="0" dirty="0">
                <a:solidFill>
                  <a:schemeClr val="tx1"/>
                </a:solidFill>
                <a:latin typeface="Candara" panose="020E0502030303020204" pitchFamily="34" charset="0"/>
              </a:rPr>
              <a:t> φέρουν ανάστροφες </a:t>
            </a:r>
            <a:r>
              <a:rPr lang="el-GR" sz="1600" b="0" dirty="0" err="1">
                <a:solidFill>
                  <a:schemeClr val="tx1"/>
                </a:solidFill>
                <a:latin typeface="Candara" panose="020E0502030303020204" pitchFamily="34" charset="0"/>
              </a:rPr>
              <a:t>επάκριες</a:t>
            </a:r>
            <a:r>
              <a:rPr lang="el-GR" sz="1600" b="0" dirty="0">
                <a:solidFill>
                  <a:schemeClr val="tx1"/>
                </a:solidFill>
                <a:latin typeface="Candara" panose="020E0502030303020204" pitchFamily="34" charset="0"/>
              </a:rPr>
              <a:t> επαναλήψεις (</a:t>
            </a:r>
            <a:r>
              <a:rPr lang="en-US" sz="1600" b="0" dirty="0">
                <a:solidFill>
                  <a:schemeClr val="tx1"/>
                </a:solidFill>
                <a:latin typeface="Candara" panose="020E0502030303020204" pitchFamily="34" charset="0"/>
              </a:rPr>
              <a:t>IR</a:t>
            </a:r>
            <a:r>
              <a:rPr lang="el-GR" sz="1600" b="0" dirty="0">
                <a:solidFill>
                  <a:schemeClr val="tx1"/>
                </a:solidFill>
                <a:latin typeface="Candara" panose="020E0502030303020204" pitchFamily="34" charset="0"/>
              </a:rPr>
              <a:t>), μία εσωτερική θέση </a:t>
            </a:r>
            <a:r>
              <a:rPr lang="en-US" sz="1600" b="0" i="1" dirty="0">
                <a:solidFill>
                  <a:schemeClr val="tx1"/>
                </a:solidFill>
                <a:latin typeface="Candara" panose="020E0502030303020204" pitchFamily="34" charset="0"/>
              </a:rPr>
              <a:t>res</a:t>
            </a:r>
            <a:r>
              <a:rPr lang="el-GR" sz="1600" b="0" dirty="0">
                <a:solidFill>
                  <a:schemeClr val="tx1"/>
                </a:solidFill>
                <a:latin typeface="Candara" panose="020E0502030303020204" pitchFamily="34" charset="0"/>
              </a:rPr>
              <a:t> και τρία γνωστά γονίδια (</a:t>
            </a:r>
            <a:r>
              <a:rPr lang="en-US" sz="1600" b="0" i="1" dirty="0" err="1">
                <a:solidFill>
                  <a:schemeClr val="tx1"/>
                </a:solidFill>
                <a:latin typeface="Candara" panose="020E0502030303020204" pitchFamily="34" charset="0"/>
              </a:rPr>
              <a:t>tnpA</a:t>
            </a:r>
            <a:r>
              <a:rPr lang="el-GR" sz="1600" b="0" i="1" dirty="0">
                <a:solidFill>
                  <a:schemeClr val="tx1"/>
                </a:solidFill>
                <a:latin typeface="Candara" panose="020E0502030303020204" pitchFamily="34" charset="0"/>
              </a:rPr>
              <a:t>, </a:t>
            </a:r>
            <a:r>
              <a:rPr lang="en-US" sz="1600" b="0" i="1" dirty="0" err="1">
                <a:solidFill>
                  <a:schemeClr val="tx1"/>
                </a:solidFill>
                <a:latin typeface="Candara" panose="020E0502030303020204" pitchFamily="34" charset="0"/>
              </a:rPr>
              <a:t>tnpR</a:t>
            </a:r>
            <a:r>
              <a:rPr lang="en-US" sz="1600" b="0" i="1" dirty="0">
                <a:solidFill>
                  <a:schemeClr val="tx1"/>
                </a:solidFill>
                <a:latin typeface="Candara" panose="020E0502030303020204" pitchFamily="34" charset="0"/>
              </a:rPr>
              <a:t> </a:t>
            </a:r>
            <a:r>
              <a:rPr lang="el-GR" sz="1600" b="0" dirty="0">
                <a:solidFill>
                  <a:schemeClr val="tx1"/>
                </a:solidFill>
                <a:latin typeface="Candara" panose="020E0502030303020204" pitchFamily="34" charset="0"/>
              </a:rPr>
              <a:t>και </a:t>
            </a:r>
            <a:r>
              <a:rPr lang="en-US" sz="1600" b="0" i="1" dirty="0" err="1">
                <a:solidFill>
                  <a:schemeClr val="tx1"/>
                </a:solidFill>
                <a:latin typeface="Candara" panose="020E0502030303020204" pitchFamily="34" charset="0"/>
              </a:rPr>
              <a:t>amp</a:t>
            </a:r>
            <a:r>
              <a:rPr lang="en-US" sz="1600" b="0" i="1" baseline="30000" dirty="0" err="1">
                <a:solidFill>
                  <a:schemeClr val="tx1"/>
                </a:solidFill>
                <a:latin typeface="Candara" panose="020E0502030303020204" pitchFamily="34" charset="0"/>
              </a:rPr>
              <a:t>R</a:t>
            </a:r>
            <a:r>
              <a:rPr lang="el-GR" sz="1600" b="0" dirty="0">
                <a:solidFill>
                  <a:schemeClr val="tx1"/>
                </a:solidFill>
                <a:latin typeface="Candara" panose="020E0502030303020204" pitchFamily="34" charset="0"/>
              </a:rPr>
              <a:t>).</a:t>
            </a:r>
          </a:p>
          <a:p>
            <a:pPr algn="l" eaLnBrk="1" hangingPunct="1"/>
            <a:endParaRPr lang="en-US" sz="1600" b="0" dirty="0">
              <a:solidFill>
                <a:schemeClr val="tx1"/>
              </a:solidFill>
              <a:latin typeface="Candara" panose="020E0502030303020204" pitchFamily="34" charset="0"/>
            </a:endParaRPr>
          </a:p>
          <a:p>
            <a:pPr algn="l" eaLnBrk="1" hangingPunct="1"/>
            <a:r>
              <a:rPr lang="el-GR" sz="1600" b="0" dirty="0">
                <a:solidFill>
                  <a:schemeClr val="tx1"/>
                </a:solidFill>
                <a:latin typeface="Candara" panose="020E0502030303020204" pitchFamily="34" charset="0"/>
              </a:rPr>
              <a:t>Η </a:t>
            </a:r>
            <a:r>
              <a:rPr lang="en-US" sz="1600" b="0" dirty="0" err="1">
                <a:solidFill>
                  <a:schemeClr val="tx1"/>
                </a:solidFill>
                <a:latin typeface="Candara" panose="020E0502030303020204" pitchFamily="34" charset="0"/>
              </a:rPr>
              <a:t>tnpA</a:t>
            </a:r>
            <a:r>
              <a:rPr lang="en-US" sz="1600" b="0" dirty="0">
                <a:solidFill>
                  <a:schemeClr val="tx1"/>
                </a:solidFill>
                <a:latin typeface="Candara" panose="020E0502030303020204" pitchFamily="34" charset="0"/>
              </a:rPr>
              <a:t> </a:t>
            </a:r>
            <a:r>
              <a:rPr lang="el-GR" sz="1600" b="0" dirty="0">
                <a:solidFill>
                  <a:schemeClr val="tx1"/>
                </a:solidFill>
                <a:latin typeface="Candara" panose="020E0502030303020204" pitchFamily="34" charset="0"/>
              </a:rPr>
              <a:t>είναι η </a:t>
            </a:r>
            <a:r>
              <a:rPr lang="el-GR" sz="1600" b="0" dirty="0" err="1">
                <a:solidFill>
                  <a:schemeClr val="tx1"/>
                </a:solidFill>
                <a:latin typeface="Candara" panose="020E0502030303020204" pitchFamily="34" charset="0"/>
              </a:rPr>
              <a:t>μεταθετάση</a:t>
            </a:r>
            <a:r>
              <a:rPr lang="el-GR" sz="1600" b="0" dirty="0">
                <a:solidFill>
                  <a:schemeClr val="tx1"/>
                </a:solidFill>
                <a:latin typeface="Candara" panose="020E0502030303020204" pitchFamily="34" charset="0"/>
              </a:rPr>
              <a:t> </a:t>
            </a:r>
          </a:p>
          <a:p>
            <a:pPr algn="l" eaLnBrk="1" hangingPunct="1"/>
            <a:r>
              <a:rPr lang="en-US" sz="1600" b="0" dirty="0">
                <a:solidFill>
                  <a:schemeClr val="tx1"/>
                </a:solidFill>
                <a:latin typeface="Candara" panose="020E0502030303020204" pitchFamily="34" charset="0"/>
              </a:rPr>
              <a:t>H </a:t>
            </a:r>
            <a:r>
              <a:rPr lang="en-US" sz="1600" b="0" dirty="0" err="1">
                <a:solidFill>
                  <a:schemeClr val="tx1"/>
                </a:solidFill>
                <a:latin typeface="Candara" panose="020E0502030303020204" pitchFamily="34" charset="0"/>
              </a:rPr>
              <a:t>tnpR</a:t>
            </a:r>
            <a:r>
              <a:rPr lang="en-US" sz="1600" b="0" dirty="0">
                <a:solidFill>
                  <a:schemeClr val="tx1"/>
                </a:solidFill>
                <a:latin typeface="Candara" panose="020E0502030303020204" pitchFamily="34" charset="0"/>
              </a:rPr>
              <a:t> </a:t>
            </a:r>
            <a:r>
              <a:rPr lang="el-GR" sz="1600" b="0" dirty="0">
                <a:solidFill>
                  <a:schemeClr val="tx1"/>
                </a:solidFill>
                <a:latin typeface="Candara" panose="020E0502030303020204" pitchFamily="34" charset="0"/>
              </a:rPr>
              <a:t>έχει ρόλο </a:t>
            </a:r>
            <a:r>
              <a:rPr lang="el-GR" sz="1600" b="0" dirty="0" err="1">
                <a:solidFill>
                  <a:schemeClr val="tx1"/>
                </a:solidFill>
                <a:latin typeface="Candara" panose="020E0502030303020204" pitchFamily="34" charset="0"/>
              </a:rPr>
              <a:t>ρεζολβάσης</a:t>
            </a:r>
            <a:r>
              <a:rPr lang="el-GR" sz="1600" b="0" dirty="0">
                <a:solidFill>
                  <a:schemeClr val="tx1"/>
                </a:solidFill>
                <a:latin typeface="Candara" panose="020E0502030303020204" pitchFamily="34" charset="0"/>
              </a:rPr>
              <a:t> </a:t>
            </a:r>
            <a:r>
              <a:rPr lang="el-GR" sz="1600" b="0" dirty="0" smtClean="0">
                <a:solidFill>
                  <a:schemeClr val="tx1"/>
                </a:solidFill>
                <a:latin typeface="Candara" panose="020E0502030303020204" pitchFamily="34" charset="0"/>
              </a:rPr>
              <a:t>(αλλά </a:t>
            </a:r>
            <a:r>
              <a:rPr lang="el-GR" sz="1600" b="0" dirty="0">
                <a:solidFill>
                  <a:schemeClr val="tx1"/>
                </a:solidFill>
                <a:latin typeface="Candara" panose="020E0502030303020204" pitchFamily="34" charset="0"/>
              </a:rPr>
              <a:t>δρα και ως καταστολέας της γονιδιακής έκφρασης → απενεργοποίηση </a:t>
            </a:r>
            <a:r>
              <a:rPr lang="en-US" sz="1600" b="0" dirty="0" err="1">
                <a:solidFill>
                  <a:schemeClr val="tx1"/>
                </a:solidFill>
                <a:latin typeface="Candara" panose="020E0502030303020204" pitchFamily="34" charset="0"/>
              </a:rPr>
              <a:t>TnpR</a:t>
            </a:r>
            <a:r>
              <a:rPr lang="en-US" sz="1600" b="0" dirty="0">
                <a:solidFill>
                  <a:schemeClr val="tx1"/>
                </a:solidFill>
                <a:latin typeface="Candara" panose="020E0502030303020204" pitchFamily="34" charset="0"/>
              </a:rPr>
              <a:t> </a:t>
            </a:r>
            <a:r>
              <a:rPr lang="el-GR" sz="1600" b="0" dirty="0">
                <a:solidFill>
                  <a:schemeClr val="tx1"/>
                </a:solidFill>
                <a:latin typeface="Candara" panose="020E0502030303020204" pitchFamily="34" charset="0"/>
              </a:rPr>
              <a:t>αυξάνει την </a:t>
            </a:r>
            <a:r>
              <a:rPr lang="en-US" sz="1600" b="0" dirty="0" err="1">
                <a:solidFill>
                  <a:schemeClr val="tx1"/>
                </a:solidFill>
                <a:latin typeface="Candara" panose="020E0502030303020204" pitchFamily="34" charset="0"/>
              </a:rPr>
              <a:t>TnpA</a:t>
            </a:r>
            <a:r>
              <a:rPr lang="en-US" sz="1600" b="0" dirty="0">
                <a:solidFill>
                  <a:schemeClr val="tx1"/>
                </a:solidFill>
                <a:latin typeface="Candara" panose="020E0502030303020204" pitchFamily="34" charset="0"/>
              </a:rPr>
              <a:t> </a:t>
            </a:r>
            <a:r>
              <a:rPr lang="el-GR" sz="1600" b="0" dirty="0">
                <a:solidFill>
                  <a:schemeClr val="tx1"/>
                </a:solidFill>
                <a:latin typeface="Candara" panose="020E0502030303020204" pitchFamily="34" charset="0"/>
              </a:rPr>
              <a:t>και κατά συνέπεια αυξάνει η </a:t>
            </a:r>
            <a:r>
              <a:rPr lang="el-GR" sz="1600" b="0" dirty="0" smtClean="0">
                <a:solidFill>
                  <a:schemeClr val="tx1"/>
                </a:solidFill>
                <a:latin typeface="Candara" panose="020E0502030303020204" pitchFamily="34" charset="0"/>
              </a:rPr>
              <a:t>μετάθεση)</a:t>
            </a:r>
            <a:endParaRPr lang="el-GR" sz="1600" b="0" dirty="0">
              <a:solidFill>
                <a:schemeClr val="tx1"/>
              </a:solidFill>
              <a:latin typeface="Candara" panose="020E0502030303020204" pitchFamily="34" charset="0"/>
            </a:endParaRPr>
          </a:p>
        </p:txBody>
      </p:sp>
      <p:pic>
        <p:nvPicPr>
          <p:cNvPr id="27651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92150"/>
            <a:ext cx="4867275" cy="542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2" name="Text Box 5"/>
          <p:cNvSpPr txBox="1">
            <a:spLocks noChangeArrowheads="1"/>
          </p:cNvSpPr>
          <p:nvPr/>
        </p:nvSpPr>
        <p:spPr bwMode="auto">
          <a:xfrm>
            <a:off x="4989513" y="3602038"/>
            <a:ext cx="3830637" cy="2922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eaLnBrk="1" hangingPunct="1">
              <a:buFontTx/>
              <a:buChar char="•"/>
            </a:pPr>
            <a:r>
              <a:rPr lang="en-US" sz="1600" b="0" dirty="0">
                <a:solidFill>
                  <a:srgbClr val="FFD4CF"/>
                </a:solidFill>
                <a:latin typeface="Candara" panose="020E0502030303020204" pitchFamily="34" charset="0"/>
              </a:rPr>
              <a:t>  </a:t>
            </a:r>
            <a:r>
              <a:rPr lang="el-GR" sz="1600" b="0" dirty="0">
                <a:solidFill>
                  <a:srgbClr val="FFD4CF"/>
                </a:solidFill>
                <a:latin typeface="Candara" panose="020E0502030303020204" pitchFamily="34" charset="0"/>
              </a:rPr>
              <a:t>Τι επίδραση έχουν οι μεταλλάξεις στο γονίδιο </a:t>
            </a:r>
            <a:r>
              <a:rPr lang="en-US" sz="1600" b="0" dirty="0" err="1">
                <a:solidFill>
                  <a:srgbClr val="FFD4CF"/>
                </a:solidFill>
                <a:latin typeface="Candara" panose="020E0502030303020204" pitchFamily="34" charset="0"/>
              </a:rPr>
              <a:t>tnpA</a:t>
            </a:r>
            <a:r>
              <a:rPr lang="en-US" sz="1600" b="0" dirty="0">
                <a:solidFill>
                  <a:srgbClr val="FFD4CF"/>
                </a:solidFill>
                <a:latin typeface="Candara" panose="020E0502030303020204" pitchFamily="34" charset="0"/>
              </a:rPr>
              <a:t> </a:t>
            </a:r>
            <a:r>
              <a:rPr lang="el-GR" sz="1600" b="0" dirty="0">
                <a:solidFill>
                  <a:srgbClr val="FFD4CF"/>
                </a:solidFill>
                <a:latin typeface="Candara" panose="020E0502030303020204" pitchFamily="34" charset="0"/>
              </a:rPr>
              <a:t>και τι εκείνες στο </a:t>
            </a:r>
            <a:r>
              <a:rPr lang="en-US" sz="1600" b="0" dirty="0" err="1">
                <a:solidFill>
                  <a:srgbClr val="FFD4CF"/>
                </a:solidFill>
                <a:latin typeface="Candara" panose="020E0502030303020204" pitchFamily="34" charset="0"/>
              </a:rPr>
              <a:t>tnpR</a:t>
            </a:r>
            <a:r>
              <a:rPr lang="en-US" sz="1600" b="0" dirty="0">
                <a:solidFill>
                  <a:srgbClr val="FFD4CF"/>
                </a:solidFill>
                <a:latin typeface="Candara" panose="020E0502030303020204" pitchFamily="34" charset="0"/>
              </a:rPr>
              <a:t>?</a:t>
            </a:r>
            <a:endParaRPr lang="el-GR" sz="1600" b="0" dirty="0">
              <a:solidFill>
                <a:srgbClr val="FFD4CF"/>
              </a:solidFill>
              <a:latin typeface="Candara" panose="020E0502030303020204" pitchFamily="34" charset="0"/>
            </a:endParaRPr>
          </a:p>
          <a:p>
            <a:pPr algn="l" eaLnBrk="1" hangingPunct="1">
              <a:buFontTx/>
              <a:buChar char="•"/>
            </a:pPr>
            <a:r>
              <a:rPr lang="el-GR" sz="1600" b="0" dirty="0">
                <a:solidFill>
                  <a:srgbClr val="FFD4CF"/>
                </a:solidFill>
                <a:latin typeface="Candara" panose="020E0502030303020204" pitchFamily="34" charset="0"/>
              </a:rPr>
              <a:t> Τι επίδραση έχουν οι μεταλλάξεις στην περιοχή </a:t>
            </a:r>
            <a:r>
              <a:rPr lang="en-US" sz="1600" b="0" dirty="0">
                <a:solidFill>
                  <a:srgbClr val="FFD4CF"/>
                </a:solidFill>
                <a:latin typeface="Candara" panose="020E0502030303020204" pitchFamily="34" charset="0"/>
              </a:rPr>
              <a:t>res?</a:t>
            </a:r>
            <a:endParaRPr lang="el-GR" sz="1600" b="0" dirty="0">
              <a:solidFill>
                <a:srgbClr val="FFD4CF"/>
              </a:solidFill>
              <a:latin typeface="Candara" panose="020E0502030303020204" pitchFamily="34" charset="0"/>
            </a:endParaRPr>
          </a:p>
          <a:p>
            <a:pPr algn="l" eaLnBrk="1" hangingPunct="1">
              <a:buFontTx/>
              <a:buChar char="•"/>
            </a:pPr>
            <a:r>
              <a:rPr lang="el-GR" sz="1600" b="0" dirty="0">
                <a:solidFill>
                  <a:srgbClr val="FFD4CF"/>
                </a:solidFill>
                <a:latin typeface="Candara" panose="020E0502030303020204" pitchFamily="34" charset="0"/>
              </a:rPr>
              <a:t> Σε </a:t>
            </a:r>
            <a:r>
              <a:rPr lang="el-GR" sz="1600" b="0" dirty="0" err="1">
                <a:solidFill>
                  <a:srgbClr val="FFD4CF"/>
                </a:solidFill>
                <a:latin typeface="Candara" panose="020E0502030303020204" pitchFamily="34" charset="0"/>
              </a:rPr>
              <a:t>μεταλλάγματα</a:t>
            </a:r>
            <a:r>
              <a:rPr lang="el-GR" sz="1600" b="0" dirty="0">
                <a:solidFill>
                  <a:srgbClr val="FFD4CF"/>
                </a:solidFill>
                <a:latin typeface="Candara" panose="020E0502030303020204" pitchFamily="34" charset="0"/>
              </a:rPr>
              <a:t> </a:t>
            </a:r>
            <a:r>
              <a:rPr lang="en-US" sz="1600" b="0" dirty="0" err="1">
                <a:solidFill>
                  <a:srgbClr val="FFD4CF"/>
                </a:solidFill>
                <a:latin typeface="Candara" panose="020E0502030303020204" pitchFamily="34" charset="0"/>
              </a:rPr>
              <a:t>tnpR</a:t>
            </a:r>
            <a:r>
              <a:rPr lang="en-US" sz="1600" b="0" dirty="0">
                <a:solidFill>
                  <a:srgbClr val="FFD4CF"/>
                </a:solidFill>
                <a:latin typeface="Candara" panose="020E0502030303020204" pitchFamily="34" charset="0"/>
              </a:rPr>
              <a:t> </a:t>
            </a:r>
            <a:r>
              <a:rPr lang="el-GR" sz="1600" b="0" dirty="0">
                <a:solidFill>
                  <a:srgbClr val="FFD4CF"/>
                </a:solidFill>
                <a:latin typeface="Candara" panose="020E0502030303020204" pitchFamily="34" charset="0"/>
              </a:rPr>
              <a:t>θα προχωρήσει η μετάθεση αν παρέχουμε εξωτερική πηγή </a:t>
            </a:r>
            <a:r>
              <a:rPr lang="el-GR" sz="1600" b="0" dirty="0" err="1">
                <a:solidFill>
                  <a:srgbClr val="FFD4CF"/>
                </a:solidFill>
                <a:latin typeface="Candara" panose="020E0502030303020204" pitchFamily="34" charset="0"/>
              </a:rPr>
              <a:t>ρεσολβάσης</a:t>
            </a:r>
            <a:r>
              <a:rPr lang="el-GR" sz="1600" b="0" dirty="0">
                <a:solidFill>
                  <a:srgbClr val="FFD4CF"/>
                </a:solidFill>
                <a:latin typeface="Candara" panose="020E0502030303020204" pitchFamily="34" charset="0"/>
              </a:rPr>
              <a:t>; </a:t>
            </a:r>
          </a:p>
          <a:p>
            <a:pPr algn="l" eaLnBrk="1" hangingPunct="1">
              <a:buFontTx/>
              <a:buChar char="•"/>
            </a:pPr>
            <a:r>
              <a:rPr lang="el-GR" sz="1600" b="0" dirty="0">
                <a:solidFill>
                  <a:srgbClr val="FFD4CF"/>
                </a:solidFill>
                <a:latin typeface="Candara" panose="020E0502030303020204" pitchFamily="34" charset="0"/>
              </a:rPr>
              <a:t> Σε </a:t>
            </a:r>
            <a:r>
              <a:rPr lang="el-GR" sz="1600" b="0" dirty="0" err="1">
                <a:solidFill>
                  <a:srgbClr val="FFD4CF"/>
                </a:solidFill>
                <a:latin typeface="Candara" panose="020E0502030303020204" pitchFamily="34" charset="0"/>
              </a:rPr>
              <a:t>μεταλλάγματα</a:t>
            </a:r>
            <a:r>
              <a:rPr lang="el-GR" sz="1600" b="0" dirty="0">
                <a:solidFill>
                  <a:srgbClr val="FFD4CF"/>
                </a:solidFill>
                <a:latin typeface="Candara" panose="020E0502030303020204" pitchFamily="34" charset="0"/>
              </a:rPr>
              <a:t> </a:t>
            </a:r>
            <a:r>
              <a:rPr lang="en-US" sz="1600" b="0" dirty="0">
                <a:solidFill>
                  <a:srgbClr val="FFD4CF"/>
                </a:solidFill>
                <a:latin typeface="Candara" panose="020E0502030303020204" pitchFamily="34" charset="0"/>
              </a:rPr>
              <a:t>res </a:t>
            </a:r>
            <a:r>
              <a:rPr lang="el-GR" sz="1600" b="0" dirty="0">
                <a:solidFill>
                  <a:srgbClr val="FFD4CF"/>
                </a:solidFill>
                <a:latin typeface="Candara" panose="020E0502030303020204" pitchFamily="34" charset="0"/>
              </a:rPr>
              <a:t>θα προχωρήσει η μετάθεση αν παρέχουμε εξωτερική πηγή </a:t>
            </a:r>
            <a:r>
              <a:rPr lang="el-GR" sz="1600" b="0" dirty="0" err="1">
                <a:solidFill>
                  <a:srgbClr val="FFD4CF"/>
                </a:solidFill>
                <a:latin typeface="Candara" panose="020E0502030303020204" pitchFamily="34" charset="0"/>
              </a:rPr>
              <a:t>ρεσολβάσης</a:t>
            </a:r>
            <a:r>
              <a:rPr lang="el-GR" sz="1600" b="0" dirty="0">
                <a:solidFill>
                  <a:srgbClr val="FFD4CF"/>
                </a:solidFill>
                <a:latin typeface="Candara" panose="020E0502030303020204" pitchFamily="34" charset="0"/>
              </a:rPr>
              <a:t>;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Rectangle 2"/>
          <p:cNvSpPr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eaLnBrk="1" hangingPunct="1">
              <a:spcBef>
                <a:spcPct val="0"/>
              </a:spcBef>
              <a:defRPr/>
            </a:pPr>
            <a:r>
              <a:rPr lang="el-GR" sz="3600">
                <a:solidFill>
                  <a:srgbClr val="F2CF8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ndara" panose="020E0502030303020204" pitchFamily="34" charset="0"/>
              </a:rPr>
              <a:t>Πώς γίνεται η επιλογή της θέσης-στόχου;</a:t>
            </a:r>
          </a:p>
        </p:txBody>
      </p:sp>
      <p:sp>
        <p:nvSpPr>
          <p:cNvPr id="219139" name="Rectangle 3"/>
          <p:cNvSpPr>
            <a:spLocks noChangeArrowheads="1"/>
          </p:cNvSpPr>
          <p:nvPr/>
        </p:nvSpPr>
        <p:spPr bwMode="auto">
          <a:xfrm>
            <a:off x="457200" y="19050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l"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/>
            </a:pPr>
            <a:r>
              <a:rPr lang="el-GR" sz="3200">
                <a:solidFill>
                  <a:srgbClr val="FFD4C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ndara" panose="020E0502030303020204" pitchFamily="34" charset="0"/>
              </a:rPr>
              <a:t>Τρανσποζάση:</a:t>
            </a:r>
          </a:p>
          <a:p>
            <a:pPr marL="742950" lvl="1" indent="-285750" algn="l" eaLnBrk="1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/>
            </a:pPr>
            <a:r>
              <a:rPr lang="el-GR" sz="2800">
                <a:solidFill>
                  <a:srgbClr val="FFD4C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ndara" panose="020E0502030303020204" pitchFamily="34" charset="0"/>
              </a:rPr>
              <a:t>Ειδικότητα ως προς πρότυπη ακολουθία</a:t>
            </a:r>
          </a:p>
          <a:p>
            <a:pPr marL="742950" lvl="1" indent="-285750" algn="l" eaLnBrk="1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/>
            </a:pPr>
            <a:r>
              <a:rPr lang="el-GR" sz="2800">
                <a:solidFill>
                  <a:srgbClr val="FFD4C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ndara" panose="020E0502030303020204" pitchFamily="34" charset="0"/>
              </a:rPr>
              <a:t>Ειδικότητα ως προς ιδιαίτερη δομή </a:t>
            </a:r>
            <a:r>
              <a:rPr lang="en-US" sz="2800">
                <a:solidFill>
                  <a:srgbClr val="FFD4C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ndara" panose="020E0502030303020204" pitchFamily="34" charset="0"/>
              </a:rPr>
              <a:t>DNA</a:t>
            </a:r>
            <a:endParaRPr lang="el-GR" sz="2800">
              <a:solidFill>
                <a:srgbClr val="FFD4C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ndara" panose="020E0502030303020204" pitchFamily="34" charset="0"/>
            </a:endParaRPr>
          </a:p>
          <a:p>
            <a:pPr marL="1143000" lvl="2" indent="-228600" algn="l" eaLnBrk="1" hangingPunct="1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/>
            </a:pPr>
            <a:r>
              <a:rPr lang="el-GR" sz="2400">
                <a:solidFill>
                  <a:srgbClr val="FFD4C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ndara" panose="020E0502030303020204" pitchFamily="34" charset="0"/>
              </a:rPr>
              <a:t>Κάμψη</a:t>
            </a:r>
          </a:p>
          <a:p>
            <a:pPr marL="1143000" lvl="2" indent="-228600" algn="l" eaLnBrk="1" hangingPunct="1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/>
            </a:pPr>
            <a:r>
              <a:rPr lang="el-GR" sz="2400">
                <a:solidFill>
                  <a:srgbClr val="FFD4C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ndara" panose="020E0502030303020204" pitchFamily="34" charset="0"/>
              </a:rPr>
              <a:t>Σύμπλοκο </a:t>
            </a:r>
            <a:r>
              <a:rPr lang="en-US" sz="2400">
                <a:solidFill>
                  <a:srgbClr val="FFD4C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ndara" panose="020E0502030303020204" pitchFamily="34" charset="0"/>
              </a:rPr>
              <a:t>DNA-</a:t>
            </a:r>
            <a:r>
              <a:rPr lang="el-GR" sz="2400">
                <a:solidFill>
                  <a:srgbClr val="FFD4C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ndara" panose="020E0502030303020204" pitchFamily="34" charset="0"/>
              </a:rPr>
              <a:t>πρωτεΐνης: εισαγωγή σε υποκινητές (</a:t>
            </a:r>
            <a:r>
              <a:rPr lang="en-US" sz="2400">
                <a:solidFill>
                  <a:srgbClr val="FFD4C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ndara" panose="020E0502030303020204" pitchFamily="34" charset="0"/>
              </a:rPr>
              <a:t>Ty1, Ty3 </a:t>
            </a:r>
            <a:r>
              <a:rPr lang="el-GR" sz="2400">
                <a:solidFill>
                  <a:srgbClr val="FFD4C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ndara" panose="020E0502030303020204" pitchFamily="34" charset="0"/>
              </a:rPr>
              <a:t>σε υποκινητές της </a:t>
            </a:r>
            <a:r>
              <a:rPr lang="en-US" sz="2400">
                <a:solidFill>
                  <a:srgbClr val="FFD4C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ndara" panose="020E0502030303020204" pitchFamily="34" charset="0"/>
              </a:rPr>
              <a:t>pol III)</a:t>
            </a:r>
            <a:endParaRPr lang="el-GR" sz="2400">
              <a:solidFill>
                <a:srgbClr val="FFD4C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ndara" panose="020E0502030303020204" pitchFamily="34" charset="0"/>
            </a:endParaRPr>
          </a:p>
          <a:p>
            <a:pPr marL="1143000" lvl="2" indent="-228600" algn="l" eaLnBrk="1" hangingPunct="1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/>
            </a:pPr>
            <a:endParaRPr lang="el-GR" sz="2400">
              <a:solidFill>
                <a:srgbClr val="FFD4C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ndara" panose="020E0502030303020204" pitchFamily="34" charset="0"/>
            </a:endParaRPr>
          </a:p>
          <a:p>
            <a:pPr marL="342900" indent="-342900" algn="l"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/>
            </a:pPr>
            <a:r>
              <a:rPr lang="el-GR" sz="3200">
                <a:solidFill>
                  <a:srgbClr val="FFD4C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ndara" panose="020E0502030303020204" pitchFamily="34" charset="0"/>
              </a:rPr>
              <a:t>Τυχαία επιλογή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9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9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1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91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91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1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91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91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1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91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91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1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91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91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1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191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191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1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191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191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9138" grpId="0" autoUpdateAnimBg="0"/>
      <p:bldP spid="219139" grpId="0" build="p" bldLvl="5" autoUpdateAnimBg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712782"/>
          </a:xfrm>
        </p:spPr>
        <p:txBody>
          <a:bodyPr/>
          <a:lstStyle/>
          <a:p>
            <a:r>
              <a:rPr lang="el-GR" dirty="0" smtClean="0">
                <a:latin typeface="Candara" panose="020E0502030303020204" pitchFamily="34" charset="0"/>
              </a:rPr>
              <a:t>Τα </a:t>
            </a:r>
            <a:r>
              <a:rPr lang="el-GR" dirty="0" err="1" smtClean="0">
                <a:latin typeface="Candara" panose="020E0502030303020204" pitchFamily="34" charset="0"/>
              </a:rPr>
              <a:t>τρανσποζόνια</a:t>
            </a:r>
            <a:r>
              <a:rPr lang="el-GR" dirty="0" smtClean="0">
                <a:latin typeface="Candara" panose="020E0502030303020204" pitchFamily="34" charset="0"/>
              </a:rPr>
              <a:t> είναι χρήσιμα εργαλεία</a:t>
            </a:r>
            <a:endParaRPr lang="el-GR" dirty="0">
              <a:latin typeface="Candara" panose="020E0502030303020204" pitchFamily="34" charset="0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972004" y="2337504"/>
            <a:ext cx="6977677" cy="2962283"/>
          </a:xfrm>
          <a:prstGeom prst="rect">
            <a:avLst/>
          </a:prstGeom>
          <a:solidFill>
            <a:schemeClr val="tx1"/>
          </a:soli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>
              <a:defRPr/>
            </a:pPr>
            <a:endParaRPr lang="en-US" dirty="0">
              <a:solidFill>
                <a:schemeClr val="lt1"/>
              </a:solidFill>
              <a:latin typeface="+mn-lt"/>
              <a:ea typeface="+mn-ea"/>
            </a:endParaRPr>
          </a:p>
        </p:txBody>
      </p:sp>
      <p:pic>
        <p:nvPicPr>
          <p:cNvPr id="5" name="Picture 1" descr="47919_Ch11_Fig11.eps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10" t="76984" b="-1"/>
          <a:stretch/>
        </p:blipFill>
        <p:spPr bwMode="auto">
          <a:xfrm>
            <a:off x="1296460" y="2502598"/>
            <a:ext cx="6328763" cy="2563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79933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4366"/>
          </a:xfrm>
        </p:spPr>
        <p:txBody>
          <a:bodyPr/>
          <a:lstStyle/>
          <a:p>
            <a:r>
              <a:rPr lang="el-GR" sz="4000" dirty="0" smtClean="0">
                <a:latin typeface="Candara" panose="020E0502030303020204" pitchFamily="34" charset="0"/>
              </a:rPr>
              <a:t>Γονίδια αναφοράς</a:t>
            </a:r>
            <a:endParaRPr lang="el-GR" sz="4000" dirty="0">
              <a:latin typeface="Candara" panose="020E0502030303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5402263"/>
            <a:ext cx="8229600" cy="1419225"/>
          </a:xfrm>
        </p:spPr>
        <p:txBody>
          <a:bodyPr/>
          <a:lstStyle/>
          <a:p>
            <a:r>
              <a:rPr lang="el-GR" sz="2000" dirty="0">
                <a:effectLst/>
                <a:latin typeface="Candara" panose="020E0502030303020204" pitchFamily="34" charset="0"/>
              </a:rPr>
              <a:t>Παρακολούθηση αποικιών κάτω από διαφορετικές συνθήκες αύξησης (πχ στρες, βλάβες </a:t>
            </a:r>
            <a:r>
              <a:rPr lang="en-US" sz="2000" dirty="0">
                <a:effectLst/>
                <a:latin typeface="Candara" panose="020E0502030303020204" pitchFamily="34" charset="0"/>
              </a:rPr>
              <a:t>DNA</a:t>
            </a:r>
            <a:r>
              <a:rPr lang="el-GR" sz="2000" dirty="0">
                <a:effectLst/>
                <a:latin typeface="Candara" panose="020E0502030303020204" pitchFamily="34" charset="0"/>
              </a:rPr>
              <a:t>, ακραίες θερμοκρασίες, τοξικές ενώσεις, έλλειψη θρεπτικών ουσιών) προς εντοπισμό γονιδίων που επάγονται από συγκεκριμένο σύνολο συνθηκών</a:t>
            </a: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21303" y="1439226"/>
            <a:ext cx="8932862" cy="3422069"/>
          </a:xfrm>
          <a:prstGeom prst="rect">
            <a:avLst/>
          </a:prstGeom>
          <a:solidFill>
            <a:schemeClr val="tx1"/>
          </a:soli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>
              <a:defRPr/>
            </a:pPr>
            <a:endParaRPr lang="en-US" dirty="0">
              <a:solidFill>
                <a:schemeClr val="lt1"/>
              </a:solidFill>
              <a:latin typeface="+mn-lt"/>
              <a:ea typeface="+mn-ea"/>
            </a:endParaRPr>
          </a:p>
        </p:txBody>
      </p:sp>
      <p:pic>
        <p:nvPicPr>
          <p:cNvPr id="5" name="Picture 1" descr="47919_Ch11_FigB01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174" y="1655125"/>
            <a:ext cx="8706529" cy="284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7162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7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725488"/>
            <a:ext cx="8229600" cy="1858962"/>
          </a:xfrm>
        </p:spPr>
        <p:txBody>
          <a:bodyPr/>
          <a:lstStyle/>
          <a:p>
            <a:pPr eaLnBrk="1" hangingPunct="1">
              <a:defRPr/>
            </a:pPr>
            <a:r>
              <a:rPr lang="el-GR" dirty="0" smtClean="0">
                <a:latin typeface="Candara" panose="020E0502030303020204" pitchFamily="34" charset="0"/>
              </a:rPr>
              <a:t>Εργαλεία για γενικευμένη μεταλλαξιγένεση και κλωνοποίηση</a:t>
            </a:r>
          </a:p>
        </p:txBody>
      </p:sp>
      <p:sp>
        <p:nvSpPr>
          <p:cNvPr id="2375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3270250"/>
            <a:ext cx="8229600" cy="2895600"/>
          </a:xfrm>
        </p:spPr>
        <p:txBody>
          <a:bodyPr/>
          <a:lstStyle/>
          <a:p>
            <a:pPr eaLnBrk="1" hangingPunct="1">
              <a:defRPr/>
            </a:pPr>
            <a:r>
              <a:rPr lang="el-GR" smtClean="0">
                <a:latin typeface="Candara" panose="020E0502030303020204" pitchFamily="34" charset="0"/>
              </a:rPr>
              <a:t>Τα τρανσποζόνια είναι χρήσιμα ως μεταλλαξιγόνοι παράγοντες διότι μετά την ένθεσή τους σε ένα γονίδιο του οποίου διαταράσσουν τη λειτουργία είναι δυνατόν να χρησιμοποιηθούν για την κλωνοποίησή του. </a:t>
            </a:r>
          </a:p>
        </p:txBody>
      </p:sp>
    </p:spTree>
    <p:extLst>
      <p:ext uri="{BB962C8B-B14F-4D97-AF65-F5344CB8AC3E}">
        <p14:creationId xmlns:p14="http://schemas.microsoft.com/office/powerpoint/2010/main" val="349824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7" name="Rectangle 3"/>
          <p:cNvSpPr>
            <a:spLocks noChangeArrowheads="1"/>
          </p:cNvSpPr>
          <p:nvPr/>
        </p:nvSpPr>
        <p:spPr bwMode="auto">
          <a:xfrm>
            <a:off x="5355771" y="2431624"/>
            <a:ext cx="3570742" cy="163121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l" eaLnBrk="1" hangingPunct="1">
              <a:spcBef>
                <a:spcPct val="0"/>
              </a:spcBef>
              <a:defRPr/>
            </a:pPr>
            <a:r>
              <a:rPr lang="el-GR" sz="2000" dirty="0" smtClean="0">
                <a:solidFill>
                  <a:schemeClr val="tx1"/>
                </a:solidFill>
                <a:latin typeface="Candara" panose="020E0502030303020204" pitchFamily="34" charset="0"/>
              </a:rPr>
              <a:t>Οι </a:t>
            </a:r>
            <a:r>
              <a:rPr lang="el-GR" sz="2000" dirty="0">
                <a:solidFill>
                  <a:schemeClr val="tx1"/>
                </a:solidFill>
                <a:latin typeface="Candara" panose="020E0502030303020204" pitchFamily="34" charset="0"/>
              </a:rPr>
              <a:t>άγνωστες αλληλουχίες που περιβάλλουν μία γνωστή αλληλουχία ένθεσης πολλαπλασιάζονται μέσω ανάστροφης PCR.</a:t>
            </a:r>
          </a:p>
        </p:txBody>
      </p:sp>
      <p:pic>
        <p:nvPicPr>
          <p:cNvPr id="48131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26" y="139765"/>
            <a:ext cx="5090885" cy="6611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2258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1371600"/>
            <a:ext cx="8229600" cy="2773363"/>
          </a:xfrm>
        </p:spPr>
        <p:txBody>
          <a:bodyPr/>
          <a:lstStyle/>
          <a:p>
            <a:pPr eaLnBrk="1" hangingPunct="1">
              <a:defRPr/>
            </a:pPr>
            <a:r>
              <a:rPr lang="el-GR" dirty="0" smtClean="0">
                <a:latin typeface="Candara" panose="020E0502030303020204" pitchFamily="34" charset="0"/>
              </a:rPr>
              <a:t>Εργαλεία για τη δημιουργία διαγονιδιακών οργανισμών</a:t>
            </a:r>
          </a:p>
        </p:txBody>
      </p:sp>
    </p:spTree>
    <p:extLst>
      <p:ext uri="{BB962C8B-B14F-4D97-AF65-F5344CB8AC3E}">
        <p14:creationId xmlns:p14="http://schemas.microsoft.com/office/powerpoint/2010/main" val="1138714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6038"/>
            <a:ext cx="9144000" cy="68389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drosophila P"/>
          <p:cNvPicPr>
            <a:picLocks noChangeAspect="1" noChangeArrowheads="1"/>
          </p:cNvPicPr>
          <p:nvPr/>
        </p:nvPicPr>
        <p:blipFill>
          <a:blip r:embed="rId2">
            <a:lum bright="12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320800"/>
            <a:ext cx="8839200" cy="530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9619" name="Rectangle 3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152400" y="228600"/>
            <a:ext cx="8839200" cy="914400"/>
          </a:xfrm>
        </p:spPr>
        <p:txBody>
          <a:bodyPr/>
          <a:lstStyle/>
          <a:p>
            <a:pPr eaLnBrk="1" hangingPunct="1">
              <a:defRPr/>
            </a:pPr>
            <a:r>
              <a:rPr lang="el-GR" sz="3600" dirty="0" smtClean="0">
                <a:solidFill>
                  <a:schemeClr val="tx1"/>
                </a:solidFill>
                <a:latin typeface="Candara" panose="020E0502030303020204" pitchFamily="34" charset="0"/>
              </a:rPr>
              <a:t>Μετασχηματισμός μέσω Ρ στη</a:t>
            </a:r>
            <a:r>
              <a:rPr lang="en-US" sz="3600" dirty="0" smtClean="0">
                <a:solidFill>
                  <a:schemeClr val="tx1"/>
                </a:solidFill>
                <a:latin typeface="Candara" panose="020E0502030303020204" pitchFamily="34" charset="0"/>
              </a:rPr>
              <a:t> </a:t>
            </a:r>
            <a:r>
              <a:rPr lang="en-US" sz="3600" i="1" dirty="0" smtClean="0">
                <a:solidFill>
                  <a:schemeClr val="tx1"/>
                </a:solidFill>
                <a:latin typeface="Candara" panose="020E0502030303020204" pitchFamily="34" charset="0"/>
              </a:rPr>
              <a:t>Drosophila</a:t>
            </a:r>
            <a:r>
              <a:rPr lang="en-US" sz="3600" dirty="0" smtClean="0">
                <a:solidFill>
                  <a:schemeClr val="tx1"/>
                </a:solidFill>
                <a:latin typeface="Candara" panose="020E0502030303020204" pitchFamily="34" charset="0"/>
              </a:rPr>
              <a:t> </a:t>
            </a:r>
            <a:endParaRPr lang="el-GR" sz="3600" dirty="0" smtClean="0">
              <a:solidFill>
                <a:schemeClr val="tx1"/>
              </a:solidFill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2512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2"/>
          <p:cNvSpPr>
            <a:spLocks noChangeArrowheads="1"/>
          </p:cNvSpPr>
          <p:nvPr/>
        </p:nvSpPr>
        <p:spPr bwMode="auto">
          <a:xfrm>
            <a:off x="5867400" y="4579561"/>
            <a:ext cx="3168650" cy="178510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l" eaLnBrk="1" hangingPunct="1">
              <a:spcBef>
                <a:spcPct val="0"/>
              </a:spcBef>
              <a:defRPr/>
            </a:pPr>
            <a:r>
              <a:rPr lang="el-GR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ndara" panose="020E0502030303020204" pitchFamily="34" charset="0"/>
              </a:rPr>
              <a:t>ΕΙΚΟΝΑ 7.13:</a:t>
            </a:r>
            <a:r>
              <a:rPr lang="el-GR" sz="1800" dirty="0">
                <a:solidFill>
                  <a:schemeClr val="tx1"/>
                </a:solidFill>
                <a:latin typeface="Candara" panose="020E0502030303020204" pitchFamily="34" charset="0"/>
              </a:rPr>
              <a:t> Ένα </a:t>
            </a:r>
            <a:r>
              <a:rPr lang="el-GR" sz="1800" dirty="0" err="1">
                <a:solidFill>
                  <a:schemeClr val="tx1"/>
                </a:solidFill>
                <a:latin typeface="Candara" panose="020E0502030303020204" pitchFamily="34" charset="0"/>
              </a:rPr>
              <a:t>τροπο</a:t>
            </a:r>
            <a:r>
              <a:rPr lang="en-US" sz="1800" dirty="0">
                <a:solidFill>
                  <a:schemeClr val="tx1"/>
                </a:solidFill>
                <a:latin typeface="Candara" panose="020E0502030303020204" pitchFamily="34" charset="0"/>
              </a:rPr>
              <a:t>-</a:t>
            </a:r>
            <a:r>
              <a:rPr lang="el-GR" sz="1800" dirty="0">
                <a:solidFill>
                  <a:schemeClr val="tx1"/>
                </a:solidFill>
                <a:latin typeface="Candara" panose="020E0502030303020204" pitchFamily="34" charset="0"/>
              </a:rPr>
              <a:t>ποιημένο στοιχείο Ρ που φέρει γονίδια-δείκτες χρησιμοποιείται για τον εντοπισμό ενισχυτών σε ολόκληρο το </a:t>
            </a:r>
            <a:r>
              <a:rPr lang="el-GR" sz="1800" dirty="0" err="1">
                <a:solidFill>
                  <a:schemeClr val="tx1"/>
                </a:solidFill>
                <a:latin typeface="Candara" panose="020E0502030303020204" pitchFamily="34" charset="0"/>
              </a:rPr>
              <a:t>γονιδίωμα</a:t>
            </a:r>
            <a:r>
              <a:rPr lang="el-GR" sz="1800" dirty="0">
                <a:solidFill>
                  <a:schemeClr val="tx1"/>
                </a:solidFill>
                <a:latin typeface="Candara" panose="020E0502030303020204" pitchFamily="34" charset="0"/>
              </a:rPr>
              <a:t>.</a:t>
            </a:r>
          </a:p>
        </p:txBody>
      </p:sp>
      <p:pic>
        <p:nvPicPr>
          <p:cNvPr id="5120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01"/>
          <a:stretch>
            <a:fillRect/>
          </a:stretch>
        </p:blipFill>
        <p:spPr bwMode="auto">
          <a:xfrm>
            <a:off x="0" y="304800"/>
            <a:ext cx="5699125" cy="616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8244" name="Rectangle 4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5791200" y="1036638"/>
            <a:ext cx="3429000" cy="792162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smtClean="0">
                <a:latin typeface="Candara" panose="020E0502030303020204" pitchFamily="34" charset="0"/>
              </a:rPr>
              <a:t>Enhancer trap</a:t>
            </a:r>
            <a:endParaRPr lang="el-GR" sz="4000" smtClean="0"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7280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1447800"/>
            <a:ext cx="8229600" cy="2590800"/>
          </a:xfrm>
        </p:spPr>
        <p:txBody>
          <a:bodyPr/>
          <a:lstStyle/>
          <a:p>
            <a:pPr eaLnBrk="1" hangingPunct="1">
              <a:defRPr/>
            </a:pPr>
            <a:r>
              <a:rPr lang="el-GR" sz="5400" dirty="0" smtClean="0">
                <a:solidFill>
                  <a:schemeClr val="tx1"/>
                </a:solidFill>
                <a:latin typeface="Candara" panose="020E0502030303020204" pitchFamily="34" charset="0"/>
              </a:rPr>
              <a:t>Η υβριδική </a:t>
            </a:r>
            <a:r>
              <a:rPr lang="el-GR" sz="5400" dirty="0" err="1" smtClean="0">
                <a:solidFill>
                  <a:schemeClr val="tx1"/>
                </a:solidFill>
                <a:latin typeface="Candara" panose="020E0502030303020204" pitchFamily="34" charset="0"/>
              </a:rPr>
              <a:t>δυσγένεση</a:t>
            </a:r>
            <a:r>
              <a:rPr lang="el-GR" sz="5400" dirty="0" smtClean="0">
                <a:solidFill>
                  <a:schemeClr val="tx1"/>
                </a:solidFill>
                <a:latin typeface="Candara" panose="020E0502030303020204" pitchFamily="34" charset="0"/>
              </a:rPr>
              <a:t> στη </a:t>
            </a:r>
            <a:r>
              <a:rPr lang="en-US" sz="5400" i="1" dirty="0" smtClean="0">
                <a:solidFill>
                  <a:schemeClr val="tx1"/>
                </a:solidFill>
                <a:latin typeface="Candara" panose="020E0502030303020204" pitchFamily="34" charset="0"/>
              </a:rPr>
              <a:t>Drosophila</a:t>
            </a:r>
            <a:endParaRPr lang="el-GR" sz="5400" i="1" dirty="0" smtClean="0">
              <a:solidFill>
                <a:schemeClr val="tx1"/>
              </a:solidFill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3120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ext Box 2"/>
          <p:cNvSpPr txBox="1">
            <a:spLocks noChangeArrowheads="1"/>
          </p:cNvSpPr>
          <p:nvPr/>
        </p:nvSpPr>
        <p:spPr bwMode="auto">
          <a:xfrm>
            <a:off x="1661725" y="5688595"/>
            <a:ext cx="5783229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 b="1">
                <a:solidFill>
                  <a:srgbClr val="FFFF00"/>
                </a:solidFill>
                <a:latin typeface="Garamond" pitchFamily="18" charset="0"/>
              </a:defRPr>
            </a:lvl1pPr>
            <a:lvl2pPr marL="742950" indent="-285750">
              <a:defRPr sz="1400" b="1">
                <a:solidFill>
                  <a:srgbClr val="FFFF00"/>
                </a:solidFill>
                <a:latin typeface="Garamond" pitchFamily="18" charset="0"/>
              </a:defRPr>
            </a:lvl2pPr>
            <a:lvl3pPr marL="1143000" indent="-228600">
              <a:defRPr sz="1400" b="1">
                <a:solidFill>
                  <a:srgbClr val="FFFF00"/>
                </a:solidFill>
                <a:latin typeface="Garamond" pitchFamily="18" charset="0"/>
              </a:defRPr>
            </a:lvl3pPr>
            <a:lvl4pPr marL="1600200" indent="-228600">
              <a:defRPr sz="1400" b="1">
                <a:solidFill>
                  <a:srgbClr val="FFFF00"/>
                </a:solidFill>
                <a:latin typeface="Garamond" pitchFamily="18" charset="0"/>
              </a:defRPr>
            </a:lvl4pPr>
            <a:lvl5pPr marL="2057400" indent="-228600">
              <a:defRPr sz="1400" b="1">
                <a:solidFill>
                  <a:srgbClr val="FFFF00"/>
                </a:solidFill>
                <a:latin typeface="Garamond" pitchFamily="18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400" b="1">
                <a:solidFill>
                  <a:srgbClr val="FFFF00"/>
                </a:solidFill>
                <a:latin typeface="Garamond" pitchFamily="18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400" b="1">
                <a:solidFill>
                  <a:srgbClr val="FFFF00"/>
                </a:solidFill>
                <a:latin typeface="Garamond" pitchFamily="18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400" b="1">
                <a:solidFill>
                  <a:srgbClr val="FFFF00"/>
                </a:solidFill>
                <a:latin typeface="Garamond" pitchFamily="18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400" b="1">
                <a:solidFill>
                  <a:srgbClr val="FFFF00"/>
                </a:solidFill>
                <a:latin typeface="Garamond" pitchFamily="18" charset="0"/>
              </a:defRPr>
            </a:lvl9pPr>
          </a:lstStyle>
          <a:p>
            <a:pPr eaLnBrk="1" hangingPunct="1"/>
            <a:r>
              <a:rPr lang="el-GR" altLang="el-GR" sz="1800" b="0" dirty="0" smtClean="0">
                <a:solidFill>
                  <a:schemeClr val="tx1"/>
                </a:solidFill>
                <a:latin typeface="Candara" panose="020E0502030303020204" pitchFamily="34" charset="0"/>
              </a:rPr>
              <a:t>Η </a:t>
            </a:r>
            <a:r>
              <a:rPr lang="el-GR" altLang="el-GR" sz="1800" b="0" dirty="0">
                <a:solidFill>
                  <a:schemeClr val="tx1"/>
                </a:solidFill>
                <a:latin typeface="Candara" panose="020E0502030303020204" pitchFamily="34" charset="0"/>
              </a:rPr>
              <a:t>υβριδική </a:t>
            </a:r>
            <a:r>
              <a:rPr lang="el-GR" altLang="el-GR" sz="1800" b="0" dirty="0" err="1">
                <a:solidFill>
                  <a:schemeClr val="tx1"/>
                </a:solidFill>
                <a:latin typeface="Candara" panose="020E0502030303020204" pitchFamily="34" charset="0"/>
              </a:rPr>
              <a:t>δυσγένεση</a:t>
            </a:r>
            <a:r>
              <a:rPr lang="el-GR" altLang="el-GR" sz="1800" b="0" dirty="0">
                <a:solidFill>
                  <a:schemeClr val="tx1"/>
                </a:solidFill>
                <a:latin typeface="Candara" panose="020E0502030303020204" pitchFamily="34" charset="0"/>
              </a:rPr>
              <a:t> είναι ασύμμετρη· επάγεται από διασταυρώσεις </a:t>
            </a:r>
            <a:r>
              <a:rPr lang="el-GR" altLang="el-GR" sz="1800" b="0" dirty="0" smtClean="0">
                <a:solidFill>
                  <a:schemeClr val="tx1"/>
                </a:solidFill>
                <a:latin typeface="Candara" panose="020E0502030303020204" pitchFamily="34" charset="0"/>
              </a:rPr>
              <a:t>«</a:t>
            </a:r>
            <a:r>
              <a:rPr lang="el-GR" altLang="el-GR" sz="1800" b="0" dirty="0">
                <a:solidFill>
                  <a:schemeClr val="tx1"/>
                </a:solidFill>
                <a:latin typeface="Candara" panose="020E0502030303020204" pitchFamily="34" charset="0"/>
              </a:rPr>
              <a:t>Μ θηλυκό </a:t>
            </a:r>
            <a:r>
              <a:rPr lang="el-GR" altLang="el-GR" sz="1800" b="0" dirty="0" smtClean="0">
                <a:solidFill>
                  <a:schemeClr val="tx1"/>
                </a:solidFill>
                <a:latin typeface="Candara" panose="020E0502030303020204" pitchFamily="34" charset="0"/>
                <a:sym typeface="Symbol"/>
              </a:rPr>
              <a:t></a:t>
            </a:r>
            <a:r>
              <a:rPr lang="el-GR" altLang="el-GR" sz="1800" b="0" dirty="0" smtClean="0">
                <a:solidFill>
                  <a:schemeClr val="tx1"/>
                </a:solidFill>
                <a:latin typeface="Candara" panose="020E0502030303020204" pitchFamily="34" charset="0"/>
              </a:rPr>
              <a:t> Ρ αρσενικό», </a:t>
            </a:r>
            <a:r>
              <a:rPr lang="el-GR" altLang="el-GR" sz="1800" b="0" dirty="0">
                <a:solidFill>
                  <a:schemeClr val="tx1"/>
                </a:solidFill>
                <a:latin typeface="Candara" panose="020E0502030303020204" pitchFamily="34" charset="0"/>
              </a:rPr>
              <a:t>αλλά όχι από διασταυρώσεις </a:t>
            </a:r>
            <a:r>
              <a:rPr lang="el-GR" altLang="el-GR" sz="1800" b="0" dirty="0" smtClean="0">
                <a:solidFill>
                  <a:schemeClr val="tx1"/>
                </a:solidFill>
                <a:latin typeface="Candara" panose="020E0502030303020204" pitchFamily="34" charset="0"/>
              </a:rPr>
              <a:t>«</a:t>
            </a:r>
            <a:r>
              <a:rPr lang="el-GR" altLang="el-GR" sz="1800" b="0" dirty="0">
                <a:solidFill>
                  <a:schemeClr val="tx1"/>
                </a:solidFill>
                <a:latin typeface="Candara" panose="020E0502030303020204" pitchFamily="34" charset="0"/>
              </a:rPr>
              <a:t>Ρ θηλυκό </a:t>
            </a:r>
            <a:r>
              <a:rPr lang="el-GR" altLang="el-GR" sz="1800" b="0" dirty="0" smtClean="0">
                <a:solidFill>
                  <a:schemeClr val="tx1"/>
                </a:solidFill>
                <a:latin typeface="Candara" panose="020E0502030303020204" pitchFamily="34" charset="0"/>
                <a:sym typeface="Symbol"/>
              </a:rPr>
              <a:t></a:t>
            </a:r>
            <a:r>
              <a:rPr lang="el-GR" altLang="el-GR" sz="1800" b="0" dirty="0" smtClean="0">
                <a:solidFill>
                  <a:schemeClr val="tx1"/>
                </a:solidFill>
                <a:latin typeface="Candara" panose="020E0502030303020204" pitchFamily="34" charset="0"/>
              </a:rPr>
              <a:t> Μ αρσενικό».</a:t>
            </a:r>
            <a:endParaRPr lang="el-GR" altLang="el-GR" sz="1800" b="0" dirty="0">
              <a:solidFill>
                <a:schemeClr val="tx1"/>
              </a:solidFill>
              <a:latin typeface="Candara" panose="020E0502030303020204" pitchFamily="34" charset="0"/>
            </a:endParaRPr>
          </a:p>
        </p:txBody>
      </p:sp>
      <p:pic>
        <p:nvPicPr>
          <p:cNvPr id="11271" name="Picture 7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83"/>
          <a:stretch/>
        </p:blipFill>
        <p:spPr bwMode="auto">
          <a:xfrm>
            <a:off x="981465" y="98459"/>
            <a:ext cx="7143750" cy="5425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68810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373228"/>
            <a:ext cx="8435975" cy="6092501"/>
          </a:xfrm>
        </p:spPr>
        <p:txBody>
          <a:bodyPr/>
          <a:lstStyle/>
          <a:p>
            <a:pPr eaLnBrk="1" hangingPunct="1">
              <a:lnSpc>
                <a:spcPct val="90000"/>
              </a:lnSpc>
              <a:spcBef>
                <a:spcPts val="1200"/>
              </a:spcBef>
              <a:defRPr/>
            </a:pPr>
            <a:r>
              <a:rPr lang="el-GR" sz="2800" b="1" dirty="0">
                <a:latin typeface="Candara" panose="020E0502030303020204" pitchFamily="34" charset="0"/>
              </a:rPr>
              <a:t>Με κατασκευή ανασυνδυασμένων χρωμοσωμάτων έχει βρεθεί ότι πολλές περιοχές πάνω σε κάθε χρωμόσωμα Ρ είναι σε θέση να προκαλέσουν </a:t>
            </a:r>
            <a:r>
              <a:rPr lang="el-GR" sz="2800" b="1" dirty="0" err="1">
                <a:latin typeface="Candara" panose="020E0502030303020204" pitchFamily="34" charset="0"/>
              </a:rPr>
              <a:t>δυσγένεση</a:t>
            </a:r>
            <a:endParaRPr lang="el-GR" sz="2800" b="1" dirty="0">
              <a:latin typeface="Candara" panose="020E0502030303020204" pitchFamily="34" charset="0"/>
            </a:endParaRPr>
          </a:p>
          <a:p>
            <a:pPr eaLnBrk="1" hangingPunct="1">
              <a:lnSpc>
                <a:spcPct val="90000"/>
              </a:lnSpc>
              <a:spcBef>
                <a:spcPts val="1200"/>
              </a:spcBef>
              <a:defRPr/>
            </a:pPr>
            <a:r>
              <a:rPr lang="el-GR" sz="2800" b="1" dirty="0" smtClean="0">
                <a:latin typeface="Candara" panose="020E0502030303020204" pitchFamily="34" charset="0"/>
              </a:rPr>
              <a:t>Η φύση αυτών των αλληλουχιών ανακαλύφθηκε με χαρτογράφηση του </a:t>
            </a:r>
            <a:r>
              <a:rPr lang="en-US" sz="2800" b="1" dirty="0" smtClean="0">
                <a:latin typeface="Candara" panose="020E0502030303020204" pitchFamily="34" charset="0"/>
              </a:rPr>
              <a:t>DNA </a:t>
            </a:r>
            <a:r>
              <a:rPr lang="el-GR" sz="2800" b="1" dirty="0" smtClean="0">
                <a:latin typeface="Candara" panose="020E0502030303020204" pitchFamily="34" charset="0"/>
              </a:rPr>
              <a:t>των </a:t>
            </a:r>
            <a:r>
              <a:rPr lang="el-GR" sz="2800" b="1" dirty="0" err="1" smtClean="0">
                <a:latin typeface="Candara" panose="020E0502030303020204" pitchFamily="34" charset="0"/>
              </a:rPr>
              <a:t>μεταλλαγμάτων</a:t>
            </a:r>
            <a:r>
              <a:rPr lang="el-GR" sz="2800" b="1" dirty="0" smtClean="0">
                <a:latin typeface="Candara" panose="020E0502030303020204" pitchFamily="34" charset="0"/>
              </a:rPr>
              <a:t> </a:t>
            </a:r>
            <a:r>
              <a:rPr lang="en-US" sz="2800" b="1" i="1" dirty="0" smtClean="0">
                <a:latin typeface="Candara" panose="020E0502030303020204" pitchFamily="34" charset="0"/>
              </a:rPr>
              <a:t>w</a:t>
            </a:r>
            <a:r>
              <a:rPr lang="el-GR" sz="2800" b="1" dirty="0" smtClean="0">
                <a:latin typeface="Candara" panose="020E0502030303020204" pitchFamily="34" charset="0"/>
              </a:rPr>
              <a:t> που απαντώνται στα </a:t>
            </a:r>
            <a:r>
              <a:rPr lang="el-GR" sz="2800" b="1" dirty="0" err="1" smtClean="0">
                <a:latin typeface="Candara" panose="020E0502030303020204" pitchFamily="34" charset="0"/>
              </a:rPr>
              <a:t>δυσγενικά</a:t>
            </a:r>
            <a:r>
              <a:rPr lang="el-GR" sz="2800" b="1" dirty="0" smtClean="0">
                <a:latin typeface="Candara" panose="020E0502030303020204" pitchFamily="34" charset="0"/>
              </a:rPr>
              <a:t> υβρίδια. </a:t>
            </a:r>
            <a:endParaRPr lang="en-US" sz="2800" b="1" dirty="0" smtClean="0">
              <a:latin typeface="Candara" panose="020E0502030303020204" pitchFamily="34" charset="0"/>
            </a:endParaRPr>
          </a:p>
          <a:p>
            <a:pPr eaLnBrk="1" hangingPunct="1">
              <a:lnSpc>
                <a:spcPct val="90000"/>
              </a:lnSpc>
              <a:spcBef>
                <a:spcPts val="1200"/>
              </a:spcBef>
              <a:defRPr/>
            </a:pPr>
            <a:r>
              <a:rPr lang="el-GR" sz="2800" b="1" dirty="0" smtClean="0">
                <a:latin typeface="Candara" panose="020E0502030303020204" pitchFamily="34" charset="0"/>
              </a:rPr>
              <a:t>Όλες οι μεταλλάξεις φάνηκε ότι προκαλούνταν από την ένθεση τμημάτων </a:t>
            </a:r>
            <a:r>
              <a:rPr lang="en-US" sz="2800" b="1" dirty="0" smtClean="0">
                <a:latin typeface="Candara" panose="020E0502030303020204" pitchFamily="34" charset="0"/>
              </a:rPr>
              <a:t>DNA </a:t>
            </a:r>
            <a:r>
              <a:rPr lang="el-GR" sz="2800" b="1" dirty="0" smtClean="0">
                <a:latin typeface="Candara" panose="020E0502030303020204" pitchFamily="34" charset="0"/>
              </a:rPr>
              <a:t>στο γενετικό τόπο </a:t>
            </a:r>
            <a:r>
              <a:rPr lang="en-US" sz="2800" b="1" i="1" dirty="0" smtClean="0">
                <a:latin typeface="Candara" panose="020E0502030303020204" pitchFamily="34" charset="0"/>
              </a:rPr>
              <a:t>w</a:t>
            </a:r>
            <a:r>
              <a:rPr lang="en-US" sz="2800" b="1" smtClean="0">
                <a:latin typeface="Candara" panose="020E0502030303020204" pitchFamily="34" charset="0"/>
              </a:rPr>
              <a:t>. </a:t>
            </a:r>
            <a:r>
              <a:rPr lang="en-US" sz="2800" b="1" smtClean="0">
                <a:latin typeface="Candara" panose="020E0502030303020204" pitchFamily="34" charset="0"/>
              </a:rPr>
              <a:t> </a:t>
            </a:r>
            <a:endParaRPr lang="el-GR" sz="2800" b="1" dirty="0" smtClean="0">
              <a:latin typeface="Candara" panose="020E0502030303020204" pitchFamily="34" charset="0"/>
            </a:endParaRPr>
          </a:p>
          <a:p>
            <a:pPr eaLnBrk="1" hangingPunct="1">
              <a:lnSpc>
                <a:spcPct val="90000"/>
              </a:lnSpc>
              <a:spcBef>
                <a:spcPts val="1200"/>
              </a:spcBef>
              <a:defRPr/>
            </a:pPr>
            <a:r>
              <a:rPr lang="el-GR" sz="2800" b="1" dirty="0" smtClean="0">
                <a:latin typeface="Candara" panose="020E0502030303020204" pitchFamily="34" charset="0"/>
              </a:rPr>
              <a:t>Η ένθεση απενεργοποιεί το γονίδιο, προκαλώντας το φαινότυπο "λευκά μάτια", από τον οποίο πήρε το όνομά της η μετάλλαξη. </a:t>
            </a:r>
          </a:p>
          <a:p>
            <a:pPr eaLnBrk="1" hangingPunct="1">
              <a:lnSpc>
                <a:spcPct val="90000"/>
              </a:lnSpc>
              <a:spcBef>
                <a:spcPts val="1200"/>
              </a:spcBef>
              <a:defRPr/>
            </a:pPr>
            <a:r>
              <a:rPr lang="el-GR" sz="2800" b="1" dirty="0" smtClean="0">
                <a:latin typeface="Candara" panose="020E0502030303020204" pitchFamily="34" charset="0"/>
              </a:rPr>
              <a:t>Η ένθετη αλληλουχία είναι το στοιχείο Ρ. </a:t>
            </a:r>
            <a:endParaRPr lang="el-GR" sz="2800" dirty="0" smtClean="0"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7164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875" y="161925"/>
            <a:ext cx="4286250" cy="653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91558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84584" y="681135"/>
            <a:ext cx="8458200" cy="5066522"/>
          </a:xfrm>
        </p:spPr>
        <p:txBody>
          <a:bodyPr/>
          <a:lstStyle/>
          <a:p>
            <a:pPr eaLnBrk="1" hangingPunct="1">
              <a:spcBef>
                <a:spcPts val="1200"/>
              </a:spcBef>
              <a:defRPr/>
            </a:pPr>
            <a:r>
              <a:rPr lang="el-GR" dirty="0" smtClean="0">
                <a:latin typeface="Candara" panose="020E0502030303020204" pitchFamily="34" charset="0"/>
              </a:rPr>
              <a:t>Η μετάθεση συμβαίνει με "μη αντιγραφικό" μηχανισμό (όπως του </a:t>
            </a:r>
            <a:r>
              <a:rPr lang="en-US" dirty="0" smtClean="0">
                <a:latin typeface="Candara" panose="020E0502030303020204" pitchFamily="34" charset="0"/>
              </a:rPr>
              <a:t>Tn10)</a:t>
            </a:r>
          </a:p>
          <a:p>
            <a:pPr eaLnBrk="1" hangingPunct="1">
              <a:spcBef>
                <a:spcPts val="1200"/>
              </a:spcBef>
              <a:defRPr/>
            </a:pPr>
            <a:r>
              <a:rPr lang="el-GR" dirty="0" smtClean="0">
                <a:latin typeface="Candara" panose="020E0502030303020204" pitchFamily="34" charset="0"/>
              </a:rPr>
              <a:t>Η υβριδική </a:t>
            </a:r>
            <a:r>
              <a:rPr lang="el-GR" dirty="0" err="1" smtClean="0">
                <a:latin typeface="Candara" panose="020E0502030303020204" pitchFamily="34" charset="0"/>
              </a:rPr>
              <a:t>δυσγένεση</a:t>
            </a:r>
            <a:r>
              <a:rPr lang="el-GR" dirty="0" smtClean="0">
                <a:latin typeface="Candara" panose="020E0502030303020204" pitchFamily="34" charset="0"/>
              </a:rPr>
              <a:t> είναι αποτέλεσμα μεταλλάξεων οι οποίες προκύπτουν στη θέση-στόχο από την ένθεση του στοιχείου που μετατίθεται και ρήξεων, οι οποίες δημιουργούνται στη θέση δότη μετά την απομάκρυνση του στοιχείου και δεν επιδιορθώνονται</a:t>
            </a:r>
          </a:p>
        </p:txBody>
      </p:sp>
    </p:spTree>
    <p:extLst>
      <p:ext uri="{BB962C8B-B14F-4D97-AF65-F5344CB8AC3E}">
        <p14:creationId xmlns:p14="http://schemas.microsoft.com/office/powerpoint/2010/main" val="2104831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914400"/>
            <a:ext cx="8229600" cy="5211763"/>
          </a:xfrm>
        </p:spPr>
        <p:txBody>
          <a:bodyPr/>
          <a:lstStyle/>
          <a:p>
            <a:pPr eaLnBrk="1" hangingPunct="1">
              <a:defRPr/>
            </a:pPr>
            <a:r>
              <a:rPr lang="el-GR" dirty="0" smtClean="0">
                <a:latin typeface="Candara" panose="020E0502030303020204" pitchFamily="34" charset="0"/>
              </a:rPr>
              <a:t>Στελέχη της </a:t>
            </a:r>
            <a:r>
              <a:rPr lang="en-US" i="1" dirty="0" smtClean="0">
                <a:latin typeface="Candara" panose="020E0502030303020204" pitchFamily="34" charset="0"/>
              </a:rPr>
              <a:t>D. melanogaster</a:t>
            </a:r>
            <a:r>
              <a:rPr lang="en-US" dirty="0" smtClean="0">
                <a:latin typeface="Candara" panose="020E0502030303020204" pitchFamily="34" charset="0"/>
              </a:rPr>
              <a:t> </a:t>
            </a:r>
            <a:r>
              <a:rPr lang="el-GR" dirty="0" smtClean="0">
                <a:latin typeface="Candara" panose="020E0502030303020204" pitchFamily="34" charset="0"/>
              </a:rPr>
              <a:t>που αιχμαλωτίστηκαν στη φύση &gt;30 χρόνια πριν είναι πάντα τύπου Μ. </a:t>
            </a:r>
          </a:p>
          <a:p>
            <a:pPr eaLnBrk="1" hangingPunct="1">
              <a:defRPr/>
            </a:pPr>
            <a:r>
              <a:rPr lang="el-GR" dirty="0" smtClean="0">
                <a:latin typeface="Candara" panose="020E0502030303020204" pitchFamily="34" charset="0"/>
              </a:rPr>
              <a:t>Στελέχη της </a:t>
            </a:r>
            <a:r>
              <a:rPr lang="en-US" i="1" dirty="0" smtClean="0">
                <a:latin typeface="Candara" panose="020E0502030303020204" pitchFamily="34" charset="0"/>
              </a:rPr>
              <a:t>D. melanogaster</a:t>
            </a:r>
            <a:r>
              <a:rPr lang="en-US" dirty="0" smtClean="0">
                <a:latin typeface="Candara" panose="020E0502030303020204" pitchFamily="34" charset="0"/>
              </a:rPr>
              <a:t> </a:t>
            </a:r>
            <a:r>
              <a:rPr lang="el-GR" dirty="0" smtClean="0">
                <a:latin typeface="Candara" panose="020E0502030303020204" pitchFamily="34" charset="0"/>
              </a:rPr>
              <a:t>που αιχμαλωτίστηκαν στη φύση &lt;10 χρόνια πριν είναι πάντα τύπου Ρ.</a:t>
            </a:r>
          </a:p>
          <a:p>
            <a:pPr eaLnBrk="1" hangingPunct="1">
              <a:defRPr/>
            </a:pPr>
            <a:r>
              <a:rPr lang="el-GR" dirty="0" smtClean="0">
                <a:latin typeface="Candara" panose="020E0502030303020204" pitchFamily="34" charset="0"/>
              </a:rPr>
              <a:t>Επειδή η υβριδική </a:t>
            </a:r>
            <a:r>
              <a:rPr lang="el-GR" dirty="0" err="1" smtClean="0">
                <a:latin typeface="Candara" panose="020E0502030303020204" pitchFamily="34" charset="0"/>
              </a:rPr>
              <a:t>δυσγένεση</a:t>
            </a:r>
            <a:r>
              <a:rPr lang="el-GR" dirty="0" smtClean="0">
                <a:latin typeface="Candara" panose="020E0502030303020204" pitchFamily="34" charset="0"/>
              </a:rPr>
              <a:t> μειώνει την επιμειξία αποτελεί ένα βήμα προς την </a:t>
            </a:r>
            <a:r>
              <a:rPr lang="el-GR" dirty="0" err="1" smtClean="0">
                <a:latin typeface="Candara" panose="020E0502030303020204" pitchFamily="34" charset="0"/>
              </a:rPr>
              <a:t>ειδογένεση</a:t>
            </a:r>
            <a:r>
              <a:rPr lang="el-GR" dirty="0" smtClean="0">
                <a:latin typeface="Candara" panose="020E050203030302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791847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4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44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44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4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44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44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4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44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44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4498" grpId="0" build="p" bldLvl="3" autoUpdateAnimBg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632906" y="1743328"/>
            <a:ext cx="6074229" cy="3593773"/>
          </a:xfrm>
        </p:spPr>
        <p:txBody>
          <a:bodyPr/>
          <a:lstStyle/>
          <a:p>
            <a:pPr eaLnBrk="1" hangingPunct="1">
              <a:defRPr/>
            </a:pPr>
            <a:r>
              <a:rPr lang="en-US" b="1" dirty="0" err="1" smtClean="0">
                <a:latin typeface="Candara" panose="020E0502030303020204" pitchFamily="34" charset="0"/>
              </a:rPr>
              <a:t>Tropp</a:t>
            </a:r>
            <a:r>
              <a:rPr lang="en-US" b="1" dirty="0" smtClean="0">
                <a:latin typeface="Candara" panose="020E0502030303020204" pitchFamily="34" charset="0"/>
              </a:rPr>
              <a:t>, </a:t>
            </a:r>
            <a:r>
              <a:rPr lang="el-GR" b="1" dirty="0" smtClean="0">
                <a:latin typeface="Candara" panose="020E0502030303020204" pitchFamily="34" charset="0"/>
              </a:rPr>
              <a:t>Κεφάλαιο 11</a:t>
            </a:r>
          </a:p>
          <a:p>
            <a:pPr eaLnBrk="1" hangingPunct="1">
              <a:defRPr/>
            </a:pPr>
            <a:r>
              <a:rPr lang="en-US" b="1" dirty="0" smtClean="0">
                <a:latin typeface="Candara" panose="020E0502030303020204" pitchFamily="34" charset="0"/>
              </a:rPr>
              <a:t>Genes VIII</a:t>
            </a:r>
            <a:r>
              <a:rPr lang="el-GR" b="1" dirty="0" smtClean="0">
                <a:latin typeface="Candara" panose="020E0502030303020204" pitchFamily="34" charset="0"/>
              </a:rPr>
              <a:t>:</a:t>
            </a:r>
          </a:p>
          <a:p>
            <a:pPr lvl="1" eaLnBrk="1" hangingPunct="1">
              <a:defRPr/>
            </a:pPr>
            <a:r>
              <a:rPr lang="el-GR" b="1" dirty="0" smtClean="0">
                <a:latin typeface="Candara" panose="020E0502030303020204" pitchFamily="34" charset="0"/>
              </a:rPr>
              <a:t>16.2 και 16.3</a:t>
            </a:r>
          </a:p>
          <a:p>
            <a:pPr lvl="1" eaLnBrk="1" hangingPunct="1">
              <a:defRPr/>
            </a:pPr>
            <a:r>
              <a:rPr lang="el-GR" b="1" dirty="0" smtClean="0">
                <a:latin typeface="Candara" panose="020E0502030303020204" pitchFamily="34" charset="0"/>
              </a:rPr>
              <a:t>16.9, 16.10 και 16.11</a:t>
            </a:r>
          </a:p>
          <a:p>
            <a:pPr lvl="1" eaLnBrk="1" hangingPunct="1">
              <a:defRPr/>
            </a:pPr>
            <a:r>
              <a:rPr lang="el-GR" b="1" dirty="0" smtClean="0">
                <a:latin typeface="Candara" panose="020E0502030303020204" pitchFamily="34" charset="0"/>
              </a:rPr>
              <a:t>16.14 και 16.15</a:t>
            </a:r>
          </a:p>
          <a:p>
            <a:pPr eaLnBrk="1" hangingPunct="1">
              <a:defRPr/>
            </a:pPr>
            <a:r>
              <a:rPr lang="en-US" b="1" dirty="0" smtClean="0">
                <a:latin typeface="Candara" panose="020E0502030303020204" pitchFamily="34" charset="0"/>
              </a:rPr>
              <a:t>Watson, </a:t>
            </a:r>
            <a:r>
              <a:rPr lang="el-GR" b="1" dirty="0" smtClean="0">
                <a:latin typeface="Candara" panose="020E0502030303020204" pitchFamily="34" charset="0"/>
              </a:rPr>
              <a:t>Κεφάλαιο 7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4213" y="265113"/>
            <a:ext cx="7812087" cy="63325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Text Box 3"/>
          <p:cNvSpPr txBox="1">
            <a:spLocks noChangeArrowheads="1"/>
          </p:cNvSpPr>
          <p:nvPr/>
        </p:nvSpPr>
        <p:spPr bwMode="auto">
          <a:xfrm>
            <a:off x="107545" y="408988"/>
            <a:ext cx="8891587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buFontTx/>
              <a:buChar char="•"/>
            </a:pPr>
            <a:r>
              <a:rPr lang="en-US" sz="2400" dirty="0">
                <a:solidFill>
                  <a:schemeClr val="tx1"/>
                </a:solidFill>
                <a:latin typeface="Candara" panose="020E0502030303020204" pitchFamily="34" charset="0"/>
              </a:rPr>
              <a:t> </a:t>
            </a:r>
            <a:r>
              <a:rPr lang="el-GR" sz="2400" dirty="0">
                <a:solidFill>
                  <a:schemeClr val="tx1"/>
                </a:solidFill>
                <a:latin typeface="Candara" panose="020E0502030303020204" pitchFamily="34" charset="0"/>
              </a:rPr>
              <a:t>Μελέτη του μηχανισμού του μωσαϊκού χρώματος του καλαμποκιού και της κληρονομικότητάς του</a:t>
            </a:r>
          </a:p>
          <a:p>
            <a:r>
              <a:rPr lang="el-GR" sz="2400" dirty="0">
                <a:solidFill>
                  <a:schemeClr val="tx1"/>
                </a:solidFill>
                <a:latin typeface="Candara" panose="020E0502030303020204" pitchFamily="34" charset="0"/>
              </a:rPr>
              <a:t>↓</a:t>
            </a:r>
          </a:p>
          <a:p>
            <a:pPr algn="l">
              <a:buFontTx/>
              <a:buChar char="•"/>
            </a:pPr>
            <a:r>
              <a:rPr lang="en-US" sz="2400" dirty="0">
                <a:solidFill>
                  <a:schemeClr val="tx1"/>
                </a:solidFill>
                <a:latin typeface="Candara" panose="020E0502030303020204" pitchFamily="34" charset="0"/>
              </a:rPr>
              <a:t> </a:t>
            </a:r>
            <a:r>
              <a:rPr lang="el-GR" sz="2400" dirty="0">
                <a:solidFill>
                  <a:schemeClr val="tx1"/>
                </a:solidFill>
                <a:latin typeface="Candara" panose="020E0502030303020204" pitchFamily="34" charset="0"/>
              </a:rPr>
              <a:t>Ύπαρξη δύο γενετικών στοιχείων (</a:t>
            </a:r>
            <a:r>
              <a:rPr lang="en-US" sz="2400" dirty="0">
                <a:solidFill>
                  <a:schemeClr val="tx1"/>
                </a:solidFill>
                <a:latin typeface="Candara" panose="020E0502030303020204" pitchFamily="34" charset="0"/>
              </a:rPr>
              <a:t>Ac </a:t>
            </a:r>
            <a:r>
              <a:rPr lang="el-GR" sz="2400" dirty="0">
                <a:solidFill>
                  <a:schemeClr val="tx1"/>
                </a:solidFill>
                <a:latin typeface="Candara" panose="020E0502030303020204" pitchFamily="34" charset="0"/>
              </a:rPr>
              <a:t>και </a:t>
            </a:r>
            <a:r>
              <a:rPr lang="en-US" sz="2400" dirty="0">
                <a:solidFill>
                  <a:schemeClr val="tx1"/>
                </a:solidFill>
                <a:latin typeface="Candara" panose="020E0502030303020204" pitchFamily="34" charset="0"/>
              </a:rPr>
              <a:t>Ds) </a:t>
            </a:r>
            <a:r>
              <a:rPr lang="el-GR" sz="2400" dirty="0">
                <a:solidFill>
                  <a:schemeClr val="tx1"/>
                </a:solidFill>
                <a:latin typeface="Candara" panose="020E0502030303020204" pitchFamily="34" charset="0"/>
              </a:rPr>
              <a:t>με τη δυνατότητα να ενσωματώνονται και να απομακρύνονται στο γονιδίωμα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46" y="2970860"/>
            <a:ext cx="8891587" cy="3725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457200"/>
            <a:ext cx="8229600" cy="5668963"/>
          </a:xfrm>
        </p:spPr>
        <p:txBody>
          <a:bodyPr/>
          <a:lstStyle/>
          <a:p>
            <a:pPr>
              <a:spcBef>
                <a:spcPct val="50000"/>
              </a:spcBef>
              <a:buClrTx/>
              <a:buSzTx/>
              <a:buFontTx/>
              <a:buChar char="•"/>
              <a:defRPr/>
            </a:pPr>
            <a:r>
              <a:rPr lang="el-GR" sz="2400" b="1" dirty="0" smtClean="0">
                <a:effectLst/>
                <a:latin typeface="Candara" panose="020E0502030303020204" pitchFamily="34" charset="0"/>
              </a:rPr>
              <a:t>Πρότυπο έκφρασης της </a:t>
            </a:r>
            <a:r>
              <a:rPr lang="el-GR" sz="2400" b="1" dirty="0" err="1" smtClean="0">
                <a:effectLst/>
                <a:latin typeface="Candara" panose="020E0502030303020204" pitchFamily="34" charset="0"/>
              </a:rPr>
              <a:t>ανθοκυανίνης</a:t>
            </a:r>
            <a:endParaRPr lang="el-GR" sz="2400" b="1" dirty="0" smtClean="0">
              <a:effectLst/>
              <a:latin typeface="Candara" panose="020E0502030303020204" pitchFamily="34" charset="0"/>
            </a:endParaRPr>
          </a:p>
          <a:p>
            <a:pPr>
              <a:spcBef>
                <a:spcPct val="50000"/>
              </a:spcBef>
              <a:buClrTx/>
              <a:buSzTx/>
              <a:buFontTx/>
              <a:buChar char="•"/>
              <a:defRPr/>
            </a:pPr>
            <a:r>
              <a:rPr lang="el-GR" sz="2400" b="1" dirty="0" smtClean="0">
                <a:effectLst/>
                <a:latin typeface="Candara" panose="020E0502030303020204" pitchFamily="34" charset="0"/>
              </a:rPr>
              <a:t>Σταθερές μεταλλαγές: όλοι οι σπόροι χρώμα λευκό (όχι Α</a:t>
            </a:r>
            <a:r>
              <a:rPr lang="en-US" sz="2400" b="1" dirty="0" smtClean="0">
                <a:effectLst/>
                <a:latin typeface="Candara" panose="020E0502030303020204" pitchFamily="34" charset="0"/>
              </a:rPr>
              <a:t>c, Ds </a:t>
            </a:r>
            <a:r>
              <a:rPr lang="el-GR" sz="2400" b="1" dirty="0" smtClean="0">
                <a:effectLst/>
                <a:latin typeface="Candara" panose="020E0502030303020204" pitchFamily="34" charset="0"/>
              </a:rPr>
              <a:t>αναστέλλει την έκφραση των </a:t>
            </a:r>
            <a:r>
              <a:rPr lang="el-GR" sz="2400" b="1" dirty="0" err="1" smtClean="0">
                <a:effectLst/>
                <a:latin typeface="Candara" panose="020E0502030303020204" pitchFamily="34" charset="0"/>
              </a:rPr>
              <a:t>ανθοκυανινών</a:t>
            </a:r>
            <a:r>
              <a:rPr lang="el-GR" sz="2400" b="1" dirty="0" smtClean="0">
                <a:effectLst/>
                <a:latin typeface="Candara" panose="020E0502030303020204" pitchFamily="34" charset="0"/>
              </a:rPr>
              <a:t>)</a:t>
            </a:r>
          </a:p>
          <a:p>
            <a:pPr>
              <a:spcBef>
                <a:spcPct val="50000"/>
              </a:spcBef>
              <a:buClrTx/>
              <a:buSzTx/>
              <a:buFontTx/>
              <a:buChar char="•"/>
              <a:defRPr/>
            </a:pPr>
            <a:r>
              <a:rPr lang="el-GR" sz="2400" b="1" dirty="0" smtClean="0">
                <a:effectLst/>
                <a:latin typeface="Candara" panose="020E0502030303020204" pitchFamily="34" charset="0"/>
              </a:rPr>
              <a:t>Ασταθείς μεταλλαγές: συχνή επανεμφάνιση μοβ χρώματος (παρουσία </a:t>
            </a:r>
            <a:r>
              <a:rPr lang="en-US" sz="2400" b="1" dirty="0" smtClean="0">
                <a:effectLst/>
                <a:latin typeface="Candara" panose="020E0502030303020204" pitchFamily="34" charset="0"/>
              </a:rPr>
              <a:t>Ac </a:t>
            </a:r>
            <a:r>
              <a:rPr lang="el-GR" sz="2400" b="1" dirty="0" smtClean="0">
                <a:effectLst/>
                <a:latin typeface="Candara" panose="020E0502030303020204" pitchFamily="34" charset="0"/>
              </a:rPr>
              <a:t>→ </a:t>
            </a:r>
            <a:r>
              <a:rPr lang="en-US" sz="2400" b="1" dirty="0" smtClean="0">
                <a:effectLst/>
                <a:latin typeface="Candara" panose="020E0502030303020204" pitchFamily="34" charset="0"/>
              </a:rPr>
              <a:t>Ds </a:t>
            </a:r>
            <a:r>
              <a:rPr lang="el-GR" sz="2400" b="1" dirty="0" smtClean="0">
                <a:effectLst/>
                <a:latin typeface="Candara" panose="020E0502030303020204" pitchFamily="34" charset="0"/>
              </a:rPr>
              <a:t>μετακινείται με συνέπεια την εμφάνιση μοβ χρώματος)</a:t>
            </a:r>
          </a:p>
          <a:p>
            <a:pPr>
              <a:spcBef>
                <a:spcPct val="50000"/>
              </a:spcBef>
              <a:buClrTx/>
              <a:buSzTx/>
              <a:buFontTx/>
              <a:buChar char="•"/>
              <a:defRPr/>
            </a:pPr>
            <a:r>
              <a:rPr lang="el-GR" sz="2400" b="1" dirty="0" smtClean="0">
                <a:effectLst/>
                <a:latin typeface="Candara" panose="020E0502030303020204" pitchFamily="34" charset="0"/>
              </a:rPr>
              <a:t>Διασταυρώσεις ανάμεσα σε φυτά με ασταθείς μεταλλάξεις και φυτά με σταθερές → υψηλή συχνότητα αγρίου τύπου</a:t>
            </a:r>
          </a:p>
          <a:p>
            <a:pPr algn="ctr"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lang="el-GR" sz="2400" b="1" dirty="0" smtClean="0">
                <a:effectLst/>
                <a:latin typeface="Candara" panose="020E0502030303020204" pitchFamily="34" charset="0"/>
              </a:rPr>
              <a:t>↓</a:t>
            </a:r>
          </a:p>
          <a:p>
            <a:pPr>
              <a:spcBef>
                <a:spcPct val="50000"/>
              </a:spcBef>
              <a:buClrTx/>
              <a:buSzTx/>
              <a:buFontTx/>
              <a:buChar char="•"/>
              <a:defRPr/>
            </a:pPr>
            <a:r>
              <a:rPr lang="el-GR" sz="2400" b="1" dirty="0" smtClean="0">
                <a:effectLst/>
                <a:latin typeface="Candara" panose="020E0502030303020204" pitchFamily="34" charset="0"/>
              </a:rPr>
              <a:t>Ύπαρξη δύο γενετικών στοιχείων (</a:t>
            </a:r>
            <a:r>
              <a:rPr lang="en-US" sz="2400" b="1" dirty="0" smtClean="0">
                <a:effectLst/>
                <a:latin typeface="Candara" panose="020E0502030303020204" pitchFamily="34" charset="0"/>
              </a:rPr>
              <a:t>Ac </a:t>
            </a:r>
            <a:r>
              <a:rPr lang="el-GR" sz="2400" b="1" dirty="0" smtClean="0">
                <a:effectLst/>
                <a:latin typeface="Candara" panose="020E0502030303020204" pitchFamily="34" charset="0"/>
              </a:rPr>
              <a:t>και </a:t>
            </a:r>
            <a:r>
              <a:rPr lang="en-US" sz="2400" b="1" dirty="0" smtClean="0">
                <a:effectLst/>
                <a:latin typeface="Candara" panose="020E0502030303020204" pitchFamily="34" charset="0"/>
              </a:rPr>
              <a:t>Ds) </a:t>
            </a:r>
            <a:r>
              <a:rPr lang="el-GR" sz="2400" b="1" dirty="0" smtClean="0">
                <a:effectLst/>
                <a:latin typeface="Candara" panose="020E0502030303020204" pitchFamily="34" charset="0"/>
              </a:rPr>
              <a:t>με τη δυνατότητα να ενσωματώνονται και να απομακρύνονται στο γονιδίωμα</a:t>
            </a:r>
            <a:endParaRPr lang="el-GR" sz="2400" dirty="0" smtClean="0">
              <a:latin typeface="Candara" panose="020E0502030303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2988" y="1666875"/>
            <a:ext cx="7142162" cy="32750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10243" name="4 - TextBox"/>
          <p:cNvSpPr txBox="1">
            <a:spLocks noChangeArrowheads="1"/>
          </p:cNvSpPr>
          <p:nvPr/>
        </p:nvSpPr>
        <p:spPr bwMode="auto">
          <a:xfrm>
            <a:off x="360363" y="5119688"/>
            <a:ext cx="8243887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el-GR" sz="1600" b="0" dirty="0">
                <a:solidFill>
                  <a:schemeClr val="tx1"/>
                </a:solidFill>
                <a:latin typeface="Candara" panose="020E0502030303020204" pitchFamily="34" charset="0"/>
              </a:rPr>
              <a:t>Στο παράδειγμα αυτό, η παρουσία του </a:t>
            </a:r>
            <a:r>
              <a:rPr lang="en-US" sz="1600" b="0" dirty="0">
                <a:solidFill>
                  <a:schemeClr val="tx1"/>
                </a:solidFill>
                <a:latin typeface="Candara" panose="020E0502030303020204" pitchFamily="34" charset="0"/>
              </a:rPr>
              <a:t>Ac </a:t>
            </a:r>
            <a:r>
              <a:rPr lang="el-GR" sz="1600" b="0" dirty="0">
                <a:solidFill>
                  <a:schemeClr val="tx1"/>
                </a:solidFill>
                <a:latin typeface="Candara" panose="020E0502030303020204" pitchFamily="34" charset="0"/>
              </a:rPr>
              <a:t>αναγκάζει το </a:t>
            </a:r>
            <a:r>
              <a:rPr lang="en-US" sz="1600" b="0" dirty="0">
                <a:solidFill>
                  <a:schemeClr val="tx1"/>
                </a:solidFill>
                <a:latin typeface="Candara" panose="020E0502030303020204" pitchFamily="34" charset="0"/>
              </a:rPr>
              <a:t>Ds </a:t>
            </a:r>
            <a:r>
              <a:rPr lang="el-GR" sz="1600" b="0" dirty="0">
                <a:solidFill>
                  <a:schemeClr val="tx1"/>
                </a:solidFill>
                <a:latin typeface="Candara" panose="020E0502030303020204" pitchFamily="34" charset="0"/>
              </a:rPr>
              <a:t>να αποκοπεί και το </a:t>
            </a:r>
            <a:r>
              <a:rPr lang="el-GR" sz="1600" b="0" dirty="0" err="1">
                <a:solidFill>
                  <a:schemeClr val="tx1"/>
                </a:solidFill>
                <a:latin typeface="Candara" panose="020E0502030303020204" pitchFamily="34" charset="0"/>
              </a:rPr>
              <a:t>ακκεντρικό</a:t>
            </a:r>
            <a:r>
              <a:rPr lang="el-GR" sz="1600" b="0" dirty="0">
                <a:solidFill>
                  <a:schemeClr val="tx1"/>
                </a:solidFill>
                <a:latin typeface="Candara" panose="020E0502030303020204" pitchFamily="34" charset="0"/>
              </a:rPr>
              <a:t> τμήμα που δημιουργείται χάνεται. Το αποτέλεσμα είναι </a:t>
            </a:r>
            <a:r>
              <a:rPr lang="el-GR" sz="1600" b="0" dirty="0" err="1">
                <a:solidFill>
                  <a:schemeClr val="tx1"/>
                </a:solidFill>
                <a:latin typeface="Candara" panose="020E0502030303020204" pitchFamily="34" charset="0"/>
              </a:rPr>
              <a:t>ημιζυγωτία</a:t>
            </a:r>
            <a:r>
              <a:rPr lang="el-GR" sz="1600" b="0" dirty="0">
                <a:solidFill>
                  <a:schemeClr val="tx1"/>
                </a:solidFill>
                <a:latin typeface="Candara" panose="020E0502030303020204" pitchFamily="34" charset="0"/>
              </a:rPr>
              <a:t> για όλους τους τόπους που χάνονται με το </a:t>
            </a:r>
            <a:r>
              <a:rPr lang="el-GR" sz="1600" b="0" dirty="0" err="1">
                <a:solidFill>
                  <a:schemeClr val="tx1"/>
                </a:solidFill>
                <a:latin typeface="Candara" panose="020E0502030303020204" pitchFamily="34" charset="0"/>
              </a:rPr>
              <a:t>ακκεντρικό</a:t>
            </a:r>
            <a:r>
              <a:rPr lang="el-GR" sz="1600" b="0" dirty="0">
                <a:solidFill>
                  <a:schemeClr val="tx1"/>
                </a:solidFill>
                <a:latin typeface="Candara" panose="020E0502030303020204" pitchFamily="34" charset="0"/>
              </a:rPr>
              <a:t> τμήμα, επιτρέποντας στους υπολειπόμενους χαρακτήρες να εκφραστούν στους απογόνους του κυττάρου που υπέστη αυτή τη θραύση νωρίς στην ανάπτυξη του σπόρου. Για το λόγο αυτό δημιουργείται ένας μωσαϊκός φαινότυπος. </a:t>
            </a:r>
          </a:p>
        </p:txBody>
      </p:sp>
      <p:sp>
        <p:nvSpPr>
          <p:cNvPr id="10244" name="5 - TextBox"/>
          <p:cNvSpPr txBox="1">
            <a:spLocks noChangeArrowheads="1"/>
          </p:cNvSpPr>
          <p:nvPr/>
        </p:nvSpPr>
        <p:spPr bwMode="auto">
          <a:xfrm>
            <a:off x="395288" y="188913"/>
            <a:ext cx="8243887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l-GR" sz="2400" dirty="0">
                <a:solidFill>
                  <a:srgbClr val="FFCCCC"/>
                </a:solidFill>
                <a:latin typeface="Candara" panose="020E0502030303020204" pitchFamily="34" charset="0"/>
              </a:rPr>
              <a:t>Η </a:t>
            </a:r>
            <a:r>
              <a:rPr lang="en-US" sz="2400" dirty="0">
                <a:solidFill>
                  <a:srgbClr val="FFCCCC"/>
                </a:solidFill>
                <a:latin typeface="Candara" panose="020E0502030303020204" pitchFamily="34" charset="0"/>
              </a:rPr>
              <a:t>Barbara McClintock </a:t>
            </a:r>
            <a:r>
              <a:rPr lang="el-GR" sz="2400" dirty="0">
                <a:solidFill>
                  <a:srgbClr val="FFCCCC"/>
                </a:solidFill>
                <a:latin typeface="Candara" panose="020E0502030303020204" pitchFamily="34" charset="0"/>
              </a:rPr>
              <a:t>παρατήρησε σπάνιους, παράξενους και μη αναμενόμενους </a:t>
            </a:r>
            <a:r>
              <a:rPr lang="el-GR" sz="2400" dirty="0" err="1">
                <a:solidFill>
                  <a:srgbClr val="FFCCCC"/>
                </a:solidFill>
                <a:latin typeface="Candara" panose="020E0502030303020204" pitchFamily="34" charset="0"/>
              </a:rPr>
              <a:t>φαινότυπους</a:t>
            </a:r>
            <a:r>
              <a:rPr lang="el-GR" sz="2400" dirty="0">
                <a:solidFill>
                  <a:srgbClr val="FFCCCC"/>
                </a:solidFill>
                <a:latin typeface="Candara" panose="020E0502030303020204" pitchFamily="34" charset="0"/>
              </a:rPr>
              <a:t> σπόρων στους απογόνους των διασταυρώσεων που πραγματοποίησε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913" y="404813"/>
            <a:ext cx="6334125" cy="3683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11267" name="4 - TextBox"/>
          <p:cNvSpPr txBox="1">
            <a:spLocks noChangeArrowheads="1"/>
          </p:cNvSpPr>
          <p:nvPr/>
        </p:nvSpPr>
        <p:spPr bwMode="auto">
          <a:xfrm>
            <a:off x="250825" y="4365625"/>
            <a:ext cx="8424863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el-GR" sz="1600" dirty="0">
                <a:solidFill>
                  <a:schemeClr val="tx1"/>
                </a:solidFill>
                <a:latin typeface="Candara" panose="020E0502030303020204" pitchFamily="34" charset="0"/>
              </a:rPr>
              <a:t>Στο παράδειγμα αυτό, το </a:t>
            </a:r>
            <a:r>
              <a:rPr lang="en-US" sz="1600" dirty="0">
                <a:solidFill>
                  <a:schemeClr val="tx1"/>
                </a:solidFill>
                <a:latin typeface="Candara" panose="020E0502030303020204" pitchFamily="34" charset="0"/>
              </a:rPr>
              <a:t>Ds </a:t>
            </a:r>
            <a:r>
              <a:rPr lang="el-GR" sz="1600" dirty="0">
                <a:solidFill>
                  <a:schemeClr val="tx1"/>
                </a:solidFill>
                <a:latin typeface="Candara" panose="020E0502030303020204" pitchFamily="34" charset="0"/>
              </a:rPr>
              <a:t>εντίθεται στο </a:t>
            </a:r>
            <a:r>
              <a:rPr lang="en-US" sz="1600" dirty="0">
                <a:solidFill>
                  <a:schemeClr val="tx1"/>
                </a:solidFill>
                <a:latin typeface="Candara" panose="020E0502030303020204" pitchFamily="34" charset="0"/>
              </a:rPr>
              <a:t>C </a:t>
            </a:r>
            <a:r>
              <a:rPr lang="el-GR" sz="1600" dirty="0">
                <a:solidFill>
                  <a:schemeClr val="tx1"/>
                </a:solidFill>
                <a:latin typeface="Candara" panose="020E0502030303020204" pitchFamily="34" charset="0"/>
              </a:rPr>
              <a:t>νωρίς κατά την ανάπτυξη του σπόρου, καταστέλλοντας την παραγωγή χρωστικής. Στη συνέχεια, σε μερικά από τα προκύπτοντα κύτταρα το </a:t>
            </a:r>
            <a:r>
              <a:rPr lang="en-US" sz="1600" dirty="0">
                <a:solidFill>
                  <a:schemeClr val="tx1"/>
                </a:solidFill>
                <a:latin typeface="Candara" panose="020E0502030303020204" pitchFamily="34" charset="0"/>
              </a:rPr>
              <a:t>Ds </a:t>
            </a:r>
            <a:r>
              <a:rPr lang="el-GR" sz="1600" dirty="0">
                <a:solidFill>
                  <a:schemeClr val="tx1"/>
                </a:solidFill>
                <a:latin typeface="Candara" panose="020E0502030303020204" pitchFamily="34" charset="0"/>
              </a:rPr>
              <a:t>ξαφνικά εξαφανίζεται. Αυτό επιτρέπει την επανεμφάνιση της φυσιολογικής λειτουργίας του </a:t>
            </a:r>
            <a:r>
              <a:rPr lang="en-US" sz="1600" dirty="0">
                <a:solidFill>
                  <a:schemeClr val="tx1"/>
                </a:solidFill>
                <a:latin typeface="Candara" panose="020E0502030303020204" pitchFamily="34" charset="0"/>
              </a:rPr>
              <a:t>C</a:t>
            </a:r>
            <a:r>
              <a:rPr lang="el-GR" sz="1600" dirty="0">
                <a:solidFill>
                  <a:schemeClr val="tx1"/>
                </a:solidFill>
                <a:latin typeface="Candara" panose="020E0502030303020204" pitchFamily="34" charset="0"/>
              </a:rPr>
              <a:t> και οι περιοχές απ’ όπου έφυγε το </a:t>
            </a:r>
            <a:r>
              <a:rPr lang="en-US" sz="1600" dirty="0">
                <a:solidFill>
                  <a:schemeClr val="tx1"/>
                </a:solidFill>
                <a:latin typeface="Candara" panose="020E0502030303020204" pitchFamily="34" charset="0"/>
              </a:rPr>
              <a:t>Ds </a:t>
            </a:r>
            <a:r>
              <a:rPr lang="el-GR" sz="1600" dirty="0">
                <a:solidFill>
                  <a:schemeClr val="tx1"/>
                </a:solidFill>
                <a:latin typeface="Candara" panose="020E0502030303020204" pitchFamily="34" charset="0"/>
              </a:rPr>
              <a:t>μπορούν πλέον να παράγουν χρωστική. Αυτό είναι ένα παράδειγμα του πώς ένα μεταθετό στοιχείο (</a:t>
            </a:r>
            <a:r>
              <a:rPr lang="en-US" sz="1600" dirty="0">
                <a:solidFill>
                  <a:schemeClr val="tx1"/>
                </a:solidFill>
                <a:latin typeface="Candara" panose="020E0502030303020204" pitchFamily="34" charset="0"/>
              </a:rPr>
              <a:t>Ds)</a:t>
            </a:r>
            <a:r>
              <a:rPr lang="el-GR" sz="1600" dirty="0">
                <a:solidFill>
                  <a:schemeClr val="tx1"/>
                </a:solidFill>
                <a:latin typeface="Candara" panose="020E0502030303020204" pitchFamily="34" charset="0"/>
              </a:rPr>
              <a:t> μπορεί να παράγει έναν ασταθή φαινότυπο: η έκφραση αλλάζει σε διαφορετικές κυτταρικές σειρές και σε διαφορετικές χρονικές στιγμές, γιατί ποτέ δεν ξέρει κανείς πότε θα φύγει το </a:t>
            </a:r>
            <a:r>
              <a:rPr lang="en-US" sz="1600" dirty="0">
                <a:solidFill>
                  <a:schemeClr val="tx1"/>
                </a:solidFill>
                <a:latin typeface="Candara" panose="020E0502030303020204" pitchFamily="34" charset="0"/>
              </a:rPr>
              <a:t>Ds </a:t>
            </a:r>
            <a:r>
              <a:rPr lang="el-GR" sz="1600" dirty="0">
                <a:solidFill>
                  <a:schemeClr val="tx1"/>
                </a:solidFill>
                <a:latin typeface="Candara" panose="020E0502030303020204" pitchFamily="34" charset="0"/>
              </a:rPr>
              <a:t>επιτρέποντας το γονίδιο να επανακτήσει την αρχική του λειτουργία.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Ροή">
  <a:themeElements>
    <a:clrScheme name="Ροή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Ροή">
      <a:majorFont>
        <a:latin typeface="Garamond"/>
        <a:ea typeface=""/>
        <a:cs typeface=""/>
      </a:majorFont>
      <a:minorFont>
        <a:latin typeface="Garamo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l-GR" sz="1400" b="1" i="0" u="none" strike="noStrike" cap="none" normalizeH="0" baseline="0" smtClean="0">
            <a:ln>
              <a:noFill/>
            </a:ln>
            <a:solidFill>
              <a:srgbClr val="FFFF00"/>
            </a:solidFill>
            <a:effectLst/>
            <a:latin typeface="Garamond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l-GR" sz="1400" b="1" i="0" u="none" strike="noStrike" cap="none" normalizeH="0" baseline="0" smtClean="0">
            <a:ln>
              <a:noFill/>
            </a:ln>
            <a:solidFill>
              <a:srgbClr val="FFFF00"/>
            </a:solidFill>
            <a:effectLst/>
            <a:latin typeface="Garamond" pitchFamily="18" charset="0"/>
          </a:defRPr>
        </a:defPPr>
      </a:lstStyle>
    </a:lnDef>
  </a:objectDefaults>
  <a:extraClrSchemeLst>
    <a:extraClrScheme>
      <a:clrScheme name="Ροή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Ροή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Ροή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Ροή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Ροή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Ροή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Ροή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Ροή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Ροή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Θέμα του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Θέμα του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Office\Templates\Presentation Designs\Πτήση με ανεμόπτερο.pot</Template>
  <TotalTime>5766</TotalTime>
  <Words>1870</Words>
  <Application>Microsoft Office PowerPoint</Application>
  <PresentationFormat>Προβολή στην οθόνη (4:3)</PresentationFormat>
  <Paragraphs>128</Paragraphs>
  <Slides>48</Slides>
  <Notes>6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7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48</vt:i4>
      </vt:variant>
    </vt:vector>
  </HeadingPairs>
  <TitlesOfParts>
    <vt:vector size="56" baseType="lpstr">
      <vt:lpstr>MS Mincho</vt:lpstr>
      <vt:lpstr>MS PGothic</vt:lpstr>
      <vt:lpstr>Arial</vt:lpstr>
      <vt:lpstr>Candara</vt:lpstr>
      <vt:lpstr>Garamond</vt:lpstr>
      <vt:lpstr>Symbol</vt:lpstr>
      <vt:lpstr>Wingdings</vt:lpstr>
      <vt:lpstr>Ροή</vt:lpstr>
      <vt:lpstr>Παρουσίαση του PowerPoint</vt:lpstr>
      <vt:lpstr>Το DNA δεν παραμένει αναλλοίωτο</vt:lpstr>
      <vt:lpstr>Τα στοιχεία ελέγχου Ds στο καλαμπόκι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Αυτόνομα και μη αυτόνομα στοιχεία</vt:lpstr>
      <vt:lpstr>Παρουσίαση του PowerPoint</vt:lpstr>
      <vt:lpstr>Αλληλουχίες ένθεσης (IS)</vt:lpstr>
      <vt:lpstr>Παρουσίαση του PowerPoint</vt:lpstr>
      <vt:lpstr>Τα σύνθετα τρανσποζόνια φέρουν μονάδες IS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Η ανατομία του σύνθετου τρανσποζονίου Tn5</vt:lpstr>
      <vt:lpstr>Η ανατομία του σύνθετου τρανσποζονίου Tn10</vt:lpstr>
      <vt:lpstr>Τα μεταθετά στοιχεία DNA μετακινούνται μέσω δύο διαφορετικών μηχανισμών</vt:lpstr>
      <vt:lpstr>Μετάθεση του Tn5 με  μη αντιγραφικό μηχανισμό</vt:lpstr>
      <vt:lpstr>Παρουσίαση του PowerPoint</vt:lpstr>
      <vt:lpstr>Παρουσίαση του PowerPoint</vt:lpstr>
      <vt:lpstr>Παρουσίαση του PowerPoint</vt:lpstr>
      <vt:lpstr>Συντονισμός της μετάθεσης με την αντιγραφή του DNA</vt:lpstr>
      <vt:lpstr>Η μετάθεση του Tn10 υπόκειται σε πολλαπλούς ελέγχους</vt:lpstr>
      <vt:lpstr>Παρουσίαση του PowerPoint</vt:lpstr>
      <vt:lpstr>Παρουσίαση του PowerPoint</vt:lpstr>
      <vt:lpstr>Η μεθυλίωση αποτελεί τον πιο σημαντικό παράγοντα ελέγχου</vt:lpstr>
      <vt:lpstr>Η μετάθεση του TnA με  αντιγραφικό μηχανισμό</vt:lpstr>
      <vt:lpstr>Παρουσίαση του PowerPoint</vt:lpstr>
      <vt:lpstr>Παρουσίαση του PowerPoint</vt:lpstr>
      <vt:lpstr>Παρουσίαση του PowerPoint</vt:lpstr>
      <vt:lpstr>Τα τρανσποζόνια είναι χρήσιμα εργαλεία</vt:lpstr>
      <vt:lpstr>Γονίδια αναφοράς</vt:lpstr>
      <vt:lpstr>Εργαλεία για γενικευμένη μεταλλαξιγένεση και κλωνοποίηση</vt:lpstr>
      <vt:lpstr>Παρουσίαση του PowerPoint</vt:lpstr>
      <vt:lpstr>Εργαλεία για τη δημιουργία διαγονιδιακών οργανισμών</vt:lpstr>
      <vt:lpstr>Μετασχηματισμός μέσω Ρ στη Drosophila </vt:lpstr>
      <vt:lpstr>Enhancer trap</vt:lpstr>
      <vt:lpstr>Η υβριδική δυσγένεση στη Drosophila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Company>ACADEMIC PUBLICATIONS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Διαφάνεια 1</dc:title>
  <dc:creator>hp</dc:creator>
  <cp:lastModifiedBy>user</cp:lastModifiedBy>
  <cp:revision>216</cp:revision>
  <dcterms:created xsi:type="dcterms:W3CDTF">2007-01-01T18:36:17Z</dcterms:created>
  <dcterms:modified xsi:type="dcterms:W3CDTF">2018-10-15T14:05:54Z</dcterms:modified>
</cp:coreProperties>
</file>