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85" autoAdjust="0"/>
    <p:restoredTop sz="94638" autoAdjust="0"/>
  </p:normalViewPr>
  <p:slideViewPr>
    <p:cSldViewPr>
      <p:cViewPr varScale="1">
        <p:scale>
          <a:sx n="91" d="100"/>
          <a:sy n="91" d="100"/>
        </p:scale>
        <p:origin x="-137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3A0D862-1B0A-4457-88E3-A45AF508656B}" type="datetimeFigureOut">
              <a:rPr lang="el-GR"/>
              <a:pPr>
                <a:defRPr/>
              </a:pPr>
              <a:t>13/11/2014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noProof="0" smtClean="0"/>
              <a:t>Kλικ για επεξεργασία των στυλ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510DE99-04C3-492C-BDC4-E69E578A3C0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7 - Ευθεία γραμμή σύνδεσης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12 - Ευθεία γραμμή σύνδεσης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13 - Έλλειψη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28" name="27 - Τίτλος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7" name="1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06909-9F24-4BA1-807F-A073C53035A9}" type="datetimeFigureOut">
              <a:rPr lang="el-GR"/>
              <a:pPr>
                <a:defRPr/>
              </a:pPr>
              <a:t>13/11/2014</a:t>
            </a:fld>
            <a:endParaRPr lang="el-GR"/>
          </a:p>
        </p:txBody>
      </p:sp>
      <p:sp>
        <p:nvSpPr>
          <p:cNvPr id="8" name="15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DB3F9-E929-4473-B1AD-2F9D232610C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10" name="16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2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96A92-7A27-4A85-BC61-09B5ADF08E4F}" type="datetimeFigureOut">
              <a:rPr lang="el-GR"/>
              <a:pPr>
                <a:defRPr/>
              </a:pPr>
              <a:t>13/11/2014</a:t>
            </a:fld>
            <a:endParaRPr lang="el-GR"/>
          </a:p>
        </p:txBody>
      </p:sp>
      <p:sp>
        <p:nvSpPr>
          <p:cNvPr id="5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2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AC260-8B05-49BA-A426-A3E1ACC21C1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2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8C068-B6C4-4747-8D15-E38F84E26AEA}" type="datetimeFigureOut">
              <a:rPr lang="el-GR"/>
              <a:pPr>
                <a:defRPr/>
              </a:pPr>
              <a:t>13/11/2014</a:t>
            </a:fld>
            <a:endParaRPr lang="el-GR"/>
          </a:p>
        </p:txBody>
      </p:sp>
      <p:sp>
        <p:nvSpPr>
          <p:cNvPr id="5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2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4DD36-24F1-4585-9540-D4F26923960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περιεχομένου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7" name="16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4" name="2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1DB807-2FEC-4A94-9208-94CFD7A011D8}" type="datetimeFigureOut">
              <a:rPr lang="el-GR"/>
              <a:pPr>
                <a:defRPr/>
              </a:pPr>
              <a:t>13/11/2014</a:t>
            </a:fld>
            <a:endParaRPr lang="el-GR"/>
          </a:p>
        </p:txBody>
      </p:sp>
      <p:sp>
        <p:nvSpPr>
          <p:cNvPr id="5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2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47030E-3AC1-4FF0-A0F8-69961CADC3A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6 - Ευθεία γραμμή σύνδεσης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664CB-FB95-465B-880C-E9224C948E2B}" type="datetimeFigureOut">
              <a:rPr lang="el-GR"/>
              <a:pPr>
                <a:defRPr/>
              </a:pPr>
              <a:t>13/11/2014</a:t>
            </a:fld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B2C44-1E75-4AD4-8CCD-9436424FC2A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2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91AD7-77EC-413D-8A86-21790985BD22}" type="datetimeFigureOut">
              <a:rPr lang="el-GR"/>
              <a:pPr>
                <a:defRPr/>
              </a:pPr>
              <a:t>13/11/2014</a:t>
            </a:fld>
            <a:endParaRPr lang="el-GR"/>
          </a:p>
        </p:txBody>
      </p:sp>
      <p:sp>
        <p:nvSpPr>
          <p:cNvPr id="6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2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F4A970-28BA-4931-A249-9C402BA5E01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9 - Ευθεία γραμμή σύνδεσης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16 - Ευθεία γραμμή σύνδεσης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32" name="31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34" name="33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12" name="11 - Θέση κειμένου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26E650-4DBD-45B6-ACC1-7A1FF1BEE49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10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1" name="6 - Θέση ημερομηνίας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695DF6-E7E9-470E-9077-81907CDF7068}" type="datetimeFigureOut">
              <a:rPr lang="el-GR"/>
              <a:pPr>
                <a:defRPr/>
              </a:pPr>
              <a:t>13/11/2014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B858C-5877-4F06-BB04-1FDA9D11644B}" type="datetimeFigureOut">
              <a:rPr lang="el-GR"/>
              <a:pPr>
                <a:defRPr/>
              </a:pPr>
              <a:t>13/11/2014</a:t>
            </a:fld>
            <a:endParaRPr lang="el-GR"/>
          </a:p>
        </p:txBody>
      </p:sp>
      <p:sp>
        <p:nvSpPr>
          <p:cNvPr id="4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2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5CCE9-58D7-402F-A4F1-E86DAC6F6D8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D1E9B-7081-4725-B4CA-0EFD07DC8E2C}" type="datetimeFigureOut">
              <a:rPr lang="el-GR"/>
              <a:pPr>
                <a:defRPr/>
              </a:pPr>
              <a:t>13/11/2014</a:t>
            </a:fld>
            <a:endParaRPr lang="el-GR"/>
          </a:p>
        </p:txBody>
      </p:sp>
      <p:sp>
        <p:nvSpPr>
          <p:cNvPr id="3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2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9E38E-DFBC-4A58-8087-0DE5758666E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31" name="30 - Τίτλος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5" name="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8EB43-FA97-4B9F-83D2-D53A47F8F94F}" type="datetimeFigureOut">
              <a:rPr lang="el-GR"/>
              <a:pPr>
                <a:defRPr/>
              </a:pPr>
              <a:t>13/11/2014</a:t>
            </a:fld>
            <a:endParaRPr lang="el-GR"/>
          </a:p>
        </p:txBody>
      </p:sp>
      <p:sp>
        <p:nvSpPr>
          <p:cNvPr id="6" name="8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4991C-ACAF-4FDD-A480-E4784E19D7B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7" name="9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  <a:endParaRPr lang="en-US" noProof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F9D48-DE63-4635-8211-E1E2B5A99B05}" type="datetimeFigureOut">
              <a:rPr lang="el-GR"/>
              <a:pPr>
                <a:defRPr/>
              </a:pPr>
              <a:t>13/11/2014</a:t>
            </a:fld>
            <a:endParaRPr lang="el-GR"/>
          </a:p>
        </p:txBody>
      </p:sp>
      <p:sp>
        <p:nvSpPr>
          <p:cNvPr id="6" name="8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794F9-1726-4CDF-B15B-15455CC22FE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7" name="9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8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  <p:sp>
        <p:nvSpPr>
          <p:cNvPr id="24" name="2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804695E-0F9D-4A05-91A0-2F499AAF084B}" type="datetimeFigureOut">
              <a:rPr lang="el-GR"/>
              <a:pPr>
                <a:defRPr/>
              </a:pPr>
              <a:t>13/11/2014</a:t>
            </a:fld>
            <a:endParaRPr lang="el-GR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2" name="21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568A73E-771A-47AF-9FDA-B373118699C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5" name="4 - Θέση τίτλου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08" r:id="rId1"/>
    <p:sldLayoutId id="2147484007" r:id="rId2"/>
    <p:sldLayoutId id="2147484009" r:id="rId3"/>
    <p:sldLayoutId id="2147484006" r:id="rId4"/>
    <p:sldLayoutId id="2147484010" r:id="rId5"/>
    <p:sldLayoutId id="2147484005" r:id="rId6"/>
    <p:sldLayoutId id="2147484004" r:id="rId7"/>
    <p:sldLayoutId id="2147484011" r:id="rId8"/>
    <p:sldLayoutId id="2147484012" r:id="rId9"/>
    <p:sldLayoutId id="2147484003" r:id="rId10"/>
    <p:sldLayoutId id="214748400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ts val="300"/>
        </a:spcBef>
        <a:spcAft>
          <a:spcPct val="0"/>
        </a:spcAft>
        <a:buClr>
          <a:srgbClr val="008ABF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fontAlgn="base">
        <a:spcBef>
          <a:spcPts val="300"/>
        </a:spcBef>
        <a:spcAft>
          <a:spcPct val="0"/>
        </a:spcAft>
        <a:buClr>
          <a:srgbClr val="00729F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ts val="300"/>
        </a:spcBef>
        <a:spcAft>
          <a:spcPct val="0"/>
        </a:spcAft>
        <a:buClr>
          <a:srgbClr val="008ABF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fontAlgn="base">
        <a:spcBef>
          <a:spcPts val="338"/>
        </a:spcBef>
        <a:spcAft>
          <a:spcPct val="0"/>
        </a:spcAft>
        <a:buClr>
          <a:srgbClr val="008ABF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285875" y="2143125"/>
            <a:ext cx="6400800" cy="4357688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el-GR" b="1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2800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Λαϊκά θέματα στη Ελλάδα και την Τουρκία</a:t>
            </a:r>
            <a:r>
              <a:rPr lang="en-US" sz="2800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l-GR" sz="2800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Μία παράλληλη ανάγνωση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el-GR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el-GR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el-GR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2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Διδάσκων</a:t>
            </a: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l-GR" sz="2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Ευάγγελος Αυδίκος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el-GR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el-GR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el-GR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el-GR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el-GR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el-GR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el-GR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el-GR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0"/>
            <a:ext cx="7886728" cy="2000239"/>
          </a:xfrm>
        </p:spPr>
        <p:txBody>
          <a:bodyPr/>
          <a:lstStyle/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el-GR" sz="2000" b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ΠΑΝΕΠΙΣΤΗΜΙΟ ΘΕΣΣΑΛΙΑΣ</a:t>
            </a:r>
            <a:br>
              <a:rPr lang="el-GR" sz="2000" b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sz="2000" b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TMHMA</a:t>
            </a:r>
            <a:r>
              <a:rPr lang="el-GR" sz="2000" b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ΑΝΘΡΩΠΙΣΤΙΚΩΝ ΚΑΙ ΚΟΙΝΩΝΙΚΩΝ ΕΠΙΣΤΗΜΩΝ</a:t>
            </a:r>
            <a:br>
              <a:rPr lang="el-GR" sz="2000" b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2000" b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ΤΜΗΜΑ  ΙΣΤΟΡΙΑΣ, ΑΡΧΑΙΟΛΟΓΙΑΣ ΚΑΙ ΚΟΙΝΩΝΙΝΙΚΗΣ ΑΝΘΡΩΠΟΛΟΓΙΑΣ</a:t>
            </a:r>
            <a:endParaRPr lang="el-GR" sz="2000" b="1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Υπότιτλος"/>
          <p:cNvSpPr>
            <a:spLocks noGrp="1"/>
          </p:cNvSpPr>
          <p:nvPr>
            <p:ph type="subTitle" idx="1"/>
          </p:nvPr>
        </p:nvSpPr>
        <p:spPr>
          <a:xfrm>
            <a:off x="457200" y="1928813"/>
            <a:ext cx="8305800" cy="4643437"/>
          </a:xfrm>
        </p:spPr>
        <p:txBody>
          <a:bodyPr/>
          <a:lstStyle/>
          <a:p>
            <a:pPr algn="l" fontAlgn="auto">
              <a:spcAft>
                <a:spcPts val="0"/>
              </a:spcAft>
              <a:buFont typeface="Wingdings 2"/>
              <a:buNone/>
              <a:defRPr/>
            </a:pPr>
            <a:endParaRPr lang="el-GR" dirty="0" smtClean="0"/>
          </a:p>
          <a:p>
            <a:pPr algn="l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32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Μέσω ραδιοφώνου, τηλεόρασης και φεστιβάλ</a:t>
            </a:r>
          </a:p>
          <a:p>
            <a:pPr algn="l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32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l-GR" sz="32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1970</a:t>
            </a:r>
            <a:r>
              <a:rPr lang="en-US" sz="32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 A</a:t>
            </a:r>
            <a:r>
              <a:rPr lang="en-US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şik </a:t>
            </a: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παράδοση στον αστικό χώρο</a:t>
            </a:r>
          </a:p>
          <a:p>
            <a:pPr marL="514350" indent="-514350" algn="l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en-US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Türkü</a:t>
            </a: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café-bar ( </a:t>
            </a: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προβλήματα μεταναστών, φτώχεια, απομόνωση)</a:t>
            </a:r>
          </a:p>
          <a:p>
            <a:pPr marL="514350" indent="-514350" algn="l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Συναυλίες, ηχογραφήσεις           νέα πλαίσια στην παράδοση</a:t>
            </a:r>
            <a:endParaRPr lang="el-GR" sz="3200" dirty="0" smtClean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ctrTitle"/>
          </p:nvPr>
        </p:nvSpPr>
        <p:spPr>
          <a:xfrm>
            <a:off x="457200" y="142852"/>
            <a:ext cx="8305800" cy="1857388"/>
          </a:xfrm>
        </p:spPr>
        <p:txBody>
          <a:bodyPr>
            <a:normAutofit/>
          </a:bodyPr>
          <a:lstStyle/>
          <a:p>
            <a:pPr algn="l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l-GR" sz="360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Μεγάλα αστικά κέντρα</a:t>
            </a:r>
            <a:r>
              <a:rPr sz="360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sz="360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απώλεια αυθεντικότητας, διάβρωση, μετάβαση στη δευτερεύουσα προφορικότητα</a:t>
            </a:r>
            <a:endParaRPr lang="el-GR" sz="360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- Βέλος προς τα κάτω"/>
          <p:cNvSpPr/>
          <p:nvPr/>
        </p:nvSpPr>
        <p:spPr>
          <a:xfrm>
            <a:off x="785813" y="2071688"/>
            <a:ext cx="46037" cy="3571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cxnSp>
        <p:nvCxnSpPr>
          <p:cNvPr id="8" name="7 - Ευθύγραμμο βέλος σύνδεσης"/>
          <p:cNvCxnSpPr/>
          <p:nvPr/>
        </p:nvCxnSpPr>
        <p:spPr>
          <a:xfrm>
            <a:off x="5572125" y="5429250"/>
            <a:ext cx="1000125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785813"/>
            <a:ext cx="8229600" cy="5643562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l-GR" sz="32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Εθνικιστικός λόγος      έμφυλος λόγος (κράτος</a:t>
            </a:r>
            <a:r>
              <a:rPr lang="en-US" sz="32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sz="32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πατέρας, τόπος</a:t>
            </a:r>
            <a:r>
              <a:rPr lang="en-US" sz="32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sz="32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μητέρα-πατρίδα)</a:t>
            </a:r>
            <a:endParaRPr lang="en-US" sz="3200" dirty="0" smtClean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36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Γυναίκες </a:t>
            </a:r>
            <a:r>
              <a:rPr lang="en-US" sz="36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şik</a:t>
            </a:r>
            <a:endParaRPr lang="el-GR" sz="36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US" sz="3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el-GR" sz="3200" baseline="30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ος</a:t>
            </a: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αιώνας</a:t>
            </a:r>
            <a:r>
              <a:rPr lang="en-US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και έπειτα, κυρίως σε οικογένειες 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dede</a:t>
            </a:r>
            <a:r>
              <a:rPr lang="en-US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θεσμικό αξίωμα)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Γνωστές ως αδερφές (</a:t>
            </a:r>
            <a:r>
              <a:rPr lang="en-US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bakilar)</a:t>
            </a: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περιορισμός στην απαγγελία ποιημάτων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Σήμερα</a:t>
            </a:r>
            <a:r>
              <a:rPr lang="en-US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35 </a:t>
            </a: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δηλωμένες </a:t>
            </a:r>
            <a:r>
              <a:rPr lang="en-US" sz="32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şik </a:t>
            </a: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στο Υπ. Πολ. (8 παγκ. φήμης)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Αναπαράσταση</a:t>
            </a:r>
            <a:r>
              <a:rPr lang="en-US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δραστήρια, παραγωγική αλλά και ρομαντική</a:t>
            </a:r>
          </a:p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endParaRPr lang="el-GR" sz="3200" dirty="0" smtClean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04832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l-GR" smtClean="0">
                <a:solidFill>
                  <a:schemeClr val="tx2">
                    <a:lumMod val="10000"/>
                  </a:schemeClr>
                </a:solidFill>
              </a:rPr>
              <a:t>Λαογραφία-εθνικισμός και γυναίκες</a:t>
            </a:r>
            <a:endParaRPr lang="el-GR">
              <a:solidFill>
                <a:schemeClr val="tx2">
                  <a:lumMod val="10000"/>
                </a:schemeClr>
              </a:solidFill>
            </a:endParaRPr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>
            <a:off x="4071938" y="1143000"/>
            <a:ext cx="428625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- Ευθύγραμμο βέλος σύνδεσης"/>
          <p:cNvCxnSpPr/>
          <p:nvPr/>
        </p:nvCxnSpPr>
        <p:spPr>
          <a:xfrm>
            <a:off x="5786438" y="3643313"/>
            <a:ext cx="357187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000125"/>
            <a:ext cx="8229600" cy="5572125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θρήνοι, νανουρίσματα παραμύθια ανήκουν στο βασίλειο των γυναικών (σύνδεση με διαβατήριες τελετές)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ηρωικές διηγήσεις, επικές ιστορίες συνυφασμένα με άνδρες (σύνδεση με την εθνική παράδοση)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Ποιητάρισσες </a:t>
            </a:r>
            <a:r>
              <a:rPr lang="en-US" sz="32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şik:</a:t>
            </a:r>
            <a:r>
              <a:rPr lang="el-GR" sz="3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παράδοξο </a:t>
            </a: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(ενεργητικός φορέας </a:t>
            </a:r>
            <a:r>
              <a:rPr lang="en-US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vs </a:t>
            </a: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παθητικός φορέας     </a:t>
            </a:r>
            <a:r>
              <a:rPr lang="en-US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maşuk)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Προκύπτουν ποικίλα ερωτήματα</a:t>
            </a:r>
            <a:endParaRPr lang="el-GR" sz="32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l-GR" sz="400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Φύλο και λογοτεχνικό είδος</a:t>
            </a:r>
            <a:endParaRPr lang="el-GR" sz="400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>
            <a:off x="5643563" y="4929188"/>
            <a:ext cx="28575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785813"/>
            <a:ext cx="8229600" cy="5715000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Βασ. όροι</a:t>
            </a:r>
            <a:r>
              <a:rPr lang="en-US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μητρότητα, ιδεολογία, θρησκεία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Άλλα θέματα</a:t>
            </a:r>
            <a:r>
              <a:rPr lang="en-US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βία, βάσανα, φτώχια</a:t>
            </a:r>
          </a:p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36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Τακτικές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Έρωτας, γάμος, παρότρυνση, βοήθεια</a:t>
            </a:r>
          </a:p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Ορισμένες περιπτώσεις γυναικών Α</a:t>
            </a:r>
            <a:r>
              <a:rPr lang="it-IT" sz="3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şik</a:t>
            </a:r>
            <a:endParaRPr lang="el-GR" sz="3200" b="1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it-IT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Hürü </a:t>
            </a: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it-IT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ş</a:t>
            </a:r>
            <a:r>
              <a:rPr lang="en-US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an (Engini):</a:t>
            </a: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en-US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 </a:t>
            </a: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ζωή μου είναι μπερδεμένη, δεν είναι ούτε καλό, ούτε κακό. Απλά προσπαθώ να βρω μία μέση οδό»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US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Emine Ugur (Hurremi): </a:t>
            </a: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θρησκευτική ποίηση, όχι με τη στενή έννοια (αφηρημένος κόσμος αγάπης και πίστης)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v"/>
              <a:defRPr/>
            </a:pPr>
            <a:endParaRPr lang="el-GR" sz="32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endParaRPr lang="el-GR" sz="3200" b="1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3394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Περιεχόμενο της γυναικείας Α</a:t>
            </a:r>
            <a:r>
              <a:rPr sz="440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şik </a:t>
            </a:r>
            <a:r>
              <a:rPr lang="el-GR" sz="440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ποίησης</a:t>
            </a:r>
            <a:endParaRPr lang="el-GR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l-GR" sz="3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Θεωρείτε ότι το ζήτημα του φύλου επηρέασε το περιεχόμενο της ποίησης των γυναικών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A</a:t>
            </a:r>
            <a:r>
              <a:rPr lang="it-IT" sz="3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şik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Πώς φαίνονται οι έμφυλες σχέσεις μέσα από τις τακτικές μετατροπής μίας γυναίκας σε 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it-IT" sz="3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şik;</a:t>
            </a:r>
            <a:endParaRPr lang="el-GR" sz="32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l-GR" smtClean="0">
                <a:solidFill>
                  <a:schemeClr val="bg2">
                    <a:lumMod val="50000"/>
                  </a:schemeClr>
                </a:solidFill>
              </a:rPr>
              <a:t>Θέματα προς συζήτηση</a:t>
            </a:r>
            <a:endParaRPr lang="el-GR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8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Σας ευχαριστώ για την προσοχή σας…</a:t>
            </a:r>
            <a:endParaRPr lang="el-GR" sz="80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περιεχομένου"/>
          <p:cNvSpPr>
            <a:spLocks noGrp="1"/>
          </p:cNvSpPr>
          <p:nvPr>
            <p:ph idx="1"/>
          </p:nvPr>
        </p:nvSpPr>
        <p:spPr>
          <a:xfrm>
            <a:off x="457200" y="1857375"/>
            <a:ext cx="8229600" cy="4238625"/>
          </a:xfrm>
        </p:spPr>
        <p:txBody>
          <a:bodyPr>
            <a:normAutofit/>
          </a:bodyPr>
          <a:lstStyle/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4000" dirty="0" smtClean="0"/>
              <a:t> </a:t>
            </a:r>
            <a:r>
              <a:rPr lang="en-US" sz="4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RECONSIDERING GENDER AND GENRE: FEMALE AŞIKS, TRADITION AND TACTICS</a:t>
            </a:r>
          </a:p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endParaRPr lang="en-US" sz="40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4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Hande Birkalan-Gedik</a:t>
            </a:r>
          </a:p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endParaRPr lang="en-US" sz="32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endParaRPr lang="el-GR" dirty="0"/>
          </a:p>
        </p:txBody>
      </p:sp>
      <p:sp>
        <p:nvSpPr>
          <p:cNvPr id="8" name="7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l-GR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Παρουσίαση άρθρου</a:t>
            </a:r>
            <a:br>
              <a:rPr lang="el-GR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el-GR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US" sz="4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4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Καθηγήτρια Λαογραφίας και Ανθρωπολογίας του Τμήματος Κοινωνιολογίας του Πανεπιστημίου </a:t>
            </a:r>
            <a:r>
              <a:rPr lang="en-US" sz="4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Yeditepe </a:t>
            </a:r>
            <a:r>
              <a:rPr lang="el-GR" sz="4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στην Κωνσταντινούπολη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l-GR" sz="4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Επιστημονικά ενδιαφέροντα</a:t>
            </a:r>
            <a:r>
              <a:rPr lang="en-US" sz="4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sz="4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Φύλο και σεξουαλικότητα, φεμινιστική θεωρία, ανθρωπολογία της πόλης</a:t>
            </a:r>
            <a:endParaRPr lang="el-GR" sz="40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z="4000" smtClean="0">
                <a:solidFill>
                  <a:schemeClr val="accent1">
                    <a:lumMod val="50000"/>
                  </a:schemeClr>
                </a:solidFill>
                <a:latin typeface="Bernard MT Condensed" pitchFamily="18" charset="0"/>
                <a:cs typeface="Times New Roman" pitchFamily="18" charset="0"/>
              </a:rPr>
              <a:t>Hande Birkalan-Gedik</a:t>
            </a:r>
            <a:endParaRPr lang="el-GR" sz="400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04832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l-GR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Το άρθρο συμπεριλαμβάνεται στο</a:t>
            </a:r>
            <a:r>
              <a:rPr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l-GR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6 - Θέση περιεχομένου" descr="81xXT29pOzL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00250" y="1000125"/>
            <a:ext cx="5143500" cy="55753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Υπότιτλος"/>
          <p:cNvSpPr>
            <a:spLocks noGrp="1"/>
          </p:cNvSpPr>
          <p:nvPr>
            <p:ph type="subTitle" idx="1"/>
          </p:nvPr>
        </p:nvSpPr>
        <p:spPr>
          <a:xfrm>
            <a:off x="457200" y="1071563"/>
            <a:ext cx="8305800" cy="5357812"/>
          </a:xfrm>
        </p:spPr>
        <p:txBody>
          <a:bodyPr/>
          <a:lstStyle/>
          <a:p>
            <a:pPr algn="l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34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aşik</a:t>
            </a:r>
            <a:r>
              <a:rPr lang="el-GR" sz="3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(ασίκης)</a:t>
            </a:r>
            <a:r>
              <a:rPr lang="en-US" sz="3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sz="3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λεβέντης,</a:t>
            </a:r>
            <a:r>
              <a:rPr lang="en-US" sz="3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άντρας που συνδυάζει σωματικά</a:t>
            </a:r>
            <a:r>
              <a:rPr lang="en-US" sz="3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και ψυχικά χαρίσματα</a:t>
            </a:r>
            <a:r>
              <a:rPr lang="en-US" sz="3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3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Στις</a:t>
            </a:r>
            <a:r>
              <a:rPr lang="en-US" sz="3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γλώσσες της Ανατολής σημαίνει τραγουδιστής, πλανόδιος οργανοπαίκτης</a:t>
            </a:r>
            <a:r>
              <a:rPr lang="en-US" sz="3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l-GR" sz="3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Τα τραγούδια των Ασίκηδων ήταν μακροσκελή, περιείχαν και διηγήσεις, κομμάτια από έπη με λόγια προσαρμοσμένα στην επικαιρότητα. Στα αραβικά</a:t>
            </a:r>
            <a:r>
              <a:rPr lang="el-GR" sz="3400" i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ασίκης </a:t>
            </a:r>
            <a:r>
              <a:rPr lang="el-GR" sz="34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σημαίνει ερωτευμένος, εραστής.</a:t>
            </a:r>
            <a:endParaRPr lang="el-GR" sz="34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ctrTitle"/>
          </p:nvPr>
        </p:nvSpPr>
        <p:spPr>
          <a:xfrm>
            <a:off x="457200" y="357166"/>
            <a:ext cx="8305800" cy="71438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sz="400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Γενική εισαγωγή</a:t>
            </a:r>
            <a:endParaRPr lang="el-GR" sz="400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Υπότιτλος"/>
          <p:cNvSpPr>
            <a:spLocks noGrp="1"/>
          </p:cNvSpPr>
          <p:nvPr>
            <p:ph type="subTitle" idx="1"/>
          </p:nvPr>
        </p:nvSpPr>
        <p:spPr>
          <a:xfrm>
            <a:off x="457200" y="1071563"/>
            <a:ext cx="8305800" cy="5500687"/>
          </a:xfrm>
        </p:spPr>
        <p:txBody>
          <a:bodyPr/>
          <a:lstStyle/>
          <a:p>
            <a:pPr algn="l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l-GR" sz="3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Ποίηση των </a:t>
            </a:r>
            <a:r>
              <a:rPr lang="en-US" sz="3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Aşik: </a:t>
            </a:r>
            <a:r>
              <a:rPr lang="el-GR" sz="3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Ένα από τα πιο ξεχωριστά  είδη της τουρκικής Λαογραφίας</a:t>
            </a:r>
          </a:p>
          <a:p>
            <a:pPr algn="l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l-GR" sz="3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Πολυάριθμες μελέτες για αρσενικούς Α</a:t>
            </a:r>
            <a:r>
              <a:rPr lang="en-US" sz="3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şik, </a:t>
            </a:r>
            <a:r>
              <a:rPr lang="el-GR" sz="3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για γυναίκες μόνο φήμες</a:t>
            </a:r>
          </a:p>
          <a:p>
            <a:pPr algn="l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l-GR" sz="3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Γυναίκες </a:t>
            </a:r>
            <a:r>
              <a:rPr lang="en-US" sz="3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sz="3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Συμβαδίζουν, αλλά και αντιτάσσονται στις παραδοσιακές μορφές ποίησης.(Προσπάθεια ανατροπής)</a:t>
            </a:r>
            <a:endParaRPr lang="el-GR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l" fontAlgn="auto">
              <a:spcAft>
                <a:spcPts val="0"/>
              </a:spcAft>
              <a:buFont typeface="Wingdings" pitchFamily="2" charset="2"/>
              <a:buChar char="v"/>
              <a:defRPr/>
            </a:pPr>
            <a:endParaRPr lang="el-GR" sz="3600" dirty="0"/>
          </a:p>
        </p:txBody>
      </p:sp>
      <p:sp>
        <p:nvSpPr>
          <p:cNvPr id="6" name="5 - Τίτλος"/>
          <p:cNvSpPr>
            <a:spLocks noGrp="1"/>
          </p:cNvSpPr>
          <p:nvPr>
            <p:ph type="ctrTitle"/>
          </p:nvPr>
        </p:nvSpPr>
        <p:spPr>
          <a:xfrm>
            <a:off x="457200" y="285728"/>
            <a:ext cx="8305800" cy="71438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Εισαγωγή</a:t>
            </a:r>
            <a:endParaRPr lang="el-GR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785813"/>
            <a:ext cx="8229600" cy="5786437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US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Επιρροές από άλλες θρησκείες και από σαμανικά χαρακτηριστικά των κεντροανατολικών παραδόσεων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Σύνδεση με το παραδοσιακό είδος </a:t>
            </a:r>
            <a:r>
              <a:rPr lang="en-US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bikaye (Boratav)</a:t>
            </a:r>
          </a:p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3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Τι είναι ένας </a:t>
            </a:r>
            <a:r>
              <a:rPr lang="en-US" sz="3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Aşik;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Λέξεις-κλειδιά</a:t>
            </a:r>
            <a:r>
              <a:rPr lang="en-US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γυναίκα, ιερό πρόσωπο, ονειρικό μοτίβο, ερωτικό φίλτρο, ερωμένη, εφηβεία (μετάβαση), πόθος, μεταμόρφωση, σύνθεση, αναζήτηση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Προϋποθέσεις</a:t>
            </a:r>
            <a:r>
              <a:rPr lang="en-US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1)</a:t>
            </a:r>
            <a:r>
              <a:rPr lang="en-US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σχέση δασκάλου-μαθητευόμενου 2) ερωτικό φίλτρο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v"/>
              <a:defRPr/>
            </a:pPr>
            <a:endParaRPr lang="el-GR" sz="32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04832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l-GR" smtClean="0">
                <a:solidFill>
                  <a:schemeClr val="bg2">
                    <a:lumMod val="50000"/>
                  </a:schemeClr>
                </a:solidFill>
              </a:rPr>
              <a:t>Επιρροές</a:t>
            </a:r>
            <a:endParaRPr lang="el-GR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000125"/>
            <a:ext cx="8229600" cy="5572125"/>
          </a:xfrm>
        </p:spPr>
        <p:txBody>
          <a:bodyPr>
            <a:normAutofit fontScale="92500"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l-GR" sz="3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Περίφημοι διασκεδαστές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l-GR" sz="3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Ανισόρροποι               κοινωνικός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3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αποκλεισμός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l-GR" sz="3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Έμφαση στη </a:t>
            </a:r>
            <a:r>
              <a:rPr lang="el-GR" sz="3600" b="1" u="sng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σύνθεση</a:t>
            </a:r>
            <a:r>
              <a:rPr lang="el-GR" sz="3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μουσικής, όχι στην εκτέλεση (γνώση μουσικών οργάνων)</a:t>
            </a:r>
          </a:p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Aşik </a:t>
            </a:r>
            <a:r>
              <a:rPr lang="el-GR" sz="36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και Αλεβίτες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US" sz="3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saz      </a:t>
            </a:r>
            <a:r>
              <a:rPr lang="el-GR" sz="3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όργανο Α</a:t>
            </a:r>
            <a:r>
              <a:rPr lang="en-US" sz="3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şik       </a:t>
            </a:r>
            <a:r>
              <a:rPr lang="el-GR" sz="3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πρωταγωνιστικός ρόλος στις τελετουργίες των Αλεβιτών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l-GR" sz="3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To 90% αυτών των λαϊκών ποιητών είναι Αλεβίτες</a:t>
            </a:r>
            <a:endParaRPr lang="en-US" sz="36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el-GR" sz="3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l-GR" b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Κυρίαρχες αντιλήψεις</a:t>
            </a:r>
            <a:endParaRPr lang="el-GR" b="1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>
            <a:off x="3143250" y="1857375"/>
            <a:ext cx="1357313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- Ευθύγραμμο βέλος σύνδεσης"/>
          <p:cNvCxnSpPr/>
          <p:nvPr/>
        </p:nvCxnSpPr>
        <p:spPr>
          <a:xfrm>
            <a:off x="1571625" y="4429125"/>
            <a:ext cx="500063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- Ευθύγραμμο βέλος σύνδεσης"/>
          <p:cNvCxnSpPr/>
          <p:nvPr/>
        </p:nvCxnSpPr>
        <p:spPr>
          <a:xfrm>
            <a:off x="4286250" y="4429125"/>
            <a:ext cx="785813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714375"/>
            <a:ext cx="8229600" cy="5643563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l-GR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türkü ( </a:t>
            </a:r>
            <a:r>
              <a:rPr lang="el-GR" sz="3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τουρκικά λαϊκά τραγούδια)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l-GR" sz="3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ενσωμάτωση παραδόσεων </a:t>
            </a:r>
          </a:p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Φυσικό πλαίσιο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l-GR" sz="3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αγροτικές περιοχές, μικρές πόλεις</a:t>
            </a:r>
            <a:endParaRPr lang="el-GR" sz="36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3394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l-GR" sz="360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Το καθήκον</a:t>
            </a:r>
            <a:endParaRPr lang="el-GR" sz="360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Βέλος προς τα κάτω"/>
          <p:cNvSpPr/>
          <p:nvPr/>
        </p:nvSpPr>
        <p:spPr>
          <a:xfrm>
            <a:off x="4357688" y="3286125"/>
            <a:ext cx="46037" cy="4286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5" name="4 - Βέλος προς τα κάτω"/>
          <p:cNvSpPr/>
          <p:nvPr/>
        </p:nvSpPr>
        <p:spPr>
          <a:xfrm>
            <a:off x="4143375" y="3214688"/>
            <a:ext cx="484188" cy="12858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6" name="5 - TextBox"/>
          <p:cNvSpPr txBox="1"/>
          <p:nvPr/>
        </p:nvSpPr>
        <p:spPr>
          <a:xfrm>
            <a:off x="428625" y="4500563"/>
            <a:ext cx="8301038" cy="10779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32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ΕΚΤΟΣ ΣΦΑΙΡΑΣ ΕΠΙΡΡΟΗΣ ΚΛΑΣΣΙΚΗΣ ΛΟΓΟΤΕΧΝΙΑΣ</a:t>
            </a:r>
            <a:endParaRPr lang="el-GR" sz="32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Χαρτί">
  <a:themeElements>
    <a:clrScheme name="Ροή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Χαρτί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Χαρτί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380</TotalTime>
  <Words>415</Words>
  <Application>Microsoft Office PowerPoint</Application>
  <PresentationFormat>On-screen Show (4:3)</PresentationFormat>
  <Paragraphs>64</Paragraphs>
  <Slides>15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Πρότυπο σχεδίασης</vt:lpstr>
      </vt:variant>
      <vt:variant>
        <vt:i4>6</vt:i4>
      </vt:variant>
      <vt:variant>
        <vt:lpstr>Τίτλοι διαφανειών</vt:lpstr>
      </vt:variant>
      <vt:variant>
        <vt:i4>15</vt:i4>
      </vt:variant>
    </vt:vector>
  </HeadingPairs>
  <TitlesOfParts>
    <vt:vector size="27" baseType="lpstr">
      <vt:lpstr>Constantia</vt:lpstr>
      <vt:lpstr>Arial</vt:lpstr>
      <vt:lpstr>Wingdings 2</vt:lpstr>
      <vt:lpstr>Calibri</vt:lpstr>
      <vt:lpstr>Times New Roman</vt:lpstr>
      <vt:lpstr>Wingdings</vt:lpstr>
      <vt:lpstr>Χαρτί</vt:lpstr>
      <vt:lpstr>Χαρτί</vt:lpstr>
      <vt:lpstr>Χαρτί</vt:lpstr>
      <vt:lpstr>Χαρτί</vt:lpstr>
      <vt:lpstr>Χαρτί</vt:lpstr>
      <vt:lpstr>Χαρτί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ΠΑΝΕΠΙΣΤΗΜΙΟ ΘΕΣΣΑΛΙΑΣ TMHMA ΑΝΘΡΩΠΙΣΤΙΚΩΝ ΚΑΙ ΚΟΙΝΩΝΙΚΩΝ ΕΠΙΣΤΗΜΩΝ ΤΜΗΜΑ  ΙΣΤΟΡΙΑΣ, ΑΡΧΑΙΟΛΟΓΙΑΣ ΚΑΙ ΚΟΙΝΩΝΙΝΙΚΗΣ ΑΝΘΡΩΠΟΛΟΓΙΑΣ</dc:title>
  <dc:creator>user</dc:creator>
  <cp:lastModifiedBy>user</cp:lastModifiedBy>
  <cp:revision>29</cp:revision>
  <dcterms:created xsi:type="dcterms:W3CDTF">2014-11-10T17:08:36Z</dcterms:created>
  <dcterms:modified xsi:type="dcterms:W3CDTF">2014-11-13T16:01:08Z</dcterms:modified>
</cp:coreProperties>
</file>