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13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12 - Στρογγυλεμένο ορθογώνιο"/>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6 - Ορθογώνιο"/>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 Ορθογώνιο"/>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10 - Ορθογώνιο"/>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l-GR" smtClean="0"/>
              <a:t>Kλικ για επεξεργασία του τίτλου</a:t>
            </a:r>
            <a:endParaRPr lang="en-US"/>
          </a:p>
        </p:txBody>
      </p:sp>
      <p:sp>
        <p:nvSpPr>
          <p:cNvPr id="11" name="27 - Θέση ημερομηνίας"/>
          <p:cNvSpPr>
            <a:spLocks noGrp="1"/>
          </p:cNvSpPr>
          <p:nvPr>
            <p:ph type="dt" sz="half" idx="10"/>
          </p:nvPr>
        </p:nvSpPr>
        <p:spPr/>
        <p:txBody>
          <a:bodyPr/>
          <a:lstStyle>
            <a:lvl1pPr>
              <a:defRPr/>
            </a:lvl1pPr>
          </a:lstStyle>
          <a:p>
            <a:pPr>
              <a:defRPr/>
            </a:pPr>
            <a:fld id="{909F5DAF-8F04-4A5D-8A4B-840DFBF3593A}" type="datetimeFigureOut">
              <a:rPr lang="el-GR"/>
              <a:pPr>
                <a:defRPr/>
              </a:pPr>
              <a:t>24/3/2014</a:t>
            </a:fld>
            <a:endParaRPr lang="el-GR"/>
          </a:p>
        </p:txBody>
      </p:sp>
      <p:sp>
        <p:nvSpPr>
          <p:cNvPr id="12" name="16 - Θέση υποσέλιδου"/>
          <p:cNvSpPr>
            <a:spLocks noGrp="1"/>
          </p:cNvSpPr>
          <p:nvPr>
            <p:ph type="ftr" sz="quarter" idx="11"/>
          </p:nvPr>
        </p:nvSpPr>
        <p:spPr/>
        <p:txBody>
          <a:bodyPr/>
          <a:lstStyle>
            <a:lvl1pPr>
              <a:defRPr/>
            </a:lvl1pPr>
          </a:lstStyle>
          <a:p>
            <a:pPr>
              <a:defRPr/>
            </a:pPr>
            <a:endParaRPr lang="el-GR"/>
          </a:p>
        </p:txBody>
      </p:sp>
      <p:sp>
        <p:nvSpPr>
          <p:cNvPr id="13" name="28 - Θέση αριθμού διαφάνειας"/>
          <p:cNvSpPr>
            <a:spLocks noGrp="1"/>
          </p:cNvSpPr>
          <p:nvPr>
            <p:ph type="sldNum" sz="quarter" idx="12"/>
          </p:nvPr>
        </p:nvSpPr>
        <p:spPr/>
        <p:txBody>
          <a:bodyPr/>
          <a:lstStyle>
            <a:lvl1pPr>
              <a:defRPr sz="1400" smtClean="0">
                <a:solidFill>
                  <a:srgbClr val="FFFFFF"/>
                </a:solidFill>
              </a:defRPr>
            </a:lvl1pPr>
          </a:lstStyle>
          <a:p>
            <a:pPr>
              <a:defRPr/>
            </a:pPr>
            <a:fld id="{0FDACBC9-F6F7-41AA-B627-B03AAB39BA24}"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B64C7C07-B93B-4B22-91BB-7CD18705AF8C}" type="datetimeFigureOut">
              <a:rPr lang="el-GR"/>
              <a:pPr>
                <a:defRPr/>
              </a:pPr>
              <a:t>24/3/2014</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F5BE4035-AF3D-4A59-8894-05684A01CA0F}"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880B8B74-5FB6-48D7-B248-FC244AE724DB}" type="datetimeFigureOut">
              <a:rPr lang="el-GR"/>
              <a:pPr>
                <a:defRPr/>
              </a:pPr>
              <a:t>24/3/2014</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4A0E7EC1-CE7D-4DC5-B103-52C6BC8C5276}"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914400" y="1447800"/>
            <a:ext cx="77724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7E91A750-0757-49CE-BAFE-82A66420E8C0}" type="datetimeFigureOut">
              <a:rPr lang="el-GR"/>
              <a:pPr>
                <a:defRPr/>
              </a:pPr>
              <a:t>24/3/2014</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FD5D7E4D-EC73-4619-8407-CC889AB8C2ED}"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6 - Ορθογώνιο"/>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7 - Ορθογώνιο"/>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8 - Ορθογώνιο"/>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722313" y="952500"/>
            <a:ext cx="7772400" cy="1362075"/>
          </a:xfrm>
        </p:spPr>
        <p:txBody>
          <a:bodyPr/>
          <a:lstStyle>
            <a:lvl1pPr algn="l">
              <a:buNone/>
              <a:defRPr sz="4000" b="0" cap="none"/>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9" name="3 - Θέση ημερομηνίας"/>
          <p:cNvSpPr>
            <a:spLocks noGrp="1"/>
          </p:cNvSpPr>
          <p:nvPr>
            <p:ph type="dt" sz="half" idx="10"/>
          </p:nvPr>
        </p:nvSpPr>
        <p:spPr/>
        <p:txBody>
          <a:bodyPr/>
          <a:lstStyle>
            <a:lvl1pPr>
              <a:defRPr/>
            </a:lvl1pPr>
          </a:lstStyle>
          <a:p>
            <a:pPr>
              <a:defRPr/>
            </a:pPr>
            <a:fld id="{AC7FEE8E-62E4-4B0B-8462-31A27086017B}" type="datetimeFigureOut">
              <a:rPr lang="el-GR"/>
              <a:pPr>
                <a:defRPr/>
              </a:pPr>
              <a:t>24/3/2014</a:t>
            </a:fld>
            <a:endParaRPr lang="el-GR"/>
          </a:p>
        </p:txBody>
      </p:sp>
      <p:sp>
        <p:nvSpPr>
          <p:cNvPr id="10" name="4 - Θέση υποσέλιδου"/>
          <p:cNvSpPr>
            <a:spLocks noGrp="1"/>
          </p:cNvSpPr>
          <p:nvPr>
            <p:ph type="ftr" sz="quarter" idx="11"/>
          </p:nvPr>
        </p:nvSpPr>
        <p:spPr>
          <a:xfrm>
            <a:off x="800100" y="6172200"/>
            <a:ext cx="4000500" cy="457200"/>
          </a:xfrm>
        </p:spPr>
        <p:txBody>
          <a:bodyPr/>
          <a:lstStyle>
            <a:lvl1pPr>
              <a:defRPr/>
            </a:lvl1pPr>
          </a:lstStyle>
          <a:p>
            <a:pPr>
              <a:defRPr/>
            </a:pPr>
            <a:endParaRPr lang="el-GR"/>
          </a:p>
        </p:txBody>
      </p:sp>
      <p:sp>
        <p:nvSpPr>
          <p:cNvPr id="11" name="5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60C7D2A4-1D61-46CD-B218-7E4FDEB0806C}"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914400" y="1447800"/>
            <a:ext cx="374904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933950" y="1447800"/>
            <a:ext cx="374904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05FECBCC-C64E-462E-9639-47755CA730DB}" type="datetimeFigureOut">
              <a:rPr lang="el-GR"/>
              <a:pPr>
                <a:defRPr/>
              </a:pPr>
              <a:t>24/3/2014</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D220215D-DB32-4A13-8A44-FB5B5C3908A3}"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11" name="10 - Θέση περιεχομένου"/>
          <p:cNvSpPr>
            <a:spLocks noGrp="1"/>
          </p:cNvSpPr>
          <p:nvPr>
            <p:ph sz="half" idx="2"/>
          </p:nvPr>
        </p:nvSpPr>
        <p:spPr>
          <a:xfrm>
            <a:off x="914400" y="2247900"/>
            <a:ext cx="37338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half" idx="4"/>
          </p:nvPr>
        </p:nvSpPr>
        <p:spPr>
          <a:xfrm>
            <a:off x="4953000" y="2247900"/>
            <a:ext cx="37338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13 - Θέση ημερομηνίας"/>
          <p:cNvSpPr>
            <a:spLocks noGrp="1"/>
          </p:cNvSpPr>
          <p:nvPr>
            <p:ph type="dt" sz="half" idx="10"/>
          </p:nvPr>
        </p:nvSpPr>
        <p:spPr/>
        <p:txBody>
          <a:bodyPr/>
          <a:lstStyle>
            <a:lvl1pPr>
              <a:defRPr/>
            </a:lvl1pPr>
          </a:lstStyle>
          <a:p>
            <a:pPr>
              <a:defRPr/>
            </a:pPr>
            <a:fld id="{3024FD1E-D5CA-4403-A903-18AA8D7137D6}" type="datetimeFigureOut">
              <a:rPr lang="el-GR"/>
              <a:pPr>
                <a:defRPr/>
              </a:pPr>
              <a:t>24/3/2014</a:t>
            </a:fld>
            <a:endParaRPr lang="el-GR"/>
          </a:p>
        </p:txBody>
      </p:sp>
      <p:sp>
        <p:nvSpPr>
          <p:cNvPr id="8" name="2 - Θέση υποσέλιδου"/>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p:cNvSpPr>
            <a:spLocks noGrp="1"/>
          </p:cNvSpPr>
          <p:nvPr>
            <p:ph type="sldNum" sz="quarter" idx="12"/>
          </p:nvPr>
        </p:nvSpPr>
        <p:spPr/>
        <p:txBody>
          <a:bodyPr/>
          <a:lstStyle>
            <a:lvl1pPr>
              <a:defRPr/>
            </a:lvl1pPr>
          </a:lstStyle>
          <a:p>
            <a:pPr>
              <a:defRPr/>
            </a:pPr>
            <a:fld id="{991054D1-524D-41B3-8984-38D8E25D37A1}"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fld id="{3EF51A20-E89A-43B3-950F-8C31DBCBFBE3}" type="datetimeFigureOut">
              <a:rPr lang="el-GR"/>
              <a:pPr>
                <a:defRPr/>
              </a:pPr>
              <a:t>24/3/2014</a:t>
            </a:fld>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A31CA98A-C0F2-4D06-84EB-5645CE541C58}"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fld id="{9743960A-C690-4EC9-93D3-C24B83B3B3DD}" type="datetimeFigureOut">
              <a:rPr lang="el-GR"/>
              <a:pPr>
                <a:defRPr/>
              </a:pPr>
              <a:t>24/3/2014</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EF7880CC-1C9B-4D56-A11B-F6C557B87633}"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8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914400" y="273050"/>
            <a:ext cx="7772400" cy="1143000"/>
          </a:xfrm>
        </p:spPr>
        <p:txBody>
          <a:bodyPr/>
          <a:lstStyle>
            <a:lvl1pPr algn="l">
              <a:buNone/>
              <a:defRPr sz="4000" b="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1" name="10 - Θέση περιεχομένου"/>
          <p:cNvSpPr>
            <a:spLocks noGrp="1"/>
          </p:cNvSpPr>
          <p:nvPr>
            <p:ph sz="quarter" idx="1"/>
          </p:nvPr>
        </p:nvSpPr>
        <p:spPr>
          <a:xfrm>
            <a:off x="2971800" y="1600200"/>
            <a:ext cx="5715000" cy="4495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4 - Θέση ημερομηνίας"/>
          <p:cNvSpPr>
            <a:spLocks noGrp="1"/>
          </p:cNvSpPr>
          <p:nvPr>
            <p:ph type="dt" sz="half" idx="10"/>
          </p:nvPr>
        </p:nvSpPr>
        <p:spPr/>
        <p:txBody>
          <a:bodyPr/>
          <a:lstStyle>
            <a:lvl1pPr>
              <a:defRPr/>
            </a:lvl1pPr>
          </a:lstStyle>
          <a:p>
            <a:pPr>
              <a:defRPr/>
            </a:pPr>
            <a:fld id="{B2108E20-8736-4B9C-982B-BDE63FAAA4E4}" type="datetimeFigureOut">
              <a:rPr lang="el-GR"/>
              <a:pPr>
                <a:defRPr/>
              </a:pPr>
              <a:t>24/3/2014</a:t>
            </a:fld>
            <a:endParaRPr lang="el-GR"/>
          </a:p>
        </p:txBody>
      </p:sp>
      <p:sp>
        <p:nvSpPr>
          <p:cNvPr id="8" name="5 - Θέση υποσέλιδου"/>
          <p:cNvSpPr>
            <a:spLocks noGrp="1"/>
          </p:cNvSpPr>
          <p:nvPr>
            <p:ph type="ftr" sz="quarter" idx="11"/>
          </p:nvPr>
        </p:nvSpPr>
        <p:spPr/>
        <p:txBody>
          <a:bodyPr/>
          <a:lstStyle>
            <a:lvl1pPr>
              <a:defRPr/>
            </a:lvl1pPr>
          </a:lstStyle>
          <a:p>
            <a:pPr>
              <a:defRPr/>
            </a:pPr>
            <a:endParaRPr lang="el-GR"/>
          </a:p>
        </p:txBody>
      </p:sp>
      <p:sp>
        <p:nvSpPr>
          <p:cNvPr id="9" name="6 - Θέση αριθμού διαφάνειας"/>
          <p:cNvSpPr>
            <a:spLocks noGrp="1"/>
          </p:cNvSpPr>
          <p:nvPr>
            <p:ph type="sldNum" sz="quarter" idx="12"/>
          </p:nvPr>
        </p:nvSpPr>
        <p:spPr/>
        <p:txBody>
          <a:bodyPr/>
          <a:lstStyle>
            <a:lvl1pPr>
              <a:defRPr/>
            </a:lvl1pPr>
          </a:lstStyle>
          <a:p>
            <a:pPr>
              <a:defRPr/>
            </a:pPr>
            <a:fld id="{DBCC5981-BE15-4F17-B6C3-897FEA811137}"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10 - Ορθογώνιο"/>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1 - Ορθογώνιο"/>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12 - Ορθογώνιο"/>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8" name="4 - Θέση ημερομηνίας"/>
          <p:cNvSpPr>
            <a:spLocks noGrp="1"/>
          </p:cNvSpPr>
          <p:nvPr>
            <p:ph type="dt" sz="half" idx="10"/>
          </p:nvPr>
        </p:nvSpPr>
        <p:spPr/>
        <p:txBody>
          <a:bodyPr/>
          <a:lstStyle>
            <a:lvl1pPr>
              <a:defRPr/>
            </a:lvl1pPr>
          </a:lstStyle>
          <a:p>
            <a:pPr>
              <a:defRPr/>
            </a:pPr>
            <a:fld id="{9C4AA170-27C8-4DB3-9F11-78056FB25055}" type="datetimeFigureOut">
              <a:rPr lang="el-GR"/>
              <a:pPr>
                <a:defRPr/>
              </a:pPr>
              <a:t>24/3/2014</a:t>
            </a:fld>
            <a:endParaRPr lang="el-GR"/>
          </a:p>
        </p:txBody>
      </p:sp>
      <p:sp>
        <p:nvSpPr>
          <p:cNvPr id="9" name="5 - Θέση υποσέλιδου"/>
          <p:cNvSpPr>
            <a:spLocks noGrp="1"/>
          </p:cNvSpPr>
          <p:nvPr>
            <p:ph type="ftr" sz="quarter" idx="11"/>
          </p:nvPr>
        </p:nvSpPr>
        <p:spPr>
          <a:xfrm>
            <a:off x="914400" y="6172200"/>
            <a:ext cx="3886200" cy="457200"/>
          </a:xfrm>
        </p:spPr>
        <p:txBody>
          <a:bodyPr/>
          <a:lstStyle>
            <a:lvl1pPr>
              <a:defRPr/>
            </a:lvl1pPr>
          </a:lstStyle>
          <a:p>
            <a:pPr>
              <a:defRPr/>
            </a:pPr>
            <a:endParaRPr lang="el-GR"/>
          </a:p>
        </p:txBody>
      </p:sp>
      <p:sp>
        <p:nvSpPr>
          <p:cNvPr id="10" name="6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3F90696F-80B2-40E1-94F5-4D2A02E6F4DA}"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7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21 - Θέση τίτλου"/>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l-GR" smtClean="0"/>
              <a:t>Kλικ για επεξεργασία του τίτλου</a:t>
            </a:r>
            <a:endParaRPr lang="en-US" smtClean="0"/>
          </a:p>
        </p:txBody>
      </p:sp>
      <p:sp>
        <p:nvSpPr>
          <p:cNvPr id="1029" name="12 - Θέση κειμένου"/>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cs typeface="+mn-cs"/>
              </a:defRPr>
            </a:lvl1pPr>
          </a:lstStyle>
          <a:p>
            <a:pPr>
              <a:defRPr/>
            </a:pPr>
            <a:fld id="{72B228BC-4A36-4E8B-A79C-424063580EBC}" type="datetimeFigureOut">
              <a:rPr lang="el-GR"/>
              <a:pPr>
                <a:defRPr/>
              </a:pPr>
              <a:t>24/3/2014</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p>
        </p:txBody>
      </p:sp>
      <p:sp>
        <p:nvSpPr>
          <p:cNvPr id="23" name="22 - Θέση αριθμού διαφάνειας"/>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DD79D3EE-7109-4C52-9182-2C4C21CB9A68}"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08" r:id="rId1"/>
    <p:sldLayoutId id="2147483707" r:id="rId2"/>
    <p:sldLayoutId id="2147483709" r:id="rId3"/>
    <p:sldLayoutId id="2147483706" r:id="rId4"/>
    <p:sldLayoutId id="2147483705" r:id="rId5"/>
    <p:sldLayoutId id="2147483704" r:id="rId6"/>
    <p:sldLayoutId id="2147483703" r:id="rId7"/>
    <p:sldLayoutId id="2147483710" r:id="rId8"/>
    <p:sldLayoutId id="2147483711" r:id="rId9"/>
    <p:sldLayoutId id="2147483702" r:id="rId10"/>
    <p:sldLayoutId id="2147483701"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Calibri" pitchFamily="34" charset="0"/>
        </a:defRPr>
      </a:lvl2pPr>
      <a:lvl3pPr algn="l" rtl="0" fontAlgn="base">
        <a:spcBef>
          <a:spcPct val="0"/>
        </a:spcBef>
        <a:spcAft>
          <a:spcPct val="0"/>
        </a:spcAft>
        <a:defRPr sz="4000">
          <a:solidFill>
            <a:schemeClr val="tx2"/>
          </a:solidFill>
          <a:latin typeface="Calibri" pitchFamily="34" charset="0"/>
        </a:defRPr>
      </a:lvl3pPr>
      <a:lvl4pPr algn="l" rtl="0" fontAlgn="base">
        <a:spcBef>
          <a:spcPct val="0"/>
        </a:spcBef>
        <a:spcAft>
          <a:spcPct val="0"/>
        </a:spcAft>
        <a:defRPr sz="4000">
          <a:solidFill>
            <a:schemeClr val="tx2"/>
          </a:solidFill>
          <a:latin typeface="Calibri" pitchFamily="34" charset="0"/>
        </a:defRPr>
      </a:lvl4pPr>
      <a:lvl5pPr algn="l" rtl="0" fontAlgn="base">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2 - Υπότιτλος"/>
          <p:cNvSpPr>
            <a:spLocks noGrp="1"/>
          </p:cNvSpPr>
          <p:nvPr>
            <p:ph type="subTitle" idx="1"/>
          </p:nvPr>
        </p:nvSpPr>
        <p:spPr/>
        <p:txBody>
          <a:bodyPr/>
          <a:lstStyle/>
          <a:p>
            <a:r>
              <a:rPr lang="el-GR" smtClean="0"/>
              <a:t>Πολιτισμοί του Κάμπου της Θεσσαλίας και υδάτινες διαδρομές.</a:t>
            </a:r>
          </a:p>
          <a:p>
            <a:r>
              <a:rPr lang="el-GR" smtClean="0"/>
              <a:t>Γουρνοχαρά</a:t>
            </a:r>
          </a:p>
        </p:txBody>
      </p:sp>
      <p:sp>
        <p:nvSpPr>
          <p:cNvPr id="13314" name="1 - Τίτλος"/>
          <p:cNvSpPr>
            <a:spLocks noGrp="1"/>
          </p:cNvSpPr>
          <p:nvPr>
            <p:ph type="ctrTitle"/>
          </p:nvPr>
        </p:nvSpPr>
        <p:spPr>
          <a:xfrm>
            <a:off x="457200" y="1506538"/>
            <a:ext cx="8229600" cy="1470025"/>
          </a:xfrm>
        </p:spPr>
        <p:txBody>
          <a:bodyPr/>
          <a:lstStyle/>
          <a:p>
            <a:r>
              <a:rPr lang="el-GR" smtClean="0"/>
              <a:t>Αγγελική Βαβάκα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 Τίτλος"/>
          <p:cNvSpPr>
            <a:spLocks noGrp="1"/>
          </p:cNvSpPr>
          <p:nvPr>
            <p:ph type="title"/>
          </p:nvPr>
        </p:nvSpPr>
        <p:spPr/>
        <p:txBody>
          <a:bodyPr/>
          <a:lstStyle/>
          <a:p>
            <a:endParaRPr lang="el-GR" smtClean="0"/>
          </a:p>
        </p:txBody>
      </p:sp>
      <p:sp>
        <p:nvSpPr>
          <p:cNvPr id="3" name="2 - Θέση περιεχομένου"/>
          <p:cNvSpPr>
            <a:spLocks noGrp="1"/>
          </p:cNvSpPr>
          <p:nvPr>
            <p:ph sz="quarter" idx="1"/>
          </p:nvPr>
        </p:nvSpPr>
        <p:spPr/>
        <p:txBody>
          <a:bodyPr>
            <a:normAutofit lnSpcReduction="10000"/>
          </a:bodyPr>
          <a:lstStyle/>
          <a:p>
            <a:pPr marL="274320" indent="-274320" algn="just" fontAlgn="auto">
              <a:spcBef>
                <a:spcPts val="580"/>
              </a:spcBef>
              <a:spcAft>
                <a:spcPts val="0"/>
              </a:spcAft>
              <a:buFont typeface="Wingdings 2"/>
              <a:buChar char=""/>
              <a:defRPr/>
            </a:pPr>
            <a:endParaRPr lang="en-US" dirty="0" smtClean="0"/>
          </a:p>
          <a:p>
            <a:pPr marL="274320" indent="-274320" algn="just" fontAlgn="auto">
              <a:spcBef>
                <a:spcPts val="580"/>
              </a:spcBef>
              <a:spcAft>
                <a:spcPts val="0"/>
              </a:spcAft>
              <a:buFont typeface="Wingdings 2"/>
              <a:buChar char=""/>
              <a:defRPr/>
            </a:pPr>
            <a:endParaRPr lang="en-US" dirty="0" smtClean="0"/>
          </a:p>
          <a:p>
            <a:pPr marL="274320" indent="-274320" algn="just" fontAlgn="auto">
              <a:spcBef>
                <a:spcPts val="580"/>
              </a:spcBef>
              <a:spcAft>
                <a:spcPts val="0"/>
              </a:spcAft>
              <a:buFont typeface="Wingdings 2"/>
              <a:buChar char=""/>
              <a:defRPr/>
            </a:pPr>
            <a:endParaRPr lang="en-US" dirty="0" smtClean="0"/>
          </a:p>
          <a:p>
            <a:pPr marL="274320" indent="-274320" algn="just" fontAlgn="auto">
              <a:spcBef>
                <a:spcPts val="580"/>
              </a:spcBef>
              <a:spcAft>
                <a:spcPts val="0"/>
              </a:spcAft>
              <a:buFont typeface="Wingdings 2"/>
              <a:buChar char=""/>
              <a:defRPr/>
            </a:pPr>
            <a:r>
              <a:rPr lang="el-GR" dirty="0" smtClean="0"/>
              <a:t>Οι Καραγκούνηδες της Δυτικής Θεσσαλίας, αγόραζαν δύο ή τρία γουρούνια. Το ένα, από αυτά, το εξέτρεφαν για να το πουλήσουν και να πάρουν τρόφιμα για το σπίτι.</a:t>
            </a:r>
          </a:p>
          <a:p>
            <a:pPr marL="274320" indent="-274320" algn="just" fontAlgn="auto">
              <a:spcBef>
                <a:spcPts val="580"/>
              </a:spcBef>
              <a:spcAft>
                <a:spcPts val="0"/>
              </a:spcAft>
              <a:buFont typeface="Wingdings 2"/>
              <a:buChar char=""/>
              <a:defRPr/>
            </a:pPr>
            <a:endParaRPr lang="el-GR" dirty="0" smtClean="0"/>
          </a:p>
          <a:p>
            <a:pPr marL="274320" indent="-274320" algn="just" fontAlgn="auto">
              <a:spcBef>
                <a:spcPts val="580"/>
              </a:spcBef>
              <a:spcAft>
                <a:spcPts val="0"/>
              </a:spcAft>
              <a:buFont typeface="Wingdings 2"/>
              <a:buChar char=""/>
              <a:defRPr/>
            </a:pPr>
            <a:r>
              <a:rPr lang="el-GR" dirty="0" smtClean="0"/>
              <a:t> Στόχος του νοικοκύρη, ήταν να γίνει το γουρούνι αρκετά βαρύ. Τα βάρος του γουρουνιού ήταν στοιχείο κοινωνικής ταξινόμησης της οικογένειας</a:t>
            </a:r>
            <a:endParaRPr lang="el-GR" dirty="0"/>
          </a:p>
        </p:txBody>
      </p:sp>
      <p:pic>
        <p:nvPicPr>
          <p:cNvPr id="22531" name="Picture 2" descr="C:\Users\User\Desktop\gournoxara2.jpg"/>
          <p:cNvPicPr>
            <a:picLocks noChangeAspect="1" noChangeArrowheads="1"/>
          </p:cNvPicPr>
          <p:nvPr/>
        </p:nvPicPr>
        <p:blipFill>
          <a:blip r:embed="rId2"/>
          <a:srcRect/>
          <a:stretch>
            <a:fillRect/>
          </a:stretch>
        </p:blipFill>
        <p:spPr bwMode="auto">
          <a:xfrm>
            <a:off x="2411413" y="188913"/>
            <a:ext cx="3754437" cy="2633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 Τίτλος"/>
          <p:cNvSpPr>
            <a:spLocks noGrp="1"/>
          </p:cNvSpPr>
          <p:nvPr>
            <p:ph type="title"/>
          </p:nvPr>
        </p:nvSpPr>
        <p:spPr/>
        <p:txBody>
          <a:bodyPr/>
          <a:lstStyle/>
          <a:p>
            <a:endParaRPr lang="el-GR" smtClean="0"/>
          </a:p>
        </p:txBody>
      </p:sp>
      <p:sp>
        <p:nvSpPr>
          <p:cNvPr id="23554" name="2 - Θέση περιεχομένου"/>
          <p:cNvSpPr>
            <a:spLocks noGrp="1"/>
          </p:cNvSpPr>
          <p:nvPr>
            <p:ph sz="quarter" idx="1"/>
          </p:nvPr>
        </p:nvSpPr>
        <p:spPr/>
        <p:txBody>
          <a:bodyPr/>
          <a:lstStyle/>
          <a:p>
            <a:pPr algn="just"/>
            <a:r>
              <a:rPr lang="el-GR" smtClean="0"/>
              <a:t>Σταδιακά, το έθιμο της γουρνοχαράς άλλαξε.</a:t>
            </a:r>
          </a:p>
          <a:p>
            <a:pPr algn="just"/>
            <a:endParaRPr lang="el-GR" smtClean="0"/>
          </a:p>
          <a:p>
            <a:pPr algn="just"/>
            <a:endParaRPr lang="el-GR" smtClean="0"/>
          </a:p>
          <a:p>
            <a:pPr algn="just"/>
            <a:r>
              <a:rPr lang="el-GR" smtClean="0"/>
              <a:t>Έτσι απουσιάζουν πολλά από τα στοιχεία που του παρελθόντος</a:t>
            </a:r>
            <a:r>
              <a:rPr lang="en-US" smtClean="0"/>
              <a:t>:</a:t>
            </a:r>
          </a:p>
          <a:p>
            <a:pPr algn="just">
              <a:buFont typeface="Wingdings 2" pitchFamily="18" charset="2"/>
              <a:buNone/>
            </a:pPr>
            <a:r>
              <a:rPr lang="el-GR" smtClean="0"/>
              <a:t>   1) Το λίπος που αποτελούσε παράγοντα κύρους.</a:t>
            </a:r>
          </a:p>
          <a:p>
            <a:pPr algn="just">
              <a:buFont typeface="Wingdings 2" pitchFamily="18" charset="2"/>
              <a:buNone/>
            </a:pPr>
            <a:r>
              <a:rPr lang="el-GR" smtClean="0"/>
              <a:t>   2)Τα γουρνοτσάρουχα, που ήταν απαραίτητα καθώς μόνο με αυτά μπορούσε να ανταπεξέλθει κανείς στις συνθήκες εργασίας.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 Τίτλος"/>
          <p:cNvSpPr>
            <a:spLocks noGrp="1"/>
          </p:cNvSpPr>
          <p:nvPr>
            <p:ph type="title"/>
          </p:nvPr>
        </p:nvSpPr>
        <p:spPr/>
        <p:txBody>
          <a:bodyPr/>
          <a:lstStyle/>
          <a:p>
            <a:endParaRPr lang="el-GR" smtClean="0"/>
          </a:p>
        </p:txBody>
      </p:sp>
      <p:sp>
        <p:nvSpPr>
          <p:cNvPr id="24578" name="2 - Θέση περιεχομένου"/>
          <p:cNvSpPr>
            <a:spLocks noGrp="1"/>
          </p:cNvSpPr>
          <p:nvPr>
            <p:ph sz="quarter" idx="1"/>
          </p:nvPr>
        </p:nvSpPr>
        <p:spPr/>
        <p:txBody>
          <a:bodyPr/>
          <a:lstStyle/>
          <a:p>
            <a:pPr algn="just"/>
            <a:r>
              <a:rPr lang="el-GR" smtClean="0"/>
              <a:t>Με το πέρασμα των χρόνων, η γουρνοχαρά έχασε τα χαρακτηριστικά της. Παλαιότερα, το σφάξιμο και το γλέντι συνιστούσαν αυτό που θα πει γουρνοχαρά. Συνήθως το ίδιο βράδυ, ακολουθούσε γιορτή στο σπίτι του νοικοκύρη. Πλέον, όλα εστιάζονται στην προετοιμασία για το τραπέζι. Ο σημερινός άνθρωπος, δίνει τα δικά του σύμβολα για τη θέση της θυσίας στη ζωή του.</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 Τίτλος"/>
          <p:cNvSpPr>
            <a:spLocks noGrp="1"/>
          </p:cNvSpPr>
          <p:nvPr>
            <p:ph type="title"/>
          </p:nvPr>
        </p:nvSpPr>
        <p:spPr/>
        <p:txBody>
          <a:bodyPr/>
          <a:lstStyle/>
          <a:p>
            <a:endParaRPr lang="el-GR" smtClean="0"/>
          </a:p>
        </p:txBody>
      </p:sp>
      <p:sp>
        <p:nvSpPr>
          <p:cNvPr id="14338" name="2 - Θέση περιεχομένου"/>
          <p:cNvSpPr>
            <a:spLocks noGrp="1"/>
          </p:cNvSpPr>
          <p:nvPr>
            <p:ph sz="quarter" idx="1"/>
          </p:nvPr>
        </p:nvSpPr>
        <p:spPr/>
        <p:txBody>
          <a:bodyPr/>
          <a:lstStyle/>
          <a:p>
            <a:pPr algn="just"/>
            <a:r>
              <a:rPr lang="en-US" b="1" i="1" smtClean="0"/>
              <a:t>Geertz</a:t>
            </a:r>
            <a:r>
              <a:rPr lang="en-US" smtClean="0"/>
              <a:t>: </a:t>
            </a:r>
            <a:r>
              <a:rPr lang="el-GR" smtClean="0"/>
              <a:t>« Ο πολιτισμός είναι ένας ιστός από σημασίες.</a:t>
            </a:r>
          </a:p>
          <a:p>
            <a:pPr algn="just"/>
            <a:endParaRPr lang="el-GR" smtClean="0"/>
          </a:p>
          <a:p>
            <a:pPr algn="just"/>
            <a:r>
              <a:rPr lang="el-GR" smtClean="0"/>
              <a:t>Ο ρόλος των συμβόλων στις τελετουργίες είναι σημαντικός.</a:t>
            </a:r>
          </a:p>
          <a:p>
            <a:pPr algn="just"/>
            <a:endParaRPr lang="el-GR" smtClean="0"/>
          </a:p>
          <a:p>
            <a:pPr algn="just"/>
            <a:r>
              <a:rPr lang="en-US" b="1" i="1" smtClean="0"/>
              <a:t>Van Gennep</a:t>
            </a:r>
            <a:r>
              <a:rPr lang="en-US" smtClean="0"/>
              <a:t>: </a:t>
            </a:r>
            <a:r>
              <a:rPr lang="el-GR" smtClean="0"/>
              <a:t>Τα σύμβολα καλούνται να οριοθετήσουν τις φάσεις μετάβασης από μία κατάσταση σε μία άλλη (αποχωρισμός, μετάβαση, ενσωμάτωση).</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 Τίτλος"/>
          <p:cNvSpPr>
            <a:spLocks noGrp="1"/>
          </p:cNvSpPr>
          <p:nvPr>
            <p:ph type="title"/>
          </p:nvPr>
        </p:nvSpPr>
        <p:spPr/>
        <p:txBody>
          <a:bodyPr/>
          <a:lstStyle/>
          <a:p>
            <a:endParaRPr lang="el-GR" smtClean="0"/>
          </a:p>
        </p:txBody>
      </p:sp>
      <p:sp>
        <p:nvSpPr>
          <p:cNvPr id="15362" name="2 - Θέση περιεχομένου"/>
          <p:cNvSpPr>
            <a:spLocks noGrp="1"/>
          </p:cNvSpPr>
          <p:nvPr>
            <p:ph sz="quarter" idx="1"/>
          </p:nvPr>
        </p:nvSpPr>
        <p:spPr/>
        <p:txBody>
          <a:bodyPr/>
          <a:lstStyle/>
          <a:p>
            <a:pPr algn="just"/>
            <a:r>
              <a:rPr lang="el-GR" smtClean="0"/>
              <a:t>Η αναζήτηση του κοινωνικού περιβάλλοντος, είναι αναγκαία για να κατανοηθεί η εκάστοτε τελετουργία, ακόμη κι αν αυτή θεωρείται συχνά ένας αυτόνομος χώρος.</a:t>
            </a:r>
          </a:p>
          <a:p>
            <a:pPr algn="just"/>
            <a:r>
              <a:rPr lang="en-US" b="1" i="1" smtClean="0"/>
              <a:t>Turner</a:t>
            </a:r>
            <a:r>
              <a:rPr lang="en-US" smtClean="0"/>
              <a:t>: </a:t>
            </a:r>
            <a:r>
              <a:rPr lang="el-GR" smtClean="0"/>
              <a:t>«Είναι αδύνατο να αναλύσει κανείς τελετουργικά σύμβολα χωρίς να τα μελετήσει μέσα σε μια χρονική ακολουθία σε σχέση με άλλα γεγονότα, καθώς τα σύμβολα εμπλέκονται σε κοινωνικές διαδικασίες».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 Τίτλος"/>
          <p:cNvSpPr>
            <a:spLocks noGrp="1"/>
          </p:cNvSpPr>
          <p:nvPr>
            <p:ph type="title"/>
          </p:nvPr>
        </p:nvSpPr>
        <p:spPr/>
        <p:txBody>
          <a:bodyPr/>
          <a:lstStyle/>
          <a:p>
            <a:endParaRPr lang="el-GR" smtClean="0"/>
          </a:p>
        </p:txBody>
      </p:sp>
      <p:sp>
        <p:nvSpPr>
          <p:cNvPr id="16386" name="2 - Θέση περιεχομένου"/>
          <p:cNvSpPr>
            <a:spLocks noGrp="1"/>
          </p:cNvSpPr>
          <p:nvPr>
            <p:ph sz="quarter" idx="1"/>
          </p:nvPr>
        </p:nvSpPr>
        <p:spPr/>
        <p:txBody>
          <a:bodyPr/>
          <a:lstStyle/>
          <a:p>
            <a:pPr algn="just"/>
            <a:r>
              <a:rPr lang="el-GR" smtClean="0"/>
              <a:t>Το σύμβολο είναι ένα πολυφωνικό μέσο, που συμπυκνώνει φωνές, αρκετές φορές από διαφορετικές κατευθύνσεις.</a:t>
            </a:r>
          </a:p>
          <a:p>
            <a:pPr algn="just"/>
            <a:endParaRPr lang="el-GR" b="1" i="1" smtClean="0"/>
          </a:p>
          <a:p>
            <a:pPr algn="just"/>
            <a:endParaRPr lang="el-GR" b="1" i="1" smtClean="0"/>
          </a:p>
          <a:p>
            <a:pPr algn="just"/>
            <a:r>
              <a:rPr lang="en-US" b="1" i="1" smtClean="0"/>
              <a:t>Rappaport</a:t>
            </a:r>
            <a:r>
              <a:rPr lang="en-US" smtClean="0"/>
              <a:t>: </a:t>
            </a:r>
            <a:r>
              <a:rPr lang="el-GR" smtClean="0"/>
              <a:t>Η τελετουργία είναι ένα τύπος επικοινωνίας, που, μέσω των συμβόλων δημιουργεί προϋποθέσεις για πολυεπίπεδες συμπεριφορές και πολυφωνικές ερμηνείες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 Τίτλος"/>
          <p:cNvSpPr>
            <a:spLocks noGrp="1"/>
          </p:cNvSpPr>
          <p:nvPr>
            <p:ph type="title"/>
          </p:nvPr>
        </p:nvSpPr>
        <p:spPr/>
        <p:txBody>
          <a:bodyPr/>
          <a:lstStyle/>
          <a:p>
            <a:endParaRPr lang="el-GR" smtClean="0"/>
          </a:p>
        </p:txBody>
      </p:sp>
      <p:sp>
        <p:nvSpPr>
          <p:cNvPr id="3" name="2 - Θέση περιεχομένου"/>
          <p:cNvSpPr>
            <a:spLocks noGrp="1"/>
          </p:cNvSpPr>
          <p:nvPr>
            <p:ph sz="quarter" idx="1"/>
          </p:nvPr>
        </p:nvSpPr>
        <p:spPr/>
        <p:txBody>
          <a:bodyPr>
            <a:normAutofit lnSpcReduction="10000"/>
          </a:bodyPr>
          <a:lstStyle/>
          <a:p>
            <a:pPr marL="274320" indent="-274320" algn="just" fontAlgn="auto">
              <a:spcBef>
                <a:spcPts val="580"/>
              </a:spcBef>
              <a:spcAft>
                <a:spcPts val="0"/>
              </a:spcAft>
              <a:buFont typeface="Wingdings 2"/>
              <a:buChar char=""/>
              <a:defRPr/>
            </a:pPr>
            <a:endParaRPr lang="en-US" b="1" i="1" u="sng" dirty="0" smtClean="0"/>
          </a:p>
          <a:p>
            <a:pPr marL="274320" indent="-274320" algn="just" fontAlgn="auto">
              <a:spcBef>
                <a:spcPts val="580"/>
              </a:spcBef>
              <a:spcAft>
                <a:spcPts val="0"/>
              </a:spcAft>
              <a:buFont typeface="Wingdings 2"/>
              <a:buChar char=""/>
              <a:defRPr/>
            </a:pPr>
            <a:endParaRPr lang="en-US" b="1" i="1" u="sng" dirty="0" smtClean="0"/>
          </a:p>
          <a:p>
            <a:pPr marL="274320" indent="-274320" algn="just" fontAlgn="auto">
              <a:spcBef>
                <a:spcPts val="580"/>
              </a:spcBef>
              <a:spcAft>
                <a:spcPts val="0"/>
              </a:spcAft>
              <a:buFont typeface="Wingdings 2"/>
              <a:buChar char=""/>
              <a:defRPr/>
            </a:pPr>
            <a:endParaRPr lang="en-US" b="1" i="1" u="sng" dirty="0" smtClean="0"/>
          </a:p>
          <a:p>
            <a:pPr marL="274320" indent="-274320" algn="just" fontAlgn="auto">
              <a:spcBef>
                <a:spcPts val="580"/>
              </a:spcBef>
              <a:spcAft>
                <a:spcPts val="0"/>
              </a:spcAft>
              <a:buFont typeface="Wingdings 2"/>
              <a:buChar char=""/>
              <a:defRPr/>
            </a:pPr>
            <a:r>
              <a:rPr lang="el-GR" b="1" i="1" u="sng" dirty="0" err="1" smtClean="0"/>
              <a:t>Γουρνοχαρά</a:t>
            </a:r>
            <a:r>
              <a:rPr lang="el-GR" dirty="0" smtClean="0"/>
              <a:t> </a:t>
            </a:r>
            <a:r>
              <a:rPr lang="en-US" dirty="0" smtClean="0"/>
              <a:t>: </a:t>
            </a:r>
            <a:r>
              <a:rPr lang="el-GR" dirty="0" smtClean="0"/>
              <a:t>Κάθε σπίτι σφάζει έναν οικόσιτο χοίρο στη διάρκεια του Δωδεκάμερου. Η ίδια η διαδικασία του εθίμου είναι ένας δείκτης για τα μελλούμενα. Έχει ταυτιστεί κυρίως με τους Καραγκούνηδες. Ενδυναμώνεται από ένα ηχητικό σύμβολο, τον ήχο που έβγαζαν τα γουρούνια την ώρα της θυσίας. Ο ήχος, αποτελούσε σύμβολο της επιτυχούς ολοκλήρωσης του προηγούμενου έτους.</a:t>
            </a:r>
            <a:endParaRPr lang="el-GR" dirty="0"/>
          </a:p>
        </p:txBody>
      </p:sp>
      <p:pic>
        <p:nvPicPr>
          <p:cNvPr id="17411" name="Picture 2" descr="C:\Users\User\Desktop\xoirosfaghx-thumb-large.jpg"/>
          <p:cNvPicPr>
            <a:picLocks noChangeAspect="1" noChangeArrowheads="1"/>
          </p:cNvPicPr>
          <p:nvPr/>
        </p:nvPicPr>
        <p:blipFill>
          <a:blip r:embed="rId2"/>
          <a:srcRect/>
          <a:stretch>
            <a:fillRect/>
          </a:stretch>
        </p:blipFill>
        <p:spPr bwMode="auto">
          <a:xfrm>
            <a:off x="2627313" y="333375"/>
            <a:ext cx="3357562" cy="2241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 Τίτλος"/>
          <p:cNvSpPr>
            <a:spLocks noGrp="1"/>
          </p:cNvSpPr>
          <p:nvPr>
            <p:ph type="title"/>
          </p:nvPr>
        </p:nvSpPr>
        <p:spPr/>
        <p:txBody>
          <a:bodyPr/>
          <a:lstStyle/>
          <a:p>
            <a:endParaRPr lang="el-GR" smtClean="0"/>
          </a:p>
        </p:txBody>
      </p:sp>
      <p:sp>
        <p:nvSpPr>
          <p:cNvPr id="18434" name="2 - Θέση περιεχομένου"/>
          <p:cNvSpPr>
            <a:spLocks noGrp="1"/>
          </p:cNvSpPr>
          <p:nvPr>
            <p:ph sz="quarter" idx="1"/>
          </p:nvPr>
        </p:nvSpPr>
        <p:spPr/>
        <p:txBody>
          <a:bodyPr/>
          <a:lstStyle/>
          <a:p>
            <a:pPr algn="just"/>
            <a:r>
              <a:rPr lang="el-GR" u="sng" smtClean="0"/>
              <a:t>Η τοποθέτηση του χοίρου στο χώρο του μιαρού είναι κοινή</a:t>
            </a:r>
            <a:r>
              <a:rPr lang="en-US" smtClean="0"/>
              <a:t>: </a:t>
            </a:r>
            <a:r>
              <a:rPr lang="el-GR" smtClean="0"/>
              <a:t>«Η νοικοκυρά έδινε μια φτυαρίτσα σε αναμμένη στάχτη και θυμίαμα στον σφαγέα, ο οποίος αφού θυμιάτιζε τους εργαζομένους και όλους τους άλλους, για να έχουν την ευλογία του Χριστού και να εξαφανιστούν οι καλικάντζαροι, έριχνε τη στάχτη με το θυμίαμα στο λαιμό του γουρουνιού».</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 Τίτλος"/>
          <p:cNvSpPr>
            <a:spLocks noGrp="1"/>
          </p:cNvSpPr>
          <p:nvPr>
            <p:ph type="title"/>
          </p:nvPr>
        </p:nvSpPr>
        <p:spPr/>
        <p:txBody>
          <a:bodyPr/>
          <a:lstStyle/>
          <a:p>
            <a:endParaRPr lang="el-GR" smtClean="0"/>
          </a:p>
        </p:txBody>
      </p:sp>
      <p:sp>
        <p:nvSpPr>
          <p:cNvPr id="3" name="2 - Θέση περιεχομένου"/>
          <p:cNvSpPr>
            <a:spLocks noGrp="1"/>
          </p:cNvSpPr>
          <p:nvPr>
            <p:ph sz="quarter" idx="1"/>
          </p:nvPr>
        </p:nvSpPr>
        <p:spPr/>
        <p:txBody>
          <a:bodyPr>
            <a:normAutofit fontScale="92500"/>
          </a:bodyPr>
          <a:lstStyle/>
          <a:p>
            <a:pPr marL="274320" indent="-274320" algn="just" fontAlgn="auto">
              <a:spcBef>
                <a:spcPts val="580"/>
              </a:spcBef>
              <a:spcAft>
                <a:spcPts val="0"/>
              </a:spcAft>
              <a:buFont typeface="Wingdings 2"/>
              <a:buChar char=""/>
              <a:defRPr/>
            </a:pPr>
            <a:r>
              <a:rPr lang="el-GR" dirty="0" smtClean="0"/>
              <a:t>Τοποθετείται το γουρούνι στον μιαρό πόλο του ελληνικού πολιτισμικού κύκλου</a:t>
            </a:r>
            <a:r>
              <a:rPr lang="en-US" dirty="0" smtClean="0"/>
              <a:t>;</a:t>
            </a:r>
          </a:p>
          <a:p>
            <a:pPr marL="274320" indent="-274320" algn="just" fontAlgn="auto">
              <a:spcBef>
                <a:spcPts val="580"/>
              </a:spcBef>
              <a:spcAft>
                <a:spcPts val="0"/>
              </a:spcAft>
              <a:buFont typeface="Wingdings 2"/>
              <a:buChar char=""/>
              <a:defRPr/>
            </a:pPr>
            <a:r>
              <a:rPr lang="el-GR" dirty="0" smtClean="0"/>
              <a:t>Προφανώς όχι, αν μάλιστα αναλογιστούμε ότι ο χοίρος συστατικό στοιχείο του ελληνικού διαιτολογίου.</a:t>
            </a:r>
          </a:p>
          <a:p>
            <a:pPr marL="274320" indent="-274320" algn="just" fontAlgn="auto">
              <a:spcBef>
                <a:spcPts val="580"/>
              </a:spcBef>
              <a:spcAft>
                <a:spcPts val="0"/>
              </a:spcAft>
              <a:buFont typeface="Wingdings 2"/>
              <a:buChar char=""/>
              <a:defRPr/>
            </a:pPr>
            <a:r>
              <a:rPr lang="el-GR" dirty="0" smtClean="0"/>
              <a:t>Η αντίληψη ότι ο χοίρος αποτελεί φορέα μιαρότητας στον πολιτισμό του Θεσσαλικού κάμπου δεν είναι πραγματική.</a:t>
            </a:r>
          </a:p>
          <a:p>
            <a:pPr marL="274320" indent="-274320" algn="just" fontAlgn="auto">
              <a:spcBef>
                <a:spcPts val="580"/>
              </a:spcBef>
              <a:spcAft>
                <a:spcPts val="0"/>
              </a:spcAft>
              <a:buFont typeface="Wingdings 2"/>
              <a:buChar char=""/>
              <a:defRPr/>
            </a:pPr>
            <a:r>
              <a:rPr lang="el-GR" dirty="0" smtClean="0"/>
              <a:t>Αυτό, αλλάζει από τα μέσα της δεκαετίας του 1970 και μετά, όταν </a:t>
            </a:r>
            <a:r>
              <a:rPr lang="el-GR" dirty="0" err="1" smtClean="0"/>
              <a:t>εκμηχανίζεται</a:t>
            </a:r>
            <a:r>
              <a:rPr lang="el-GR" dirty="0" smtClean="0"/>
              <a:t> η γεωργία στο Θεσσαλικό Κάμπο και ο χώρος του αγροτικού νοικοκυριού  αντιμετωπίζεται με όρους υγιεινής.</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 Τίτλος"/>
          <p:cNvSpPr>
            <a:spLocks noGrp="1"/>
          </p:cNvSpPr>
          <p:nvPr>
            <p:ph type="title"/>
          </p:nvPr>
        </p:nvSpPr>
        <p:spPr/>
        <p:txBody>
          <a:bodyPr/>
          <a:lstStyle/>
          <a:p>
            <a:endParaRPr lang="el-GR" smtClean="0"/>
          </a:p>
        </p:txBody>
      </p:sp>
      <p:sp>
        <p:nvSpPr>
          <p:cNvPr id="20482" name="2 - Θέση περιεχομένου"/>
          <p:cNvSpPr>
            <a:spLocks noGrp="1"/>
          </p:cNvSpPr>
          <p:nvPr>
            <p:ph sz="quarter" idx="1"/>
          </p:nvPr>
        </p:nvSpPr>
        <p:spPr/>
        <p:txBody>
          <a:bodyPr/>
          <a:lstStyle/>
          <a:p>
            <a:r>
              <a:rPr lang="el-GR" smtClean="0"/>
              <a:t>Τελικά ποιος ο ρόλος του θυμιάματος, μετά το σφάξιμο</a:t>
            </a:r>
            <a:r>
              <a:rPr lang="en-US" smtClean="0"/>
              <a:t>;</a:t>
            </a:r>
          </a:p>
          <a:p>
            <a:pPr>
              <a:buFont typeface="Wingdings 2" pitchFamily="18" charset="2"/>
              <a:buNone/>
            </a:pPr>
            <a:r>
              <a:rPr lang="el-GR" smtClean="0"/>
              <a:t>    Η ενέργεια αυτή, γίνεται συνήθως πάνω στην ανοιχτή πληγή και εντάσσεται σε αυτό που ο Αλεξάκης χαρακτηρίζει ως«καθαγιασμό/ιεροποίηση» του ζώου.</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 Τίτλος"/>
          <p:cNvSpPr>
            <a:spLocks noGrp="1"/>
          </p:cNvSpPr>
          <p:nvPr>
            <p:ph type="title"/>
          </p:nvPr>
        </p:nvSpPr>
        <p:spPr/>
        <p:txBody>
          <a:bodyPr/>
          <a:lstStyle/>
          <a:p>
            <a:endParaRPr lang="el-GR" smtClean="0"/>
          </a:p>
        </p:txBody>
      </p:sp>
      <p:sp>
        <p:nvSpPr>
          <p:cNvPr id="21506" name="2 - Θέση περιεχομένου"/>
          <p:cNvSpPr>
            <a:spLocks noGrp="1"/>
          </p:cNvSpPr>
          <p:nvPr>
            <p:ph sz="quarter" idx="1"/>
          </p:nvPr>
        </p:nvSpPr>
        <p:spPr/>
        <p:txBody>
          <a:bodyPr/>
          <a:lstStyle/>
          <a:p>
            <a:pPr algn="just"/>
            <a:r>
              <a:rPr lang="el-GR" smtClean="0"/>
              <a:t>Τα αίμα του ζώου, χρησιμοποιείται για το σχηματισμό μιας βούλας ή σταυρού στο μέτωπο των παρισταμένων.</a:t>
            </a:r>
          </a:p>
          <a:p>
            <a:pPr algn="just"/>
            <a:r>
              <a:rPr lang="el-GR" smtClean="0"/>
              <a:t>Μετασχηματίζεται σε μέσο μεταβίβασης ιδιοτήτων του σφαγιασμένου ζώου στο συμμετέχοντα μέσω της βούλας-σταυρού.</a:t>
            </a:r>
          </a:p>
          <a:p>
            <a:pPr algn="just"/>
            <a:r>
              <a:rPr lang="el-GR" smtClean="0"/>
              <a:t>Σχετικά με τη σφαγίαση, οι συμμετέχοντες, προσπαθούν να μειώσουν τα αισθήματα εκδίκησης, που ενδεχομένως οδηγήσουν την οικογένεια στο κέντρο της μεθοριακότητας.</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89</TotalTime>
  <Words>526</Words>
  <Application>Microsoft Office PowerPoint</Application>
  <PresentationFormat>On-screen Show (4:3)</PresentationFormat>
  <Paragraphs>41</Paragraphs>
  <Slides>12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Πρότυπο σχεδίασης</vt:lpstr>
      </vt:variant>
      <vt:variant>
        <vt:i4>5</vt:i4>
      </vt:variant>
      <vt:variant>
        <vt:lpstr>Τίτλοι διαφανειών</vt:lpstr>
      </vt:variant>
      <vt:variant>
        <vt:i4>12</vt:i4>
      </vt:variant>
    </vt:vector>
  </HeadingPairs>
  <TitlesOfParts>
    <vt:vector size="22" baseType="lpstr">
      <vt:lpstr>Cambria</vt:lpstr>
      <vt:lpstr>Arial</vt:lpstr>
      <vt:lpstr>Calibri</vt:lpstr>
      <vt:lpstr>Wingdings 2</vt:lpstr>
      <vt:lpstr>Perpetua</vt:lpstr>
      <vt:lpstr>Δικαιοσύνη</vt:lpstr>
      <vt:lpstr>Δικαιοσύνη</vt:lpstr>
      <vt:lpstr>Δικαιοσύνη</vt:lpstr>
      <vt:lpstr>Δικαιοσύνη</vt:lpstr>
      <vt:lpstr>Δικαιοσύνη</vt:lpstr>
      <vt:lpstr>Αγγελική Βαβάκα</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Αγγελική Βαβάκα</dc:title>
  <dc:creator>User</dc:creator>
  <cp:lastModifiedBy>user</cp:lastModifiedBy>
  <cp:revision>36</cp:revision>
  <dcterms:created xsi:type="dcterms:W3CDTF">2014-03-16T11:12:49Z</dcterms:created>
  <dcterms:modified xsi:type="dcterms:W3CDTF">2014-03-24T07:54:14Z</dcterms:modified>
</cp:coreProperties>
</file>