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0195D1-2DDC-4A21-B47D-7C308E431B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F42B49C-6100-476E-8BD5-2C7F94E2AEF9}">
      <dgm:prSet custT="1"/>
      <dgm:spPr/>
      <dgm:t>
        <a:bodyPr/>
        <a:lstStyle/>
        <a:p>
          <a:pPr rtl="0"/>
          <a:r>
            <a:rPr lang="el-GR" sz="2000" u="sng" dirty="0" smtClean="0"/>
            <a:t>Εφαρμογές </a:t>
          </a:r>
          <a:r>
            <a:rPr lang="en-US" sz="2000" u="sng" dirty="0" smtClean="0"/>
            <a:t>GIS </a:t>
          </a:r>
          <a:r>
            <a:rPr lang="el-GR" sz="2000" u="sng" dirty="0" smtClean="0"/>
            <a:t>στην αρχαιολογία</a:t>
          </a:r>
          <a:r>
            <a:rPr lang="el-GR" sz="2000" dirty="0" smtClean="0"/>
            <a:t/>
          </a:r>
          <a:br>
            <a:rPr lang="el-GR" sz="2000" dirty="0" smtClean="0"/>
          </a:br>
          <a:r>
            <a:rPr lang="el-GR" sz="2000" dirty="0" smtClean="0"/>
            <a:t>2</a:t>
          </a:r>
          <a:r>
            <a:rPr lang="el-GR" sz="2000" baseline="30000" dirty="0" smtClean="0"/>
            <a:t>η</a:t>
          </a:r>
          <a:r>
            <a:rPr lang="el-GR" sz="2000" dirty="0" smtClean="0"/>
            <a:t> ενότητα</a:t>
          </a:r>
          <a:r>
            <a:rPr lang="en-US" sz="2000" dirty="0" smtClean="0"/>
            <a:t>: </a:t>
          </a:r>
          <a:r>
            <a:rPr lang="el-GR" sz="2000" dirty="0" smtClean="0"/>
            <a:t>το υπόβαθρο</a:t>
          </a:r>
          <a:endParaRPr lang="en-US" sz="2000" dirty="0"/>
        </a:p>
      </dgm:t>
    </dgm:pt>
    <dgm:pt modelId="{E3E4547C-4C8F-4B99-B83C-D7968121224D}" type="parTrans" cxnId="{21DA89B0-B600-4ABB-84E8-74FFA29A36CE}">
      <dgm:prSet/>
      <dgm:spPr/>
      <dgm:t>
        <a:bodyPr/>
        <a:lstStyle/>
        <a:p>
          <a:endParaRPr lang="en-US"/>
        </a:p>
      </dgm:t>
    </dgm:pt>
    <dgm:pt modelId="{09410F70-C4DB-4E5C-B1E7-3B656F5FA5A2}" type="sibTrans" cxnId="{21DA89B0-B600-4ABB-84E8-74FFA29A36CE}">
      <dgm:prSet/>
      <dgm:spPr/>
      <dgm:t>
        <a:bodyPr/>
        <a:lstStyle/>
        <a:p>
          <a:endParaRPr lang="en-US"/>
        </a:p>
      </dgm:t>
    </dgm:pt>
    <dgm:pt modelId="{1704B955-19DB-468F-89E9-827DDE2D61A5}" type="pres">
      <dgm:prSet presAssocID="{820195D1-2DDC-4A21-B47D-7C308E431BD4}" presName="linear" presStyleCnt="0">
        <dgm:presLayoutVars>
          <dgm:animLvl val="lvl"/>
          <dgm:resizeHandles val="exact"/>
        </dgm:presLayoutVars>
      </dgm:prSet>
      <dgm:spPr/>
      <dgm:t>
        <a:bodyPr/>
        <a:lstStyle/>
        <a:p>
          <a:endParaRPr lang="en-US"/>
        </a:p>
      </dgm:t>
    </dgm:pt>
    <dgm:pt modelId="{5052892C-595F-4392-A483-F42046DE34D5}" type="pres">
      <dgm:prSet presAssocID="{3F42B49C-6100-476E-8BD5-2C7F94E2AEF9}" presName="parentText" presStyleLbl="node1" presStyleIdx="0" presStyleCnt="1">
        <dgm:presLayoutVars>
          <dgm:chMax val="0"/>
          <dgm:bulletEnabled val="1"/>
        </dgm:presLayoutVars>
      </dgm:prSet>
      <dgm:spPr/>
      <dgm:t>
        <a:bodyPr/>
        <a:lstStyle/>
        <a:p>
          <a:endParaRPr lang="en-US"/>
        </a:p>
      </dgm:t>
    </dgm:pt>
  </dgm:ptLst>
  <dgm:cxnLst>
    <dgm:cxn modelId="{ED55418C-4AFE-46A4-9147-EEA4D64CFCBC}" type="presOf" srcId="{3F42B49C-6100-476E-8BD5-2C7F94E2AEF9}" destId="{5052892C-595F-4392-A483-F42046DE34D5}" srcOrd="0" destOrd="0" presId="urn:microsoft.com/office/officeart/2005/8/layout/vList2"/>
    <dgm:cxn modelId="{21DA89B0-B600-4ABB-84E8-74FFA29A36CE}" srcId="{820195D1-2DDC-4A21-B47D-7C308E431BD4}" destId="{3F42B49C-6100-476E-8BD5-2C7F94E2AEF9}" srcOrd="0" destOrd="0" parTransId="{E3E4547C-4C8F-4B99-B83C-D7968121224D}" sibTransId="{09410F70-C4DB-4E5C-B1E7-3B656F5FA5A2}"/>
    <dgm:cxn modelId="{95A86920-FED5-47FE-AC63-8E4B2AD98054}" type="presOf" srcId="{820195D1-2DDC-4A21-B47D-7C308E431BD4}" destId="{1704B955-19DB-468F-89E9-827DDE2D61A5}" srcOrd="0" destOrd="0" presId="urn:microsoft.com/office/officeart/2005/8/layout/vList2"/>
    <dgm:cxn modelId="{F2BE34C8-1067-4530-80DD-29D95BFEC05E}" type="presParOf" srcId="{1704B955-19DB-468F-89E9-827DDE2D61A5}" destId="{5052892C-595F-4392-A483-F42046DE34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0195D1-2DDC-4A21-B47D-7C308E431B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F42B49C-6100-476E-8BD5-2C7F94E2AEF9}">
      <dgm:prSet custT="1"/>
      <dgm:spPr/>
      <dgm:t>
        <a:bodyPr/>
        <a:lstStyle/>
        <a:p>
          <a:pPr rtl="0"/>
          <a:r>
            <a:rPr lang="el-GR" sz="2000" u="sng" dirty="0" smtClean="0"/>
            <a:t>Εφαρμογές </a:t>
          </a:r>
          <a:r>
            <a:rPr lang="en-US" sz="2000" u="sng" dirty="0" smtClean="0"/>
            <a:t>GIS </a:t>
          </a:r>
          <a:r>
            <a:rPr lang="el-GR" sz="2000" u="sng" dirty="0" smtClean="0"/>
            <a:t>στην αρχαιολογία</a:t>
          </a:r>
          <a:r>
            <a:rPr lang="el-GR" sz="2000" dirty="0" smtClean="0"/>
            <a:t/>
          </a:r>
          <a:br>
            <a:rPr lang="el-GR" sz="2000" dirty="0" smtClean="0"/>
          </a:br>
          <a:r>
            <a:rPr lang="el-GR" sz="2000" dirty="0" smtClean="0"/>
            <a:t>2</a:t>
          </a:r>
          <a:r>
            <a:rPr lang="el-GR" sz="2000" baseline="30000" dirty="0" smtClean="0"/>
            <a:t>η</a:t>
          </a:r>
          <a:r>
            <a:rPr lang="el-GR" sz="2000" dirty="0" smtClean="0"/>
            <a:t> ενότητα</a:t>
          </a:r>
          <a:r>
            <a:rPr lang="en-US" sz="2000" dirty="0" smtClean="0"/>
            <a:t>: </a:t>
          </a:r>
          <a:r>
            <a:rPr lang="el-GR" sz="2000" dirty="0" smtClean="0"/>
            <a:t>το υπόβαθρο</a:t>
          </a:r>
          <a:endParaRPr lang="en-US" sz="2000" dirty="0"/>
        </a:p>
      </dgm:t>
    </dgm:pt>
    <dgm:pt modelId="{E3E4547C-4C8F-4B99-B83C-D7968121224D}" type="parTrans" cxnId="{21DA89B0-B600-4ABB-84E8-74FFA29A36CE}">
      <dgm:prSet/>
      <dgm:spPr/>
      <dgm:t>
        <a:bodyPr/>
        <a:lstStyle/>
        <a:p>
          <a:endParaRPr lang="en-US"/>
        </a:p>
      </dgm:t>
    </dgm:pt>
    <dgm:pt modelId="{09410F70-C4DB-4E5C-B1E7-3B656F5FA5A2}" type="sibTrans" cxnId="{21DA89B0-B600-4ABB-84E8-74FFA29A36CE}">
      <dgm:prSet/>
      <dgm:spPr/>
      <dgm:t>
        <a:bodyPr/>
        <a:lstStyle/>
        <a:p>
          <a:endParaRPr lang="en-US"/>
        </a:p>
      </dgm:t>
    </dgm:pt>
    <dgm:pt modelId="{1704B955-19DB-468F-89E9-827DDE2D61A5}" type="pres">
      <dgm:prSet presAssocID="{820195D1-2DDC-4A21-B47D-7C308E431BD4}" presName="linear" presStyleCnt="0">
        <dgm:presLayoutVars>
          <dgm:animLvl val="lvl"/>
          <dgm:resizeHandles val="exact"/>
        </dgm:presLayoutVars>
      </dgm:prSet>
      <dgm:spPr/>
      <dgm:t>
        <a:bodyPr/>
        <a:lstStyle/>
        <a:p>
          <a:endParaRPr lang="en-US"/>
        </a:p>
      </dgm:t>
    </dgm:pt>
    <dgm:pt modelId="{5052892C-595F-4392-A483-F42046DE34D5}" type="pres">
      <dgm:prSet presAssocID="{3F42B49C-6100-476E-8BD5-2C7F94E2AEF9}" presName="parentText" presStyleLbl="node1" presStyleIdx="0" presStyleCnt="1">
        <dgm:presLayoutVars>
          <dgm:chMax val="0"/>
          <dgm:bulletEnabled val="1"/>
        </dgm:presLayoutVars>
      </dgm:prSet>
      <dgm:spPr/>
      <dgm:t>
        <a:bodyPr/>
        <a:lstStyle/>
        <a:p>
          <a:endParaRPr lang="en-US"/>
        </a:p>
      </dgm:t>
    </dgm:pt>
  </dgm:ptLst>
  <dgm:cxnLst>
    <dgm:cxn modelId="{00C587F9-FBC4-4A9E-891F-B909D0F4D0BD}" type="presOf" srcId="{820195D1-2DDC-4A21-B47D-7C308E431BD4}" destId="{1704B955-19DB-468F-89E9-827DDE2D61A5}" srcOrd="0" destOrd="0" presId="urn:microsoft.com/office/officeart/2005/8/layout/vList2"/>
    <dgm:cxn modelId="{21DA89B0-B600-4ABB-84E8-74FFA29A36CE}" srcId="{820195D1-2DDC-4A21-B47D-7C308E431BD4}" destId="{3F42B49C-6100-476E-8BD5-2C7F94E2AEF9}" srcOrd="0" destOrd="0" parTransId="{E3E4547C-4C8F-4B99-B83C-D7968121224D}" sibTransId="{09410F70-C4DB-4E5C-B1E7-3B656F5FA5A2}"/>
    <dgm:cxn modelId="{635D5BE6-816A-404B-8453-8C55D1CC018C}" type="presOf" srcId="{3F42B49C-6100-476E-8BD5-2C7F94E2AEF9}" destId="{5052892C-595F-4392-A483-F42046DE34D5}" srcOrd="0" destOrd="0" presId="urn:microsoft.com/office/officeart/2005/8/layout/vList2"/>
    <dgm:cxn modelId="{5F5D686B-B987-4BCD-B723-4EB91C93E37C}" type="presParOf" srcId="{1704B955-19DB-468F-89E9-827DDE2D61A5}" destId="{5052892C-595F-4392-A483-F42046DE34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0195D1-2DDC-4A21-B47D-7C308E431B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F42B49C-6100-476E-8BD5-2C7F94E2AEF9}">
      <dgm:prSet custT="1"/>
      <dgm:spPr/>
      <dgm:t>
        <a:bodyPr/>
        <a:lstStyle/>
        <a:p>
          <a:pPr rtl="0"/>
          <a:r>
            <a:rPr lang="el-GR" sz="2000" u="sng" dirty="0" smtClean="0"/>
            <a:t>Εφαρμογές </a:t>
          </a:r>
          <a:r>
            <a:rPr lang="en-US" sz="2000" u="sng" dirty="0" smtClean="0"/>
            <a:t>GIS </a:t>
          </a:r>
          <a:r>
            <a:rPr lang="el-GR" sz="2000" u="sng" dirty="0" smtClean="0"/>
            <a:t>στην αρχαιολογία</a:t>
          </a:r>
          <a:r>
            <a:rPr lang="el-GR" sz="2000" dirty="0" smtClean="0"/>
            <a:t/>
          </a:r>
          <a:br>
            <a:rPr lang="el-GR" sz="2000" dirty="0" smtClean="0"/>
          </a:br>
          <a:r>
            <a:rPr lang="el-GR" sz="2000" dirty="0" smtClean="0"/>
            <a:t>2</a:t>
          </a:r>
          <a:r>
            <a:rPr lang="el-GR" sz="2000" baseline="30000" dirty="0" smtClean="0"/>
            <a:t>η</a:t>
          </a:r>
          <a:r>
            <a:rPr lang="el-GR" sz="2000" dirty="0" smtClean="0"/>
            <a:t> ενότητα</a:t>
          </a:r>
          <a:r>
            <a:rPr lang="en-US" sz="2000" dirty="0" smtClean="0"/>
            <a:t>: </a:t>
          </a:r>
          <a:r>
            <a:rPr lang="el-GR" sz="2000" dirty="0" smtClean="0"/>
            <a:t>το υπόβαθρο</a:t>
          </a:r>
          <a:endParaRPr lang="en-US" sz="2000" dirty="0"/>
        </a:p>
      </dgm:t>
    </dgm:pt>
    <dgm:pt modelId="{E3E4547C-4C8F-4B99-B83C-D7968121224D}" type="parTrans" cxnId="{21DA89B0-B600-4ABB-84E8-74FFA29A36CE}">
      <dgm:prSet/>
      <dgm:spPr/>
      <dgm:t>
        <a:bodyPr/>
        <a:lstStyle/>
        <a:p>
          <a:endParaRPr lang="en-US"/>
        </a:p>
      </dgm:t>
    </dgm:pt>
    <dgm:pt modelId="{09410F70-C4DB-4E5C-B1E7-3B656F5FA5A2}" type="sibTrans" cxnId="{21DA89B0-B600-4ABB-84E8-74FFA29A36CE}">
      <dgm:prSet/>
      <dgm:spPr/>
      <dgm:t>
        <a:bodyPr/>
        <a:lstStyle/>
        <a:p>
          <a:endParaRPr lang="en-US"/>
        </a:p>
      </dgm:t>
    </dgm:pt>
    <dgm:pt modelId="{1704B955-19DB-468F-89E9-827DDE2D61A5}" type="pres">
      <dgm:prSet presAssocID="{820195D1-2DDC-4A21-B47D-7C308E431BD4}" presName="linear" presStyleCnt="0">
        <dgm:presLayoutVars>
          <dgm:animLvl val="lvl"/>
          <dgm:resizeHandles val="exact"/>
        </dgm:presLayoutVars>
      </dgm:prSet>
      <dgm:spPr/>
      <dgm:t>
        <a:bodyPr/>
        <a:lstStyle/>
        <a:p>
          <a:endParaRPr lang="en-US"/>
        </a:p>
      </dgm:t>
    </dgm:pt>
    <dgm:pt modelId="{5052892C-595F-4392-A483-F42046DE34D5}" type="pres">
      <dgm:prSet presAssocID="{3F42B49C-6100-476E-8BD5-2C7F94E2AEF9}" presName="parentText" presStyleLbl="node1" presStyleIdx="0" presStyleCnt="1">
        <dgm:presLayoutVars>
          <dgm:chMax val="0"/>
          <dgm:bulletEnabled val="1"/>
        </dgm:presLayoutVars>
      </dgm:prSet>
      <dgm:spPr/>
      <dgm:t>
        <a:bodyPr/>
        <a:lstStyle/>
        <a:p>
          <a:endParaRPr lang="en-US"/>
        </a:p>
      </dgm:t>
    </dgm:pt>
  </dgm:ptLst>
  <dgm:cxnLst>
    <dgm:cxn modelId="{340FFBC4-40EA-49B1-86B2-ECDBDEB49692}" type="presOf" srcId="{3F42B49C-6100-476E-8BD5-2C7F94E2AEF9}" destId="{5052892C-595F-4392-A483-F42046DE34D5}" srcOrd="0" destOrd="0" presId="urn:microsoft.com/office/officeart/2005/8/layout/vList2"/>
    <dgm:cxn modelId="{21DA89B0-B600-4ABB-84E8-74FFA29A36CE}" srcId="{820195D1-2DDC-4A21-B47D-7C308E431BD4}" destId="{3F42B49C-6100-476E-8BD5-2C7F94E2AEF9}" srcOrd="0" destOrd="0" parTransId="{E3E4547C-4C8F-4B99-B83C-D7968121224D}" sibTransId="{09410F70-C4DB-4E5C-B1E7-3B656F5FA5A2}"/>
    <dgm:cxn modelId="{6C2EC7B8-8154-49C6-890B-2FC60D19CD49}" type="presOf" srcId="{820195D1-2DDC-4A21-B47D-7C308E431BD4}" destId="{1704B955-19DB-468F-89E9-827DDE2D61A5}" srcOrd="0" destOrd="0" presId="urn:microsoft.com/office/officeart/2005/8/layout/vList2"/>
    <dgm:cxn modelId="{EBA717CF-BC35-47B2-8EC2-15DFBDBE7D26}" type="presParOf" srcId="{1704B955-19DB-468F-89E9-827DDE2D61A5}" destId="{5052892C-595F-4392-A483-F42046DE34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20195D1-2DDC-4A21-B47D-7C308E431B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F42B49C-6100-476E-8BD5-2C7F94E2AEF9}">
      <dgm:prSet custT="1"/>
      <dgm:spPr/>
      <dgm:t>
        <a:bodyPr/>
        <a:lstStyle/>
        <a:p>
          <a:pPr rtl="0"/>
          <a:r>
            <a:rPr lang="el-GR" sz="2000" u="sng" dirty="0" smtClean="0"/>
            <a:t>Εφαρμογές </a:t>
          </a:r>
          <a:r>
            <a:rPr lang="en-US" sz="2000" u="sng" dirty="0" smtClean="0"/>
            <a:t>GIS </a:t>
          </a:r>
          <a:r>
            <a:rPr lang="el-GR" sz="2000" u="sng" dirty="0" smtClean="0"/>
            <a:t>στην αρχαιολογία</a:t>
          </a:r>
          <a:r>
            <a:rPr lang="el-GR" sz="2000" dirty="0" smtClean="0"/>
            <a:t/>
          </a:r>
          <a:br>
            <a:rPr lang="el-GR" sz="2000" dirty="0" smtClean="0"/>
          </a:br>
          <a:r>
            <a:rPr lang="el-GR" sz="2000" dirty="0" smtClean="0"/>
            <a:t>2</a:t>
          </a:r>
          <a:r>
            <a:rPr lang="el-GR" sz="2000" baseline="30000" dirty="0" smtClean="0"/>
            <a:t>η</a:t>
          </a:r>
          <a:r>
            <a:rPr lang="el-GR" sz="2000" dirty="0" smtClean="0"/>
            <a:t> ενότητα</a:t>
          </a:r>
          <a:r>
            <a:rPr lang="en-US" sz="2000" dirty="0" smtClean="0"/>
            <a:t>: </a:t>
          </a:r>
          <a:r>
            <a:rPr lang="el-GR" sz="2000" dirty="0" smtClean="0"/>
            <a:t>το υπόβαθρο</a:t>
          </a:r>
          <a:endParaRPr lang="en-US" sz="2000" dirty="0"/>
        </a:p>
      </dgm:t>
    </dgm:pt>
    <dgm:pt modelId="{E3E4547C-4C8F-4B99-B83C-D7968121224D}" type="parTrans" cxnId="{21DA89B0-B600-4ABB-84E8-74FFA29A36CE}">
      <dgm:prSet/>
      <dgm:spPr/>
      <dgm:t>
        <a:bodyPr/>
        <a:lstStyle/>
        <a:p>
          <a:endParaRPr lang="en-US"/>
        </a:p>
      </dgm:t>
    </dgm:pt>
    <dgm:pt modelId="{09410F70-C4DB-4E5C-B1E7-3B656F5FA5A2}" type="sibTrans" cxnId="{21DA89B0-B600-4ABB-84E8-74FFA29A36CE}">
      <dgm:prSet/>
      <dgm:spPr/>
      <dgm:t>
        <a:bodyPr/>
        <a:lstStyle/>
        <a:p>
          <a:endParaRPr lang="en-US"/>
        </a:p>
      </dgm:t>
    </dgm:pt>
    <dgm:pt modelId="{1704B955-19DB-468F-89E9-827DDE2D61A5}" type="pres">
      <dgm:prSet presAssocID="{820195D1-2DDC-4A21-B47D-7C308E431BD4}" presName="linear" presStyleCnt="0">
        <dgm:presLayoutVars>
          <dgm:animLvl val="lvl"/>
          <dgm:resizeHandles val="exact"/>
        </dgm:presLayoutVars>
      </dgm:prSet>
      <dgm:spPr/>
      <dgm:t>
        <a:bodyPr/>
        <a:lstStyle/>
        <a:p>
          <a:endParaRPr lang="en-US"/>
        </a:p>
      </dgm:t>
    </dgm:pt>
    <dgm:pt modelId="{5052892C-595F-4392-A483-F42046DE34D5}" type="pres">
      <dgm:prSet presAssocID="{3F42B49C-6100-476E-8BD5-2C7F94E2AEF9}" presName="parentText" presStyleLbl="node1" presStyleIdx="0" presStyleCnt="1" custLinFactNeighborX="12037" custLinFactNeighborY="3082">
        <dgm:presLayoutVars>
          <dgm:chMax val="0"/>
          <dgm:bulletEnabled val="1"/>
        </dgm:presLayoutVars>
      </dgm:prSet>
      <dgm:spPr/>
      <dgm:t>
        <a:bodyPr/>
        <a:lstStyle/>
        <a:p>
          <a:endParaRPr lang="en-US"/>
        </a:p>
      </dgm:t>
    </dgm:pt>
  </dgm:ptLst>
  <dgm:cxnLst>
    <dgm:cxn modelId="{21DA89B0-B600-4ABB-84E8-74FFA29A36CE}" srcId="{820195D1-2DDC-4A21-B47D-7C308E431BD4}" destId="{3F42B49C-6100-476E-8BD5-2C7F94E2AEF9}" srcOrd="0" destOrd="0" parTransId="{E3E4547C-4C8F-4B99-B83C-D7968121224D}" sibTransId="{09410F70-C4DB-4E5C-B1E7-3B656F5FA5A2}"/>
    <dgm:cxn modelId="{98F29E36-0C09-4C6A-BA96-AE729BD084A1}" type="presOf" srcId="{3F42B49C-6100-476E-8BD5-2C7F94E2AEF9}" destId="{5052892C-595F-4392-A483-F42046DE34D5}" srcOrd="0" destOrd="0" presId="urn:microsoft.com/office/officeart/2005/8/layout/vList2"/>
    <dgm:cxn modelId="{45B07F78-9189-4DB7-80EF-4299C1A9B6ED}" type="presOf" srcId="{820195D1-2DDC-4A21-B47D-7C308E431BD4}" destId="{1704B955-19DB-468F-89E9-827DDE2D61A5}" srcOrd="0" destOrd="0" presId="urn:microsoft.com/office/officeart/2005/8/layout/vList2"/>
    <dgm:cxn modelId="{F75CE896-D755-45E1-B017-5E6FF4957E55}" type="presParOf" srcId="{1704B955-19DB-468F-89E9-827DDE2D61A5}" destId="{5052892C-595F-4392-A483-F42046DE34D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2892C-595F-4392-A483-F42046DE34D5}">
      <dsp:nvSpPr>
        <dsp:cNvPr id="0" name=""/>
        <dsp:cNvSpPr/>
      </dsp:nvSpPr>
      <dsp:spPr>
        <a:xfrm>
          <a:off x="0" y="3620"/>
          <a:ext cx="8229600" cy="861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u="sng" kern="1200" dirty="0" smtClean="0"/>
            <a:t>Εφαρμογές </a:t>
          </a:r>
          <a:r>
            <a:rPr lang="en-US" sz="2000" u="sng" kern="1200" dirty="0" smtClean="0"/>
            <a:t>GIS </a:t>
          </a:r>
          <a:r>
            <a:rPr lang="el-GR" sz="2000" u="sng" kern="1200" dirty="0" smtClean="0"/>
            <a:t>στην αρχαιολογία</a:t>
          </a:r>
          <a:r>
            <a:rPr lang="el-GR" sz="2000" kern="1200" dirty="0" smtClean="0"/>
            <a:t/>
          </a:r>
          <a:br>
            <a:rPr lang="el-GR" sz="2000" kern="1200" dirty="0" smtClean="0"/>
          </a:br>
          <a:r>
            <a:rPr lang="el-GR" sz="2000" kern="1200" dirty="0" smtClean="0"/>
            <a:t>2</a:t>
          </a:r>
          <a:r>
            <a:rPr lang="el-GR" sz="2000" kern="1200" baseline="30000" dirty="0" smtClean="0"/>
            <a:t>η</a:t>
          </a:r>
          <a:r>
            <a:rPr lang="el-GR" sz="2000" kern="1200" dirty="0" smtClean="0"/>
            <a:t> ενότητα</a:t>
          </a:r>
          <a:r>
            <a:rPr lang="en-US" sz="2000" kern="1200" dirty="0" smtClean="0"/>
            <a:t>: </a:t>
          </a:r>
          <a:r>
            <a:rPr lang="el-GR" sz="2000" kern="1200" dirty="0" smtClean="0"/>
            <a:t>το υπόβαθρο</a:t>
          </a:r>
          <a:endParaRPr lang="en-US" sz="2000" kern="1200" dirty="0"/>
        </a:p>
      </dsp:txBody>
      <dsp:txXfrm>
        <a:off x="42036" y="45656"/>
        <a:ext cx="8145528" cy="777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2892C-595F-4392-A483-F42046DE34D5}">
      <dsp:nvSpPr>
        <dsp:cNvPr id="0" name=""/>
        <dsp:cNvSpPr/>
      </dsp:nvSpPr>
      <dsp:spPr>
        <a:xfrm>
          <a:off x="0" y="3620"/>
          <a:ext cx="8229600" cy="861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u="sng" kern="1200" dirty="0" smtClean="0"/>
            <a:t>Εφαρμογές </a:t>
          </a:r>
          <a:r>
            <a:rPr lang="en-US" sz="2000" u="sng" kern="1200" dirty="0" smtClean="0"/>
            <a:t>GIS </a:t>
          </a:r>
          <a:r>
            <a:rPr lang="el-GR" sz="2000" u="sng" kern="1200" dirty="0" smtClean="0"/>
            <a:t>στην αρχαιολογία</a:t>
          </a:r>
          <a:r>
            <a:rPr lang="el-GR" sz="2000" kern="1200" dirty="0" smtClean="0"/>
            <a:t/>
          </a:r>
          <a:br>
            <a:rPr lang="el-GR" sz="2000" kern="1200" dirty="0" smtClean="0"/>
          </a:br>
          <a:r>
            <a:rPr lang="el-GR" sz="2000" kern="1200" dirty="0" smtClean="0"/>
            <a:t>2</a:t>
          </a:r>
          <a:r>
            <a:rPr lang="el-GR" sz="2000" kern="1200" baseline="30000" dirty="0" smtClean="0"/>
            <a:t>η</a:t>
          </a:r>
          <a:r>
            <a:rPr lang="el-GR" sz="2000" kern="1200" dirty="0" smtClean="0"/>
            <a:t> ενότητα</a:t>
          </a:r>
          <a:r>
            <a:rPr lang="en-US" sz="2000" kern="1200" dirty="0" smtClean="0"/>
            <a:t>: </a:t>
          </a:r>
          <a:r>
            <a:rPr lang="el-GR" sz="2000" kern="1200" dirty="0" smtClean="0"/>
            <a:t>το υπόβαθρο</a:t>
          </a:r>
          <a:endParaRPr lang="en-US" sz="2000" kern="1200" dirty="0"/>
        </a:p>
      </dsp:txBody>
      <dsp:txXfrm>
        <a:off x="42036" y="45656"/>
        <a:ext cx="8145528" cy="7770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2892C-595F-4392-A483-F42046DE34D5}">
      <dsp:nvSpPr>
        <dsp:cNvPr id="0" name=""/>
        <dsp:cNvSpPr/>
      </dsp:nvSpPr>
      <dsp:spPr>
        <a:xfrm>
          <a:off x="0" y="3620"/>
          <a:ext cx="8229600" cy="861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u="sng" kern="1200" dirty="0" smtClean="0"/>
            <a:t>Εφαρμογές </a:t>
          </a:r>
          <a:r>
            <a:rPr lang="en-US" sz="2000" u="sng" kern="1200" dirty="0" smtClean="0"/>
            <a:t>GIS </a:t>
          </a:r>
          <a:r>
            <a:rPr lang="el-GR" sz="2000" u="sng" kern="1200" dirty="0" smtClean="0"/>
            <a:t>στην αρχαιολογία</a:t>
          </a:r>
          <a:r>
            <a:rPr lang="el-GR" sz="2000" kern="1200" dirty="0" smtClean="0"/>
            <a:t/>
          </a:r>
          <a:br>
            <a:rPr lang="el-GR" sz="2000" kern="1200" dirty="0" smtClean="0"/>
          </a:br>
          <a:r>
            <a:rPr lang="el-GR" sz="2000" kern="1200" dirty="0" smtClean="0"/>
            <a:t>2</a:t>
          </a:r>
          <a:r>
            <a:rPr lang="el-GR" sz="2000" kern="1200" baseline="30000" dirty="0" smtClean="0"/>
            <a:t>η</a:t>
          </a:r>
          <a:r>
            <a:rPr lang="el-GR" sz="2000" kern="1200" dirty="0" smtClean="0"/>
            <a:t> ενότητα</a:t>
          </a:r>
          <a:r>
            <a:rPr lang="en-US" sz="2000" kern="1200" dirty="0" smtClean="0"/>
            <a:t>: </a:t>
          </a:r>
          <a:r>
            <a:rPr lang="el-GR" sz="2000" kern="1200" dirty="0" smtClean="0"/>
            <a:t>το υπόβαθρο</a:t>
          </a:r>
          <a:endParaRPr lang="en-US" sz="2000" kern="1200" dirty="0"/>
        </a:p>
      </dsp:txBody>
      <dsp:txXfrm>
        <a:off x="42036" y="45656"/>
        <a:ext cx="8145528" cy="7770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52892C-595F-4392-A483-F42046DE34D5}">
      <dsp:nvSpPr>
        <dsp:cNvPr id="0" name=""/>
        <dsp:cNvSpPr/>
      </dsp:nvSpPr>
      <dsp:spPr>
        <a:xfrm>
          <a:off x="0" y="7241"/>
          <a:ext cx="8229600" cy="861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l-GR" sz="2000" u="sng" kern="1200" dirty="0" smtClean="0"/>
            <a:t>Εφαρμογές </a:t>
          </a:r>
          <a:r>
            <a:rPr lang="en-US" sz="2000" u="sng" kern="1200" dirty="0" smtClean="0"/>
            <a:t>GIS </a:t>
          </a:r>
          <a:r>
            <a:rPr lang="el-GR" sz="2000" u="sng" kern="1200" dirty="0" smtClean="0"/>
            <a:t>στην αρχαιολογία</a:t>
          </a:r>
          <a:r>
            <a:rPr lang="el-GR" sz="2000" kern="1200" dirty="0" smtClean="0"/>
            <a:t/>
          </a:r>
          <a:br>
            <a:rPr lang="el-GR" sz="2000" kern="1200" dirty="0" smtClean="0"/>
          </a:br>
          <a:r>
            <a:rPr lang="el-GR" sz="2000" kern="1200" dirty="0" smtClean="0"/>
            <a:t>2</a:t>
          </a:r>
          <a:r>
            <a:rPr lang="el-GR" sz="2000" kern="1200" baseline="30000" dirty="0" smtClean="0"/>
            <a:t>η</a:t>
          </a:r>
          <a:r>
            <a:rPr lang="el-GR" sz="2000" kern="1200" dirty="0" smtClean="0"/>
            <a:t> ενότητα</a:t>
          </a:r>
          <a:r>
            <a:rPr lang="en-US" sz="2000" kern="1200" dirty="0" smtClean="0"/>
            <a:t>: </a:t>
          </a:r>
          <a:r>
            <a:rPr lang="el-GR" sz="2000" kern="1200" dirty="0" smtClean="0"/>
            <a:t>το υπόβαθρο</a:t>
          </a:r>
          <a:endParaRPr lang="en-US" sz="2000" kern="1200" dirty="0"/>
        </a:p>
      </dsp:txBody>
      <dsp:txXfrm>
        <a:off x="42036" y="49277"/>
        <a:ext cx="8145528" cy="7770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C279F4-153E-4573-A8C1-44BB6ABFE2A0}"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C279F4-153E-4573-A8C1-44BB6ABFE2A0}"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C279F4-153E-4573-A8C1-44BB6ABFE2A0}"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C279F4-153E-4573-A8C1-44BB6ABFE2A0}"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C279F4-153E-4573-A8C1-44BB6ABFE2A0}" type="datetimeFigureOut">
              <a:rPr lang="en-US" smtClean="0"/>
              <a:pPr/>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C279F4-153E-4573-A8C1-44BB6ABFE2A0}"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C279F4-153E-4573-A8C1-44BB6ABFE2A0}" type="datetimeFigureOut">
              <a:rPr lang="en-US" smtClean="0"/>
              <a:pPr/>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C279F4-153E-4573-A8C1-44BB6ABFE2A0}" type="datetimeFigureOut">
              <a:rPr lang="en-US" smtClean="0"/>
              <a:pPr/>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279F4-153E-4573-A8C1-44BB6ABFE2A0}" type="datetimeFigureOut">
              <a:rPr lang="en-US" smtClean="0"/>
              <a:pPr/>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C279F4-153E-4573-A8C1-44BB6ABFE2A0}"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C279F4-153E-4573-A8C1-44BB6ABFE2A0}" type="datetimeFigureOut">
              <a:rPr lang="en-US" smtClean="0"/>
              <a:pPr/>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5995C-F6DB-4949-A0C3-65048EC990C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279F4-153E-4573-A8C1-44BB6ABFE2A0}" type="datetimeFigureOut">
              <a:rPr lang="en-US" smtClean="0"/>
              <a:pPr/>
              <a:t>10/4/2016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5995C-F6DB-4949-A0C3-65048EC990C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4.pn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86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0" y="1295401"/>
            <a:ext cx="5181600" cy="5632311"/>
          </a:xfrm>
          <a:prstGeom prst="rect">
            <a:avLst/>
          </a:prstGeom>
          <a:noFill/>
        </p:spPr>
        <p:txBody>
          <a:bodyPr wrap="square" rtlCol="0">
            <a:spAutoFit/>
          </a:bodyPr>
          <a:lstStyle/>
          <a:p>
            <a:pPr lvl="0"/>
            <a:r>
              <a:rPr lang="el-GR" dirty="0" smtClean="0"/>
              <a:t>Το πρώτο βήμα μας είναι η</a:t>
            </a:r>
            <a:r>
              <a:rPr lang="el-GR" b="1" dirty="0" smtClean="0"/>
              <a:t> γεωαναφορά</a:t>
            </a:r>
            <a:r>
              <a:rPr lang="el-GR" dirty="0" smtClean="0"/>
              <a:t>, δηλαδή η αναφορά των χωρικών δεδομένων σε σωστή θέση στη γήινη επιφάνεια.  </a:t>
            </a:r>
            <a:endParaRPr lang="en-US" dirty="0" smtClean="0"/>
          </a:p>
          <a:p>
            <a:pPr lvl="0"/>
            <a:r>
              <a:rPr lang="el-GR" dirty="0" smtClean="0"/>
              <a:t>Το </a:t>
            </a:r>
            <a:r>
              <a:rPr lang="el-GR" u="sng" dirty="0" smtClean="0"/>
              <a:t>Γεωγραφικό Σύστημα Συντεταγμένων</a:t>
            </a:r>
            <a:r>
              <a:rPr lang="el-GR" dirty="0" smtClean="0"/>
              <a:t> (</a:t>
            </a:r>
            <a:r>
              <a:rPr lang="en-US" dirty="0" smtClean="0"/>
              <a:t>Geographic Coordinate System</a:t>
            </a:r>
            <a:r>
              <a:rPr lang="el-GR" dirty="0" smtClean="0"/>
              <a:t>) είναι το πλέον διαδεδομένο σύστημα αναφοράς. Σ’αυτό προσδιορίζονται το γεωγραφικό μήκος (</a:t>
            </a:r>
            <a:r>
              <a:rPr lang="en-US" dirty="0" smtClean="0"/>
              <a:t>longitude</a:t>
            </a:r>
            <a:r>
              <a:rPr lang="el-GR" dirty="0" smtClean="0"/>
              <a:t> - λ) και πλάτος (</a:t>
            </a:r>
            <a:r>
              <a:rPr lang="en-US" dirty="0" smtClean="0"/>
              <a:t>latitude</a:t>
            </a:r>
            <a:r>
              <a:rPr lang="el-GR" dirty="0" smtClean="0"/>
              <a:t> - φ), δηλαδή οι γωνίες από το νοητό κέντρο του ελλειψοειδούς προς ένα σημείο στη γήινη επιφάνεια. Το γεωγραφικό πλάτος μετριέται στον άξονα Β-Ν (0 – 90</a:t>
            </a:r>
            <a:r>
              <a:rPr lang="el-GR" baseline="30000" dirty="0" smtClean="0"/>
              <a:t>ο</a:t>
            </a:r>
            <a:r>
              <a:rPr lang="el-GR" dirty="0" smtClean="0"/>
              <a:t>+ από τον Ισημερινό μέχρι το Β πόλο, 0 – 90</a:t>
            </a:r>
            <a:r>
              <a:rPr lang="el-GR" baseline="30000" dirty="0" smtClean="0"/>
              <a:t>ο</a:t>
            </a:r>
            <a:r>
              <a:rPr lang="el-GR" dirty="0" smtClean="0"/>
              <a:t>- από τον Ισημερινό μέχρι το Ν πόλο), ενώ το γεωγραφικό μήκος στον άξονα Α-Δ (από 0</a:t>
            </a:r>
            <a:r>
              <a:rPr lang="el-GR" baseline="30000" dirty="0" smtClean="0"/>
              <a:t> ο</a:t>
            </a:r>
            <a:r>
              <a:rPr lang="el-GR" dirty="0" smtClean="0"/>
              <a:t> στον πρωταρχικό μεσημβρινό – δηλ. το αστεροσκοπείο του </a:t>
            </a:r>
            <a:r>
              <a:rPr lang="en-US" dirty="0" smtClean="0"/>
              <a:t>Greenwich </a:t>
            </a:r>
            <a:r>
              <a:rPr lang="el-GR" dirty="0" smtClean="0"/>
              <a:t>– μέχρι + 180</a:t>
            </a:r>
            <a:r>
              <a:rPr lang="el-GR" baseline="30000" dirty="0" smtClean="0"/>
              <a:t>ο</a:t>
            </a:r>
            <a:r>
              <a:rPr lang="el-GR" dirty="0" smtClean="0"/>
              <a:t> προς ανατολάς ή – 180</a:t>
            </a:r>
            <a:r>
              <a:rPr lang="el-GR" baseline="30000" dirty="0" smtClean="0"/>
              <a:t>ο</a:t>
            </a:r>
            <a:r>
              <a:rPr lang="el-GR" dirty="0" smtClean="0"/>
              <a:t> προς δυσμάς). Οι γραμμές γεωγραφικού πλάτους αποκαλούνται </a:t>
            </a:r>
            <a:r>
              <a:rPr lang="el-GR" i="1" dirty="0" smtClean="0"/>
              <a:t>παράλληλοι</a:t>
            </a:r>
            <a:r>
              <a:rPr lang="el-GR" dirty="0" smtClean="0"/>
              <a:t> </a:t>
            </a:r>
            <a:r>
              <a:rPr lang="en-US" dirty="0" smtClean="0"/>
              <a:t> (parallels) </a:t>
            </a:r>
            <a:r>
              <a:rPr lang="el-GR" dirty="0" smtClean="0"/>
              <a:t>ενώ οι γραμμές γεωγραφικού μήκους (που ενώνουν το Β με το Ν πόλο) </a:t>
            </a:r>
            <a:r>
              <a:rPr lang="el-GR" i="1" dirty="0" smtClean="0"/>
              <a:t>μεσημβρινοί</a:t>
            </a:r>
            <a:r>
              <a:rPr lang="en-US" i="1" dirty="0" smtClean="0"/>
              <a:t> </a:t>
            </a:r>
            <a:r>
              <a:rPr lang="en-US" dirty="0" smtClean="0"/>
              <a:t>(meridians)</a:t>
            </a:r>
            <a:r>
              <a:rPr lang="el-GR" dirty="0" smtClean="0"/>
              <a:t>. </a:t>
            </a:r>
            <a:endParaRPr lang="en-US" dirty="0" smtClean="0"/>
          </a:p>
          <a:p>
            <a:endParaRPr lang="en-US" dirty="0"/>
          </a:p>
        </p:txBody>
      </p:sp>
      <p:pic>
        <p:nvPicPr>
          <p:cNvPr id="6" name="Picture 5" descr="GUID-65EF5AF0-6819-4507-AD79-B26AADD81212-web.png"/>
          <p:cNvPicPr>
            <a:picLocks noChangeAspect="1"/>
          </p:cNvPicPr>
          <p:nvPr/>
        </p:nvPicPr>
        <p:blipFill>
          <a:blip r:embed="rId7" cstate="print"/>
          <a:stretch>
            <a:fillRect/>
          </a:stretch>
        </p:blipFill>
        <p:spPr>
          <a:xfrm>
            <a:off x="5105400" y="1905000"/>
            <a:ext cx="3810000" cy="38100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86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33400" y="1371600"/>
            <a:ext cx="5334000" cy="2308324"/>
          </a:xfrm>
          <a:prstGeom prst="rect">
            <a:avLst/>
          </a:prstGeom>
          <a:noFill/>
        </p:spPr>
        <p:txBody>
          <a:bodyPr wrap="square" rtlCol="0">
            <a:spAutoFit/>
          </a:bodyPr>
          <a:lstStyle/>
          <a:p>
            <a:pPr lvl="0"/>
            <a:r>
              <a:rPr lang="el-GR" dirty="0" smtClean="0"/>
              <a:t>Ένας χάρτης όμως είναι συνήθως επίπεδος (δισδιάστατος). Στα </a:t>
            </a:r>
            <a:r>
              <a:rPr lang="el-GR" u="sng" dirty="0" smtClean="0"/>
              <a:t>επίπεδα ή αλλιώς Καρτεσιανά συστήματα συντεταγμένων</a:t>
            </a:r>
            <a:r>
              <a:rPr lang="el-GR" dirty="0" smtClean="0"/>
              <a:t> οι θέσεις προσδιορίζονται σε μια επίπεδη επιφάνεια από συντεταγμένες στον άξονα των Χ (οριζόντιο) και Υ (κάθετο), αλλιώς στους άξονες Ε (</a:t>
            </a:r>
            <a:r>
              <a:rPr lang="en-US" dirty="0" smtClean="0"/>
              <a:t>East</a:t>
            </a:r>
            <a:r>
              <a:rPr lang="el-GR" dirty="0" smtClean="0"/>
              <a:t>) και Ν (</a:t>
            </a:r>
            <a:r>
              <a:rPr lang="en-US" dirty="0" smtClean="0"/>
              <a:t>North</a:t>
            </a:r>
            <a:r>
              <a:rPr lang="el-GR" dirty="0" smtClean="0"/>
              <a:t>). Οι καρτεσιανές συντεταγμένες συνήθως μετριούνται σε μέτρα. </a:t>
            </a:r>
            <a:endParaRPr lang="en-US" dirty="0" smtClean="0"/>
          </a:p>
          <a:p>
            <a:endParaRPr lang="en-US" dirty="0"/>
          </a:p>
        </p:txBody>
      </p:sp>
      <p:pic>
        <p:nvPicPr>
          <p:cNvPr id="10" name="Picture 9" descr="GUID-20542F43-F951-499B-B4A3-374104E4DA81-web.png"/>
          <p:cNvPicPr>
            <a:picLocks noChangeAspect="1"/>
          </p:cNvPicPr>
          <p:nvPr/>
        </p:nvPicPr>
        <p:blipFill>
          <a:blip r:embed="rId7" cstate="print"/>
          <a:stretch>
            <a:fillRect/>
          </a:stretch>
        </p:blipFill>
        <p:spPr>
          <a:xfrm>
            <a:off x="5943600" y="1219200"/>
            <a:ext cx="2276060" cy="2287109"/>
          </a:xfrm>
          <a:prstGeom prst="rect">
            <a:avLst/>
          </a:prstGeom>
        </p:spPr>
      </p:pic>
      <p:sp>
        <p:nvSpPr>
          <p:cNvPr id="11" name="TextBox 10"/>
          <p:cNvSpPr txBox="1"/>
          <p:nvPr/>
        </p:nvSpPr>
        <p:spPr>
          <a:xfrm>
            <a:off x="685800" y="3962400"/>
            <a:ext cx="4876800" cy="1200329"/>
          </a:xfrm>
          <a:prstGeom prst="rect">
            <a:avLst/>
          </a:prstGeom>
          <a:noFill/>
        </p:spPr>
        <p:txBody>
          <a:bodyPr wrap="square" rtlCol="0">
            <a:spAutoFit/>
          </a:bodyPr>
          <a:lstStyle/>
          <a:p>
            <a:r>
              <a:rPr lang="el-GR" dirty="0" smtClean="0"/>
              <a:t>Επίσης έχουμε και τρισδιάστατα Καρτεσιανά συστήματα συντεταγμένα  όπου υπολογίζεται και μια τιμή - </a:t>
            </a:r>
            <a:r>
              <a:rPr lang="en-US" dirty="0" smtClean="0"/>
              <a:t>z </a:t>
            </a:r>
            <a:r>
              <a:rPr lang="el-GR" dirty="0" smtClean="0"/>
              <a:t>- που αντιστοιχεί στο υψόμετρο από την επιφάνεια της θαλάσσης</a:t>
            </a:r>
            <a:endParaRPr lang="en-US" dirty="0"/>
          </a:p>
        </p:txBody>
      </p:sp>
      <p:pic>
        <p:nvPicPr>
          <p:cNvPr id="12" name="Picture 11" descr="GUID-2D3B1C74-2379-445D-A328-2B933C00BAE7-web.png"/>
          <p:cNvPicPr>
            <a:picLocks noChangeAspect="1"/>
          </p:cNvPicPr>
          <p:nvPr/>
        </p:nvPicPr>
        <p:blipFill>
          <a:blip r:embed="rId8" cstate="print"/>
          <a:stretch>
            <a:fillRect/>
          </a:stretch>
        </p:blipFill>
        <p:spPr>
          <a:xfrm>
            <a:off x="5638800" y="3810000"/>
            <a:ext cx="2266950" cy="237172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86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57200" y="1219200"/>
            <a:ext cx="8229600" cy="3139321"/>
          </a:xfrm>
          <a:prstGeom prst="rect">
            <a:avLst/>
          </a:prstGeom>
          <a:noFill/>
        </p:spPr>
        <p:txBody>
          <a:bodyPr wrap="square" rtlCol="0">
            <a:spAutoFit/>
          </a:bodyPr>
          <a:lstStyle/>
          <a:p>
            <a:pPr lvl="0"/>
            <a:r>
              <a:rPr lang="el-GR" dirty="0" smtClean="0"/>
              <a:t>Το γεωμετρικό-μαθηματικό πρόβλημα είναι η απεικόνιση της γης (όλης ή μέρους της) σε ένα χάρτη ή με άλλα λόγια η απεικόνιση του ελλειψοειδούς σε ένα επίπεδο. </a:t>
            </a:r>
            <a:r>
              <a:rPr lang="el-GR" i="1" dirty="0" smtClean="0"/>
              <a:t>Προβολικό σύστημα</a:t>
            </a:r>
            <a:r>
              <a:rPr lang="el-GR" dirty="0" smtClean="0"/>
              <a:t> ή και απλά </a:t>
            </a:r>
            <a:r>
              <a:rPr lang="el-GR" i="1" dirty="0" smtClean="0"/>
              <a:t>προβολή</a:t>
            </a:r>
            <a:r>
              <a:rPr lang="el-GR" dirty="0" smtClean="0"/>
              <a:t> ονομάζεται ένα σύστημα που επιτρέπει την απεικόνιση του ελλειψοειδούς σε ένα επίπεδο. Το σύστημα αυτό ορίζεται από μια σειρά συναρτήσεων, που μεταξύ άλλων πληροφοριών, παρέχουν και το βαθμό παραμόρφωσης των σχημάτων όταν απεικονίζονται </a:t>
            </a:r>
            <a:r>
              <a:rPr lang="el-GR" smtClean="0"/>
              <a:t>στο </a:t>
            </a:r>
            <a:r>
              <a:rPr lang="el-GR" smtClean="0"/>
              <a:t>επίπεδο</a:t>
            </a:r>
            <a:r>
              <a:rPr lang="el-GR" smtClean="0"/>
              <a:t>. </a:t>
            </a:r>
            <a:r>
              <a:rPr lang="el-GR" dirty="0" smtClean="0"/>
              <a:t>Μια προβολή μπορεί να παραμορφώνει όλες ή μερικές από τις ιδιότητες ενός σχήματος του ελλειψοειδούς (διαστάσεις, μορφή και εμβαδά). Το σίγουρο είναι ότι τουλάχιστον ένα από τα παραπάνω μεγέθη θα παραμορφωθεί κατά την εφαρμογή της προβολής. </a:t>
            </a:r>
            <a:endParaRPr lang="en-US" dirty="0" smtClean="0"/>
          </a:p>
          <a:p>
            <a:pPr lvl="0"/>
            <a:endParaRPr lang="en-US" dirty="0" smtClean="0"/>
          </a:p>
          <a:p>
            <a:endParaRPr lang="en-US" dirty="0"/>
          </a:p>
        </p:txBody>
      </p:sp>
      <p:pic>
        <p:nvPicPr>
          <p:cNvPr id="6" name="Picture 5" descr="GUID-81799E0D-6635-47B9-8B60-C06514B279DC-web.png"/>
          <p:cNvPicPr>
            <a:picLocks noChangeAspect="1"/>
          </p:cNvPicPr>
          <p:nvPr/>
        </p:nvPicPr>
        <p:blipFill>
          <a:blip r:embed="rId7" cstate="print"/>
          <a:stretch>
            <a:fillRect/>
          </a:stretch>
        </p:blipFill>
        <p:spPr>
          <a:xfrm>
            <a:off x="1600200" y="3886200"/>
            <a:ext cx="4876800" cy="2786743"/>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868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457200" y="1371600"/>
            <a:ext cx="8153400" cy="4801314"/>
          </a:xfrm>
          <a:prstGeom prst="rect">
            <a:avLst/>
          </a:prstGeom>
          <a:noFill/>
        </p:spPr>
        <p:txBody>
          <a:bodyPr wrap="square" rtlCol="0">
            <a:spAutoFit/>
          </a:bodyPr>
          <a:lstStyle/>
          <a:p>
            <a:r>
              <a:rPr lang="el-GR" dirty="0" smtClean="0"/>
              <a:t>Υπάρχουν πολλά </a:t>
            </a:r>
            <a:r>
              <a:rPr lang="el-GR" u="sng" dirty="0" smtClean="0"/>
              <a:t>προβολικά συστήματα συντεταγμένων</a:t>
            </a:r>
            <a:r>
              <a:rPr lang="el-GR" dirty="0" smtClean="0"/>
              <a:t> (</a:t>
            </a:r>
            <a:r>
              <a:rPr lang="en-US" dirty="0" smtClean="0"/>
              <a:t>projected coordinate systems)</a:t>
            </a:r>
            <a:r>
              <a:rPr lang="el-GR" dirty="0" smtClean="0"/>
              <a:t>. Τα προβολικά συστήματα που χρησιμοποιούνται σήμερα στην Ελλάδα είναι η αζιμουθιακή ισαπέχουσα προβολή του ΗΑΤΤ, τα δύο συστήματα Εγκάρσιας Μερκατορικής Προβολής (ΤΜ3 και </a:t>
            </a:r>
            <a:r>
              <a:rPr lang="en-US" dirty="0" smtClean="0"/>
              <a:t>UTM</a:t>
            </a:r>
            <a:r>
              <a:rPr lang="el-GR" dirty="0" smtClean="0"/>
              <a:t>) και το τρίτο και πλέον πρόσφατο σύστημα Εγκάρσιας Μερκατορικής Προβολής (ΕΓΣΑ 87). Οι χάρτες που προμηθευόμαστε από τη Γεωγραφική Υπηρεσία Στρατού (Γ.Υ.Σ.) είναι είτε σε </a:t>
            </a:r>
            <a:r>
              <a:rPr lang="en-US" dirty="0" smtClean="0"/>
              <a:t>HATT </a:t>
            </a:r>
            <a:r>
              <a:rPr lang="el-GR" dirty="0" smtClean="0"/>
              <a:t>είτε σε ΕΓΣΑ 87. </a:t>
            </a:r>
            <a:endParaRPr lang="en-US" dirty="0" smtClean="0"/>
          </a:p>
          <a:p>
            <a:pPr lvl="0"/>
            <a:endParaRPr lang="el-GR" dirty="0" smtClean="0"/>
          </a:p>
          <a:p>
            <a:pPr lvl="0"/>
            <a:r>
              <a:rPr lang="el-GR" dirty="0" smtClean="0"/>
              <a:t>Το ΗΑΤΤ χρησιμοποιεί ένα επίπεδο αναφοράς, το οποίο εφάπτεται σε ένα σημείο του ελλειψοειδούς το οποίο ονομάζεται </a:t>
            </a:r>
            <a:r>
              <a:rPr lang="el-GR" i="1" dirty="0" smtClean="0"/>
              <a:t>κέντρο φύλλου χάρτου </a:t>
            </a:r>
            <a:r>
              <a:rPr lang="el-GR" dirty="0" smtClean="0"/>
              <a:t>(Κ.Φ.Χ.). Έτσι ορίζονται 130 σφαιροειδή τραπέζια μεγέθους 30' </a:t>
            </a:r>
            <a:r>
              <a:rPr lang="en-US" dirty="0" smtClean="0"/>
              <a:t>x</a:t>
            </a:r>
            <a:r>
              <a:rPr lang="el-GR" dirty="0" smtClean="0"/>
              <a:t> 30' για την κάλυψη του Ελλαδικού χώρου. Κάθε τραπέζιο έχει το δικό του σύστημα συντεταγμένων, με την αρχή των αξόνων το Κ.Φ.Χ. </a:t>
            </a:r>
            <a:endParaRPr lang="en-US" dirty="0" smtClean="0"/>
          </a:p>
          <a:p>
            <a:endParaRPr lang="en-US" dirty="0" smtClean="0"/>
          </a:p>
          <a:p>
            <a:r>
              <a:rPr lang="el-GR" dirty="0" smtClean="0"/>
              <a:t>Το </a:t>
            </a:r>
            <a:r>
              <a:rPr lang="el-GR" b="1" i="1" dirty="0" smtClean="0"/>
              <a:t>Ε</a:t>
            </a:r>
            <a:r>
              <a:rPr lang="el-GR" i="1" dirty="0" smtClean="0"/>
              <a:t>λληνικό </a:t>
            </a:r>
            <a:r>
              <a:rPr lang="el-GR" b="1" i="1" dirty="0" smtClean="0"/>
              <a:t>Γ</a:t>
            </a:r>
            <a:r>
              <a:rPr lang="el-GR" i="1" dirty="0" smtClean="0"/>
              <a:t>εωδαιτικό </a:t>
            </a:r>
            <a:r>
              <a:rPr lang="el-GR" b="1" i="1" dirty="0" smtClean="0"/>
              <a:t>Σ</a:t>
            </a:r>
            <a:r>
              <a:rPr lang="el-GR" i="1" dirty="0" smtClean="0"/>
              <a:t>ύστημα </a:t>
            </a:r>
            <a:r>
              <a:rPr lang="el-GR" b="1" i="1" dirty="0" smtClean="0"/>
              <a:t>Α</a:t>
            </a:r>
            <a:r>
              <a:rPr lang="el-GR" i="1" dirty="0" smtClean="0"/>
              <a:t>ναφοράς </a:t>
            </a:r>
            <a:r>
              <a:rPr lang="el-GR" dirty="0" smtClean="0"/>
              <a:t>(ΕΓΣΑ) 87 εκλαμβάνει όλη την χώρα ως μια ενιαία ζώνη με κεντρικό μεσημβρινό λο=24</a:t>
            </a:r>
            <a:r>
              <a:rPr lang="el-GR" baseline="30000" dirty="0" smtClean="0"/>
              <a:t>0</a:t>
            </a:r>
            <a:r>
              <a:rPr lang="el-GR" dirty="0" smtClean="0"/>
              <a:t> και χρησιμοποιεί ενιαίο συντελεστή κλίμακας 0.9996. Υπάρχει τρόπος να μετατρέψουμε συντεταγμένες από </a:t>
            </a:r>
            <a:r>
              <a:rPr lang="en-US" dirty="0" smtClean="0"/>
              <a:t>HATT </a:t>
            </a:r>
            <a:r>
              <a:rPr lang="el-GR" dirty="0" smtClean="0"/>
              <a:t>σε ΕΓΣΑ 87</a:t>
            </a:r>
            <a:r>
              <a:rPr lang="en-US" dirty="0" smtClean="0"/>
              <a:t> (</a:t>
            </a:r>
            <a:r>
              <a:rPr lang="el-GR" dirty="0" smtClean="0"/>
              <a:t>π.χ. </a:t>
            </a:r>
            <a:r>
              <a:rPr lang="en-US" dirty="0" smtClean="0"/>
              <a:t>http://www.geographer.gr/ci/index.php/hatt/)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TotalTime>
  <Words>551</Words>
  <Application>Microsoft Office PowerPoint</Application>
  <PresentationFormat>On-screen Show (4:3)</PresentationFormat>
  <Paragraphs>14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Yannis</dc:creator>
  <cp:lastModifiedBy>ylolos</cp:lastModifiedBy>
  <cp:revision>32</cp:revision>
  <dcterms:created xsi:type="dcterms:W3CDTF">2012-09-10T10:07:40Z</dcterms:created>
  <dcterms:modified xsi:type="dcterms:W3CDTF">2016-10-04T08:01:53Z</dcterms:modified>
</cp:coreProperties>
</file>