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934CA9-B1C3-4EF4-BBD7-675072711E91}" type="datetimeFigureOut">
              <a:rPr lang="en-US" smtClean="0"/>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298311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34CA9-B1C3-4EF4-BBD7-675072711E91}" type="datetimeFigureOut">
              <a:rPr lang="en-US" smtClean="0"/>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30425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34CA9-B1C3-4EF4-BBD7-675072711E91}" type="datetimeFigureOut">
              <a:rPr lang="en-US" smtClean="0"/>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388563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34CA9-B1C3-4EF4-BBD7-675072711E91}" type="datetimeFigureOut">
              <a:rPr lang="en-US" smtClean="0"/>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90009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934CA9-B1C3-4EF4-BBD7-675072711E91}" type="datetimeFigureOut">
              <a:rPr lang="en-US" smtClean="0"/>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382737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934CA9-B1C3-4EF4-BBD7-675072711E91}" type="datetimeFigureOut">
              <a:rPr lang="en-US" smtClean="0"/>
              <a:t>09-Oct-18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22959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934CA9-B1C3-4EF4-BBD7-675072711E91}" type="datetimeFigureOut">
              <a:rPr lang="en-US" smtClean="0"/>
              <a:t>09-Oct-18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177178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934CA9-B1C3-4EF4-BBD7-675072711E91}" type="datetimeFigureOut">
              <a:rPr lang="en-US" smtClean="0"/>
              <a:t>09-Oct-18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278554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34CA9-B1C3-4EF4-BBD7-675072711E91}" type="datetimeFigureOut">
              <a:rPr lang="en-US" smtClean="0"/>
              <a:t>09-Oct-18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104317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934CA9-B1C3-4EF4-BBD7-675072711E91}" type="datetimeFigureOut">
              <a:rPr lang="en-US" smtClean="0"/>
              <a:t>09-Oct-18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402979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934CA9-B1C3-4EF4-BBD7-675072711E91}" type="datetimeFigureOut">
              <a:rPr lang="en-US" smtClean="0"/>
              <a:t>09-Oct-18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7E426-9F26-4259-9406-B3CDBC54FD76}" type="slidenum">
              <a:rPr lang="en-US" smtClean="0"/>
              <a:t>‹#›</a:t>
            </a:fld>
            <a:endParaRPr lang="en-US"/>
          </a:p>
        </p:txBody>
      </p:sp>
    </p:spTree>
    <p:extLst>
      <p:ext uri="{BB962C8B-B14F-4D97-AF65-F5344CB8AC3E}">
        <p14:creationId xmlns:p14="http://schemas.microsoft.com/office/powerpoint/2010/main" val="22119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34CA9-B1C3-4EF4-BBD7-675072711E91}" type="datetimeFigureOut">
              <a:rPr lang="en-US" smtClean="0"/>
              <a:t>09-Oct-18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7E426-9F26-4259-9406-B3CDBC54FD76}" type="slidenum">
              <a:rPr lang="en-US" smtClean="0"/>
              <a:t>‹#›</a:t>
            </a:fld>
            <a:endParaRPr lang="en-US"/>
          </a:p>
        </p:txBody>
      </p:sp>
    </p:spTree>
    <p:extLst>
      <p:ext uri="{BB962C8B-B14F-4D97-AF65-F5344CB8AC3E}">
        <p14:creationId xmlns:p14="http://schemas.microsoft.com/office/powerpoint/2010/main" val="1618740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The Cell</a:t>
            </a:r>
            <a:endParaRPr lang="en-US" dirty="0">
              <a:solidFill>
                <a:srgbClr val="FFC000"/>
              </a:solidFill>
            </a:endParaRPr>
          </a:p>
        </p:txBody>
      </p:sp>
      <p:sp>
        <p:nvSpPr>
          <p:cNvPr id="3" name="Subtitle 2"/>
          <p:cNvSpPr>
            <a:spLocks noGrp="1"/>
          </p:cNvSpPr>
          <p:nvPr>
            <p:ph type="subTitle" idx="1"/>
          </p:nvPr>
        </p:nvSpPr>
        <p:spPr/>
        <p:txBody>
          <a:bodyPr/>
          <a:lstStyle/>
          <a:p>
            <a:endParaRPr lang="en-US" dirty="0" smtClean="0"/>
          </a:p>
          <a:p>
            <a:r>
              <a:rPr lang="en-US" dirty="0" smtClean="0">
                <a:solidFill>
                  <a:srgbClr val="0070C0"/>
                </a:solidFill>
              </a:rPr>
              <a:t>https://www.britannica.com/science/cell-biology/media/101396/66024</a:t>
            </a:r>
            <a:endParaRPr lang="en-US" dirty="0">
              <a:solidFill>
                <a:srgbClr val="0070C0"/>
              </a:solidFill>
            </a:endParaRPr>
          </a:p>
        </p:txBody>
      </p:sp>
    </p:spTree>
    <p:extLst>
      <p:ext uri="{BB962C8B-B14F-4D97-AF65-F5344CB8AC3E}">
        <p14:creationId xmlns:p14="http://schemas.microsoft.com/office/powerpoint/2010/main" val="405297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cell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654176"/>
            <a:ext cx="6477000" cy="4543424"/>
          </a:xfrm>
        </p:spPr>
      </p:pic>
    </p:spTree>
    <p:extLst>
      <p:ext uri="{BB962C8B-B14F-4D97-AF65-F5344CB8AC3E}">
        <p14:creationId xmlns:p14="http://schemas.microsoft.com/office/powerpoint/2010/main" val="110231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animal cell</a:t>
            </a:r>
            <a:br>
              <a:rPr lang="en-US" dirty="0" smtClean="0">
                <a:solidFill>
                  <a:srgbClr val="0070C0"/>
                </a:solidFill>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Principal structures of an animal cell. </a:t>
            </a:r>
            <a:r>
              <a:rPr lang="en-US" dirty="0" smtClean="0">
                <a:solidFill>
                  <a:srgbClr val="C00000"/>
                </a:solidFill>
              </a:rPr>
              <a:t>Cytoplasm</a:t>
            </a:r>
            <a:r>
              <a:rPr lang="en-US" dirty="0" smtClean="0"/>
              <a:t> surrounds the cell's specialized structures, or </a:t>
            </a:r>
            <a:r>
              <a:rPr lang="en-US" dirty="0" smtClean="0">
                <a:solidFill>
                  <a:srgbClr val="C00000"/>
                </a:solidFill>
              </a:rPr>
              <a:t>organelles</a:t>
            </a:r>
            <a:r>
              <a:rPr lang="en-US" dirty="0" smtClean="0"/>
              <a:t>. </a:t>
            </a:r>
            <a:r>
              <a:rPr lang="en-US" dirty="0" smtClean="0">
                <a:solidFill>
                  <a:srgbClr val="C00000"/>
                </a:solidFill>
              </a:rPr>
              <a:t>Ribosomes</a:t>
            </a:r>
            <a:r>
              <a:rPr lang="en-US" dirty="0" smtClean="0"/>
              <a:t>, the sites of protein synthesis, are found free in the cytoplasm or attached to the </a:t>
            </a:r>
            <a:r>
              <a:rPr lang="en-US" dirty="0" smtClean="0">
                <a:solidFill>
                  <a:srgbClr val="C00000"/>
                </a:solidFill>
              </a:rPr>
              <a:t>endoplasmic reticulum</a:t>
            </a:r>
            <a:r>
              <a:rPr lang="en-US" dirty="0" smtClean="0"/>
              <a:t>, through which materials are transported throughout the cell. Energy needed by the cell is released by the </a:t>
            </a:r>
            <a:r>
              <a:rPr lang="en-US" dirty="0" smtClean="0">
                <a:solidFill>
                  <a:srgbClr val="C00000"/>
                </a:solidFill>
              </a:rPr>
              <a:t>mitochondria</a:t>
            </a:r>
            <a:r>
              <a:rPr lang="en-US" dirty="0" smtClean="0"/>
              <a:t>. The </a:t>
            </a:r>
            <a:r>
              <a:rPr lang="en-US" dirty="0" smtClean="0">
                <a:solidFill>
                  <a:srgbClr val="C00000"/>
                </a:solidFill>
              </a:rPr>
              <a:t>Golgi complex</a:t>
            </a:r>
            <a:r>
              <a:rPr lang="en-US" dirty="0" smtClean="0"/>
              <a:t>, stacks of flattened sacs, processes and packages materials to be released from the cell in </a:t>
            </a:r>
            <a:r>
              <a:rPr lang="en-US" dirty="0" smtClean="0">
                <a:solidFill>
                  <a:srgbClr val="C00000"/>
                </a:solidFill>
              </a:rPr>
              <a:t>secretory vesicles</a:t>
            </a:r>
            <a:r>
              <a:rPr lang="en-US" dirty="0" smtClean="0"/>
              <a:t>. Digestive enzymes are contained in </a:t>
            </a:r>
            <a:r>
              <a:rPr lang="en-US" dirty="0" smtClean="0">
                <a:solidFill>
                  <a:srgbClr val="C00000"/>
                </a:solidFill>
              </a:rPr>
              <a:t>lysosomes</a:t>
            </a:r>
            <a:r>
              <a:rPr lang="en-US" dirty="0" smtClean="0"/>
              <a:t>. </a:t>
            </a:r>
            <a:r>
              <a:rPr lang="en-US" dirty="0" smtClean="0">
                <a:solidFill>
                  <a:srgbClr val="C00000"/>
                </a:solidFill>
              </a:rPr>
              <a:t>Peroxisomes</a:t>
            </a:r>
            <a:r>
              <a:rPr lang="en-US" dirty="0" smtClean="0"/>
              <a:t> contain enzymes that detoxify dangerous substances. The </a:t>
            </a:r>
            <a:r>
              <a:rPr lang="en-US" dirty="0" smtClean="0">
                <a:solidFill>
                  <a:srgbClr val="C00000"/>
                </a:solidFill>
              </a:rPr>
              <a:t>centrosome</a:t>
            </a:r>
            <a:r>
              <a:rPr lang="en-US" dirty="0" smtClean="0"/>
              <a:t> contains the </a:t>
            </a:r>
            <a:r>
              <a:rPr lang="en-US" dirty="0" smtClean="0">
                <a:solidFill>
                  <a:srgbClr val="C00000"/>
                </a:solidFill>
              </a:rPr>
              <a:t>centrioles</a:t>
            </a:r>
            <a:r>
              <a:rPr lang="en-US" dirty="0" smtClean="0"/>
              <a:t>, which play a role in cell division. The </a:t>
            </a:r>
            <a:r>
              <a:rPr lang="en-US" dirty="0" smtClean="0">
                <a:solidFill>
                  <a:srgbClr val="C00000"/>
                </a:solidFill>
              </a:rPr>
              <a:t>microvilli</a:t>
            </a:r>
            <a:r>
              <a:rPr lang="en-US" dirty="0" smtClean="0"/>
              <a:t> are fingerlike extensions found on certain cells. </a:t>
            </a:r>
            <a:r>
              <a:rPr lang="en-US" dirty="0" smtClean="0">
                <a:solidFill>
                  <a:srgbClr val="C00000"/>
                </a:solidFill>
              </a:rPr>
              <a:t>Cilia</a:t>
            </a:r>
            <a:r>
              <a:rPr lang="en-US" dirty="0" smtClean="0"/>
              <a:t>, </a:t>
            </a:r>
            <a:r>
              <a:rPr lang="en-US" dirty="0" err="1" smtClean="0"/>
              <a:t>hairlike</a:t>
            </a:r>
            <a:r>
              <a:rPr lang="en-US" dirty="0" smtClean="0"/>
              <a:t> structures that extend from the surface of many cells, can create movement of surrounding fluid. The nuclear envelope, a double membrane surrounding the </a:t>
            </a:r>
            <a:r>
              <a:rPr lang="en-US" dirty="0" smtClean="0">
                <a:solidFill>
                  <a:srgbClr val="C00000"/>
                </a:solidFill>
              </a:rPr>
              <a:t>nucleus</a:t>
            </a:r>
            <a:r>
              <a:rPr lang="en-US" dirty="0" smtClean="0"/>
              <a:t>, contains pores that control the movement of substances into and out of the </a:t>
            </a:r>
            <a:r>
              <a:rPr lang="en-US" dirty="0" smtClean="0">
                <a:solidFill>
                  <a:srgbClr val="C00000"/>
                </a:solidFill>
              </a:rPr>
              <a:t>nucleoplasm</a:t>
            </a:r>
            <a:r>
              <a:rPr lang="en-US" dirty="0" smtClean="0"/>
              <a:t>. </a:t>
            </a:r>
            <a:r>
              <a:rPr lang="en-US" dirty="0" smtClean="0">
                <a:solidFill>
                  <a:srgbClr val="C00000"/>
                </a:solidFill>
              </a:rPr>
              <a:t>Chromatin</a:t>
            </a:r>
            <a:r>
              <a:rPr lang="en-US" dirty="0" smtClean="0"/>
              <a:t>, a combination of DNA and proteins that coil into </a:t>
            </a:r>
            <a:r>
              <a:rPr lang="en-US" dirty="0" smtClean="0">
                <a:solidFill>
                  <a:srgbClr val="C00000"/>
                </a:solidFill>
              </a:rPr>
              <a:t>chromosomes</a:t>
            </a:r>
            <a:r>
              <a:rPr lang="en-US" dirty="0" smtClean="0"/>
              <a:t>, makes up much of the nucleoplasm. The dense </a:t>
            </a:r>
            <a:r>
              <a:rPr lang="en-US" dirty="0" smtClean="0">
                <a:solidFill>
                  <a:srgbClr val="C00000"/>
                </a:solidFill>
              </a:rPr>
              <a:t>nucleolus</a:t>
            </a:r>
            <a:r>
              <a:rPr lang="en-US" dirty="0" smtClean="0"/>
              <a:t> is the site of ribosome production.</a:t>
            </a:r>
          </a:p>
          <a:p>
            <a:endParaRPr lang="en-US" dirty="0"/>
          </a:p>
        </p:txBody>
      </p:sp>
    </p:spTree>
    <p:extLst>
      <p:ext uri="{BB962C8B-B14F-4D97-AF65-F5344CB8AC3E}">
        <p14:creationId xmlns:p14="http://schemas.microsoft.com/office/powerpoint/2010/main" val="145389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Animal cells and plant cells contain membrane-bound organelles, including a distinct nucleus. In contrast, bacterial cells do not contain organelles.</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7400" y="1825624"/>
            <a:ext cx="5803900" cy="4473575"/>
          </a:xfrm>
        </p:spPr>
      </p:pic>
    </p:spTree>
    <p:extLst>
      <p:ext uri="{BB962C8B-B14F-4D97-AF65-F5344CB8AC3E}">
        <p14:creationId xmlns:p14="http://schemas.microsoft.com/office/powerpoint/2010/main" val="303145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1"/>
            <a:ext cx="10515600" cy="1449388"/>
          </a:xfrm>
        </p:spPr>
        <p:txBody>
          <a:bodyPr>
            <a:normAutofit fontScale="90000"/>
          </a:bodyPr>
          <a:lstStyle/>
          <a:p>
            <a:r>
              <a:rPr lang="en-US" sz="3600" dirty="0" smtClean="0">
                <a:solidFill>
                  <a:srgbClr val="002060"/>
                </a:solidFill>
              </a:rPr>
              <a:t>Cutaway drawing of a eukaryotic cell.</a:t>
            </a:r>
            <a:br>
              <a:rPr lang="en-US" sz="3600" dirty="0" smtClean="0">
                <a:solidFill>
                  <a:srgbClr val="002060"/>
                </a:solidFill>
              </a:rPr>
            </a:br>
            <a:r>
              <a:rPr lang="en-US" sz="3600" dirty="0" err="1" smtClean="0">
                <a:solidFill>
                  <a:srgbClr val="002060"/>
                </a:solidFill>
              </a:rPr>
              <a:t>Encyclopædia</a:t>
            </a:r>
            <a:r>
              <a:rPr lang="en-US" sz="3600" dirty="0" smtClean="0">
                <a:solidFill>
                  <a:srgbClr val="002060"/>
                </a:solidFill>
              </a:rPr>
              <a:t> Britannica, Inc.</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1" y="1825625"/>
            <a:ext cx="5702966" cy="4351338"/>
          </a:xfrm>
        </p:spPr>
      </p:pic>
    </p:spTree>
    <p:extLst>
      <p:ext uri="{BB962C8B-B14F-4D97-AF65-F5344CB8AC3E}">
        <p14:creationId xmlns:p14="http://schemas.microsoft.com/office/powerpoint/2010/main" val="20712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DNA - RNA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70C0"/>
                </a:solidFill>
              </a:rPr>
              <a:t>Molecular genetics emerged from the realization that DNA and RNA constitute the genetic material of all living organisms. (1) DNA, located in the cell nucleus, is made up of nucleotides that contain the bases adenine (A), thymine (T), guanine (G), and cytosine (C). (2) RNA, which contains uracil (U) instead of thymine, transports the genetic code to protein-synthesizing sites in the cell. (3) Messenger RNA (mRNA) then carries the genetic information to ribosomes in the cell cytoplasm that translate the genetic information into molecules of protein.</a:t>
            </a:r>
            <a:endParaRPr lang="en-US" dirty="0">
              <a:solidFill>
                <a:srgbClr val="0070C0"/>
              </a:solidFill>
            </a:endParaRPr>
          </a:p>
        </p:txBody>
      </p:sp>
    </p:spTree>
    <p:extLst>
      <p:ext uri="{BB962C8B-B14F-4D97-AF65-F5344CB8AC3E}">
        <p14:creationId xmlns:p14="http://schemas.microsoft.com/office/powerpoint/2010/main" val="333930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DNA - RNA</a:t>
            </a:r>
            <a:endParaRPr lang="en-US"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2800" y="1825625"/>
            <a:ext cx="7632700" cy="4351338"/>
          </a:xfrm>
        </p:spPr>
      </p:pic>
    </p:spTree>
    <p:extLst>
      <p:ext uri="{BB962C8B-B14F-4D97-AF65-F5344CB8AC3E}">
        <p14:creationId xmlns:p14="http://schemas.microsoft.com/office/powerpoint/2010/main" val="92585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353</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Cell</vt:lpstr>
      <vt:lpstr>Animal cell</vt:lpstr>
      <vt:lpstr>animal cell </vt:lpstr>
      <vt:lpstr>Animal cells and plant cells contain membrane-bound organelles, including a distinct nucleus. In contrast, bacterial cells do not contain organelles.</vt:lpstr>
      <vt:lpstr>Cutaway drawing of a eukaryotic cell. Encyclopædia Britannica, Inc. </vt:lpstr>
      <vt:lpstr>DNA - RNA</vt:lpstr>
      <vt:lpstr>DNA - RNA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dc:title>
  <dc:creator>Addy G.P.T.</dc:creator>
  <cp:lastModifiedBy>Addy G.P.T.</cp:lastModifiedBy>
  <cp:revision>9</cp:revision>
  <dcterms:created xsi:type="dcterms:W3CDTF">2018-10-09T19:16:21Z</dcterms:created>
  <dcterms:modified xsi:type="dcterms:W3CDTF">2018-10-09T19:38:09Z</dcterms:modified>
</cp:coreProperties>
</file>