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40" r:id="rId2"/>
    <p:sldId id="257" r:id="rId3"/>
    <p:sldId id="329" r:id="rId4"/>
    <p:sldId id="330" r:id="rId5"/>
    <p:sldId id="319" r:id="rId6"/>
    <p:sldId id="331" r:id="rId7"/>
    <p:sldId id="298" r:id="rId8"/>
    <p:sldId id="299" r:id="rId9"/>
    <p:sldId id="320" r:id="rId10"/>
    <p:sldId id="332" r:id="rId11"/>
    <p:sldId id="333" r:id="rId12"/>
    <p:sldId id="334" r:id="rId13"/>
    <p:sldId id="335" r:id="rId14"/>
    <p:sldId id="336" r:id="rId15"/>
    <p:sldId id="337" r:id="rId16"/>
    <p:sldId id="338" r:id="rId17"/>
    <p:sldId id="339"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50917-3D5D-4FCB-86C8-C29280A03437}" type="datetimeFigureOut">
              <a:rPr lang="el-GR" smtClean="0"/>
              <a:t>8/6/2015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FFC49-A98E-4B9B-BAA6-9A4EFF629801}" type="slidenum">
              <a:rPr lang="el-GR" smtClean="0"/>
              <a:t>‹#›</a:t>
            </a:fld>
            <a:endParaRPr lang="el-GR"/>
          </a:p>
        </p:txBody>
      </p:sp>
    </p:spTree>
    <p:extLst>
      <p:ext uri="{BB962C8B-B14F-4D97-AF65-F5344CB8AC3E}">
        <p14:creationId xmlns:p14="http://schemas.microsoft.com/office/powerpoint/2010/main" val="416398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C8DBDB17-52A6-4430-87CA-2A127961F88D}"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6180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A05092B-1EBC-4A4D-887B-1DE82E68A7DE}"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3329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DD17992-74AD-4695-90CA-6C60E7E7E6B0}"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6004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FB1B83C-BE0E-4B23-84D0-1E21CAFC107B}"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6617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77446D-5481-4F43-9CCB-D55AD71E7BDA}" type="datetime1">
              <a:rPr lang="el-GR" smtClean="0"/>
              <a:t>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59722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3168E55-F146-4313-AE2C-D790D29B2DEA}"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69656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1CB9421-9780-4B79-AE3C-22456461B46F}" type="datetime1">
              <a:rPr lang="el-GR" smtClean="0"/>
              <a:t>8/6/2015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33968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4130EEF-2472-4C77-86B6-DF385FE41B0E}" type="datetime1">
              <a:rPr lang="el-GR" smtClean="0"/>
              <a:t>8/6/2015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5208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A5475-195A-42F5-B605-5FBC97850B16}" type="datetime1">
              <a:rPr lang="el-GR" smtClean="0"/>
              <a:t>8/6/2015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72004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0E2BC-ED2D-4069-B096-0527AE10DD36}"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49395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AEF58-E338-465E-BCF6-A98F9F38D369}" type="datetime1">
              <a:rPr lang="el-GR" smtClean="0"/>
              <a:t>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24663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01CBB-9CFF-43D8-AD69-75A5C33E89C2}" type="datetime1">
              <a:rPr lang="el-GR" smtClean="0"/>
              <a:t>8/6/2015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BB423-234F-4104-8070-014A5F326CB9}" type="slidenum">
              <a:rPr lang="el-GR" smtClean="0"/>
              <a:t>‹#›</a:t>
            </a:fld>
            <a:endParaRPr lang="el-GR"/>
          </a:p>
        </p:txBody>
      </p:sp>
    </p:spTree>
    <p:extLst>
      <p:ext uri="{BB962C8B-B14F-4D97-AF65-F5344CB8AC3E}">
        <p14:creationId xmlns:p14="http://schemas.microsoft.com/office/powerpoint/2010/main" val="2886643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60.png"/><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2393"/>
            <a:ext cx="7772400" cy="794519"/>
          </a:xfrm>
          <a:solidFill>
            <a:schemeClr val="accent5">
              <a:lumMod val="75000"/>
            </a:schemeClr>
          </a:solidFill>
        </p:spPr>
        <p:txBody>
          <a:bodyPr/>
          <a:lstStyle/>
          <a:p>
            <a:r>
              <a:rPr lang="el-GR" b="1" dirty="0" smtClean="0">
                <a:solidFill>
                  <a:schemeClr val="bg1"/>
                </a:solidFill>
              </a:rPr>
              <a:t>ΣΤΑΤΙΚΗ Ι</a:t>
            </a:r>
            <a:endParaRPr lang="el-GR" b="1" dirty="0">
              <a:solidFill>
                <a:schemeClr val="bg1"/>
              </a:solidFill>
            </a:endParaRPr>
          </a:p>
        </p:txBody>
      </p:sp>
      <p:sp>
        <p:nvSpPr>
          <p:cNvPr id="3" name="Subtitle 2"/>
          <p:cNvSpPr>
            <a:spLocks noGrp="1"/>
          </p:cNvSpPr>
          <p:nvPr>
            <p:ph type="subTitle" idx="1"/>
          </p:nvPr>
        </p:nvSpPr>
        <p:spPr>
          <a:xfrm>
            <a:off x="0" y="2684512"/>
            <a:ext cx="9144000" cy="672480"/>
          </a:xfrm>
        </p:spPr>
        <p:txBody>
          <a:bodyPr>
            <a:normAutofit/>
          </a:bodyPr>
          <a:lstStyle/>
          <a:p>
            <a:r>
              <a:rPr lang="el-GR" b="1" dirty="0" smtClean="0">
                <a:solidFill>
                  <a:schemeClr val="accent5">
                    <a:lumMod val="75000"/>
                  </a:schemeClr>
                </a:solidFill>
              </a:rPr>
              <a:t>Ενότητα </a:t>
            </a:r>
            <a:r>
              <a:rPr lang="en-US" b="1" dirty="0">
                <a:solidFill>
                  <a:schemeClr val="accent5">
                    <a:lumMod val="75000"/>
                  </a:schemeClr>
                </a:solidFill>
              </a:rPr>
              <a:t>4</a:t>
            </a:r>
            <a:r>
              <a:rPr lang="el-GR" b="1" baseline="30000" dirty="0" smtClean="0">
                <a:solidFill>
                  <a:schemeClr val="accent5">
                    <a:lumMod val="75000"/>
                  </a:schemeClr>
                </a:solidFill>
              </a:rPr>
              <a:t>η</a:t>
            </a:r>
            <a:r>
              <a:rPr lang="el-GR" b="1" dirty="0" smtClean="0">
                <a:solidFill>
                  <a:schemeClr val="accent5">
                    <a:lumMod val="75000"/>
                  </a:schemeClr>
                </a:solidFill>
              </a:rPr>
              <a:t>: ΣΤΕΡΕΑ ΚΑΙ ΚΙΝΗΤΑ ΣΥΣΤΗΜΑΤΑ</a:t>
            </a:r>
          </a:p>
        </p:txBody>
      </p:sp>
      <p:sp>
        <p:nvSpPr>
          <p:cNvPr id="6" name="Subtitle 2"/>
          <p:cNvSpPr txBox="1">
            <a:spLocks/>
          </p:cNvSpPr>
          <p:nvPr/>
        </p:nvSpPr>
        <p:spPr>
          <a:xfrm>
            <a:off x="107504" y="3356992"/>
            <a:ext cx="8892480" cy="9361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400" b="1" dirty="0" smtClean="0">
                <a:solidFill>
                  <a:schemeClr val="tx1"/>
                </a:solidFill>
              </a:rPr>
              <a:t>Διάλεξη: Μονοκινητά συστήματα – γραμμή βυθίσεων – σχηματισμός πόλων.</a:t>
            </a:r>
            <a:endParaRPr lang="el-GR" sz="2400" b="1" dirty="0">
              <a:solidFill>
                <a:schemeClr val="tx1"/>
              </a:solidFill>
            </a:endParaRPr>
          </a:p>
        </p:txBody>
      </p:sp>
      <p:sp>
        <p:nvSpPr>
          <p:cNvPr id="7" name="Subtitle 2"/>
          <p:cNvSpPr txBox="1">
            <a:spLocks/>
          </p:cNvSpPr>
          <p:nvPr/>
        </p:nvSpPr>
        <p:spPr>
          <a:xfrm>
            <a:off x="144016" y="4437112"/>
            <a:ext cx="8892480" cy="10081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600" dirty="0" smtClean="0">
                <a:solidFill>
                  <a:schemeClr val="tx1"/>
                </a:solidFill>
              </a:rPr>
              <a:t>Καθηγητής Ε. Μυστακίδης</a:t>
            </a:r>
          </a:p>
          <a:p>
            <a:r>
              <a:rPr lang="el-GR" sz="2600" dirty="0" smtClean="0">
                <a:solidFill>
                  <a:schemeClr val="tx1"/>
                </a:solidFill>
              </a:rPr>
              <a:t>Τμήμα Πολιτικών Μηχανικών Π.Θ.</a:t>
            </a:r>
            <a:endParaRPr lang="el-GR" sz="2600" dirty="0">
              <a:solidFill>
                <a:schemeClr val="tx1"/>
              </a:solidFill>
            </a:endParaRPr>
          </a:p>
        </p:txBody>
      </p:sp>
      <p:pic>
        <p:nvPicPr>
          <p:cNvPr id="9" name="Picture 10" descr="Λογότυπο Πανεπιστήμιο Θεσσαλ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8800"/>
            <a:ext cx="147216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ubtitle 2"/>
          <p:cNvSpPr txBox="1">
            <a:spLocks/>
          </p:cNvSpPr>
          <p:nvPr/>
        </p:nvSpPr>
        <p:spPr>
          <a:xfrm>
            <a:off x="2195737" y="404664"/>
            <a:ext cx="2664296" cy="10081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800" b="1" dirty="0" smtClean="0">
                <a:solidFill>
                  <a:schemeClr val="tx1"/>
                </a:solidFill>
              </a:rPr>
              <a:t>ΠΑΝΕΠΙΣΤΗΜΙΟ ΘΕΣΣΑΛΙΑΣ</a:t>
            </a:r>
            <a:endParaRPr lang="el-GR" sz="2800" b="1" dirty="0">
              <a:solidFill>
                <a:schemeClr val="tx1"/>
              </a:solidFill>
            </a:endParaRPr>
          </a:p>
        </p:txBody>
      </p:sp>
      <p:pic>
        <p:nvPicPr>
          <p:cNvPr id="22533" name="Picture 5" descr="Λογότυπο ανοιχτά ακαδημαϊκά μαθήματ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8353"/>
            <a:ext cx="2235695" cy="181647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Εικόνα 3" descr="Λογότυπο ΕΣΠΑ 2007-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5661248"/>
            <a:ext cx="4797921" cy="11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325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Παράδειγμα 2 – σχηματισμός πόλων</a:t>
            </a:r>
            <a:endParaRPr lang="el-GR" sz="2800" b="1" dirty="0"/>
          </a:p>
        </p:txBody>
      </p:sp>
      <p:sp>
        <p:nvSpPr>
          <p:cNvPr id="20" name="Content Placeholder 2"/>
          <p:cNvSpPr txBox="1">
            <a:spLocks/>
          </p:cNvSpPr>
          <p:nvPr/>
        </p:nvSpPr>
        <p:spPr>
          <a:xfrm>
            <a:off x="3419872" y="836712"/>
            <a:ext cx="5724128"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το σύστημα δύο δίσκων του σχήματος. </a:t>
            </a:r>
          </a:p>
          <a:p>
            <a:pPr marL="0" indent="0">
              <a:buFont typeface="Arial" pitchFamily="34" charset="0"/>
              <a:buNone/>
            </a:pPr>
            <a:r>
              <a:rPr lang="el-GR" sz="2400" dirty="0" smtClean="0"/>
              <a:t>Ζητούμενο είναι ο σχηματισμός των πόλων.</a:t>
            </a:r>
          </a:p>
        </p:txBody>
      </p:sp>
      <p:graphicFrame>
        <p:nvGraphicFramePr>
          <p:cNvPr id="4" name="Object 3" descr="Εικόνα που περιγράφει την εφαρμογή του θεωρήματος των τριών πόλων για την εύρεση του σχηματισμού των πόλων σε μονοκινητό σύστημα δύο δίσκων, που συνδέονται μεταξύ τους μέσω εσωτερικής άρθρωσης."/>
          <p:cNvGraphicFramePr>
            <a:graphicFrameLocks noChangeAspect="1"/>
          </p:cNvGraphicFramePr>
          <p:nvPr>
            <p:extLst>
              <p:ext uri="{D42A27DB-BD31-4B8C-83A1-F6EECF244321}">
                <p14:modId xmlns:p14="http://schemas.microsoft.com/office/powerpoint/2010/main" val="125493258"/>
              </p:ext>
            </p:extLst>
          </p:nvPr>
        </p:nvGraphicFramePr>
        <p:xfrm>
          <a:off x="35496" y="980728"/>
          <a:ext cx="4095750" cy="2415530"/>
        </p:xfrm>
        <a:graphic>
          <a:graphicData uri="http://schemas.openxmlformats.org/presentationml/2006/ole">
            <mc:AlternateContent xmlns:mc="http://schemas.openxmlformats.org/markup-compatibility/2006">
              <mc:Choice xmlns:v="urn:schemas-microsoft-com:vml" Requires="v">
                <p:oleObj spid="_x0000_s61497" name="Picture (32-bit)" r:id="rId3" imgW="4095720" imgH="1695600" progId="MetafileCompanion32.Picture.1">
                  <p:embed/>
                </p:oleObj>
              </mc:Choice>
              <mc:Fallback>
                <p:oleObj name="Picture (32-bit)" r:id="rId3" imgW="4095720" imgH="1695600" progId="MetafileCompanion32.Picture.1">
                  <p:embed/>
                  <p:pic>
                    <p:nvPicPr>
                      <p:cNvPr id="0" name=""/>
                      <p:cNvPicPr/>
                      <p:nvPr/>
                    </p:nvPicPr>
                    <p:blipFill>
                      <a:blip r:embed="rId4"/>
                      <a:stretch>
                        <a:fillRect/>
                      </a:stretch>
                    </p:blipFill>
                    <p:spPr>
                      <a:xfrm>
                        <a:off x="35496" y="980728"/>
                        <a:ext cx="4095750" cy="2415530"/>
                      </a:xfrm>
                      <a:prstGeom prst="rect">
                        <a:avLst/>
                      </a:prstGeom>
                    </p:spPr>
                  </p:pic>
                </p:oleObj>
              </mc:Fallback>
            </mc:AlternateContent>
          </a:graphicData>
        </a:graphic>
      </p:graphicFrame>
      <p:sp>
        <p:nvSpPr>
          <p:cNvPr id="7" name="Content Placeholder 2"/>
          <p:cNvSpPr txBox="1">
            <a:spLocks/>
          </p:cNvSpPr>
          <p:nvPr/>
        </p:nvSpPr>
        <p:spPr>
          <a:xfrm>
            <a:off x="4644008" y="1772816"/>
            <a:ext cx="4464496"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Αρχικά ελέγχεται εάν το σύστημα είναι μονοκινητό, κατά τα γνωστά:</a:t>
            </a:r>
          </a:p>
          <a:p>
            <a:pPr marL="0" indent="0">
              <a:buFont typeface="Arial" pitchFamily="34" charset="0"/>
              <a:buNone/>
            </a:pPr>
            <a:r>
              <a:rPr lang="el-GR" sz="2400" dirty="0"/>
              <a:t>π</a:t>
            </a:r>
            <a:r>
              <a:rPr lang="el-GR" sz="2400" dirty="0" smtClean="0"/>
              <a:t>ράγματι είναι, διότι ρ&lt;3δ κατά μία ράβδο.</a:t>
            </a:r>
            <a:endParaRPr lang="el-GR" sz="2400" dirty="0"/>
          </a:p>
        </p:txBody>
      </p:sp>
      <p:sp>
        <p:nvSpPr>
          <p:cNvPr id="13" name="Content Placeholder 2"/>
          <p:cNvSpPr txBox="1">
            <a:spLocks/>
          </p:cNvSpPr>
          <p:nvPr/>
        </p:nvSpPr>
        <p:spPr>
          <a:xfrm>
            <a:off x="0" y="3528392"/>
            <a:ext cx="9144000" cy="32849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Στη συνέχεια αριθμούνται οι δίσκοι και οι προφανείς απόλυτοι και σχετικοί πόλοι περιστροφής και εφαρμόζεται το θεώρημα τριών πόλων:</a:t>
            </a:r>
          </a:p>
          <a:p>
            <a:pPr marL="457200" indent="-457200">
              <a:buFont typeface="Arial" pitchFamily="34" charset="0"/>
              <a:buAutoNum type="arabicParenBoth"/>
            </a:pPr>
            <a:r>
              <a:rPr lang="el-GR" sz="2400" dirty="0" smtClean="0"/>
              <a:t>+ (1 2) → (2).</a:t>
            </a:r>
          </a:p>
          <a:p>
            <a:pPr marL="0" indent="0">
              <a:buNone/>
            </a:pPr>
            <a:r>
              <a:rPr lang="el-GR" sz="2400" dirty="0" smtClean="0"/>
              <a:t>Η κύλιση που συνδέει το δίσκο ΙΙ με το έδαφος αντιστοιχεί σε μια δ.ρ.</a:t>
            </a:r>
          </a:p>
          <a:p>
            <a:pPr marL="0" indent="0">
              <a:buNone/>
            </a:pPr>
            <a:r>
              <a:rPr lang="el-GR" sz="2400" dirty="0" smtClean="0"/>
              <a:t>Η κάθετη ευθεία στο επίπεδο της κύλισης αποτελεί το γ.τ. των σημείων στον οποίο βρίσκεται ο πόλος (2). Από το σημείο τομής των δύο ευθειών προκύπτει ο απόλυτος πόλος περιστροφής (2).</a:t>
            </a:r>
          </a:p>
        </p:txBody>
      </p:sp>
      <p:sp>
        <p:nvSpPr>
          <p:cNvPr id="2" name="Slide Number Placeholder 1"/>
          <p:cNvSpPr>
            <a:spLocks noGrp="1"/>
          </p:cNvSpPr>
          <p:nvPr>
            <p:ph type="sldNum" sz="quarter" idx="12"/>
          </p:nvPr>
        </p:nvSpPr>
        <p:spPr/>
        <p:txBody>
          <a:bodyPr/>
          <a:lstStyle/>
          <a:p>
            <a:fld id="{E53BB423-234F-4104-8070-014A5F326CB9}" type="slidenum">
              <a:rPr lang="el-GR" smtClean="0"/>
              <a:t>10</a:t>
            </a:fld>
            <a:endParaRPr lang="el-GR"/>
          </a:p>
        </p:txBody>
      </p:sp>
    </p:spTree>
    <p:extLst>
      <p:ext uri="{BB962C8B-B14F-4D97-AF65-F5344CB8AC3E}">
        <p14:creationId xmlns:p14="http://schemas.microsoft.com/office/powerpoint/2010/main" val="3312531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Παράδειγμα 2 – γραμμή βυθίσεων</a:t>
            </a:r>
            <a:endParaRPr lang="el-GR" sz="2800" b="1" dirty="0"/>
          </a:p>
        </p:txBody>
      </p:sp>
      <p:sp>
        <p:nvSpPr>
          <p:cNvPr id="20" name="Content Placeholder 2"/>
          <p:cNvSpPr txBox="1">
            <a:spLocks/>
          </p:cNvSpPr>
          <p:nvPr/>
        </p:nvSpPr>
        <p:spPr>
          <a:xfrm>
            <a:off x="5004048" y="836712"/>
            <a:ext cx="4139952"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τώρα, ότι </a:t>
            </a:r>
            <a:r>
              <a:rPr lang="el-GR" sz="2400" dirty="0"/>
              <a:t>ζ</a:t>
            </a:r>
            <a:r>
              <a:rPr lang="el-GR" sz="2400" dirty="0" smtClean="0"/>
              <a:t>ητούμενο είναι η γραμμή βυθίσεων.</a:t>
            </a:r>
          </a:p>
        </p:txBody>
      </p:sp>
      <p:sp>
        <p:nvSpPr>
          <p:cNvPr id="7" name="Content Placeholder 2"/>
          <p:cNvSpPr txBox="1">
            <a:spLocks/>
          </p:cNvSpPr>
          <p:nvPr/>
        </p:nvSpPr>
        <p:spPr>
          <a:xfrm>
            <a:off x="5076056" y="1700808"/>
            <a:ext cx="403244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Αρχικά πρέπει να επιλεγεί μια παράμετρος για την περιγραφή της κίνησης. Έστω ότι επιλέγεται η παράμετρος ω</a:t>
            </a:r>
            <a:r>
              <a:rPr lang="el-GR" sz="2400" baseline="-25000" dirty="0" smtClean="0"/>
              <a:t>1 </a:t>
            </a:r>
            <a:r>
              <a:rPr lang="el-GR" sz="2400" dirty="0"/>
              <a:t>(στροφή δίσκου Ι).</a:t>
            </a:r>
          </a:p>
          <a:p>
            <a:pPr marL="0" indent="0">
              <a:buFont typeface="Arial" pitchFamily="34" charset="0"/>
              <a:buNone/>
            </a:pPr>
            <a:r>
              <a:rPr lang="el-GR" sz="2400" dirty="0" smtClean="0"/>
              <a:t>Χαράζεται η γραμμή βυθίσεων και προβάλλονται οι πόλοι περιστροφής.</a:t>
            </a:r>
            <a:endParaRPr lang="el-GR" sz="2400" dirty="0"/>
          </a:p>
        </p:txBody>
      </p:sp>
      <p:sp>
        <p:nvSpPr>
          <p:cNvPr id="9" name="Content Placeholder 2"/>
          <p:cNvSpPr txBox="1">
            <a:spLocks/>
          </p:cNvSpPr>
          <p:nvPr/>
        </p:nvSpPr>
        <p:spPr>
          <a:xfrm>
            <a:off x="0" y="4608512"/>
            <a:ext cx="9144000" cy="2249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Ακολούθως, σχεδιάζεται η περιστροφή του δίσκου Ι, ω</a:t>
            </a:r>
            <a:r>
              <a:rPr lang="el-GR" sz="2400" baseline="-25000" dirty="0" smtClean="0"/>
              <a:t>1</a:t>
            </a:r>
            <a:r>
              <a:rPr lang="en-US" sz="2400" dirty="0"/>
              <a:t> </a:t>
            </a:r>
            <a:r>
              <a:rPr lang="el-GR" sz="2400" dirty="0" smtClean="0"/>
              <a:t>και προβάλλεται το σημείο (1 2) στη νέα ευθεία. Το (1 2) είναι σημείο κοινό και για τους δύο δίσκους, οπότε η νέα θέση του δίσκου ΙΙ προσδιορίζεται από το (1 2) και το σταθερό σημείο (2).</a:t>
            </a:r>
          </a:p>
          <a:p>
            <a:pPr marL="0" indent="0">
              <a:buFont typeface="Arial" pitchFamily="34" charset="0"/>
              <a:buNone/>
            </a:pPr>
            <a:r>
              <a:rPr lang="el-GR" sz="2400" u="sng" dirty="0" smtClean="0"/>
              <a:t>ΠΡΟΣΟΧΗ: </a:t>
            </a:r>
            <a:r>
              <a:rPr lang="el-GR" sz="2400" dirty="0" smtClean="0"/>
              <a:t>οι απόλυτοι πόλοι περιστροφής δε μετακινούνται.</a:t>
            </a:r>
            <a:endParaRPr lang="el-GR" sz="2400" dirty="0"/>
          </a:p>
        </p:txBody>
      </p:sp>
      <p:graphicFrame>
        <p:nvGraphicFramePr>
          <p:cNvPr id="5" name="Object 4" descr="Εικόνα που περιγράφει τη διαδικασία εύρεσης της γραμμής βυθίσεων για το μονοκινητό σύστημα δύο δίσκων, που συνδέονται μεταξύ τους μέσω εσωτερικής άρθρωσης."/>
          <p:cNvGraphicFramePr>
            <a:graphicFrameLocks noChangeAspect="1"/>
          </p:cNvGraphicFramePr>
          <p:nvPr>
            <p:extLst>
              <p:ext uri="{D42A27DB-BD31-4B8C-83A1-F6EECF244321}">
                <p14:modId xmlns:p14="http://schemas.microsoft.com/office/powerpoint/2010/main" val="3783273024"/>
              </p:ext>
            </p:extLst>
          </p:nvPr>
        </p:nvGraphicFramePr>
        <p:xfrm>
          <a:off x="107950" y="1010146"/>
          <a:ext cx="5064038" cy="3498974"/>
        </p:xfrm>
        <a:graphic>
          <a:graphicData uri="http://schemas.openxmlformats.org/presentationml/2006/ole">
            <mc:AlternateContent xmlns:mc="http://schemas.openxmlformats.org/markup-compatibility/2006">
              <mc:Choice xmlns:v="urn:schemas-microsoft-com:vml" Requires="v">
                <p:oleObj spid="_x0000_s62521" name="Picture (32-bit)" r:id="rId3" imgW="3600360" imgH="2257560" progId="MetafileCompanion32.Picture.1">
                  <p:embed/>
                </p:oleObj>
              </mc:Choice>
              <mc:Fallback>
                <p:oleObj name="Picture (32-bit)" r:id="rId3" imgW="3600360" imgH="2257560" progId="MetafileCompanion32.Picture.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010146"/>
                        <a:ext cx="5064038" cy="3498974"/>
                      </a:xfrm>
                      <a:prstGeom prst="rect">
                        <a:avLst/>
                      </a:prstGeom>
                      <a:no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E53BB423-234F-4104-8070-014A5F326CB9}" type="slidenum">
              <a:rPr lang="el-GR" smtClean="0"/>
              <a:t>11</a:t>
            </a:fld>
            <a:endParaRPr lang="el-GR"/>
          </a:p>
        </p:txBody>
      </p:sp>
    </p:spTree>
    <p:extLst>
      <p:ext uri="{BB962C8B-B14F-4D97-AF65-F5344CB8AC3E}">
        <p14:creationId xmlns:p14="http://schemas.microsoft.com/office/powerpoint/2010/main" val="2911617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Παράδειγμα 2 – γραμμή β</a:t>
            </a:r>
            <a:r>
              <a:rPr lang="el-GR" sz="2800" b="1" dirty="0"/>
              <a:t>υ</a:t>
            </a:r>
            <a:r>
              <a:rPr lang="el-GR" sz="2800" b="1" dirty="0" smtClean="0"/>
              <a:t>θίσεων (συνέχεια)</a:t>
            </a:r>
            <a:endParaRPr lang="el-GR" sz="2800" b="1" dirty="0"/>
          </a:p>
        </p:txBody>
      </p:sp>
      <p:sp>
        <p:nvSpPr>
          <p:cNvPr id="7" name="Content Placeholder 2"/>
          <p:cNvSpPr txBox="1">
            <a:spLocks/>
          </p:cNvSpPr>
          <p:nvPr/>
        </p:nvSpPr>
        <p:spPr>
          <a:xfrm>
            <a:off x="5004048" y="1052736"/>
            <a:ext cx="4104456" cy="26642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Στη συνέχεια, χαράζεται η ευθεία που περιγράφει τη νέα θέση του δίσκου ΙΙ, η οποία πρέπει να επιμηκυνθεί μέχρι το ακρότατο σημείο του δίσκου.</a:t>
            </a:r>
          </a:p>
          <a:p>
            <a:pPr marL="0" indent="0">
              <a:buFont typeface="Arial" pitchFamily="34" charset="0"/>
              <a:buNone/>
            </a:pPr>
            <a:endParaRPr lang="el-GR" sz="2400" dirty="0"/>
          </a:p>
        </p:txBody>
      </p:sp>
      <p:graphicFrame>
        <p:nvGraphicFramePr>
          <p:cNvPr id="5" name="Object 4" descr="Εικόνα που περιγράφει τη διαδικασία εύρεσης της γραμμής βυθίσεων για το μονοκινητό σύστημα δύο δίσκων, που συνδέονται μεταξύ τους μέσω εσωτερικής άρθρωσης."/>
          <p:cNvGraphicFramePr>
            <a:graphicFrameLocks noChangeAspect="1"/>
          </p:cNvGraphicFramePr>
          <p:nvPr>
            <p:extLst>
              <p:ext uri="{D42A27DB-BD31-4B8C-83A1-F6EECF244321}">
                <p14:modId xmlns:p14="http://schemas.microsoft.com/office/powerpoint/2010/main" val="3545939756"/>
              </p:ext>
            </p:extLst>
          </p:nvPr>
        </p:nvGraphicFramePr>
        <p:xfrm>
          <a:off x="107503" y="908720"/>
          <a:ext cx="4752529" cy="3281918"/>
        </p:xfrm>
        <a:graphic>
          <a:graphicData uri="http://schemas.openxmlformats.org/presentationml/2006/ole">
            <mc:AlternateContent xmlns:mc="http://schemas.openxmlformats.org/markup-compatibility/2006">
              <mc:Choice xmlns:v="urn:schemas-microsoft-com:vml" Requires="v">
                <p:oleObj spid="_x0000_s63543" name="Picture (32-bit)" r:id="rId3" imgW="3600360" imgH="2257560" progId="MetafileCompanion32.Picture.1">
                  <p:embed/>
                </p:oleObj>
              </mc:Choice>
              <mc:Fallback>
                <p:oleObj name="Picture (32-bit)" r:id="rId3" imgW="3600360" imgH="2257560" progId="MetafileCompanion32.Picture.1">
                  <p:embed/>
                  <p:pic>
                    <p:nvPicPr>
                      <p:cNvPr id="0" name=""/>
                      <p:cNvPicPr/>
                      <p:nvPr/>
                    </p:nvPicPr>
                    <p:blipFill>
                      <a:blip r:embed="rId4"/>
                      <a:stretch>
                        <a:fillRect/>
                      </a:stretch>
                    </p:blipFill>
                    <p:spPr>
                      <a:xfrm>
                        <a:off x="107503" y="908720"/>
                        <a:ext cx="4752529" cy="3281918"/>
                      </a:xfrm>
                      <a:prstGeom prst="rect">
                        <a:avLst/>
                      </a:prstGeom>
                    </p:spPr>
                  </p:pic>
                </p:oleObj>
              </mc:Fallback>
            </mc:AlternateContent>
          </a:graphicData>
        </a:graphic>
      </p:graphicFrame>
      <p:sp>
        <p:nvSpPr>
          <p:cNvPr id="9" name="Content Placeholder 2"/>
          <p:cNvSpPr txBox="1">
            <a:spLocks/>
          </p:cNvSpPr>
          <p:nvPr/>
        </p:nvSpPr>
        <p:spPr>
          <a:xfrm>
            <a:off x="0" y="4293096"/>
            <a:ext cx="9144000"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Τέλος, το ω</a:t>
            </a:r>
            <a:r>
              <a:rPr lang="el-GR" sz="2400" baseline="-25000" dirty="0" smtClean="0"/>
              <a:t>2</a:t>
            </a:r>
            <a:r>
              <a:rPr lang="el-GR" sz="2400" dirty="0" smtClean="0"/>
              <a:t> υπολογίζεται μέσω της κατακόρυφης μετατόπισης του σημείου (1 2):  η</a:t>
            </a:r>
            <a:r>
              <a:rPr lang="el-GR" sz="2400" baseline="-25000" dirty="0" smtClean="0"/>
              <a:t>(1 2) </a:t>
            </a:r>
            <a:r>
              <a:rPr lang="el-GR" sz="2400" dirty="0" smtClean="0"/>
              <a:t>= </a:t>
            </a:r>
            <a:r>
              <a:rPr lang="en-US" sz="2400" dirty="0" smtClean="0"/>
              <a:t>x</a:t>
            </a:r>
            <a:r>
              <a:rPr lang="en-US" sz="2400" baseline="-25000" dirty="0" smtClean="0"/>
              <a:t>1</a:t>
            </a:r>
            <a:r>
              <a:rPr lang="en-US" sz="2400" dirty="0" smtClean="0"/>
              <a:t>*</a:t>
            </a:r>
            <a:r>
              <a:rPr lang="el-GR" sz="2400" dirty="0" smtClean="0"/>
              <a:t>ω</a:t>
            </a:r>
            <a:r>
              <a:rPr lang="el-GR" sz="2400" baseline="-25000" dirty="0" smtClean="0"/>
              <a:t>1</a:t>
            </a:r>
          </a:p>
          <a:p>
            <a:pPr marL="0" indent="0">
              <a:buFont typeface="Arial" pitchFamily="34" charset="0"/>
              <a:buNone/>
            </a:pPr>
            <a:r>
              <a:rPr lang="el-GR" sz="2400" dirty="0"/>
              <a:t> </a:t>
            </a:r>
            <a:r>
              <a:rPr lang="el-GR" sz="2400" dirty="0" smtClean="0"/>
              <a:t>                           η</a:t>
            </a:r>
            <a:r>
              <a:rPr lang="el-GR" sz="2400" baseline="-25000" dirty="0" smtClean="0"/>
              <a:t>(1 2) </a:t>
            </a:r>
            <a:r>
              <a:rPr lang="el-GR" sz="2400" dirty="0" smtClean="0"/>
              <a:t>= </a:t>
            </a:r>
            <a:r>
              <a:rPr lang="en-US" sz="2400" dirty="0" smtClean="0"/>
              <a:t>x</a:t>
            </a:r>
            <a:r>
              <a:rPr lang="en-US" sz="2400" baseline="-25000" dirty="0" smtClean="0"/>
              <a:t>2</a:t>
            </a:r>
            <a:r>
              <a:rPr lang="en-US" sz="2400" dirty="0" smtClean="0"/>
              <a:t>*</a:t>
            </a:r>
            <a:r>
              <a:rPr lang="el-GR" sz="2400" dirty="0" smtClean="0"/>
              <a:t>ω</a:t>
            </a:r>
            <a:r>
              <a:rPr lang="el-GR" sz="2400" baseline="-25000" dirty="0" smtClean="0"/>
              <a:t>2</a:t>
            </a:r>
          </a:p>
        </p:txBody>
      </p:sp>
      <p:sp>
        <p:nvSpPr>
          <p:cNvPr id="4" name="Right Brace 3" descr="Σχήμα άγκιστρο."/>
          <p:cNvSpPr/>
          <p:nvPr/>
        </p:nvSpPr>
        <p:spPr>
          <a:xfrm>
            <a:off x="3923928" y="467484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Content Placeholder 2"/>
          <p:cNvSpPr txBox="1">
            <a:spLocks/>
          </p:cNvSpPr>
          <p:nvPr/>
        </p:nvSpPr>
        <p:spPr>
          <a:xfrm>
            <a:off x="4211960" y="4880012"/>
            <a:ext cx="2269356"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dirty="0" smtClean="0">
                <a:solidFill>
                  <a:schemeClr val="accent5">
                    <a:lumMod val="75000"/>
                  </a:schemeClr>
                </a:solidFill>
              </a:rPr>
              <a:t>ω</a:t>
            </a:r>
            <a:r>
              <a:rPr lang="el-GR" sz="2400" b="1" baseline="-25000" dirty="0" smtClean="0">
                <a:solidFill>
                  <a:schemeClr val="accent5">
                    <a:lumMod val="75000"/>
                  </a:schemeClr>
                </a:solidFill>
              </a:rPr>
              <a:t>2</a:t>
            </a:r>
            <a:r>
              <a:rPr lang="el-GR" sz="2400" b="1" dirty="0" smtClean="0">
                <a:solidFill>
                  <a:schemeClr val="accent5">
                    <a:lumMod val="75000"/>
                  </a:schemeClr>
                </a:solidFill>
              </a:rPr>
              <a:t> = </a:t>
            </a:r>
            <a:r>
              <a:rPr lang="en-US" sz="2400" b="1" dirty="0" smtClean="0">
                <a:solidFill>
                  <a:schemeClr val="accent5">
                    <a:lumMod val="75000"/>
                  </a:schemeClr>
                </a:solidFill>
              </a:rPr>
              <a:t>x</a:t>
            </a:r>
            <a:r>
              <a:rPr lang="en-US" sz="2400" b="1" baseline="-25000" dirty="0" smtClean="0">
                <a:solidFill>
                  <a:schemeClr val="accent5">
                    <a:lumMod val="75000"/>
                  </a:schemeClr>
                </a:solidFill>
              </a:rPr>
              <a:t>1</a:t>
            </a:r>
            <a:r>
              <a:rPr lang="en-US" sz="2400" b="1" dirty="0" smtClean="0">
                <a:solidFill>
                  <a:schemeClr val="accent5">
                    <a:lumMod val="75000"/>
                  </a:schemeClr>
                </a:solidFill>
              </a:rPr>
              <a:t>*</a:t>
            </a:r>
            <a:r>
              <a:rPr lang="el-GR" sz="2400" b="1" dirty="0" smtClean="0">
                <a:solidFill>
                  <a:schemeClr val="accent5">
                    <a:lumMod val="75000"/>
                  </a:schemeClr>
                </a:solidFill>
              </a:rPr>
              <a:t>ω</a:t>
            </a:r>
            <a:r>
              <a:rPr lang="el-GR" sz="2400" b="1" baseline="-25000" dirty="0" smtClean="0">
                <a:solidFill>
                  <a:schemeClr val="accent5">
                    <a:lumMod val="75000"/>
                  </a:schemeClr>
                </a:solidFill>
              </a:rPr>
              <a:t>1</a:t>
            </a:r>
            <a:r>
              <a:rPr lang="el-GR" sz="2400" b="1" dirty="0" smtClean="0">
                <a:solidFill>
                  <a:schemeClr val="accent5">
                    <a:lumMod val="75000"/>
                  </a:schemeClr>
                </a:solidFill>
              </a:rPr>
              <a:t>/</a:t>
            </a:r>
            <a:r>
              <a:rPr lang="en-US" sz="2400" b="1" dirty="0" smtClean="0">
                <a:solidFill>
                  <a:schemeClr val="accent5">
                    <a:lumMod val="75000"/>
                  </a:schemeClr>
                </a:solidFill>
              </a:rPr>
              <a:t>x</a:t>
            </a:r>
            <a:r>
              <a:rPr lang="en-US" sz="2400" b="1" baseline="-25000" dirty="0" smtClean="0">
                <a:solidFill>
                  <a:schemeClr val="accent5">
                    <a:lumMod val="75000"/>
                  </a:schemeClr>
                </a:solidFill>
              </a:rPr>
              <a:t>2</a:t>
            </a:r>
            <a:endParaRPr lang="el-GR" sz="2400" baseline="-25000" dirty="0"/>
          </a:p>
        </p:txBody>
      </p:sp>
      <p:sp>
        <p:nvSpPr>
          <p:cNvPr id="12" name="Content Placeholder 2"/>
          <p:cNvSpPr txBox="1">
            <a:spLocks/>
          </p:cNvSpPr>
          <p:nvPr/>
        </p:nvSpPr>
        <p:spPr>
          <a:xfrm>
            <a:off x="36512" y="5589240"/>
            <a:ext cx="9144000" cy="1196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ΣΗΜΕΙΩΣΗ: </a:t>
            </a:r>
            <a:r>
              <a:rPr lang="el-GR" sz="2400" dirty="0" smtClean="0"/>
              <a:t> κάθε σημείο της γραμμής βύθισης αντιστοιχεί στην κατακόρυφη μετατόπιση όλων των σημείων του δίσκου που βρίσκονται στην ίδια κατακόρυφη ευθεία με αυτό.</a:t>
            </a:r>
            <a:endParaRPr lang="el-GR" sz="2400" dirty="0"/>
          </a:p>
        </p:txBody>
      </p:sp>
      <p:sp>
        <p:nvSpPr>
          <p:cNvPr id="2" name="Slide Number Placeholder 1"/>
          <p:cNvSpPr>
            <a:spLocks noGrp="1"/>
          </p:cNvSpPr>
          <p:nvPr>
            <p:ph type="sldNum" sz="quarter" idx="12"/>
          </p:nvPr>
        </p:nvSpPr>
        <p:spPr/>
        <p:txBody>
          <a:bodyPr/>
          <a:lstStyle/>
          <a:p>
            <a:fld id="{E53BB423-234F-4104-8070-014A5F326CB9}" type="slidenum">
              <a:rPr lang="el-GR" smtClean="0"/>
              <a:t>12</a:t>
            </a:fld>
            <a:endParaRPr lang="el-GR"/>
          </a:p>
        </p:txBody>
      </p:sp>
    </p:spTree>
    <p:extLst>
      <p:ext uri="{BB962C8B-B14F-4D97-AF65-F5344CB8AC3E}">
        <p14:creationId xmlns:p14="http://schemas.microsoft.com/office/powerpoint/2010/main" val="3828703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Παράδειγμα </a:t>
            </a:r>
            <a:r>
              <a:rPr lang="el-GR" sz="2800" b="1" dirty="0"/>
              <a:t>3</a:t>
            </a:r>
            <a:r>
              <a:rPr lang="el-GR" sz="2800" b="1" dirty="0" smtClean="0"/>
              <a:t> – ειδική περίπτωση</a:t>
            </a:r>
            <a:endParaRPr lang="el-GR" sz="2800" b="1" dirty="0"/>
          </a:p>
        </p:txBody>
      </p:sp>
      <p:sp>
        <p:nvSpPr>
          <p:cNvPr id="20" name="Content Placeholder 2"/>
          <p:cNvSpPr txBox="1">
            <a:spLocks/>
          </p:cNvSpPr>
          <p:nvPr/>
        </p:nvSpPr>
        <p:spPr>
          <a:xfrm>
            <a:off x="4608512" y="836712"/>
            <a:ext cx="4499992"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το σύστημα των δύο δίσκων του σχήματος. </a:t>
            </a:r>
          </a:p>
        </p:txBody>
      </p:sp>
      <p:graphicFrame>
        <p:nvGraphicFramePr>
          <p:cNvPr id="3" name="Object 2" descr="Εικόνα που περιγράφει την εφαρμογή του θεωρήματος των τριών πόλων για την εύρεση του σχηματισμού των πόλων σε μονοκινητό σύστημα δύο δίσκων, που συνδέονται μεταξύ τους μέσω δύο παράλληλων δεσμικών ράβδων."/>
          <p:cNvGraphicFramePr>
            <a:graphicFrameLocks noChangeAspect="1"/>
          </p:cNvGraphicFramePr>
          <p:nvPr>
            <p:extLst>
              <p:ext uri="{D42A27DB-BD31-4B8C-83A1-F6EECF244321}">
                <p14:modId xmlns:p14="http://schemas.microsoft.com/office/powerpoint/2010/main" val="1168605847"/>
              </p:ext>
            </p:extLst>
          </p:nvPr>
        </p:nvGraphicFramePr>
        <p:xfrm>
          <a:off x="0" y="836712"/>
          <a:ext cx="4716016" cy="2618209"/>
        </p:xfrm>
        <a:graphic>
          <a:graphicData uri="http://schemas.openxmlformats.org/presentationml/2006/ole">
            <mc:AlternateContent xmlns:mc="http://schemas.openxmlformats.org/markup-compatibility/2006">
              <mc:Choice xmlns:v="urn:schemas-microsoft-com:vml" Requires="v">
                <p:oleObj spid="_x0000_s64559" name="Picture (32-bit)" r:id="rId3" imgW="5295960" imgH="1924200" progId="MetafileCompanion32.Picture.1">
                  <p:embed/>
                </p:oleObj>
              </mc:Choice>
              <mc:Fallback>
                <p:oleObj name="Picture (32-bit)" r:id="rId3" imgW="5295960" imgH="1924200" progId="MetafileCompanion32.Picture.1">
                  <p:embed/>
                  <p:pic>
                    <p:nvPicPr>
                      <p:cNvPr id="0" name=""/>
                      <p:cNvPicPr/>
                      <p:nvPr/>
                    </p:nvPicPr>
                    <p:blipFill>
                      <a:blip r:embed="rId4"/>
                      <a:stretch>
                        <a:fillRect/>
                      </a:stretch>
                    </p:blipFill>
                    <p:spPr>
                      <a:xfrm>
                        <a:off x="0" y="836712"/>
                        <a:ext cx="4716016" cy="2618209"/>
                      </a:xfrm>
                      <a:prstGeom prst="rect">
                        <a:avLst/>
                      </a:prstGeom>
                    </p:spPr>
                  </p:pic>
                </p:oleObj>
              </mc:Fallback>
            </mc:AlternateContent>
          </a:graphicData>
        </a:graphic>
      </p:graphicFrame>
      <p:sp>
        <p:nvSpPr>
          <p:cNvPr id="10" name="Content Placeholder 2"/>
          <p:cNvSpPr txBox="1">
            <a:spLocks/>
          </p:cNvSpPr>
          <p:nvPr/>
        </p:nvSpPr>
        <p:spPr>
          <a:xfrm>
            <a:off x="4572000" y="1628800"/>
            <a:ext cx="4464496"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Αρχικά ελέγχεται εάν το σύστημα είναι μονοκινητό, κατά τα γνωστά:</a:t>
            </a:r>
          </a:p>
          <a:p>
            <a:pPr marL="0" indent="0">
              <a:buFont typeface="Arial" pitchFamily="34" charset="0"/>
              <a:buNone/>
            </a:pPr>
            <a:r>
              <a:rPr lang="el-GR" sz="2400" dirty="0"/>
              <a:t>π</a:t>
            </a:r>
            <a:r>
              <a:rPr lang="el-GR" sz="2400" dirty="0" smtClean="0"/>
              <a:t>ράγματι είναι, διότι ρ&lt;3δ κατά μία ράβδο.</a:t>
            </a:r>
            <a:endParaRPr lang="el-GR" sz="2400" dirty="0"/>
          </a:p>
        </p:txBody>
      </p:sp>
      <p:sp>
        <p:nvSpPr>
          <p:cNvPr id="7" name="Content Placeholder 2"/>
          <p:cNvSpPr txBox="1">
            <a:spLocks/>
          </p:cNvSpPr>
          <p:nvPr/>
        </p:nvSpPr>
        <p:spPr>
          <a:xfrm>
            <a:off x="38968" y="3429000"/>
            <a:ext cx="9069536" cy="158417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Εδώ υπάρχει η ειδική περίπτωση των δύο παράλληλων δ.ρ.</a:t>
            </a:r>
          </a:p>
          <a:p>
            <a:pPr marL="0" indent="0">
              <a:buNone/>
            </a:pPr>
            <a:r>
              <a:rPr lang="el-GR" sz="2400" dirty="0" smtClean="0"/>
              <a:t>Αυτό σημαίνει ότι ο σχετικός </a:t>
            </a:r>
            <a:r>
              <a:rPr lang="el-GR" sz="2400" dirty="0"/>
              <a:t>πόλος περιστροφής (1 2) </a:t>
            </a:r>
            <a:r>
              <a:rPr lang="el-GR" sz="2400" dirty="0" smtClean="0"/>
              <a:t>των δίσκων βρίσκεται στο άπειρο. Υπάρχει, όπως και στο προηγούμενο παράδειγμα, ο γ.τ. </a:t>
            </a:r>
            <a:r>
              <a:rPr lang="el-GR" sz="2400" dirty="0"/>
              <a:t>τ</a:t>
            </a:r>
            <a:r>
              <a:rPr lang="el-GR" sz="2400" dirty="0" smtClean="0"/>
              <a:t>ου πόλου (2) που καθορίζεται από την κύλιση.</a:t>
            </a:r>
            <a:endParaRPr lang="el-GR" sz="2400" dirty="0"/>
          </a:p>
        </p:txBody>
      </p:sp>
      <p:sp>
        <p:nvSpPr>
          <p:cNvPr id="9" name="Content Placeholder 2"/>
          <p:cNvSpPr txBox="1">
            <a:spLocks/>
          </p:cNvSpPr>
          <p:nvPr/>
        </p:nvSpPr>
        <p:spPr>
          <a:xfrm>
            <a:off x="0" y="4941168"/>
            <a:ext cx="9144000" cy="187220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Ακολούθως, χαράζεται ευθεία από τον πόλο (1) παράλληλα στην ευθεία του πόλου (1 2). Η ευθεία αυτή τέμνει το σχετικό πόλο (1 2) στο άπειρο και περνά από τον πόλο (1), άρα είναι γ.τ. </a:t>
            </a:r>
            <a:r>
              <a:rPr lang="el-GR" sz="2400" dirty="0"/>
              <a:t>τ</a:t>
            </a:r>
            <a:r>
              <a:rPr lang="el-GR" sz="2400" dirty="0" smtClean="0"/>
              <a:t>ου πόλου (2). Το σημείο τομής των δύο ευθειών που άποτελούν γ.τ. </a:t>
            </a:r>
            <a:r>
              <a:rPr lang="el-GR" sz="2400" dirty="0"/>
              <a:t>τ</a:t>
            </a:r>
            <a:r>
              <a:rPr lang="el-GR" sz="2400" dirty="0" smtClean="0"/>
              <a:t>ου πόλου (2), προσδιορίζει τον πόλο (2). </a:t>
            </a:r>
            <a:endParaRPr lang="el-GR" sz="2400" dirty="0"/>
          </a:p>
        </p:txBody>
      </p:sp>
      <p:sp>
        <p:nvSpPr>
          <p:cNvPr id="2" name="Slide Number Placeholder 1"/>
          <p:cNvSpPr>
            <a:spLocks noGrp="1"/>
          </p:cNvSpPr>
          <p:nvPr>
            <p:ph type="sldNum" sz="quarter" idx="12"/>
          </p:nvPr>
        </p:nvSpPr>
        <p:spPr/>
        <p:txBody>
          <a:bodyPr/>
          <a:lstStyle/>
          <a:p>
            <a:fld id="{E53BB423-234F-4104-8070-014A5F326CB9}" type="slidenum">
              <a:rPr lang="el-GR" smtClean="0"/>
              <a:t>13</a:t>
            </a:fld>
            <a:endParaRPr lang="el-GR"/>
          </a:p>
        </p:txBody>
      </p:sp>
    </p:spTree>
    <p:extLst>
      <p:ext uri="{BB962C8B-B14F-4D97-AF65-F5344CB8AC3E}">
        <p14:creationId xmlns:p14="http://schemas.microsoft.com/office/powerpoint/2010/main" val="3531508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Παράδειγμα </a:t>
            </a:r>
            <a:r>
              <a:rPr lang="el-GR" sz="2800" b="1" dirty="0"/>
              <a:t>3</a:t>
            </a:r>
            <a:r>
              <a:rPr lang="el-GR" sz="2800" b="1" dirty="0" smtClean="0"/>
              <a:t> – ειδική περίπτωση (συνέχεια)</a:t>
            </a:r>
            <a:endParaRPr lang="el-GR" sz="2800" b="1" dirty="0"/>
          </a:p>
        </p:txBody>
      </p:sp>
      <p:sp>
        <p:nvSpPr>
          <p:cNvPr id="20" name="Content Placeholder 2"/>
          <p:cNvSpPr txBox="1">
            <a:spLocks/>
          </p:cNvSpPr>
          <p:nvPr/>
        </p:nvSpPr>
        <p:spPr>
          <a:xfrm>
            <a:off x="5220072" y="836712"/>
            <a:ext cx="3888432"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Για την εύρεση της γραμμής βυθίσεων, επιλέγεται η ω</a:t>
            </a:r>
            <a:r>
              <a:rPr lang="el-GR" sz="2400" baseline="-25000" dirty="0" smtClean="0"/>
              <a:t>1</a:t>
            </a:r>
            <a:r>
              <a:rPr lang="el-GR" sz="2400" dirty="0" smtClean="0"/>
              <a:t> ως παράμετρος περιγραφής της κίνησης. </a:t>
            </a:r>
          </a:p>
          <a:p>
            <a:pPr marL="0" indent="0">
              <a:buNone/>
            </a:pPr>
            <a:r>
              <a:rPr lang="el-GR" sz="2400" dirty="0"/>
              <a:t>Χαράζεται η γραμμή βυθίσεων και προβάλλονται οι πόλοι περιστροφής</a:t>
            </a:r>
            <a:r>
              <a:rPr lang="el-GR" sz="2400" dirty="0" smtClean="0"/>
              <a:t>.</a:t>
            </a:r>
          </a:p>
          <a:p>
            <a:pPr marL="0" indent="0">
              <a:buNone/>
            </a:pPr>
            <a:r>
              <a:rPr lang="el-GR" sz="2400" dirty="0"/>
              <a:t>Ακολούθως, σχεδιάζεται η περιστροφή του δίσκου Ι, </a:t>
            </a:r>
            <a:r>
              <a:rPr lang="el-GR" sz="2400" dirty="0" smtClean="0"/>
              <a:t>ω</a:t>
            </a:r>
            <a:r>
              <a:rPr lang="el-GR" sz="2400" baseline="-25000" dirty="0" smtClean="0"/>
              <a:t>1</a:t>
            </a:r>
            <a:r>
              <a:rPr lang="el-GR" sz="2400" dirty="0" smtClean="0"/>
              <a:t>.</a:t>
            </a:r>
            <a:endParaRPr lang="el-GR" sz="2400" dirty="0"/>
          </a:p>
          <a:p>
            <a:pPr marL="0" indent="0">
              <a:buFont typeface="Arial" pitchFamily="34" charset="0"/>
              <a:buNone/>
            </a:pPr>
            <a:endParaRPr lang="el-GR" sz="2400" dirty="0" smtClean="0"/>
          </a:p>
          <a:p>
            <a:pPr marL="0" indent="0">
              <a:buFont typeface="Arial" pitchFamily="34" charset="0"/>
              <a:buNone/>
            </a:pPr>
            <a:endParaRPr lang="el-GR" sz="2400" dirty="0" smtClean="0"/>
          </a:p>
        </p:txBody>
      </p:sp>
      <p:graphicFrame>
        <p:nvGraphicFramePr>
          <p:cNvPr id="4" name="Object 3" descr="Εικόνα που περιγράφει τη διαδικασία εύρεσης της γραμμής βυθίσεων για το μονοκινητό σύστημα δύο δίσκων, που συνδέονται μεταξύ τους μέσω δύο παράλληλων δεσμικών ράβδων."/>
          <p:cNvGraphicFramePr>
            <a:graphicFrameLocks noChangeAspect="1"/>
          </p:cNvGraphicFramePr>
          <p:nvPr>
            <p:extLst>
              <p:ext uri="{D42A27DB-BD31-4B8C-83A1-F6EECF244321}">
                <p14:modId xmlns:p14="http://schemas.microsoft.com/office/powerpoint/2010/main" val="1838341456"/>
              </p:ext>
            </p:extLst>
          </p:nvPr>
        </p:nvGraphicFramePr>
        <p:xfrm>
          <a:off x="35496" y="908720"/>
          <a:ext cx="5376081" cy="3528392"/>
        </p:xfrm>
        <a:graphic>
          <a:graphicData uri="http://schemas.openxmlformats.org/presentationml/2006/ole">
            <mc:AlternateContent xmlns:mc="http://schemas.openxmlformats.org/markup-compatibility/2006">
              <mc:Choice xmlns:v="urn:schemas-microsoft-com:vml" Requires="v">
                <p:oleObj spid="_x0000_s65581" name="Picture (32-bit)" r:id="rId3" imgW="3009960" imgH="1562040" progId="MetafileCompanion32.Picture.1">
                  <p:embed/>
                </p:oleObj>
              </mc:Choice>
              <mc:Fallback>
                <p:oleObj name="Picture (32-bit)" r:id="rId3" imgW="3009960" imgH="1562040" progId="MetafileCompanion32.Picture.1">
                  <p:embed/>
                  <p:pic>
                    <p:nvPicPr>
                      <p:cNvPr id="0" name=""/>
                      <p:cNvPicPr/>
                      <p:nvPr/>
                    </p:nvPicPr>
                    <p:blipFill>
                      <a:blip r:embed="rId4"/>
                      <a:stretch>
                        <a:fillRect/>
                      </a:stretch>
                    </p:blipFill>
                    <p:spPr>
                      <a:xfrm>
                        <a:off x="35496" y="908720"/>
                        <a:ext cx="5376081" cy="3528392"/>
                      </a:xfrm>
                      <a:prstGeom prst="rect">
                        <a:avLst/>
                      </a:prstGeom>
                    </p:spPr>
                  </p:pic>
                </p:oleObj>
              </mc:Fallback>
            </mc:AlternateContent>
          </a:graphicData>
        </a:graphic>
      </p:graphicFrame>
      <p:sp>
        <p:nvSpPr>
          <p:cNvPr id="9" name="Content Placeholder 2"/>
          <p:cNvSpPr txBox="1">
            <a:spLocks/>
          </p:cNvSpPr>
          <p:nvPr/>
        </p:nvSpPr>
        <p:spPr>
          <a:xfrm>
            <a:off x="0" y="4941168"/>
            <a:ext cx="9144000" cy="1872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dirty="0">
                <a:solidFill>
                  <a:schemeClr val="accent5">
                    <a:lumMod val="75000"/>
                  </a:schemeClr>
                </a:solidFill>
              </a:rPr>
              <a:t>Επειδή ο σχετικός πόλος περιστροφής (1 2) βρίσκεται στο άπειρο, εξ’ ορισμού ισχύει ω</a:t>
            </a:r>
            <a:r>
              <a:rPr lang="el-GR" sz="2400" b="1" baseline="-25000" dirty="0">
                <a:solidFill>
                  <a:schemeClr val="accent5">
                    <a:lumMod val="75000"/>
                  </a:schemeClr>
                </a:solidFill>
              </a:rPr>
              <a:t>1</a:t>
            </a:r>
            <a:r>
              <a:rPr lang="el-GR" sz="2400" b="1" dirty="0">
                <a:solidFill>
                  <a:schemeClr val="accent5">
                    <a:lumMod val="75000"/>
                  </a:schemeClr>
                </a:solidFill>
              </a:rPr>
              <a:t>=ω</a:t>
            </a:r>
            <a:r>
              <a:rPr lang="el-GR" sz="2400" b="1" baseline="-25000" dirty="0">
                <a:solidFill>
                  <a:schemeClr val="accent5">
                    <a:lumMod val="75000"/>
                  </a:schemeClr>
                </a:solidFill>
              </a:rPr>
              <a:t>2</a:t>
            </a:r>
            <a:r>
              <a:rPr lang="el-GR" sz="2400" b="1" dirty="0">
                <a:solidFill>
                  <a:schemeClr val="accent5">
                    <a:lumMod val="75000"/>
                  </a:schemeClr>
                </a:solidFill>
              </a:rPr>
              <a:t> </a:t>
            </a:r>
            <a:r>
              <a:rPr lang="el-GR" sz="2400" b="1" dirty="0" smtClean="0">
                <a:solidFill>
                  <a:schemeClr val="accent5">
                    <a:lumMod val="75000"/>
                  </a:schemeClr>
                </a:solidFill>
              </a:rPr>
              <a:t>(χαράζονται </a:t>
            </a:r>
            <a:r>
              <a:rPr lang="el-GR" sz="2400" b="1" dirty="0">
                <a:solidFill>
                  <a:schemeClr val="accent5">
                    <a:lumMod val="75000"/>
                  </a:schemeClr>
                </a:solidFill>
              </a:rPr>
              <a:t>και οι δύο με την ίδια </a:t>
            </a:r>
            <a:r>
              <a:rPr lang="el-GR" sz="2400" b="1" dirty="0" smtClean="0">
                <a:solidFill>
                  <a:schemeClr val="accent5">
                    <a:lumMod val="75000"/>
                  </a:schemeClr>
                </a:solidFill>
              </a:rPr>
              <a:t>φορά).</a:t>
            </a:r>
            <a:endParaRPr lang="el-GR" sz="2400" b="1" dirty="0">
              <a:solidFill>
                <a:schemeClr val="accent5">
                  <a:lumMod val="75000"/>
                </a:schemeClr>
              </a:solidFill>
            </a:endParaRPr>
          </a:p>
        </p:txBody>
      </p:sp>
      <p:sp>
        <p:nvSpPr>
          <p:cNvPr id="2" name="Slide Number Placeholder 1"/>
          <p:cNvSpPr>
            <a:spLocks noGrp="1"/>
          </p:cNvSpPr>
          <p:nvPr>
            <p:ph type="sldNum" sz="quarter" idx="12"/>
          </p:nvPr>
        </p:nvSpPr>
        <p:spPr/>
        <p:txBody>
          <a:bodyPr/>
          <a:lstStyle/>
          <a:p>
            <a:fld id="{E53BB423-234F-4104-8070-014A5F326CB9}" type="slidenum">
              <a:rPr lang="el-GR" smtClean="0"/>
              <a:t>14</a:t>
            </a:fld>
            <a:endParaRPr lang="el-GR"/>
          </a:p>
        </p:txBody>
      </p:sp>
    </p:spTree>
    <p:extLst>
      <p:ext uri="{BB962C8B-B14F-4D97-AF65-F5344CB8AC3E}">
        <p14:creationId xmlns:p14="http://schemas.microsoft.com/office/powerpoint/2010/main" val="3661914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44624"/>
            <a:ext cx="9144000" cy="1008112"/>
          </a:xfrm>
          <a:solidFill>
            <a:schemeClr val="accent5">
              <a:lumMod val="40000"/>
              <a:lumOff val="60000"/>
            </a:schemeClr>
          </a:solidFill>
        </p:spPr>
        <p:txBody>
          <a:bodyPr>
            <a:normAutofit/>
          </a:bodyPr>
          <a:lstStyle/>
          <a:p>
            <a:r>
              <a:rPr lang="el-GR" sz="2800" b="1" dirty="0" smtClean="0"/>
              <a:t>Εφαρμογή πάνω στο σχηματισμό των πόλων και τη γραμμή βυθίσεων (1)</a:t>
            </a:r>
            <a:endParaRPr lang="el-GR" sz="2800" b="1" dirty="0"/>
          </a:p>
        </p:txBody>
      </p:sp>
      <p:sp>
        <p:nvSpPr>
          <p:cNvPr id="20" name="Content Placeholder 2"/>
          <p:cNvSpPr txBox="1">
            <a:spLocks/>
          </p:cNvSpPr>
          <p:nvPr/>
        </p:nvSpPr>
        <p:spPr>
          <a:xfrm>
            <a:off x="4499992" y="980728"/>
            <a:ext cx="4644008" cy="17281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το σύστημα τριών δίσκων του σχήματος. </a:t>
            </a:r>
          </a:p>
          <a:p>
            <a:pPr marL="0" indent="0">
              <a:buFont typeface="Arial" pitchFamily="34" charset="0"/>
              <a:buNone/>
            </a:pPr>
            <a:r>
              <a:rPr lang="el-GR" sz="2400" dirty="0" smtClean="0"/>
              <a:t>Ζητούμενα είναι ο σχηματισμός των πόλων και η γραμμή βυθίσεων.</a:t>
            </a:r>
          </a:p>
        </p:txBody>
      </p:sp>
      <p:graphicFrame>
        <p:nvGraphicFramePr>
          <p:cNvPr id="3" name="Object 2" descr="Εικόνα του μονοκινητού συστήματος τριών δίσκων που συνδέονται μεταξύ τους μέσω εσωτερικών αρθρώσεων."/>
          <p:cNvGraphicFramePr>
            <a:graphicFrameLocks noChangeAspect="1"/>
          </p:cNvGraphicFramePr>
          <p:nvPr>
            <p:extLst>
              <p:ext uri="{D42A27DB-BD31-4B8C-83A1-F6EECF244321}">
                <p14:modId xmlns:p14="http://schemas.microsoft.com/office/powerpoint/2010/main" val="1066378319"/>
              </p:ext>
            </p:extLst>
          </p:nvPr>
        </p:nvGraphicFramePr>
        <p:xfrm>
          <a:off x="35496" y="1268760"/>
          <a:ext cx="4616341" cy="2736304"/>
        </p:xfrm>
        <a:graphic>
          <a:graphicData uri="http://schemas.openxmlformats.org/presentationml/2006/ole">
            <mc:AlternateContent xmlns:mc="http://schemas.openxmlformats.org/markup-compatibility/2006">
              <mc:Choice xmlns:v="urn:schemas-microsoft-com:vml" Requires="v">
                <p:oleObj spid="_x0000_s66603" name="Picture (32-bit)" r:id="rId3" imgW="4457880" imgH="1771560" progId="MetafileCompanion32.Picture.1">
                  <p:embed/>
                </p:oleObj>
              </mc:Choice>
              <mc:Fallback>
                <p:oleObj name="Picture (32-bit)" r:id="rId3" imgW="4457880" imgH="1771560" progId="MetafileCompanion32.Picture.1">
                  <p:embed/>
                  <p:pic>
                    <p:nvPicPr>
                      <p:cNvPr id="0" name=""/>
                      <p:cNvPicPr/>
                      <p:nvPr/>
                    </p:nvPicPr>
                    <p:blipFill>
                      <a:blip r:embed="rId4"/>
                      <a:stretch>
                        <a:fillRect/>
                      </a:stretch>
                    </p:blipFill>
                    <p:spPr>
                      <a:xfrm>
                        <a:off x="35496" y="1268760"/>
                        <a:ext cx="4616341" cy="2736304"/>
                      </a:xfrm>
                      <a:prstGeom prst="rect">
                        <a:avLst/>
                      </a:prstGeom>
                    </p:spPr>
                  </p:pic>
                </p:oleObj>
              </mc:Fallback>
            </mc:AlternateContent>
          </a:graphicData>
        </a:graphic>
      </p:graphicFrame>
      <p:sp>
        <p:nvSpPr>
          <p:cNvPr id="7" name="Content Placeholder 2"/>
          <p:cNvSpPr txBox="1">
            <a:spLocks/>
          </p:cNvSpPr>
          <p:nvPr/>
        </p:nvSpPr>
        <p:spPr>
          <a:xfrm>
            <a:off x="4572000" y="2564904"/>
            <a:ext cx="4464496"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Αρχικά ελέγχεται εάν το σύστημα είναι μονοκινητό, κατά τα γνωστά:</a:t>
            </a:r>
          </a:p>
          <a:p>
            <a:pPr marL="0" indent="0">
              <a:buFont typeface="Arial" pitchFamily="34" charset="0"/>
              <a:buNone/>
            </a:pPr>
            <a:r>
              <a:rPr lang="el-GR" sz="2400" dirty="0"/>
              <a:t>π</a:t>
            </a:r>
            <a:r>
              <a:rPr lang="el-GR" sz="2400" dirty="0" smtClean="0"/>
              <a:t>ράγματι είναι, διότι ρ&lt;3δ κατά μία ράβδο.</a:t>
            </a:r>
            <a:endParaRPr lang="el-GR" sz="2400" dirty="0"/>
          </a:p>
        </p:txBody>
      </p:sp>
      <p:sp>
        <p:nvSpPr>
          <p:cNvPr id="9" name="Content Placeholder 2"/>
          <p:cNvSpPr txBox="1">
            <a:spLocks/>
          </p:cNvSpPr>
          <p:nvPr/>
        </p:nvSpPr>
        <p:spPr>
          <a:xfrm>
            <a:off x="0" y="4026768"/>
            <a:ext cx="9144000" cy="1706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Στη συνέχεια αριθμούνται οι δίσκοι και σημειώνονται οι προφανείς απόλυτοι και σχετικοί πόλοι περιστροφής και εφαρμόζεται το θεώρημα τριών πόλων:</a:t>
            </a:r>
          </a:p>
          <a:p>
            <a:pPr marL="457200" indent="-457200">
              <a:buFont typeface="Arial" pitchFamily="34" charset="0"/>
              <a:buAutoNum type="arabicParenBoth"/>
            </a:pPr>
            <a:r>
              <a:rPr lang="el-GR" sz="2400" dirty="0" smtClean="0"/>
              <a:t>+ (1 2) → (2).</a:t>
            </a:r>
          </a:p>
          <a:p>
            <a:pPr marL="0" indent="0">
              <a:buNone/>
            </a:pPr>
            <a:r>
              <a:rPr lang="el-GR" sz="2400" dirty="0" smtClean="0"/>
              <a:t>(2 3) + (3) → (2).</a:t>
            </a:r>
          </a:p>
        </p:txBody>
      </p:sp>
      <p:sp>
        <p:nvSpPr>
          <p:cNvPr id="10" name="Right Brace 9" descr="Σχήμα άγκιστρο."/>
          <p:cNvSpPr/>
          <p:nvPr/>
        </p:nvSpPr>
        <p:spPr>
          <a:xfrm>
            <a:off x="2195736" y="503488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2" name="Content Placeholder 2"/>
          <p:cNvSpPr txBox="1">
            <a:spLocks/>
          </p:cNvSpPr>
          <p:nvPr/>
        </p:nvSpPr>
        <p:spPr>
          <a:xfrm>
            <a:off x="2483768" y="5229200"/>
            <a:ext cx="4824536"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dirty="0" smtClean="0">
                <a:solidFill>
                  <a:schemeClr val="accent5">
                    <a:lumMod val="75000"/>
                  </a:schemeClr>
                </a:solidFill>
              </a:rPr>
              <a:t>Προσδιορίζεται ο πόλος (2). </a:t>
            </a:r>
            <a:endParaRPr lang="el-GR" sz="2400" baseline="-25000" dirty="0"/>
          </a:p>
        </p:txBody>
      </p:sp>
      <p:sp>
        <p:nvSpPr>
          <p:cNvPr id="13" name="Content Placeholder 2"/>
          <p:cNvSpPr txBox="1">
            <a:spLocks/>
          </p:cNvSpPr>
          <p:nvPr/>
        </p:nvSpPr>
        <p:spPr>
          <a:xfrm>
            <a:off x="-36512" y="5949280"/>
            <a:ext cx="2879304"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(1 2) + (2 3) → (1 3).</a:t>
            </a:r>
          </a:p>
          <a:p>
            <a:pPr marL="0" indent="0">
              <a:buNone/>
            </a:pPr>
            <a:r>
              <a:rPr lang="el-GR" sz="2400" dirty="0" smtClean="0"/>
              <a:t>(1) + (3) → (1 3).</a:t>
            </a:r>
          </a:p>
        </p:txBody>
      </p:sp>
      <p:sp>
        <p:nvSpPr>
          <p:cNvPr id="14" name="Right Brace 13" descr="Σχήμα άγκιστρο."/>
          <p:cNvSpPr/>
          <p:nvPr/>
        </p:nvSpPr>
        <p:spPr>
          <a:xfrm>
            <a:off x="2483768" y="5898976"/>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5" name="Content Placeholder 2"/>
          <p:cNvSpPr txBox="1">
            <a:spLocks/>
          </p:cNvSpPr>
          <p:nvPr/>
        </p:nvSpPr>
        <p:spPr>
          <a:xfrm>
            <a:off x="2771800" y="6115000"/>
            <a:ext cx="540060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dirty="0" smtClean="0">
                <a:solidFill>
                  <a:schemeClr val="accent5">
                    <a:lumMod val="75000"/>
                  </a:schemeClr>
                </a:solidFill>
              </a:rPr>
              <a:t>Ο πόλος (1 3) βρίσκεται στο άπειρο.  </a:t>
            </a:r>
            <a:endParaRPr lang="el-GR" sz="2400" baseline="-25000" dirty="0"/>
          </a:p>
        </p:txBody>
      </p:sp>
      <p:sp>
        <p:nvSpPr>
          <p:cNvPr id="2" name="Slide Number Placeholder 1"/>
          <p:cNvSpPr>
            <a:spLocks noGrp="1"/>
          </p:cNvSpPr>
          <p:nvPr>
            <p:ph type="sldNum" sz="quarter" idx="12"/>
          </p:nvPr>
        </p:nvSpPr>
        <p:spPr/>
        <p:txBody>
          <a:bodyPr/>
          <a:lstStyle/>
          <a:p>
            <a:fld id="{E53BB423-234F-4104-8070-014A5F326CB9}" type="slidenum">
              <a:rPr lang="el-GR" smtClean="0"/>
              <a:t>15</a:t>
            </a:fld>
            <a:endParaRPr lang="el-GR"/>
          </a:p>
        </p:txBody>
      </p:sp>
    </p:spTree>
    <p:extLst>
      <p:ext uri="{BB962C8B-B14F-4D97-AF65-F5344CB8AC3E}">
        <p14:creationId xmlns:p14="http://schemas.microsoft.com/office/powerpoint/2010/main" val="2603733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16632"/>
            <a:ext cx="9144000" cy="1008112"/>
          </a:xfrm>
          <a:solidFill>
            <a:schemeClr val="accent5">
              <a:lumMod val="40000"/>
              <a:lumOff val="60000"/>
            </a:schemeClr>
          </a:solidFill>
        </p:spPr>
        <p:txBody>
          <a:bodyPr>
            <a:normAutofit/>
          </a:bodyPr>
          <a:lstStyle/>
          <a:p>
            <a:r>
              <a:rPr lang="el-GR" sz="2800" b="1" dirty="0" smtClean="0"/>
              <a:t>Εφαρμογή πάνω στο σχηματισμό των πόλων και τη γραμμή βυθίσεων (2)</a:t>
            </a:r>
            <a:endParaRPr lang="el-GR" sz="2800" b="1" dirty="0"/>
          </a:p>
        </p:txBody>
      </p:sp>
      <p:sp>
        <p:nvSpPr>
          <p:cNvPr id="20" name="Content Placeholder 2"/>
          <p:cNvSpPr txBox="1">
            <a:spLocks/>
          </p:cNvSpPr>
          <p:nvPr/>
        </p:nvSpPr>
        <p:spPr>
          <a:xfrm>
            <a:off x="4499992" y="1124744"/>
            <a:ext cx="4644008" cy="17281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Όσα περιγράφηκαν προηγουμένως για τη διαδικασία εύρεσης του σχηματισμού των πόλων, απεικονίζονται στο σχήμα.</a:t>
            </a:r>
          </a:p>
        </p:txBody>
      </p:sp>
      <p:graphicFrame>
        <p:nvGraphicFramePr>
          <p:cNvPr id="6" name="Object 5" descr="Εικόνα που περιγράφει την εφαρμογή του θεωρήματος των τριών πόλων για την εύρεση του σχηματισμού των πόλων, καθώς και τη διαδικασία εύρεσης της γραμμής βυθίσεων στο μονοκινητό σύστημα τριών δίσκων, που συνδέονται μεταξύ τους μέσω εσωτερικών αρθρώσεων."/>
          <p:cNvGraphicFramePr>
            <a:graphicFrameLocks noChangeAspect="1"/>
          </p:cNvGraphicFramePr>
          <p:nvPr>
            <p:extLst>
              <p:ext uri="{D42A27DB-BD31-4B8C-83A1-F6EECF244321}">
                <p14:modId xmlns:p14="http://schemas.microsoft.com/office/powerpoint/2010/main" val="1783919520"/>
              </p:ext>
            </p:extLst>
          </p:nvPr>
        </p:nvGraphicFramePr>
        <p:xfrm>
          <a:off x="1" y="1124744"/>
          <a:ext cx="6732240" cy="5661248"/>
        </p:xfrm>
        <a:graphic>
          <a:graphicData uri="http://schemas.openxmlformats.org/presentationml/2006/ole">
            <mc:AlternateContent xmlns:mc="http://schemas.openxmlformats.org/markup-compatibility/2006">
              <mc:Choice xmlns:v="urn:schemas-microsoft-com:vml" Requires="v">
                <p:oleObj spid="_x0000_s67625" name="Picture (32-bit)" r:id="rId3" imgW="3191040" imgH="2571840" progId="MetafileCompanion32.Picture.1">
                  <p:embed/>
                </p:oleObj>
              </mc:Choice>
              <mc:Fallback>
                <p:oleObj name="Picture (32-bit)" r:id="rId3" imgW="3191040" imgH="2571840" progId="MetafileCompanion32.Picture.1">
                  <p:embed/>
                  <p:pic>
                    <p:nvPicPr>
                      <p:cNvPr id="0" name=""/>
                      <p:cNvPicPr/>
                      <p:nvPr/>
                    </p:nvPicPr>
                    <p:blipFill>
                      <a:blip r:embed="rId4"/>
                      <a:stretch>
                        <a:fillRect/>
                      </a:stretch>
                    </p:blipFill>
                    <p:spPr>
                      <a:xfrm>
                        <a:off x="1" y="1124744"/>
                        <a:ext cx="6732240" cy="5661248"/>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E53BB423-234F-4104-8070-014A5F326CB9}" type="slidenum">
              <a:rPr lang="el-GR" smtClean="0"/>
              <a:t>16</a:t>
            </a:fld>
            <a:endParaRPr lang="el-GR"/>
          </a:p>
        </p:txBody>
      </p:sp>
    </p:spTree>
    <p:extLst>
      <p:ext uri="{BB962C8B-B14F-4D97-AF65-F5344CB8AC3E}">
        <p14:creationId xmlns:p14="http://schemas.microsoft.com/office/powerpoint/2010/main" val="854195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16632"/>
            <a:ext cx="9144000" cy="1008112"/>
          </a:xfrm>
          <a:solidFill>
            <a:schemeClr val="accent5">
              <a:lumMod val="40000"/>
              <a:lumOff val="60000"/>
            </a:schemeClr>
          </a:solidFill>
        </p:spPr>
        <p:txBody>
          <a:bodyPr>
            <a:normAutofit/>
          </a:bodyPr>
          <a:lstStyle/>
          <a:p>
            <a:r>
              <a:rPr lang="el-GR" sz="2800" b="1" dirty="0" smtClean="0"/>
              <a:t>Εφαρμογή πάνω στο σχηματισμό των πόλων και τη γραμμή βυθίσεων (3)</a:t>
            </a:r>
            <a:endParaRPr lang="el-GR" sz="2800" b="1" dirty="0"/>
          </a:p>
        </p:txBody>
      </p:sp>
      <p:sp>
        <p:nvSpPr>
          <p:cNvPr id="20" name="Content Placeholder 2"/>
          <p:cNvSpPr txBox="1">
            <a:spLocks/>
          </p:cNvSpPr>
          <p:nvPr/>
        </p:nvSpPr>
        <p:spPr>
          <a:xfrm>
            <a:off x="0" y="1124744"/>
            <a:ext cx="9144000" cy="5733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Για τη χάραξη της γραμμής βυθίσεων</a:t>
            </a:r>
            <a:r>
              <a:rPr lang="el-GR" sz="2400" dirty="0"/>
              <a:t>, επιλέγεται η ω</a:t>
            </a:r>
            <a:r>
              <a:rPr lang="el-GR" sz="2400" baseline="-25000" dirty="0"/>
              <a:t>1</a:t>
            </a:r>
            <a:r>
              <a:rPr lang="el-GR" sz="2400" dirty="0"/>
              <a:t> ως παράμετρος περιγραφής της κίνησης. </a:t>
            </a:r>
          </a:p>
          <a:p>
            <a:pPr marL="0" indent="0">
              <a:buNone/>
            </a:pPr>
            <a:r>
              <a:rPr lang="el-GR" sz="2400" dirty="0"/>
              <a:t>Χαράζεται η γραμμή βυθίσεων και προβάλλονται οι πόλοι περιστροφής.</a:t>
            </a:r>
          </a:p>
          <a:p>
            <a:pPr marL="0" indent="0">
              <a:buNone/>
            </a:pPr>
            <a:r>
              <a:rPr lang="el-GR" sz="2400" dirty="0"/>
              <a:t>Ακολούθως, σχεδιάζεται η περιστροφή του δίσκου Ι, </a:t>
            </a:r>
            <a:r>
              <a:rPr lang="el-GR" sz="2400" dirty="0" smtClean="0"/>
              <a:t>ω</a:t>
            </a:r>
            <a:r>
              <a:rPr lang="el-GR" sz="2400" baseline="-25000" dirty="0" smtClean="0"/>
              <a:t>1</a:t>
            </a:r>
            <a:r>
              <a:rPr lang="el-GR" sz="2400" dirty="0" smtClean="0"/>
              <a:t>, κι έπειτα σχεδιάζονται οι κινήσεις των υπόλοιπων δίσκων.</a:t>
            </a:r>
          </a:p>
          <a:p>
            <a:pPr marL="0" indent="0">
              <a:buNone/>
            </a:pPr>
            <a:r>
              <a:rPr lang="el-GR" sz="2400" dirty="0" smtClean="0"/>
              <a:t>Από γεωμετρία και συγκεκριμένα σπό όμοια τρίγωνα υπολογίζονται οι αποστάσεις που λείπουν, ώστε να υπολογιστούν και τα ω</a:t>
            </a:r>
            <a:r>
              <a:rPr lang="el-GR" sz="2400" baseline="-25000" dirty="0" smtClean="0"/>
              <a:t>1</a:t>
            </a:r>
            <a:r>
              <a:rPr lang="el-GR" sz="2400" dirty="0" smtClean="0"/>
              <a:t> και ω</a:t>
            </a:r>
            <a:r>
              <a:rPr lang="el-GR" sz="2400" baseline="-25000" dirty="0" smtClean="0"/>
              <a:t>2</a:t>
            </a:r>
            <a:r>
              <a:rPr lang="el-GR" sz="2400" dirty="0" smtClean="0"/>
              <a:t>.</a:t>
            </a:r>
          </a:p>
          <a:p>
            <a:pPr marL="0" indent="0">
              <a:buNone/>
            </a:pPr>
            <a:r>
              <a:rPr lang="el-GR" sz="2400" dirty="0" smtClean="0"/>
              <a:t>ω</a:t>
            </a:r>
            <a:r>
              <a:rPr lang="el-GR" sz="2400" baseline="-25000" dirty="0" smtClean="0"/>
              <a:t>2</a:t>
            </a:r>
            <a:r>
              <a:rPr lang="el-GR" sz="2400" dirty="0" smtClean="0"/>
              <a:t>=</a:t>
            </a:r>
            <a:r>
              <a:rPr lang="en-US" sz="2400" dirty="0" smtClean="0"/>
              <a:t>x</a:t>
            </a:r>
            <a:r>
              <a:rPr lang="en-US" sz="2400" baseline="-25000" dirty="0" smtClean="0"/>
              <a:t>1</a:t>
            </a:r>
            <a:r>
              <a:rPr lang="en-US" sz="2400" dirty="0" smtClean="0"/>
              <a:t>*</a:t>
            </a:r>
            <a:r>
              <a:rPr lang="el-GR" sz="2400" dirty="0" smtClean="0"/>
              <a:t>ω</a:t>
            </a:r>
            <a:r>
              <a:rPr lang="el-GR" sz="2400" baseline="-25000" dirty="0" smtClean="0"/>
              <a:t>1</a:t>
            </a:r>
            <a:r>
              <a:rPr lang="el-GR" sz="2400" dirty="0" smtClean="0"/>
              <a:t>/</a:t>
            </a:r>
            <a:r>
              <a:rPr lang="en-US" sz="2400" dirty="0" smtClean="0"/>
              <a:t>x</a:t>
            </a:r>
            <a:r>
              <a:rPr lang="en-US" sz="2400" baseline="-25000" dirty="0" smtClean="0"/>
              <a:t>2</a:t>
            </a:r>
            <a:r>
              <a:rPr lang="el-GR" sz="2400" dirty="0" smtClean="0"/>
              <a:t> και ω</a:t>
            </a:r>
            <a:r>
              <a:rPr lang="el-GR" sz="2400" baseline="-25000" dirty="0" smtClean="0"/>
              <a:t>2</a:t>
            </a:r>
            <a:r>
              <a:rPr lang="el-GR" sz="2400" dirty="0" smtClean="0"/>
              <a:t>=-ω</a:t>
            </a:r>
            <a:r>
              <a:rPr lang="el-GR" sz="2400" baseline="-25000" dirty="0" smtClean="0"/>
              <a:t>1</a:t>
            </a:r>
            <a:r>
              <a:rPr lang="el-GR" sz="2400" dirty="0" smtClean="0"/>
              <a:t> (δηλαδή ω</a:t>
            </a:r>
            <a:r>
              <a:rPr lang="el-GR" sz="2400" baseline="-25000" dirty="0" smtClean="0"/>
              <a:t>1</a:t>
            </a:r>
            <a:r>
              <a:rPr lang="el-GR" sz="2400" dirty="0" smtClean="0"/>
              <a:t>=ω</a:t>
            </a:r>
            <a:r>
              <a:rPr lang="el-GR" sz="2400" baseline="-25000" dirty="0" smtClean="0"/>
              <a:t>2</a:t>
            </a:r>
            <a:r>
              <a:rPr lang="el-GR" sz="2400" dirty="0" smtClean="0"/>
              <a:t> αλλά με αντίθετη φορά).</a:t>
            </a:r>
          </a:p>
          <a:p>
            <a:pPr marL="0" indent="0">
              <a:buNone/>
            </a:pPr>
            <a:r>
              <a:rPr lang="el-GR" sz="2400" dirty="0" smtClean="0"/>
              <a:t>Επίσης ισχύει ω</a:t>
            </a:r>
            <a:r>
              <a:rPr lang="el-GR" sz="2400" baseline="-25000" dirty="0" smtClean="0"/>
              <a:t>3</a:t>
            </a:r>
            <a:r>
              <a:rPr lang="el-GR" sz="2400" dirty="0" smtClean="0"/>
              <a:t>=-ω</a:t>
            </a:r>
            <a:r>
              <a:rPr lang="el-GR" sz="2400" baseline="-25000" dirty="0" smtClean="0"/>
              <a:t>2</a:t>
            </a:r>
            <a:r>
              <a:rPr lang="el-GR" sz="2400" dirty="0" smtClean="0"/>
              <a:t> άρα ω</a:t>
            </a:r>
            <a:r>
              <a:rPr lang="el-GR" sz="2400" baseline="-25000" dirty="0" smtClean="0"/>
              <a:t>3</a:t>
            </a:r>
            <a:r>
              <a:rPr lang="el-GR" sz="2400" dirty="0" smtClean="0"/>
              <a:t>=ω</a:t>
            </a:r>
            <a:r>
              <a:rPr lang="el-GR" sz="2400" baseline="-25000" dirty="0" smtClean="0"/>
              <a:t>1</a:t>
            </a:r>
            <a:r>
              <a:rPr lang="el-GR" sz="2400" dirty="0" smtClean="0"/>
              <a:t> που είναι αναμενόμενο καθώς ο πόλος (1 3) βρίσκεται στο άπειρο. </a:t>
            </a:r>
          </a:p>
          <a:p>
            <a:pPr marL="0" indent="0">
              <a:buNone/>
            </a:pPr>
            <a:r>
              <a:rPr lang="el-GR" sz="2400" dirty="0" smtClean="0"/>
              <a:t>Η παραπάνω διαδικασία εύρεσης της γραμμής βυθίσεων απεικονίζεται στο προηγούμενο σχήμα, μαζί με τη διαδικασία εύρεσης του σχηματισμού των πόλων.</a:t>
            </a:r>
            <a:endParaRPr lang="el-GR" sz="2400" dirty="0"/>
          </a:p>
        </p:txBody>
      </p:sp>
      <p:sp>
        <p:nvSpPr>
          <p:cNvPr id="2" name="Slide Number Placeholder 1"/>
          <p:cNvSpPr>
            <a:spLocks noGrp="1"/>
          </p:cNvSpPr>
          <p:nvPr>
            <p:ph type="sldNum" sz="quarter" idx="12"/>
          </p:nvPr>
        </p:nvSpPr>
        <p:spPr/>
        <p:txBody>
          <a:bodyPr/>
          <a:lstStyle/>
          <a:p>
            <a:fld id="{E53BB423-234F-4104-8070-014A5F326CB9}" type="slidenum">
              <a:rPr lang="el-GR" smtClean="0"/>
              <a:t>17</a:t>
            </a:fld>
            <a:endParaRPr lang="el-GR"/>
          </a:p>
        </p:txBody>
      </p:sp>
    </p:spTree>
    <p:extLst>
      <p:ext uri="{BB962C8B-B14F-4D97-AF65-F5344CB8AC3E}">
        <p14:creationId xmlns:p14="http://schemas.microsoft.com/office/powerpoint/2010/main" val="2827589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Μονοκινητά συστήματα</a:t>
            </a:r>
            <a:endParaRPr lang="el-GR" sz="2800" b="1" dirty="0"/>
          </a:p>
        </p:txBody>
      </p:sp>
      <p:sp>
        <p:nvSpPr>
          <p:cNvPr id="3" name="Content Placeholder 2"/>
          <p:cNvSpPr>
            <a:spLocks noGrp="1"/>
          </p:cNvSpPr>
          <p:nvPr>
            <p:ph idx="1"/>
          </p:nvPr>
        </p:nvSpPr>
        <p:spPr>
          <a:xfrm>
            <a:off x="107504" y="908720"/>
            <a:ext cx="8928992" cy="1656184"/>
          </a:xfrm>
        </p:spPr>
        <p:txBody>
          <a:bodyPr>
            <a:normAutofit/>
          </a:bodyPr>
          <a:lstStyle/>
          <a:p>
            <a:pPr marL="0" indent="0">
              <a:buNone/>
            </a:pPr>
            <a:r>
              <a:rPr lang="el-GR" sz="2400" b="1" dirty="0" smtClean="0">
                <a:solidFill>
                  <a:schemeClr val="accent5">
                    <a:lumMod val="75000"/>
                  </a:schemeClr>
                </a:solidFill>
              </a:rPr>
              <a:t>Μονοκινητά συστήματα: </a:t>
            </a:r>
            <a:r>
              <a:rPr lang="el-GR" sz="2400" dirty="0" smtClean="0"/>
              <a:t>συστήματα που υπολείπονται μιας ράβδου για να είναι ισοστατικά. </a:t>
            </a:r>
          </a:p>
          <a:p>
            <a:pPr marL="0" indent="0">
              <a:buNone/>
            </a:pPr>
            <a:r>
              <a:rPr lang="el-GR" sz="2400" dirty="0" smtClean="0"/>
              <a:t>Η μελέτη των </a:t>
            </a:r>
            <a:r>
              <a:rPr lang="en-US" sz="2400" dirty="0" smtClean="0"/>
              <a:t>m</a:t>
            </a:r>
            <a:r>
              <a:rPr lang="el-GR" sz="2400" dirty="0" smtClean="0"/>
              <a:t>-φορές </a:t>
            </a:r>
            <a:r>
              <a:rPr lang="el-GR" sz="2400" b="1" dirty="0" smtClean="0"/>
              <a:t>πολυ</a:t>
            </a:r>
            <a:r>
              <a:rPr lang="el-GR" sz="2400" dirty="0" smtClean="0"/>
              <a:t>κινητών συστημάτων μπορεί να αναχθεί </a:t>
            </a:r>
            <a:r>
              <a:rPr lang="el-GR" sz="2400" dirty="0"/>
              <a:t>σ</a:t>
            </a:r>
            <a:r>
              <a:rPr lang="el-GR" sz="2400" dirty="0" smtClean="0"/>
              <a:t>τη μελέτη </a:t>
            </a:r>
            <a:r>
              <a:rPr lang="en-US" sz="2400" dirty="0" smtClean="0"/>
              <a:t>m-</a:t>
            </a:r>
            <a:r>
              <a:rPr lang="el-GR" sz="2400" dirty="0" smtClean="0"/>
              <a:t>αριθμού </a:t>
            </a:r>
            <a:r>
              <a:rPr lang="el-GR" sz="2400" b="1" dirty="0" smtClean="0"/>
              <a:t>μονο</a:t>
            </a:r>
            <a:r>
              <a:rPr lang="el-GR" sz="2400" dirty="0" smtClean="0"/>
              <a:t>κινητών συστημάτων.</a:t>
            </a:r>
          </a:p>
        </p:txBody>
      </p:sp>
      <p:sp>
        <p:nvSpPr>
          <p:cNvPr id="6" name="Content Placeholder 2"/>
          <p:cNvSpPr txBox="1">
            <a:spLocks/>
          </p:cNvSpPr>
          <p:nvPr/>
        </p:nvSpPr>
        <p:spPr>
          <a:xfrm>
            <a:off x="107504" y="2492896"/>
            <a:ext cx="8928992" cy="8280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Το πιο απλό μονοκινητό σύστημα είναι ένας δίσκος που συνδέεται με το έδαφος με 2 δ.ρ.</a:t>
            </a:r>
          </a:p>
        </p:txBody>
      </p:sp>
      <p:sp>
        <p:nvSpPr>
          <p:cNvPr id="9" name="Content Placeholder 2"/>
          <p:cNvSpPr txBox="1">
            <a:spLocks/>
          </p:cNvSpPr>
          <p:nvPr/>
        </p:nvSpPr>
        <p:spPr>
          <a:xfrm>
            <a:off x="5292080" y="3068960"/>
            <a:ext cx="3792996" cy="35283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Ένα τυχαίο σημείο Α του δίσκου κινείται κάθετα στην πολική ακτίνα </a:t>
            </a:r>
            <a:r>
              <a:rPr lang="en-US" sz="2400" dirty="0" err="1" smtClean="0"/>
              <a:t>r</a:t>
            </a:r>
            <a:r>
              <a:rPr lang="en-US" sz="2400" baseline="-25000" dirty="0" err="1" smtClean="0"/>
              <a:t>A</a:t>
            </a:r>
            <a:r>
              <a:rPr lang="en-US" sz="2400" dirty="0" smtClean="0"/>
              <a:t>:</a:t>
            </a:r>
          </a:p>
          <a:p>
            <a:pPr marL="0" indent="0">
              <a:buFont typeface="Arial" pitchFamily="34" charset="0"/>
              <a:buNone/>
            </a:pPr>
            <a:r>
              <a:rPr lang="en-US" sz="2400" dirty="0" err="1" smtClean="0"/>
              <a:t>u</a:t>
            </a:r>
            <a:r>
              <a:rPr lang="en-US" sz="2400" baseline="-25000" dirty="0" err="1" smtClean="0"/>
              <a:t>A</a:t>
            </a:r>
            <a:r>
              <a:rPr lang="en-US" sz="2400" dirty="0" smtClean="0"/>
              <a:t>=</a:t>
            </a:r>
            <a:r>
              <a:rPr lang="en-US" sz="2400" dirty="0" err="1" smtClean="0"/>
              <a:t>r</a:t>
            </a:r>
            <a:r>
              <a:rPr lang="en-US" sz="2400" baseline="-25000" dirty="0" err="1" smtClean="0"/>
              <a:t>A</a:t>
            </a:r>
            <a:r>
              <a:rPr lang="en-US" sz="2400" dirty="0" smtClean="0"/>
              <a:t>*</a:t>
            </a:r>
            <a:r>
              <a:rPr lang="el-GR" sz="2400" dirty="0" smtClean="0"/>
              <a:t>ω</a:t>
            </a:r>
            <a:r>
              <a:rPr lang="el-GR" sz="2400" baseline="-25000" dirty="0" smtClean="0"/>
              <a:t>1</a:t>
            </a:r>
          </a:p>
          <a:p>
            <a:pPr marL="0" indent="0">
              <a:buFont typeface="Arial" pitchFamily="34" charset="0"/>
              <a:buNone/>
            </a:pPr>
            <a:r>
              <a:rPr lang="el-GR" sz="2400" dirty="0" smtClean="0"/>
              <a:t>με ω</a:t>
            </a:r>
            <a:r>
              <a:rPr lang="el-GR" sz="2400" baseline="-25000" dirty="0" smtClean="0"/>
              <a:t>1</a:t>
            </a:r>
            <a:r>
              <a:rPr lang="el-GR" sz="2400" dirty="0" smtClean="0"/>
              <a:t> θεωρούμενη μικρή.</a:t>
            </a:r>
          </a:p>
          <a:p>
            <a:pPr marL="0" indent="0">
              <a:buFont typeface="Arial" pitchFamily="34" charset="0"/>
              <a:buNone/>
            </a:pPr>
            <a:r>
              <a:rPr lang="el-GR" sz="2400" dirty="0" smtClean="0"/>
              <a:t>Θεωρείται σύστημα αξόνων η-ζ, όπως φαίνεται στο σχήμα.</a:t>
            </a:r>
          </a:p>
        </p:txBody>
      </p:sp>
      <p:graphicFrame>
        <p:nvGraphicFramePr>
          <p:cNvPr id="7" name="Object 6" descr="Εικόνα που περιγράφει τη διαδικασία χάραξης της γραμμής βυθίσεων για το απλούστερο μονοκινητό σύστημα, δηλαδή για ένα δίσκο που συνδέεται με το έδαφος μέσω δύο δεσμικών ράβδων."/>
          <p:cNvGraphicFramePr>
            <a:graphicFrameLocks noChangeAspect="1"/>
          </p:cNvGraphicFramePr>
          <p:nvPr>
            <p:extLst>
              <p:ext uri="{D42A27DB-BD31-4B8C-83A1-F6EECF244321}">
                <p14:modId xmlns:p14="http://schemas.microsoft.com/office/powerpoint/2010/main" val="2728064742"/>
              </p:ext>
            </p:extLst>
          </p:nvPr>
        </p:nvGraphicFramePr>
        <p:xfrm>
          <a:off x="29847" y="3288928"/>
          <a:ext cx="5148064" cy="3549600"/>
        </p:xfrm>
        <a:graphic>
          <a:graphicData uri="http://schemas.openxmlformats.org/presentationml/2006/ole">
            <mc:AlternateContent xmlns:mc="http://schemas.openxmlformats.org/markup-compatibility/2006">
              <mc:Choice xmlns:v="urn:schemas-microsoft-com:vml" Requires="v">
                <p:oleObj spid="_x0000_s56389" name="Picture (32-bit)" r:id="rId3" imgW="4286160" imgH="2457360" progId="MetafileCompanion32.Picture.1">
                  <p:embed/>
                </p:oleObj>
              </mc:Choice>
              <mc:Fallback>
                <p:oleObj name="Picture (32-bit)" r:id="rId3" imgW="4286160" imgH="2457360" progId="MetafileCompanion32.Picture.1">
                  <p:embed/>
                  <p:pic>
                    <p:nvPicPr>
                      <p:cNvPr id="0" name=""/>
                      <p:cNvPicPr/>
                      <p:nvPr/>
                    </p:nvPicPr>
                    <p:blipFill>
                      <a:blip r:embed="rId4"/>
                      <a:stretch>
                        <a:fillRect/>
                      </a:stretch>
                    </p:blipFill>
                    <p:spPr>
                      <a:xfrm>
                        <a:off x="29847" y="3288928"/>
                        <a:ext cx="5148064" cy="3549600"/>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2</a:t>
            </a:fld>
            <a:endParaRPr lang="el-GR"/>
          </a:p>
        </p:txBody>
      </p:sp>
    </p:spTree>
    <p:extLst>
      <p:ext uri="{BB962C8B-B14F-4D97-AF65-F5344CB8AC3E}">
        <p14:creationId xmlns:p14="http://schemas.microsoft.com/office/powerpoint/2010/main" val="3693725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634082"/>
          </a:xfrm>
          <a:solidFill>
            <a:schemeClr val="accent5">
              <a:lumMod val="40000"/>
              <a:lumOff val="60000"/>
            </a:schemeClr>
          </a:solidFill>
        </p:spPr>
        <p:txBody>
          <a:bodyPr>
            <a:normAutofit/>
          </a:bodyPr>
          <a:lstStyle/>
          <a:p>
            <a:r>
              <a:rPr lang="el-GR" sz="2800" b="1" dirty="0" smtClean="0"/>
              <a:t>Γραμμή βυθίσεων</a:t>
            </a:r>
            <a:endParaRPr lang="el-GR" sz="2800" b="1" dirty="0"/>
          </a:p>
        </p:txBody>
      </p:sp>
      <p:sp>
        <p:nvSpPr>
          <p:cNvPr id="3" name="Content Placeholder 2"/>
          <p:cNvSpPr>
            <a:spLocks noGrp="1"/>
          </p:cNvSpPr>
          <p:nvPr>
            <p:ph idx="1"/>
          </p:nvPr>
        </p:nvSpPr>
        <p:spPr>
          <a:xfrm>
            <a:off x="107504" y="764704"/>
            <a:ext cx="8928992" cy="1943635"/>
          </a:xfrm>
        </p:spPr>
        <p:txBody>
          <a:bodyPr>
            <a:normAutofit lnSpcReduction="10000"/>
          </a:bodyPr>
          <a:lstStyle/>
          <a:p>
            <a:pPr marL="0" indent="0">
              <a:buNone/>
            </a:pPr>
            <a:r>
              <a:rPr lang="el-GR" sz="2400" dirty="0" smtClean="0"/>
              <a:t>Ζητούμενο είναι η κατακόρυφη προβολή της μετατόπισης </a:t>
            </a:r>
            <a:r>
              <a:rPr lang="en-US" sz="2400" dirty="0" err="1" smtClean="0"/>
              <a:t>u</a:t>
            </a:r>
            <a:r>
              <a:rPr lang="en-US" sz="2400" baseline="-25000" dirty="0" err="1" smtClean="0"/>
              <a:t>A</a:t>
            </a:r>
            <a:r>
              <a:rPr lang="en-US" sz="2400" dirty="0" smtClean="0"/>
              <a:t>, </a:t>
            </a:r>
            <a:r>
              <a:rPr lang="el-GR" sz="2400" dirty="0" smtClean="0"/>
              <a:t>η η</a:t>
            </a:r>
            <a:r>
              <a:rPr lang="el-GR" sz="2400" baseline="-25000" dirty="0" smtClean="0"/>
              <a:t>Α</a:t>
            </a:r>
            <a:r>
              <a:rPr lang="el-GR" sz="2400" dirty="0" smtClean="0"/>
              <a:t>. Χαράσεται μια κάθετη στη μετατόπιση </a:t>
            </a:r>
            <a:r>
              <a:rPr lang="el-GR" sz="2400" i="1" dirty="0" smtClean="0"/>
              <a:t>η</a:t>
            </a:r>
            <a:r>
              <a:rPr lang="el-GR" sz="2400" dirty="0" smtClean="0"/>
              <a:t> γραμμή (οριζόντια)</a:t>
            </a:r>
            <a:r>
              <a:rPr lang="en-US" sz="2400" dirty="0" smtClean="0"/>
              <a:t>.</a:t>
            </a:r>
            <a:r>
              <a:rPr lang="el-GR" sz="2400" dirty="0" smtClean="0"/>
              <a:t> </a:t>
            </a:r>
          </a:p>
          <a:p>
            <a:pPr marL="0" indent="0">
              <a:buNone/>
            </a:pPr>
            <a:r>
              <a:rPr lang="el-GR" sz="2400" dirty="0" smtClean="0"/>
              <a:t>Στον άξονα </a:t>
            </a:r>
            <a:r>
              <a:rPr lang="el-GR" sz="2400" i="1" dirty="0" smtClean="0"/>
              <a:t>η</a:t>
            </a:r>
            <a:r>
              <a:rPr lang="el-GR" sz="2400" dirty="0" smtClean="0"/>
              <a:t> προβάλλονται το σημείο Α και ο απόλυτος πόλος περιστροφής (1) του δίσκου.</a:t>
            </a:r>
          </a:p>
          <a:p>
            <a:pPr marL="0" indent="0">
              <a:buNone/>
            </a:pPr>
            <a:r>
              <a:rPr lang="el-GR" sz="2400" dirty="0" smtClean="0"/>
              <a:t>Από τη γεωμετρία του σχήματος ισχύει:</a:t>
            </a:r>
          </a:p>
        </p:txBody>
      </p:sp>
      <mc:AlternateContent xmlns:mc="http://schemas.openxmlformats.org/markup-compatibility/2006" xmlns:a14="http://schemas.microsoft.com/office/drawing/2010/main">
        <mc:Choice Requires="a14">
          <p:sp>
            <p:nvSpPr>
              <p:cNvPr id="8" name="TextBox 7"/>
              <p:cNvSpPr txBox="1"/>
              <p:nvPr/>
            </p:nvSpPr>
            <p:spPr>
              <a:xfrm>
                <a:off x="179512" y="2636912"/>
                <a:ext cx="8369664"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a:rPr>
                          </m:ctrlPr>
                        </m:sSubPr>
                        <m:e>
                          <m:r>
                            <a:rPr lang="el-GR" sz="2200" b="0" i="1" smtClean="0">
                              <a:latin typeface="Cambria Math"/>
                            </a:rPr>
                            <m:t>𝜂</m:t>
                          </m:r>
                        </m:e>
                        <m:sub>
                          <m:r>
                            <m:rPr>
                              <m:sty m:val="p"/>
                            </m:rPr>
                            <a:rPr lang="en-US" sz="2200" b="0" i="0" smtClean="0">
                              <a:latin typeface="Cambria Math"/>
                            </a:rPr>
                            <m:t>A</m:t>
                          </m:r>
                        </m:sub>
                      </m:sSub>
                      <m:r>
                        <a:rPr lang="en-US" sz="2200" i="1" smtClean="0">
                          <a:latin typeface="Cambria Math"/>
                        </a:rPr>
                        <m:t>=</m:t>
                      </m:r>
                      <m:sSub>
                        <m:sSubPr>
                          <m:ctrlPr>
                            <a:rPr lang="en-US" sz="2200" i="1" smtClean="0">
                              <a:latin typeface="Cambria Math"/>
                            </a:rPr>
                          </m:ctrlPr>
                        </m:sSubPr>
                        <m:e>
                          <m:r>
                            <a:rPr lang="en-US" sz="2200" b="0" i="1" smtClean="0">
                              <a:latin typeface="Cambria Math"/>
                            </a:rPr>
                            <m:t>𝑢</m:t>
                          </m:r>
                        </m:e>
                        <m:sub>
                          <m:r>
                            <a:rPr lang="en-US" sz="2200" b="0" i="1" smtClean="0">
                              <a:latin typeface="Cambria Math"/>
                            </a:rPr>
                            <m:t>𝐴</m:t>
                          </m:r>
                        </m:sub>
                      </m:sSub>
                      <m:r>
                        <a:rPr lang="en-US" sz="2200" b="0" i="1" smtClean="0">
                          <a:latin typeface="Cambria Math"/>
                        </a:rPr>
                        <m:t>∗</m:t>
                      </m:r>
                      <m:func>
                        <m:funcPr>
                          <m:ctrlPr>
                            <a:rPr lang="en-US" sz="2200" b="0" i="1" smtClean="0">
                              <a:latin typeface="Cambria Math"/>
                            </a:rPr>
                          </m:ctrlPr>
                        </m:funcPr>
                        <m:fName>
                          <m:r>
                            <m:rPr>
                              <m:sty m:val="p"/>
                            </m:rPr>
                            <a:rPr lang="en-US" sz="2200" b="0" i="0" smtClean="0">
                              <a:latin typeface="Cambria Math"/>
                            </a:rPr>
                            <m:t>cos</m:t>
                          </m:r>
                        </m:fName>
                        <m:e>
                          <m:r>
                            <a:rPr lang="el-GR" sz="2200" b="0" i="1" smtClean="0">
                              <a:latin typeface="Cambria Math"/>
                            </a:rPr>
                            <m:t>𝜑</m:t>
                          </m:r>
                          <m:r>
                            <a:rPr lang="el-GR" sz="2200" b="0" i="1" smtClean="0">
                              <a:latin typeface="Cambria Math"/>
                            </a:rPr>
                            <m:t>=</m:t>
                          </m:r>
                          <m:sSub>
                            <m:sSubPr>
                              <m:ctrlPr>
                                <a:rPr lang="el-GR" sz="2200" b="0" i="1" smtClean="0">
                                  <a:latin typeface="Cambria Math"/>
                                </a:rPr>
                              </m:ctrlPr>
                            </m:sSubPr>
                            <m:e>
                              <m:r>
                                <a:rPr lang="en-US" sz="2200" b="0" i="1" smtClean="0">
                                  <a:latin typeface="Cambria Math"/>
                                </a:rPr>
                                <m:t>𝑟</m:t>
                              </m:r>
                            </m:e>
                            <m:sub>
                              <m:r>
                                <a:rPr lang="en-US" sz="2200" b="0" i="1" smtClean="0">
                                  <a:latin typeface="Cambria Math"/>
                                </a:rPr>
                                <m:t>𝐴</m:t>
                              </m:r>
                            </m:sub>
                          </m:sSub>
                        </m:e>
                      </m:func>
                      <m:r>
                        <a:rPr lang="en-US" sz="2200" b="0" i="1" smtClean="0">
                          <a:latin typeface="Cambria Math"/>
                        </a:rPr>
                        <m:t>∗</m:t>
                      </m:r>
                      <m:sSub>
                        <m:sSubPr>
                          <m:ctrlPr>
                            <a:rPr lang="en-US" sz="2200" b="0" i="1" smtClean="0">
                              <a:latin typeface="Cambria Math"/>
                            </a:rPr>
                          </m:ctrlPr>
                        </m:sSubPr>
                        <m:e>
                          <m:r>
                            <a:rPr lang="el-GR" sz="2200" b="0" i="1" smtClean="0">
                              <a:latin typeface="Cambria Math"/>
                            </a:rPr>
                            <m:t>𝜔</m:t>
                          </m:r>
                        </m:e>
                        <m:sub>
                          <m:r>
                            <a:rPr lang="el-GR" sz="2200" b="0" i="1" smtClean="0">
                              <a:latin typeface="Cambria Math"/>
                            </a:rPr>
                            <m:t>1</m:t>
                          </m:r>
                        </m:sub>
                      </m:sSub>
                      <m:r>
                        <a:rPr lang="el-GR" sz="2200" b="0" i="1" smtClean="0">
                          <a:latin typeface="Cambria Math"/>
                        </a:rPr>
                        <m:t>∗</m:t>
                      </m:r>
                      <m:func>
                        <m:funcPr>
                          <m:ctrlPr>
                            <a:rPr lang="en-US" sz="2200" b="0" i="1" smtClean="0">
                              <a:latin typeface="Cambria Math"/>
                            </a:rPr>
                          </m:ctrlPr>
                        </m:funcPr>
                        <m:fName>
                          <m:r>
                            <m:rPr>
                              <m:sty m:val="p"/>
                            </m:rPr>
                            <a:rPr lang="en-US" sz="2200" b="0" i="0" smtClean="0">
                              <a:latin typeface="Cambria Math"/>
                            </a:rPr>
                            <m:t>cos</m:t>
                          </m:r>
                        </m:fName>
                        <m:e>
                          <m:r>
                            <a:rPr lang="el-GR" sz="2200" b="0" i="1" smtClean="0">
                              <a:latin typeface="Cambria Math"/>
                            </a:rPr>
                            <m:t>𝜑</m:t>
                          </m:r>
                          <m:r>
                            <a:rPr lang="el-GR" sz="2200" b="0" i="1" smtClean="0">
                              <a:latin typeface="Cambria Math"/>
                            </a:rPr>
                            <m:t>=</m:t>
                          </m:r>
                          <m:sSub>
                            <m:sSubPr>
                              <m:ctrlPr>
                                <a:rPr lang="el-GR" sz="2200" b="0" i="1" smtClean="0">
                                  <a:latin typeface="Cambria Math"/>
                                </a:rPr>
                              </m:ctrlPr>
                            </m:sSubPr>
                            <m:e>
                              <m:r>
                                <a:rPr lang="el-GR" sz="2200" b="0" i="1" smtClean="0">
                                  <a:latin typeface="Cambria Math"/>
                                </a:rPr>
                                <m:t>𝜔</m:t>
                              </m:r>
                            </m:e>
                            <m:sub>
                              <m:r>
                                <a:rPr lang="el-GR" sz="2200" b="0" i="1" smtClean="0">
                                  <a:latin typeface="Cambria Math"/>
                                </a:rPr>
                                <m:t>1</m:t>
                              </m:r>
                            </m:sub>
                          </m:sSub>
                          <m:r>
                            <a:rPr lang="el-GR" sz="2200" b="0" i="1" smtClean="0">
                              <a:latin typeface="Cambria Math"/>
                            </a:rPr>
                            <m:t>∗(</m:t>
                          </m:r>
                          <m:sSub>
                            <m:sSubPr>
                              <m:ctrlPr>
                                <a:rPr lang="el-GR" sz="2200" b="0" i="1" smtClean="0">
                                  <a:latin typeface="Cambria Math"/>
                                </a:rPr>
                              </m:ctrlPr>
                            </m:sSubPr>
                            <m:e>
                              <m:r>
                                <a:rPr lang="en-US" sz="2200" b="0" i="1" smtClean="0">
                                  <a:latin typeface="Cambria Math"/>
                                </a:rPr>
                                <m:t>𝑟</m:t>
                              </m:r>
                            </m:e>
                            <m:sub>
                              <m:r>
                                <a:rPr lang="en-US" sz="2200" b="0" i="1" smtClean="0">
                                  <a:latin typeface="Cambria Math"/>
                                </a:rPr>
                                <m:t>𝐴</m:t>
                              </m:r>
                            </m:sub>
                          </m:sSub>
                          <m:r>
                            <a:rPr lang="en-US" sz="2200" b="0" i="1" smtClean="0">
                              <a:latin typeface="Cambria Math"/>
                            </a:rPr>
                            <m:t>∗</m:t>
                          </m:r>
                          <m:func>
                            <m:funcPr>
                              <m:ctrlPr>
                                <a:rPr lang="en-US" sz="2200" b="0" i="1" smtClean="0">
                                  <a:latin typeface="Cambria Math"/>
                                </a:rPr>
                              </m:ctrlPr>
                            </m:funcPr>
                            <m:fName>
                              <m:r>
                                <m:rPr>
                                  <m:sty m:val="p"/>
                                </m:rPr>
                                <a:rPr lang="en-US" sz="2200" b="0" i="0" smtClean="0">
                                  <a:latin typeface="Cambria Math"/>
                                </a:rPr>
                                <m:t>cos</m:t>
                              </m:r>
                            </m:fName>
                            <m:e>
                              <m:r>
                                <a:rPr lang="el-GR" sz="2200" b="0" i="1" smtClean="0">
                                  <a:latin typeface="Cambria Math"/>
                                </a:rPr>
                                <m:t>𝜑</m:t>
                              </m:r>
                              <m:r>
                                <a:rPr lang="en-US" sz="2200" b="0" i="1" smtClean="0">
                                  <a:latin typeface="Cambria Math"/>
                                </a:rPr>
                                <m:t>)</m:t>
                              </m:r>
                              <m:r>
                                <a:rPr lang="en-US" sz="2200" b="0" i="1" smtClean="0">
                                  <a:latin typeface="Cambria Math"/>
                                  <a:ea typeface="Cambria Math"/>
                                </a:rPr>
                                <m:t>⇒</m:t>
                              </m:r>
                              <m:sSub>
                                <m:sSubPr>
                                  <m:ctrlPr>
                                    <a:rPr lang="en-US" sz="2200" b="0" i="1" smtClean="0">
                                      <a:latin typeface="Cambria Math"/>
                                      <a:ea typeface="Cambria Math"/>
                                    </a:rPr>
                                  </m:ctrlPr>
                                </m:sSubPr>
                                <m:e>
                                  <m:r>
                                    <a:rPr lang="el-GR" sz="2200" b="0" i="1" smtClean="0">
                                      <a:latin typeface="Cambria Math"/>
                                      <a:ea typeface="Cambria Math"/>
                                    </a:rPr>
                                    <m:t>𝜂</m:t>
                                  </m:r>
                                </m:e>
                                <m:sub>
                                  <m:r>
                                    <m:rPr>
                                      <m:sty m:val="p"/>
                                    </m:rPr>
                                    <a:rPr lang="el-GR" sz="2200" b="0" i="0" smtClean="0">
                                      <a:latin typeface="Cambria Math"/>
                                      <a:ea typeface="Cambria Math"/>
                                    </a:rPr>
                                    <m:t>Α</m:t>
                                  </m:r>
                                </m:sub>
                              </m:sSub>
                              <m:r>
                                <a:rPr lang="el-GR" sz="2200" b="0" i="1" smtClean="0">
                                  <a:latin typeface="Cambria Math"/>
                                  <a:ea typeface="Cambria Math"/>
                                </a:rPr>
                                <m:t>=</m:t>
                              </m:r>
                              <m:sSub>
                                <m:sSubPr>
                                  <m:ctrlPr>
                                    <a:rPr lang="el-GR" sz="2200" b="0" i="1" smtClean="0">
                                      <a:latin typeface="Cambria Math"/>
                                      <a:ea typeface="Cambria Math"/>
                                    </a:rPr>
                                  </m:ctrlPr>
                                </m:sSubPr>
                                <m:e>
                                  <m:r>
                                    <a:rPr lang="el-GR" sz="2200" b="0" i="1" smtClean="0">
                                      <a:latin typeface="Cambria Math"/>
                                      <a:ea typeface="Cambria Math"/>
                                    </a:rPr>
                                    <m:t>𝜔</m:t>
                                  </m:r>
                                </m:e>
                                <m:sub>
                                  <m:r>
                                    <a:rPr lang="el-GR" sz="2200" b="0" i="1" smtClean="0">
                                      <a:latin typeface="Cambria Math"/>
                                      <a:ea typeface="Cambria Math"/>
                                    </a:rPr>
                                    <m:t>1</m:t>
                                  </m:r>
                                </m:sub>
                              </m:sSub>
                              <m:r>
                                <a:rPr lang="el-GR" sz="2200" b="0" i="1" smtClean="0">
                                  <a:latin typeface="Cambria Math"/>
                                  <a:ea typeface="Cambria Math"/>
                                </a:rPr>
                                <m:t>∗</m:t>
                              </m:r>
                              <m:r>
                                <a:rPr lang="en-US" sz="2200" b="0" i="1" smtClean="0">
                                  <a:latin typeface="Cambria Math"/>
                                  <a:ea typeface="Cambria Math"/>
                                </a:rPr>
                                <m:t>𝑥</m:t>
                              </m:r>
                            </m:e>
                          </m:func>
                        </m:e>
                      </m:func>
                    </m:oMath>
                  </m:oMathPara>
                </a14:m>
                <a:endParaRPr lang="el-GR" sz="2200" dirty="0"/>
              </a:p>
            </p:txBody>
          </p:sp>
        </mc:Choice>
        <mc:Fallback xmlns="">
          <p:sp>
            <p:nvSpPr>
              <p:cNvPr id="8" name="TextBox 7"/>
              <p:cNvSpPr txBox="1">
                <a:spLocks noRot="1" noChangeAspect="1" noMove="1" noResize="1" noEditPoints="1" noAdjustHandles="1" noChangeArrowheads="1" noChangeShapeType="1" noTextEdit="1"/>
              </p:cNvSpPr>
              <p:nvPr/>
            </p:nvSpPr>
            <p:spPr>
              <a:xfrm>
                <a:off x="179512" y="2636912"/>
                <a:ext cx="8369664" cy="430887"/>
              </a:xfrm>
              <a:prstGeom prst="rect">
                <a:avLst/>
              </a:prstGeom>
              <a:blipFill rotWithShape="1">
                <a:blip r:embed="rId5"/>
                <a:stretch>
                  <a:fillRect b="-17143"/>
                </a:stretch>
              </a:blipFill>
            </p:spPr>
            <p:txBody>
              <a:bodyPr/>
              <a:lstStyle/>
              <a:p>
                <a:r>
                  <a:rPr lang="el-GR">
                    <a:noFill/>
                  </a:rPr>
                  <a:t> </a:t>
                </a:r>
              </a:p>
            </p:txBody>
          </p:sp>
        </mc:Fallback>
      </mc:AlternateContent>
      <p:sp>
        <p:nvSpPr>
          <p:cNvPr id="10" name="Rectangle 9" descr="Σχήμα περίγραμμα."/>
          <p:cNvSpPr/>
          <p:nvPr/>
        </p:nvSpPr>
        <p:spPr>
          <a:xfrm>
            <a:off x="6948264" y="2636912"/>
            <a:ext cx="160091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Content Placeholder 2"/>
          <p:cNvSpPr txBox="1">
            <a:spLocks/>
          </p:cNvSpPr>
          <p:nvPr/>
        </p:nvSpPr>
        <p:spPr>
          <a:xfrm>
            <a:off x="5292080" y="3356992"/>
            <a:ext cx="3792996" cy="2880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Ακολούθως, χαράζεται η </a:t>
            </a:r>
            <a:r>
              <a:rPr lang="el-GR" sz="2400" b="1" dirty="0" smtClean="0">
                <a:solidFill>
                  <a:schemeClr val="accent5">
                    <a:lumMod val="75000"/>
                  </a:schemeClr>
                </a:solidFill>
              </a:rPr>
              <a:t>γραμμή βυθίσεων</a:t>
            </a:r>
            <a:r>
              <a:rPr lang="el-GR" sz="2400" dirty="0" smtClean="0"/>
              <a:t>, που αποτελεί τη γραμμή των κατακόρυφων προβολών των μετακινήσεων του δίσκου.</a:t>
            </a:r>
          </a:p>
        </p:txBody>
      </p:sp>
      <p:graphicFrame>
        <p:nvGraphicFramePr>
          <p:cNvPr id="7" name="Object 6" descr="Εικόνα που περιγράφει τη διαδικασία χάραξης της γραμμής βυθίσεων για το απλούστερο μονοκινητό σύστημα, δηλαδή για ένα δίσκο που συνδέεται με το έδαφος μέσω δύο δεσμικών ράβδων."/>
          <p:cNvGraphicFramePr>
            <a:graphicFrameLocks noChangeAspect="1"/>
          </p:cNvGraphicFramePr>
          <p:nvPr>
            <p:extLst>
              <p:ext uri="{D42A27DB-BD31-4B8C-83A1-F6EECF244321}">
                <p14:modId xmlns:p14="http://schemas.microsoft.com/office/powerpoint/2010/main" val="687539932"/>
              </p:ext>
            </p:extLst>
          </p:nvPr>
        </p:nvGraphicFramePr>
        <p:xfrm>
          <a:off x="0" y="3212976"/>
          <a:ext cx="5148263" cy="3549650"/>
        </p:xfrm>
        <a:graphic>
          <a:graphicData uri="http://schemas.openxmlformats.org/presentationml/2006/ole">
            <mc:AlternateContent xmlns:mc="http://schemas.openxmlformats.org/markup-compatibility/2006">
              <mc:Choice xmlns:v="urn:schemas-microsoft-com:vml" Requires="v">
                <p:oleObj spid="_x0000_s57415" name="Picture (32-bit)" r:id="rId6" imgW="4286160" imgH="2457360" progId="MetafileCompanion32.Picture.1">
                  <p:embed/>
                </p:oleObj>
              </mc:Choice>
              <mc:Fallback>
                <p:oleObj name="Picture (32-bit)" r:id="rId6" imgW="4286160" imgH="2457360" progId="MetafileCompanion32.Picture.1">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212976"/>
                        <a:ext cx="5148263"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3</a:t>
            </a:fld>
            <a:endParaRPr lang="el-GR"/>
          </a:p>
        </p:txBody>
      </p:sp>
    </p:spTree>
    <p:extLst>
      <p:ext uri="{BB962C8B-B14F-4D97-AF65-F5344CB8AC3E}">
        <p14:creationId xmlns:p14="http://schemas.microsoft.com/office/powerpoint/2010/main" val="1712454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634082"/>
          </a:xfrm>
          <a:solidFill>
            <a:schemeClr val="accent5">
              <a:lumMod val="40000"/>
              <a:lumOff val="60000"/>
            </a:schemeClr>
          </a:solidFill>
        </p:spPr>
        <p:txBody>
          <a:bodyPr>
            <a:normAutofit/>
          </a:bodyPr>
          <a:lstStyle/>
          <a:p>
            <a:r>
              <a:rPr lang="el-GR" sz="2800" b="1" dirty="0" smtClean="0"/>
              <a:t>Γραμμή βυθίσεων (συνέχεια)</a:t>
            </a:r>
            <a:endParaRPr lang="el-GR" sz="2800" b="1" dirty="0"/>
          </a:p>
        </p:txBody>
      </p:sp>
      <p:sp>
        <p:nvSpPr>
          <p:cNvPr id="3" name="Content Placeholder 2"/>
          <p:cNvSpPr>
            <a:spLocks noGrp="1"/>
          </p:cNvSpPr>
          <p:nvPr>
            <p:ph idx="1"/>
          </p:nvPr>
        </p:nvSpPr>
        <p:spPr>
          <a:xfrm>
            <a:off x="107504" y="764704"/>
            <a:ext cx="8928992" cy="1296144"/>
          </a:xfrm>
        </p:spPr>
        <p:txBody>
          <a:bodyPr>
            <a:normAutofit/>
          </a:bodyPr>
          <a:lstStyle/>
          <a:p>
            <a:pPr marL="0" indent="0">
              <a:buNone/>
            </a:pPr>
            <a:r>
              <a:rPr lang="el-GR" sz="2400" dirty="0" smtClean="0"/>
              <a:t>Αντίστοιχα, για την εύρεση των οριζόντιων προβολών της μετακίνησης, χαράζεται μια κάθετη στη μετατόπιση ζ γραμμή (κατακόρυφη). Από τη γεωμετρία αντίστοιχα θα ισχύει:</a:t>
            </a:r>
          </a:p>
        </p:txBody>
      </p:sp>
      <mc:AlternateContent xmlns:mc="http://schemas.openxmlformats.org/markup-compatibility/2006" xmlns:a14="http://schemas.microsoft.com/office/drawing/2010/main">
        <mc:Choice Requires="a14">
          <p:sp>
            <p:nvSpPr>
              <p:cNvPr id="8" name="TextBox 7"/>
              <p:cNvSpPr txBox="1"/>
              <p:nvPr/>
            </p:nvSpPr>
            <p:spPr>
              <a:xfrm>
                <a:off x="5796136" y="1990001"/>
                <a:ext cx="1642757" cy="430887"/>
              </a:xfrm>
              <a:prstGeom prst="rect">
                <a:avLst/>
              </a:prstGeom>
              <a:noFill/>
              <a:ln w="25400">
                <a:solidFill>
                  <a:schemeClr val="accent5">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a:rPr>
                          </m:ctrlPr>
                        </m:sSubPr>
                        <m:e>
                          <m:r>
                            <a:rPr lang="el-GR" sz="2200" b="0" i="1" smtClean="0">
                              <a:latin typeface="Cambria Math"/>
                            </a:rPr>
                            <m:t>𝜁</m:t>
                          </m:r>
                        </m:e>
                        <m:sub>
                          <m:r>
                            <m:rPr>
                              <m:sty m:val="p"/>
                            </m:rPr>
                            <a:rPr lang="en-US" sz="2200" b="0" i="0" smtClean="0">
                              <a:latin typeface="Cambria Math"/>
                            </a:rPr>
                            <m:t>A</m:t>
                          </m:r>
                        </m:sub>
                      </m:sSub>
                      <m:r>
                        <a:rPr lang="en-US" sz="2200" i="1" smtClean="0">
                          <a:latin typeface="Cambria Math"/>
                        </a:rPr>
                        <m:t>=</m:t>
                      </m:r>
                      <m:sSub>
                        <m:sSubPr>
                          <m:ctrlPr>
                            <a:rPr lang="en-US" sz="2200" i="1" smtClean="0">
                              <a:latin typeface="Cambria Math"/>
                            </a:rPr>
                          </m:ctrlPr>
                        </m:sSubPr>
                        <m:e>
                          <m:r>
                            <a:rPr lang="el-GR" sz="2200" b="0" i="1" smtClean="0">
                              <a:latin typeface="Cambria Math"/>
                            </a:rPr>
                            <m:t>𝜔</m:t>
                          </m:r>
                        </m:e>
                        <m:sub>
                          <m:r>
                            <a:rPr lang="el-GR" sz="2200" b="0" i="1" smtClean="0">
                              <a:latin typeface="Cambria Math"/>
                            </a:rPr>
                            <m:t>1</m:t>
                          </m:r>
                        </m:sub>
                      </m:sSub>
                      <m:r>
                        <a:rPr lang="en-US" sz="2200" b="0" i="1" smtClean="0">
                          <a:latin typeface="Cambria Math"/>
                        </a:rPr>
                        <m:t>∗</m:t>
                      </m:r>
                      <m:r>
                        <a:rPr lang="en-US" sz="2200" b="0" i="1" smtClean="0">
                          <a:latin typeface="Cambria Math"/>
                        </a:rPr>
                        <m:t>𝑦</m:t>
                      </m:r>
                    </m:oMath>
                  </m:oMathPara>
                </a14:m>
                <a:endParaRPr lang="el-GR" sz="2200" dirty="0"/>
              </a:p>
            </p:txBody>
          </p:sp>
        </mc:Choice>
        <mc:Fallback xmlns="">
          <p:sp>
            <p:nvSpPr>
              <p:cNvPr id="8" name="TextBox 7"/>
              <p:cNvSpPr txBox="1">
                <a:spLocks noRot="1" noChangeAspect="1" noMove="1" noResize="1" noEditPoints="1" noAdjustHandles="1" noChangeArrowheads="1" noChangeShapeType="1" noTextEdit="1"/>
              </p:cNvSpPr>
              <p:nvPr/>
            </p:nvSpPr>
            <p:spPr>
              <a:xfrm>
                <a:off x="5796136" y="1990001"/>
                <a:ext cx="1642757" cy="430887"/>
              </a:xfrm>
              <a:prstGeom prst="rect">
                <a:avLst/>
              </a:prstGeom>
              <a:blipFill rotWithShape="1">
                <a:blip r:embed="rId5"/>
                <a:stretch>
                  <a:fillRect b="-10667"/>
                </a:stretch>
              </a:blipFill>
              <a:ln w="25400">
                <a:solidFill>
                  <a:schemeClr val="accent5">
                    <a:lumMod val="75000"/>
                  </a:schemeClr>
                </a:solidFill>
              </a:ln>
            </p:spPr>
            <p:txBody>
              <a:bodyPr/>
              <a:lstStyle/>
              <a:p>
                <a:r>
                  <a:rPr lang="el-GR">
                    <a:noFill/>
                  </a:rPr>
                  <a:t> </a:t>
                </a:r>
              </a:p>
            </p:txBody>
          </p:sp>
        </mc:Fallback>
      </mc:AlternateContent>
      <p:sp>
        <p:nvSpPr>
          <p:cNvPr id="9" name="Content Placeholder 2"/>
          <p:cNvSpPr txBox="1">
            <a:spLocks/>
          </p:cNvSpPr>
          <p:nvPr/>
        </p:nvSpPr>
        <p:spPr>
          <a:xfrm>
            <a:off x="4523420" y="2420888"/>
            <a:ext cx="4657092" cy="3096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Επομένως, αν είναι δεδομένα το σημείο Α του δίσκου, ο πόλος περιστροφής (1) και η γωνία στροφής του δίσκου ω</a:t>
            </a:r>
            <a:r>
              <a:rPr lang="el-GR" sz="2400" baseline="-25000" dirty="0" smtClean="0"/>
              <a:t>1</a:t>
            </a:r>
            <a:r>
              <a:rPr lang="el-GR" sz="2400" dirty="0" smtClean="0"/>
              <a:t> (που είναι και η μοναδική παράμετρος της κίνησης του δίσκου) μπορεί πολύ εύκολα να βρεθεί η οριζόντια και η κατακόρυφη μετατόπιση του Α.</a:t>
            </a:r>
          </a:p>
        </p:txBody>
      </p:sp>
      <p:graphicFrame>
        <p:nvGraphicFramePr>
          <p:cNvPr id="4" name="Object 3" descr="Εικόνα που παρουσιάζει την οριζόντια και την κατακόρυφη μετατόπιση ενός γνωστού σημείου του δίσκου που συνδέεται με το έδαφος μέσω δύο δεσμικών ράβδων."/>
          <p:cNvGraphicFramePr>
            <a:graphicFrameLocks noChangeAspect="1"/>
          </p:cNvGraphicFramePr>
          <p:nvPr>
            <p:extLst>
              <p:ext uri="{D42A27DB-BD31-4B8C-83A1-F6EECF244321}">
                <p14:modId xmlns:p14="http://schemas.microsoft.com/office/powerpoint/2010/main" val="3932448637"/>
              </p:ext>
            </p:extLst>
          </p:nvPr>
        </p:nvGraphicFramePr>
        <p:xfrm>
          <a:off x="-36512" y="2208436"/>
          <a:ext cx="4564029" cy="2948756"/>
        </p:xfrm>
        <a:graphic>
          <a:graphicData uri="http://schemas.openxmlformats.org/presentationml/2006/ole">
            <mc:AlternateContent xmlns:mc="http://schemas.openxmlformats.org/markup-compatibility/2006">
              <mc:Choice xmlns:v="urn:schemas-microsoft-com:vml" Requires="v">
                <p:oleObj spid="_x0000_s58434" name="Picture (32-bit)" r:id="rId6" imgW="2771640" imgH="1619280" progId="MetafileCompanion32.Picture.1">
                  <p:embed/>
                </p:oleObj>
              </mc:Choice>
              <mc:Fallback>
                <p:oleObj name="Picture (32-bit)" r:id="rId6" imgW="2771640" imgH="1619280" progId="MetafileCompanion32.Picture.1">
                  <p:embed/>
                  <p:pic>
                    <p:nvPicPr>
                      <p:cNvPr id="0" name=""/>
                      <p:cNvPicPr/>
                      <p:nvPr/>
                    </p:nvPicPr>
                    <p:blipFill>
                      <a:blip r:embed="rId7"/>
                      <a:stretch>
                        <a:fillRect/>
                      </a:stretch>
                    </p:blipFill>
                    <p:spPr>
                      <a:xfrm>
                        <a:off x="-36512" y="2208436"/>
                        <a:ext cx="4564029" cy="2948756"/>
                      </a:xfrm>
                      <a:prstGeom prst="rect">
                        <a:avLst/>
                      </a:prstGeom>
                    </p:spPr>
                  </p:pic>
                </p:oleObj>
              </mc:Fallback>
            </mc:AlternateContent>
          </a:graphicData>
        </a:graphic>
      </p:graphicFrame>
      <p:sp>
        <p:nvSpPr>
          <p:cNvPr id="11" name="Content Placeholder 2"/>
          <p:cNvSpPr txBox="1">
            <a:spLocks/>
          </p:cNvSpPr>
          <p:nvPr/>
        </p:nvSpPr>
        <p:spPr>
          <a:xfrm>
            <a:off x="35496" y="5517232"/>
            <a:ext cx="8856984"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ΣΗΜΕΙΩΣΗ: </a:t>
            </a:r>
            <a:r>
              <a:rPr lang="el-GR" sz="2400" dirty="0" smtClean="0"/>
              <a:t>συνθέτοντας τα η</a:t>
            </a:r>
            <a:r>
              <a:rPr lang="el-GR" sz="2400" baseline="-25000" dirty="0" smtClean="0"/>
              <a:t>Α</a:t>
            </a:r>
            <a:r>
              <a:rPr lang="el-GR" sz="2400" dirty="0" smtClean="0"/>
              <a:t> και ζ</a:t>
            </a:r>
            <a:r>
              <a:rPr lang="el-GR" sz="2400" baseline="-25000" dirty="0" smtClean="0"/>
              <a:t>Α</a:t>
            </a:r>
            <a:r>
              <a:rPr lang="el-GR" sz="2400" dirty="0" smtClean="0"/>
              <a:t>, υπολογίζεται το διάνυσμα της μετακίνησης  </a:t>
            </a:r>
            <a:r>
              <a:rPr lang="en-US" sz="2400" dirty="0" err="1" smtClean="0"/>
              <a:t>u</a:t>
            </a:r>
            <a:r>
              <a:rPr lang="en-US" sz="2400" baseline="-25000" dirty="0" err="1" smtClean="0"/>
              <a:t>A</a:t>
            </a:r>
            <a:r>
              <a:rPr lang="el-GR" sz="2400" dirty="0" smtClean="0"/>
              <a:t>:</a:t>
            </a:r>
          </a:p>
        </p:txBody>
      </p:sp>
      <mc:AlternateContent xmlns:mc="http://schemas.openxmlformats.org/markup-compatibility/2006" xmlns:a14="http://schemas.microsoft.com/office/drawing/2010/main">
        <mc:Choice Requires="a14">
          <p:sp>
            <p:nvSpPr>
              <p:cNvPr id="12" name="TextBox 11"/>
              <p:cNvSpPr txBox="1"/>
              <p:nvPr/>
            </p:nvSpPr>
            <p:spPr>
              <a:xfrm>
                <a:off x="2339752" y="6095035"/>
                <a:ext cx="2258503" cy="5023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a:rPr>
                          </m:ctrlPr>
                        </m:sSubPr>
                        <m:e>
                          <m:r>
                            <m:rPr>
                              <m:sty m:val="p"/>
                            </m:rPr>
                            <a:rPr lang="en-US" sz="2200" b="0" i="0" smtClean="0">
                              <a:latin typeface="Cambria Math"/>
                            </a:rPr>
                            <m:t>u</m:t>
                          </m:r>
                        </m:e>
                        <m:sub>
                          <m:r>
                            <m:rPr>
                              <m:sty m:val="p"/>
                            </m:rPr>
                            <a:rPr lang="en-US" sz="2200" b="0" i="0" smtClean="0">
                              <a:latin typeface="Cambria Math"/>
                            </a:rPr>
                            <m:t>A</m:t>
                          </m:r>
                        </m:sub>
                      </m:sSub>
                      <m:r>
                        <a:rPr lang="en-US" sz="2200" i="1" smtClean="0">
                          <a:latin typeface="Cambria Math"/>
                        </a:rPr>
                        <m:t>=</m:t>
                      </m:r>
                      <m:rad>
                        <m:radPr>
                          <m:degHide m:val="on"/>
                          <m:ctrlPr>
                            <a:rPr lang="en-US" sz="2200" i="1" smtClean="0">
                              <a:latin typeface="Cambria Math"/>
                            </a:rPr>
                          </m:ctrlPr>
                        </m:radPr>
                        <m:deg/>
                        <m:e>
                          <m:sSub>
                            <m:sSubPr>
                              <m:ctrlPr>
                                <a:rPr lang="en-US" sz="2200" i="1" smtClean="0">
                                  <a:latin typeface="Cambria Math"/>
                                </a:rPr>
                              </m:ctrlPr>
                            </m:sSubPr>
                            <m:e>
                              <m:r>
                                <a:rPr lang="el-GR" sz="2200" b="0" i="1" smtClean="0">
                                  <a:latin typeface="Cambria Math"/>
                                </a:rPr>
                                <m:t>𝜂</m:t>
                              </m:r>
                            </m:e>
                            <m:sub>
                              <m:r>
                                <m:rPr>
                                  <m:sty m:val="p"/>
                                </m:rPr>
                                <a:rPr lang="el-GR" sz="2200" b="0" i="0" smtClean="0">
                                  <a:latin typeface="Cambria Math"/>
                                </a:rPr>
                                <m:t>Α</m:t>
                              </m:r>
                            </m:sub>
                          </m:sSub>
                          <m:r>
                            <a:rPr lang="el-GR" sz="2200" b="0" i="1" baseline="30000" smtClean="0">
                              <a:latin typeface="Cambria Math"/>
                            </a:rPr>
                            <m:t>2</m:t>
                          </m:r>
                          <m:r>
                            <a:rPr lang="el-GR" sz="2200" b="0" i="1" smtClean="0">
                              <a:latin typeface="Cambria Math"/>
                            </a:rPr>
                            <m:t>+</m:t>
                          </m:r>
                          <m:sSub>
                            <m:sSubPr>
                              <m:ctrlPr>
                                <a:rPr lang="el-GR" sz="2200" b="0" i="1" smtClean="0">
                                  <a:latin typeface="Cambria Math"/>
                                </a:rPr>
                              </m:ctrlPr>
                            </m:sSubPr>
                            <m:e>
                              <m:r>
                                <a:rPr lang="el-GR" sz="2200" b="0" i="1" smtClean="0">
                                  <a:latin typeface="Cambria Math"/>
                                </a:rPr>
                                <m:t>𝜁</m:t>
                              </m:r>
                            </m:e>
                            <m:sub>
                              <m:r>
                                <m:rPr>
                                  <m:sty m:val="p"/>
                                </m:rPr>
                                <a:rPr lang="el-GR" sz="2200" b="0" i="0" smtClean="0">
                                  <a:latin typeface="Cambria Math"/>
                                </a:rPr>
                                <m:t>Α</m:t>
                              </m:r>
                            </m:sub>
                          </m:sSub>
                          <m:r>
                            <a:rPr lang="el-GR" sz="2200" b="0" i="1" baseline="30000" smtClean="0">
                              <a:latin typeface="Cambria Math"/>
                            </a:rPr>
                            <m:t>2</m:t>
                          </m:r>
                        </m:e>
                      </m:rad>
                    </m:oMath>
                  </m:oMathPara>
                </a14:m>
                <a:endParaRPr lang="el-GR" sz="2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339752" y="6095035"/>
                <a:ext cx="2258503" cy="502317"/>
              </a:xfrm>
              <a:prstGeom prst="rect">
                <a:avLst/>
              </a:prstGeom>
              <a:blipFill rotWithShape="1">
                <a:blip r:embed="rId8"/>
                <a:stretch>
                  <a:fillRect/>
                </a:stretch>
              </a:blipFill>
            </p:spPr>
            <p:txBody>
              <a:bodyPr/>
              <a:lstStyle/>
              <a:p>
                <a:r>
                  <a:rPr lang="el-GR">
                    <a:noFill/>
                  </a:rPr>
                  <a:t> </a:t>
                </a:r>
              </a:p>
            </p:txBody>
          </p:sp>
        </mc:Fallback>
      </mc:AlternateContent>
      <p:sp>
        <p:nvSpPr>
          <p:cNvPr id="5" name="Slide Number Placeholder 4"/>
          <p:cNvSpPr>
            <a:spLocks noGrp="1"/>
          </p:cNvSpPr>
          <p:nvPr>
            <p:ph type="sldNum" sz="quarter" idx="12"/>
          </p:nvPr>
        </p:nvSpPr>
        <p:spPr/>
        <p:txBody>
          <a:bodyPr/>
          <a:lstStyle/>
          <a:p>
            <a:fld id="{E53BB423-234F-4104-8070-014A5F326CB9}" type="slidenum">
              <a:rPr lang="el-GR" smtClean="0"/>
              <a:t>4</a:t>
            </a:fld>
            <a:endParaRPr lang="el-GR"/>
          </a:p>
        </p:txBody>
      </p:sp>
    </p:spTree>
    <p:extLst>
      <p:ext uri="{BB962C8B-B14F-4D97-AF65-F5344CB8AC3E}">
        <p14:creationId xmlns:p14="http://schemas.microsoft.com/office/powerpoint/2010/main" val="2744736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Σχετικός πόλος περιστροφής δύο δίσκων</a:t>
            </a:r>
            <a:endParaRPr lang="el-GR" sz="2800" b="1" dirty="0"/>
          </a:p>
        </p:txBody>
      </p:sp>
      <p:sp>
        <p:nvSpPr>
          <p:cNvPr id="3" name="Content Placeholder 2"/>
          <p:cNvSpPr>
            <a:spLocks noGrp="1"/>
          </p:cNvSpPr>
          <p:nvPr>
            <p:ph idx="1"/>
          </p:nvPr>
        </p:nvSpPr>
        <p:spPr>
          <a:xfrm>
            <a:off x="3563888" y="1628800"/>
            <a:ext cx="5485184" cy="2016224"/>
          </a:xfrm>
        </p:spPr>
        <p:txBody>
          <a:bodyPr>
            <a:normAutofit/>
          </a:bodyPr>
          <a:lstStyle/>
          <a:p>
            <a:pPr marL="0" indent="0">
              <a:buNone/>
            </a:pPr>
            <a:r>
              <a:rPr lang="el-GR" sz="2400" dirty="0" smtClean="0"/>
              <a:t>Έστω δύο δίσκοι που συνδέονται με μια εσωτερική άρθρωση. Το σημείο (1 2) αποτελεί το σχετικό πόλο περιστροφής των δύο δίσκων.</a:t>
            </a:r>
            <a:endParaRPr lang="el-GR" sz="2400" dirty="0"/>
          </a:p>
          <a:p>
            <a:pPr marL="0" indent="0">
              <a:buNone/>
            </a:pPr>
            <a:endParaRPr lang="el-GR" sz="2400" dirty="0" smtClean="0"/>
          </a:p>
        </p:txBody>
      </p:sp>
      <p:graphicFrame>
        <p:nvGraphicFramePr>
          <p:cNvPr id="4" name="Object 3" descr="Εικόνα δύο δίσκων που συνδέονται μεταξύ τους μέσω εσωτερικής άρθρωσης, το σημείο της οποίας αποτελεί και το σχετικό πόλο περιστροφής τους."/>
          <p:cNvGraphicFramePr>
            <a:graphicFrameLocks noChangeAspect="1"/>
          </p:cNvGraphicFramePr>
          <p:nvPr>
            <p:extLst>
              <p:ext uri="{D42A27DB-BD31-4B8C-83A1-F6EECF244321}">
                <p14:modId xmlns:p14="http://schemas.microsoft.com/office/powerpoint/2010/main" val="3209638396"/>
              </p:ext>
            </p:extLst>
          </p:nvPr>
        </p:nvGraphicFramePr>
        <p:xfrm>
          <a:off x="35496" y="1788871"/>
          <a:ext cx="3456385" cy="1136073"/>
        </p:xfrm>
        <a:graphic>
          <a:graphicData uri="http://schemas.openxmlformats.org/presentationml/2006/ole">
            <mc:AlternateContent xmlns:mc="http://schemas.openxmlformats.org/markup-compatibility/2006">
              <mc:Choice xmlns:v="urn:schemas-microsoft-com:vml" Requires="v">
                <p:oleObj spid="_x0000_s59516" name="Picture (32-bit)" r:id="rId3" imgW="3295800" imgH="781200" progId="MetafileCompanion32.Picture.1">
                  <p:embed/>
                </p:oleObj>
              </mc:Choice>
              <mc:Fallback>
                <p:oleObj name="Picture (32-bit)" r:id="rId3" imgW="3295800" imgH="781200" progId="MetafileCompanion32.Picture.1">
                  <p:embed/>
                  <p:pic>
                    <p:nvPicPr>
                      <p:cNvPr id="0" name=""/>
                      <p:cNvPicPr/>
                      <p:nvPr/>
                    </p:nvPicPr>
                    <p:blipFill>
                      <a:blip r:embed="rId4"/>
                      <a:stretch>
                        <a:fillRect/>
                      </a:stretch>
                    </p:blipFill>
                    <p:spPr>
                      <a:xfrm>
                        <a:off x="35496" y="1788871"/>
                        <a:ext cx="3456385" cy="1136073"/>
                      </a:xfrm>
                      <a:prstGeom prst="rect">
                        <a:avLst/>
                      </a:prstGeom>
                    </p:spPr>
                  </p:pic>
                </p:oleObj>
              </mc:Fallback>
            </mc:AlternateContent>
          </a:graphicData>
        </a:graphic>
      </p:graphicFrame>
      <p:sp>
        <p:nvSpPr>
          <p:cNvPr id="9" name="Content Placeholder 2"/>
          <p:cNvSpPr txBox="1">
            <a:spLocks/>
          </p:cNvSpPr>
          <p:nvPr/>
        </p:nvSpPr>
        <p:spPr>
          <a:xfrm>
            <a:off x="3860304" y="4437112"/>
            <a:ext cx="5248200"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Εάν οι δύο δίσκοι συνδέονται με δύο δεσμικές ράβδους, τότε ο σχετικός πόλος περιστροφής των δίσκων (1 2) είναι το σημείο τομής των δ.ρ.</a:t>
            </a:r>
          </a:p>
          <a:p>
            <a:pPr marL="0" indent="0">
              <a:buFont typeface="Arial" pitchFamily="34" charset="0"/>
              <a:buNone/>
            </a:pPr>
            <a:endParaRPr lang="el-GR" sz="2400" dirty="0" smtClean="0"/>
          </a:p>
        </p:txBody>
      </p:sp>
      <p:graphicFrame>
        <p:nvGraphicFramePr>
          <p:cNvPr id="6" name="Object 5" descr="Εικόνα δύο δίσκων που συνδέονται μεταξύ τους μέσω δύο τεμνόμενων δεσμικών ράβδων, το σημείο τομής των οποίων αποτελεί και το σχετικό πόλο περιστροφής τους."/>
          <p:cNvGraphicFramePr>
            <a:graphicFrameLocks noChangeAspect="1"/>
          </p:cNvGraphicFramePr>
          <p:nvPr>
            <p:extLst>
              <p:ext uri="{D42A27DB-BD31-4B8C-83A1-F6EECF244321}">
                <p14:modId xmlns:p14="http://schemas.microsoft.com/office/powerpoint/2010/main" val="3920373443"/>
              </p:ext>
            </p:extLst>
          </p:nvPr>
        </p:nvGraphicFramePr>
        <p:xfrm>
          <a:off x="72008" y="4414323"/>
          <a:ext cx="3635896" cy="1534957"/>
        </p:xfrm>
        <a:graphic>
          <a:graphicData uri="http://schemas.openxmlformats.org/presentationml/2006/ole">
            <mc:AlternateContent xmlns:mc="http://schemas.openxmlformats.org/markup-compatibility/2006">
              <mc:Choice xmlns:v="urn:schemas-microsoft-com:vml" Requires="v">
                <p:oleObj spid="_x0000_s59517" name="Picture (32-bit)" r:id="rId5" imgW="3686040" imgH="1028880" progId="MetafileCompanion32.Picture.1">
                  <p:embed/>
                </p:oleObj>
              </mc:Choice>
              <mc:Fallback>
                <p:oleObj name="Picture (32-bit)" r:id="rId5" imgW="3686040" imgH="1028880" progId="MetafileCompanion32.Picture.1">
                  <p:embed/>
                  <p:pic>
                    <p:nvPicPr>
                      <p:cNvPr id="0" name=""/>
                      <p:cNvPicPr/>
                      <p:nvPr/>
                    </p:nvPicPr>
                    <p:blipFill>
                      <a:blip r:embed="rId6"/>
                      <a:stretch>
                        <a:fillRect/>
                      </a:stretch>
                    </p:blipFill>
                    <p:spPr>
                      <a:xfrm>
                        <a:off x="72008" y="4414323"/>
                        <a:ext cx="3635896" cy="153495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5</a:t>
            </a:fld>
            <a:endParaRPr lang="el-GR"/>
          </a:p>
        </p:txBody>
      </p:sp>
    </p:spTree>
    <p:extLst>
      <p:ext uri="{BB962C8B-B14F-4D97-AF65-F5344CB8AC3E}">
        <p14:creationId xmlns:p14="http://schemas.microsoft.com/office/powerpoint/2010/main" val="307595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Σχηματισμός των πόλων περιστροφής  </a:t>
            </a:r>
            <a:endParaRPr lang="el-GR" sz="2800" b="1" dirty="0"/>
          </a:p>
        </p:txBody>
      </p:sp>
      <p:graphicFrame>
        <p:nvGraphicFramePr>
          <p:cNvPr id="10" name="Object 9" descr="Εικόνα δύο δίσκων που συνδέονται μεταξύ τους μέσω δύο παράλληλων δεσμικών ράβδων, το σημείο τομής των οποίων βρίσκεται στο άπειρο."/>
          <p:cNvGraphicFramePr>
            <a:graphicFrameLocks noChangeAspect="1"/>
          </p:cNvGraphicFramePr>
          <p:nvPr>
            <p:extLst>
              <p:ext uri="{D42A27DB-BD31-4B8C-83A1-F6EECF244321}">
                <p14:modId xmlns:p14="http://schemas.microsoft.com/office/powerpoint/2010/main" val="3626261131"/>
              </p:ext>
            </p:extLst>
          </p:nvPr>
        </p:nvGraphicFramePr>
        <p:xfrm>
          <a:off x="368190" y="980728"/>
          <a:ext cx="3915778" cy="1440160"/>
        </p:xfrm>
        <a:graphic>
          <a:graphicData uri="http://schemas.openxmlformats.org/presentationml/2006/ole">
            <mc:AlternateContent xmlns:mc="http://schemas.openxmlformats.org/markup-compatibility/2006">
              <mc:Choice xmlns:v="urn:schemas-microsoft-com:vml" Requires="v">
                <p:oleObj spid="_x0000_s60480" name="Picture (32-bit)" r:id="rId3" imgW="3400560" imgH="762120" progId="MetafileCompanion32.Picture.1">
                  <p:embed/>
                </p:oleObj>
              </mc:Choice>
              <mc:Fallback>
                <p:oleObj name="Picture (32-bit)" r:id="rId3" imgW="3400560" imgH="762120" progId="MetafileCompanion32.Picture.1">
                  <p:embed/>
                  <p:pic>
                    <p:nvPicPr>
                      <p:cNvPr id="0" name=""/>
                      <p:cNvPicPr/>
                      <p:nvPr/>
                    </p:nvPicPr>
                    <p:blipFill>
                      <a:blip r:embed="rId4"/>
                      <a:stretch>
                        <a:fillRect/>
                      </a:stretch>
                    </p:blipFill>
                    <p:spPr>
                      <a:xfrm>
                        <a:off x="368190" y="980728"/>
                        <a:ext cx="3915778" cy="1440160"/>
                      </a:xfrm>
                      <a:prstGeom prst="rect">
                        <a:avLst/>
                      </a:prstGeom>
                    </p:spPr>
                  </p:pic>
                </p:oleObj>
              </mc:Fallback>
            </mc:AlternateContent>
          </a:graphicData>
        </a:graphic>
      </p:graphicFrame>
      <p:sp>
        <p:nvSpPr>
          <p:cNvPr id="9" name="Content Placeholder 2"/>
          <p:cNvSpPr txBox="1">
            <a:spLocks/>
          </p:cNvSpPr>
          <p:nvPr/>
        </p:nvSpPr>
        <p:spPr>
          <a:xfrm>
            <a:off x="35496" y="2564904"/>
            <a:ext cx="8844408" cy="2160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Εάν οι δύο δίσκοι συνδέονται με δύο παράλληλες μεταξύ τους δεσμικές ράβδους, τότε το σημείο (1 2) βρίσκεται στο άπειρο.</a:t>
            </a:r>
          </a:p>
          <a:p>
            <a:pPr marL="0" indent="0">
              <a:buFont typeface="Arial" pitchFamily="34" charset="0"/>
              <a:buNone/>
            </a:pPr>
            <a:r>
              <a:rPr lang="el-GR" sz="2400" dirty="0" smtClean="0"/>
              <a:t>Οι δύο δίσκοι μπορούν να κινηθούν μόνο παράλληλα προς την αρχική τους θέση (υπάρχει μόνο μετάθεση και όχι περιστροφή).</a:t>
            </a:r>
          </a:p>
          <a:p>
            <a:pPr marL="0" indent="0">
              <a:buFont typeface="Arial" pitchFamily="34" charset="0"/>
              <a:buNone/>
            </a:pPr>
            <a:endParaRPr lang="el-GR" sz="2400" dirty="0" smtClean="0"/>
          </a:p>
        </p:txBody>
      </p:sp>
      <p:sp>
        <p:nvSpPr>
          <p:cNvPr id="8" name="Content Placeholder 2"/>
          <p:cNvSpPr txBox="1">
            <a:spLocks/>
          </p:cNvSpPr>
          <p:nvPr/>
        </p:nvSpPr>
        <p:spPr>
          <a:xfrm>
            <a:off x="192088" y="5013176"/>
            <a:ext cx="8856984"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Σχηματισμός των πόλων περιστροφής: </a:t>
            </a:r>
            <a:r>
              <a:rPr lang="el-GR" sz="2400" dirty="0" smtClean="0"/>
              <a:t>το σύνολο των θέσεων των απόλυτων και σχετικών πόλων περιστροφής ενός συστήματος.</a:t>
            </a:r>
          </a:p>
        </p:txBody>
      </p:sp>
      <p:sp>
        <p:nvSpPr>
          <p:cNvPr id="5" name="Slide Number Placeholder 4"/>
          <p:cNvSpPr>
            <a:spLocks noGrp="1"/>
          </p:cNvSpPr>
          <p:nvPr>
            <p:ph type="sldNum" sz="quarter" idx="12"/>
          </p:nvPr>
        </p:nvSpPr>
        <p:spPr/>
        <p:txBody>
          <a:bodyPr/>
          <a:lstStyle/>
          <a:p>
            <a:fld id="{E53BB423-234F-4104-8070-014A5F326CB9}" type="slidenum">
              <a:rPr lang="el-GR" smtClean="0"/>
              <a:t>6</a:t>
            </a:fld>
            <a:endParaRPr lang="el-GR"/>
          </a:p>
        </p:txBody>
      </p:sp>
    </p:spTree>
    <p:extLst>
      <p:ext uri="{BB962C8B-B14F-4D97-AF65-F5344CB8AC3E}">
        <p14:creationId xmlns:p14="http://schemas.microsoft.com/office/powerpoint/2010/main" val="3032294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Θεώρημα των τριών πόλων</a:t>
            </a:r>
            <a:endParaRPr lang="el-GR" sz="2800" dirty="0"/>
          </a:p>
        </p:txBody>
      </p:sp>
      <p:sp>
        <p:nvSpPr>
          <p:cNvPr id="8" name="Right Arrow 7" descr="Σχήμα βέλος."/>
          <p:cNvSpPr/>
          <p:nvPr/>
        </p:nvSpPr>
        <p:spPr>
          <a:xfrm>
            <a:off x="107504" y="980728"/>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2"/>
          <p:cNvSpPr txBox="1">
            <a:spLocks/>
          </p:cNvSpPr>
          <p:nvPr/>
        </p:nvSpPr>
        <p:spPr>
          <a:xfrm>
            <a:off x="539552" y="836712"/>
            <a:ext cx="8568952" cy="22322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δύο σχετικοί πόλοι περιστροφής (</a:t>
            </a:r>
            <a:r>
              <a:rPr lang="en-US" sz="2400" dirty="0" smtClean="0"/>
              <a:t>m p) </a:t>
            </a:r>
            <a:r>
              <a:rPr lang="el-GR" sz="2400" dirty="0" smtClean="0"/>
              <a:t>και</a:t>
            </a:r>
            <a:r>
              <a:rPr lang="en-US" sz="2400" dirty="0" smtClean="0"/>
              <a:t> (n p)</a:t>
            </a:r>
            <a:r>
              <a:rPr lang="el-GR" sz="2400" dirty="0" smtClean="0"/>
              <a:t> δύο δίσκων </a:t>
            </a:r>
            <a:r>
              <a:rPr lang="en-US" sz="2400" dirty="0" smtClean="0"/>
              <a:t>m </a:t>
            </a:r>
            <a:r>
              <a:rPr lang="el-GR" sz="2400" dirty="0" smtClean="0"/>
              <a:t>και </a:t>
            </a:r>
            <a:r>
              <a:rPr lang="en-US" sz="2400" dirty="0" smtClean="0"/>
              <a:t>n, </a:t>
            </a:r>
            <a:r>
              <a:rPr lang="el-GR" sz="2400" dirty="0" smtClean="0"/>
              <a:t>σε σχέση με ένα τρίτο δίσκο </a:t>
            </a:r>
            <a:r>
              <a:rPr lang="en-US" sz="2400" dirty="0" smtClean="0"/>
              <a:t>p. </a:t>
            </a:r>
            <a:r>
              <a:rPr lang="el-GR" sz="2400" dirty="0" smtClean="0"/>
              <a:t>Τότε, η ευθεία που συνδέει τους δύο σχετικούς πόλους αποτελεί το γεωμετρικό τόπο (γ.τ.) των σημείων στον οποίο βρίσκεται ο σχετικός πόλος (</a:t>
            </a:r>
            <a:r>
              <a:rPr lang="en-US" sz="2400" dirty="0" smtClean="0"/>
              <a:t>m n)</a:t>
            </a:r>
            <a:r>
              <a:rPr lang="el-GR" sz="2400" dirty="0" smtClean="0"/>
              <a:t>:</a:t>
            </a:r>
            <a:endParaRPr lang="el-GR" sz="2400" b="1" dirty="0" smtClean="0"/>
          </a:p>
          <a:p>
            <a:pPr marL="0" indent="0">
              <a:buFont typeface="Arial" pitchFamily="34" charset="0"/>
              <a:buNone/>
            </a:pPr>
            <a:r>
              <a:rPr lang="el-GR" sz="2400" b="1" dirty="0" smtClean="0"/>
              <a:t>(</a:t>
            </a:r>
            <a:r>
              <a:rPr lang="en-US" sz="2400" b="1" dirty="0" smtClean="0"/>
              <a:t>m p) + (n p) →</a:t>
            </a:r>
            <a:r>
              <a:rPr lang="en-US" sz="2400" b="1" dirty="0"/>
              <a:t> </a:t>
            </a:r>
            <a:r>
              <a:rPr lang="en-US" sz="2400" b="1" dirty="0" smtClean="0"/>
              <a:t>(m n)       </a:t>
            </a:r>
            <a:r>
              <a:rPr lang="el-GR" sz="2400" b="1" dirty="0" smtClean="0">
                <a:solidFill>
                  <a:schemeClr val="accent5">
                    <a:lumMod val="75000"/>
                  </a:schemeClr>
                </a:solidFill>
              </a:rPr>
              <a:t>1</a:t>
            </a:r>
            <a:r>
              <a:rPr lang="el-GR" sz="2400" b="1" baseline="30000" dirty="0" smtClean="0">
                <a:solidFill>
                  <a:schemeClr val="accent5">
                    <a:lumMod val="75000"/>
                  </a:schemeClr>
                </a:solidFill>
              </a:rPr>
              <a:t>η</a:t>
            </a:r>
            <a:r>
              <a:rPr lang="el-GR" sz="2400" b="1" dirty="0" smtClean="0">
                <a:solidFill>
                  <a:schemeClr val="accent5">
                    <a:lumMod val="75000"/>
                  </a:schemeClr>
                </a:solidFill>
              </a:rPr>
              <a:t> γραφή θεωρήματος</a:t>
            </a:r>
            <a:endParaRPr lang="el-GR" sz="2400" b="1" dirty="0" smtClean="0"/>
          </a:p>
        </p:txBody>
      </p:sp>
      <p:sp>
        <p:nvSpPr>
          <p:cNvPr id="4" name="Rectangle 3" descr="Σχήμα περίγραμμα."/>
          <p:cNvSpPr/>
          <p:nvPr/>
        </p:nvSpPr>
        <p:spPr>
          <a:xfrm>
            <a:off x="539552" y="2348880"/>
            <a:ext cx="2880320" cy="504056"/>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ight Arrow 13" descr="Σχήμα βέλος."/>
          <p:cNvSpPr/>
          <p:nvPr/>
        </p:nvSpPr>
        <p:spPr>
          <a:xfrm>
            <a:off x="107504" y="3068960"/>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Content Placeholder 2"/>
          <p:cNvSpPr txBox="1">
            <a:spLocks/>
          </p:cNvSpPr>
          <p:nvPr/>
        </p:nvSpPr>
        <p:spPr>
          <a:xfrm>
            <a:off x="465238" y="2924944"/>
            <a:ext cx="8678762" cy="25008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a:t>Ισχύει (</a:t>
            </a:r>
            <a:r>
              <a:rPr lang="en-US" sz="2400" dirty="0"/>
              <a:t>m) ≡ (m 0), </a:t>
            </a:r>
            <a:r>
              <a:rPr lang="el-GR" sz="2400" dirty="0"/>
              <a:t>όπου 0 το έδαφος, δηλαδή ο απόλυτος πόλος (</a:t>
            </a:r>
            <a:r>
              <a:rPr lang="en-US" sz="2400" dirty="0"/>
              <a:t>m) </a:t>
            </a:r>
            <a:r>
              <a:rPr lang="el-GR" sz="2400" dirty="0"/>
              <a:t>του δίσκου </a:t>
            </a:r>
            <a:r>
              <a:rPr lang="en-US" sz="2400" dirty="0"/>
              <a:t>m</a:t>
            </a:r>
            <a:r>
              <a:rPr lang="el-GR" sz="2400" dirty="0"/>
              <a:t> είναι ο σχετικός πόλος του με το </a:t>
            </a:r>
            <a:r>
              <a:rPr lang="el-GR" sz="2400" dirty="0" smtClean="0"/>
              <a:t>έδαφος. Τότε για τους δύο δίσκους </a:t>
            </a:r>
            <a:r>
              <a:rPr lang="en-US" sz="2400" dirty="0" smtClean="0"/>
              <a:t>m </a:t>
            </a:r>
            <a:r>
              <a:rPr lang="el-GR" sz="2400" dirty="0" smtClean="0"/>
              <a:t>και </a:t>
            </a:r>
            <a:r>
              <a:rPr lang="en-US" sz="2400" dirty="0" smtClean="0"/>
              <a:t>n</a:t>
            </a:r>
            <a:r>
              <a:rPr lang="el-GR" sz="2400" dirty="0" smtClean="0"/>
              <a:t>, η ευθεία που συνδέει τους απόλυτους πόλους (</a:t>
            </a:r>
            <a:r>
              <a:rPr lang="en-US" sz="2400" dirty="0" smtClean="0"/>
              <a:t>m) </a:t>
            </a:r>
            <a:r>
              <a:rPr lang="el-GR" sz="2400" dirty="0" smtClean="0"/>
              <a:t>και </a:t>
            </a:r>
            <a:r>
              <a:rPr lang="en-US" sz="2400" dirty="0" smtClean="0"/>
              <a:t>(n) </a:t>
            </a:r>
            <a:r>
              <a:rPr lang="el-GR" sz="2400" dirty="0" smtClean="0"/>
              <a:t>αποτελεί το</a:t>
            </a:r>
            <a:r>
              <a:rPr lang="en-US" sz="2400" dirty="0" smtClean="0"/>
              <a:t> </a:t>
            </a:r>
            <a:r>
              <a:rPr lang="el-GR" sz="2400" dirty="0" smtClean="0"/>
              <a:t>γ.τ. των σημείων στον οποίο βρίσκεται ο σχετικός πόλος (</a:t>
            </a:r>
            <a:r>
              <a:rPr lang="en-US" sz="2400" dirty="0" smtClean="0"/>
              <a:t>m n)</a:t>
            </a:r>
            <a:r>
              <a:rPr lang="el-GR" sz="2400" dirty="0" smtClean="0"/>
              <a:t>:</a:t>
            </a:r>
            <a:endParaRPr lang="el-GR" sz="2400" b="1" dirty="0" smtClean="0"/>
          </a:p>
          <a:p>
            <a:pPr marL="0" indent="0">
              <a:buFont typeface="Arial" pitchFamily="34" charset="0"/>
              <a:buNone/>
            </a:pPr>
            <a:r>
              <a:rPr lang="el-GR" sz="2400" b="1" dirty="0" smtClean="0"/>
              <a:t>(</a:t>
            </a:r>
            <a:r>
              <a:rPr lang="en-US" sz="2400" b="1" dirty="0" smtClean="0"/>
              <a:t>m) + (n) →</a:t>
            </a:r>
            <a:r>
              <a:rPr lang="en-US" sz="2400" b="1" dirty="0"/>
              <a:t> </a:t>
            </a:r>
            <a:r>
              <a:rPr lang="en-US" sz="2400" b="1" dirty="0" smtClean="0"/>
              <a:t>(m n)       </a:t>
            </a:r>
            <a:r>
              <a:rPr lang="en-US" sz="2400" b="1" dirty="0">
                <a:solidFill>
                  <a:schemeClr val="accent5">
                    <a:lumMod val="75000"/>
                  </a:schemeClr>
                </a:solidFill>
              </a:rPr>
              <a:t>2</a:t>
            </a:r>
            <a:r>
              <a:rPr lang="el-GR" sz="2400" b="1" baseline="30000" dirty="0" smtClean="0">
                <a:solidFill>
                  <a:schemeClr val="accent5">
                    <a:lumMod val="75000"/>
                  </a:schemeClr>
                </a:solidFill>
              </a:rPr>
              <a:t>η</a:t>
            </a:r>
            <a:r>
              <a:rPr lang="el-GR" sz="2400" b="1" dirty="0" smtClean="0">
                <a:solidFill>
                  <a:schemeClr val="accent5">
                    <a:lumMod val="75000"/>
                  </a:schemeClr>
                </a:solidFill>
              </a:rPr>
              <a:t> γραφή θεωρήματος</a:t>
            </a:r>
            <a:endParaRPr lang="el-GR" sz="2400" b="1" dirty="0" smtClean="0"/>
          </a:p>
        </p:txBody>
      </p:sp>
      <p:sp>
        <p:nvSpPr>
          <p:cNvPr id="15" name="Rectangle 14" descr="Σχήμα περίγραμμα."/>
          <p:cNvSpPr/>
          <p:nvPr/>
        </p:nvSpPr>
        <p:spPr>
          <a:xfrm>
            <a:off x="467544" y="4797152"/>
            <a:ext cx="2448272" cy="504056"/>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Right Arrow 16" descr="Σχήμα βέλος."/>
          <p:cNvSpPr/>
          <p:nvPr/>
        </p:nvSpPr>
        <p:spPr>
          <a:xfrm>
            <a:off x="107504" y="5589240"/>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Content Placeholder 2"/>
          <p:cNvSpPr txBox="1">
            <a:spLocks/>
          </p:cNvSpPr>
          <p:nvPr/>
        </p:nvSpPr>
        <p:spPr>
          <a:xfrm>
            <a:off x="465238" y="5445224"/>
            <a:ext cx="8568952"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Η ευθεία που συνδέει το σχετικό πόλο (</a:t>
            </a:r>
            <a:r>
              <a:rPr lang="en-US" sz="2400" dirty="0" smtClean="0"/>
              <a:t>m p) </a:t>
            </a:r>
            <a:r>
              <a:rPr lang="el-GR" sz="2400" dirty="0" smtClean="0"/>
              <a:t>με τον απόλυτο πόλο (</a:t>
            </a:r>
            <a:r>
              <a:rPr lang="en-US" sz="2400" dirty="0" smtClean="0"/>
              <a:t>p) </a:t>
            </a:r>
            <a:r>
              <a:rPr lang="el-GR" sz="2400" dirty="0" smtClean="0"/>
              <a:t>αποτελεί το γ.τ. των σημείων στον οποίο βρίσκεται ο (</a:t>
            </a:r>
            <a:r>
              <a:rPr lang="en-US" sz="2400" dirty="0" smtClean="0"/>
              <a:t>m)</a:t>
            </a:r>
            <a:r>
              <a:rPr lang="el-GR" sz="2400" dirty="0" smtClean="0"/>
              <a:t>:</a:t>
            </a:r>
            <a:endParaRPr lang="el-GR" sz="2400" b="1" dirty="0" smtClean="0"/>
          </a:p>
          <a:p>
            <a:pPr marL="0" indent="0">
              <a:buFont typeface="Arial" pitchFamily="34" charset="0"/>
              <a:buNone/>
            </a:pPr>
            <a:r>
              <a:rPr lang="el-GR" sz="2400" b="1" dirty="0" smtClean="0"/>
              <a:t>(</a:t>
            </a:r>
            <a:r>
              <a:rPr lang="en-US" sz="2400" b="1" dirty="0" smtClean="0"/>
              <a:t>m p) + (p) →</a:t>
            </a:r>
            <a:r>
              <a:rPr lang="en-US" sz="2400" b="1" dirty="0"/>
              <a:t> </a:t>
            </a:r>
            <a:r>
              <a:rPr lang="en-US" sz="2400" b="1" dirty="0" smtClean="0"/>
              <a:t>(m)       </a:t>
            </a:r>
            <a:r>
              <a:rPr lang="en-US" sz="2400" b="1" dirty="0" smtClean="0">
                <a:solidFill>
                  <a:schemeClr val="accent5">
                    <a:lumMod val="75000"/>
                  </a:schemeClr>
                </a:solidFill>
              </a:rPr>
              <a:t>3</a:t>
            </a:r>
            <a:r>
              <a:rPr lang="el-GR" sz="2400" b="1" baseline="30000" dirty="0" smtClean="0">
                <a:solidFill>
                  <a:schemeClr val="accent5">
                    <a:lumMod val="75000"/>
                  </a:schemeClr>
                </a:solidFill>
              </a:rPr>
              <a:t>η</a:t>
            </a:r>
            <a:r>
              <a:rPr lang="el-GR" sz="2400" b="1" dirty="0" smtClean="0">
                <a:solidFill>
                  <a:schemeClr val="accent5">
                    <a:lumMod val="75000"/>
                  </a:schemeClr>
                </a:solidFill>
              </a:rPr>
              <a:t> γραφή θεωρήματος</a:t>
            </a:r>
            <a:endParaRPr lang="el-GR" sz="2400" b="1" dirty="0" smtClean="0"/>
          </a:p>
        </p:txBody>
      </p:sp>
      <p:sp>
        <p:nvSpPr>
          <p:cNvPr id="19" name="Rectangle 18" descr="Σχήμα περίγραμμα."/>
          <p:cNvSpPr/>
          <p:nvPr/>
        </p:nvSpPr>
        <p:spPr>
          <a:xfrm>
            <a:off x="467544" y="6237312"/>
            <a:ext cx="2448272" cy="504056"/>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Slide Number Placeholder 1"/>
          <p:cNvSpPr>
            <a:spLocks noGrp="1"/>
          </p:cNvSpPr>
          <p:nvPr>
            <p:ph type="sldNum" sz="quarter" idx="12"/>
          </p:nvPr>
        </p:nvSpPr>
        <p:spPr/>
        <p:txBody>
          <a:bodyPr/>
          <a:lstStyle/>
          <a:p>
            <a:fld id="{E53BB423-234F-4104-8070-014A5F326CB9}" type="slidenum">
              <a:rPr lang="el-GR" smtClean="0"/>
              <a:t>7</a:t>
            </a:fld>
            <a:endParaRPr lang="el-GR"/>
          </a:p>
        </p:txBody>
      </p:sp>
    </p:spTree>
    <p:extLst>
      <p:ext uri="{BB962C8B-B14F-4D97-AF65-F5344CB8AC3E}">
        <p14:creationId xmlns:p14="http://schemas.microsoft.com/office/powerpoint/2010/main" val="4135869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Παράδειγμα 1</a:t>
            </a:r>
            <a:endParaRPr lang="el-GR" sz="2800" b="1" dirty="0"/>
          </a:p>
        </p:txBody>
      </p:sp>
      <p:sp>
        <p:nvSpPr>
          <p:cNvPr id="8" name="Content Placeholder 2"/>
          <p:cNvSpPr txBox="1">
            <a:spLocks/>
          </p:cNvSpPr>
          <p:nvPr/>
        </p:nvSpPr>
        <p:spPr>
          <a:xfrm>
            <a:off x="4860032" y="954336"/>
            <a:ext cx="4283968" cy="29787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το σύστημα τριών δίσκων του σχήματος. </a:t>
            </a:r>
          </a:p>
          <a:p>
            <a:pPr marL="0" indent="0">
              <a:buFont typeface="Arial" pitchFamily="34" charset="0"/>
              <a:buNone/>
            </a:pPr>
            <a:r>
              <a:rPr lang="el-GR" sz="2400" dirty="0" smtClean="0"/>
              <a:t>Ζητούμενο είναι ο σχηματισμός των πόλων.</a:t>
            </a:r>
          </a:p>
          <a:p>
            <a:pPr marL="0" indent="0">
              <a:buFont typeface="Arial" pitchFamily="34" charset="0"/>
              <a:buNone/>
            </a:pPr>
            <a:r>
              <a:rPr lang="el-GR" sz="2400" b="1" u="sng" dirty="0" smtClean="0">
                <a:solidFill>
                  <a:schemeClr val="accent5">
                    <a:lumMod val="75000"/>
                  </a:schemeClr>
                </a:solidFill>
              </a:rPr>
              <a:t>ΠΡΟΣΟΧΗ: </a:t>
            </a:r>
            <a:r>
              <a:rPr lang="el-GR" sz="2400" dirty="0" smtClean="0"/>
              <a:t>Το θεώρημα τριών πόλων ισχύει μόνο για μονοκινητούς φορείς.</a:t>
            </a:r>
            <a:endParaRPr lang="el-GR" sz="2400" dirty="0"/>
          </a:p>
        </p:txBody>
      </p:sp>
      <p:graphicFrame>
        <p:nvGraphicFramePr>
          <p:cNvPr id="4" name="Object 3" descr="Εικόνα που περιγράφει την εφαρμογή του θεωρήματος των τριών πόλων για την εύρεση του σχηματισμού των πόλων σε μονοκινητό σύστημα τριών δίσκων, που συνδέονται μεταξύ τους μέσω εσωτερικών αρθρώσεων."/>
          <p:cNvGraphicFramePr>
            <a:graphicFrameLocks noChangeAspect="1"/>
          </p:cNvGraphicFramePr>
          <p:nvPr>
            <p:extLst>
              <p:ext uri="{D42A27DB-BD31-4B8C-83A1-F6EECF244321}">
                <p14:modId xmlns:p14="http://schemas.microsoft.com/office/powerpoint/2010/main" val="2265935098"/>
              </p:ext>
            </p:extLst>
          </p:nvPr>
        </p:nvGraphicFramePr>
        <p:xfrm>
          <a:off x="32668" y="836712"/>
          <a:ext cx="8283748" cy="5944912"/>
        </p:xfrm>
        <a:graphic>
          <a:graphicData uri="http://schemas.openxmlformats.org/presentationml/2006/ole">
            <mc:AlternateContent xmlns:mc="http://schemas.openxmlformats.org/markup-compatibility/2006">
              <mc:Choice xmlns:v="urn:schemas-microsoft-com:vml" Requires="v">
                <p:oleObj spid="_x0000_s27805" name="Picture (32-bit)" r:id="rId3" imgW="4905360" imgH="2809800" progId="MetafileCompanion32.Picture.1">
                  <p:embed/>
                </p:oleObj>
              </mc:Choice>
              <mc:Fallback>
                <p:oleObj name="Picture (32-bit)" r:id="rId3" imgW="4905360" imgH="2809800" progId="MetafileCompanion32.Picture.1">
                  <p:embed/>
                  <p:pic>
                    <p:nvPicPr>
                      <p:cNvPr id="0" name=""/>
                      <p:cNvPicPr/>
                      <p:nvPr/>
                    </p:nvPicPr>
                    <p:blipFill>
                      <a:blip r:embed="rId4"/>
                      <a:stretch>
                        <a:fillRect/>
                      </a:stretch>
                    </p:blipFill>
                    <p:spPr>
                      <a:xfrm>
                        <a:off x="32668" y="836712"/>
                        <a:ext cx="8283748" cy="5944912"/>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E53BB423-234F-4104-8070-014A5F326CB9}" type="slidenum">
              <a:rPr lang="el-GR" smtClean="0"/>
              <a:t>8</a:t>
            </a:fld>
            <a:endParaRPr lang="el-GR"/>
          </a:p>
        </p:txBody>
      </p:sp>
    </p:spTree>
    <p:extLst>
      <p:ext uri="{BB962C8B-B14F-4D97-AF65-F5344CB8AC3E}">
        <p14:creationId xmlns:p14="http://schemas.microsoft.com/office/powerpoint/2010/main" val="1058309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Παράδειγμα 1 - επίλυση</a:t>
            </a:r>
            <a:endParaRPr lang="el-GR" sz="2800" b="1" dirty="0"/>
          </a:p>
        </p:txBody>
      </p:sp>
      <p:sp>
        <p:nvSpPr>
          <p:cNvPr id="7" name="Content Placeholder 2"/>
          <p:cNvSpPr txBox="1">
            <a:spLocks/>
          </p:cNvSpPr>
          <p:nvPr/>
        </p:nvSpPr>
        <p:spPr>
          <a:xfrm>
            <a:off x="35496" y="980728"/>
            <a:ext cx="892899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Αρχικά πρέπει να ελεγχθεί εάν το σύστημα είναι μονοκινητό:</a:t>
            </a:r>
            <a:endParaRPr lang="el-GR" sz="2400" dirty="0"/>
          </a:p>
        </p:txBody>
      </p:sp>
      <p:sp>
        <p:nvSpPr>
          <p:cNvPr id="14" name="Content Placeholder 2"/>
          <p:cNvSpPr txBox="1">
            <a:spLocks/>
          </p:cNvSpPr>
          <p:nvPr/>
        </p:nvSpPr>
        <p:spPr>
          <a:xfrm>
            <a:off x="171352" y="1412776"/>
            <a:ext cx="5581128" cy="1296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Δίσκοι: 3</a:t>
            </a:r>
          </a:p>
          <a:p>
            <a:pPr marL="0" indent="0">
              <a:buFont typeface="Arial" pitchFamily="34" charset="0"/>
              <a:buNone/>
            </a:pPr>
            <a:r>
              <a:rPr lang="el-GR" sz="2400" dirty="0" smtClean="0"/>
              <a:t>Εξωτερικές αρθρώσεις: 2*2=4 δ.ρ. </a:t>
            </a:r>
          </a:p>
          <a:p>
            <a:pPr marL="0" indent="0">
              <a:buFont typeface="Arial" pitchFamily="34" charset="0"/>
              <a:buNone/>
            </a:pPr>
            <a:r>
              <a:rPr lang="el-GR" sz="2400" dirty="0" smtClean="0"/>
              <a:t>Εσωτερικές αρθρώσεις: 2*2=4 δ.ρ.</a:t>
            </a:r>
            <a:endParaRPr lang="el-GR" sz="2400" dirty="0"/>
          </a:p>
        </p:txBody>
      </p:sp>
      <p:sp>
        <p:nvSpPr>
          <p:cNvPr id="5" name="Right Brace 4" descr="Σχήμα άγκιστρο."/>
          <p:cNvSpPr/>
          <p:nvPr/>
        </p:nvSpPr>
        <p:spPr>
          <a:xfrm>
            <a:off x="4644008" y="1484784"/>
            <a:ext cx="432048" cy="12241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2" name="Content Placeholder 2"/>
          <p:cNvSpPr txBox="1">
            <a:spLocks/>
          </p:cNvSpPr>
          <p:nvPr/>
        </p:nvSpPr>
        <p:spPr>
          <a:xfrm>
            <a:off x="5148064" y="1699940"/>
            <a:ext cx="3816424"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dirty="0" smtClean="0">
                <a:solidFill>
                  <a:schemeClr val="accent5">
                    <a:lumMod val="75000"/>
                  </a:schemeClr>
                </a:solidFill>
              </a:rPr>
              <a:t>ρ&lt;3δ κατά μια ράβδο, άρα είναι μονοκινητό σύστημα</a:t>
            </a:r>
            <a:endParaRPr lang="el-GR" sz="2400" dirty="0"/>
          </a:p>
        </p:txBody>
      </p:sp>
      <p:sp>
        <p:nvSpPr>
          <p:cNvPr id="13" name="Content Placeholder 2"/>
          <p:cNvSpPr txBox="1">
            <a:spLocks/>
          </p:cNvSpPr>
          <p:nvPr/>
        </p:nvSpPr>
        <p:spPr>
          <a:xfrm>
            <a:off x="107504" y="2924944"/>
            <a:ext cx="8923064"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Στη συνέχεια αριθμούνται οι δίσκοι και οι προφανείς απόλυτοι και σχετικοί πόλοι περιστροφής.</a:t>
            </a:r>
          </a:p>
          <a:p>
            <a:pPr marL="0" indent="0">
              <a:buFont typeface="Arial" pitchFamily="34" charset="0"/>
              <a:buNone/>
            </a:pPr>
            <a:r>
              <a:rPr lang="el-GR" sz="2400" dirty="0" smtClean="0"/>
              <a:t>Τέλος, εφαρμόζεται το Θεώρημα τριών πόλων:</a:t>
            </a:r>
          </a:p>
          <a:p>
            <a:pPr marL="457200" indent="-457200">
              <a:buFont typeface="Arial" pitchFamily="34" charset="0"/>
              <a:buAutoNum type="arabicParenBoth"/>
            </a:pPr>
            <a:r>
              <a:rPr lang="el-GR" sz="2400" dirty="0" smtClean="0"/>
              <a:t>+ (1 2) → (2)</a:t>
            </a:r>
          </a:p>
          <a:p>
            <a:pPr marL="0" indent="0">
              <a:buNone/>
            </a:pPr>
            <a:r>
              <a:rPr lang="el-GR" sz="2400" dirty="0" smtClean="0"/>
              <a:t>(2 3) + (3) → (2)</a:t>
            </a:r>
          </a:p>
        </p:txBody>
      </p:sp>
      <p:sp>
        <p:nvSpPr>
          <p:cNvPr id="16" name="Content Placeholder 2"/>
          <p:cNvSpPr txBox="1">
            <a:spLocks/>
          </p:cNvSpPr>
          <p:nvPr/>
        </p:nvSpPr>
        <p:spPr>
          <a:xfrm>
            <a:off x="35496" y="5085184"/>
            <a:ext cx="8928992" cy="17728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Αφού χαραχθούν οι ευθείες των γ.τ., από το σημείο τομής τους προσδιορίζεται ο πόλος (2). Ομοίως για τον σχετικό πόλο (1 3):</a:t>
            </a:r>
          </a:p>
          <a:p>
            <a:pPr marL="0" indent="0">
              <a:buFont typeface="Arial" pitchFamily="34" charset="0"/>
              <a:buNone/>
            </a:pPr>
            <a:r>
              <a:rPr lang="el-GR" sz="2400" dirty="0" smtClean="0"/>
              <a:t>(1 2) + (2 3) → (1 3)</a:t>
            </a:r>
          </a:p>
          <a:p>
            <a:pPr marL="0" indent="0">
              <a:buFont typeface="Arial" pitchFamily="34" charset="0"/>
              <a:buNone/>
            </a:pPr>
            <a:r>
              <a:rPr lang="el-GR" sz="2400" dirty="0" smtClean="0"/>
              <a:t>(1) + (3) → (1 3)</a:t>
            </a:r>
            <a:endParaRPr lang="el-GR" sz="2400" dirty="0"/>
          </a:p>
        </p:txBody>
      </p:sp>
      <p:sp>
        <p:nvSpPr>
          <p:cNvPr id="2" name="Slide Number Placeholder 1"/>
          <p:cNvSpPr>
            <a:spLocks noGrp="1"/>
          </p:cNvSpPr>
          <p:nvPr>
            <p:ph type="sldNum" sz="quarter" idx="12"/>
          </p:nvPr>
        </p:nvSpPr>
        <p:spPr/>
        <p:txBody>
          <a:bodyPr/>
          <a:lstStyle/>
          <a:p>
            <a:fld id="{E53BB423-234F-4104-8070-014A5F326CB9}" type="slidenum">
              <a:rPr lang="el-GR" smtClean="0"/>
              <a:t>9</a:t>
            </a:fld>
            <a:endParaRPr lang="el-GR"/>
          </a:p>
        </p:txBody>
      </p:sp>
    </p:spTree>
    <p:extLst>
      <p:ext uri="{BB962C8B-B14F-4D97-AF65-F5344CB8AC3E}">
        <p14:creationId xmlns:p14="http://schemas.microsoft.com/office/powerpoint/2010/main" val="3302947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9941</TotalTime>
  <Words>1747</Words>
  <Application>Microsoft Office PowerPoint</Application>
  <PresentationFormat>On-screen Show (4:3)</PresentationFormat>
  <Paragraphs>128</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Picture (32-bit)</vt:lpstr>
      <vt:lpstr>ΣΤΑΤΙΚΗ Ι</vt:lpstr>
      <vt:lpstr>Μονοκινητά συστήματα</vt:lpstr>
      <vt:lpstr>Γραμμή βυθίσεων</vt:lpstr>
      <vt:lpstr>Γραμμή βυθίσεων (συνέχεια)</vt:lpstr>
      <vt:lpstr>Σχετικός πόλος περιστροφής δύο δίσκων</vt:lpstr>
      <vt:lpstr>Σχηματισμός των πόλων περιστροφής  </vt:lpstr>
      <vt:lpstr>Θεώρημα των τριών πόλων</vt:lpstr>
      <vt:lpstr>Παράδειγμα 1</vt:lpstr>
      <vt:lpstr>Παράδειγμα 1 - επίλυση</vt:lpstr>
      <vt:lpstr>Παράδειγμα 2 – σχηματισμός πόλων</vt:lpstr>
      <vt:lpstr>Παράδειγμα 2 – γραμμή βυθίσεων</vt:lpstr>
      <vt:lpstr>Παράδειγμα 2 – γραμμή βυθίσεων (συνέχεια)</vt:lpstr>
      <vt:lpstr>Παράδειγμα 3 – ειδική περίπτωση</vt:lpstr>
      <vt:lpstr>Παράδειγμα 3 – ειδική περίπτωση (συνέχεια)</vt:lpstr>
      <vt:lpstr>Εφαρμογή πάνω στο σχηματισμό των πόλων και τη γραμμή βυθίσεων (1)</vt:lpstr>
      <vt:lpstr>Εφαρμογή πάνω στο σχηματισμό των πόλων και τη γραμμή βυθίσεων (2)</vt:lpstr>
      <vt:lpstr>Εφαρμογή πάνω στο σχηματισμό των πόλων και τη γραμμή βυθίσεων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Georgiadi-Stefanidi</dc:creator>
  <cp:lastModifiedBy>kelly</cp:lastModifiedBy>
  <cp:revision>281</cp:revision>
  <dcterms:created xsi:type="dcterms:W3CDTF">2013-03-08T16:01:01Z</dcterms:created>
  <dcterms:modified xsi:type="dcterms:W3CDTF">2015-06-08T08:31:03Z</dcterms:modified>
</cp:coreProperties>
</file>