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0" r:id="rId4"/>
    <p:sldId id="261" r:id="rId5"/>
    <p:sldId id="268" r:id="rId6"/>
    <p:sldId id="264" r:id="rId7"/>
    <p:sldId id="278" r:id="rId8"/>
    <p:sldId id="263" r:id="rId9"/>
    <p:sldId id="269" r:id="rId10"/>
    <p:sldId id="270" r:id="rId11"/>
    <p:sldId id="265" r:id="rId12"/>
    <p:sldId id="271" r:id="rId13"/>
    <p:sldId id="272" r:id="rId14"/>
    <p:sldId id="273" r:id="rId15"/>
    <p:sldId id="277" r:id="rId16"/>
    <p:sldId id="274" r:id="rId17"/>
    <p:sldId id="275" r:id="rId18"/>
    <p:sldId id="276" r:id="rId19"/>
    <p:sldId id="262" r:id="rId20"/>
    <p:sldId id="266" r:id="rId21"/>
    <p:sldId id="267"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22" autoAdjust="0"/>
    <p:restoredTop sz="93190" autoAdjust="0"/>
  </p:normalViewPr>
  <p:slideViewPr>
    <p:cSldViewPr>
      <p:cViewPr varScale="1">
        <p:scale>
          <a:sx n="68" d="100"/>
          <a:sy n="68" d="100"/>
        </p:scale>
        <p:origin x="-5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F2DE7-7CB9-4818-9C03-0830CC7CB29D}" type="datetimeFigureOut">
              <a:rPr lang="el-GR" smtClean="0"/>
              <a:pPr/>
              <a:t>30/1/2019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0F7E70-6834-4FCE-9222-474F22449E1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0F7E70-6834-4FCE-9222-474F22449E12}" type="slidenum">
              <a:rPr lang="el-GR" smtClean="0"/>
              <a:pPr/>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550592F-9AD8-41AA-8F56-F16BA1F401D2}" type="datetimeFigureOut">
              <a:rPr lang="el-GR" smtClean="0"/>
              <a:pPr/>
              <a:t>30/1/2019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41F2AD-DB60-4B45-9B07-CD4EB22614F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550592F-9AD8-41AA-8F56-F16BA1F401D2}" type="datetimeFigureOut">
              <a:rPr lang="el-GR" smtClean="0"/>
              <a:pPr/>
              <a:t>30/1/2019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41F2AD-DB60-4B45-9B07-CD4EB22614F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550592F-9AD8-41AA-8F56-F16BA1F401D2}" type="datetimeFigureOut">
              <a:rPr lang="el-GR" smtClean="0"/>
              <a:pPr/>
              <a:t>30/1/2019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41F2AD-DB60-4B45-9B07-CD4EB22614F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550592F-9AD8-41AA-8F56-F16BA1F401D2}" type="datetimeFigureOut">
              <a:rPr lang="el-GR" smtClean="0"/>
              <a:pPr/>
              <a:t>30/1/2019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41F2AD-DB60-4B45-9B07-CD4EB22614F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550592F-9AD8-41AA-8F56-F16BA1F401D2}" type="datetimeFigureOut">
              <a:rPr lang="el-GR" smtClean="0"/>
              <a:pPr/>
              <a:t>30/1/2019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41F2AD-DB60-4B45-9B07-CD4EB22614F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550592F-9AD8-41AA-8F56-F16BA1F401D2}" type="datetimeFigureOut">
              <a:rPr lang="el-GR" smtClean="0"/>
              <a:pPr/>
              <a:t>30/1/2019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41F2AD-DB60-4B45-9B07-CD4EB22614F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550592F-9AD8-41AA-8F56-F16BA1F401D2}" type="datetimeFigureOut">
              <a:rPr lang="el-GR" smtClean="0"/>
              <a:pPr/>
              <a:t>30/1/2019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941F2AD-DB60-4B45-9B07-CD4EB22614F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550592F-9AD8-41AA-8F56-F16BA1F401D2}" type="datetimeFigureOut">
              <a:rPr lang="el-GR" smtClean="0"/>
              <a:pPr/>
              <a:t>30/1/2019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941F2AD-DB60-4B45-9B07-CD4EB22614F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550592F-9AD8-41AA-8F56-F16BA1F401D2}" type="datetimeFigureOut">
              <a:rPr lang="el-GR" smtClean="0"/>
              <a:pPr/>
              <a:t>30/1/2019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941F2AD-DB60-4B45-9B07-CD4EB22614F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550592F-9AD8-41AA-8F56-F16BA1F401D2}" type="datetimeFigureOut">
              <a:rPr lang="el-GR" smtClean="0"/>
              <a:pPr/>
              <a:t>30/1/2019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41F2AD-DB60-4B45-9B07-CD4EB22614F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550592F-9AD8-41AA-8F56-F16BA1F401D2}" type="datetimeFigureOut">
              <a:rPr lang="el-GR" smtClean="0"/>
              <a:pPr/>
              <a:t>30/1/2019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41F2AD-DB60-4B45-9B07-CD4EB22614F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0592F-9AD8-41AA-8F56-F16BA1F401D2}" type="datetimeFigureOut">
              <a:rPr lang="el-GR" smtClean="0"/>
              <a:pPr/>
              <a:t>30/1/2019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1F2AD-DB60-4B45-9B07-CD4EB22614F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piskopisyrou.gr/i-adelfes-tou-eleous-tou-ag-vikentiou-nte-pol/" TargetMode="External"/><Relationship Id="rId2" Type="http://schemas.openxmlformats.org/officeDocument/2006/relationships/hyperlink" Target="https://episkopisyrou.gr/tagma-ton-adelfon-ton-christianikon-scholon-delasal/" TargetMode="External"/><Relationship Id="rId1" Type="http://schemas.openxmlformats.org/officeDocument/2006/relationships/slideLayout" Target="../slideLayouts/slideLayout4.xml"/><Relationship Id="rId6" Type="http://schemas.openxmlformats.org/officeDocument/2006/relationships/hyperlink" Target="http://www.cen.gr/index.php/2015-02-04-20-21-49/archdiocese-of-corfu/218-2011-06-30-12-08-35" TargetMode="External"/><Relationship Id="rId5" Type="http://schemas.openxmlformats.org/officeDocument/2006/relationships/hyperlink" Target="http://www.cen.gr/index.php/2015-02-04-20-21-49/archdiocese-of-corfu/577-2013-01-18-12-53-25" TargetMode="External"/><Relationship Id="rId4" Type="http://schemas.openxmlformats.org/officeDocument/2006/relationships/hyperlink" Target="http://www.catholic.gr/ursulines1.ht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athecclesia.g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en.gr/" TargetMode="External"/><Relationship Id="rId2" Type="http://schemas.openxmlformats.org/officeDocument/2006/relationships/hyperlink" Target="http://catholicyouth.gr/" TargetMode="External"/><Relationship Id="rId1" Type="http://schemas.openxmlformats.org/officeDocument/2006/relationships/slideLayout" Target="../slideLayouts/slideLayout2.xml"/><Relationship Id="rId4" Type="http://schemas.openxmlformats.org/officeDocument/2006/relationships/hyperlink" Target="https://caritas.gr/to-orama-apostoli-ma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hyperlink" Target="http://justar-lawblog.blogspot.com/2014/10/43012014.html" TargetMode="External"/><Relationship Id="rId4" Type="http://schemas.openxmlformats.org/officeDocument/2006/relationships/hyperlink" Target="https://www.taxheaven.gr/laws/law/index/law/64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57167"/>
            <a:ext cx="7772400" cy="2214578"/>
          </a:xfrm>
        </p:spPr>
        <p:txBody>
          <a:bodyPr/>
          <a:lstStyle/>
          <a:p>
            <a:r>
              <a:rPr lang="el-GR" dirty="0" smtClean="0"/>
              <a:t>Η Καθολική εκκλησία στην Νότια Βαλκανική χερσόνησο. </a:t>
            </a:r>
            <a:endParaRPr lang="el-GR" dirty="0"/>
          </a:p>
        </p:txBody>
      </p:sp>
      <p:sp>
        <p:nvSpPr>
          <p:cNvPr id="3" name="2 - Υπότιτλος"/>
          <p:cNvSpPr>
            <a:spLocks noGrp="1"/>
          </p:cNvSpPr>
          <p:nvPr>
            <p:ph type="subTitle" idx="1"/>
          </p:nvPr>
        </p:nvSpPr>
        <p:spPr/>
        <p:txBody>
          <a:bodyPr/>
          <a:lstStyle/>
          <a:p>
            <a:endParaRPr lang="el-GR" dirty="0"/>
          </a:p>
        </p:txBody>
      </p:sp>
      <p:pic>
        <p:nvPicPr>
          <p:cNvPr id="4" name="3 - Εικόνα" descr="rx_CIMG8098.jpg"/>
          <p:cNvPicPr>
            <a:picLocks noChangeAspect="1"/>
          </p:cNvPicPr>
          <p:nvPr/>
        </p:nvPicPr>
        <p:blipFill>
          <a:blip r:embed="rId2"/>
          <a:stretch>
            <a:fillRect/>
          </a:stretch>
        </p:blipFill>
        <p:spPr>
          <a:xfrm>
            <a:off x="0" y="2428868"/>
            <a:ext cx="9144000" cy="4286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Καθολικός Καθεδρικός Ναός του Αγίου Διονυσίου του Αρεοπαγίτη.</a:t>
            </a:r>
            <a:endParaRPr lang="el-GR" dirty="0"/>
          </a:p>
        </p:txBody>
      </p:sp>
      <p:pic>
        <p:nvPicPr>
          <p:cNvPr id="4" name="3 - Θέση περιεχομένου" descr="Ag.-Dionisios2015-800x600_c.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rmAutofit/>
          </a:bodyPr>
          <a:lstStyle/>
          <a:p>
            <a:r>
              <a:rPr lang="el-GR" dirty="0" smtClean="0"/>
              <a:t>Μοναχικά τάγματα στην Ελλάδα.</a:t>
            </a:r>
            <a:endParaRPr lang="el-GR" dirty="0"/>
          </a:p>
        </p:txBody>
      </p:sp>
      <p:sp>
        <p:nvSpPr>
          <p:cNvPr id="3" name="2 - Θέση περιεχομένου"/>
          <p:cNvSpPr>
            <a:spLocks noGrp="1"/>
          </p:cNvSpPr>
          <p:nvPr>
            <p:ph sz="half" idx="1"/>
          </p:nvPr>
        </p:nvSpPr>
        <p:spPr>
          <a:xfrm>
            <a:off x="285720" y="1071546"/>
            <a:ext cx="3786214" cy="5786454"/>
          </a:xfrm>
        </p:spPr>
        <p:txBody>
          <a:bodyPr>
            <a:normAutofit fontScale="92500" lnSpcReduction="20000"/>
          </a:bodyPr>
          <a:lstStyle/>
          <a:p>
            <a:pPr algn="ctr">
              <a:buNone/>
            </a:pPr>
            <a:r>
              <a:rPr lang="el-GR" sz="1800" u="sng" dirty="0" smtClean="0"/>
              <a:t>Ανδρικά μοναχικά τάγματα </a:t>
            </a:r>
          </a:p>
          <a:p>
            <a:pPr algn="ctr">
              <a:buNone/>
            </a:pPr>
            <a:r>
              <a:rPr lang="el-GR" sz="1800" dirty="0" err="1" smtClean="0"/>
              <a:t>Ιερομοναχικά</a:t>
            </a:r>
            <a:r>
              <a:rPr lang="el-GR" sz="1800" dirty="0" smtClean="0"/>
              <a:t> τάγματα</a:t>
            </a:r>
            <a:r>
              <a:rPr lang="en-US" sz="1800" dirty="0" smtClean="0"/>
              <a:t>:</a:t>
            </a:r>
            <a:endParaRPr lang="el-GR" sz="1800" dirty="0" smtClean="0"/>
          </a:p>
          <a:p>
            <a:r>
              <a:rPr lang="en-US" sz="1800" dirty="0" smtClean="0"/>
              <a:t> </a:t>
            </a:r>
            <a:r>
              <a:rPr lang="el-GR" sz="1800" dirty="0" smtClean="0"/>
              <a:t>Ιησουίτες τοποθετούνται στη Μονή </a:t>
            </a:r>
            <a:r>
              <a:rPr lang="el-GR" sz="1800" u="sng" dirty="0" smtClean="0">
                <a:uFill>
                  <a:solidFill>
                    <a:srgbClr val="007E39"/>
                  </a:solidFill>
                </a:uFill>
              </a:rPr>
              <a:t>της Αθήνας</a:t>
            </a:r>
            <a:r>
              <a:rPr lang="el-GR" sz="1800" dirty="0" smtClean="0"/>
              <a:t>, Μονή Σύρου, Μονή Τήνου.</a:t>
            </a:r>
            <a:r>
              <a:rPr lang="en-US" sz="1800" dirty="0" smtClean="0">
                <a:solidFill>
                  <a:srgbClr val="C00000"/>
                </a:solidFill>
              </a:rPr>
              <a:t> http://jesuits.gr/</a:t>
            </a:r>
            <a:endParaRPr lang="el-GR" sz="1800" dirty="0" smtClean="0"/>
          </a:p>
          <a:p>
            <a:r>
              <a:rPr lang="el-GR" sz="1800" dirty="0" err="1" smtClean="0"/>
              <a:t>Καπουκίνοι</a:t>
            </a:r>
            <a:r>
              <a:rPr lang="el-GR" sz="1800" dirty="0" smtClean="0"/>
              <a:t> με Μονή στα Χανιά και </a:t>
            </a:r>
            <a:r>
              <a:rPr lang="el-GR" sz="1800" dirty="0" err="1" smtClean="0"/>
              <a:t>Σύρο,Κέρκυρα</a:t>
            </a:r>
            <a:r>
              <a:rPr lang="el-GR" sz="1800" u="sng" dirty="0" err="1" smtClean="0">
                <a:uFill>
                  <a:solidFill>
                    <a:srgbClr val="007E39"/>
                  </a:solidFill>
                </a:uFill>
              </a:rPr>
              <a:t>,Αθήνα</a:t>
            </a:r>
            <a:endParaRPr lang="el-GR" sz="1800" u="sng" dirty="0" smtClean="0">
              <a:uFill>
                <a:solidFill>
                  <a:srgbClr val="007E39"/>
                </a:solidFill>
              </a:uFill>
            </a:endParaRPr>
          </a:p>
          <a:p>
            <a:r>
              <a:rPr lang="el-GR" sz="1800" dirty="0" err="1" smtClean="0"/>
              <a:t>Λαζαριστές</a:t>
            </a:r>
            <a:r>
              <a:rPr lang="el-GR" sz="1800" dirty="0" smtClean="0"/>
              <a:t> στη Θεσσαλονίκη Ιερά Μονή </a:t>
            </a:r>
            <a:r>
              <a:rPr lang="el-GR" sz="1800" dirty="0" err="1" smtClean="0"/>
              <a:t>Λαζαριστών</a:t>
            </a:r>
            <a:r>
              <a:rPr lang="el-GR" sz="1800" dirty="0" smtClean="0"/>
              <a:t> του Άγιου Βικέντιου Παύλου.</a:t>
            </a:r>
          </a:p>
          <a:p>
            <a:r>
              <a:rPr lang="el-GR" sz="1800" dirty="0" smtClean="0"/>
              <a:t>Φραγκισκανοί Κέρκυρα Ιερά Μονή Μελιταίων Φραγκισκανών Αδελφών Ρόδος Μόνη Αγίου Φραγκίσκου Μονή Παναγίας Νίκης.</a:t>
            </a:r>
          </a:p>
          <a:p>
            <a:r>
              <a:rPr lang="el-GR" sz="1800" dirty="0" smtClean="0"/>
              <a:t>Δομινικανών </a:t>
            </a:r>
            <a:r>
              <a:rPr lang="el-GR" sz="1800" u="sng" dirty="0" smtClean="0">
                <a:uFill>
                  <a:solidFill>
                    <a:srgbClr val="007E39"/>
                  </a:solidFill>
                </a:uFill>
              </a:rPr>
              <a:t>στην Αθήνα </a:t>
            </a:r>
            <a:r>
              <a:rPr lang="el-GR" sz="1800" dirty="0" smtClean="0"/>
              <a:t>Ιερά Μονή Δομινικανών.</a:t>
            </a:r>
          </a:p>
          <a:p>
            <a:r>
              <a:rPr lang="el-GR" sz="1800" dirty="0" smtClean="0"/>
              <a:t>Αδελφοί </a:t>
            </a:r>
            <a:r>
              <a:rPr lang="el-GR" sz="1800" dirty="0" err="1" smtClean="0"/>
              <a:t>Μαριανοί</a:t>
            </a:r>
            <a:r>
              <a:rPr lang="el-GR" sz="1800" dirty="0" smtClean="0"/>
              <a:t/>
            </a:r>
            <a:br>
              <a:rPr lang="el-GR" sz="1800" dirty="0" smtClean="0"/>
            </a:br>
            <a:r>
              <a:rPr lang="el-GR" sz="1800" dirty="0" smtClean="0"/>
              <a:t>Αδελφοί Χριστιανικών Σχολών σε Πειραιά, Θεσσαλονίκη και Σύρο.</a:t>
            </a:r>
            <a:r>
              <a:rPr lang="en-US" sz="1800" dirty="0" smtClean="0">
                <a:hlinkClick r:id="rId2"/>
              </a:rPr>
              <a:t> https://episkopisyrou.gr/tagma-ton-adelfon-ton-christianikon-scholon-delasal/</a:t>
            </a:r>
            <a:endParaRPr lang="el-GR" sz="1800" dirty="0" smtClean="0"/>
          </a:p>
          <a:p>
            <a:endParaRPr lang="el-GR" sz="1800" dirty="0" smtClean="0"/>
          </a:p>
        </p:txBody>
      </p:sp>
      <p:sp>
        <p:nvSpPr>
          <p:cNvPr id="4" name="3 - Θέση περιεχομένου"/>
          <p:cNvSpPr>
            <a:spLocks noGrp="1"/>
          </p:cNvSpPr>
          <p:nvPr>
            <p:ph sz="half" idx="2"/>
          </p:nvPr>
        </p:nvSpPr>
        <p:spPr>
          <a:xfrm>
            <a:off x="3786182" y="1071546"/>
            <a:ext cx="5143536" cy="5786454"/>
          </a:xfrm>
        </p:spPr>
        <p:txBody>
          <a:bodyPr>
            <a:normAutofit fontScale="92500" lnSpcReduction="20000"/>
          </a:bodyPr>
          <a:lstStyle/>
          <a:p>
            <a:pPr lvl="1">
              <a:buNone/>
            </a:pPr>
            <a:r>
              <a:rPr lang="el-GR" sz="2000" u="sng" dirty="0" smtClean="0"/>
              <a:t> Γυναικεία μοναχικά τάγματα</a:t>
            </a:r>
            <a:r>
              <a:rPr lang="en-US" sz="2000" u="sng" dirty="0" smtClean="0"/>
              <a:t>:</a:t>
            </a:r>
            <a:endParaRPr lang="el-GR" sz="2000" u="sng" dirty="0" smtClean="0"/>
          </a:p>
          <a:p>
            <a:pPr lvl="1">
              <a:buFont typeface="Arial" pitchFamily="34" charset="0"/>
              <a:buChar char="•"/>
            </a:pPr>
            <a:r>
              <a:rPr lang="el-GR" sz="1700" dirty="0" smtClean="0"/>
              <a:t>Αδελφές του Ελέους </a:t>
            </a:r>
            <a:r>
              <a:rPr lang="el-GR" sz="1700" u="sng" dirty="0" smtClean="0">
                <a:uFill>
                  <a:solidFill>
                    <a:srgbClr val="007E39"/>
                  </a:solidFill>
                </a:uFill>
              </a:rPr>
              <a:t>στην Αθήνα</a:t>
            </a:r>
            <a:r>
              <a:rPr lang="el-GR" sz="1700" dirty="0" smtClean="0"/>
              <a:t>, Θεσσαλονίκη και Σύρο</a:t>
            </a:r>
            <a:r>
              <a:rPr lang="en-US" sz="1700" dirty="0" smtClean="0">
                <a:hlinkClick r:id="rId3"/>
              </a:rPr>
              <a:t> https://episkopisyrou.gr/i-adelfes-tou-eleous-tou-ag-vikentiou-nte-pol/</a:t>
            </a:r>
            <a:endParaRPr lang="el-GR" sz="1700" dirty="0" smtClean="0"/>
          </a:p>
          <a:p>
            <a:pPr lvl="1">
              <a:buFont typeface="Arial" pitchFamily="34" charset="0"/>
              <a:buChar char="•"/>
            </a:pPr>
            <a:r>
              <a:rPr lang="el-GR" sz="1700" dirty="0" smtClean="0"/>
              <a:t>Αδελφές του Αγίου Ιωσήφ της </a:t>
            </a:r>
            <a:r>
              <a:rPr lang="el-GR" sz="1700" u="sng" dirty="0" err="1" smtClean="0">
                <a:uFill>
                  <a:solidFill>
                    <a:srgbClr val="007E39"/>
                  </a:solidFill>
                </a:uFill>
              </a:rPr>
              <a:t>εμφανίσεως,στην</a:t>
            </a:r>
            <a:r>
              <a:rPr lang="el-GR" sz="1700" u="sng" dirty="0" smtClean="0">
                <a:uFill>
                  <a:solidFill>
                    <a:srgbClr val="007E39"/>
                  </a:solidFill>
                </a:uFill>
              </a:rPr>
              <a:t> Αθήνα </a:t>
            </a:r>
            <a:r>
              <a:rPr lang="el-GR" sz="1700" dirty="0" smtClean="0"/>
              <a:t>μεγάλο καθολικό τάγμα, για εκπαίδευση </a:t>
            </a:r>
            <a:r>
              <a:rPr lang="el-GR" sz="1700" dirty="0" err="1" smtClean="0"/>
              <a:t>κοριτσίων</a:t>
            </a:r>
            <a:r>
              <a:rPr lang="el-GR" sz="1700" dirty="0" smtClean="0"/>
              <a:t> </a:t>
            </a:r>
          </a:p>
          <a:p>
            <a:pPr lvl="1">
              <a:buFont typeface="Arial" pitchFamily="34" charset="0"/>
              <a:buChar char="•"/>
            </a:pPr>
            <a:r>
              <a:rPr lang="el-GR" sz="1700" dirty="0" err="1" smtClean="0"/>
              <a:t>Ουρσουλίνες</a:t>
            </a:r>
            <a:r>
              <a:rPr lang="el-GR" sz="1700" dirty="0" smtClean="0"/>
              <a:t> στην Τήνο και </a:t>
            </a:r>
            <a:r>
              <a:rPr lang="el-GR" sz="1700" u="sng" dirty="0" smtClean="0">
                <a:uFill>
                  <a:solidFill>
                    <a:srgbClr val="007E39"/>
                  </a:solidFill>
                </a:uFill>
              </a:rPr>
              <a:t>Αθήνα.</a:t>
            </a:r>
            <a:r>
              <a:rPr lang="en-US" sz="1700" u="sng" dirty="0" smtClean="0">
                <a:uFill>
                  <a:solidFill>
                    <a:srgbClr val="007E39"/>
                  </a:solidFill>
                </a:uFill>
                <a:hlinkClick r:id="rId4"/>
              </a:rPr>
              <a:t> http://www.catholic.gr/ursulines1.htm</a:t>
            </a:r>
            <a:r>
              <a:rPr lang="en-US" sz="1700" u="sng" dirty="0" smtClean="0">
                <a:uFill>
                  <a:solidFill>
                    <a:srgbClr val="007E39"/>
                  </a:solidFill>
                </a:uFill>
              </a:rPr>
              <a:t> </a:t>
            </a:r>
            <a:endParaRPr lang="el-GR" sz="1700" u="sng" dirty="0" smtClean="0">
              <a:uFill>
                <a:solidFill>
                  <a:srgbClr val="007E39"/>
                </a:solidFill>
              </a:uFill>
            </a:endParaRPr>
          </a:p>
          <a:p>
            <a:pPr lvl="1">
              <a:buFont typeface="Arial" pitchFamily="34" charset="0"/>
              <a:buChar char="•"/>
            </a:pPr>
            <a:r>
              <a:rPr lang="el-GR" sz="1700" dirty="0" err="1" smtClean="0"/>
              <a:t>Φραγκισκανίδες</a:t>
            </a:r>
            <a:r>
              <a:rPr lang="el-GR" sz="1700" dirty="0" smtClean="0"/>
              <a:t>, στην Κέρκυρα. Είναι υπεύθυνες για το Καθολικό Γηροκομείο.</a:t>
            </a:r>
            <a:r>
              <a:rPr lang="en-US" sz="1700" dirty="0" smtClean="0">
                <a:hlinkClick r:id="rId5"/>
              </a:rPr>
              <a:t> http://www.cen.gr/index.php/2015-02-04-20-21-49/archdiocese-of-corfu/577-2013-01-18-12-53-25</a:t>
            </a:r>
            <a:endParaRPr lang="el-GR" sz="1700" dirty="0" smtClean="0"/>
          </a:p>
          <a:p>
            <a:pPr lvl="1">
              <a:buFont typeface="Arial" pitchFamily="34" charset="0"/>
              <a:buChar char="•"/>
            </a:pPr>
            <a:r>
              <a:rPr lang="el-GR" sz="1700" dirty="0" smtClean="0"/>
              <a:t>Αδελφές του Αγίου Ιωσήφ της Λυών, στην Κέρκυρα.</a:t>
            </a:r>
            <a:r>
              <a:rPr lang="en-US" sz="1700" dirty="0" smtClean="0">
                <a:hlinkClick r:id="rId6"/>
              </a:rPr>
              <a:t> http://www.cen.gr/index.php/2015-02-04-20-21-49/archdiocese-of-corfu/218-2011-06-30-12-08-35</a:t>
            </a:r>
            <a:endParaRPr lang="el-GR" sz="1700" dirty="0" smtClean="0"/>
          </a:p>
          <a:p>
            <a:pPr lvl="1">
              <a:buFont typeface="Arial" pitchFamily="34" charset="0"/>
              <a:buChar char="•"/>
            </a:pPr>
            <a:r>
              <a:rPr lang="el-GR" sz="1700" dirty="0" smtClean="0"/>
              <a:t>Μικρές Αδελφές του Ιησού </a:t>
            </a:r>
            <a:r>
              <a:rPr lang="el-GR" sz="1700" u="sng" dirty="0" smtClean="0">
                <a:uFill>
                  <a:solidFill>
                    <a:srgbClr val="007E39"/>
                  </a:solidFill>
                </a:uFill>
              </a:rPr>
              <a:t>σε Αθήνα</a:t>
            </a:r>
            <a:r>
              <a:rPr lang="el-GR" sz="1700" dirty="0" smtClean="0"/>
              <a:t>, Γιαννιτσά και Τήνο.</a:t>
            </a:r>
          </a:p>
          <a:p>
            <a:pPr lvl="1">
              <a:buFont typeface="Arial" pitchFamily="34" charset="0"/>
              <a:buChar char="•"/>
            </a:pPr>
            <a:r>
              <a:rPr lang="el-GR" sz="1700" dirty="0" smtClean="0"/>
              <a:t>Ιεραπόστολοι της Αγάπης, </a:t>
            </a:r>
            <a:r>
              <a:rPr lang="el-GR" sz="1700" u="sng" dirty="0" smtClean="0">
                <a:uFill>
                  <a:solidFill>
                    <a:srgbClr val="007E39"/>
                  </a:solidFill>
                </a:uFill>
              </a:rPr>
              <a:t>στην Αθήνα.</a:t>
            </a:r>
          </a:p>
          <a:p>
            <a:pPr lvl="1">
              <a:buFont typeface="Arial" pitchFamily="34" charset="0"/>
              <a:buChar char="•"/>
            </a:pPr>
            <a:r>
              <a:rPr lang="el-GR" sz="1700" dirty="0" err="1" smtClean="0"/>
              <a:t>Φοκολαρίνες</a:t>
            </a:r>
            <a:r>
              <a:rPr lang="el-GR" sz="1700" dirty="0" smtClean="0"/>
              <a:t>, </a:t>
            </a:r>
            <a:r>
              <a:rPr lang="el-GR" sz="1700" u="sng" dirty="0" smtClean="0">
                <a:uFill>
                  <a:solidFill>
                    <a:srgbClr val="007E39"/>
                  </a:solidFill>
                </a:uFill>
              </a:rPr>
              <a:t>στην Αθήνα.</a:t>
            </a:r>
          </a:p>
          <a:p>
            <a:pPr lvl="1">
              <a:buFont typeface="Arial" pitchFamily="34" charset="0"/>
              <a:buChar char="•"/>
            </a:pPr>
            <a:r>
              <a:rPr lang="el-GR" sz="1700" dirty="0" smtClean="0"/>
              <a:t>Αδελφές της </a:t>
            </a:r>
            <a:r>
              <a:rPr lang="el-GR" sz="1700" dirty="0" err="1" smtClean="0"/>
              <a:t>Παμμακαρίστου</a:t>
            </a:r>
            <a:r>
              <a:rPr lang="el-GR" sz="1700" dirty="0" smtClean="0"/>
              <a:t>, </a:t>
            </a:r>
            <a:r>
              <a:rPr lang="el-GR" sz="1700" u="sng" dirty="0" smtClean="0">
                <a:uFill>
                  <a:solidFill>
                    <a:srgbClr val="007E39"/>
                  </a:solidFill>
                </a:uFill>
              </a:rPr>
              <a:t>στην Αθήνα.</a:t>
            </a:r>
          </a:p>
          <a:p>
            <a:pPr lvl="1">
              <a:buFont typeface="Arial" pitchFamily="34" charset="0"/>
              <a:buChar char="•"/>
            </a:pPr>
            <a:r>
              <a:rPr lang="el-GR" sz="1700" dirty="0" smtClean="0"/>
              <a:t>Αδελφές του Τιμίου Σταυρού, </a:t>
            </a:r>
            <a:r>
              <a:rPr lang="el-GR" sz="1700" u="sng" dirty="0" smtClean="0">
                <a:uFill>
                  <a:solidFill>
                    <a:srgbClr val="007E39"/>
                  </a:solidFill>
                </a:uFill>
              </a:rPr>
              <a:t>στην Αθήνα.</a:t>
            </a:r>
          </a:p>
          <a:p>
            <a:pPr lvl="1">
              <a:buFont typeface="Arial" pitchFamily="34" charset="0"/>
              <a:buChar char="•"/>
            </a:pPr>
            <a:r>
              <a:rPr lang="el-GR" sz="1700" dirty="0" smtClean="0"/>
              <a:t>Αδελφές του </a:t>
            </a:r>
            <a:r>
              <a:rPr lang="el-GR" sz="1700" dirty="0" err="1" smtClean="0"/>
              <a:t>Καρμήλου</a:t>
            </a:r>
            <a:r>
              <a:rPr lang="el-GR" sz="1700" dirty="0" smtClean="0"/>
              <a:t>, </a:t>
            </a:r>
            <a:r>
              <a:rPr lang="el-GR" sz="1700" u="sng" dirty="0" smtClean="0">
                <a:uFill>
                  <a:solidFill>
                    <a:srgbClr val="007E39"/>
                  </a:solidFill>
                </a:uFill>
              </a:rPr>
              <a:t>στην Αθήνα.</a:t>
            </a:r>
          </a:p>
          <a:p>
            <a:pPr lvl="1">
              <a:buFont typeface="Arial" pitchFamily="34" charset="0"/>
              <a:buChar char="•"/>
            </a:pPr>
            <a:r>
              <a:rPr lang="el-GR" sz="1700" dirty="0" err="1" smtClean="0"/>
              <a:t>Δομηνικανίδες</a:t>
            </a:r>
            <a:r>
              <a:rPr lang="el-GR" sz="1700" dirty="0" smtClean="0"/>
              <a:t>, στη Σαντορίνη.</a:t>
            </a:r>
          </a:p>
          <a:p>
            <a:pPr lvl="1">
              <a:buFont typeface="Arial" pitchFamily="34" charset="0"/>
              <a:buChar char="•"/>
            </a:pPr>
            <a:endParaRPr lang="el-GR" sz="1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Φραγκισκανοί </a:t>
            </a:r>
            <a:r>
              <a:rPr lang="el-GR" dirty="0" err="1" smtClean="0"/>
              <a:t>Καπουκίνοι</a:t>
            </a:r>
            <a:r>
              <a:rPr lang="el-GR" dirty="0" smtClean="0"/>
              <a:t> Σύρου.</a:t>
            </a:r>
            <a:endParaRPr lang="el-GR" dirty="0"/>
          </a:p>
        </p:txBody>
      </p:sp>
      <p:pic>
        <p:nvPicPr>
          <p:cNvPr id="6" name="5 - Θέση περιεχομένου" descr="corf_cap_02.jpg"/>
          <p:cNvPicPr>
            <a:picLocks noGrp="1" noChangeAspect="1"/>
          </p:cNvPicPr>
          <p:nvPr>
            <p:ph idx="1"/>
          </p:nvPr>
        </p:nvPicPr>
        <p:blipFill>
          <a:blip r:embed="rId2"/>
          <a:stretch>
            <a:fillRect/>
          </a:stretch>
        </p:blipFill>
        <p:spPr>
          <a:xfrm>
            <a:off x="857224" y="1714488"/>
            <a:ext cx="7572428" cy="418625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Τάγμα Ιησουϊτών Σύρος.</a:t>
            </a:r>
            <a:endParaRPr lang="el-GR" dirty="0"/>
          </a:p>
        </p:txBody>
      </p:sp>
      <p:pic>
        <p:nvPicPr>
          <p:cNvPr id="6" name="5 - Θέση περιεχομένου" descr="AGIOS-IGNATIOS-2018-11-752x490.jpg"/>
          <p:cNvPicPr>
            <a:picLocks noGrp="1" noChangeAspect="1"/>
          </p:cNvPicPr>
          <p:nvPr>
            <p:ph idx="1"/>
          </p:nvPr>
        </p:nvPicPr>
        <p:blipFill>
          <a:blip r:embed="rId2"/>
          <a:stretch>
            <a:fillRect/>
          </a:stretch>
        </p:blipFill>
        <p:spPr>
          <a:xfrm>
            <a:off x="1099016" y="1600200"/>
            <a:ext cx="6945968"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Αδελφοί </a:t>
            </a:r>
            <a:r>
              <a:rPr lang="el-GR" dirty="0" err="1" smtClean="0"/>
              <a:t>Μαριανοί</a:t>
            </a:r>
            <a:r>
              <a:rPr lang="el-GR" dirty="0" smtClean="0"/>
              <a:t> Αθήνα.</a:t>
            </a:r>
            <a:endParaRPr lang="el-GR" dirty="0"/>
          </a:p>
        </p:txBody>
      </p:sp>
      <p:pic>
        <p:nvPicPr>
          <p:cNvPr id="4" name="3 - Θέση περιεχομένου" descr="KOLYB01b.jpg"/>
          <p:cNvPicPr>
            <a:picLocks noGrp="1" noChangeAspect="1"/>
          </p:cNvPicPr>
          <p:nvPr>
            <p:ph idx="1"/>
          </p:nvPr>
        </p:nvPicPr>
        <p:blipFill>
          <a:blip r:embed="rId2"/>
          <a:stretch>
            <a:fillRect/>
          </a:stretch>
        </p:blipFill>
        <p:spPr>
          <a:xfrm>
            <a:off x="1238250" y="1777206"/>
            <a:ext cx="6667500" cy="41719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Ουρσουλίνες</a:t>
            </a:r>
            <a:r>
              <a:rPr lang="el-GR" dirty="0" smtClean="0"/>
              <a:t> Τήνος</a:t>
            </a:r>
            <a:endParaRPr lang="el-GR" dirty="0"/>
          </a:p>
        </p:txBody>
      </p:sp>
      <p:pic>
        <p:nvPicPr>
          <p:cNvPr id="4" name="3 - Θέση περιεχομένου" descr="ο89.jpg"/>
          <p:cNvPicPr>
            <a:picLocks noGrp="1" noChangeAspect="1"/>
          </p:cNvPicPr>
          <p:nvPr>
            <p:ph idx="1"/>
          </p:nvPr>
        </p:nvPicPr>
        <p:blipFill>
          <a:blip r:embed="rId2"/>
          <a:stretch>
            <a:fillRect/>
          </a:stretch>
        </p:blipFill>
        <p:spPr>
          <a:xfrm>
            <a:off x="1274512" y="1600200"/>
            <a:ext cx="6594975"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Ουρσουλίνες</a:t>
            </a:r>
            <a:r>
              <a:rPr lang="el-GR" dirty="0" smtClean="0"/>
              <a:t> Τήνος</a:t>
            </a:r>
            <a:endParaRPr lang="el-GR" dirty="0"/>
          </a:p>
        </p:txBody>
      </p:sp>
      <p:pic>
        <p:nvPicPr>
          <p:cNvPr id="4" name="3 - Θέση περιεχομένου" descr="ursulines_142.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Αδελφές του Ελέους Αθήνα.</a:t>
            </a:r>
            <a:endParaRPr lang="el-GR" dirty="0"/>
          </a:p>
        </p:txBody>
      </p:sp>
      <p:pic>
        <p:nvPicPr>
          <p:cNvPr id="4" name="3 - Θέση περιεχομένου" descr="athinaadelfestoueleousidrumailikiwmenwnokalossamareiths7-episkopes-ieramonilazaristwn-kavala.jpg"/>
          <p:cNvPicPr>
            <a:picLocks noGrp="1" noChangeAspect="1"/>
          </p:cNvPicPr>
          <p:nvPr>
            <p:ph idx="1"/>
          </p:nvPr>
        </p:nvPicPr>
        <p:blipFill>
          <a:blip r:embed="rId2"/>
          <a:stretch>
            <a:fillRect/>
          </a:stretch>
        </p:blipFill>
        <p:spPr>
          <a:xfrm>
            <a:off x="1785918" y="1928802"/>
            <a:ext cx="5143536" cy="328614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Αδελφές </a:t>
            </a:r>
            <a:r>
              <a:rPr lang="el-GR" dirty="0" err="1" smtClean="0"/>
              <a:t>Παμακαρίστου</a:t>
            </a:r>
            <a:r>
              <a:rPr lang="el-GR" dirty="0" smtClean="0"/>
              <a:t>.</a:t>
            </a:r>
            <a:endParaRPr lang="el-GR" dirty="0"/>
          </a:p>
        </p:txBody>
      </p:sp>
      <p:pic>
        <p:nvPicPr>
          <p:cNvPr id="4" name="3 - Θέση περιεχομένου" descr="koinotita2.jpg"/>
          <p:cNvPicPr>
            <a:picLocks noGrp="1" noChangeAspect="1"/>
          </p:cNvPicPr>
          <p:nvPr>
            <p:ph idx="1"/>
          </p:nvPr>
        </p:nvPicPr>
        <p:blipFill>
          <a:blip r:embed="rId2"/>
          <a:stretch>
            <a:fillRect/>
          </a:stretch>
        </p:blipFill>
        <p:spPr>
          <a:xfrm>
            <a:off x="1169020" y="1600200"/>
            <a:ext cx="6805959"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normAutofit fontScale="90000"/>
          </a:bodyPr>
          <a:lstStyle/>
          <a:p>
            <a:r>
              <a:rPr lang="el-GR" dirty="0" smtClean="0"/>
              <a:t>Επίσημη έκφραση και </a:t>
            </a:r>
            <a:r>
              <a:rPr lang="el-GR" dirty="0" err="1" smtClean="0"/>
              <a:t>νοηματοδότηση</a:t>
            </a:r>
            <a:r>
              <a:rPr lang="el-GR" dirty="0" smtClean="0"/>
              <a:t> της καθολικής εκκλησίας στην Ελλάδα.</a:t>
            </a:r>
            <a:endParaRPr lang="el-GR" dirty="0"/>
          </a:p>
        </p:txBody>
      </p:sp>
      <p:sp>
        <p:nvSpPr>
          <p:cNvPr id="6" name="5 - Θέση περιεχομένου"/>
          <p:cNvSpPr>
            <a:spLocks noGrp="1"/>
          </p:cNvSpPr>
          <p:nvPr>
            <p:ph sz="half" idx="1"/>
          </p:nvPr>
        </p:nvSpPr>
        <p:spPr/>
        <p:txBody>
          <a:bodyPr>
            <a:normAutofit fontScale="92500"/>
          </a:bodyPr>
          <a:lstStyle/>
          <a:p>
            <a:pPr algn="ctr">
              <a:buNone/>
            </a:pPr>
            <a:r>
              <a:rPr lang="el-GR" sz="2000" dirty="0" smtClean="0"/>
              <a:t>Αύξηση Καθολικών με την είσοδο της Ελλάδας στην Ευρωπαϊκή Ένωση από 50.000 μέχρι το 1990 έφτασαν τους 250.000 σήμερα. </a:t>
            </a:r>
            <a:r>
              <a:rPr lang="el-GR" sz="2000" u="sng" dirty="0" smtClean="0">
                <a:hlinkClick r:id="rId2"/>
              </a:rPr>
              <a:t>http://www.cathecclesia.gr/</a:t>
            </a:r>
            <a:endParaRPr lang="el-GR" sz="2000" dirty="0" smtClean="0"/>
          </a:p>
          <a:p>
            <a:pPr>
              <a:buNone/>
            </a:pPr>
            <a:r>
              <a:rPr lang="el-GR" sz="2000" b="1" dirty="0" smtClean="0"/>
              <a:t>Λόγοι</a:t>
            </a:r>
            <a:r>
              <a:rPr lang="en-US" sz="2000" b="1" dirty="0" smtClean="0"/>
              <a:t>:</a:t>
            </a:r>
            <a:endParaRPr lang="el-GR" sz="2000" b="1" dirty="0" smtClean="0"/>
          </a:p>
          <a:p>
            <a:r>
              <a:rPr lang="el-GR" sz="2000" dirty="0" smtClean="0"/>
              <a:t>Η κατάρρευση κουμμουνισμού.</a:t>
            </a:r>
          </a:p>
          <a:p>
            <a:r>
              <a:rPr lang="el-GR" sz="2000" dirty="0" smtClean="0"/>
              <a:t>Η είσοδος στην Ευρωπαϊκή Ένωση.</a:t>
            </a:r>
          </a:p>
          <a:p>
            <a:r>
              <a:rPr lang="el-GR" sz="2000" dirty="0" smtClean="0"/>
              <a:t>Οι αναταραχές στη Μέση Ανατολή.</a:t>
            </a:r>
          </a:p>
          <a:p>
            <a:pPr>
              <a:buNone/>
            </a:pPr>
            <a:r>
              <a:rPr lang="el-GR" sz="2000" dirty="0" smtClean="0"/>
              <a:t>Τόσο λατινική όσο και ανατολική προέλευση τυπικού</a:t>
            </a:r>
            <a:r>
              <a:rPr lang="en-US" sz="2000" dirty="0" smtClean="0"/>
              <a:t>, </a:t>
            </a:r>
            <a:r>
              <a:rPr lang="el-GR" sz="2000" dirty="0" smtClean="0"/>
              <a:t>λατινικό τυπικό στα νησιά και στην  Αθήνα.</a:t>
            </a:r>
          </a:p>
          <a:p>
            <a:pPr algn="ctr">
              <a:buNone/>
            </a:pPr>
            <a:endParaRPr lang="el-GR" sz="2000" dirty="0" smtClean="0"/>
          </a:p>
          <a:p>
            <a:pPr>
              <a:buNone/>
            </a:pPr>
            <a:endParaRPr lang="el-GR" sz="2000" dirty="0" smtClean="0"/>
          </a:p>
          <a:p>
            <a:pPr>
              <a:buNone/>
            </a:pPr>
            <a:endParaRPr lang="el-GR" sz="2000" dirty="0"/>
          </a:p>
        </p:txBody>
      </p:sp>
      <p:sp>
        <p:nvSpPr>
          <p:cNvPr id="7" name="6 - Θέση περιεχομένου"/>
          <p:cNvSpPr>
            <a:spLocks noGrp="1"/>
          </p:cNvSpPr>
          <p:nvPr>
            <p:ph sz="half" idx="2"/>
          </p:nvPr>
        </p:nvSpPr>
        <p:spPr>
          <a:xfrm>
            <a:off x="4429124" y="1428736"/>
            <a:ext cx="4257676" cy="5000660"/>
          </a:xfrm>
        </p:spPr>
        <p:txBody>
          <a:bodyPr>
            <a:normAutofit fontScale="92500"/>
          </a:bodyPr>
          <a:lstStyle/>
          <a:p>
            <a:r>
              <a:rPr lang="el-GR" sz="1900" u="sng" dirty="0" smtClean="0"/>
              <a:t>Θρησκευτική και όχι εθνική μειονότητα  ανάγκη διευκρίνησης,  για διασφάλιση ελληνικότητας και επαλήθευση μέσω της ομοιότητας του εθιμοτυπικού στα νησιά ανάμεσα σε καθολικούς και ορθόδοξους.</a:t>
            </a:r>
          </a:p>
          <a:p>
            <a:r>
              <a:rPr lang="el-GR" sz="1900" dirty="0" smtClean="0"/>
              <a:t>Προβολή αλλοδαπών καθολικών τόσο μόνιμων κατοίκων όσο και προσωρινών επισκεπτών  </a:t>
            </a:r>
            <a:r>
              <a:rPr lang="el-GR" sz="1900" dirty="0" err="1" smtClean="0"/>
              <a:t>Πολωνοί,Φιλιπινέζοι</a:t>
            </a:r>
            <a:r>
              <a:rPr lang="el-GR" sz="1900" dirty="0" smtClean="0"/>
              <a:t> , Αλβανοί, Ουκρανοί .</a:t>
            </a:r>
          </a:p>
          <a:p>
            <a:r>
              <a:rPr lang="el-GR" sz="1900" dirty="0" smtClean="0"/>
              <a:t>Αναφορά σε συμβολή ελλήνων καθολικών στην Λογοτεχνία και στην εκπαίδευση</a:t>
            </a:r>
            <a:r>
              <a:rPr lang="el-GR" sz="2300" dirty="0" smtClean="0"/>
              <a:t>.</a:t>
            </a:r>
          </a:p>
          <a:p>
            <a:r>
              <a:rPr lang="el-GR" sz="1800" dirty="0" smtClean="0"/>
              <a:t>Επισήμανση της καθολικής εκκλησίας στα νησιά στις Κυκλάδες  αλλά και στο ιόνιο.</a:t>
            </a:r>
          </a:p>
          <a:p>
            <a:r>
              <a:rPr lang="el-GR" sz="1800" dirty="0" smtClean="0"/>
              <a:t>Έλλειψη ιερών και χώρων λατρείας.</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Ιστορική αναδρομή </a:t>
            </a:r>
            <a:endParaRPr lang="el-GR" dirty="0"/>
          </a:p>
        </p:txBody>
      </p:sp>
      <p:sp>
        <p:nvSpPr>
          <p:cNvPr id="3" name="2 - Θέση περιεχομένου"/>
          <p:cNvSpPr>
            <a:spLocks noGrp="1"/>
          </p:cNvSpPr>
          <p:nvPr>
            <p:ph idx="1"/>
          </p:nvPr>
        </p:nvSpPr>
        <p:spPr>
          <a:xfrm>
            <a:off x="571472" y="1500174"/>
            <a:ext cx="8229600" cy="4972071"/>
          </a:xfrm>
        </p:spPr>
        <p:txBody>
          <a:bodyPr>
            <a:normAutofit/>
          </a:bodyPr>
          <a:lstStyle/>
          <a:p>
            <a:r>
              <a:rPr lang="el-GR" sz="2400" dirty="0" smtClean="0"/>
              <a:t>Επισκοπές στην Ελλάδα υπαγόμενες στη Ρώμη τον 8</a:t>
            </a:r>
            <a:r>
              <a:rPr lang="el-GR" sz="2400" baseline="30000" dirty="0" smtClean="0"/>
              <a:t>ο</a:t>
            </a:r>
            <a:r>
              <a:rPr lang="el-GR" sz="2400" dirty="0" smtClean="0"/>
              <a:t> αι.</a:t>
            </a:r>
          </a:p>
          <a:p>
            <a:r>
              <a:rPr lang="el-GR" sz="2400" dirty="0" smtClean="0"/>
              <a:t>13</a:t>
            </a:r>
            <a:r>
              <a:rPr lang="el-GR" sz="2400" baseline="30000" dirty="0" smtClean="0"/>
              <a:t>ος</a:t>
            </a:r>
            <a:r>
              <a:rPr lang="el-GR" sz="2400" dirty="0" smtClean="0"/>
              <a:t> αι. λατινική καθολική εκκλησία στην ελληνική χερσόνησο</a:t>
            </a:r>
          </a:p>
          <a:p>
            <a:r>
              <a:rPr lang="el-GR" sz="2400" dirty="0" smtClean="0"/>
              <a:t>Κωνσταντινούπολη  πρωτεύουσα  αυτοκρατορίας  και οι έλληνες ακολούθησαν  το Πατριαρχείο  της.</a:t>
            </a:r>
          </a:p>
          <a:p>
            <a:r>
              <a:rPr lang="el-GR" sz="2400" dirty="0" smtClean="0"/>
              <a:t>Αυτοκράτορας Λέοντας Γ άρπαξε παπική κληρονομία Ανατολικού ιλλυρικού εξαφάνιση καθολικών  κοινοτήτων. </a:t>
            </a:r>
          </a:p>
          <a:p>
            <a:r>
              <a:rPr lang="el-GR" sz="2400" dirty="0" smtClean="0"/>
              <a:t>4</a:t>
            </a:r>
            <a:r>
              <a:rPr lang="el-GR" sz="2400" baseline="30000" dirty="0" smtClean="0"/>
              <a:t>η</a:t>
            </a:r>
            <a:r>
              <a:rPr lang="el-GR" sz="2400" dirty="0" smtClean="0"/>
              <a:t> εκστρατεία μέλη λατινικής εκκλησίας ιταλοί έμποροι ξανά στη βυζαντινή αυτοκρατορία εμπορικοί λόγοι  εγκατάστασης τους, έκτισαν καθολικές εκκλησίες έφεραν μαζί τους κλήρο.</a:t>
            </a:r>
          </a:p>
          <a:p>
            <a:r>
              <a:rPr lang="el-GR" sz="2400" dirty="0" smtClean="0"/>
              <a:t>Περίοδος Ενετοκρατίας με Μάρκος Σανούδο που στόχευε στο κτίσιμο </a:t>
            </a:r>
            <a:r>
              <a:rPr lang="el-GR" sz="2400" dirty="0" err="1" smtClean="0"/>
              <a:t>θαλασσοκρατίας</a:t>
            </a:r>
            <a:r>
              <a:rPr lang="el-GR" sz="2400" dirty="0" smtClean="0"/>
              <a:t> με έδρα τη Νάξο σημαντικά </a:t>
            </a:r>
            <a:r>
              <a:rPr lang="el-GR" sz="2400" dirty="0" err="1" smtClean="0"/>
              <a:t>νησία</a:t>
            </a:r>
            <a:r>
              <a:rPr lang="el-GR" sz="2400" dirty="0" smtClean="0"/>
              <a:t> Σύρος, Τήνος , Άνδρος.</a:t>
            </a:r>
            <a:endParaRPr lang="el-G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Autofit/>
          </a:bodyPr>
          <a:lstStyle/>
          <a:p>
            <a:r>
              <a:rPr lang="el-GR" sz="3600" dirty="0" smtClean="0"/>
              <a:t>Η Καθολική εκκλησία σε ειδησεογραφική διάσταση και άτυπη δράση.</a:t>
            </a:r>
            <a:endParaRPr lang="el-GR" sz="3600" dirty="0"/>
          </a:p>
        </p:txBody>
      </p:sp>
      <p:sp>
        <p:nvSpPr>
          <p:cNvPr id="10" name="9 - Θέση περιεχομένου"/>
          <p:cNvSpPr>
            <a:spLocks noGrp="1"/>
          </p:cNvSpPr>
          <p:nvPr>
            <p:ph idx="1"/>
          </p:nvPr>
        </p:nvSpPr>
        <p:spPr/>
        <p:txBody>
          <a:bodyPr>
            <a:normAutofit fontScale="92500" lnSpcReduction="10000"/>
          </a:bodyPr>
          <a:lstStyle/>
          <a:p>
            <a:pPr algn="ctr">
              <a:buNone/>
            </a:pPr>
            <a:r>
              <a:rPr lang="el-GR" dirty="0" smtClean="0"/>
              <a:t>Ε.Κ.Ν.Ε οργάνωση Ένωση Καθολικής Νεολαίας Ελλάδος</a:t>
            </a:r>
            <a:r>
              <a:rPr lang="en-US" sz="1800" dirty="0" smtClean="0">
                <a:solidFill>
                  <a:srgbClr val="007E39"/>
                </a:solidFill>
                <a:hlinkClick r:id="rId2"/>
              </a:rPr>
              <a:t>http://catholicyouth.gr/</a:t>
            </a:r>
            <a:endParaRPr lang="el-GR" sz="1800" dirty="0" smtClean="0">
              <a:solidFill>
                <a:srgbClr val="007E39"/>
              </a:solidFill>
            </a:endParaRPr>
          </a:p>
          <a:p>
            <a:pPr>
              <a:buNone/>
            </a:pPr>
            <a:r>
              <a:rPr lang="el-GR" sz="2000" dirty="0" smtClean="0"/>
              <a:t>Παρουσίαση της οργάνωσης με </a:t>
            </a:r>
            <a:r>
              <a:rPr lang="el-GR" sz="2000" dirty="0" err="1" smtClean="0"/>
              <a:t>διαπλεκόμενους</a:t>
            </a:r>
            <a:r>
              <a:rPr lang="el-GR" sz="2000" dirty="0" smtClean="0"/>
              <a:t> σκοπούς τόσο θρησκευτικούς όσο και κοινωνικούς, πολιτιστικούς, συμπόρευση  ανθρωπιστικών αρχών με χριστιανική πίστη. Έμφαση στη συμμέτοχη της νεολαίας στην κοινωνική, θρησκευτική, πολιτιστική ζωή της χώρας αλλά και στη συμμετοχή στα πανευρωπαϊκά προγράμματα. Προβολή της αξίας της οργάνωσης.</a:t>
            </a:r>
          </a:p>
          <a:p>
            <a:pPr>
              <a:buNone/>
            </a:pPr>
            <a:r>
              <a:rPr lang="el-GR" sz="2000" dirty="0" smtClean="0"/>
              <a:t>Ενημέρωση Καθολικών  επίσημη και </a:t>
            </a:r>
            <a:r>
              <a:rPr lang="el-GR" sz="2000" dirty="0" err="1" smtClean="0"/>
              <a:t>άτυπη,όχι</a:t>
            </a:r>
            <a:r>
              <a:rPr lang="el-GR" sz="2000" dirty="0" smtClean="0"/>
              <a:t> μόνο στις ειδήσεις που αφορούν την Ελλάδα, αλλά και σύνδεση της καθολικής εκκλησίας της Ελλάδας με την καθολική εκκλησία σε παγκόσμιο επίπεδο.</a:t>
            </a:r>
            <a:r>
              <a:rPr lang="en-US" sz="2000" dirty="0" smtClean="0">
                <a:solidFill>
                  <a:srgbClr val="C00000"/>
                </a:solidFill>
                <a:hlinkClick r:id="rId3"/>
              </a:rPr>
              <a:t> www.cen.gr</a:t>
            </a:r>
            <a:r>
              <a:rPr lang="el-GR" sz="2000" dirty="0" smtClean="0">
                <a:solidFill>
                  <a:srgbClr val="C00000"/>
                </a:solidFill>
              </a:rPr>
              <a:t>  </a:t>
            </a:r>
            <a:r>
              <a:rPr lang="en-US" sz="2000" u="sng" dirty="0" smtClean="0">
                <a:solidFill>
                  <a:srgbClr val="C00000"/>
                </a:solidFill>
              </a:rPr>
              <a:t>https://gcna.gr/ </a:t>
            </a:r>
            <a:endParaRPr lang="el-GR" sz="2000" dirty="0" smtClean="0"/>
          </a:p>
          <a:p>
            <a:pPr>
              <a:buNone/>
            </a:pPr>
            <a:r>
              <a:rPr lang="el-GR" sz="2000" dirty="0" smtClean="0"/>
              <a:t>Φιλανθρωπικό έργο με πρωτοβουλίες σε ενοριακό και τοπικό επίπεδο. Αναφορά στην εμπιστοσύνη που έχει γεννηθεί στους πιστούς αλλά και σε άλλους ανθρώπους  μέσω της βοήθειας που προσφέρεται. </a:t>
            </a:r>
            <a:r>
              <a:rPr lang="en-US" sz="2000" dirty="0" smtClean="0">
                <a:hlinkClick r:id="rId4"/>
              </a:rPr>
              <a:t>https://caritas.gr/to-orama-apostoli-mas/</a:t>
            </a:r>
            <a:r>
              <a:rPr lang="el-GR" sz="20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6" name="15 - Τίτλος"/>
          <p:cNvSpPr>
            <a:spLocks noGrp="1"/>
          </p:cNvSpPr>
          <p:nvPr>
            <p:ph type="title"/>
          </p:nvPr>
        </p:nvSpPr>
        <p:spPr/>
        <p:txBody>
          <a:bodyPr/>
          <a:lstStyle/>
          <a:p>
            <a:r>
              <a:rPr lang="el-GR" dirty="0" smtClean="0"/>
              <a:t>Τέλος</a:t>
            </a:r>
            <a:endParaRPr lang="el-GR" dirty="0"/>
          </a:p>
        </p:txBody>
      </p:sp>
      <p:pic>
        <p:nvPicPr>
          <p:cNvPr id="10" name="9 - Θέση περιεχομένου" descr="img_1650.jpg"/>
          <p:cNvPicPr>
            <a:picLocks noGrp="1" noChangeAspect="1"/>
          </p:cNvPicPr>
          <p:nvPr>
            <p:ph idx="1"/>
          </p:nvPr>
        </p:nvPicPr>
        <p:blipFill>
          <a:blip r:embed="rId2"/>
          <a:stretch>
            <a:fillRect/>
          </a:stretch>
        </p:blipFill>
        <p:spPr>
          <a:xfrm>
            <a:off x="2643174" y="1643050"/>
            <a:ext cx="3911609" cy="391160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dirty="0" smtClean="0"/>
              <a:t>Ιστορικά η καθολική εκκλησία στα νησιά.</a:t>
            </a:r>
            <a:endParaRPr lang="el-GR" dirty="0"/>
          </a:p>
        </p:txBody>
      </p:sp>
      <p:sp>
        <p:nvSpPr>
          <p:cNvPr id="6" name="5 - Θέση περιεχομένου"/>
          <p:cNvSpPr>
            <a:spLocks noGrp="1"/>
          </p:cNvSpPr>
          <p:nvPr>
            <p:ph idx="1"/>
          </p:nvPr>
        </p:nvSpPr>
        <p:spPr/>
        <p:txBody>
          <a:bodyPr>
            <a:normAutofit fontScale="92500"/>
          </a:bodyPr>
          <a:lstStyle/>
          <a:p>
            <a:r>
              <a:rPr lang="el-GR" sz="2400" dirty="0" smtClean="0"/>
              <a:t>Δημιουργία ανεξάρτητης πολιτείας στο Αιγαίο με ευλογία του Βενετού Δόγη και Λατίνου αυτοκράτορα.</a:t>
            </a:r>
          </a:p>
          <a:p>
            <a:r>
              <a:rPr lang="el-GR" sz="2400" dirty="0" smtClean="0"/>
              <a:t>Λατινική επισκοπή στα κυκλαδικά νησιά συγκεκριμένα στη Σύρο και στην Τήνο ισχυρή και σταθερή παρουσία .</a:t>
            </a:r>
          </a:p>
          <a:p>
            <a:r>
              <a:rPr lang="el-GR" sz="2400" dirty="0" smtClean="0"/>
              <a:t>Το 1385 οι Βενετοί εδραίωσαν καθολική παρουσία στο Ιόνιο από Κέρκυρα επεκτάθηκε Κεφαλονιά, Ζάκυνθο, Κύθηρα 1684 Λευκάδα.</a:t>
            </a:r>
          </a:p>
          <a:p>
            <a:r>
              <a:rPr lang="el-GR" sz="2400" dirty="0" smtClean="0"/>
              <a:t>Μεικτοί γάμοι ιταλών με ελληνίδες και τα παιδία γινόταν μέλη Λατινικής εκκλησίας.</a:t>
            </a:r>
          </a:p>
          <a:p>
            <a:r>
              <a:rPr lang="el-GR" sz="2400" dirty="0" smtClean="0"/>
              <a:t>Στην Κρήτη η παρουσία καθολικής εκκλησίας προκάλεσε δυσπιστία σε </a:t>
            </a:r>
            <a:r>
              <a:rPr lang="el-GR" sz="2400" dirty="0" err="1" smtClean="0"/>
              <a:t>Ελληνές</a:t>
            </a:r>
            <a:r>
              <a:rPr lang="el-GR" sz="2400" dirty="0" smtClean="0"/>
              <a:t>. </a:t>
            </a:r>
            <a:r>
              <a:rPr lang="el-GR" sz="2400" dirty="0" err="1" smtClean="0"/>
              <a:t>Στήν</a:t>
            </a:r>
            <a:r>
              <a:rPr lang="el-GR" sz="2400" dirty="0" smtClean="0"/>
              <a:t> Ρόδο καθολική παρουσία λόγω </a:t>
            </a:r>
            <a:r>
              <a:rPr lang="el-GR" sz="2400" dirty="0" err="1" smtClean="0"/>
              <a:t>Ιωαννίτων</a:t>
            </a:r>
            <a:r>
              <a:rPr lang="el-GR" sz="2400" dirty="0" smtClean="0"/>
              <a:t> Ιπποτών . Στη Χίο η κατοχή των Γενοβέζων οδήγησε σε σταθερό κλίμα και στην εμφάνιση Φραγκισκανών και Δομινικανών.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Περίοδος οθωμανικής αυτοκρατορίας ως τον Μεταξά </a:t>
            </a:r>
            <a:endParaRPr lang="el-GR" sz="3200" dirty="0"/>
          </a:p>
        </p:txBody>
      </p:sp>
      <p:sp>
        <p:nvSpPr>
          <p:cNvPr id="3" name="2 - Θέση περιεχομένου"/>
          <p:cNvSpPr>
            <a:spLocks noGrp="1"/>
          </p:cNvSpPr>
          <p:nvPr>
            <p:ph sz="half" idx="1"/>
          </p:nvPr>
        </p:nvSpPr>
        <p:spPr>
          <a:xfrm>
            <a:off x="457200" y="1428736"/>
            <a:ext cx="4038600" cy="4697427"/>
          </a:xfrm>
        </p:spPr>
        <p:txBody>
          <a:bodyPr>
            <a:normAutofit/>
          </a:bodyPr>
          <a:lstStyle/>
          <a:p>
            <a:r>
              <a:rPr lang="el-GR" sz="2000" dirty="0" smtClean="0"/>
              <a:t>Με φόρους καθολικών στο Σουλτάνο εξασφαλίζονταν η συνύπαρξη τους.</a:t>
            </a:r>
          </a:p>
          <a:p>
            <a:r>
              <a:rPr lang="el-GR" sz="2000" dirty="0" smtClean="0"/>
              <a:t>Ιδιαίτερες σχέσεις Γάλλων με Έλληνες καθολικούς. Αποστολές </a:t>
            </a:r>
            <a:r>
              <a:rPr lang="el-GR" sz="2000" dirty="0" err="1" smtClean="0"/>
              <a:t>Καπουκίνων</a:t>
            </a:r>
            <a:r>
              <a:rPr lang="el-GR" sz="2000" dirty="0" smtClean="0"/>
              <a:t>, </a:t>
            </a:r>
            <a:r>
              <a:rPr lang="el-GR" sz="2000" dirty="0" err="1" smtClean="0"/>
              <a:t>Ιουσιτών</a:t>
            </a:r>
            <a:r>
              <a:rPr lang="el-GR" sz="2000" dirty="0" smtClean="0"/>
              <a:t>  συγκεκριμένα στη Θεσσαλονίκη. Μετά τον Κρητικό πόλεμο ύψωση γαλλικής σημαίας στις εκκλησίες.</a:t>
            </a:r>
          </a:p>
          <a:p>
            <a:r>
              <a:rPr lang="el-GR" sz="2000" dirty="0" smtClean="0"/>
              <a:t>Αύξηση Καθολικών λόγω πειρατών όπως στη Μήλο και με Ναυάγιο 2 Γάλλων </a:t>
            </a:r>
            <a:r>
              <a:rPr lang="el-GR" sz="2000" dirty="0" err="1" smtClean="0"/>
              <a:t>Ιουσιτών</a:t>
            </a:r>
            <a:r>
              <a:rPr lang="el-GR" sz="2000" dirty="0" smtClean="0"/>
              <a:t>. </a:t>
            </a:r>
          </a:p>
          <a:p>
            <a:r>
              <a:rPr lang="el-GR" sz="2000" dirty="0" err="1" smtClean="0"/>
              <a:t>Δομηνικανοί</a:t>
            </a:r>
            <a:r>
              <a:rPr lang="el-GR" sz="2000" dirty="0" smtClean="0"/>
              <a:t> στην Αθήνα. </a:t>
            </a:r>
          </a:p>
        </p:txBody>
      </p:sp>
      <p:sp>
        <p:nvSpPr>
          <p:cNvPr id="4" name="3 - Θέση περιεχομένου"/>
          <p:cNvSpPr>
            <a:spLocks noGrp="1"/>
          </p:cNvSpPr>
          <p:nvPr>
            <p:ph sz="half" idx="2"/>
          </p:nvPr>
        </p:nvSpPr>
        <p:spPr>
          <a:xfrm>
            <a:off x="4648200" y="1428736"/>
            <a:ext cx="4038600" cy="4714908"/>
          </a:xfrm>
        </p:spPr>
        <p:txBody>
          <a:bodyPr>
            <a:normAutofit/>
          </a:bodyPr>
          <a:lstStyle/>
          <a:p>
            <a:r>
              <a:rPr lang="el-GR" sz="2000" dirty="0" smtClean="0"/>
              <a:t>Διχασμός ελλήνων καθολικών για τη συμμετοχή στον απελευθερωτικό αγώνα.</a:t>
            </a:r>
          </a:p>
          <a:p>
            <a:r>
              <a:rPr lang="el-GR" sz="2000" dirty="0" smtClean="0"/>
              <a:t>Ο Ιωάννης Καποδίστριας το 1827 συνειδητοποίησε  ότι η επιτυχία της επανάστασης απαιτούσε την διπλωματική υποστήριξη Γαλλίας, Αγγλίας και Ρωσίας.</a:t>
            </a:r>
          </a:p>
          <a:p>
            <a:r>
              <a:rPr lang="el-GR" sz="2000" dirty="0" smtClean="0"/>
              <a:t>Τρίτο Πρωτόκολλο του Λονδίνου της 3/2/1830 απρόσκοπτη άσκηση λατρείας καθολικών, δικαιώματα, κατοχή ιδιοκτησίας.</a:t>
            </a:r>
          </a:p>
          <a:p>
            <a:r>
              <a:rPr lang="el-GR" sz="2000" dirty="0" smtClean="0"/>
              <a:t>Ιωάννης Μεταξάς νέα νομοθεσία για άδεια για μέρος λατρείας.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Χάρτης Δουκάτου Αρχιπελάγους</a:t>
            </a:r>
            <a:endParaRPr lang="el-GR" dirty="0"/>
          </a:p>
        </p:txBody>
      </p:sp>
      <p:pic>
        <p:nvPicPr>
          <p:cNvPr id="6" name="5 - Θέση περιεχομένου" descr="400px-Conquête_Duché_Naxos.png"/>
          <p:cNvPicPr>
            <a:picLocks noGrp="1" noChangeAspect="1"/>
          </p:cNvPicPr>
          <p:nvPr>
            <p:ph idx="1"/>
          </p:nvPr>
        </p:nvPicPr>
        <p:blipFill>
          <a:blip r:embed="rId2"/>
          <a:stretch>
            <a:fillRect/>
          </a:stretch>
        </p:blipFill>
        <p:spPr>
          <a:xfrm>
            <a:off x="2143108" y="1571612"/>
            <a:ext cx="4714908" cy="432374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a:xfrm>
            <a:off x="571472" y="642918"/>
            <a:ext cx="8229600" cy="857256"/>
          </a:xfrm>
        </p:spPr>
        <p:txBody>
          <a:bodyPr>
            <a:normAutofit fontScale="90000"/>
          </a:bodyPr>
          <a:lstStyle/>
          <a:p>
            <a:r>
              <a:rPr lang="el-GR" sz="2700" dirty="0" smtClean="0"/>
              <a:t>Διαδικασία αναγνώρισης των εκκλησιαστικών επαρχιών</a:t>
            </a:r>
            <a:r>
              <a:rPr lang="en-US" sz="2700" dirty="0" smtClean="0"/>
              <a:t> </a:t>
            </a:r>
            <a:r>
              <a:rPr lang="el-GR" sz="2700" b="1" dirty="0" smtClean="0"/>
              <a:t>Νόμος 4301/2014</a:t>
            </a:r>
            <a:r>
              <a:rPr lang="el-GR" b="1" dirty="0" smtClean="0"/>
              <a:t/>
            </a:r>
            <a:br>
              <a:rPr lang="el-GR" b="1" dirty="0" smtClean="0"/>
            </a:br>
            <a:endParaRPr lang="el-GR" dirty="0"/>
          </a:p>
        </p:txBody>
      </p:sp>
      <p:sp>
        <p:nvSpPr>
          <p:cNvPr id="6" name="5 - Θέση κειμένου"/>
          <p:cNvSpPr>
            <a:spLocks noGrp="1"/>
          </p:cNvSpPr>
          <p:nvPr>
            <p:ph type="body" idx="1"/>
          </p:nvPr>
        </p:nvSpPr>
        <p:spPr>
          <a:xfrm>
            <a:off x="457200" y="1071546"/>
            <a:ext cx="4040188" cy="1571636"/>
          </a:xfrm>
        </p:spPr>
        <p:txBody>
          <a:bodyPr>
            <a:noAutofit/>
          </a:bodyPr>
          <a:lstStyle/>
          <a:p>
            <a:r>
              <a:rPr lang="el-GR" sz="1400" dirty="0" smtClean="0"/>
              <a:t>Αναγνωρισμένα δικαιώματα από το Γ </a:t>
            </a:r>
            <a:r>
              <a:rPr lang="el-GR" sz="1400" dirty="0" err="1" smtClean="0"/>
              <a:t>΄πρωτόκολλο</a:t>
            </a:r>
            <a:r>
              <a:rPr lang="el-GR" sz="1400" dirty="0" smtClean="0"/>
              <a:t> Ανεξαρτησίας του Λονδίνου στην</a:t>
            </a:r>
            <a:r>
              <a:rPr lang="el-GR" sz="1400" dirty="0" smtClean="0"/>
              <a:t> </a:t>
            </a:r>
            <a:r>
              <a:rPr lang="el-GR" sz="1400" dirty="0" err="1" smtClean="0"/>
              <a:t>Αρχιεπίσκοπη</a:t>
            </a:r>
            <a:r>
              <a:rPr lang="el-GR" sz="1400" dirty="0" smtClean="0"/>
              <a:t> </a:t>
            </a:r>
            <a:r>
              <a:rPr lang="el-GR" sz="1400" dirty="0" smtClean="0"/>
              <a:t>Νάξου-Τήνου </a:t>
            </a:r>
            <a:r>
              <a:rPr lang="el-GR" sz="1400" dirty="0" err="1" smtClean="0"/>
              <a:t>Επίσκοποπη</a:t>
            </a:r>
            <a:r>
              <a:rPr lang="el-GR" sz="1400" dirty="0" smtClean="0"/>
              <a:t> Σύρου - Θήρας </a:t>
            </a:r>
            <a:r>
              <a:rPr lang="el-GR" sz="1400" dirty="0" smtClean="0"/>
              <a:t>Επισκοπή Κρήτης, Επισκοπή Χίου και </a:t>
            </a:r>
            <a:r>
              <a:rPr lang="el-GR" sz="1400" dirty="0" smtClean="0"/>
              <a:t>επέκταση </a:t>
            </a:r>
            <a:r>
              <a:rPr lang="el-GR" sz="1400" dirty="0" err="1" smtClean="0"/>
              <a:t>προστστευτίκης</a:t>
            </a:r>
            <a:r>
              <a:rPr lang="el-GR" sz="1400" dirty="0" smtClean="0"/>
              <a:t> ισχύς το 1864 με </a:t>
            </a:r>
            <a:r>
              <a:rPr lang="el-GR" sz="1400" dirty="0" err="1" smtClean="0"/>
              <a:t>πρόσαρτηση</a:t>
            </a:r>
            <a:r>
              <a:rPr lang="el-GR" sz="1400" dirty="0" smtClean="0"/>
              <a:t> της Κέρκυρας.</a:t>
            </a:r>
            <a:endParaRPr lang="el-GR" sz="1400" dirty="0"/>
          </a:p>
        </p:txBody>
      </p:sp>
      <p:pic>
        <p:nvPicPr>
          <p:cNvPr id="10" name="9 - Θέση περιεχομένου" descr="img31_1.jpg"/>
          <p:cNvPicPr>
            <a:picLocks noGrp="1" noChangeAspect="1"/>
          </p:cNvPicPr>
          <p:nvPr>
            <p:ph sz="half" idx="2"/>
          </p:nvPr>
        </p:nvPicPr>
        <p:blipFill>
          <a:blip r:embed="rId3"/>
          <a:stretch>
            <a:fillRect/>
          </a:stretch>
        </p:blipFill>
        <p:spPr>
          <a:xfrm>
            <a:off x="687760" y="2928938"/>
            <a:ext cx="3579068" cy="3197225"/>
          </a:xfrm>
        </p:spPr>
      </p:pic>
      <p:sp>
        <p:nvSpPr>
          <p:cNvPr id="8" name="7 - Θέση κειμένου"/>
          <p:cNvSpPr>
            <a:spLocks noGrp="1"/>
          </p:cNvSpPr>
          <p:nvPr>
            <p:ph type="body" sz="quarter" idx="3"/>
          </p:nvPr>
        </p:nvSpPr>
        <p:spPr>
          <a:xfrm>
            <a:off x="4643438" y="1285860"/>
            <a:ext cx="4141817" cy="1857388"/>
          </a:xfrm>
        </p:spPr>
        <p:txBody>
          <a:bodyPr>
            <a:normAutofit fontScale="70000" lnSpcReduction="20000"/>
          </a:bodyPr>
          <a:lstStyle/>
          <a:p>
            <a:r>
              <a:rPr lang="el-GR" sz="2300" dirty="0" smtClean="0"/>
              <a:t>Θρησκευτικά νομικά πρόσωπα από το 2014 Αρχιεπισκοπή Αθηνών, Αρχιεπισκοπή Ρόδου, Αποστολικό </a:t>
            </a:r>
            <a:r>
              <a:rPr lang="el-GR" sz="2300" dirty="0" err="1" smtClean="0"/>
              <a:t>Βικαριάτο</a:t>
            </a:r>
            <a:r>
              <a:rPr lang="el-GR" sz="2300" dirty="0" smtClean="0"/>
              <a:t> Θεσσαλονίκης, </a:t>
            </a:r>
            <a:r>
              <a:rPr lang="el-GR" sz="2300" dirty="0" smtClean="0"/>
              <a:t>Επισκοπή Κρήτης, Επισκοπή Χίου Αποστολική </a:t>
            </a:r>
            <a:r>
              <a:rPr lang="el-GR" sz="2300" dirty="0" smtClean="0"/>
              <a:t>Εξαρχία των </a:t>
            </a:r>
            <a:r>
              <a:rPr lang="el-GR" sz="2300" dirty="0" err="1" smtClean="0"/>
              <a:t>Ελληνόρυθμων</a:t>
            </a:r>
            <a:r>
              <a:rPr lang="el-GR" sz="2300" dirty="0" smtClean="0"/>
              <a:t> Καθολικών, Εξαρχία των </a:t>
            </a:r>
            <a:r>
              <a:rPr lang="el-GR" sz="2300" dirty="0" err="1" smtClean="0"/>
              <a:t>Αρμενόρυθμων</a:t>
            </a:r>
            <a:r>
              <a:rPr lang="el-GR" sz="2300" dirty="0" smtClean="0"/>
              <a:t> καθολικών</a:t>
            </a:r>
            <a:r>
              <a:rPr lang="el-GR" sz="2000" dirty="0" smtClean="0"/>
              <a:t>. </a:t>
            </a:r>
            <a:r>
              <a:rPr lang="en-US" sz="2000" dirty="0" smtClean="0">
                <a:hlinkClick r:id="rId4"/>
              </a:rPr>
              <a:t>https://www.taxheaven.gr/laws/law/index/law/640</a:t>
            </a:r>
            <a:r>
              <a:rPr lang="el-GR" sz="2000" dirty="0" smtClean="0"/>
              <a:t>  </a:t>
            </a:r>
            <a:r>
              <a:rPr lang="en-US" sz="2000" dirty="0" smtClean="0">
                <a:hlinkClick r:id="rId5"/>
              </a:rPr>
              <a:t>http://justar-lawblog.blogspot.com/2014/10/43012014.html</a:t>
            </a:r>
            <a:endParaRPr lang="el-GR" sz="2000" dirty="0" smtClean="0"/>
          </a:p>
          <a:p>
            <a:endParaRPr lang="el-GR" sz="2000" dirty="0"/>
          </a:p>
        </p:txBody>
      </p:sp>
      <p:pic>
        <p:nvPicPr>
          <p:cNvPr id="11" name="10 - Θέση περιεχομένου" descr="0edba4b372908eaa15dfdc4f0fb124f15dd183a3.jpg"/>
          <p:cNvPicPr>
            <a:picLocks noGrp="1" noChangeAspect="1"/>
          </p:cNvPicPr>
          <p:nvPr>
            <p:ph sz="quarter" idx="4"/>
          </p:nvPr>
        </p:nvPicPr>
        <p:blipFill>
          <a:blip r:embed="rId6"/>
          <a:stretch>
            <a:fillRect/>
          </a:stretch>
        </p:blipFill>
        <p:spPr>
          <a:xfrm>
            <a:off x="4786314" y="3143248"/>
            <a:ext cx="3429024" cy="292895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l-GR" sz="3600" dirty="0" smtClean="0"/>
              <a:t>Ισχύς </a:t>
            </a:r>
            <a:r>
              <a:rPr lang="el-GR" sz="3600" dirty="0" smtClean="0"/>
              <a:t>του νόμου </a:t>
            </a:r>
            <a:r>
              <a:rPr lang="el-GR" sz="3600" dirty="0" smtClean="0"/>
              <a:t>4301/2014 συμπέρασμα.</a:t>
            </a:r>
            <a:endParaRPr lang="el-GR" sz="3600" dirty="0"/>
          </a:p>
        </p:txBody>
      </p:sp>
      <p:sp>
        <p:nvSpPr>
          <p:cNvPr id="8" name="7 - Θέση περιεχομένου"/>
          <p:cNvSpPr>
            <a:spLocks noGrp="1"/>
          </p:cNvSpPr>
          <p:nvPr>
            <p:ph idx="1"/>
          </p:nvPr>
        </p:nvSpPr>
        <p:spPr/>
        <p:txBody>
          <a:bodyPr/>
          <a:lstStyle/>
          <a:p>
            <a:pPr marL="514350" indent="-514350">
              <a:buNone/>
            </a:pPr>
            <a:r>
              <a:rPr lang="el-GR" dirty="0" smtClean="0"/>
              <a:t>Ουσιαστικά το 2014 αποκτούν πλήρη νομική υπόσταση ως θρησκευτικά νομικά πρόσωπα </a:t>
            </a:r>
            <a:r>
              <a:rPr lang="el-GR" dirty="0" smtClean="0"/>
              <a:t>ιδιωτικού δικαίου </a:t>
            </a:r>
            <a:r>
              <a:rPr lang="el-GR" dirty="0" smtClean="0"/>
              <a:t>όλες οι θρησκευτικές </a:t>
            </a:r>
            <a:r>
              <a:rPr lang="el-GR" dirty="0" smtClean="0"/>
              <a:t>κοινότητες (Επισκοπές, Ενορίες, </a:t>
            </a:r>
            <a:r>
              <a:rPr lang="el-GR" dirty="0" smtClean="0"/>
              <a:t>Μονές) της </a:t>
            </a:r>
            <a:r>
              <a:rPr lang="el-GR" dirty="0" smtClean="0"/>
              <a:t>Κ</a:t>
            </a:r>
            <a:r>
              <a:rPr lang="el-GR" dirty="0" smtClean="0"/>
              <a:t>αθολικής Εκκλησίας Ελλάδος, ενώ μέχρι τότε υπήρχε απλά μια προστασία σε επίπεδο διεθνών συνθηκών σε όσες ρωμαιοκαθολικές επισκοπές είχαν συσταθεί πριν το 1830. </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0"/>
            <a:ext cx="3008313" cy="1214422"/>
          </a:xfrm>
        </p:spPr>
        <p:txBody>
          <a:bodyPr>
            <a:normAutofit/>
          </a:bodyPr>
          <a:lstStyle/>
          <a:p>
            <a:r>
              <a:rPr lang="el-GR" dirty="0" smtClean="0"/>
              <a:t>Η καθολική εκκλησία στην Ελλάδα σήμερα Χαρτογράφηση.</a:t>
            </a:r>
            <a:endParaRPr lang="el-GR" dirty="0"/>
          </a:p>
        </p:txBody>
      </p:sp>
      <p:sp>
        <p:nvSpPr>
          <p:cNvPr id="7" name="6 - Θέση περιεχομένου"/>
          <p:cNvSpPr>
            <a:spLocks noGrp="1"/>
          </p:cNvSpPr>
          <p:nvPr>
            <p:ph idx="1"/>
          </p:nvPr>
        </p:nvSpPr>
        <p:spPr>
          <a:xfrm>
            <a:off x="3575050" y="714356"/>
            <a:ext cx="5111750" cy="5786478"/>
          </a:xfrm>
          <a:ln>
            <a:solidFill>
              <a:schemeClr val="bg2">
                <a:lumMod val="50000"/>
              </a:schemeClr>
            </a:solidFill>
          </a:ln>
        </p:spPr>
        <p:txBody>
          <a:bodyPr>
            <a:normAutofit fontScale="92500" lnSpcReduction="20000"/>
          </a:bodyPr>
          <a:lstStyle/>
          <a:p>
            <a:pPr>
              <a:buNone/>
            </a:pPr>
            <a:r>
              <a:rPr lang="el-GR" sz="2000" dirty="0" smtClean="0"/>
              <a:t>Δέκα καθολικές επισκοπές με έξι εν ενεργεία καθολικούς ιεράρχες</a:t>
            </a:r>
            <a:r>
              <a:rPr lang="el-GR" sz="2000" dirty="0" smtClean="0">
                <a:solidFill>
                  <a:srgbClr val="C00000"/>
                </a:solidFill>
              </a:rPr>
              <a:t>. Ο Αρχιεπίσκοπος Κερκύρας</a:t>
            </a:r>
            <a:r>
              <a:rPr lang="el-GR" sz="2000" dirty="0" smtClean="0"/>
              <a:t> που είναι και </a:t>
            </a:r>
            <a:r>
              <a:rPr lang="el-GR" sz="2000" u="sng" dirty="0" smtClean="0">
                <a:uFill>
                  <a:solidFill>
                    <a:schemeClr val="accent1">
                      <a:lumMod val="75000"/>
                    </a:schemeClr>
                  </a:solidFill>
                </a:uFill>
              </a:rPr>
              <a:t>αποστολικός Τοποτηρητής του </a:t>
            </a:r>
            <a:r>
              <a:rPr lang="el-GR" sz="2000" u="sng" dirty="0" err="1" smtClean="0">
                <a:uFill>
                  <a:solidFill>
                    <a:schemeClr val="accent1">
                      <a:lumMod val="75000"/>
                    </a:schemeClr>
                  </a:solidFill>
                </a:uFill>
              </a:rPr>
              <a:t>Βικαριάτου</a:t>
            </a:r>
            <a:r>
              <a:rPr lang="el-GR" sz="2000" u="sng" dirty="0" smtClean="0">
                <a:uFill>
                  <a:solidFill>
                    <a:schemeClr val="accent1">
                      <a:lumMod val="75000"/>
                    </a:schemeClr>
                  </a:solidFill>
                </a:uFill>
              </a:rPr>
              <a:t> Θεσσαλονίκης (βόρεια Ελλάδα).</a:t>
            </a:r>
          </a:p>
          <a:p>
            <a:pPr>
              <a:buNone/>
            </a:pPr>
            <a:r>
              <a:rPr lang="el-GR" sz="2000" dirty="0" smtClean="0"/>
              <a:t>Ο </a:t>
            </a:r>
            <a:r>
              <a:rPr lang="el-GR" sz="2000" dirty="0" smtClean="0">
                <a:solidFill>
                  <a:srgbClr val="0070C0"/>
                </a:solidFill>
              </a:rPr>
              <a:t>Αρχιεπίσκοπος Νάξου-Τήνου </a:t>
            </a:r>
            <a:r>
              <a:rPr lang="el-GR" sz="2000" dirty="0" smtClean="0"/>
              <a:t>και </a:t>
            </a:r>
            <a:r>
              <a:rPr lang="el-GR" sz="2000" u="sng" dirty="0" smtClean="0">
                <a:uFill>
                  <a:solidFill>
                    <a:srgbClr val="0099CC"/>
                  </a:solidFill>
                </a:uFill>
              </a:rPr>
              <a:t>αποστολικός Τοποτηρητής της Επισκοπής Χίου (κεντρικό και βόρειο Αιγαίο)</a:t>
            </a:r>
          </a:p>
          <a:p>
            <a:pPr>
              <a:buNone/>
            </a:pPr>
            <a:r>
              <a:rPr lang="el-GR" sz="2000" dirty="0" smtClean="0">
                <a:solidFill>
                  <a:srgbClr val="007E39"/>
                </a:solidFill>
              </a:rPr>
              <a:t>Ο Αρχιεπίσκοπος των Αθηναίων Καθολικών </a:t>
            </a:r>
            <a:r>
              <a:rPr lang="el-GR" sz="2000" dirty="0" smtClean="0"/>
              <a:t>και </a:t>
            </a:r>
            <a:r>
              <a:rPr lang="el-GR" sz="2000" u="sng" dirty="0" smtClean="0">
                <a:uFill>
                  <a:solidFill>
                    <a:srgbClr val="00B0F0"/>
                  </a:solidFill>
                </a:uFill>
              </a:rPr>
              <a:t>αποστολικός Τοποτηρητής της Αρχιεπισκοπής Ρόδου (Δωδεκάνησα).</a:t>
            </a:r>
          </a:p>
          <a:p>
            <a:pPr>
              <a:buNone/>
            </a:pPr>
            <a:r>
              <a:rPr lang="el-GR" sz="2000" dirty="0" smtClean="0"/>
              <a:t>Ο </a:t>
            </a:r>
            <a:r>
              <a:rPr lang="el-GR" sz="2000" dirty="0" smtClean="0">
                <a:solidFill>
                  <a:srgbClr val="7030A0"/>
                </a:solidFill>
              </a:rPr>
              <a:t>Επίσκοπος Σύρου - Θήρας </a:t>
            </a:r>
            <a:r>
              <a:rPr lang="el-GR" sz="2000" u="sng" dirty="0" smtClean="0">
                <a:uFill>
                  <a:solidFill>
                    <a:srgbClr val="CC3399"/>
                  </a:solidFill>
                </a:uFill>
              </a:rPr>
              <a:t>και αποστολικός Τοποτηρητής της Επισκοπής Κρήτης (νότιο Αιγαίο).</a:t>
            </a:r>
          </a:p>
          <a:p>
            <a:pPr>
              <a:buNone/>
            </a:pPr>
            <a:r>
              <a:rPr lang="el-GR" sz="2000" dirty="0" smtClean="0"/>
              <a:t>Ο Έξαρχος </a:t>
            </a:r>
            <a:r>
              <a:rPr lang="el-GR" sz="2000" dirty="0" err="1" smtClean="0"/>
              <a:t>Ελληνορρύθμων</a:t>
            </a:r>
            <a:r>
              <a:rPr lang="el-GR" sz="2000" dirty="0" smtClean="0"/>
              <a:t> καθολικών(Οι </a:t>
            </a:r>
            <a:r>
              <a:rPr lang="el-GR" sz="2000" dirty="0" err="1" smtClean="0"/>
              <a:t>ελληνόρυθμοι</a:t>
            </a:r>
            <a:r>
              <a:rPr lang="el-GR" sz="2000" dirty="0" smtClean="0"/>
              <a:t> καθολικοί τοποθετούνται στην Αθήνα και στα Γιαννιτσά, ακολουθούν το βυζαντινό τυπικό υπάγονται στην καθολική εκκλησία).</a:t>
            </a:r>
          </a:p>
          <a:p>
            <a:pPr>
              <a:buNone/>
            </a:pPr>
            <a:r>
              <a:rPr lang="el-GR" sz="2000" dirty="0" smtClean="0"/>
              <a:t>Ο Έξαρχος </a:t>
            </a:r>
            <a:r>
              <a:rPr lang="el-GR" sz="2000" dirty="0" err="1" smtClean="0"/>
              <a:t>Αρμεν</a:t>
            </a:r>
            <a:r>
              <a:rPr lang="en-US" sz="2000" dirty="0" smtClean="0"/>
              <a:t>o</a:t>
            </a:r>
            <a:r>
              <a:rPr lang="el-GR" sz="2000" dirty="0" err="1" smtClean="0"/>
              <a:t>ρρύθμων</a:t>
            </a:r>
            <a:r>
              <a:rPr lang="el-GR" sz="2000" dirty="0" smtClean="0"/>
              <a:t> καθολικών </a:t>
            </a:r>
          </a:p>
          <a:p>
            <a:pPr>
              <a:buNone/>
            </a:pPr>
            <a:r>
              <a:rPr lang="el-GR" sz="2000" dirty="0" smtClean="0"/>
              <a:t> </a:t>
            </a:r>
            <a:endParaRPr lang="el-GR" sz="2000" dirty="0"/>
          </a:p>
        </p:txBody>
      </p:sp>
      <p:sp>
        <p:nvSpPr>
          <p:cNvPr id="8" name="7 - Θέση κειμένου"/>
          <p:cNvSpPr>
            <a:spLocks noGrp="1"/>
          </p:cNvSpPr>
          <p:nvPr>
            <p:ph type="body" sz="half" idx="2"/>
          </p:nvPr>
        </p:nvSpPr>
        <p:spPr>
          <a:xfrm>
            <a:off x="214282" y="1214422"/>
            <a:ext cx="3222627" cy="4911741"/>
          </a:xfrm>
        </p:spPr>
        <p:txBody>
          <a:bodyPr/>
          <a:lstStyle/>
          <a:p>
            <a:r>
              <a:rPr lang="el-GR" dirty="0" smtClean="0">
                <a:solidFill>
                  <a:srgbClr val="C00000"/>
                </a:solidFill>
              </a:rPr>
              <a:t>Περιλαμβάνει: Μακεδονία, Θράκη, Θεσσαλία, τα νησιά των Β. Σποράδων (πλην της Σκύρου), Θάσο, Σαμοθράκη  τα νησιά του </a:t>
            </a:r>
            <a:r>
              <a:rPr lang="el-GR" dirty="0" err="1" smtClean="0">
                <a:solidFill>
                  <a:srgbClr val="C00000"/>
                </a:solidFill>
              </a:rPr>
              <a:t>ιουνίου</a:t>
            </a:r>
            <a:r>
              <a:rPr lang="el-GR" dirty="0" smtClean="0">
                <a:solidFill>
                  <a:srgbClr val="C00000"/>
                </a:solidFill>
              </a:rPr>
              <a:t> και την Ήπειρο.</a:t>
            </a:r>
            <a:r>
              <a:rPr lang="el-GR" dirty="0" smtClean="0"/>
              <a:t/>
            </a:r>
            <a:br>
              <a:rPr lang="el-GR" dirty="0" smtClean="0"/>
            </a:br>
            <a:r>
              <a:rPr lang="el-GR" dirty="0" smtClean="0">
                <a:solidFill>
                  <a:srgbClr val="0070C0"/>
                </a:solidFill>
              </a:rPr>
              <a:t>Περιλαμβάνει τη Νάξο, Πάρο, Αντίπαρο, </a:t>
            </a:r>
            <a:r>
              <a:rPr lang="el-GR" dirty="0" err="1" smtClean="0">
                <a:solidFill>
                  <a:srgbClr val="0070C0"/>
                </a:solidFill>
              </a:rPr>
              <a:t>Κουφονήσια,Τήνο</a:t>
            </a:r>
            <a:r>
              <a:rPr lang="el-GR" dirty="0" smtClean="0">
                <a:solidFill>
                  <a:srgbClr val="0070C0"/>
                </a:solidFill>
              </a:rPr>
              <a:t>, Μύκονο, Άνδρο, Δήλο τα νησιά βορείου  και κεντρικού  Αιγαίου</a:t>
            </a:r>
          </a:p>
          <a:p>
            <a:r>
              <a:rPr lang="el-GR" dirty="0" smtClean="0">
                <a:solidFill>
                  <a:srgbClr val="007E39"/>
                </a:solidFill>
              </a:rPr>
              <a:t>Περιλαμβάνει τις περιοχές της Στερεάς Ελλάδας με την Εύβοια και την Σκύρο, την Πελοπόννησο, τα νησιά του Αργοσαρωνικού, τα Κύθηρα και τα Αντικύθηρα και τα </a:t>
            </a:r>
            <a:r>
              <a:rPr lang="el-GR" dirty="0" err="1" smtClean="0">
                <a:solidFill>
                  <a:srgbClr val="007E39"/>
                </a:solidFill>
              </a:rPr>
              <a:t>δωδεκάνησα</a:t>
            </a:r>
            <a:r>
              <a:rPr lang="el-GR" dirty="0" smtClean="0">
                <a:solidFill>
                  <a:srgbClr val="007E39"/>
                </a:solidFill>
              </a:rPr>
              <a:t>.</a:t>
            </a:r>
          </a:p>
          <a:p>
            <a:r>
              <a:rPr lang="el-GR" dirty="0" smtClean="0">
                <a:solidFill>
                  <a:srgbClr val="7030A0"/>
                </a:solidFill>
              </a:rPr>
              <a:t>Περιλαμβάνει τα νησιά των Κυκλάδων: Σύρο, Γυάρο, Κέα, Κύθνο, Σέριφο, Σίφνο, Μήλο, Κίμωλο Θήρα, </a:t>
            </a:r>
            <a:r>
              <a:rPr lang="el-GR" dirty="0" err="1" smtClean="0">
                <a:solidFill>
                  <a:srgbClr val="7030A0"/>
                </a:solidFill>
              </a:rPr>
              <a:t>Θηρασιά</a:t>
            </a:r>
            <a:r>
              <a:rPr lang="el-GR" dirty="0" smtClean="0">
                <a:solidFill>
                  <a:srgbClr val="7030A0"/>
                </a:solidFill>
              </a:rPr>
              <a:t>, </a:t>
            </a:r>
            <a:r>
              <a:rPr lang="el-GR" dirty="0" err="1" smtClean="0">
                <a:solidFill>
                  <a:srgbClr val="7030A0"/>
                </a:solidFill>
              </a:rPr>
              <a:t>Ιο</a:t>
            </a:r>
            <a:r>
              <a:rPr lang="el-GR" dirty="0" smtClean="0">
                <a:solidFill>
                  <a:srgbClr val="7030A0"/>
                </a:solidFill>
              </a:rPr>
              <a:t>, Ανάφη, Φολέγανδρο και Σίκινο και Κρήτη.</a:t>
            </a:r>
          </a:p>
          <a:p>
            <a:endParaRPr lang="en-US" dirty="0" smtClean="0">
              <a:solidFill>
                <a:srgbClr val="007E39"/>
              </a:solidFill>
            </a:endParaRPr>
          </a:p>
        </p:txBody>
      </p:sp>
      <p:pic>
        <p:nvPicPr>
          <p:cNvPr id="6" name="5 - Θέση περιεχομένου" descr="0edba4b372908eaa15dfdc4f0fb124f15dd183a3.jpg"/>
          <p:cNvPicPr>
            <a:picLocks noGrp="1" noChangeAspect="1"/>
          </p:cNvPicPr>
          <p:nvPr>
            <p:ph sz="half" idx="4294967295"/>
          </p:nvPr>
        </p:nvPicPr>
        <p:blipFill>
          <a:blip r:embed="rId2"/>
          <a:stretch>
            <a:fillRect/>
          </a:stretch>
        </p:blipFill>
        <p:spPr>
          <a:xfrm>
            <a:off x="500034" y="4857760"/>
            <a:ext cx="2571768" cy="17859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dirty="0" smtClean="0"/>
              <a:t>Ναός Σαν </a:t>
            </a:r>
            <a:r>
              <a:rPr lang="el-GR" dirty="0" err="1" smtClean="0"/>
              <a:t>Τζώρτζη</a:t>
            </a:r>
            <a:r>
              <a:rPr lang="el-GR" dirty="0" smtClean="0"/>
              <a:t> Καθολική Μητρόπολη.</a:t>
            </a:r>
            <a:endParaRPr lang="el-GR" dirty="0"/>
          </a:p>
        </p:txBody>
      </p:sp>
      <p:pic>
        <p:nvPicPr>
          <p:cNvPr id="7" name="6 - Θέση περιεχομένου" descr="SHOGUN_S001_S001_T107.jpg"/>
          <p:cNvPicPr>
            <a:picLocks noGrp="1" noChangeAspect="1"/>
          </p:cNvPicPr>
          <p:nvPr>
            <p:ph idx="1"/>
          </p:nvPr>
        </p:nvPicPr>
        <p:blipFill>
          <a:blip r:embed="rId2"/>
          <a:stretch>
            <a:fillRect/>
          </a:stretch>
        </p:blipFill>
        <p:spPr>
          <a:xfrm>
            <a:off x="730085" y="1600200"/>
            <a:ext cx="7683830" cy="4525963"/>
          </a:xfrm>
        </p:spPr>
      </p:pic>
    </p:spTree>
  </p:cSld>
  <p:clrMapOvr>
    <a:masterClrMapping/>
  </p:clrMapOvr>
</p:sld>
</file>

<file path=ppt/theme/theme1.xml><?xml version="1.0" encoding="utf-8"?>
<a:theme xmlns:a="http://schemas.openxmlformats.org/drawingml/2006/main" name="Θέμα του Office">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1757</TotalTime>
  <Words>1100</Words>
  <Application>Microsoft Office PowerPoint</Application>
  <PresentationFormat>Προβολή στην οθόνη (4:3)</PresentationFormat>
  <Paragraphs>91</Paragraphs>
  <Slides>21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Η Καθολική εκκλησία στην Νότια Βαλκανική χερσόνησο. </vt:lpstr>
      <vt:lpstr>Ιστορική αναδρομή </vt:lpstr>
      <vt:lpstr>Ιστορικά η καθολική εκκλησία στα νησιά.</vt:lpstr>
      <vt:lpstr>Περίοδος οθωμανικής αυτοκρατορίας ως τον Μεταξά </vt:lpstr>
      <vt:lpstr>Χάρτης Δουκάτου Αρχιπελάγους</vt:lpstr>
      <vt:lpstr>Διαδικασία αναγνώρισης των εκκλησιαστικών επαρχιών Νόμος 4301/2014 </vt:lpstr>
      <vt:lpstr>Ισχύς του νόμου 4301/2014 συμπέρασμα.</vt:lpstr>
      <vt:lpstr>Η καθολική εκκλησία στην Ελλάδα σήμερα Χαρτογράφηση.</vt:lpstr>
      <vt:lpstr>Ναός Σαν Τζώρτζη Καθολική Μητρόπολη.</vt:lpstr>
      <vt:lpstr>Καθολικός Καθεδρικός Ναός του Αγίου Διονυσίου του Αρεοπαγίτη.</vt:lpstr>
      <vt:lpstr>Μοναχικά τάγματα στην Ελλάδα.</vt:lpstr>
      <vt:lpstr>Φραγκισκανοί Καπουκίνοι Σύρου.</vt:lpstr>
      <vt:lpstr>Τάγμα Ιησουϊτών Σύρος.</vt:lpstr>
      <vt:lpstr>Αδελφοί Μαριανοί Αθήνα.</vt:lpstr>
      <vt:lpstr>Ουρσουλίνες Τήνος</vt:lpstr>
      <vt:lpstr>Ουρσουλίνες Τήνος</vt:lpstr>
      <vt:lpstr>Αδελφές του Ελέους Αθήνα.</vt:lpstr>
      <vt:lpstr>Αδελφές Παμακαρίστου.</vt:lpstr>
      <vt:lpstr>Επίσημη έκφραση και νοηματοδότηση της καθολικής εκκλησίας στην Ελλάδα.</vt:lpstr>
      <vt:lpstr>Η Καθολική εκκλησία σε ειδησεογραφική διάσταση και άτυπη δράση.</vt:lpstr>
      <vt:lpstr>Τέλος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170</cp:revision>
  <dcterms:created xsi:type="dcterms:W3CDTF">2018-10-07T14:16:30Z</dcterms:created>
  <dcterms:modified xsi:type="dcterms:W3CDTF">2019-01-30T18:31:33Z</dcterms:modified>
</cp:coreProperties>
</file>