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96" r:id="rId2"/>
    <p:sldId id="295" r:id="rId3"/>
    <p:sldId id="297" r:id="rId4"/>
    <p:sldId id="282" r:id="rId5"/>
    <p:sldId id="266" r:id="rId6"/>
    <p:sldId id="268" r:id="rId7"/>
    <p:sldId id="261" r:id="rId8"/>
    <p:sldId id="298" r:id="rId9"/>
    <p:sldId id="294" r:id="rId10"/>
    <p:sldId id="309" r:id="rId11"/>
    <p:sldId id="302" r:id="rId12"/>
    <p:sldId id="299" r:id="rId13"/>
    <p:sldId id="300" r:id="rId14"/>
    <p:sldId id="301" r:id="rId15"/>
    <p:sldId id="283" r:id="rId16"/>
    <p:sldId id="284" r:id="rId17"/>
    <p:sldId id="285" r:id="rId18"/>
    <p:sldId id="286" r:id="rId19"/>
    <p:sldId id="287" r:id="rId20"/>
    <p:sldId id="311" r:id="rId21"/>
    <p:sldId id="270" r:id="rId22"/>
    <p:sldId id="304" r:id="rId23"/>
    <p:sldId id="305" r:id="rId24"/>
    <p:sldId id="306" r:id="rId25"/>
    <p:sldId id="307" r:id="rId26"/>
    <p:sldId id="310" r:id="rId27"/>
    <p:sldId id="308"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Προεπιλεγμένη ενότητα" id="{7BE40F0D-9A6F-4E5A-9451-187E7B0CDF06}">
          <p14:sldIdLst>
            <p14:sldId id="296"/>
            <p14:sldId id="295"/>
            <p14:sldId id="297"/>
            <p14:sldId id="282"/>
            <p14:sldId id="266"/>
            <p14:sldId id="268"/>
            <p14:sldId id="261"/>
            <p14:sldId id="298"/>
            <p14:sldId id="294"/>
            <p14:sldId id="309"/>
            <p14:sldId id="302"/>
            <p14:sldId id="299"/>
            <p14:sldId id="300"/>
            <p14:sldId id="301"/>
            <p14:sldId id="283"/>
            <p14:sldId id="284"/>
            <p14:sldId id="285"/>
            <p14:sldId id="286"/>
            <p14:sldId id="287"/>
            <p14:sldId id="311"/>
            <p14:sldId id="270"/>
            <p14:sldId id="304"/>
            <p14:sldId id="305"/>
            <p14:sldId id="306"/>
            <p14:sldId id="307"/>
            <p14:sldId id="310"/>
            <p14:sldId id="308"/>
          </p14:sldIdLst>
        </p14:section>
        <p14:section name="Ενότητα χωρίς τίτλο" id="{720B5F9A-A078-469E-85FE-2C462958E7D4}">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705" autoAdjust="0"/>
    <p:restoredTop sz="94660"/>
  </p:normalViewPr>
  <p:slideViewPr>
    <p:cSldViewPr snapToGrid="0">
      <p:cViewPr varScale="1">
        <p:scale>
          <a:sx n="71" d="100"/>
          <a:sy n="71" d="100"/>
        </p:scale>
        <p:origin x="72" y="87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46C117F-5CCF-4837-BE5F-2B92066CAFAF}" type="datetimeFigureOut">
              <a:rPr lang="en-US" dirty="0"/>
              <a:pPr/>
              <a:t>5/30/2018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84EB90BD-B6CE-46B7-997F-7313B992CCDC}" type="datetimeFigureOut">
              <a:rPr lang="en-US" dirty="0"/>
              <a:pPr/>
              <a:t>5/30/2018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CDB9D11F-B188-461D-B23F-39381795C052}" type="datetimeFigureOut">
              <a:rPr lang="en-US" dirty="0"/>
              <a:pPr/>
              <a:t>5/30/2018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52E6D8D9-55A2-4063-B0F3-121F44549695}" type="datetimeFigureOut">
              <a:rPr lang="en-US" dirty="0"/>
              <a:pPr/>
              <a:t>5/30/2018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3" name="Date Placeholder 2"/>
          <p:cNvSpPr>
            <a:spLocks noGrp="1"/>
          </p:cNvSpPr>
          <p:nvPr>
            <p:ph type="dt" sz="half" idx="10"/>
          </p:nvPr>
        </p:nvSpPr>
        <p:spPr/>
        <p:txBody>
          <a:bodyPr/>
          <a:lstStyle/>
          <a:p>
            <a:fld id="{D4B24536-994D-4021-A283-9F449C0DB509}" type="datetimeFigureOut">
              <a:rPr lang="en-US" dirty="0"/>
              <a:pPr/>
              <a:t>5/30/2018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3" name="Date Placeholder 2"/>
          <p:cNvSpPr>
            <a:spLocks noGrp="1"/>
          </p:cNvSpPr>
          <p:nvPr>
            <p:ph type="dt" sz="half" idx="10"/>
          </p:nvPr>
        </p:nvSpPr>
        <p:spPr/>
        <p:txBody>
          <a:bodyPr/>
          <a:lstStyle/>
          <a:p>
            <a:fld id="{3CBBBB78-C96F-47B7-AB17-D852CA960AC9}" type="datetimeFigureOut">
              <a:rPr lang="en-US" dirty="0"/>
              <a:pPr/>
              <a:t>5/30/2018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pPr/>
              <a:t>5/30/2018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30578ACC-22D6-47C1-A373-4FD133E34F3C}"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pPr/>
              <a:t>5/30/2018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680322" y="3030008"/>
            <a:ext cx="4698355" cy="2906179"/>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5594123" y="3030008"/>
            <a:ext cx="4700059" cy="2906179"/>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pPr/>
              <a:t>5/30/2018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pPr/>
              <a:t>5/30/2018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pPr/>
              <a:t>5/30/2018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E331444B-B92B-4E27-8C94-BB93EAF5CB18}" type="datetimeFigureOut">
              <a:rPr lang="en-US" dirty="0"/>
              <a:pPr/>
              <a:t>5/30/2018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63EFA5E-FA76-400D-B3DC-F0BA90E6D107}" type="datetimeFigureOut">
              <a:rPr lang="en-US" dirty="0"/>
              <a:pPr/>
              <a:t>5/30/2018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pPr/>
              <a:t>5/30/2018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slideLayout" Target="../slideLayouts/slideLayout2.xml"/><Relationship Id="rId5" Type="http://schemas.openxmlformats.org/officeDocument/2006/relationships/image" Target="../media/image25.emf"/><Relationship Id="rId4" Type="http://schemas.openxmlformats.org/officeDocument/2006/relationships/image" Target="../media/image24.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39378" y="1080774"/>
            <a:ext cx="9613861" cy="761673"/>
          </a:xfrm>
        </p:spPr>
        <p:txBody>
          <a:bodyPr>
            <a:normAutofit fontScale="90000"/>
          </a:bodyPr>
          <a:lstStyle/>
          <a:p>
            <a:pPr lvl="0"/>
            <a:r>
              <a:rPr lang="el-GR" dirty="0">
                <a:latin typeface="Arial" pitchFamily="34" charset="0"/>
                <a:cs typeface="Arial" pitchFamily="34" charset="0"/>
              </a:rPr>
              <a:t>Άσκηση 2 ερωτηματολογίου: Ρίξε δύο ζάρια. </a:t>
            </a:r>
            <a:br>
              <a:rPr lang="el-GR" dirty="0">
                <a:latin typeface="Arial" pitchFamily="34" charset="0"/>
                <a:cs typeface="Arial" pitchFamily="34" charset="0"/>
              </a:rPr>
            </a:br>
            <a:endParaRPr lang="el-GR" dirty="0"/>
          </a:p>
        </p:txBody>
      </p:sp>
      <p:sp>
        <p:nvSpPr>
          <p:cNvPr id="3" name="2 - Θέση περιεχομένου"/>
          <p:cNvSpPr>
            <a:spLocks noGrp="1"/>
          </p:cNvSpPr>
          <p:nvPr>
            <p:ph idx="1"/>
          </p:nvPr>
        </p:nvSpPr>
        <p:spPr>
          <a:xfrm>
            <a:off x="653026" y="1995679"/>
            <a:ext cx="9613861" cy="4473360"/>
          </a:xfrm>
        </p:spPr>
        <p:txBody>
          <a:bodyPr>
            <a:noAutofit/>
          </a:bodyPr>
          <a:lstStyle/>
          <a:p>
            <a:pPr lvl="0"/>
            <a:r>
              <a:rPr lang="el-GR" dirty="0">
                <a:latin typeface="Arial" pitchFamily="34" charset="0"/>
                <a:cs typeface="Arial" pitchFamily="34" charset="0"/>
              </a:rPr>
              <a:t>Πόσες διαφορετικές “ζαριές” μπορείς να φέρεις;</a:t>
            </a:r>
          </a:p>
          <a:p>
            <a:pPr lvl="0"/>
            <a:r>
              <a:rPr lang="el-GR" dirty="0">
                <a:latin typeface="Arial" pitchFamily="34" charset="0"/>
                <a:cs typeface="Arial" pitchFamily="34" charset="0"/>
              </a:rPr>
              <a:t>Με πόσους διαφορετικούς τρόπους το άθροισμα των δύο αριθμών της ζαριάς είναι  10; </a:t>
            </a:r>
          </a:p>
          <a:p>
            <a:pPr lvl="0"/>
            <a:r>
              <a:rPr lang="el-GR" dirty="0">
                <a:latin typeface="Arial" pitchFamily="34" charset="0"/>
                <a:cs typeface="Arial" pitchFamily="34" charset="0"/>
              </a:rPr>
              <a:t>Με πόσους διαφορετικούς τρόπους το άθροισμα των δύο αριθμών της ζαριάς είναι  1; </a:t>
            </a:r>
          </a:p>
          <a:p>
            <a:pPr lvl="0"/>
            <a:r>
              <a:rPr lang="el-GR" dirty="0">
                <a:latin typeface="Arial" pitchFamily="34" charset="0"/>
                <a:cs typeface="Arial" pitchFamily="34" charset="0"/>
              </a:rPr>
              <a:t>Με πόσους διαφορετικούς τρόπους το άθροισμα των δύο αριθμών της ζαριάς είναι  13; </a:t>
            </a:r>
          </a:p>
          <a:p>
            <a:pPr lvl="0"/>
            <a:r>
              <a:rPr lang="el-GR" dirty="0">
                <a:latin typeface="Arial" pitchFamily="34" charset="0"/>
                <a:cs typeface="Arial" pitchFamily="34" charset="0"/>
              </a:rPr>
              <a:t>Με πόσους διαφορετικούς τρόπους το άθροισμα των δύο αριθμών της ζαριάς είναι  τουλάχιστον 2; </a:t>
            </a:r>
          </a:p>
          <a:p>
            <a:pPr lvl="0"/>
            <a:r>
              <a:rPr lang="el-GR" dirty="0">
                <a:latin typeface="Arial" pitchFamily="34" charset="0"/>
                <a:cs typeface="Arial" pitchFamily="34" charset="0"/>
              </a:rPr>
              <a:t>Με πόσους διαφορετικούς τρόπους το άθροισμα των δύο αριθμών της ζαριάς είναι  5;  </a:t>
            </a:r>
          </a:p>
          <a:p>
            <a:endParaRPr lang="el-GR" dirty="0">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Γλώσσα ποσοστών-Γλώσσα πιθανοτήτων</a:t>
            </a:r>
          </a:p>
        </p:txBody>
      </p:sp>
      <mc:AlternateContent xmlns:mc="http://schemas.openxmlformats.org/markup-compatibility/2006" xmlns:a14="http://schemas.microsoft.com/office/drawing/2010/main">
        <mc:Choice Requires="a14">
          <p:sp>
            <p:nvSpPr>
              <p:cNvPr id="3" name="2 - Θέση περιεχομένου"/>
              <p:cNvSpPr>
                <a:spLocks noGrp="1"/>
              </p:cNvSpPr>
              <p:nvPr>
                <p:ph idx="1"/>
              </p:nvPr>
            </p:nvSpPr>
            <p:spPr/>
            <p:txBody>
              <a:bodyPr/>
              <a:lstStyle/>
              <a:p>
                <a:r>
                  <a:rPr lang="el-GR" dirty="0"/>
                  <a:t>Στην άσκηση 2 μπορώ να μιλήσω με τη γλώσσα των ποσοστών λέγοντας π.χ. ότι το ποσοστό των «ζαριών» με άθροισμα 5 είναι 4 στα 36, δηλαδή </a:t>
                </a:r>
                <a14:m>
                  <m:oMath xmlns:m="http://schemas.openxmlformats.org/officeDocument/2006/math">
                    <m:f>
                      <m:fPr>
                        <m:ctrlPr>
                          <a:rPr lang="el-GR" i="1" smtClean="0">
                            <a:latin typeface="Cambria Math" panose="02040503050406030204" pitchFamily="18" charset="0"/>
                          </a:rPr>
                        </m:ctrlPr>
                      </m:fPr>
                      <m:num>
                        <m:r>
                          <a:rPr lang="el-GR" b="0" i="1" smtClean="0">
                            <a:latin typeface="Cambria Math" panose="02040503050406030204" pitchFamily="18" charset="0"/>
                          </a:rPr>
                          <m:t>4</m:t>
                        </m:r>
                      </m:num>
                      <m:den>
                        <m:r>
                          <a:rPr lang="el-GR" b="0" i="1" smtClean="0">
                            <a:latin typeface="Cambria Math" panose="02040503050406030204" pitchFamily="18" charset="0"/>
                          </a:rPr>
                          <m:t>36</m:t>
                        </m:r>
                      </m:den>
                    </m:f>
                  </m:oMath>
                </a14:m>
                <a:r>
                  <a:rPr lang="el-GR" dirty="0"/>
                  <a:t> = </a:t>
                </a:r>
                <a14:m>
                  <m:oMath xmlns:m="http://schemas.openxmlformats.org/officeDocument/2006/math">
                    <m:f>
                      <m:fPr>
                        <m:ctrlPr>
                          <a:rPr lang="el-GR" i="1">
                            <a:latin typeface="Cambria Math" panose="02040503050406030204" pitchFamily="18" charset="0"/>
                          </a:rPr>
                        </m:ctrlPr>
                      </m:fPr>
                      <m:num>
                        <m:r>
                          <a:rPr lang="el-GR" b="0" i="1" smtClean="0">
                            <a:latin typeface="Cambria Math" panose="02040503050406030204" pitchFamily="18" charset="0"/>
                          </a:rPr>
                          <m:t>1</m:t>
                        </m:r>
                      </m:num>
                      <m:den>
                        <m:r>
                          <a:rPr lang="el-GR" b="0" i="1" smtClean="0">
                            <a:latin typeface="Cambria Math" panose="02040503050406030204" pitchFamily="18" charset="0"/>
                          </a:rPr>
                          <m:t>9</m:t>
                        </m:r>
                      </m:den>
                    </m:f>
                  </m:oMath>
                </a14:m>
                <a:r>
                  <a:rPr lang="el-GR" dirty="0"/>
                  <a:t> = 11,1… % = 11,</a:t>
                </a:r>
                <a14:m>
                  <m:oMath xmlns:m="http://schemas.openxmlformats.org/officeDocument/2006/math">
                    <m:acc>
                      <m:accPr>
                        <m:chr m:val="̅"/>
                        <m:ctrlPr>
                          <a:rPr lang="el-GR" i="1" smtClean="0">
                            <a:latin typeface="Cambria Math" panose="02040503050406030204" pitchFamily="18" charset="0"/>
                          </a:rPr>
                        </m:ctrlPr>
                      </m:accPr>
                      <m:e>
                        <m:r>
                          <a:rPr lang="el-GR" b="0" i="1" smtClean="0">
                            <a:latin typeface="Cambria Math" panose="02040503050406030204" pitchFamily="18" charset="0"/>
                          </a:rPr>
                          <m:t>1</m:t>
                        </m:r>
                      </m:e>
                    </m:acc>
                  </m:oMath>
                </a14:m>
                <a:r>
                  <a:rPr lang="el-GR" dirty="0"/>
                  <a:t> %  Ή </a:t>
                </a:r>
              </a:p>
              <a:p>
                <a:r>
                  <a:rPr lang="el-GR" dirty="0"/>
                  <a:t>Στη γλώσσα των πιθανοτήτων λέγοντας η πιθανότητα να φέρω άθροισμα 5 είναι </a:t>
                </a:r>
                <a14:m>
                  <m:oMath xmlns:m="http://schemas.openxmlformats.org/officeDocument/2006/math">
                    <m:f>
                      <m:fPr>
                        <m:ctrlPr>
                          <a:rPr lang="el-GR" i="1">
                            <a:latin typeface="Cambria Math" panose="02040503050406030204" pitchFamily="18" charset="0"/>
                          </a:rPr>
                        </m:ctrlPr>
                      </m:fPr>
                      <m:num>
                        <m:r>
                          <a:rPr lang="el-GR" i="1">
                            <a:latin typeface="Cambria Math" panose="02040503050406030204" pitchFamily="18" charset="0"/>
                          </a:rPr>
                          <m:t>1</m:t>
                        </m:r>
                      </m:num>
                      <m:den>
                        <m:r>
                          <a:rPr lang="el-GR" i="1">
                            <a:latin typeface="Cambria Math" panose="02040503050406030204" pitchFamily="18" charset="0"/>
                          </a:rPr>
                          <m:t>9</m:t>
                        </m:r>
                      </m:den>
                    </m:f>
                  </m:oMath>
                </a14:m>
                <a:r>
                  <a:rPr lang="el-GR" dirty="0"/>
                  <a:t> = 0,11… = 0,</a:t>
                </a:r>
                <a14:m>
                  <m:oMath xmlns:m="http://schemas.openxmlformats.org/officeDocument/2006/math">
                    <m:acc>
                      <m:accPr>
                        <m:chr m:val="̅"/>
                        <m:ctrlPr>
                          <a:rPr lang="el-GR" i="1" smtClean="0">
                            <a:latin typeface="Cambria Math" panose="02040503050406030204" pitchFamily="18" charset="0"/>
                          </a:rPr>
                        </m:ctrlPr>
                      </m:accPr>
                      <m:e>
                        <m:r>
                          <a:rPr lang="el-GR" b="0" i="1" smtClean="0">
                            <a:latin typeface="Cambria Math" panose="02040503050406030204" pitchFamily="18" charset="0"/>
                          </a:rPr>
                          <m:t>1</m:t>
                        </m:r>
                      </m:e>
                    </m:acc>
                  </m:oMath>
                </a14:m>
                <a:r>
                  <a:rPr lang="el-GR" dirty="0"/>
                  <a:t> ορίζοντας την πιθανότητα κλασικά </a:t>
                </a:r>
              </a:p>
              <a:p>
                <a:pPr marL="0" indent="0">
                  <a:buNone/>
                </a:pPr>
                <a:r>
                  <a:rPr lang="el-GR" dirty="0"/>
                  <a:t>				</a:t>
                </a:r>
                <a:r>
                  <a:rPr lang="en-US" dirty="0"/>
                  <a:t>P(A) =</a:t>
                </a:r>
                <a:r>
                  <a:rPr lang="el-GR" dirty="0"/>
                  <a:t> </a:t>
                </a:r>
                <a14:m>
                  <m:oMath xmlns:m="http://schemas.openxmlformats.org/officeDocument/2006/math">
                    <m:f>
                      <m:fPr>
                        <m:ctrlPr>
                          <a:rPr lang="el-GR" i="1" smtClean="0">
                            <a:latin typeface="Cambria Math" panose="02040503050406030204" pitchFamily="18" charset="0"/>
                          </a:rPr>
                        </m:ctrlPr>
                      </m:fPr>
                      <m:num>
                        <m:r>
                          <a:rPr lang="el-GR" b="0" i="1" smtClean="0">
                            <a:latin typeface="Cambria Math" panose="02040503050406030204" pitchFamily="18" charset="0"/>
                          </a:rPr>
                          <m:t>𝜋𝜆𝜂𝜃𝜄𝜅</m:t>
                        </m:r>
                        <m:r>
                          <m:rPr>
                            <m:sty m:val="p"/>
                          </m:rPr>
                          <a:rPr lang="el-GR" b="0" i="1" smtClean="0">
                            <a:latin typeface="Cambria Math" panose="02040503050406030204" pitchFamily="18" charset="0"/>
                          </a:rPr>
                          <m:t>ό</m:t>
                        </m:r>
                        <m:r>
                          <a:rPr lang="el-GR" b="0" i="1" smtClean="0">
                            <a:latin typeface="Cambria Math" panose="02040503050406030204" pitchFamily="18" charset="0"/>
                          </a:rPr>
                          <m:t>𝜍</m:t>
                        </m:r>
                        <m:r>
                          <a:rPr lang="el-GR" b="0" i="1" smtClean="0">
                            <a:latin typeface="Cambria Math" panose="02040503050406030204" pitchFamily="18" charset="0"/>
                          </a:rPr>
                          <m:t> </m:t>
                        </m:r>
                        <m:r>
                          <a:rPr lang="el-GR" b="0" i="1" smtClean="0">
                            <a:latin typeface="Cambria Math" panose="02040503050406030204" pitchFamily="18" charset="0"/>
                          </a:rPr>
                          <m:t>𝛼𝜌𝜄𝜃𝜇</m:t>
                        </m:r>
                        <m:r>
                          <m:rPr>
                            <m:sty m:val="p"/>
                          </m:rPr>
                          <a:rPr lang="el-GR" b="0" i="1" smtClean="0">
                            <a:latin typeface="Cambria Math" panose="02040503050406030204" pitchFamily="18" charset="0"/>
                          </a:rPr>
                          <m:t>ό</m:t>
                        </m:r>
                        <m:r>
                          <a:rPr lang="el-GR" b="0" i="1" smtClean="0">
                            <a:latin typeface="Cambria Math" panose="02040503050406030204" pitchFamily="18" charset="0"/>
                          </a:rPr>
                          <m:t>𝜍</m:t>
                        </m:r>
                        <m:r>
                          <a:rPr lang="el-GR" b="0" i="1" smtClean="0">
                            <a:latin typeface="Cambria Math" panose="02040503050406030204" pitchFamily="18" charset="0"/>
                          </a:rPr>
                          <m:t> </m:t>
                        </m:r>
                        <m:r>
                          <a:rPr lang="el-GR" b="0" i="1" smtClean="0">
                            <a:latin typeface="Cambria Math" panose="02040503050406030204" pitchFamily="18" charset="0"/>
                          </a:rPr>
                          <m:t>𝜏𝜊𝜐</m:t>
                        </m:r>
                        <m:r>
                          <a:rPr lang="el-GR" b="0" i="1" smtClean="0">
                            <a:latin typeface="Cambria Math" panose="02040503050406030204" pitchFamily="18" charset="0"/>
                          </a:rPr>
                          <m:t> </m:t>
                        </m:r>
                        <m:r>
                          <m:rPr>
                            <m:sty m:val="p"/>
                          </m:rPr>
                          <a:rPr lang="el-GR" b="0" i="0" smtClean="0">
                            <a:latin typeface="Cambria Math" panose="02040503050406030204" pitchFamily="18" charset="0"/>
                          </a:rPr>
                          <m:t>Α</m:t>
                        </m:r>
                      </m:num>
                      <m:den>
                        <m:r>
                          <a:rPr lang="el-GR" b="0" i="1" smtClean="0">
                            <a:latin typeface="Cambria Math" panose="02040503050406030204" pitchFamily="18" charset="0"/>
                          </a:rPr>
                          <m:t>𝜋𝜆𝜂𝜃𝜄𝜅</m:t>
                        </m:r>
                        <m:r>
                          <m:rPr>
                            <m:sty m:val="p"/>
                          </m:rPr>
                          <a:rPr lang="el-GR" b="0" i="1" smtClean="0">
                            <a:latin typeface="Cambria Math" panose="02040503050406030204" pitchFamily="18" charset="0"/>
                          </a:rPr>
                          <m:t>ό</m:t>
                        </m:r>
                        <m:r>
                          <a:rPr lang="el-GR" b="0" i="1" smtClean="0">
                            <a:latin typeface="Cambria Math" panose="02040503050406030204" pitchFamily="18" charset="0"/>
                          </a:rPr>
                          <m:t>𝜍</m:t>
                        </m:r>
                        <m:r>
                          <a:rPr lang="el-GR" b="0" i="1" smtClean="0">
                            <a:latin typeface="Cambria Math" panose="02040503050406030204" pitchFamily="18" charset="0"/>
                          </a:rPr>
                          <m:t> </m:t>
                        </m:r>
                        <m:r>
                          <a:rPr lang="el-GR" b="0" i="1" smtClean="0">
                            <a:latin typeface="Cambria Math" panose="02040503050406030204" pitchFamily="18" charset="0"/>
                          </a:rPr>
                          <m:t>𝛼𝜌𝜄𝜃𝜇</m:t>
                        </m:r>
                        <m:r>
                          <m:rPr>
                            <m:sty m:val="p"/>
                          </m:rPr>
                          <a:rPr lang="el-GR" b="0" i="1" smtClean="0">
                            <a:latin typeface="Cambria Math" panose="02040503050406030204" pitchFamily="18" charset="0"/>
                          </a:rPr>
                          <m:t>ό</m:t>
                        </m:r>
                        <m:r>
                          <a:rPr lang="el-GR" b="0" i="1" smtClean="0">
                            <a:latin typeface="Cambria Math" panose="02040503050406030204" pitchFamily="18" charset="0"/>
                          </a:rPr>
                          <m:t>𝜍</m:t>
                        </m:r>
                        <m:r>
                          <a:rPr lang="el-GR" b="0" i="1" smtClean="0">
                            <a:latin typeface="Cambria Math" panose="02040503050406030204" pitchFamily="18" charset="0"/>
                          </a:rPr>
                          <m:t> </m:t>
                        </m:r>
                        <m:r>
                          <a:rPr lang="el-GR" b="0" i="1" smtClean="0">
                            <a:latin typeface="Cambria Math" panose="02040503050406030204" pitchFamily="18" charset="0"/>
                          </a:rPr>
                          <m:t>𝜏𝜊𝜐</m:t>
                        </m:r>
                        <m:r>
                          <a:rPr lang="el-GR" b="0" i="1" smtClean="0">
                            <a:latin typeface="Cambria Math" panose="02040503050406030204" pitchFamily="18" charset="0"/>
                          </a:rPr>
                          <m:t> </m:t>
                        </m:r>
                        <m:r>
                          <m:rPr>
                            <m:sty m:val="p"/>
                          </m:rPr>
                          <a:rPr lang="el-GR" b="0" i="0" smtClean="0">
                            <a:latin typeface="Cambria Math" panose="02040503050406030204" pitchFamily="18" charset="0"/>
                          </a:rPr>
                          <m:t>Ω</m:t>
                        </m:r>
                        <m:r>
                          <a:rPr lang="el-GR" b="0" i="0" smtClean="0">
                            <a:latin typeface="Cambria Math" panose="02040503050406030204" pitchFamily="18" charset="0"/>
                          </a:rPr>
                          <m:t> </m:t>
                        </m:r>
                      </m:den>
                    </m:f>
                  </m:oMath>
                </a14:m>
                <a:endParaRPr lang="el-GR" dirty="0"/>
              </a:p>
            </p:txBody>
          </p:sp>
        </mc:Choice>
        <mc:Fallback xmlns="">
          <p:sp>
            <p:nvSpPr>
              <p:cNvPr id="3" name="2 - Θέση περιεχομένου"/>
              <p:cNvSpPr>
                <a:spLocks noGrp="1" noRot="1" noChangeAspect="1" noMove="1" noResize="1" noEditPoints="1" noAdjustHandles="1" noChangeArrowheads="1" noChangeShapeType="1" noTextEdit="1"/>
              </p:cNvSpPr>
              <p:nvPr>
                <p:ph idx="1"/>
              </p:nvPr>
            </p:nvSpPr>
            <p:spPr>
              <a:blipFill>
                <a:blip r:embed="rId2"/>
                <a:stretch>
                  <a:fillRect l="-888" t="-2369" r="-127"/>
                </a:stretch>
              </a:blipFill>
            </p:spPr>
            <p:txBody>
              <a:bodyPr/>
              <a:lstStyle/>
              <a:p>
                <a:r>
                  <a:rPr lang="el-GR">
                    <a:noFill/>
                  </a:rPr>
                  <a:t> </a:t>
                </a:r>
              </a:p>
            </p:txBody>
          </p:sp>
        </mc:Fallback>
      </mc:AlternateContent>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latin typeface="Arial" pitchFamily="34" charset="0"/>
                <a:cs typeface="Arial" pitchFamily="34" charset="0"/>
              </a:rPr>
              <a:t>Παράδειγμα- άσκηση 3</a:t>
            </a:r>
            <a:endParaRPr lang="el-GR" dirty="0"/>
          </a:p>
        </p:txBody>
      </p:sp>
      <p:sp>
        <p:nvSpPr>
          <p:cNvPr id="3" name="2 - Θέση περιεχομένου"/>
          <p:cNvSpPr>
            <a:spLocks noGrp="1"/>
          </p:cNvSpPr>
          <p:nvPr>
            <p:ph idx="1"/>
          </p:nvPr>
        </p:nvSpPr>
        <p:spPr>
          <a:xfrm>
            <a:off x="532263" y="2088107"/>
            <a:ext cx="9761919" cy="4094329"/>
          </a:xfrm>
        </p:spPr>
        <p:txBody>
          <a:bodyPr>
            <a:normAutofit fontScale="70000" lnSpcReduction="20000"/>
          </a:bodyPr>
          <a:lstStyle/>
          <a:p>
            <a:pPr lvl="0" algn="just">
              <a:buNone/>
            </a:pPr>
            <a:r>
              <a:rPr lang="el-GR" sz="3400" dirty="0"/>
              <a:t>	Από τους 400 μαθητές ενός σχολείου το 80% μαθαίνει αγγλικά, το 30% γαλλικά και το 20% και τις δύο γλώσσες. </a:t>
            </a:r>
          </a:p>
          <a:p>
            <a:pPr lvl="0" algn="just"/>
            <a:r>
              <a:rPr lang="el-GR" sz="3400" dirty="0"/>
              <a:t>Πόσοι μαθητές μαθαίνουν αγγλικά ;</a:t>
            </a:r>
          </a:p>
          <a:p>
            <a:pPr lvl="0" algn="just"/>
            <a:r>
              <a:rPr lang="el-GR" sz="3400" dirty="0"/>
              <a:t>Πόσοι μαθητές μαθαίνουν γαλλικά ;</a:t>
            </a:r>
          </a:p>
          <a:p>
            <a:pPr lvl="0" algn="just"/>
            <a:r>
              <a:rPr lang="el-GR" sz="3400" dirty="0"/>
              <a:t>Πόσοι μαθητές μαθαίνουν  και τις δύο γλώσσες ;</a:t>
            </a:r>
          </a:p>
          <a:p>
            <a:pPr lvl="0" algn="just"/>
            <a:r>
              <a:rPr lang="el-GR" sz="3400" dirty="0"/>
              <a:t>Πόσοι από τους μαθητές μαθαίνουν τουλάχιστον μία από τις δύο γλώσσες;  </a:t>
            </a:r>
          </a:p>
          <a:p>
            <a:pPr lvl="0" algn="just"/>
            <a:r>
              <a:rPr lang="el-GR" sz="3400" dirty="0"/>
              <a:t>Πόσοι μαθητές δεν μαθαίνουν καμία από τις δύο γλώσσες; </a:t>
            </a:r>
          </a:p>
          <a:p>
            <a:pPr lvl="0" algn="just"/>
            <a:r>
              <a:rPr lang="el-GR" sz="3400" dirty="0"/>
              <a:t>Βρες το ποσοστό των μαθητών που δεν μαθαίνουν καμία από τις δύο γλώσσες </a:t>
            </a:r>
          </a:p>
          <a:p>
            <a:pPr lvl="0" algn="just"/>
            <a:r>
              <a:rPr lang="el-GR" sz="3400" dirty="0"/>
              <a:t>Σε τι ποσοστό τα παιδιά που κάνουν γαλλικά μαθαίνουν και τις δύο γλώσσες;</a:t>
            </a:r>
          </a:p>
          <a:p>
            <a:pPr algn="just"/>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pic>
        <p:nvPicPr>
          <p:cNvPr id="4" name="3 - Θέση περιεχομένου" descr="Άσκηση 3.png"/>
          <p:cNvPicPr>
            <a:picLocks noGrp="1" noChangeAspect="1"/>
          </p:cNvPicPr>
          <p:nvPr>
            <p:ph idx="1"/>
          </p:nvPr>
        </p:nvPicPr>
        <p:blipFill>
          <a:blip r:embed="rId2"/>
          <a:stretch>
            <a:fillRect/>
          </a:stretch>
        </p:blipFill>
        <p:spPr>
          <a:xfrm>
            <a:off x="1665028" y="2415654"/>
            <a:ext cx="6324284" cy="4176215"/>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Άσκηση 3.png"/>
          <p:cNvPicPr>
            <a:picLocks noGrp="1" noChangeAspect="1"/>
          </p:cNvPicPr>
          <p:nvPr>
            <p:ph idx="1"/>
          </p:nvPr>
        </p:nvPicPr>
        <p:blipFill>
          <a:blip r:embed="rId2"/>
          <a:stretch>
            <a:fillRect/>
          </a:stretch>
        </p:blipFill>
        <p:spPr>
          <a:xfrm>
            <a:off x="1559261" y="1337481"/>
            <a:ext cx="6428727" cy="4579703"/>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Άσκηση 3.png"/>
          <p:cNvPicPr>
            <a:picLocks noGrp="1" noChangeAspect="1"/>
          </p:cNvPicPr>
          <p:nvPr>
            <p:ph idx="1"/>
          </p:nvPr>
        </p:nvPicPr>
        <p:blipFill>
          <a:blip r:embed="rId2"/>
          <a:stretch>
            <a:fillRect/>
          </a:stretch>
        </p:blipFill>
        <p:spPr>
          <a:xfrm>
            <a:off x="1080312" y="996287"/>
            <a:ext cx="6907676" cy="4920897"/>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9A4EEA-43BA-44CE-BECC-46E49BEEB201}"/>
              </a:ext>
            </a:extLst>
          </p:cNvPr>
          <p:cNvSpPr>
            <a:spLocks noGrp="1"/>
          </p:cNvSpPr>
          <p:nvPr>
            <p:ph type="title"/>
          </p:nvPr>
        </p:nvSpPr>
        <p:spPr/>
        <p:txBody>
          <a:bodyPr/>
          <a:lstStyle/>
          <a:p>
            <a:r>
              <a:rPr lang="el-GR" dirty="0"/>
              <a:t>Πράξεις ενδεχομένων</a:t>
            </a:r>
          </a:p>
        </p:txBody>
      </p:sp>
      <p:sp>
        <p:nvSpPr>
          <p:cNvPr id="3" name="Θέση περιεχομένου 2">
            <a:extLst>
              <a:ext uri="{FF2B5EF4-FFF2-40B4-BE49-F238E27FC236}">
                <a16:creationId xmlns:a16="http://schemas.microsoft.com/office/drawing/2014/main" id="{9ECC0B23-7D5A-48F3-9344-DF89683D99D0}"/>
              </a:ext>
            </a:extLst>
          </p:cNvPr>
          <p:cNvSpPr>
            <a:spLocks noGrp="1"/>
          </p:cNvSpPr>
          <p:nvPr>
            <p:ph idx="1"/>
          </p:nvPr>
        </p:nvSpPr>
        <p:spPr>
          <a:xfrm>
            <a:off x="680321" y="2336873"/>
            <a:ext cx="9613861" cy="2101962"/>
          </a:xfrm>
        </p:spPr>
        <p:txBody>
          <a:bodyPr/>
          <a:lstStyle/>
          <a:p>
            <a:pPr marL="0" indent="0" algn="just">
              <a:buNone/>
            </a:pPr>
            <a:r>
              <a:rPr lang="el-GR" dirty="0"/>
              <a:t>Τα ενδεχόμενα είναι υποσύνολα δειγματικού χώρου. Σε αυτά μεταφέρονται έννοιες και πράξεις που έχουν οριστεί για σύνολα.</a:t>
            </a:r>
          </a:p>
          <a:p>
            <a:pPr marL="0" indent="0" algn="just">
              <a:buNone/>
            </a:pPr>
            <a:r>
              <a:rPr lang="el-GR" dirty="0"/>
              <a:t>Ενδεχόμενο		  : «Α ένωση Β» ή «Α ή Β», πραγματοποιείται όταν πραγματοποιείται ένα τουλάχιστον από τα ενδεχόμενα Α και Β.</a:t>
            </a:r>
          </a:p>
          <a:p>
            <a:pPr marL="0" indent="0" algn="just">
              <a:buNone/>
            </a:pPr>
            <a:r>
              <a:rPr lang="el-GR" dirty="0"/>
              <a:t>Σχηματικά αντιστοιχεί στη σκιασμένη περιοχή.  </a:t>
            </a:r>
          </a:p>
          <a:p>
            <a:pPr marL="0" indent="0" algn="just">
              <a:buNone/>
            </a:pPr>
            <a:endParaRPr lang="el-GR" dirty="0"/>
          </a:p>
          <a:p>
            <a:endParaRPr lang="el-GR" dirty="0"/>
          </a:p>
        </p:txBody>
      </p:sp>
      <p:pic>
        <p:nvPicPr>
          <p:cNvPr id="4" name="Εικόνα 3">
            <a:extLst>
              <a:ext uri="{FF2B5EF4-FFF2-40B4-BE49-F238E27FC236}">
                <a16:creationId xmlns:a16="http://schemas.microsoft.com/office/drawing/2014/main" id="{0E167ED9-BC7A-4F51-8E06-85F2E975D1F5}"/>
              </a:ext>
            </a:extLst>
          </p:cNvPr>
          <p:cNvPicPr>
            <a:picLocks noChangeAspect="1"/>
          </p:cNvPicPr>
          <p:nvPr/>
        </p:nvPicPr>
        <p:blipFill>
          <a:blip r:embed="rId2"/>
          <a:stretch>
            <a:fillRect/>
          </a:stretch>
        </p:blipFill>
        <p:spPr>
          <a:xfrm>
            <a:off x="2353526" y="3115828"/>
            <a:ext cx="1341600" cy="431033"/>
          </a:xfrm>
          <a:prstGeom prst="rect">
            <a:avLst/>
          </a:prstGeom>
        </p:spPr>
      </p:pic>
      <p:pic>
        <p:nvPicPr>
          <p:cNvPr id="5" name="Εικόνα 4">
            <a:extLst>
              <a:ext uri="{FF2B5EF4-FFF2-40B4-BE49-F238E27FC236}">
                <a16:creationId xmlns:a16="http://schemas.microsoft.com/office/drawing/2014/main" id="{2488771A-C2B7-41F5-B211-32F4E3E7975C}"/>
              </a:ext>
            </a:extLst>
          </p:cNvPr>
          <p:cNvPicPr>
            <a:picLocks noChangeAspect="1"/>
          </p:cNvPicPr>
          <p:nvPr/>
        </p:nvPicPr>
        <p:blipFill>
          <a:blip r:embed="rId3"/>
          <a:stretch>
            <a:fillRect/>
          </a:stretch>
        </p:blipFill>
        <p:spPr>
          <a:xfrm>
            <a:off x="1177076" y="4584479"/>
            <a:ext cx="3515557" cy="1790700"/>
          </a:xfrm>
          <a:prstGeom prst="rect">
            <a:avLst/>
          </a:prstGeom>
        </p:spPr>
      </p:pic>
    </p:spTree>
    <p:extLst>
      <p:ext uri="{BB962C8B-B14F-4D97-AF65-F5344CB8AC3E}">
        <p14:creationId xmlns:p14="http://schemas.microsoft.com/office/powerpoint/2010/main" val="3232633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23366E-A0BB-4647-86C1-5F7A62D9C20D}"/>
              </a:ext>
            </a:extLst>
          </p:cNvPr>
          <p:cNvSpPr>
            <a:spLocks noGrp="1"/>
          </p:cNvSpPr>
          <p:nvPr>
            <p:ph type="title"/>
          </p:nvPr>
        </p:nvSpPr>
        <p:spPr/>
        <p:txBody>
          <a:bodyPr/>
          <a:lstStyle/>
          <a:p>
            <a:r>
              <a:rPr lang="el-GR" dirty="0"/>
              <a:t>Πράξεις ενδεχομένων</a:t>
            </a:r>
          </a:p>
        </p:txBody>
      </p:sp>
      <p:sp>
        <p:nvSpPr>
          <p:cNvPr id="3" name="Θέση περιεχομένου 2">
            <a:extLst>
              <a:ext uri="{FF2B5EF4-FFF2-40B4-BE49-F238E27FC236}">
                <a16:creationId xmlns:a16="http://schemas.microsoft.com/office/drawing/2014/main" id="{FDB76C0B-C3A4-4737-8792-1EB249272631}"/>
              </a:ext>
            </a:extLst>
          </p:cNvPr>
          <p:cNvSpPr>
            <a:spLocks noGrp="1"/>
          </p:cNvSpPr>
          <p:nvPr>
            <p:ph idx="1"/>
          </p:nvPr>
        </p:nvSpPr>
        <p:spPr>
          <a:xfrm>
            <a:off x="680321" y="2336873"/>
            <a:ext cx="9613861" cy="1347621"/>
          </a:xfrm>
        </p:spPr>
        <p:txBody>
          <a:bodyPr>
            <a:normAutofit/>
          </a:bodyPr>
          <a:lstStyle/>
          <a:p>
            <a:pPr marL="0" indent="0" algn="just">
              <a:buNone/>
            </a:pPr>
            <a:r>
              <a:rPr lang="el-GR" dirty="0"/>
              <a:t>Ενδεχόμενο 		    : «Α τομή Β» ή «Α και Β», πραγματοποιείται όταν πραγματοποιούνται συγχρόνως τα ενδεχόμενα Α και Β.</a:t>
            </a:r>
          </a:p>
          <a:p>
            <a:pPr marL="0" indent="0" algn="just">
              <a:buNone/>
            </a:pPr>
            <a:r>
              <a:rPr lang="el-GR" dirty="0"/>
              <a:t>Σχηματικά αντιστοιχεί στη σκιασμένη περιοχή.</a:t>
            </a:r>
          </a:p>
          <a:p>
            <a:pPr marL="0" indent="0" algn="just">
              <a:buNone/>
            </a:pPr>
            <a:endParaRPr lang="el-GR" dirty="0"/>
          </a:p>
          <a:p>
            <a:pPr marL="0" indent="0" algn="just">
              <a:buNone/>
            </a:pPr>
            <a:endParaRPr lang="el-GR" dirty="0"/>
          </a:p>
          <a:p>
            <a:pPr marL="0" indent="0" algn="just">
              <a:buNone/>
            </a:pPr>
            <a:endParaRPr lang="el-GR" dirty="0"/>
          </a:p>
          <a:p>
            <a:pPr marL="0" indent="0" algn="just">
              <a:buNone/>
            </a:pPr>
            <a:endParaRPr lang="el-GR" dirty="0"/>
          </a:p>
          <a:p>
            <a:pPr marL="0" indent="0" algn="just">
              <a:buNone/>
            </a:pPr>
            <a:endParaRPr lang="el-GR" dirty="0"/>
          </a:p>
          <a:p>
            <a:endParaRPr lang="el-GR" dirty="0"/>
          </a:p>
        </p:txBody>
      </p:sp>
      <p:pic>
        <p:nvPicPr>
          <p:cNvPr id="4" name="Εικόνα 3">
            <a:extLst>
              <a:ext uri="{FF2B5EF4-FFF2-40B4-BE49-F238E27FC236}">
                <a16:creationId xmlns:a16="http://schemas.microsoft.com/office/drawing/2014/main" id="{02A51D02-E8CC-4930-B905-10A0B648E762}"/>
              </a:ext>
            </a:extLst>
          </p:cNvPr>
          <p:cNvPicPr>
            <a:picLocks noChangeAspect="1"/>
          </p:cNvPicPr>
          <p:nvPr/>
        </p:nvPicPr>
        <p:blipFill>
          <a:blip r:embed="rId2"/>
          <a:stretch>
            <a:fillRect/>
          </a:stretch>
        </p:blipFill>
        <p:spPr>
          <a:xfrm>
            <a:off x="2502817" y="2336873"/>
            <a:ext cx="1309350" cy="527533"/>
          </a:xfrm>
          <a:prstGeom prst="rect">
            <a:avLst/>
          </a:prstGeom>
        </p:spPr>
      </p:pic>
      <p:pic>
        <p:nvPicPr>
          <p:cNvPr id="5" name="Εικόνα 4">
            <a:extLst>
              <a:ext uri="{FF2B5EF4-FFF2-40B4-BE49-F238E27FC236}">
                <a16:creationId xmlns:a16="http://schemas.microsoft.com/office/drawing/2014/main" id="{989B3CE3-64ED-43AB-9C5B-EF92970EE82E}"/>
              </a:ext>
            </a:extLst>
          </p:cNvPr>
          <p:cNvPicPr>
            <a:picLocks noChangeAspect="1"/>
          </p:cNvPicPr>
          <p:nvPr/>
        </p:nvPicPr>
        <p:blipFill>
          <a:blip r:embed="rId3"/>
          <a:stretch>
            <a:fillRect/>
          </a:stretch>
        </p:blipFill>
        <p:spPr>
          <a:xfrm>
            <a:off x="6487836" y="3941250"/>
            <a:ext cx="3604334" cy="1890942"/>
          </a:xfrm>
          <a:prstGeom prst="rect">
            <a:avLst/>
          </a:prstGeom>
        </p:spPr>
      </p:pic>
    </p:spTree>
    <p:extLst>
      <p:ext uri="{BB962C8B-B14F-4D97-AF65-F5344CB8AC3E}">
        <p14:creationId xmlns:p14="http://schemas.microsoft.com/office/powerpoint/2010/main" val="274287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0EBBBE-C0F5-4622-AB52-B3F337CAAFF6}"/>
              </a:ext>
            </a:extLst>
          </p:cNvPr>
          <p:cNvSpPr>
            <a:spLocks noGrp="1"/>
          </p:cNvSpPr>
          <p:nvPr>
            <p:ph type="title"/>
          </p:nvPr>
        </p:nvSpPr>
        <p:spPr/>
        <p:txBody>
          <a:bodyPr/>
          <a:lstStyle/>
          <a:p>
            <a:r>
              <a:rPr lang="el-GR" dirty="0"/>
              <a:t>Πράξεις ενδεχομένων</a:t>
            </a:r>
          </a:p>
        </p:txBody>
      </p:sp>
      <p:sp>
        <p:nvSpPr>
          <p:cNvPr id="3" name="Θέση περιεχομένου 2">
            <a:extLst>
              <a:ext uri="{FF2B5EF4-FFF2-40B4-BE49-F238E27FC236}">
                <a16:creationId xmlns:a16="http://schemas.microsoft.com/office/drawing/2014/main" id="{03C6BF21-736E-4A92-AC62-0057FC751090}"/>
              </a:ext>
            </a:extLst>
          </p:cNvPr>
          <p:cNvSpPr>
            <a:spLocks noGrp="1"/>
          </p:cNvSpPr>
          <p:nvPr>
            <p:ph idx="1"/>
          </p:nvPr>
        </p:nvSpPr>
        <p:spPr>
          <a:xfrm>
            <a:off x="680321" y="2336873"/>
            <a:ext cx="9613861" cy="1587057"/>
          </a:xfrm>
        </p:spPr>
        <p:txBody>
          <a:bodyPr/>
          <a:lstStyle/>
          <a:p>
            <a:pPr marL="0" indent="0" algn="just">
              <a:buNone/>
            </a:pPr>
            <a:r>
              <a:rPr lang="el-GR" dirty="0"/>
              <a:t>Ενδεχόμενο 	    : «όχι Α» ή «αντίθετο του Α», πραγματοποιείται όταν δεν πραγματοποιείται το ενδεχόμενο Α.</a:t>
            </a:r>
          </a:p>
          <a:p>
            <a:pPr marL="0" indent="0" algn="just">
              <a:buNone/>
            </a:pPr>
            <a:r>
              <a:rPr lang="el-GR" dirty="0"/>
              <a:t>Σχηματικά αντιστοιχεί στη σκιασμένη περιοχή.</a:t>
            </a:r>
          </a:p>
          <a:p>
            <a:endParaRPr lang="el-GR" dirty="0"/>
          </a:p>
        </p:txBody>
      </p:sp>
      <p:pic>
        <p:nvPicPr>
          <p:cNvPr id="4" name="Εικόνα 3">
            <a:extLst>
              <a:ext uri="{FF2B5EF4-FFF2-40B4-BE49-F238E27FC236}">
                <a16:creationId xmlns:a16="http://schemas.microsoft.com/office/drawing/2014/main" id="{CDDD306A-1CAB-4EB5-BDCD-328BEB41296C}"/>
              </a:ext>
            </a:extLst>
          </p:cNvPr>
          <p:cNvPicPr>
            <a:picLocks noChangeAspect="1"/>
          </p:cNvPicPr>
          <p:nvPr/>
        </p:nvPicPr>
        <p:blipFill>
          <a:blip r:embed="rId2"/>
          <a:stretch>
            <a:fillRect/>
          </a:stretch>
        </p:blipFill>
        <p:spPr>
          <a:xfrm>
            <a:off x="2441875" y="2200784"/>
            <a:ext cx="490200" cy="521100"/>
          </a:xfrm>
          <a:prstGeom prst="rect">
            <a:avLst/>
          </a:prstGeom>
        </p:spPr>
      </p:pic>
      <p:pic>
        <p:nvPicPr>
          <p:cNvPr id="5" name="Εικόνα 4">
            <a:extLst>
              <a:ext uri="{FF2B5EF4-FFF2-40B4-BE49-F238E27FC236}">
                <a16:creationId xmlns:a16="http://schemas.microsoft.com/office/drawing/2014/main" id="{22828DC7-2836-4D45-90E0-C8856392EE47}"/>
              </a:ext>
            </a:extLst>
          </p:cNvPr>
          <p:cNvPicPr>
            <a:picLocks noChangeAspect="1"/>
          </p:cNvPicPr>
          <p:nvPr/>
        </p:nvPicPr>
        <p:blipFill>
          <a:blip r:embed="rId3"/>
          <a:stretch>
            <a:fillRect/>
          </a:stretch>
        </p:blipFill>
        <p:spPr>
          <a:xfrm>
            <a:off x="4001351" y="4060019"/>
            <a:ext cx="2971800" cy="1847850"/>
          </a:xfrm>
          <a:prstGeom prst="rect">
            <a:avLst/>
          </a:prstGeom>
        </p:spPr>
      </p:pic>
    </p:spTree>
    <p:extLst>
      <p:ext uri="{BB962C8B-B14F-4D97-AF65-F5344CB8AC3E}">
        <p14:creationId xmlns:p14="http://schemas.microsoft.com/office/powerpoint/2010/main" val="408502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B640E8-855F-4621-9C61-4C81F74FA86E}"/>
              </a:ext>
            </a:extLst>
          </p:cNvPr>
          <p:cNvSpPr>
            <a:spLocks noGrp="1"/>
          </p:cNvSpPr>
          <p:nvPr>
            <p:ph type="title"/>
          </p:nvPr>
        </p:nvSpPr>
        <p:spPr/>
        <p:txBody>
          <a:bodyPr/>
          <a:lstStyle/>
          <a:p>
            <a:r>
              <a:rPr lang="el-GR" dirty="0"/>
              <a:t>Πράξεις ενδεχομένων</a:t>
            </a:r>
          </a:p>
        </p:txBody>
      </p:sp>
      <p:sp>
        <p:nvSpPr>
          <p:cNvPr id="3" name="Θέση περιεχομένου 2">
            <a:extLst>
              <a:ext uri="{FF2B5EF4-FFF2-40B4-BE49-F238E27FC236}">
                <a16:creationId xmlns:a16="http://schemas.microsoft.com/office/drawing/2014/main" id="{F44D5782-393A-421F-9612-CE33689619EB}"/>
              </a:ext>
            </a:extLst>
          </p:cNvPr>
          <p:cNvSpPr>
            <a:spLocks noGrp="1"/>
          </p:cNvSpPr>
          <p:nvPr>
            <p:ph idx="1"/>
          </p:nvPr>
        </p:nvSpPr>
        <p:spPr>
          <a:xfrm>
            <a:off x="680321" y="2336872"/>
            <a:ext cx="9613861" cy="3957395"/>
          </a:xfrm>
        </p:spPr>
        <p:txBody>
          <a:bodyPr>
            <a:normAutofit lnSpcReduction="10000"/>
          </a:bodyPr>
          <a:lstStyle/>
          <a:p>
            <a:pPr marL="0" indent="0">
              <a:buNone/>
            </a:pPr>
            <a:r>
              <a:rPr lang="el-GR" dirty="0"/>
              <a:t>Ασυμβίβαστα ή ξένα ενδεχόμενα (Α, Β): λέγονται τα ενδεχόμενα που δεν έχουν κανένα κοινό στοιχείο δηλαδή </a:t>
            </a:r>
          </a:p>
          <a:p>
            <a:pPr marL="0" indent="0">
              <a:buNone/>
            </a:pPr>
            <a:r>
              <a:rPr lang="el-GR" dirty="0"/>
              <a:t>Σχηματικά παρουσιάζονται δύο ασυμβίβαστα ενδεχόμενα.</a:t>
            </a:r>
          </a:p>
          <a:p>
            <a:pPr marL="0" indent="0">
              <a:buNone/>
            </a:pPr>
            <a:endParaRPr lang="el-GR" dirty="0"/>
          </a:p>
          <a:p>
            <a:pPr marL="0" indent="0">
              <a:buNone/>
            </a:pPr>
            <a:endParaRPr lang="el-GR" dirty="0"/>
          </a:p>
          <a:p>
            <a:pPr marL="0" indent="0">
              <a:buNone/>
            </a:pPr>
            <a:endParaRPr lang="el-GR" dirty="0"/>
          </a:p>
          <a:p>
            <a:pPr marL="0" indent="0">
              <a:buNone/>
            </a:pPr>
            <a:endParaRPr lang="el-GR" dirty="0"/>
          </a:p>
          <a:p>
            <a:pPr marL="0" indent="0">
              <a:buNone/>
            </a:pPr>
            <a:endParaRPr lang="el-GR" dirty="0"/>
          </a:p>
          <a:p>
            <a:pPr marL="0" indent="0" algn="just">
              <a:buNone/>
            </a:pPr>
            <a:r>
              <a:rPr lang="el-GR" dirty="0"/>
              <a:t>Οι παραπάνω έννοιες επεκτείνονται σε περισσότερα από δύο ενδεχόμενα.</a:t>
            </a:r>
          </a:p>
          <a:p>
            <a:pPr marL="0" indent="0">
              <a:buNone/>
            </a:pPr>
            <a:endParaRPr lang="el-GR" dirty="0"/>
          </a:p>
        </p:txBody>
      </p:sp>
      <p:pic>
        <p:nvPicPr>
          <p:cNvPr id="4" name="Εικόνα 3">
            <a:extLst>
              <a:ext uri="{FF2B5EF4-FFF2-40B4-BE49-F238E27FC236}">
                <a16:creationId xmlns:a16="http://schemas.microsoft.com/office/drawing/2014/main" id="{A69DF99A-0E8C-4042-9284-0CFA3DDB6E5D}"/>
              </a:ext>
            </a:extLst>
          </p:cNvPr>
          <p:cNvPicPr>
            <a:picLocks noChangeAspect="1"/>
          </p:cNvPicPr>
          <p:nvPr/>
        </p:nvPicPr>
        <p:blipFill>
          <a:blip r:embed="rId2"/>
          <a:stretch>
            <a:fillRect/>
          </a:stretch>
        </p:blipFill>
        <p:spPr>
          <a:xfrm>
            <a:off x="3964730" y="3511950"/>
            <a:ext cx="3045041" cy="2000250"/>
          </a:xfrm>
          <a:prstGeom prst="rect">
            <a:avLst/>
          </a:prstGeom>
        </p:spPr>
      </p:pic>
      <p:pic>
        <p:nvPicPr>
          <p:cNvPr id="6" name="Εικόνα 5">
            <a:extLst>
              <a:ext uri="{FF2B5EF4-FFF2-40B4-BE49-F238E27FC236}">
                <a16:creationId xmlns:a16="http://schemas.microsoft.com/office/drawing/2014/main" id="{FEE44B05-0778-4DEC-9941-E8B05A73C207}"/>
              </a:ext>
            </a:extLst>
          </p:cNvPr>
          <p:cNvPicPr>
            <a:picLocks noChangeAspect="1"/>
          </p:cNvPicPr>
          <p:nvPr/>
        </p:nvPicPr>
        <p:blipFill>
          <a:blip r:embed="rId3"/>
          <a:stretch>
            <a:fillRect/>
          </a:stretch>
        </p:blipFill>
        <p:spPr>
          <a:xfrm>
            <a:off x="6315269" y="2631781"/>
            <a:ext cx="1846094" cy="373175"/>
          </a:xfrm>
          <a:prstGeom prst="rect">
            <a:avLst/>
          </a:prstGeom>
        </p:spPr>
      </p:pic>
    </p:spTree>
    <p:extLst>
      <p:ext uri="{BB962C8B-B14F-4D97-AF65-F5344CB8AC3E}">
        <p14:creationId xmlns:p14="http://schemas.microsoft.com/office/powerpoint/2010/main" val="2673450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782ADC-A856-41EF-A5BE-D50D31254689}"/>
              </a:ext>
            </a:extLst>
          </p:cNvPr>
          <p:cNvSpPr>
            <a:spLocks noGrp="1"/>
          </p:cNvSpPr>
          <p:nvPr>
            <p:ph type="title"/>
          </p:nvPr>
        </p:nvSpPr>
        <p:spPr/>
        <p:txBody>
          <a:bodyPr/>
          <a:lstStyle/>
          <a:p>
            <a:r>
              <a:rPr lang="el-GR" dirty="0"/>
              <a:t>Σχετική συχνότητα</a:t>
            </a:r>
          </a:p>
        </p:txBody>
      </p:sp>
      <p:sp>
        <p:nvSpPr>
          <p:cNvPr id="3" name="Θέση περιεχομένου 2">
            <a:extLst>
              <a:ext uri="{FF2B5EF4-FFF2-40B4-BE49-F238E27FC236}">
                <a16:creationId xmlns:a16="http://schemas.microsoft.com/office/drawing/2014/main" id="{DBBCF0E7-E911-46B8-BBB9-A229B255AFBA}"/>
              </a:ext>
            </a:extLst>
          </p:cNvPr>
          <p:cNvSpPr>
            <a:spLocks noGrp="1"/>
          </p:cNvSpPr>
          <p:nvPr>
            <p:ph idx="1"/>
          </p:nvPr>
        </p:nvSpPr>
        <p:spPr>
          <a:xfrm>
            <a:off x="680321" y="2336873"/>
            <a:ext cx="9613861" cy="4143826"/>
          </a:xfrm>
        </p:spPr>
        <p:txBody>
          <a:bodyPr/>
          <a:lstStyle/>
          <a:p>
            <a:pPr marL="0" indent="0" algn="just">
              <a:buNone/>
            </a:pPr>
            <a:r>
              <a:rPr lang="el-GR" dirty="0"/>
              <a:t>Αν σε n επαναλήψεις ενός πειράματος τύχης εμφανιστεί το ενδεχόμενο (Α) r φορές, τότε συμβολίζουμε ως σχετική συχνότητα του ενδεχομένου Α το πηλίκο</a:t>
            </a:r>
          </a:p>
          <a:p>
            <a:pPr marL="0" indent="0">
              <a:buNone/>
            </a:pPr>
            <a:endParaRPr lang="el-GR" dirty="0"/>
          </a:p>
          <a:p>
            <a:pPr marL="0" indent="0" algn="just">
              <a:buNone/>
            </a:pPr>
            <a:r>
              <a:rPr lang="el-GR" dirty="0"/>
              <a:t>Έστω                               δειγματικός χώρος και 	                  ένα ενδεχόμενο τότε ισχύει:</a:t>
            </a:r>
          </a:p>
          <a:p>
            <a:pPr marL="0" indent="0">
              <a:buNone/>
            </a:pPr>
            <a:endParaRPr lang="el-GR" dirty="0"/>
          </a:p>
          <a:p>
            <a:endParaRPr lang="el-GR" dirty="0"/>
          </a:p>
        </p:txBody>
      </p:sp>
      <p:pic>
        <p:nvPicPr>
          <p:cNvPr id="4" name="Εικόνα 3">
            <a:extLst>
              <a:ext uri="{FF2B5EF4-FFF2-40B4-BE49-F238E27FC236}">
                <a16:creationId xmlns:a16="http://schemas.microsoft.com/office/drawing/2014/main" id="{167BFBA4-2613-457C-8B82-C17A1B2BF593}"/>
              </a:ext>
            </a:extLst>
          </p:cNvPr>
          <p:cNvPicPr>
            <a:picLocks noChangeAspect="1"/>
          </p:cNvPicPr>
          <p:nvPr/>
        </p:nvPicPr>
        <p:blipFill>
          <a:blip r:embed="rId2"/>
          <a:stretch>
            <a:fillRect/>
          </a:stretch>
        </p:blipFill>
        <p:spPr>
          <a:xfrm>
            <a:off x="4951245" y="2894651"/>
            <a:ext cx="922350" cy="855633"/>
          </a:xfrm>
          <a:prstGeom prst="rect">
            <a:avLst/>
          </a:prstGeom>
        </p:spPr>
      </p:pic>
      <p:pic>
        <p:nvPicPr>
          <p:cNvPr id="5" name="Εικόνα 4">
            <a:extLst>
              <a:ext uri="{FF2B5EF4-FFF2-40B4-BE49-F238E27FC236}">
                <a16:creationId xmlns:a16="http://schemas.microsoft.com/office/drawing/2014/main" id="{4D21D785-D0D5-494A-BA63-86E747398E0A}"/>
              </a:ext>
            </a:extLst>
          </p:cNvPr>
          <p:cNvPicPr>
            <a:picLocks noChangeAspect="1"/>
          </p:cNvPicPr>
          <p:nvPr/>
        </p:nvPicPr>
        <p:blipFill>
          <a:blip r:embed="rId3"/>
          <a:stretch>
            <a:fillRect/>
          </a:stretch>
        </p:blipFill>
        <p:spPr>
          <a:xfrm>
            <a:off x="1661710" y="3816919"/>
            <a:ext cx="2618700" cy="591867"/>
          </a:xfrm>
          <a:prstGeom prst="rect">
            <a:avLst/>
          </a:prstGeom>
        </p:spPr>
      </p:pic>
      <p:pic>
        <p:nvPicPr>
          <p:cNvPr id="6" name="Εικόνα 5">
            <a:extLst>
              <a:ext uri="{FF2B5EF4-FFF2-40B4-BE49-F238E27FC236}">
                <a16:creationId xmlns:a16="http://schemas.microsoft.com/office/drawing/2014/main" id="{711E1A40-9BF1-4FE3-A792-DA759922C66E}"/>
              </a:ext>
            </a:extLst>
          </p:cNvPr>
          <p:cNvPicPr>
            <a:picLocks noChangeAspect="1"/>
          </p:cNvPicPr>
          <p:nvPr/>
        </p:nvPicPr>
        <p:blipFill>
          <a:blip r:embed="rId4"/>
          <a:stretch>
            <a:fillRect/>
          </a:stretch>
        </p:blipFill>
        <p:spPr>
          <a:xfrm>
            <a:off x="7550333" y="3816919"/>
            <a:ext cx="2502600" cy="591867"/>
          </a:xfrm>
          <a:prstGeom prst="rect">
            <a:avLst/>
          </a:prstGeom>
        </p:spPr>
      </p:pic>
      <p:pic>
        <p:nvPicPr>
          <p:cNvPr id="7" name="Εικόνα 6">
            <a:extLst>
              <a:ext uri="{FF2B5EF4-FFF2-40B4-BE49-F238E27FC236}">
                <a16:creationId xmlns:a16="http://schemas.microsoft.com/office/drawing/2014/main" id="{F71B6C7B-95BB-4542-9391-DD0351F2105B}"/>
              </a:ext>
            </a:extLst>
          </p:cNvPr>
          <p:cNvPicPr>
            <a:picLocks noChangeAspect="1"/>
          </p:cNvPicPr>
          <p:nvPr/>
        </p:nvPicPr>
        <p:blipFill>
          <a:blip r:embed="rId5"/>
          <a:stretch>
            <a:fillRect/>
          </a:stretch>
        </p:blipFill>
        <p:spPr>
          <a:xfrm>
            <a:off x="2730965" y="4636268"/>
            <a:ext cx="5308351" cy="1865667"/>
          </a:xfrm>
          <a:prstGeom prst="rect">
            <a:avLst/>
          </a:prstGeom>
        </p:spPr>
      </p:pic>
    </p:spTree>
    <p:extLst>
      <p:ext uri="{BB962C8B-B14F-4D97-AF65-F5344CB8AC3E}">
        <p14:creationId xmlns:p14="http://schemas.microsoft.com/office/powerpoint/2010/main" val="1168562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Βασικές έννοιες     -     Δειγματικός χώρος</a:t>
            </a:r>
          </a:p>
        </p:txBody>
      </p:sp>
      <p:sp>
        <p:nvSpPr>
          <p:cNvPr id="3" name="2 - Θέση περιεχομένου"/>
          <p:cNvSpPr>
            <a:spLocks noGrp="1"/>
          </p:cNvSpPr>
          <p:nvPr>
            <p:ph idx="1"/>
          </p:nvPr>
        </p:nvSpPr>
        <p:spPr>
          <a:xfrm>
            <a:off x="680321" y="2118509"/>
            <a:ext cx="9732921" cy="4364178"/>
          </a:xfrm>
        </p:spPr>
        <p:txBody>
          <a:bodyPr>
            <a:normAutofit lnSpcReduction="10000"/>
          </a:bodyPr>
          <a:lstStyle/>
          <a:p>
            <a:pPr>
              <a:buNone/>
            </a:pPr>
            <a:r>
              <a:rPr lang="el-GR" dirty="0"/>
              <a:t>  Ρίχνω ένα ζάρι δύο φορές. Ο δειγματικός χώρος βρίσκεται από το πινακάκι διπλής εισόδου. </a:t>
            </a:r>
          </a:p>
          <a:p>
            <a:pPr>
              <a:buNone/>
            </a:pPr>
            <a:endParaRPr lang="el-GR" dirty="0"/>
          </a:p>
          <a:p>
            <a:pPr>
              <a:buNone/>
            </a:pPr>
            <a:endParaRPr lang="el-GR" dirty="0"/>
          </a:p>
          <a:p>
            <a:pPr>
              <a:buNone/>
            </a:pPr>
            <a:endParaRPr lang="el-GR" dirty="0"/>
          </a:p>
          <a:p>
            <a:pPr>
              <a:buNone/>
            </a:pPr>
            <a:endParaRPr lang="el-GR" dirty="0"/>
          </a:p>
          <a:p>
            <a:pPr>
              <a:buNone/>
            </a:pPr>
            <a:endParaRPr lang="el-GR" dirty="0"/>
          </a:p>
          <a:p>
            <a:pPr>
              <a:buNone/>
            </a:pPr>
            <a:endParaRPr lang="el-GR" dirty="0"/>
          </a:p>
          <a:p>
            <a:pPr>
              <a:buNone/>
            </a:pPr>
            <a:endParaRPr lang="el-GR" dirty="0"/>
          </a:p>
          <a:p>
            <a:pPr>
              <a:buNone/>
            </a:pPr>
            <a:r>
              <a:rPr lang="el-GR" dirty="0"/>
              <a:t>Άρα ο δειγματικός χώρος </a:t>
            </a:r>
            <a:r>
              <a:rPr lang="el-GR"/>
              <a:t>είναι Ω= {(1,1</a:t>
            </a:r>
            <a:r>
              <a:rPr lang="el-GR" dirty="0"/>
              <a:t>),(1,2),(1,3),...,(</a:t>
            </a:r>
            <a:r>
              <a:rPr lang="el-GR"/>
              <a:t>6,6)}</a:t>
            </a:r>
            <a:endParaRPr lang="el-GR" dirty="0"/>
          </a:p>
          <a:p>
            <a:pPr>
              <a:buNone/>
            </a:pPr>
            <a:endParaRPr lang="el-GR" dirty="0"/>
          </a:p>
        </p:txBody>
      </p:sp>
      <p:graphicFrame>
        <p:nvGraphicFramePr>
          <p:cNvPr id="4" name="3 - Πίνακας"/>
          <p:cNvGraphicFramePr>
            <a:graphicFrameLocks noGrp="1"/>
          </p:cNvGraphicFramePr>
          <p:nvPr/>
        </p:nvGraphicFramePr>
        <p:xfrm>
          <a:off x="2427786" y="2889660"/>
          <a:ext cx="5706280" cy="2865120"/>
        </p:xfrm>
        <a:graphic>
          <a:graphicData uri="http://schemas.openxmlformats.org/drawingml/2006/table">
            <a:tbl>
              <a:tblPr firstRow="1" bandRow="1">
                <a:tableStyleId>{5C22544A-7EE6-4342-B048-85BDC9FD1C3A}</a:tableStyleId>
              </a:tblPr>
              <a:tblGrid>
                <a:gridCol w="765790">
                  <a:extLst>
                    <a:ext uri="{9D8B030D-6E8A-4147-A177-3AD203B41FA5}">
                      <a16:colId xmlns:a16="http://schemas.microsoft.com/office/drawing/2014/main" val="20000"/>
                    </a:ext>
                  </a:extLst>
                </a:gridCol>
                <a:gridCol w="818866">
                  <a:extLst>
                    <a:ext uri="{9D8B030D-6E8A-4147-A177-3AD203B41FA5}">
                      <a16:colId xmlns:a16="http://schemas.microsoft.com/office/drawing/2014/main" val="20001"/>
                    </a:ext>
                  </a:extLst>
                </a:gridCol>
                <a:gridCol w="859809">
                  <a:extLst>
                    <a:ext uri="{9D8B030D-6E8A-4147-A177-3AD203B41FA5}">
                      <a16:colId xmlns:a16="http://schemas.microsoft.com/office/drawing/2014/main" val="20002"/>
                    </a:ext>
                  </a:extLst>
                </a:gridCol>
                <a:gridCol w="846161">
                  <a:extLst>
                    <a:ext uri="{9D8B030D-6E8A-4147-A177-3AD203B41FA5}">
                      <a16:colId xmlns:a16="http://schemas.microsoft.com/office/drawing/2014/main" val="20003"/>
                    </a:ext>
                  </a:extLst>
                </a:gridCol>
                <a:gridCol w="777923">
                  <a:extLst>
                    <a:ext uri="{9D8B030D-6E8A-4147-A177-3AD203B41FA5}">
                      <a16:colId xmlns:a16="http://schemas.microsoft.com/office/drawing/2014/main" val="20004"/>
                    </a:ext>
                  </a:extLst>
                </a:gridCol>
                <a:gridCol w="791570">
                  <a:extLst>
                    <a:ext uri="{9D8B030D-6E8A-4147-A177-3AD203B41FA5}">
                      <a16:colId xmlns:a16="http://schemas.microsoft.com/office/drawing/2014/main" val="20005"/>
                    </a:ext>
                  </a:extLst>
                </a:gridCol>
                <a:gridCol w="846161">
                  <a:extLst>
                    <a:ext uri="{9D8B030D-6E8A-4147-A177-3AD203B41FA5}">
                      <a16:colId xmlns:a16="http://schemas.microsoft.com/office/drawing/2014/main" val="20006"/>
                    </a:ext>
                  </a:extLst>
                </a:gridCol>
              </a:tblGrid>
              <a:tr h="370840">
                <a:tc>
                  <a:txBody>
                    <a:bodyPr/>
                    <a:lstStyle/>
                    <a:p>
                      <a:r>
                        <a:rPr lang="el-GR" dirty="0"/>
                        <a:t>1</a:t>
                      </a:r>
                      <a:r>
                        <a:rPr lang="el-GR" baseline="30000" dirty="0"/>
                        <a:t>η</a:t>
                      </a:r>
                      <a:r>
                        <a:rPr lang="el-GR" dirty="0"/>
                        <a:t>/2</a:t>
                      </a:r>
                      <a:r>
                        <a:rPr lang="el-GR" baseline="30000" dirty="0"/>
                        <a:t>η</a:t>
                      </a:r>
                      <a:r>
                        <a:rPr lang="el-GR" dirty="0"/>
                        <a:t> ρίψη</a:t>
                      </a:r>
                    </a:p>
                  </a:txBody>
                  <a:tcPr/>
                </a:tc>
                <a:tc>
                  <a:txBody>
                    <a:bodyPr/>
                    <a:lstStyle/>
                    <a:p>
                      <a:r>
                        <a:rPr lang="el-GR" dirty="0"/>
                        <a:t>1</a:t>
                      </a:r>
                    </a:p>
                  </a:txBody>
                  <a:tcPr/>
                </a:tc>
                <a:tc>
                  <a:txBody>
                    <a:bodyPr/>
                    <a:lstStyle/>
                    <a:p>
                      <a:r>
                        <a:rPr lang="el-GR" dirty="0"/>
                        <a:t>2</a:t>
                      </a:r>
                    </a:p>
                  </a:txBody>
                  <a:tcPr/>
                </a:tc>
                <a:tc>
                  <a:txBody>
                    <a:bodyPr/>
                    <a:lstStyle/>
                    <a:p>
                      <a:r>
                        <a:rPr lang="el-GR" dirty="0"/>
                        <a:t>3</a:t>
                      </a:r>
                    </a:p>
                  </a:txBody>
                  <a:tcPr/>
                </a:tc>
                <a:tc>
                  <a:txBody>
                    <a:bodyPr/>
                    <a:lstStyle/>
                    <a:p>
                      <a:r>
                        <a:rPr lang="el-GR" dirty="0"/>
                        <a:t>4</a:t>
                      </a:r>
                    </a:p>
                  </a:txBody>
                  <a:tcPr/>
                </a:tc>
                <a:tc>
                  <a:txBody>
                    <a:bodyPr/>
                    <a:lstStyle/>
                    <a:p>
                      <a:r>
                        <a:rPr lang="el-GR" dirty="0"/>
                        <a:t>5</a:t>
                      </a:r>
                    </a:p>
                  </a:txBody>
                  <a:tcPr/>
                </a:tc>
                <a:tc>
                  <a:txBody>
                    <a:bodyPr/>
                    <a:lstStyle/>
                    <a:p>
                      <a:r>
                        <a:rPr lang="el-GR" dirty="0"/>
                        <a:t>6</a:t>
                      </a:r>
                    </a:p>
                  </a:txBody>
                  <a:tcPr/>
                </a:tc>
                <a:extLst>
                  <a:ext uri="{0D108BD9-81ED-4DB2-BD59-A6C34878D82A}">
                    <a16:rowId xmlns:a16="http://schemas.microsoft.com/office/drawing/2014/main" val="10000"/>
                  </a:ext>
                </a:extLst>
              </a:tr>
              <a:tr h="370840">
                <a:tc>
                  <a:txBody>
                    <a:bodyPr/>
                    <a:lstStyle/>
                    <a:p>
                      <a:r>
                        <a:rPr lang="el-GR" dirty="0"/>
                        <a:t>1</a:t>
                      </a:r>
                    </a:p>
                  </a:txBody>
                  <a:tcPr/>
                </a:tc>
                <a:tc>
                  <a:txBody>
                    <a:bodyPr/>
                    <a:lstStyle/>
                    <a:p>
                      <a:r>
                        <a:rPr lang="el-GR" dirty="0"/>
                        <a:t>(1,1)</a:t>
                      </a:r>
                    </a:p>
                  </a:txBody>
                  <a:tcPr/>
                </a:tc>
                <a:tc>
                  <a:txBody>
                    <a:bodyPr/>
                    <a:lstStyle/>
                    <a:p>
                      <a:r>
                        <a:rPr lang="el-GR" dirty="0"/>
                        <a:t>(1,2)</a:t>
                      </a:r>
                    </a:p>
                  </a:txBody>
                  <a:tcPr/>
                </a:tc>
                <a:tc>
                  <a:txBody>
                    <a:bodyPr/>
                    <a:lstStyle/>
                    <a:p>
                      <a:r>
                        <a:rPr lang="el-GR" dirty="0"/>
                        <a:t>(1,3)</a:t>
                      </a:r>
                    </a:p>
                  </a:txBody>
                  <a:tcPr/>
                </a:tc>
                <a:tc>
                  <a:txBody>
                    <a:bodyPr/>
                    <a:lstStyle/>
                    <a:p>
                      <a:r>
                        <a:rPr lang="el-GR" dirty="0"/>
                        <a:t>(1,4)</a:t>
                      </a:r>
                    </a:p>
                  </a:txBody>
                  <a:tcPr/>
                </a:tc>
                <a:tc>
                  <a:txBody>
                    <a:bodyPr/>
                    <a:lstStyle/>
                    <a:p>
                      <a:r>
                        <a:rPr lang="el-GR" dirty="0"/>
                        <a:t>(1,5)</a:t>
                      </a:r>
                    </a:p>
                  </a:txBody>
                  <a:tcPr/>
                </a:tc>
                <a:tc>
                  <a:txBody>
                    <a:bodyPr/>
                    <a:lstStyle/>
                    <a:p>
                      <a:r>
                        <a:rPr lang="el-GR" dirty="0"/>
                        <a:t>(1,6)</a:t>
                      </a:r>
                    </a:p>
                  </a:txBody>
                  <a:tcPr/>
                </a:tc>
                <a:extLst>
                  <a:ext uri="{0D108BD9-81ED-4DB2-BD59-A6C34878D82A}">
                    <a16:rowId xmlns:a16="http://schemas.microsoft.com/office/drawing/2014/main" val="10001"/>
                  </a:ext>
                </a:extLst>
              </a:tr>
              <a:tr h="370840">
                <a:tc>
                  <a:txBody>
                    <a:bodyPr/>
                    <a:lstStyle/>
                    <a:p>
                      <a:r>
                        <a:rPr lang="el-GR" dirty="0"/>
                        <a:t>2</a:t>
                      </a:r>
                    </a:p>
                  </a:txBody>
                  <a:tcPr/>
                </a:tc>
                <a:tc>
                  <a:txBody>
                    <a:bodyPr/>
                    <a:lstStyle/>
                    <a:p>
                      <a:r>
                        <a:rPr lang="el-GR" dirty="0"/>
                        <a:t>(2,1)</a:t>
                      </a:r>
                    </a:p>
                  </a:txBody>
                  <a:tcPr/>
                </a:tc>
                <a:tc>
                  <a:txBody>
                    <a:bodyPr/>
                    <a:lstStyle/>
                    <a:p>
                      <a:r>
                        <a:rPr lang="el-GR" dirty="0"/>
                        <a:t>(2,2)</a:t>
                      </a:r>
                    </a:p>
                  </a:txBody>
                  <a:tcPr/>
                </a:tc>
                <a:tc>
                  <a:txBody>
                    <a:bodyPr/>
                    <a:lstStyle/>
                    <a:p>
                      <a:r>
                        <a:rPr lang="el-GR" dirty="0"/>
                        <a:t>(2,3)</a:t>
                      </a:r>
                    </a:p>
                  </a:txBody>
                  <a:tcPr/>
                </a:tc>
                <a:tc>
                  <a:txBody>
                    <a:bodyPr/>
                    <a:lstStyle/>
                    <a:p>
                      <a:r>
                        <a:rPr lang="el-GR" dirty="0"/>
                        <a:t>(2,4)</a:t>
                      </a:r>
                    </a:p>
                  </a:txBody>
                  <a:tcPr/>
                </a:tc>
                <a:tc>
                  <a:txBody>
                    <a:bodyPr/>
                    <a:lstStyle/>
                    <a:p>
                      <a:r>
                        <a:rPr lang="el-GR" dirty="0"/>
                        <a:t>(2,5)</a:t>
                      </a:r>
                    </a:p>
                  </a:txBody>
                  <a:tcPr/>
                </a:tc>
                <a:tc>
                  <a:txBody>
                    <a:bodyPr/>
                    <a:lstStyle/>
                    <a:p>
                      <a:r>
                        <a:rPr lang="el-GR" dirty="0"/>
                        <a:t>(2,6)</a:t>
                      </a:r>
                    </a:p>
                  </a:txBody>
                  <a:tcPr/>
                </a:tc>
                <a:extLst>
                  <a:ext uri="{0D108BD9-81ED-4DB2-BD59-A6C34878D82A}">
                    <a16:rowId xmlns:a16="http://schemas.microsoft.com/office/drawing/2014/main" val="10002"/>
                  </a:ext>
                </a:extLst>
              </a:tr>
              <a:tr h="370840">
                <a:tc>
                  <a:txBody>
                    <a:bodyPr/>
                    <a:lstStyle/>
                    <a:p>
                      <a:r>
                        <a:rPr lang="el-GR" dirty="0"/>
                        <a:t>3</a:t>
                      </a:r>
                    </a:p>
                  </a:txBody>
                  <a:tcPr/>
                </a:tc>
                <a:tc>
                  <a:txBody>
                    <a:bodyPr/>
                    <a:lstStyle/>
                    <a:p>
                      <a:r>
                        <a:rPr lang="el-GR" dirty="0"/>
                        <a:t>(3,1)</a:t>
                      </a:r>
                    </a:p>
                  </a:txBody>
                  <a:tcPr/>
                </a:tc>
                <a:tc>
                  <a:txBody>
                    <a:bodyPr/>
                    <a:lstStyle/>
                    <a:p>
                      <a:r>
                        <a:rPr lang="el-GR" dirty="0"/>
                        <a:t>(3,2)</a:t>
                      </a:r>
                    </a:p>
                  </a:txBody>
                  <a:tcPr/>
                </a:tc>
                <a:tc>
                  <a:txBody>
                    <a:bodyPr/>
                    <a:lstStyle/>
                    <a:p>
                      <a:r>
                        <a:rPr lang="el-GR" dirty="0"/>
                        <a:t>(3,3)</a:t>
                      </a:r>
                    </a:p>
                  </a:txBody>
                  <a:tcPr/>
                </a:tc>
                <a:tc>
                  <a:txBody>
                    <a:bodyPr/>
                    <a:lstStyle/>
                    <a:p>
                      <a:r>
                        <a:rPr lang="el-GR" dirty="0"/>
                        <a:t>(3,4)</a:t>
                      </a:r>
                    </a:p>
                  </a:txBody>
                  <a:tcPr/>
                </a:tc>
                <a:tc>
                  <a:txBody>
                    <a:bodyPr/>
                    <a:lstStyle/>
                    <a:p>
                      <a:r>
                        <a:rPr lang="el-GR" dirty="0"/>
                        <a:t>(3,5)</a:t>
                      </a:r>
                    </a:p>
                  </a:txBody>
                  <a:tcPr/>
                </a:tc>
                <a:tc>
                  <a:txBody>
                    <a:bodyPr/>
                    <a:lstStyle/>
                    <a:p>
                      <a:r>
                        <a:rPr lang="el-GR" dirty="0"/>
                        <a:t>(3,6)</a:t>
                      </a:r>
                    </a:p>
                  </a:txBody>
                  <a:tcPr/>
                </a:tc>
                <a:extLst>
                  <a:ext uri="{0D108BD9-81ED-4DB2-BD59-A6C34878D82A}">
                    <a16:rowId xmlns:a16="http://schemas.microsoft.com/office/drawing/2014/main" val="10003"/>
                  </a:ext>
                </a:extLst>
              </a:tr>
              <a:tr h="370840">
                <a:tc>
                  <a:txBody>
                    <a:bodyPr/>
                    <a:lstStyle/>
                    <a:p>
                      <a:r>
                        <a:rPr lang="el-GR" dirty="0"/>
                        <a:t>4</a:t>
                      </a:r>
                    </a:p>
                  </a:txBody>
                  <a:tcPr/>
                </a:tc>
                <a:tc>
                  <a:txBody>
                    <a:bodyPr/>
                    <a:lstStyle/>
                    <a:p>
                      <a:r>
                        <a:rPr lang="el-GR" dirty="0"/>
                        <a:t>(4,1)</a:t>
                      </a:r>
                    </a:p>
                  </a:txBody>
                  <a:tcPr/>
                </a:tc>
                <a:tc>
                  <a:txBody>
                    <a:bodyPr/>
                    <a:lstStyle/>
                    <a:p>
                      <a:r>
                        <a:rPr lang="el-GR" dirty="0"/>
                        <a:t>(4,2)</a:t>
                      </a:r>
                    </a:p>
                  </a:txBody>
                  <a:tcPr/>
                </a:tc>
                <a:tc>
                  <a:txBody>
                    <a:bodyPr/>
                    <a:lstStyle/>
                    <a:p>
                      <a:r>
                        <a:rPr lang="el-GR" dirty="0"/>
                        <a:t>(4,3)</a:t>
                      </a:r>
                    </a:p>
                  </a:txBody>
                  <a:tcPr/>
                </a:tc>
                <a:tc>
                  <a:txBody>
                    <a:bodyPr/>
                    <a:lstStyle/>
                    <a:p>
                      <a:r>
                        <a:rPr lang="el-GR" dirty="0"/>
                        <a:t>(4,4)</a:t>
                      </a:r>
                    </a:p>
                  </a:txBody>
                  <a:tcPr/>
                </a:tc>
                <a:tc>
                  <a:txBody>
                    <a:bodyPr/>
                    <a:lstStyle/>
                    <a:p>
                      <a:r>
                        <a:rPr lang="el-GR" dirty="0"/>
                        <a:t>(4,5)</a:t>
                      </a:r>
                    </a:p>
                  </a:txBody>
                  <a:tcPr/>
                </a:tc>
                <a:tc>
                  <a:txBody>
                    <a:bodyPr/>
                    <a:lstStyle/>
                    <a:p>
                      <a:r>
                        <a:rPr lang="el-GR" dirty="0"/>
                        <a:t>(4,6)</a:t>
                      </a:r>
                    </a:p>
                  </a:txBody>
                  <a:tcPr/>
                </a:tc>
                <a:extLst>
                  <a:ext uri="{0D108BD9-81ED-4DB2-BD59-A6C34878D82A}">
                    <a16:rowId xmlns:a16="http://schemas.microsoft.com/office/drawing/2014/main" val="10004"/>
                  </a:ext>
                </a:extLst>
              </a:tr>
              <a:tr h="370840">
                <a:tc>
                  <a:txBody>
                    <a:bodyPr/>
                    <a:lstStyle/>
                    <a:p>
                      <a:r>
                        <a:rPr lang="el-GR" dirty="0"/>
                        <a:t>5</a:t>
                      </a:r>
                    </a:p>
                  </a:txBody>
                  <a:tcPr/>
                </a:tc>
                <a:tc>
                  <a:txBody>
                    <a:bodyPr/>
                    <a:lstStyle/>
                    <a:p>
                      <a:r>
                        <a:rPr lang="el-GR" dirty="0"/>
                        <a:t>(5,1)</a:t>
                      </a:r>
                    </a:p>
                  </a:txBody>
                  <a:tcPr/>
                </a:tc>
                <a:tc>
                  <a:txBody>
                    <a:bodyPr/>
                    <a:lstStyle/>
                    <a:p>
                      <a:r>
                        <a:rPr lang="el-GR" dirty="0"/>
                        <a:t>(5,2)</a:t>
                      </a:r>
                    </a:p>
                  </a:txBody>
                  <a:tcPr/>
                </a:tc>
                <a:tc>
                  <a:txBody>
                    <a:bodyPr/>
                    <a:lstStyle/>
                    <a:p>
                      <a:r>
                        <a:rPr lang="el-GR" dirty="0"/>
                        <a:t>(5,3)</a:t>
                      </a:r>
                    </a:p>
                  </a:txBody>
                  <a:tcPr/>
                </a:tc>
                <a:tc>
                  <a:txBody>
                    <a:bodyPr/>
                    <a:lstStyle/>
                    <a:p>
                      <a:r>
                        <a:rPr lang="el-GR" dirty="0"/>
                        <a:t>(5,4)</a:t>
                      </a:r>
                    </a:p>
                  </a:txBody>
                  <a:tcPr/>
                </a:tc>
                <a:tc>
                  <a:txBody>
                    <a:bodyPr/>
                    <a:lstStyle/>
                    <a:p>
                      <a:r>
                        <a:rPr lang="el-GR" dirty="0"/>
                        <a:t>(5,5)</a:t>
                      </a:r>
                    </a:p>
                  </a:txBody>
                  <a:tcPr/>
                </a:tc>
                <a:tc>
                  <a:txBody>
                    <a:bodyPr/>
                    <a:lstStyle/>
                    <a:p>
                      <a:r>
                        <a:rPr lang="el-GR" dirty="0"/>
                        <a:t>(5,6)</a:t>
                      </a:r>
                    </a:p>
                  </a:txBody>
                  <a:tcPr/>
                </a:tc>
                <a:extLst>
                  <a:ext uri="{0D108BD9-81ED-4DB2-BD59-A6C34878D82A}">
                    <a16:rowId xmlns:a16="http://schemas.microsoft.com/office/drawing/2014/main" val="10005"/>
                  </a:ext>
                </a:extLst>
              </a:tr>
              <a:tr h="370840">
                <a:tc>
                  <a:txBody>
                    <a:bodyPr/>
                    <a:lstStyle/>
                    <a:p>
                      <a:r>
                        <a:rPr lang="el-GR" dirty="0"/>
                        <a:t>6</a:t>
                      </a:r>
                    </a:p>
                  </a:txBody>
                  <a:tcPr/>
                </a:tc>
                <a:tc>
                  <a:txBody>
                    <a:bodyPr/>
                    <a:lstStyle/>
                    <a:p>
                      <a:r>
                        <a:rPr lang="el-GR" dirty="0"/>
                        <a:t>(6,1)</a:t>
                      </a:r>
                    </a:p>
                  </a:txBody>
                  <a:tcPr/>
                </a:tc>
                <a:tc>
                  <a:txBody>
                    <a:bodyPr/>
                    <a:lstStyle/>
                    <a:p>
                      <a:r>
                        <a:rPr lang="el-GR" dirty="0"/>
                        <a:t>(6,2)</a:t>
                      </a:r>
                    </a:p>
                  </a:txBody>
                  <a:tcPr/>
                </a:tc>
                <a:tc>
                  <a:txBody>
                    <a:bodyPr/>
                    <a:lstStyle/>
                    <a:p>
                      <a:r>
                        <a:rPr lang="el-GR" dirty="0"/>
                        <a:t>(6,3)</a:t>
                      </a:r>
                    </a:p>
                  </a:txBody>
                  <a:tcPr/>
                </a:tc>
                <a:tc>
                  <a:txBody>
                    <a:bodyPr/>
                    <a:lstStyle/>
                    <a:p>
                      <a:r>
                        <a:rPr lang="el-GR" dirty="0"/>
                        <a:t>(6,4)</a:t>
                      </a:r>
                    </a:p>
                  </a:txBody>
                  <a:tcPr/>
                </a:tc>
                <a:tc>
                  <a:txBody>
                    <a:bodyPr/>
                    <a:lstStyle/>
                    <a:p>
                      <a:r>
                        <a:rPr lang="el-GR" dirty="0"/>
                        <a:t>(6,5)</a:t>
                      </a:r>
                    </a:p>
                  </a:txBody>
                  <a:tcPr/>
                </a:tc>
                <a:tc>
                  <a:txBody>
                    <a:bodyPr/>
                    <a:lstStyle/>
                    <a:p>
                      <a:r>
                        <a:rPr lang="el-GR" dirty="0"/>
                        <a:t>(6,6)</a:t>
                      </a: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Ιδιότητες </a:t>
            </a:r>
          </a:p>
        </p:txBody>
      </p:sp>
      <mc:AlternateContent xmlns:mc="http://schemas.openxmlformats.org/markup-compatibility/2006" xmlns:a14="http://schemas.microsoft.com/office/drawing/2010/main">
        <mc:Choice Requires="a14">
          <p:sp>
            <p:nvSpPr>
              <p:cNvPr id="3" name="Θέση περιεχομένου 2"/>
              <p:cNvSpPr>
                <a:spLocks noGrp="1"/>
              </p:cNvSpPr>
              <p:nvPr>
                <p:ph sz="half" idx="1"/>
              </p:nvPr>
            </p:nvSpPr>
            <p:spPr/>
            <p:txBody>
              <a:bodyPr/>
              <a:lstStyle/>
              <a:p>
                <a:r>
                  <a:rPr lang="en-US" dirty="0"/>
                  <a:t>|AUB| = |A| + |B| </a:t>
                </a:r>
                <a14:m>
                  <m:oMath xmlns:m="http://schemas.openxmlformats.org/officeDocument/2006/math">
                    <m:r>
                      <a:rPr lang="en-US" i="1" smtClean="0">
                        <a:latin typeface="Cambria Math" panose="02040503050406030204" pitchFamily="18" charset="0"/>
                        <a:ea typeface="Cambria Math" panose="02040503050406030204" pitchFamily="18" charset="0"/>
                      </a:rPr>
                      <m:t>−</m:t>
                    </m:r>
                  </m:oMath>
                </a14:m>
                <a:r>
                  <a:rPr lang="en-US" dirty="0"/>
                  <a:t> |A</a:t>
                </a:r>
                <a:r>
                  <a:rPr lang="el-GR" dirty="0"/>
                  <a:t>∩</a:t>
                </a:r>
                <a:r>
                  <a:rPr lang="en-US" dirty="0"/>
                  <a:t>B|</a:t>
                </a:r>
              </a:p>
              <a:p>
                <a:r>
                  <a:rPr lang="el-GR" dirty="0"/>
                  <a:t>Επομένως </a:t>
                </a:r>
              </a:p>
              <a:p>
                <a:pPr marL="0" indent="0">
                  <a:buNone/>
                </a:pPr>
                <a:r>
                  <a:rPr lang="en-US" dirty="0"/>
                  <a:t>P(AUB) = P(A) + P(B)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P(A</a:t>
                </a:r>
                <a:r>
                  <a:rPr lang="el-GR" dirty="0"/>
                  <a:t>∩</a:t>
                </a:r>
                <a:r>
                  <a:rPr lang="en-US" dirty="0"/>
                  <a:t>B)</a:t>
                </a:r>
              </a:p>
              <a:p>
                <a:pPr marL="0" indent="0">
                  <a:buNone/>
                </a:pPr>
                <a:r>
                  <a:rPr lang="el-GR" dirty="0"/>
                  <a:t>Και αν Α, Β ξένα τότε</a:t>
                </a:r>
              </a:p>
              <a:p>
                <a:pPr marL="0" indent="0">
                  <a:buNone/>
                </a:pPr>
                <a:r>
                  <a:rPr lang="en-US" dirty="0"/>
                  <a:t>P(AUB) = P(A) + P(B)</a:t>
                </a:r>
                <a:endParaRPr lang="el-GR" dirty="0"/>
              </a:p>
            </p:txBody>
          </p:sp>
        </mc:Choice>
        <mc:Fallback xmlns="">
          <p:sp>
            <p:nvSpPr>
              <p:cNvPr id="3" name="Θέση περιεχομένου 2"/>
              <p:cNvSpPr>
                <a:spLocks noGrp="1" noRot="1" noChangeAspect="1" noMove="1" noResize="1" noEditPoints="1" noAdjustHandles="1" noChangeArrowheads="1" noChangeShapeType="1" noTextEdit="1"/>
              </p:cNvSpPr>
              <p:nvPr>
                <p:ph sz="half" idx="1"/>
              </p:nvPr>
            </p:nvSpPr>
            <p:spPr>
              <a:blipFill>
                <a:blip r:embed="rId2"/>
                <a:stretch>
                  <a:fillRect l="-2078" t="-2369"/>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4" name="Θέση περιεχομένου 3"/>
              <p:cNvSpPr>
                <a:spLocks noGrp="1"/>
              </p:cNvSpPr>
              <p:nvPr>
                <p:ph sz="half" idx="2"/>
              </p:nvPr>
            </p:nvSpPr>
            <p:spPr/>
            <p:txBody>
              <a:bodyPr/>
              <a:lstStyle/>
              <a:p>
                <a:r>
                  <a:rPr lang="el-GR" dirty="0"/>
                  <a:t>Αφού Α</a:t>
                </a:r>
                <a:r>
                  <a:rPr lang="en-US" dirty="0"/>
                  <a:t>U</a:t>
                </a:r>
                <a:r>
                  <a:rPr lang="el-GR" dirty="0"/>
                  <a:t>Α΄= Ω και Α∩Α΄= </a:t>
                </a:r>
                <a14:m>
                  <m:oMath xmlns:m="http://schemas.openxmlformats.org/officeDocument/2006/math">
                    <m:r>
                      <a:rPr lang="el-GR" i="1" smtClean="0">
                        <a:latin typeface="Cambria Math" panose="02040503050406030204" pitchFamily="18" charset="0"/>
                        <a:ea typeface="Cambria Math" panose="02040503050406030204" pitchFamily="18" charset="0"/>
                      </a:rPr>
                      <m:t>∅</m:t>
                    </m:r>
                  </m:oMath>
                </a14:m>
                <a:r>
                  <a:rPr lang="el-GR" dirty="0"/>
                  <a:t>, ισχύει </a:t>
                </a:r>
              </a:p>
              <a:p>
                <a:r>
                  <a:rPr lang="en-US" dirty="0"/>
                  <a:t>P</a:t>
                </a:r>
                <a:r>
                  <a:rPr lang="el-GR" dirty="0"/>
                  <a:t>(</a:t>
                </a:r>
                <a:r>
                  <a:rPr lang="en-US" dirty="0"/>
                  <a:t>A</a:t>
                </a:r>
                <a:r>
                  <a:rPr lang="el-GR" dirty="0"/>
                  <a:t>΄) </a:t>
                </a:r>
                <a:r>
                  <a:rPr lang="en-US" dirty="0"/>
                  <a:t>= 1</a:t>
                </a:r>
                <a:r>
                  <a:rPr lang="en-US" dirty="0">
                    <a:ea typeface="Cambria Math" panose="02040503050406030204" pitchFamily="18" charset="0"/>
                  </a:rPr>
                  <a:t>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P(A).  </a:t>
                </a:r>
                <a:endParaRPr lang="el-GR" dirty="0"/>
              </a:p>
              <a:p>
                <a:r>
                  <a:rPr lang="en-US" dirty="0"/>
                  <a:t>P(</a:t>
                </a:r>
                <a:r>
                  <a:rPr lang="el-GR" dirty="0"/>
                  <a:t>Ω) = 1 </a:t>
                </a:r>
              </a:p>
              <a:p>
                <a:r>
                  <a:rPr lang="en-US" dirty="0"/>
                  <a:t>P</a:t>
                </a:r>
                <a:r>
                  <a:rPr lang="el-GR" dirty="0"/>
                  <a:t>(</a:t>
                </a:r>
                <a14:m>
                  <m:oMath xmlns:m="http://schemas.openxmlformats.org/officeDocument/2006/math">
                    <m:r>
                      <a:rPr lang="el-GR" i="1">
                        <a:latin typeface="Cambria Math" panose="02040503050406030204" pitchFamily="18" charset="0"/>
                        <a:ea typeface="Cambria Math" panose="02040503050406030204" pitchFamily="18" charset="0"/>
                      </a:rPr>
                      <m:t>∅</m:t>
                    </m:r>
                  </m:oMath>
                </a14:m>
                <a:r>
                  <a:rPr lang="el-GR" dirty="0"/>
                  <a:t>) = 0</a:t>
                </a:r>
              </a:p>
            </p:txBody>
          </p:sp>
        </mc:Choice>
        <mc:Fallback xmlns="">
          <p:sp>
            <p:nvSpPr>
              <p:cNvPr id="4" name="Θέση περιεχομένου 3"/>
              <p:cNvSpPr>
                <a:spLocks noGrp="1" noRot="1" noChangeAspect="1" noMove="1" noResize="1" noEditPoints="1" noAdjustHandles="1" noChangeArrowheads="1" noChangeShapeType="1" noTextEdit="1"/>
              </p:cNvSpPr>
              <p:nvPr>
                <p:ph sz="half" idx="2"/>
              </p:nvPr>
            </p:nvSpPr>
            <p:spPr>
              <a:blipFill>
                <a:blip r:embed="rId3"/>
                <a:stretch>
                  <a:fillRect l="-1816" t="-2369"/>
                </a:stretch>
              </a:blipFill>
            </p:spPr>
            <p:txBody>
              <a:bodyPr/>
              <a:lstStyle/>
              <a:p>
                <a:r>
                  <a:rPr lang="el-GR">
                    <a:noFill/>
                  </a:rPr>
                  <a:t> </a:t>
                </a:r>
              </a:p>
            </p:txBody>
          </p:sp>
        </mc:Fallback>
      </mc:AlternateContent>
    </p:spTree>
    <p:extLst>
      <p:ext uri="{BB962C8B-B14F-4D97-AF65-F5344CB8AC3E}">
        <p14:creationId xmlns:p14="http://schemas.microsoft.com/office/powerpoint/2010/main" val="41120405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D3F114-31E7-4935-A267-C0BC625DCA3C}"/>
              </a:ext>
            </a:extLst>
          </p:cNvPr>
          <p:cNvSpPr>
            <a:spLocks noGrp="1"/>
          </p:cNvSpPr>
          <p:nvPr>
            <p:ph type="title"/>
          </p:nvPr>
        </p:nvSpPr>
        <p:spPr/>
        <p:txBody>
          <a:bodyPr/>
          <a:lstStyle/>
          <a:p>
            <a:r>
              <a:rPr lang="el-GR" dirty="0">
                <a:latin typeface="Arial" pitchFamily="34" charset="0"/>
                <a:cs typeface="Arial" pitchFamily="34" charset="0"/>
              </a:rPr>
              <a:t>Παράδειγμα- άσκηση 4</a:t>
            </a:r>
            <a:endParaRPr lang="el-GR" dirty="0"/>
          </a:p>
        </p:txBody>
      </p:sp>
      <p:sp>
        <p:nvSpPr>
          <p:cNvPr id="3" name="Θέση περιεχομένου 2">
            <a:extLst>
              <a:ext uri="{FF2B5EF4-FFF2-40B4-BE49-F238E27FC236}">
                <a16:creationId xmlns:a16="http://schemas.microsoft.com/office/drawing/2014/main" id="{6895D8F6-F1B7-48A1-B88D-E6E3FDB9D10F}"/>
              </a:ext>
            </a:extLst>
          </p:cNvPr>
          <p:cNvSpPr>
            <a:spLocks noGrp="1"/>
          </p:cNvSpPr>
          <p:nvPr>
            <p:ph idx="1"/>
          </p:nvPr>
        </p:nvSpPr>
        <p:spPr>
          <a:xfrm>
            <a:off x="680321" y="2129051"/>
            <a:ext cx="9613861" cy="4544704"/>
          </a:xfrm>
        </p:spPr>
        <p:txBody>
          <a:bodyPr>
            <a:normAutofit fontScale="92500" lnSpcReduction="20000"/>
          </a:bodyPr>
          <a:lstStyle/>
          <a:p>
            <a:pPr algn="just">
              <a:buNone/>
            </a:pPr>
            <a:r>
              <a:rPr lang="el-GR" dirty="0"/>
              <a:t>	Σε μια πόλη υπάρχουν 2 εταιρίες ταξί. Η μία έχει πράσινα αυτοκίνητα και η άλλη μπλε. Η εταιρία με τα πράσινα είναι πολύ μεγαλύτερη και τα ταξί της ανέρχονται στο ποσοστό των 85% όλων των ταξί που κυκλοφορούν. Ένα σούρουπο, υγρό και ομιχλώδες, ένα ταξί έγδαρε ένα άλλο αυτοκίνητο προσπερνώντας το.  Στο δικαστήριο κάποιος μάρτυρας καταθέτει ότι το ταξί ήταν μπλε.  Το δικαστήριο ζητά να εξεταστεί η αξιοπιστία του ελέγχοντας τις απαντήσεις του σε παρόμοιες συνθήκες. Ο μάρτυρας. απαντά σωστά σε ποσοστό 80% , δηλαδή βρίσκει το ορθό χρώμα του αυτοκινήτου, σε αντίστοιχες συνθήκες, είτε αυτό είναι πράσινο είτε αυτό είναι μπλε, σε ποσοστό 80%.Στη βάση των παραπάνω, αν είσαι ένορκος στη δίκη αυτή, καταλήγεις ότι </a:t>
            </a:r>
          </a:p>
          <a:p>
            <a:pPr lvl="0">
              <a:buNone/>
            </a:pPr>
            <a:r>
              <a:rPr lang="el-GR" dirty="0"/>
              <a:t>Α) Η πιθανότητα ότι το ταξί ήταν όντως μπλε είναι 0.8</a:t>
            </a:r>
          </a:p>
          <a:p>
            <a:pPr lvl="0">
              <a:buNone/>
            </a:pPr>
            <a:r>
              <a:rPr lang="el-GR" dirty="0"/>
              <a:t>Β) Είναι πιθανότερο ότι το ταξί ήταν μπλε, αλλά η πιθανότητα αυτή είναι μικρότερη από 0.8</a:t>
            </a:r>
          </a:p>
          <a:p>
            <a:pPr lvl="0">
              <a:buNone/>
            </a:pPr>
            <a:r>
              <a:rPr lang="el-GR" dirty="0"/>
              <a:t>Γ) Είναι εξίσου πιθανό το ταξί να ήταν μπλε ή να ήταν πράσινο.</a:t>
            </a:r>
          </a:p>
          <a:p>
            <a:pPr lvl="0" algn="just">
              <a:buNone/>
            </a:pPr>
            <a:r>
              <a:rPr lang="el-GR" dirty="0"/>
              <a:t>Δ) Είναι πιθανότερο το ταξί να ήταν πράσινο. </a:t>
            </a:r>
          </a:p>
          <a:p>
            <a:endParaRPr lang="el-GR" dirty="0"/>
          </a:p>
        </p:txBody>
      </p:sp>
    </p:spTree>
    <p:extLst>
      <p:ext uri="{BB962C8B-B14F-4D97-AF65-F5344CB8AC3E}">
        <p14:creationId xmlns:p14="http://schemas.microsoft.com/office/powerpoint/2010/main" val="18719248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Άσκηση 4.png"/>
          <p:cNvPicPr>
            <a:picLocks noGrp="1" noChangeAspect="1"/>
          </p:cNvPicPr>
          <p:nvPr>
            <p:ph idx="1"/>
          </p:nvPr>
        </p:nvPicPr>
        <p:blipFill>
          <a:blip r:embed="rId2"/>
          <a:stretch>
            <a:fillRect/>
          </a:stretch>
        </p:blipFill>
        <p:spPr>
          <a:xfrm>
            <a:off x="1828800" y="752247"/>
            <a:ext cx="6137439" cy="5675849"/>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buNone/>
            </a:pPr>
            <a:r>
              <a:rPr lang="el-GR" dirty="0"/>
              <a:t>Έστω Μ το ενδεχόμενο το ταξί που είδε ο μάρτυρας ότι χαρακτηρίστηκε Μπλε.</a:t>
            </a:r>
          </a:p>
          <a:p>
            <a:pPr algn="just">
              <a:buNone/>
            </a:pPr>
            <a:endParaRPr lang="el-GR" dirty="0"/>
          </a:p>
          <a:p>
            <a:pPr algn="just">
              <a:buNone/>
            </a:pPr>
            <a:r>
              <a:rPr lang="el-GR" dirty="0"/>
              <a:t>Ρ(Μ)=120/290=0,41</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latin typeface="Arial" pitchFamily="34" charset="0"/>
                <a:cs typeface="Arial" pitchFamily="34" charset="0"/>
              </a:rPr>
              <a:t>Παράδειγμα- άσκηση 5</a:t>
            </a:r>
            <a:endParaRPr lang="el-GR" dirty="0"/>
          </a:p>
        </p:txBody>
      </p:sp>
      <p:sp>
        <p:nvSpPr>
          <p:cNvPr id="3" name="2 - Θέση περιεχομένου"/>
          <p:cNvSpPr>
            <a:spLocks noGrp="1"/>
          </p:cNvSpPr>
          <p:nvPr>
            <p:ph idx="1"/>
          </p:nvPr>
        </p:nvSpPr>
        <p:spPr/>
        <p:txBody>
          <a:bodyPr/>
          <a:lstStyle/>
          <a:p>
            <a:pPr lvl="0" algn="just">
              <a:buNone/>
            </a:pPr>
            <a:r>
              <a:rPr lang="el-GR" dirty="0"/>
              <a:t>	Το διαγνωστικό τεστ για την ασθένεια Α έχει τα εξής χαρακτηριστικά. Αν κάποιος άνθρωπος έχει την ασθένεια Α, τότε η πιθανότητα να είναι θετικό το τεστ είναι 0,9. Αν δεν την έχει, η πιθανότητα να βγει θετικό είναι 0,01. Γνωρίζουμε ότι η πιθανότητα να έχει κάποιος την ασθένεια είναι 0,01. Ο Γ. έκανε το τεστ και βγήκε θετικό. Ποια είναι η πιθανότητα να έχει όντως την ασθένεια;  </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30446" y="4915796"/>
            <a:ext cx="9613861" cy="1080938"/>
          </a:xfrm>
        </p:spPr>
        <p:txBody>
          <a:bodyPr>
            <a:normAutofit fontScale="90000"/>
          </a:bodyPr>
          <a:lstStyle/>
          <a:p>
            <a:r>
              <a:rPr lang="el-GR" dirty="0"/>
              <a:t>Έστω Φ το ενδεχόμενο να έχει βγει θετικό το τεστ και το άτομο να έχει όντως την ασθένεια.</a:t>
            </a:r>
            <a:br>
              <a:rPr lang="el-GR" dirty="0"/>
            </a:br>
            <a:r>
              <a:rPr lang="en-US" dirty="0"/>
              <a:t>P(</a:t>
            </a:r>
            <a:r>
              <a:rPr lang="el-GR" dirty="0"/>
              <a:t>Φ</a:t>
            </a:r>
            <a:r>
              <a:rPr lang="en-US" dirty="0"/>
              <a:t>)</a:t>
            </a:r>
            <a:r>
              <a:rPr lang="el-GR" dirty="0"/>
              <a:t>=9/19=0,48=48%</a:t>
            </a:r>
          </a:p>
        </p:txBody>
      </p:sp>
      <p:pic>
        <p:nvPicPr>
          <p:cNvPr id="4" name="3 - Θέση περιεχομένου" descr="Άσκηση 5.png"/>
          <p:cNvPicPr>
            <a:picLocks noGrp="1" noChangeAspect="1"/>
          </p:cNvPicPr>
          <p:nvPr>
            <p:ph idx="1"/>
          </p:nvPr>
        </p:nvPicPr>
        <p:blipFill>
          <a:blip r:embed="rId2"/>
          <a:stretch>
            <a:fillRect/>
          </a:stretch>
        </p:blipFill>
        <p:spPr>
          <a:xfrm>
            <a:off x="2143633" y="518615"/>
            <a:ext cx="4830373" cy="4078339"/>
          </a:xfr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Δεσμευμένη πιθανότητα-Πιθανότητα </a:t>
            </a:r>
            <a:r>
              <a:rPr lang="el-GR"/>
              <a:t>υπό συνθήκη</a:t>
            </a:r>
            <a:endParaRPr lang="el-GR" dirty="0"/>
          </a:p>
        </p:txBody>
      </p:sp>
      <p:sp>
        <p:nvSpPr>
          <p:cNvPr id="3" name="2 - Θέση περιεχομένου"/>
          <p:cNvSpPr>
            <a:spLocks noGrp="1"/>
          </p:cNvSpPr>
          <p:nvPr>
            <p:ph idx="1"/>
          </p:nvPr>
        </p:nvSpPr>
        <p:spPr/>
        <p:txBody>
          <a:bodyPr>
            <a:normAutofit/>
          </a:bodyPr>
          <a:lstStyle/>
          <a:p>
            <a:r>
              <a:rPr lang="el-GR" dirty="0"/>
              <a:t>Η πιθανότητα του ενδεχομένου Α δεδομένου του Β συμβολίζεται με P(Α Ι Β).</a:t>
            </a:r>
          </a:p>
          <a:p>
            <a:r>
              <a:rPr lang="el-GR" dirty="0"/>
              <a:t>Γράφουμε Ρ(Α Ι Β)= Ρ(Α∩Β)/Ρ(Β).</a:t>
            </a:r>
            <a:br>
              <a:rPr lang="el-GR" dirty="0"/>
            </a:b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31046320_1266158393520320_3302561299203883008_n.jpg"/>
          <p:cNvPicPr>
            <a:picLocks noGrp="1" noChangeAspect="1"/>
          </p:cNvPicPr>
          <p:nvPr>
            <p:ph idx="1"/>
          </p:nvPr>
        </p:nvPicPr>
        <p:blipFill>
          <a:blip r:embed="rId2"/>
          <a:stretch>
            <a:fillRect/>
          </a:stretch>
        </p:blipFill>
        <p:spPr>
          <a:xfrm>
            <a:off x="3138985" y="0"/>
            <a:ext cx="5274199" cy="6584176"/>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(Συνέχεια)</a:t>
            </a:r>
          </a:p>
        </p:txBody>
      </p:sp>
      <p:sp>
        <p:nvSpPr>
          <p:cNvPr id="3" name="2 - Θέση περιεχομένου"/>
          <p:cNvSpPr>
            <a:spLocks noGrp="1"/>
          </p:cNvSpPr>
          <p:nvPr>
            <p:ph idx="1"/>
          </p:nvPr>
        </p:nvSpPr>
        <p:spPr>
          <a:xfrm>
            <a:off x="680321" y="2336872"/>
            <a:ext cx="9613861" cy="4159461"/>
          </a:xfrm>
        </p:spPr>
        <p:txBody>
          <a:bodyPr>
            <a:normAutofit fontScale="92500" lnSpcReduction="10000"/>
          </a:bodyPr>
          <a:lstStyle/>
          <a:p>
            <a:pPr lvl="0"/>
            <a:r>
              <a:rPr lang="el-GR" sz="2900" dirty="0">
                <a:latin typeface="Arial" pitchFamily="34" charset="0"/>
                <a:cs typeface="Arial" pitchFamily="34" charset="0"/>
              </a:rPr>
              <a:t>Με πόσους διαφορετικούς τρόπους το άθροισμα των δύο αριθμών της ζαριάς είναι  6; </a:t>
            </a:r>
          </a:p>
          <a:p>
            <a:pPr lvl="0"/>
            <a:r>
              <a:rPr lang="el-GR" sz="2900" dirty="0">
                <a:latin typeface="Arial" pitchFamily="34" charset="0"/>
                <a:cs typeface="Arial" pitchFamily="34" charset="0"/>
              </a:rPr>
              <a:t>Είναι πιθανότερο να φέρεις άθροισμα 5 ή 6;</a:t>
            </a:r>
          </a:p>
          <a:p>
            <a:pPr lvl="0"/>
            <a:r>
              <a:rPr lang="el-GR" sz="2900" dirty="0">
                <a:latin typeface="Arial" pitchFamily="34" charset="0"/>
                <a:cs typeface="Arial" pitchFamily="34" charset="0"/>
              </a:rPr>
              <a:t>Είναι πιθανότερο να φέρεις άθροισμα 6 ή 8;  </a:t>
            </a:r>
          </a:p>
          <a:p>
            <a:pPr lvl="0"/>
            <a:r>
              <a:rPr lang="el-GR" sz="2900" dirty="0">
                <a:latin typeface="Arial" pitchFamily="34" charset="0"/>
                <a:cs typeface="Arial" pitchFamily="34" charset="0"/>
              </a:rPr>
              <a:t>Αν ένα από τα ζάρια είναι περιττός (μονός) αριθμός, είναι πιθανότερο να φέρεις άθροισμα 5 ή 6; </a:t>
            </a:r>
          </a:p>
          <a:p>
            <a:pPr lvl="0"/>
            <a:r>
              <a:rPr lang="el-GR" sz="2900" dirty="0">
                <a:latin typeface="Arial" pitchFamily="34" charset="0"/>
                <a:cs typeface="Arial" pitchFamily="34" charset="0"/>
              </a:rPr>
              <a:t>Αν ένα μόνον από τα ζάρια είναι περιττός (μονός) αριθμός, είναι πιθανότερο να φέρεις άθροισμα 5 ή 6; </a:t>
            </a:r>
          </a:p>
          <a:p>
            <a:pPr lvl="0"/>
            <a:r>
              <a:rPr lang="el-GR" sz="2900" dirty="0">
                <a:latin typeface="Arial" pitchFamily="34" charset="0"/>
                <a:cs typeface="Arial" pitchFamily="34" charset="0"/>
              </a:rPr>
              <a:t>Αν δεν φέρεις «διπλές», είναι πιθανότερο να φέρεις άθροισμα 5 ή 6;  </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00E198-FCB5-4A91-B701-1FD207597103}"/>
              </a:ext>
            </a:extLst>
          </p:cNvPr>
          <p:cNvSpPr>
            <a:spLocks noGrp="1"/>
          </p:cNvSpPr>
          <p:nvPr>
            <p:ph type="title"/>
          </p:nvPr>
        </p:nvSpPr>
        <p:spPr/>
        <p:txBody>
          <a:bodyPr/>
          <a:lstStyle/>
          <a:p>
            <a:r>
              <a:rPr lang="el-GR" dirty="0"/>
              <a:t>Βασικές έννοιες     -     Πείραμα τύχης</a:t>
            </a:r>
          </a:p>
        </p:txBody>
      </p:sp>
      <p:sp>
        <p:nvSpPr>
          <p:cNvPr id="3" name="Θέση περιεχομένου 2">
            <a:extLst>
              <a:ext uri="{FF2B5EF4-FFF2-40B4-BE49-F238E27FC236}">
                <a16:creationId xmlns:a16="http://schemas.microsoft.com/office/drawing/2014/main" id="{744948F6-D93A-4999-BC0B-60F5133BDF27}"/>
              </a:ext>
            </a:extLst>
          </p:cNvPr>
          <p:cNvSpPr>
            <a:spLocks noGrp="1"/>
          </p:cNvSpPr>
          <p:nvPr>
            <p:ph idx="1"/>
          </p:nvPr>
        </p:nvSpPr>
        <p:spPr/>
        <p:txBody>
          <a:bodyPr/>
          <a:lstStyle/>
          <a:p>
            <a:pPr marL="0" indent="0" algn="just">
              <a:buNone/>
            </a:pPr>
            <a:r>
              <a:rPr lang="el-GR" dirty="0"/>
              <a:t>Πείραμα τύχης: διαδικασία που είναι δυνατόν να επαναληφθεί πολλές φορές κάτω από τις ίδιες συνθήκες, το αποτέλεσμα της οποίας δεν μπορεί να προβλεφθεί.</a:t>
            </a:r>
          </a:p>
          <a:p>
            <a:pPr marL="0" indent="0">
              <a:buNone/>
            </a:pPr>
            <a:r>
              <a:rPr lang="el-GR" dirty="0"/>
              <a:t>Παράδειγμα: </a:t>
            </a:r>
          </a:p>
          <a:p>
            <a:pPr marL="0" indent="0">
              <a:buNone/>
            </a:pPr>
            <a:r>
              <a:rPr lang="el-GR" dirty="0"/>
              <a:t>	1) η ρίψη ενός ζαριού</a:t>
            </a:r>
          </a:p>
          <a:p>
            <a:pPr marL="0" indent="0">
              <a:buNone/>
            </a:pPr>
            <a:r>
              <a:rPr lang="el-GR" dirty="0"/>
              <a:t>	2) η ρίψη ενός νομίσματος </a:t>
            </a:r>
          </a:p>
          <a:p>
            <a:pPr marL="0" indent="0">
              <a:buNone/>
            </a:pPr>
            <a:r>
              <a:rPr lang="el-GR"/>
              <a:t>	</a:t>
            </a:r>
            <a:endParaRPr lang="el-GR" dirty="0"/>
          </a:p>
        </p:txBody>
      </p:sp>
    </p:spTree>
    <p:extLst>
      <p:ext uri="{BB962C8B-B14F-4D97-AF65-F5344CB8AC3E}">
        <p14:creationId xmlns:p14="http://schemas.microsoft.com/office/powerpoint/2010/main" val="862667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070078-37B0-4C67-8F92-160F1108DE4A}"/>
              </a:ext>
            </a:extLst>
          </p:cNvPr>
          <p:cNvSpPr>
            <a:spLocks noGrp="1"/>
          </p:cNvSpPr>
          <p:nvPr>
            <p:ph type="title"/>
          </p:nvPr>
        </p:nvSpPr>
        <p:spPr>
          <a:xfrm>
            <a:off x="680321" y="753228"/>
            <a:ext cx="9613861" cy="1080938"/>
          </a:xfrm>
        </p:spPr>
        <p:txBody>
          <a:bodyPr/>
          <a:lstStyle/>
          <a:p>
            <a:r>
              <a:rPr lang="el-GR" dirty="0"/>
              <a:t>Βασικές έννοιες     -     Δειγματικός χώρος</a:t>
            </a:r>
          </a:p>
        </p:txBody>
      </p:sp>
      <p:sp>
        <p:nvSpPr>
          <p:cNvPr id="3" name="Θέση περιεχομένου 2">
            <a:extLst>
              <a:ext uri="{FF2B5EF4-FFF2-40B4-BE49-F238E27FC236}">
                <a16:creationId xmlns:a16="http://schemas.microsoft.com/office/drawing/2014/main" id="{6B517AFC-380A-404D-9941-4BE613A1029B}"/>
              </a:ext>
            </a:extLst>
          </p:cNvPr>
          <p:cNvSpPr>
            <a:spLocks noGrp="1"/>
          </p:cNvSpPr>
          <p:nvPr>
            <p:ph idx="1"/>
          </p:nvPr>
        </p:nvSpPr>
        <p:spPr>
          <a:xfrm>
            <a:off x="680321" y="2336873"/>
            <a:ext cx="10255414" cy="3913802"/>
          </a:xfrm>
        </p:spPr>
        <p:txBody>
          <a:bodyPr>
            <a:normAutofit fontScale="85000" lnSpcReduction="20000"/>
          </a:bodyPr>
          <a:lstStyle/>
          <a:p>
            <a:pPr marL="0" indent="0" algn="just">
              <a:buNone/>
            </a:pPr>
            <a:r>
              <a:rPr lang="el-GR" sz="3400" dirty="0"/>
              <a:t>Δειγματικός χώρος (Ω): </a:t>
            </a:r>
          </a:p>
          <a:p>
            <a:pPr marL="0" indent="0" algn="just">
              <a:buNone/>
            </a:pPr>
            <a:r>
              <a:rPr lang="el-GR" sz="3400" dirty="0"/>
              <a:t>Το σύνολο όλων των δυνατών αποτελεσμάτων </a:t>
            </a:r>
          </a:p>
          <a:p>
            <a:pPr marL="0" indent="0" algn="just">
              <a:buNone/>
            </a:pPr>
            <a:r>
              <a:rPr lang="el-GR" sz="3400" dirty="0"/>
              <a:t>Οπότε: </a:t>
            </a:r>
          </a:p>
          <a:p>
            <a:pPr marL="0" indent="0" algn="just">
              <a:buNone/>
            </a:pPr>
            <a:endParaRPr lang="el-GR" sz="3400" dirty="0"/>
          </a:p>
          <a:p>
            <a:pPr marL="0" indent="0" algn="just">
              <a:buNone/>
            </a:pPr>
            <a:r>
              <a:rPr lang="el-GR" sz="2900" dirty="0"/>
              <a:t>Παράδειγμα: </a:t>
            </a:r>
          </a:p>
          <a:p>
            <a:pPr marL="0" indent="0">
              <a:buNone/>
            </a:pPr>
            <a:r>
              <a:rPr lang="el-GR" sz="2900" dirty="0"/>
              <a:t>1) η ρίψη ενός νομίσματος: </a:t>
            </a:r>
          </a:p>
          <a:p>
            <a:pPr marL="0" indent="0">
              <a:buNone/>
            </a:pPr>
            <a:r>
              <a:rPr lang="el-GR" sz="2900" dirty="0"/>
              <a:t>	    Ω={</a:t>
            </a:r>
            <a:r>
              <a:rPr lang="en-US" sz="2900" dirty="0"/>
              <a:t>A</a:t>
            </a:r>
            <a:r>
              <a:rPr lang="el-GR" sz="2900" dirty="0"/>
              <a:t>, Σ} </a:t>
            </a:r>
            <a:r>
              <a:rPr lang="el-GR" sz="2900" dirty="0" err="1"/>
              <a:t>Α=αριθμός</a:t>
            </a:r>
            <a:r>
              <a:rPr lang="el-GR" sz="2900" dirty="0"/>
              <a:t>, </a:t>
            </a:r>
            <a:r>
              <a:rPr lang="el-GR" sz="2900" dirty="0" err="1"/>
              <a:t>Σ=Σχήμα</a:t>
            </a:r>
            <a:endParaRPr lang="el-GR" sz="2900" dirty="0"/>
          </a:p>
          <a:p>
            <a:pPr marL="0" indent="0">
              <a:buNone/>
            </a:pPr>
            <a:r>
              <a:rPr lang="el-GR" sz="2900" dirty="0"/>
              <a:t>2) η ρίψη ενός ζαριού: </a:t>
            </a:r>
          </a:p>
          <a:p>
            <a:pPr marL="0" indent="0">
              <a:buNone/>
            </a:pPr>
            <a:r>
              <a:rPr lang="el-GR" sz="2900" dirty="0"/>
              <a:t>   	    Ω={1,2,3,4,5,6} </a:t>
            </a:r>
          </a:p>
          <a:p>
            <a:pPr marL="0" indent="0">
              <a:buNone/>
            </a:pPr>
            <a:endParaRPr lang="el-GR" dirty="0"/>
          </a:p>
          <a:p>
            <a:pPr marL="0" indent="0">
              <a:buNone/>
            </a:pPr>
            <a:endParaRPr lang="el-GR" dirty="0"/>
          </a:p>
        </p:txBody>
      </p:sp>
      <p:pic>
        <p:nvPicPr>
          <p:cNvPr id="4" name="Εικόνα 3">
            <a:extLst>
              <a:ext uri="{FF2B5EF4-FFF2-40B4-BE49-F238E27FC236}">
                <a16:creationId xmlns:a16="http://schemas.microsoft.com/office/drawing/2014/main" id="{9589B08F-5BCA-4020-BFAC-8B9546DB7B07}"/>
              </a:ext>
            </a:extLst>
          </p:cNvPr>
          <p:cNvPicPr>
            <a:picLocks noChangeAspect="1"/>
          </p:cNvPicPr>
          <p:nvPr/>
        </p:nvPicPr>
        <p:blipFill>
          <a:blip r:embed="rId2"/>
          <a:stretch>
            <a:fillRect/>
          </a:stretch>
        </p:blipFill>
        <p:spPr>
          <a:xfrm>
            <a:off x="4427669" y="3383164"/>
            <a:ext cx="1957800" cy="468044"/>
          </a:xfrm>
          <a:prstGeom prst="rect">
            <a:avLst/>
          </a:prstGeom>
        </p:spPr>
      </p:pic>
      <p:pic>
        <p:nvPicPr>
          <p:cNvPr id="6" name="Εικόνα 5">
            <a:extLst>
              <a:ext uri="{FF2B5EF4-FFF2-40B4-BE49-F238E27FC236}">
                <a16:creationId xmlns:a16="http://schemas.microsoft.com/office/drawing/2014/main" id="{8725BB73-9EFF-4BF7-911D-A25A7496A38A}"/>
              </a:ext>
            </a:extLst>
          </p:cNvPr>
          <p:cNvPicPr>
            <a:picLocks noChangeAspect="1"/>
          </p:cNvPicPr>
          <p:nvPr/>
        </p:nvPicPr>
        <p:blipFill>
          <a:blip r:embed="rId3"/>
          <a:stretch>
            <a:fillRect/>
          </a:stretch>
        </p:blipFill>
        <p:spPr>
          <a:xfrm>
            <a:off x="8645881" y="2698915"/>
            <a:ext cx="1648301" cy="495990"/>
          </a:xfrm>
          <a:prstGeom prst="rect">
            <a:avLst/>
          </a:prstGeom>
        </p:spPr>
      </p:pic>
    </p:spTree>
    <p:extLst>
      <p:ext uri="{BB962C8B-B14F-4D97-AF65-F5344CB8AC3E}">
        <p14:creationId xmlns:p14="http://schemas.microsoft.com/office/powerpoint/2010/main" val="1811617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8103B2-4BF7-43F9-8945-0C92FE895199}"/>
              </a:ext>
            </a:extLst>
          </p:cNvPr>
          <p:cNvSpPr>
            <a:spLocks noGrp="1"/>
          </p:cNvSpPr>
          <p:nvPr>
            <p:ph type="title"/>
          </p:nvPr>
        </p:nvSpPr>
        <p:spPr/>
        <p:txBody>
          <a:bodyPr/>
          <a:lstStyle/>
          <a:p>
            <a:r>
              <a:rPr lang="el-GR" dirty="0"/>
              <a:t>Βασικές έννοιες     -     Ενδεχόμενα</a:t>
            </a:r>
          </a:p>
        </p:txBody>
      </p:sp>
      <p:sp>
        <p:nvSpPr>
          <p:cNvPr id="3" name="Θέση περιεχομένου 2">
            <a:extLst>
              <a:ext uri="{FF2B5EF4-FFF2-40B4-BE49-F238E27FC236}">
                <a16:creationId xmlns:a16="http://schemas.microsoft.com/office/drawing/2014/main" id="{87B15F41-3162-4908-A0FF-5237A1DBDC62}"/>
              </a:ext>
            </a:extLst>
          </p:cNvPr>
          <p:cNvSpPr>
            <a:spLocks noGrp="1"/>
          </p:cNvSpPr>
          <p:nvPr>
            <p:ph idx="1"/>
          </p:nvPr>
        </p:nvSpPr>
        <p:spPr/>
        <p:txBody>
          <a:bodyPr>
            <a:normAutofit fontScale="85000" lnSpcReduction="10000"/>
          </a:bodyPr>
          <a:lstStyle/>
          <a:p>
            <a:pPr marL="0" indent="0" algn="just">
              <a:buNone/>
            </a:pPr>
            <a:r>
              <a:rPr lang="el-GR" dirty="0"/>
              <a:t>Ενδεχόμενο (Α): κάθε υποσύνολο ενός δειγματικού χώρου. Σε αυτά συμπεριλαμβάνεται ο ίδιος ο δειγματικός χώρος και το κενό σύνολο.</a:t>
            </a:r>
          </a:p>
          <a:p>
            <a:pPr marL="0" indent="0" algn="just">
              <a:buNone/>
            </a:pPr>
            <a:r>
              <a:rPr lang="el-GR" dirty="0"/>
              <a:t>Στοιχειώδες ενδεχόμενο: ενδεχόμενο που περιλαμβάνει ένα μόνο αποτέλεσμα  </a:t>
            </a:r>
          </a:p>
          <a:p>
            <a:pPr marL="0" indent="0" algn="just">
              <a:buNone/>
            </a:pPr>
            <a:r>
              <a:rPr lang="el-GR" dirty="0"/>
              <a:t>Βέβαιο ενδεχόμενο: ενδεχόμενο που πραγματοποιείται σε κάθε εκτέλεση ενός πειράματος, δηλαδή ο ίδιος δειγματικός χώρος Ω.</a:t>
            </a:r>
          </a:p>
          <a:p>
            <a:pPr marL="0" indent="0" algn="just">
              <a:buNone/>
            </a:pPr>
            <a:r>
              <a:rPr lang="el-GR" dirty="0"/>
              <a:t>Αδύνατο ενδεχόμενο	     : ενδεχόμενο που δεν πραγματοποιείται σε καμία εκτέλεση  ενός πειράματος. </a:t>
            </a:r>
          </a:p>
          <a:p>
            <a:pPr>
              <a:buNone/>
            </a:pPr>
            <a:endParaRPr lang="el-GR" dirty="0"/>
          </a:p>
          <a:p>
            <a:pPr marL="0" indent="0">
              <a:buNone/>
            </a:pPr>
            <a:r>
              <a:rPr lang="el-GR" dirty="0"/>
              <a:t>Παράδειγμα…</a:t>
            </a:r>
          </a:p>
          <a:p>
            <a:pPr marL="0" indent="0" algn="just">
              <a:buNone/>
            </a:pPr>
            <a:r>
              <a:rPr lang="el-GR" dirty="0"/>
              <a:t>Αν ρίξουμε ένα κέρμα μια φορά τότε τα ενδεχόμενα είναι Α για Αριθμό και Σ για Σχήμα. Αυτά τα δύο είναι και τα ενδεχόμενα του πειράματος.</a:t>
            </a:r>
          </a:p>
        </p:txBody>
      </p:sp>
      <p:pic>
        <p:nvPicPr>
          <p:cNvPr id="4" name="Εικόνα 3">
            <a:extLst>
              <a:ext uri="{FF2B5EF4-FFF2-40B4-BE49-F238E27FC236}">
                <a16:creationId xmlns:a16="http://schemas.microsoft.com/office/drawing/2014/main" id="{F4E1F1CD-FC84-4254-9C6A-5D87A21B41D1}"/>
              </a:ext>
            </a:extLst>
          </p:cNvPr>
          <p:cNvPicPr>
            <a:picLocks noChangeAspect="1"/>
          </p:cNvPicPr>
          <p:nvPr/>
        </p:nvPicPr>
        <p:blipFill>
          <a:blip r:embed="rId2"/>
          <a:stretch>
            <a:fillRect/>
          </a:stretch>
        </p:blipFill>
        <p:spPr>
          <a:xfrm>
            <a:off x="9601041" y="2921091"/>
            <a:ext cx="1016917" cy="430305"/>
          </a:xfrm>
          <a:prstGeom prst="rect">
            <a:avLst/>
          </a:prstGeom>
        </p:spPr>
      </p:pic>
      <p:pic>
        <p:nvPicPr>
          <p:cNvPr id="5" name="Εικόνα 4">
            <a:extLst>
              <a:ext uri="{FF2B5EF4-FFF2-40B4-BE49-F238E27FC236}">
                <a16:creationId xmlns:a16="http://schemas.microsoft.com/office/drawing/2014/main" id="{7435A57E-54F6-4F85-9378-CFB9F9643937}"/>
              </a:ext>
            </a:extLst>
          </p:cNvPr>
          <p:cNvPicPr>
            <a:picLocks noChangeAspect="1"/>
          </p:cNvPicPr>
          <p:nvPr/>
        </p:nvPicPr>
        <p:blipFill>
          <a:blip r:embed="rId3"/>
          <a:stretch>
            <a:fillRect/>
          </a:stretch>
        </p:blipFill>
        <p:spPr>
          <a:xfrm>
            <a:off x="3186075" y="3809186"/>
            <a:ext cx="670800" cy="482500"/>
          </a:xfrm>
          <a:prstGeom prst="rect">
            <a:avLst/>
          </a:prstGeom>
        </p:spPr>
      </p:pic>
    </p:spTree>
    <p:extLst>
      <p:ext uri="{BB962C8B-B14F-4D97-AF65-F5344CB8AC3E}">
        <p14:creationId xmlns:p14="http://schemas.microsoft.com/office/powerpoint/2010/main" val="1470195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9501D8-3A21-482A-A837-28228D1FCE3E}"/>
              </a:ext>
            </a:extLst>
          </p:cNvPr>
          <p:cNvSpPr>
            <a:spLocks noGrp="1"/>
          </p:cNvSpPr>
          <p:nvPr>
            <p:ph type="title"/>
          </p:nvPr>
        </p:nvSpPr>
        <p:spPr/>
        <p:txBody>
          <a:bodyPr/>
          <a:lstStyle/>
          <a:p>
            <a:r>
              <a:rPr lang="el-GR" dirty="0">
                <a:latin typeface="Arial" pitchFamily="34" charset="0"/>
                <a:cs typeface="Arial" pitchFamily="34" charset="0"/>
              </a:rPr>
              <a:t>Άσκηση </a:t>
            </a:r>
            <a:r>
              <a:rPr lang="en-US" dirty="0">
                <a:latin typeface="Arial" pitchFamily="34" charset="0"/>
                <a:cs typeface="Arial" pitchFamily="34" charset="0"/>
              </a:rPr>
              <a:t>1 </a:t>
            </a:r>
            <a:r>
              <a:rPr lang="el-GR" dirty="0">
                <a:latin typeface="Arial" pitchFamily="34" charset="0"/>
                <a:cs typeface="Arial" pitchFamily="34" charset="0"/>
              </a:rPr>
              <a:t>ερωτηματολογίου</a:t>
            </a:r>
            <a:endParaRPr lang="el-GR" dirty="0"/>
          </a:p>
        </p:txBody>
      </p:sp>
      <p:sp>
        <p:nvSpPr>
          <p:cNvPr id="3" name="Θέση περιεχομένου 2">
            <a:extLst>
              <a:ext uri="{FF2B5EF4-FFF2-40B4-BE49-F238E27FC236}">
                <a16:creationId xmlns:a16="http://schemas.microsoft.com/office/drawing/2014/main" id="{5A5C9634-C6F4-49D6-9C50-D67364BF998B}"/>
              </a:ext>
            </a:extLst>
          </p:cNvPr>
          <p:cNvSpPr>
            <a:spLocks noGrp="1"/>
          </p:cNvSpPr>
          <p:nvPr>
            <p:ph idx="1"/>
          </p:nvPr>
        </p:nvSpPr>
        <p:spPr>
          <a:xfrm>
            <a:off x="491320" y="1801503"/>
            <a:ext cx="10069194" cy="5056497"/>
          </a:xfrm>
        </p:spPr>
        <p:txBody>
          <a:bodyPr>
            <a:normAutofit fontScale="70000" lnSpcReduction="20000"/>
          </a:bodyPr>
          <a:lstStyle/>
          <a:p>
            <a:r>
              <a:rPr lang="el-GR" dirty="0"/>
              <a:t> </a:t>
            </a:r>
          </a:p>
          <a:p>
            <a:pPr lvl="0" algn="just">
              <a:buNone/>
            </a:pPr>
            <a:r>
              <a:rPr lang="el-GR" sz="2900" dirty="0"/>
              <a:t>	</a:t>
            </a:r>
            <a:r>
              <a:rPr lang="el-GR" sz="3400" dirty="0"/>
              <a:t>Η Ελένη είναι είκοσι οκτώ χρονών, ανύπαντρη. Έχει σπουδάσει πολιτικές επιστήμες.  Στα φοιτητικά της χρόνια συμμετείχε ενεργά στο χορευτικό σύλλογο Ποντίων και πήρε μέρος σε πολλές παραστάσεις.  Μπορείτε να βάλετε τα παρακάτω στη σειρά, αρχίζοντας από αυτό που θεωρείται πιθανότερο και καταλήγοντας σε αυτό που θεωρείται λιγότερο πιθανό;  (Μπορείτε να χαρακτηρίσετε και κάποια από αυτά </a:t>
            </a:r>
            <a:r>
              <a:rPr lang="el-GR" sz="3400" dirty="0" err="1"/>
              <a:t>ισοπίθανα</a:t>
            </a:r>
            <a:r>
              <a:rPr lang="el-GR" sz="3400" dirty="0"/>
              <a:t>, αν έτσι νομίζετε).  </a:t>
            </a:r>
          </a:p>
          <a:p>
            <a:pPr lvl="0"/>
            <a:r>
              <a:rPr lang="el-GR" sz="3400" dirty="0"/>
              <a:t>Η Ελένη είναι γραμματειακή υπάλληλος.</a:t>
            </a:r>
          </a:p>
          <a:p>
            <a:pPr lvl="0"/>
            <a:r>
              <a:rPr lang="el-GR" sz="3400" dirty="0"/>
              <a:t>Η Ελένη είναι ενεργό μέλος ενός χορευτικού συλλόγου.</a:t>
            </a:r>
          </a:p>
          <a:p>
            <a:pPr lvl="0"/>
            <a:r>
              <a:rPr lang="el-GR" sz="3400" dirty="0"/>
              <a:t>Η Ελένη είναι γραμματειακή υπάλληλος και ενεργό μέλος ενός χορευτικού συλλόγου.</a:t>
            </a:r>
          </a:p>
          <a:p>
            <a:pPr lvl="0"/>
            <a:r>
              <a:rPr lang="el-GR" sz="3400" dirty="0"/>
              <a:t>Η Ελένη είναι γραμματειακή υπάλληλος ή ενεργό μέλος ενός χορευτικού συλλόγου.</a:t>
            </a:r>
          </a:p>
          <a:p>
            <a:pPr lvl="0"/>
            <a:r>
              <a:rPr lang="el-GR" sz="3400" dirty="0"/>
              <a:t>Η Ελένη είναι γραμματειακή υπάλληλος, ενεργό μέλος ενός χορευτικού συλλόγου και ασχολείται με το πλέξιμο.</a:t>
            </a:r>
          </a:p>
          <a:p>
            <a:pPr marL="0" indent="0">
              <a:buNone/>
            </a:pPr>
            <a:endParaRPr lang="el-GR" dirty="0"/>
          </a:p>
        </p:txBody>
      </p:sp>
    </p:spTree>
    <p:extLst>
      <p:ext uri="{BB962C8B-B14F-4D97-AF65-F5344CB8AC3E}">
        <p14:creationId xmlns:p14="http://schemas.microsoft.com/office/powerpoint/2010/main" val="3185544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0321" y="753228"/>
            <a:ext cx="9613861" cy="202115"/>
          </a:xfrm>
        </p:spPr>
        <p:txBody>
          <a:bodyPr>
            <a:normAutofit fontScale="90000"/>
          </a:bodyPr>
          <a:lstStyle/>
          <a:p>
            <a:endParaRPr lang="el-GR" dirty="0"/>
          </a:p>
        </p:txBody>
      </p:sp>
      <p:pic>
        <p:nvPicPr>
          <p:cNvPr id="5" name="4 - Θέση περιεχομένου" descr="Ελένη.png"/>
          <p:cNvPicPr>
            <a:picLocks noGrp="1" noChangeAspect="1"/>
          </p:cNvPicPr>
          <p:nvPr>
            <p:ph idx="1"/>
          </p:nvPr>
        </p:nvPicPr>
        <p:blipFill>
          <a:blip r:embed="rId2"/>
          <a:stretch>
            <a:fillRect/>
          </a:stretch>
        </p:blipFill>
        <p:spPr>
          <a:xfrm>
            <a:off x="1760561" y="838242"/>
            <a:ext cx="6635667" cy="5405641"/>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D16F75-5E98-4FE9-A96C-B81B670CF49A}"/>
              </a:ext>
            </a:extLst>
          </p:cNvPr>
          <p:cNvSpPr>
            <a:spLocks noGrp="1"/>
          </p:cNvSpPr>
          <p:nvPr>
            <p:ph type="title"/>
          </p:nvPr>
        </p:nvSpPr>
        <p:spPr/>
        <p:txBody>
          <a:bodyPr/>
          <a:lstStyle/>
          <a:p>
            <a:r>
              <a:rPr lang="el-GR" dirty="0"/>
              <a:t>Ποσοστό</a:t>
            </a:r>
          </a:p>
        </p:txBody>
      </p:sp>
      <mc:AlternateContent xmlns:mc="http://schemas.openxmlformats.org/markup-compatibility/2006" xmlns:a14="http://schemas.microsoft.com/office/drawing/2010/main">
        <mc:Choice Requires="a14">
          <p:sp>
            <p:nvSpPr>
              <p:cNvPr id="3" name="Θέση περιεχομένου 2">
                <a:extLst>
                  <a:ext uri="{FF2B5EF4-FFF2-40B4-BE49-F238E27FC236}">
                    <a16:creationId xmlns:a16="http://schemas.microsoft.com/office/drawing/2014/main" id="{7A04E5FE-4F00-4DBF-9937-78BFA2C2AAD8}"/>
                  </a:ext>
                </a:extLst>
              </p:cNvPr>
              <p:cNvSpPr>
                <a:spLocks noGrp="1"/>
              </p:cNvSpPr>
              <p:nvPr>
                <p:ph idx="1"/>
              </p:nvPr>
            </p:nvSpPr>
            <p:spPr/>
            <p:txBody>
              <a:bodyPr>
                <a:normAutofit/>
              </a:bodyPr>
              <a:lstStyle/>
              <a:p>
                <a:r>
                  <a:rPr lang="el-GR" dirty="0"/>
                  <a:t>Ποσοστό ενός ποσού είναι ένα μέρος του ποσού αυτού</a:t>
                </a:r>
                <a:r>
                  <a:rPr lang="en-US" dirty="0"/>
                  <a:t> </a:t>
                </a:r>
                <a:r>
                  <a:rPr lang="el-GR" dirty="0"/>
                  <a:t>κι επομένως το ποσοστό μπορεί να εκφραστεί σαν κλάσμα.</a:t>
                </a:r>
              </a:p>
              <a:p>
                <a:r>
                  <a:rPr lang="el-GR" dirty="0"/>
                  <a:t>Ποσοστό στα 100 είναι κάθε κλάσμα με παρονομαστή 100.</a:t>
                </a:r>
              </a:p>
              <a:p>
                <a:r>
                  <a:rPr lang="el-GR" dirty="0"/>
                  <a:t>Παράδειγμα: Η έκπτωση</a:t>
                </a:r>
              </a:p>
              <a:p>
                <a:r>
                  <a:rPr lang="el-GR" dirty="0"/>
                  <a:t>Έκπτωση 10% σε ένα ζευγάρι αθλητικά παπούτσια των 150 ευρώ είναι 15 ευρώ. Η νέα του τιμή είναι 150 </a:t>
                </a:r>
                <a14:m>
                  <m:oMath xmlns:m="http://schemas.openxmlformats.org/officeDocument/2006/math">
                    <m:r>
                      <a:rPr lang="el-GR" i="1" smtClean="0">
                        <a:latin typeface="Cambria Math" panose="02040503050406030204" pitchFamily="18" charset="0"/>
                        <a:ea typeface="Cambria Math" panose="02040503050406030204" pitchFamily="18" charset="0"/>
                      </a:rPr>
                      <m:t>−</m:t>
                    </m:r>
                  </m:oMath>
                </a14:m>
                <a:r>
                  <a:rPr lang="el-GR" dirty="0"/>
                  <a:t> 15 = 135 ευρώ. Πόσο στα εκατό πρέπει να αυξήσουμε τη νέα τιμή για να </a:t>
                </a:r>
                <a:r>
                  <a:rPr lang="el-GR" dirty="0" err="1"/>
                  <a:t>ξαναπουλάμε</a:t>
                </a:r>
                <a:r>
                  <a:rPr lang="el-GR" dirty="0"/>
                  <a:t> το ζευγάρι  150 ευρώ;  </a:t>
                </a:r>
              </a:p>
            </p:txBody>
          </p:sp>
        </mc:Choice>
        <mc:Fallback xmlns="">
          <p:sp>
            <p:nvSpPr>
              <p:cNvPr id="3" name="Θέση περιεχομένου 2">
                <a:extLst>
                  <a:ext uri="{FF2B5EF4-FFF2-40B4-BE49-F238E27FC236}">
                    <a16:creationId xmlns:a16="http://schemas.microsoft.com/office/drawing/2014/main" id="{7A04E5FE-4F00-4DBF-9937-78BFA2C2AAD8}"/>
                  </a:ext>
                </a:extLst>
              </p:cNvPr>
              <p:cNvSpPr>
                <a:spLocks noGrp="1" noRot="1" noChangeAspect="1" noMove="1" noResize="1" noEditPoints="1" noAdjustHandles="1" noChangeArrowheads="1" noChangeShapeType="1" noTextEdit="1"/>
              </p:cNvSpPr>
              <p:nvPr>
                <p:ph idx="1"/>
              </p:nvPr>
            </p:nvSpPr>
            <p:spPr>
              <a:blipFill>
                <a:blip r:embed="rId2"/>
                <a:stretch>
                  <a:fillRect l="-888" t="-2369" r="-1902"/>
                </a:stretch>
              </a:blipFill>
            </p:spPr>
            <p:txBody>
              <a:bodyPr/>
              <a:lstStyle/>
              <a:p>
                <a:r>
                  <a:rPr lang="el-GR">
                    <a:noFill/>
                  </a:rPr>
                  <a:t> </a:t>
                </a:r>
              </a:p>
            </p:txBody>
          </p:sp>
        </mc:Fallback>
      </mc:AlternateContent>
    </p:spTree>
    <p:extLst>
      <p:ext uri="{BB962C8B-B14F-4D97-AF65-F5344CB8AC3E}">
        <p14:creationId xmlns:p14="http://schemas.microsoft.com/office/powerpoint/2010/main" val="1130207578"/>
      </p:ext>
    </p:extLst>
  </p:cSld>
  <p:clrMapOvr>
    <a:masterClrMapping/>
  </p:clrMapOvr>
</p:sld>
</file>

<file path=ppt/theme/theme1.xml><?xml version="1.0" encoding="utf-8"?>
<a:theme xmlns:a="http://schemas.openxmlformats.org/drawingml/2006/main" name="Βερολίνο">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Flow</Template>
  <TotalTime>1096</TotalTime>
  <Words>895</Words>
  <Application>Microsoft Office PowerPoint</Application>
  <PresentationFormat>Widescreen</PresentationFormat>
  <Paragraphs>175</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Cambria Math</vt:lpstr>
      <vt:lpstr>Trebuchet MS</vt:lpstr>
      <vt:lpstr>Βερολίνο</vt:lpstr>
      <vt:lpstr>Άσκηση 2 ερωτηματολογίου: Ρίξε δύο ζάρια.  </vt:lpstr>
      <vt:lpstr>Βασικές έννοιες     -     Δειγματικός χώρος</vt:lpstr>
      <vt:lpstr>(Συνέχεια)</vt:lpstr>
      <vt:lpstr>Βασικές έννοιες     -     Πείραμα τύχης</vt:lpstr>
      <vt:lpstr>Βασικές έννοιες     -     Δειγματικός χώρος</vt:lpstr>
      <vt:lpstr>Βασικές έννοιες     -     Ενδεχόμενα</vt:lpstr>
      <vt:lpstr>Άσκηση 1 ερωτηματολογίου</vt:lpstr>
      <vt:lpstr>PowerPoint Presentation</vt:lpstr>
      <vt:lpstr>Ποσοστό</vt:lpstr>
      <vt:lpstr>Γλώσσα ποσοστών-Γλώσσα πιθανοτήτων</vt:lpstr>
      <vt:lpstr>Παράδειγμα- άσκηση 3</vt:lpstr>
      <vt:lpstr>PowerPoint Presentation</vt:lpstr>
      <vt:lpstr>PowerPoint Presentation</vt:lpstr>
      <vt:lpstr>PowerPoint Presentation</vt:lpstr>
      <vt:lpstr>Πράξεις ενδεχομένων</vt:lpstr>
      <vt:lpstr>Πράξεις ενδεχομένων</vt:lpstr>
      <vt:lpstr>Πράξεις ενδεχομένων</vt:lpstr>
      <vt:lpstr>Πράξεις ενδεχομένων</vt:lpstr>
      <vt:lpstr>Σχετική συχνότητα</vt:lpstr>
      <vt:lpstr>Ιδιότητες </vt:lpstr>
      <vt:lpstr>Παράδειγμα- άσκηση 4</vt:lpstr>
      <vt:lpstr>PowerPoint Presentation</vt:lpstr>
      <vt:lpstr>PowerPoint Presentation</vt:lpstr>
      <vt:lpstr>Παράδειγμα- άσκηση 5</vt:lpstr>
      <vt:lpstr>Έστω Φ το ενδεχόμενο να έχει βγει θετικό το τεστ και το άτομο να έχει όντως την ασθένεια. P(Φ)=9/19=0,48=48%</vt:lpstr>
      <vt:lpstr>Δεσμευμένη πιθανότητα-Πιθανότητα υπό συνθήκη</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Φύλλο εργασίας 1 και 2</dc:title>
  <dc:creator>Konstantinos Kotidis</dc:creator>
  <cp:lastModifiedBy>Masteruser</cp:lastModifiedBy>
  <cp:revision>137</cp:revision>
  <dcterms:created xsi:type="dcterms:W3CDTF">2017-10-18T20:11:11Z</dcterms:created>
  <dcterms:modified xsi:type="dcterms:W3CDTF">2018-05-30T07:44:54Z</dcterms:modified>
</cp:coreProperties>
</file>