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2" r:id="rId3"/>
    <p:sldId id="257" r:id="rId4"/>
    <p:sldId id="258" r:id="rId5"/>
    <p:sldId id="260" r:id="rId6"/>
    <p:sldId id="259" r:id="rId7"/>
    <p:sldId id="261" r:id="rId8"/>
    <p:sldId id="263" r:id="rId9"/>
    <p:sldId id="264" r:id="rId10"/>
    <p:sldId id="265" r:id="rId11"/>
    <p:sldId id="266" r:id="rId12"/>
    <p:sldId id="267" r:id="rId13"/>
    <p:sldId id="268" r:id="rId14"/>
    <p:sldId id="269" r:id="rId15"/>
    <p:sldId id="274" r:id="rId16"/>
    <p:sldId id="270" r:id="rId17"/>
    <p:sldId id="271" r:id="rId18"/>
    <p:sldId id="272" r:id="rId19"/>
    <p:sldId id="273" r:id="rId20"/>
    <p:sldId id="275" r:id="rId21"/>
    <p:sldId id="277" r:id="rId22"/>
    <p:sldId id="276" r:id="rId23"/>
    <p:sldId id="278" r:id="rId24"/>
    <p:sldId id="279" r:id="rId25"/>
    <p:sldId id="280" r:id="rId26"/>
    <p:sldId id="281" r:id="rId27"/>
    <p:sldId id="282" r:id="rId28"/>
    <p:sldId id="283" r:id="rId29"/>
    <p:sldId id="284" r:id="rId30"/>
    <p:sldId id="285" r:id="rId31"/>
  </p:sldIdLst>
  <p:sldSz cx="12192000" cy="6858000"/>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980" autoAdjust="0"/>
    <p:restoredTop sz="94660"/>
  </p:normalViewPr>
  <p:slideViewPr>
    <p:cSldViewPr snapToGrid="0">
      <p:cViewPr varScale="1">
        <p:scale>
          <a:sx n="116" d="100"/>
          <a:sy n="116" d="100"/>
        </p:scale>
        <p:origin x="108" y="-34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p:cNvSpPr>
            <a:spLocks noGrp="1"/>
          </p:cNvSpPr>
          <p:nvPr>
            <p:ph type="ctrTitle"/>
          </p:nvPr>
        </p:nvSpPr>
        <p:spPr>
          <a:xfrm>
            <a:off x="1524000" y="1122363"/>
            <a:ext cx="9144000" cy="2387600"/>
          </a:xfrm>
        </p:spPr>
        <p:txBody>
          <a:bodyPr anchor="b"/>
          <a:lstStyle>
            <a:lvl1pPr algn="ctr">
              <a:defRPr sz="6000"/>
            </a:lvl1pPr>
          </a:lstStyle>
          <a:p>
            <a:r>
              <a:rPr lang="el-GR" smtClean="0"/>
              <a:t>Στυλ κύριου τίτλου</a:t>
            </a:r>
            <a:endParaRPr lang="el-GR"/>
          </a:p>
        </p:txBody>
      </p:sp>
      <p:sp>
        <p:nvSpPr>
          <p:cNvPr id="3" name="Υπότιτλος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smtClean="0"/>
              <a:t>Στυλ κύριου υπότιτλου</a:t>
            </a:r>
            <a:endParaRPr lang="el-GR"/>
          </a:p>
        </p:txBody>
      </p:sp>
      <p:sp>
        <p:nvSpPr>
          <p:cNvPr id="4" name="Θέση ημερομηνίας 3"/>
          <p:cNvSpPr>
            <a:spLocks noGrp="1"/>
          </p:cNvSpPr>
          <p:nvPr>
            <p:ph type="dt" sz="half" idx="10"/>
          </p:nvPr>
        </p:nvSpPr>
        <p:spPr/>
        <p:txBody>
          <a:bodyPr/>
          <a:lstStyle/>
          <a:p>
            <a:fld id="{0EACB319-5DA3-4FC4-9241-3936B5C8E801}" type="datetimeFigureOut">
              <a:rPr lang="el-GR" smtClean="0"/>
              <a:t>20/5/2019</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66E3E99B-795C-488F-897E-D4FAE5F1C81A}" type="slidenum">
              <a:rPr lang="el-GR" smtClean="0"/>
              <a:t>‹#›</a:t>
            </a:fld>
            <a:endParaRPr lang="el-GR"/>
          </a:p>
        </p:txBody>
      </p:sp>
    </p:spTree>
    <p:extLst>
      <p:ext uri="{BB962C8B-B14F-4D97-AF65-F5344CB8AC3E}">
        <p14:creationId xmlns:p14="http://schemas.microsoft.com/office/powerpoint/2010/main" val="18543804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0EACB319-5DA3-4FC4-9241-3936B5C8E801}" type="datetimeFigureOut">
              <a:rPr lang="el-GR" smtClean="0"/>
              <a:t>20/5/2019</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66E3E99B-795C-488F-897E-D4FAE5F1C81A}" type="slidenum">
              <a:rPr lang="el-GR" smtClean="0"/>
              <a:t>‹#›</a:t>
            </a:fld>
            <a:endParaRPr lang="el-GR"/>
          </a:p>
        </p:txBody>
      </p:sp>
    </p:spTree>
    <p:extLst>
      <p:ext uri="{BB962C8B-B14F-4D97-AF65-F5344CB8AC3E}">
        <p14:creationId xmlns:p14="http://schemas.microsoft.com/office/powerpoint/2010/main" val="18867081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8724900" y="365125"/>
            <a:ext cx="2628900" cy="5811838"/>
          </a:xfrm>
        </p:spPr>
        <p:txBody>
          <a:bodyPr vert="eaVert"/>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a:xfrm>
            <a:off x="838200" y="365125"/>
            <a:ext cx="7734300" cy="5811838"/>
          </a:xfrm>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0EACB319-5DA3-4FC4-9241-3936B5C8E801}" type="datetimeFigureOut">
              <a:rPr lang="el-GR" smtClean="0"/>
              <a:t>20/5/2019</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66E3E99B-795C-488F-897E-D4FAE5F1C81A}" type="slidenum">
              <a:rPr lang="el-GR" smtClean="0"/>
              <a:t>‹#›</a:t>
            </a:fld>
            <a:endParaRPr lang="el-GR"/>
          </a:p>
        </p:txBody>
      </p:sp>
    </p:spTree>
    <p:extLst>
      <p:ext uri="{BB962C8B-B14F-4D97-AF65-F5344CB8AC3E}">
        <p14:creationId xmlns:p14="http://schemas.microsoft.com/office/powerpoint/2010/main" val="33208297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idx="1"/>
          </p:nvPr>
        </p:nvSpPr>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0EACB319-5DA3-4FC4-9241-3936B5C8E801}" type="datetimeFigureOut">
              <a:rPr lang="el-GR" smtClean="0"/>
              <a:t>20/5/2019</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66E3E99B-795C-488F-897E-D4FAE5F1C81A}" type="slidenum">
              <a:rPr lang="el-GR" smtClean="0"/>
              <a:t>‹#›</a:t>
            </a:fld>
            <a:endParaRPr lang="el-GR"/>
          </a:p>
        </p:txBody>
      </p:sp>
    </p:spTree>
    <p:extLst>
      <p:ext uri="{BB962C8B-B14F-4D97-AF65-F5344CB8AC3E}">
        <p14:creationId xmlns:p14="http://schemas.microsoft.com/office/powerpoint/2010/main" val="36525184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831850" y="1709738"/>
            <a:ext cx="10515600" cy="2852737"/>
          </a:xfrm>
        </p:spPr>
        <p:txBody>
          <a:bodyPr anchor="b"/>
          <a:lstStyle>
            <a:lvl1pPr>
              <a:defRPr sz="6000"/>
            </a:lvl1pPr>
          </a:lstStyle>
          <a:p>
            <a:r>
              <a:rPr lang="el-GR" smtClean="0"/>
              <a:t>Στυλ κύριου τίτλου</a:t>
            </a:r>
            <a:endParaRPr lang="el-GR"/>
          </a:p>
        </p:txBody>
      </p:sp>
      <p:sp>
        <p:nvSpPr>
          <p:cNvPr id="3" name="Θέση κειμένου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l-GR" smtClean="0"/>
              <a:t>Στυλ υποδείγματος κειμένου</a:t>
            </a:r>
          </a:p>
        </p:txBody>
      </p:sp>
      <p:sp>
        <p:nvSpPr>
          <p:cNvPr id="4" name="Θέση ημερομηνίας 3"/>
          <p:cNvSpPr>
            <a:spLocks noGrp="1"/>
          </p:cNvSpPr>
          <p:nvPr>
            <p:ph type="dt" sz="half" idx="10"/>
          </p:nvPr>
        </p:nvSpPr>
        <p:spPr/>
        <p:txBody>
          <a:bodyPr/>
          <a:lstStyle/>
          <a:p>
            <a:fld id="{0EACB319-5DA3-4FC4-9241-3936B5C8E801}" type="datetimeFigureOut">
              <a:rPr lang="el-GR" smtClean="0"/>
              <a:t>20/5/2019</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66E3E99B-795C-488F-897E-D4FAE5F1C81A}" type="slidenum">
              <a:rPr lang="el-GR" smtClean="0"/>
              <a:t>‹#›</a:t>
            </a:fld>
            <a:endParaRPr lang="el-GR"/>
          </a:p>
        </p:txBody>
      </p:sp>
    </p:spTree>
    <p:extLst>
      <p:ext uri="{BB962C8B-B14F-4D97-AF65-F5344CB8AC3E}">
        <p14:creationId xmlns:p14="http://schemas.microsoft.com/office/powerpoint/2010/main" val="10104787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sz="half" idx="1"/>
          </p:nvPr>
        </p:nvSpPr>
        <p:spPr>
          <a:xfrm>
            <a:off x="838200" y="1825625"/>
            <a:ext cx="5181600" cy="4351338"/>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περιεχομένου 3"/>
          <p:cNvSpPr>
            <a:spLocks noGrp="1"/>
          </p:cNvSpPr>
          <p:nvPr>
            <p:ph sz="half" idx="2"/>
          </p:nvPr>
        </p:nvSpPr>
        <p:spPr>
          <a:xfrm>
            <a:off x="6172200" y="1825625"/>
            <a:ext cx="5181600" cy="4351338"/>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ημερομηνίας 4"/>
          <p:cNvSpPr>
            <a:spLocks noGrp="1"/>
          </p:cNvSpPr>
          <p:nvPr>
            <p:ph type="dt" sz="half" idx="10"/>
          </p:nvPr>
        </p:nvSpPr>
        <p:spPr/>
        <p:txBody>
          <a:bodyPr/>
          <a:lstStyle/>
          <a:p>
            <a:fld id="{0EACB319-5DA3-4FC4-9241-3936B5C8E801}" type="datetimeFigureOut">
              <a:rPr lang="el-GR" smtClean="0"/>
              <a:t>20/5/2019</a:t>
            </a:fld>
            <a:endParaRPr lang="el-GR"/>
          </a:p>
        </p:txBody>
      </p:sp>
      <p:sp>
        <p:nvSpPr>
          <p:cNvPr id="6" name="Θέση υποσέλιδου 5"/>
          <p:cNvSpPr>
            <a:spLocks noGrp="1"/>
          </p:cNvSpPr>
          <p:nvPr>
            <p:ph type="ftr" sz="quarter" idx="11"/>
          </p:nvPr>
        </p:nvSpPr>
        <p:spPr/>
        <p:txBody>
          <a:bodyPr/>
          <a:lstStyle/>
          <a:p>
            <a:endParaRPr lang="el-GR"/>
          </a:p>
        </p:txBody>
      </p:sp>
      <p:sp>
        <p:nvSpPr>
          <p:cNvPr id="7" name="Θέση αριθμού διαφάνειας 6"/>
          <p:cNvSpPr>
            <a:spLocks noGrp="1"/>
          </p:cNvSpPr>
          <p:nvPr>
            <p:ph type="sldNum" sz="quarter" idx="12"/>
          </p:nvPr>
        </p:nvSpPr>
        <p:spPr/>
        <p:txBody>
          <a:bodyPr/>
          <a:lstStyle/>
          <a:p>
            <a:fld id="{66E3E99B-795C-488F-897E-D4FAE5F1C81A}" type="slidenum">
              <a:rPr lang="el-GR" smtClean="0"/>
              <a:t>‹#›</a:t>
            </a:fld>
            <a:endParaRPr lang="el-GR"/>
          </a:p>
        </p:txBody>
      </p:sp>
    </p:spTree>
    <p:extLst>
      <p:ext uri="{BB962C8B-B14F-4D97-AF65-F5344CB8AC3E}">
        <p14:creationId xmlns:p14="http://schemas.microsoft.com/office/powerpoint/2010/main" val="23361569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a:xfrm>
            <a:off x="839788" y="365125"/>
            <a:ext cx="10515600" cy="1325563"/>
          </a:xfrm>
        </p:spPr>
        <p:txBody>
          <a:bodyPr/>
          <a:lstStyle/>
          <a:p>
            <a:r>
              <a:rPr lang="el-GR" smtClean="0"/>
              <a:t>Στυλ κύριου τίτλου</a:t>
            </a:r>
            <a:endParaRPr lang="el-GR"/>
          </a:p>
        </p:txBody>
      </p:sp>
      <p:sp>
        <p:nvSpPr>
          <p:cNvPr id="3" name="Θέση κειμένου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4" name="Θέση περιεχομένου 3"/>
          <p:cNvSpPr>
            <a:spLocks noGrp="1"/>
          </p:cNvSpPr>
          <p:nvPr>
            <p:ph sz="half" idx="2"/>
          </p:nvPr>
        </p:nvSpPr>
        <p:spPr>
          <a:xfrm>
            <a:off x="839788" y="2505075"/>
            <a:ext cx="5157787" cy="3684588"/>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κειμένου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6" name="Θέση περιεχομένου 5"/>
          <p:cNvSpPr>
            <a:spLocks noGrp="1"/>
          </p:cNvSpPr>
          <p:nvPr>
            <p:ph sz="quarter" idx="4"/>
          </p:nvPr>
        </p:nvSpPr>
        <p:spPr>
          <a:xfrm>
            <a:off x="6172200" y="2505075"/>
            <a:ext cx="5183188" cy="3684588"/>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Θέση ημερομηνίας 6"/>
          <p:cNvSpPr>
            <a:spLocks noGrp="1"/>
          </p:cNvSpPr>
          <p:nvPr>
            <p:ph type="dt" sz="half" idx="10"/>
          </p:nvPr>
        </p:nvSpPr>
        <p:spPr/>
        <p:txBody>
          <a:bodyPr/>
          <a:lstStyle/>
          <a:p>
            <a:fld id="{0EACB319-5DA3-4FC4-9241-3936B5C8E801}" type="datetimeFigureOut">
              <a:rPr lang="el-GR" smtClean="0"/>
              <a:t>20/5/2019</a:t>
            </a:fld>
            <a:endParaRPr lang="el-GR"/>
          </a:p>
        </p:txBody>
      </p:sp>
      <p:sp>
        <p:nvSpPr>
          <p:cNvPr id="8" name="Θέση υποσέλιδου 7"/>
          <p:cNvSpPr>
            <a:spLocks noGrp="1"/>
          </p:cNvSpPr>
          <p:nvPr>
            <p:ph type="ftr" sz="quarter" idx="11"/>
          </p:nvPr>
        </p:nvSpPr>
        <p:spPr/>
        <p:txBody>
          <a:bodyPr/>
          <a:lstStyle/>
          <a:p>
            <a:endParaRPr lang="el-GR"/>
          </a:p>
        </p:txBody>
      </p:sp>
      <p:sp>
        <p:nvSpPr>
          <p:cNvPr id="9" name="Θέση αριθμού διαφάνειας 8"/>
          <p:cNvSpPr>
            <a:spLocks noGrp="1"/>
          </p:cNvSpPr>
          <p:nvPr>
            <p:ph type="sldNum" sz="quarter" idx="12"/>
          </p:nvPr>
        </p:nvSpPr>
        <p:spPr/>
        <p:txBody>
          <a:bodyPr/>
          <a:lstStyle/>
          <a:p>
            <a:fld id="{66E3E99B-795C-488F-897E-D4FAE5F1C81A}" type="slidenum">
              <a:rPr lang="el-GR" smtClean="0"/>
              <a:t>‹#›</a:t>
            </a:fld>
            <a:endParaRPr lang="el-GR"/>
          </a:p>
        </p:txBody>
      </p:sp>
    </p:spTree>
    <p:extLst>
      <p:ext uri="{BB962C8B-B14F-4D97-AF65-F5344CB8AC3E}">
        <p14:creationId xmlns:p14="http://schemas.microsoft.com/office/powerpoint/2010/main" val="40397550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ημερομηνίας 2"/>
          <p:cNvSpPr>
            <a:spLocks noGrp="1"/>
          </p:cNvSpPr>
          <p:nvPr>
            <p:ph type="dt" sz="half" idx="10"/>
          </p:nvPr>
        </p:nvSpPr>
        <p:spPr/>
        <p:txBody>
          <a:bodyPr/>
          <a:lstStyle/>
          <a:p>
            <a:fld id="{0EACB319-5DA3-4FC4-9241-3936B5C8E801}" type="datetimeFigureOut">
              <a:rPr lang="el-GR" smtClean="0"/>
              <a:t>20/5/2019</a:t>
            </a:fld>
            <a:endParaRPr lang="el-GR"/>
          </a:p>
        </p:txBody>
      </p:sp>
      <p:sp>
        <p:nvSpPr>
          <p:cNvPr id="4" name="Θέση υποσέλιδου 3"/>
          <p:cNvSpPr>
            <a:spLocks noGrp="1"/>
          </p:cNvSpPr>
          <p:nvPr>
            <p:ph type="ftr" sz="quarter" idx="11"/>
          </p:nvPr>
        </p:nvSpPr>
        <p:spPr/>
        <p:txBody>
          <a:bodyPr/>
          <a:lstStyle/>
          <a:p>
            <a:endParaRPr lang="el-GR"/>
          </a:p>
        </p:txBody>
      </p:sp>
      <p:sp>
        <p:nvSpPr>
          <p:cNvPr id="5" name="Θέση αριθμού διαφάνειας 4"/>
          <p:cNvSpPr>
            <a:spLocks noGrp="1"/>
          </p:cNvSpPr>
          <p:nvPr>
            <p:ph type="sldNum" sz="quarter" idx="12"/>
          </p:nvPr>
        </p:nvSpPr>
        <p:spPr/>
        <p:txBody>
          <a:bodyPr/>
          <a:lstStyle/>
          <a:p>
            <a:fld id="{66E3E99B-795C-488F-897E-D4FAE5F1C81A}" type="slidenum">
              <a:rPr lang="el-GR" smtClean="0"/>
              <a:t>‹#›</a:t>
            </a:fld>
            <a:endParaRPr lang="el-GR"/>
          </a:p>
        </p:txBody>
      </p:sp>
    </p:spTree>
    <p:extLst>
      <p:ext uri="{BB962C8B-B14F-4D97-AF65-F5344CB8AC3E}">
        <p14:creationId xmlns:p14="http://schemas.microsoft.com/office/powerpoint/2010/main" val="19845857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Θέση ημερομηνίας 1"/>
          <p:cNvSpPr>
            <a:spLocks noGrp="1"/>
          </p:cNvSpPr>
          <p:nvPr>
            <p:ph type="dt" sz="half" idx="10"/>
          </p:nvPr>
        </p:nvSpPr>
        <p:spPr/>
        <p:txBody>
          <a:bodyPr/>
          <a:lstStyle/>
          <a:p>
            <a:fld id="{0EACB319-5DA3-4FC4-9241-3936B5C8E801}" type="datetimeFigureOut">
              <a:rPr lang="el-GR" smtClean="0"/>
              <a:t>20/5/2019</a:t>
            </a:fld>
            <a:endParaRPr lang="el-GR"/>
          </a:p>
        </p:txBody>
      </p:sp>
      <p:sp>
        <p:nvSpPr>
          <p:cNvPr id="3" name="Θέση υποσέλιδου 2"/>
          <p:cNvSpPr>
            <a:spLocks noGrp="1"/>
          </p:cNvSpPr>
          <p:nvPr>
            <p:ph type="ftr" sz="quarter" idx="11"/>
          </p:nvPr>
        </p:nvSpPr>
        <p:spPr/>
        <p:txBody>
          <a:bodyPr/>
          <a:lstStyle/>
          <a:p>
            <a:endParaRPr lang="el-GR"/>
          </a:p>
        </p:txBody>
      </p:sp>
      <p:sp>
        <p:nvSpPr>
          <p:cNvPr id="4" name="Θέση αριθμού διαφάνειας 3"/>
          <p:cNvSpPr>
            <a:spLocks noGrp="1"/>
          </p:cNvSpPr>
          <p:nvPr>
            <p:ph type="sldNum" sz="quarter" idx="12"/>
          </p:nvPr>
        </p:nvSpPr>
        <p:spPr/>
        <p:txBody>
          <a:bodyPr/>
          <a:lstStyle/>
          <a:p>
            <a:fld id="{66E3E99B-795C-488F-897E-D4FAE5F1C81A}" type="slidenum">
              <a:rPr lang="el-GR" smtClean="0"/>
              <a:t>‹#›</a:t>
            </a:fld>
            <a:endParaRPr lang="el-GR"/>
          </a:p>
        </p:txBody>
      </p:sp>
    </p:spTree>
    <p:extLst>
      <p:ext uri="{BB962C8B-B14F-4D97-AF65-F5344CB8AC3E}">
        <p14:creationId xmlns:p14="http://schemas.microsoft.com/office/powerpoint/2010/main" val="9290345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839788" y="457200"/>
            <a:ext cx="3932237" cy="1600200"/>
          </a:xfrm>
        </p:spPr>
        <p:txBody>
          <a:bodyPr anchor="b"/>
          <a:lstStyle>
            <a:lvl1pPr>
              <a:defRPr sz="3200"/>
            </a:lvl1pPr>
          </a:lstStyle>
          <a:p>
            <a:r>
              <a:rPr lang="el-GR" smtClean="0"/>
              <a:t>Στυλ κύριου τίτλου</a:t>
            </a:r>
            <a:endParaRPr lang="el-GR"/>
          </a:p>
        </p:txBody>
      </p:sp>
      <p:sp>
        <p:nvSpPr>
          <p:cNvPr id="3" name="Θέση περιεχομένου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κειμένου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smtClean="0"/>
              <a:t>Στυλ υποδείγματος κειμένου</a:t>
            </a:r>
          </a:p>
        </p:txBody>
      </p:sp>
      <p:sp>
        <p:nvSpPr>
          <p:cNvPr id="5" name="Θέση ημερομηνίας 4"/>
          <p:cNvSpPr>
            <a:spLocks noGrp="1"/>
          </p:cNvSpPr>
          <p:nvPr>
            <p:ph type="dt" sz="half" idx="10"/>
          </p:nvPr>
        </p:nvSpPr>
        <p:spPr/>
        <p:txBody>
          <a:bodyPr/>
          <a:lstStyle/>
          <a:p>
            <a:fld id="{0EACB319-5DA3-4FC4-9241-3936B5C8E801}" type="datetimeFigureOut">
              <a:rPr lang="el-GR" smtClean="0"/>
              <a:t>20/5/2019</a:t>
            </a:fld>
            <a:endParaRPr lang="el-GR"/>
          </a:p>
        </p:txBody>
      </p:sp>
      <p:sp>
        <p:nvSpPr>
          <p:cNvPr id="6" name="Θέση υποσέλιδου 5"/>
          <p:cNvSpPr>
            <a:spLocks noGrp="1"/>
          </p:cNvSpPr>
          <p:nvPr>
            <p:ph type="ftr" sz="quarter" idx="11"/>
          </p:nvPr>
        </p:nvSpPr>
        <p:spPr/>
        <p:txBody>
          <a:bodyPr/>
          <a:lstStyle/>
          <a:p>
            <a:endParaRPr lang="el-GR"/>
          </a:p>
        </p:txBody>
      </p:sp>
      <p:sp>
        <p:nvSpPr>
          <p:cNvPr id="7" name="Θέση αριθμού διαφάνειας 6"/>
          <p:cNvSpPr>
            <a:spLocks noGrp="1"/>
          </p:cNvSpPr>
          <p:nvPr>
            <p:ph type="sldNum" sz="quarter" idx="12"/>
          </p:nvPr>
        </p:nvSpPr>
        <p:spPr/>
        <p:txBody>
          <a:bodyPr/>
          <a:lstStyle/>
          <a:p>
            <a:fld id="{66E3E99B-795C-488F-897E-D4FAE5F1C81A}" type="slidenum">
              <a:rPr lang="el-GR" smtClean="0"/>
              <a:t>‹#›</a:t>
            </a:fld>
            <a:endParaRPr lang="el-GR"/>
          </a:p>
        </p:txBody>
      </p:sp>
    </p:spTree>
    <p:extLst>
      <p:ext uri="{BB962C8B-B14F-4D97-AF65-F5344CB8AC3E}">
        <p14:creationId xmlns:p14="http://schemas.microsoft.com/office/powerpoint/2010/main" val="30820921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839788" y="457200"/>
            <a:ext cx="3932237" cy="1600200"/>
          </a:xfrm>
        </p:spPr>
        <p:txBody>
          <a:bodyPr anchor="b"/>
          <a:lstStyle>
            <a:lvl1pPr>
              <a:defRPr sz="3200"/>
            </a:lvl1pPr>
          </a:lstStyle>
          <a:p>
            <a:r>
              <a:rPr lang="el-GR" smtClean="0"/>
              <a:t>Στυλ κύριου τίτλου</a:t>
            </a:r>
            <a:endParaRPr lang="el-GR"/>
          </a:p>
        </p:txBody>
      </p:sp>
      <p:sp>
        <p:nvSpPr>
          <p:cNvPr id="3" name="Θέση εικόνας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Θέση κειμένου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smtClean="0"/>
              <a:t>Στυλ υποδείγματος κειμένου</a:t>
            </a:r>
          </a:p>
        </p:txBody>
      </p:sp>
      <p:sp>
        <p:nvSpPr>
          <p:cNvPr id="5" name="Θέση ημερομηνίας 4"/>
          <p:cNvSpPr>
            <a:spLocks noGrp="1"/>
          </p:cNvSpPr>
          <p:nvPr>
            <p:ph type="dt" sz="half" idx="10"/>
          </p:nvPr>
        </p:nvSpPr>
        <p:spPr/>
        <p:txBody>
          <a:bodyPr/>
          <a:lstStyle/>
          <a:p>
            <a:fld id="{0EACB319-5DA3-4FC4-9241-3936B5C8E801}" type="datetimeFigureOut">
              <a:rPr lang="el-GR" smtClean="0"/>
              <a:t>20/5/2019</a:t>
            </a:fld>
            <a:endParaRPr lang="el-GR"/>
          </a:p>
        </p:txBody>
      </p:sp>
      <p:sp>
        <p:nvSpPr>
          <p:cNvPr id="6" name="Θέση υποσέλιδου 5"/>
          <p:cNvSpPr>
            <a:spLocks noGrp="1"/>
          </p:cNvSpPr>
          <p:nvPr>
            <p:ph type="ftr" sz="quarter" idx="11"/>
          </p:nvPr>
        </p:nvSpPr>
        <p:spPr/>
        <p:txBody>
          <a:bodyPr/>
          <a:lstStyle/>
          <a:p>
            <a:endParaRPr lang="el-GR"/>
          </a:p>
        </p:txBody>
      </p:sp>
      <p:sp>
        <p:nvSpPr>
          <p:cNvPr id="7" name="Θέση αριθμού διαφάνειας 6"/>
          <p:cNvSpPr>
            <a:spLocks noGrp="1"/>
          </p:cNvSpPr>
          <p:nvPr>
            <p:ph type="sldNum" sz="quarter" idx="12"/>
          </p:nvPr>
        </p:nvSpPr>
        <p:spPr/>
        <p:txBody>
          <a:bodyPr/>
          <a:lstStyle/>
          <a:p>
            <a:fld id="{66E3E99B-795C-488F-897E-D4FAE5F1C81A}" type="slidenum">
              <a:rPr lang="el-GR" smtClean="0"/>
              <a:t>‹#›</a:t>
            </a:fld>
            <a:endParaRPr lang="el-GR"/>
          </a:p>
        </p:txBody>
      </p:sp>
    </p:spTree>
    <p:extLst>
      <p:ext uri="{BB962C8B-B14F-4D97-AF65-F5344CB8AC3E}">
        <p14:creationId xmlns:p14="http://schemas.microsoft.com/office/powerpoint/2010/main" val="7549031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Θέση τίτλου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l-GR" smtClean="0"/>
              <a:t>Στυλ κύριου τίτλου</a:t>
            </a:r>
            <a:endParaRPr lang="el-GR"/>
          </a:p>
        </p:txBody>
      </p:sp>
      <p:sp>
        <p:nvSpPr>
          <p:cNvPr id="3" name="Θέση κειμένου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EACB319-5DA3-4FC4-9241-3936B5C8E801}" type="datetimeFigureOut">
              <a:rPr lang="el-GR" smtClean="0"/>
              <a:t>20/5/2019</a:t>
            </a:fld>
            <a:endParaRPr lang="el-GR"/>
          </a:p>
        </p:txBody>
      </p:sp>
      <p:sp>
        <p:nvSpPr>
          <p:cNvPr id="5" name="Θέση υποσέλιδου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Θέση αριθμού διαφάνειας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6E3E99B-795C-488F-897E-D4FAE5F1C81A}" type="slidenum">
              <a:rPr lang="el-GR" smtClean="0"/>
              <a:t>‹#›</a:t>
            </a:fld>
            <a:endParaRPr lang="el-GR"/>
          </a:p>
        </p:txBody>
      </p:sp>
    </p:spTree>
    <p:extLst>
      <p:ext uri="{BB962C8B-B14F-4D97-AF65-F5344CB8AC3E}">
        <p14:creationId xmlns:p14="http://schemas.microsoft.com/office/powerpoint/2010/main" val="2905066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emf"/><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hyperlink" Target="https://creativecommons.org/licenses/by-nc-nd/3.0/gr/" TargetMode="External"/><Relationship Id="rId2" Type="http://schemas.openxmlformats.org/officeDocument/2006/relationships/hyperlink" Target="http://www.kallipos.gr/" TargetMode="Externa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ctrTitle"/>
          </p:nvPr>
        </p:nvSpPr>
        <p:spPr/>
        <p:txBody>
          <a:bodyPr>
            <a:normAutofit/>
          </a:bodyPr>
          <a:lstStyle/>
          <a:p>
            <a:r>
              <a:rPr lang="el-GR" sz="5400" b="1" dirty="0" smtClean="0">
                <a:solidFill>
                  <a:schemeClr val="accent6">
                    <a:lumMod val="75000"/>
                  </a:schemeClr>
                </a:solidFill>
              </a:rPr>
              <a:t>ΠΕΡΙΒΑΛΛΟΝΤΙΚΟΣ ΣΧΕΔΙΑΣΜΟΣ-ΠΕΡΙΒΑΛΛΟΝΤΙΚΗ ΠΟΛΙΤΙΚΗ</a:t>
            </a:r>
            <a:endParaRPr lang="el-GR" sz="5400" b="1" dirty="0">
              <a:solidFill>
                <a:schemeClr val="accent6">
                  <a:lumMod val="75000"/>
                </a:schemeClr>
              </a:solidFill>
            </a:endParaRPr>
          </a:p>
        </p:txBody>
      </p:sp>
      <p:sp>
        <p:nvSpPr>
          <p:cNvPr id="3" name="Υπότιτλος 2"/>
          <p:cNvSpPr>
            <a:spLocks noGrp="1"/>
          </p:cNvSpPr>
          <p:nvPr>
            <p:ph type="subTitle" idx="1"/>
          </p:nvPr>
        </p:nvSpPr>
        <p:spPr/>
        <p:txBody>
          <a:bodyPr>
            <a:normAutofit/>
          </a:bodyPr>
          <a:lstStyle/>
          <a:p>
            <a:endParaRPr lang="en-US" sz="1400" dirty="0" smtClean="0"/>
          </a:p>
          <a:p>
            <a:endParaRPr lang="el-GR" sz="1400" dirty="0"/>
          </a:p>
        </p:txBody>
      </p:sp>
    </p:spTree>
    <p:extLst>
      <p:ext uri="{BB962C8B-B14F-4D97-AF65-F5344CB8AC3E}">
        <p14:creationId xmlns:p14="http://schemas.microsoft.com/office/powerpoint/2010/main" val="51850575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 y="277091"/>
            <a:ext cx="11767127" cy="5262979"/>
          </a:xfrm>
          <a:prstGeom prst="rect">
            <a:avLst/>
          </a:prstGeom>
          <a:noFill/>
        </p:spPr>
        <p:txBody>
          <a:bodyPr wrap="square" rtlCol="0">
            <a:spAutoFit/>
          </a:bodyPr>
          <a:lstStyle/>
          <a:p>
            <a:r>
              <a:rPr lang="el-GR" sz="2400" b="1" dirty="0" smtClean="0">
                <a:solidFill>
                  <a:schemeClr val="tx1">
                    <a:lumMod val="50000"/>
                    <a:lumOff val="50000"/>
                  </a:schemeClr>
                </a:solidFill>
              </a:rPr>
              <a:t>3. </a:t>
            </a:r>
            <a:r>
              <a:rPr lang="el-GR" sz="2400" b="1" u="sng" dirty="0" smtClean="0">
                <a:solidFill>
                  <a:schemeClr val="tx1">
                    <a:lumMod val="50000"/>
                    <a:lumOff val="50000"/>
                  </a:schemeClr>
                </a:solidFill>
              </a:rPr>
              <a:t>Ατμόσφαιρα</a:t>
            </a:r>
            <a:r>
              <a:rPr lang="el-GR" sz="2400" b="1" dirty="0" smtClean="0">
                <a:solidFill>
                  <a:schemeClr val="accent3">
                    <a:lumMod val="60000"/>
                    <a:lumOff val="40000"/>
                  </a:schemeClr>
                </a:solidFill>
              </a:rPr>
              <a:t>: </a:t>
            </a:r>
            <a:r>
              <a:rPr lang="el-GR" sz="2400" dirty="0" smtClean="0"/>
              <a:t>Αντιστοιχεί στο αεριώδες περίβλημα του πλανήτη που ξεκινά </a:t>
            </a:r>
            <a:r>
              <a:rPr lang="el-GR" sz="2400" dirty="0" err="1" smtClean="0"/>
              <a:t>απ΄την</a:t>
            </a:r>
            <a:r>
              <a:rPr lang="el-GR" sz="2400" dirty="0" smtClean="0"/>
              <a:t> επιφάνειά του και εκτείνεται σε ύψος πάνω από 10.000 </a:t>
            </a:r>
            <a:r>
              <a:rPr lang="en-US" sz="2400" dirty="0" smtClean="0"/>
              <a:t>km. </a:t>
            </a:r>
            <a:r>
              <a:rPr lang="el-GR" sz="2400" dirty="0" smtClean="0"/>
              <a:t> </a:t>
            </a:r>
          </a:p>
          <a:p>
            <a:endParaRPr lang="el-GR" sz="2400" dirty="0"/>
          </a:p>
          <a:p>
            <a:r>
              <a:rPr lang="el-GR" sz="2400" dirty="0" smtClean="0"/>
              <a:t>Φιλοξενεί ζωή και ποικιλία φυσικών φαινομένων.</a:t>
            </a:r>
          </a:p>
          <a:p>
            <a:endParaRPr lang="el-GR" sz="2400" dirty="0" smtClean="0"/>
          </a:p>
          <a:p>
            <a:r>
              <a:rPr lang="el-GR" sz="2400" dirty="0" smtClean="0"/>
              <a:t>Με κριτήριο την </a:t>
            </a:r>
            <a:r>
              <a:rPr lang="el-GR" sz="2400" dirty="0" err="1" smtClean="0"/>
              <a:t>καθ’ύψος</a:t>
            </a:r>
            <a:r>
              <a:rPr lang="el-GR" sz="2400" dirty="0" smtClean="0"/>
              <a:t> κατανομή της θερμοκρασίας, διακρίνεται σε 5 στρώματα:</a:t>
            </a:r>
            <a:endParaRPr lang="en-US" sz="2400" dirty="0" smtClean="0"/>
          </a:p>
          <a:p>
            <a:endParaRPr lang="el-GR" sz="2400" dirty="0" smtClean="0"/>
          </a:p>
          <a:p>
            <a:pPr marL="342900" indent="-342900">
              <a:buFont typeface="Arial" panose="020B0604020202020204" pitchFamily="34" charset="0"/>
              <a:buChar char="•"/>
            </a:pPr>
            <a:r>
              <a:rPr lang="el-GR" sz="2400" dirty="0" smtClean="0"/>
              <a:t> </a:t>
            </a:r>
            <a:r>
              <a:rPr lang="el-GR" sz="2400" u="sng" dirty="0" smtClean="0"/>
              <a:t>Τροπόσφαιρα</a:t>
            </a:r>
            <a:r>
              <a:rPr lang="el-GR" sz="2400" dirty="0" smtClean="0"/>
              <a:t> (μέχρι 12 </a:t>
            </a:r>
            <a:r>
              <a:rPr lang="en-US" sz="2400" dirty="0" smtClean="0"/>
              <a:t>km. </a:t>
            </a:r>
            <a:r>
              <a:rPr lang="el-GR" sz="2400" dirty="0" smtClean="0"/>
              <a:t>Ύψος): Μόνο εδώ συναντάται ζωή και παρατηρούνται τα περισσότερα και πιο έντονα μετεωρολογικά φαινόμενα.</a:t>
            </a:r>
            <a:endParaRPr lang="en-US" sz="2400" dirty="0" smtClean="0"/>
          </a:p>
          <a:p>
            <a:endParaRPr lang="el-GR" sz="2400" dirty="0" smtClean="0"/>
          </a:p>
          <a:p>
            <a:pPr marL="342900" indent="-342900">
              <a:buFont typeface="Arial" panose="020B0604020202020204" pitchFamily="34" charset="0"/>
              <a:buChar char="•"/>
            </a:pPr>
            <a:r>
              <a:rPr lang="el-GR" sz="2400" u="sng" dirty="0" smtClean="0"/>
              <a:t>Στρατόσφαιρα</a:t>
            </a:r>
            <a:r>
              <a:rPr lang="el-GR" sz="2400" dirty="0" smtClean="0"/>
              <a:t> (- 50 </a:t>
            </a:r>
            <a:r>
              <a:rPr lang="en-US" sz="2400" dirty="0" smtClean="0"/>
              <a:t>km.)</a:t>
            </a:r>
            <a:r>
              <a:rPr lang="el-GR" sz="2400" dirty="0" smtClean="0"/>
              <a:t>: αύξηση θερμοκρασίας με το ύψος, απουσία έντονων μετεωρολογικών φαινομένων, πολύ χαμηλή περιεκτικότητα υγρασίας, απουσία νεφών, σχετικά υψηλές συγκεντρώσεις Ο3.</a:t>
            </a:r>
            <a:endParaRPr lang="el-GR" sz="2400" dirty="0"/>
          </a:p>
          <a:p>
            <a:endParaRPr lang="el-GR" sz="2400" dirty="0"/>
          </a:p>
        </p:txBody>
      </p:sp>
    </p:spTree>
    <p:extLst>
      <p:ext uri="{BB962C8B-B14F-4D97-AF65-F5344CB8AC3E}">
        <p14:creationId xmlns:p14="http://schemas.microsoft.com/office/powerpoint/2010/main" val="312031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78691" y="323273"/>
            <a:ext cx="11619345" cy="4893647"/>
          </a:xfrm>
          <a:prstGeom prst="rect">
            <a:avLst/>
          </a:prstGeom>
          <a:noFill/>
        </p:spPr>
        <p:txBody>
          <a:bodyPr wrap="square" rtlCol="0">
            <a:spAutoFit/>
          </a:bodyPr>
          <a:lstStyle/>
          <a:p>
            <a:pPr marL="285750" indent="-285750">
              <a:buFont typeface="Arial" panose="020B0604020202020204" pitchFamily="34" charset="0"/>
              <a:buChar char="•"/>
            </a:pPr>
            <a:r>
              <a:rPr lang="el-GR" sz="2400" u="sng" dirty="0" smtClean="0"/>
              <a:t>Μεσόσφαιρα  </a:t>
            </a:r>
            <a:r>
              <a:rPr lang="el-GR" sz="2400" dirty="0" smtClean="0"/>
              <a:t>(- 80</a:t>
            </a:r>
            <a:r>
              <a:rPr lang="en-US" sz="2400" dirty="0" smtClean="0"/>
              <a:t>km.): </a:t>
            </a:r>
            <a:r>
              <a:rPr lang="el-GR" sz="2400" dirty="0" smtClean="0"/>
              <a:t>Πτώση θερμοκρασίας, χαμηλή πυκνότητα αέρα, απουσία μετεωρολογικών φαινομένων.</a:t>
            </a:r>
          </a:p>
          <a:p>
            <a:endParaRPr lang="el-GR" sz="2400" dirty="0" smtClean="0"/>
          </a:p>
          <a:p>
            <a:pPr marL="285750" indent="-285750">
              <a:buFont typeface="Arial" panose="020B0604020202020204" pitchFamily="34" charset="0"/>
              <a:buChar char="•"/>
            </a:pPr>
            <a:r>
              <a:rPr lang="el-GR" sz="2400" u="sng" dirty="0" smtClean="0"/>
              <a:t>Θερμόσφαιρα </a:t>
            </a:r>
            <a:r>
              <a:rPr lang="el-GR" sz="2400" dirty="0" smtClean="0"/>
              <a:t>( 500-1.000 </a:t>
            </a:r>
            <a:r>
              <a:rPr lang="en-US" sz="2400" dirty="0" smtClean="0"/>
              <a:t>km.): </a:t>
            </a:r>
            <a:r>
              <a:rPr lang="el-GR" sz="2400" dirty="0" smtClean="0"/>
              <a:t>σταδιακή αύξηση της θερμοκρασίας (έως 1.500 </a:t>
            </a:r>
            <a:r>
              <a:rPr lang="en-US" sz="2400" dirty="0" smtClean="0"/>
              <a:t>o C)</a:t>
            </a:r>
            <a:r>
              <a:rPr lang="el-GR" sz="2400" dirty="0" smtClean="0"/>
              <a:t>, η οποία δεν γίνεται αντιληπτή με τις αισθήσεις λόγω της πολύ χαμηλής πυκνότητας του αέρα.</a:t>
            </a:r>
          </a:p>
          <a:p>
            <a:endParaRPr lang="el-GR" sz="2400" dirty="0" smtClean="0"/>
          </a:p>
          <a:p>
            <a:pPr marL="285750" indent="-285750">
              <a:buFont typeface="Arial" panose="020B0604020202020204" pitchFamily="34" charset="0"/>
              <a:buChar char="•"/>
            </a:pPr>
            <a:r>
              <a:rPr lang="el-GR" sz="2400" u="sng" dirty="0" smtClean="0"/>
              <a:t>Εξώσφαιρα</a:t>
            </a:r>
            <a:r>
              <a:rPr lang="el-GR" sz="2400" dirty="0" smtClean="0"/>
              <a:t> (- πάνω από 10.000 </a:t>
            </a:r>
            <a:r>
              <a:rPr lang="en-US" sz="2400" dirty="0" smtClean="0"/>
              <a:t>km.):  </a:t>
            </a:r>
            <a:r>
              <a:rPr lang="el-GR" sz="2400" dirty="0" smtClean="0"/>
              <a:t>Πέρα από δω αρχίζει το διάστημα. Πολύ χαμηλή πυκνότητα αέρα.</a:t>
            </a:r>
          </a:p>
          <a:p>
            <a:pPr marL="285750" indent="-285750">
              <a:buFont typeface="Arial" panose="020B0604020202020204" pitchFamily="34" charset="0"/>
              <a:buChar char="•"/>
            </a:pPr>
            <a:endParaRPr lang="el-GR" sz="2400" dirty="0"/>
          </a:p>
          <a:p>
            <a:pPr algn="just"/>
            <a:r>
              <a:rPr lang="el-GR" sz="2400" dirty="0" smtClean="0"/>
              <a:t>Πολλά από τα μετεωρολογικά φαινόμενα (υετός, νέφωση, άνεμος κ.λπ.) οφείλουν τη γέννησή τους στη γενική κυκλοφορία της ατμόσφαιρας και τις αλληλεπιδράσεις αέριων μαζών με διαφορετικά χαρακτηριστικά θερμοκρασίας και υγρασίας.</a:t>
            </a:r>
            <a:endParaRPr lang="el-GR" sz="2400" dirty="0"/>
          </a:p>
        </p:txBody>
      </p:sp>
    </p:spTree>
    <p:extLst>
      <p:ext uri="{BB962C8B-B14F-4D97-AF65-F5344CB8AC3E}">
        <p14:creationId xmlns:p14="http://schemas.microsoft.com/office/powerpoint/2010/main" val="72421246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86327" y="286328"/>
            <a:ext cx="11628582" cy="5170646"/>
          </a:xfrm>
          <a:prstGeom prst="rect">
            <a:avLst/>
          </a:prstGeom>
          <a:noFill/>
        </p:spPr>
        <p:txBody>
          <a:bodyPr wrap="square" rtlCol="0">
            <a:spAutoFit/>
          </a:bodyPr>
          <a:lstStyle/>
          <a:p>
            <a:endParaRPr lang="el-GR" dirty="0" smtClean="0"/>
          </a:p>
          <a:p>
            <a:r>
              <a:rPr lang="el-GR" dirty="0" smtClean="0"/>
              <a:t>                                                            μίγμα αερίων σε σταθερές αναλογίες (Ν: 78,08%, Ο2: 20,95%, αργό: 0,93%, λοιπά αέρια          </a:t>
            </a:r>
            <a:endParaRPr lang="el-GR" dirty="0"/>
          </a:p>
          <a:p>
            <a:r>
              <a:rPr lang="el-GR" dirty="0" smtClean="0"/>
              <a:t>                                                             0,04%)</a:t>
            </a:r>
            <a:endParaRPr lang="el-GR" dirty="0"/>
          </a:p>
          <a:p>
            <a:r>
              <a:rPr lang="el-GR" sz="2400" dirty="0" smtClean="0"/>
              <a:t>Ατμοσφαιρικός αέρας      </a:t>
            </a:r>
            <a:r>
              <a:rPr lang="el-GR" dirty="0" smtClean="0"/>
              <a:t>υδρατμούς, </a:t>
            </a:r>
            <a:r>
              <a:rPr lang="en-US" dirty="0" smtClean="0"/>
              <a:t>CO2, O3, </a:t>
            </a:r>
            <a:r>
              <a:rPr lang="el-GR" dirty="0" smtClean="0"/>
              <a:t>άλλα αέρια με μεταβαλλόμενη αναλογία</a:t>
            </a:r>
          </a:p>
          <a:p>
            <a:endParaRPr lang="el-GR" dirty="0"/>
          </a:p>
          <a:p>
            <a:r>
              <a:rPr lang="el-GR" dirty="0" smtClean="0"/>
              <a:t>                                                            στερεά ή υγρά σωματίδια κονιορτού, χημικών ενώσεων (αιθάλη) ή οργανικής               </a:t>
            </a:r>
          </a:p>
          <a:p>
            <a:r>
              <a:rPr lang="el-GR" dirty="0" smtClean="0"/>
              <a:t>                                                             προέλευσης (π.χ. γύρη)</a:t>
            </a:r>
            <a:endParaRPr lang="el-GR" dirty="0"/>
          </a:p>
          <a:p>
            <a:endParaRPr lang="el-GR" dirty="0" smtClean="0"/>
          </a:p>
          <a:p>
            <a:endParaRPr lang="el-GR" dirty="0" smtClean="0"/>
          </a:p>
          <a:p>
            <a:endParaRPr lang="el-GR" dirty="0"/>
          </a:p>
          <a:p>
            <a:endParaRPr lang="el-GR" dirty="0" smtClean="0"/>
          </a:p>
          <a:p>
            <a:endParaRPr lang="el-GR" dirty="0"/>
          </a:p>
          <a:p>
            <a:endParaRPr lang="el-GR" dirty="0" smtClean="0"/>
          </a:p>
          <a:p>
            <a:endParaRPr lang="el-GR" dirty="0"/>
          </a:p>
          <a:p>
            <a:endParaRPr lang="el-GR" dirty="0" smtClean="0"/>
          </a:p>
          <a:p>
            <a:endParaRPr lang="el-GR" dirty="0"/>
          </a:p>
          <a:p>
            <a:endParaRPr lang="el-GR" dirty="0" smtClean="0"/>
          </a:p>
          <a:p>
            <a:endParaRPr lang="el-GR" dirty="0"/>
          </a:p>
        </p:txBody>
      </p:sp>
      <p:cxnSp>
        <p:nvCxnSpPr>
          <p:cNvPr id="4" name="Ευθύγραμμο βέλος σύνδεσης 3"/>
          <p:cNvCxnSpPr/>
          <p:nvPr/>
        </p:nvCxnSpPr>
        <p:spPr>
          <a:xfrm>
            <a:off x="3223491" y="1413164"/>
            <a:ext cx="277091"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 name="Ευθύγραμμο βέλος σύνδεσης 5"/>
          <p:cNvCxnSpPr/>
          <p:nvPr/>
        </p:nvCxnSpPr>
        <p:spPr>
          <a:xfrm flipV="1">
            <a:off x="3223491" y="785091"/>
            <a:ext cx="277091" cy="62807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8" name="Ευθύγραμμο βέλος σύνδεσης 7"/>
          <p:cNvCxnSpPr/>
          <p:nvPr/>
        </p:nvCxnSpPr>
        <p:spPr>
          <a:xfrm>
            <a:off x="3223491" y="1413164"/>
            <a:ext cx="212436" cy="55418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1" name="Ψαλίδισμα μίας γωνίας του ορθογωνίου 10"/>
          <p:cNvSpPr/>
          <p:nvPr/>
        </p:nvSpPr>
        <p:spPr>
          <a:xfrm>
            <a:off x="785091" y="2871651"/>
            <a:ext cx="11009745" cy="2216727"/>
          </a:xfrm>
          <a:prstGeom prst="snip1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l-GR" sz="2400" dirty="0">
                <a:solidFill>
                  <a:schemeClr val="accent6">
                    <a:lumMod val="50000"/>
                  </a:schemeClr>
                </a:solidFill>
              </a:rPr>
              <a:t>Αέριοι ρύποι </a:t>
            </a:r>
            <a:r>
              <a:rPr lang="el-GR" sz="2400" dirty="0">
                <a:solidFill>
                  <a:srgbClr val="FFC000"/>
                </a:solidFill>
                <a:sym typeface="Wingdings 3"/>
              </a:rPr>
              <a:t></a:t>
            </a:r>
            <a:r>
              <a:rPr lang="el-GR" sz="2400" dirty="0">
                <a:solidFill>
                  <a:schemeClr val="accent6">
                    <a:lumMod val="50000"/>
                  </a:schemeClr>
                </a:solidFill>
                <a:sym typeface="Wingdings 3"/>
              </a:rPr>
              <a:t> μεταβολή της σύστασης του ατμοσφαιρικού αέρα </a:t>
            </a:r>
            <a:r>
              <a:rPr lang="el-GR" sz="2400" dirty="0">
                <a:solidFill>
                  <a:srgbClr val="FFC000"/>
                </a:solidFill>
                <a:sym typeface="Wingdings 3"/>
              </a:rPr>
              <a:t></a:t>
            </a:r>
            <a:r>
              <a:rPr lang="el-GR" sz="2400" dirty="0">
                <a:solidFill>
                  <a:schemeClr val="accent6">
                    <a:lumMod val="50000"/>
                  </a:schemeClr>
                </a:solidFill>
                <a:sym typeface="Wingdings 3"/>
              </a:rPr>
              <a:t> μεταβολές του κλίματος [π.χ. φαινόμενο θερμοκηπίου]</a:t>
            </a:r>
            <a:endParaRPr lang="el-GR" sz="2400" dirty="0">
              <a:solidFill>
                <a:schemeClr val="accent6">
                  <a:lumMod val="50000"/>
                </a:schemeClr>
              </a:solidFill>
            </a:endParaRPr>
          </a:p>
          <a:p>
            <a:pPr lvl="0"/>
            <a:endParaRPr lang="el-GR" dirty="0">
              <a:solidFill>
                <a:prstClr val="black"/>
              </a:solidFill>
            </a:endParaRPr>
          </a:p>
        </p:txBody>
      </p:sp>
    </p:spTree>
    <p:extLst>
      <p:ext uri="{BB962C8B-B14F-4D97-AF65-F5344CB8AC3E}">
        <p14:creationId xmlns:p14="http://schemas.microsoft.com/office/powerpoint/2010/main" val="1963018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32509" y="286327"/>
            <a:ext cx="11656291" cy="6740307"/>
          </a:xfrm>
          <a:prstGeom prst="rect">
            <a:avLst/>
          </a:prstGeom>
          <a:noFill/>
        </p:spPr>
        <p:txBody>
          <a:bodyPr wrap="square" rtlCol="0">
            <a:spAutoFit/>
          </a:bodyPr>
          <a:lstStyle/>
          <a:p>
            <a:pPr algn="just"/>
            <a:r>
              <a:rPr lang="el-GR" sz="2400" b="1" dirty="0" smtClean="0">
                <a:solidFill>
                  <a:schemeClr val="accent6">
                    <a:lumMod val="75000"/>
                  </a:schemeClr>
                </a:solidFill>
              </a:rPr>
              <a:t>4.</a:t>
            </a:r>
            <a:r>
              <a:rPr lang="el-GR" sz="2400" dirty="0" smtClean="0">
                <a:solidFill>
                  <a:schemeClr val="accent6">
                    <a:lumMod val="75000"/>
                  </a:schemeClr>
                </a:solidFill>
              </a:rPr>
              <a:t> </a:t>
            </a:r>
            <a:r>
              <a:rPr lang="el-GR" sz="2400" b="1" u="sng" dirty="0" smtClean="0">
                <a:solidFill>
                  <a:schemeClr val="accent6">
                    <a:lumMod val="75000"/>
                  </a:schemeClr>
                </a:solidFill>
              </a:rPr>
              <a:t>Βιόσφαιρα</a:t>
            </a:r>
            <a:r>
              <a:rPr lang="el-GR" sz="2400" dirty="0" smtClean="0">
                <a:solidFill>
                  <a:schemeClr val="accent6">
                    <a:lumMod val="75000"/>
                  </a:schemeClr>
                </a:solidFill>
              </a:rPr>
              <a:t>:  </a:t>
            </a:r>
            <a:r>
              <a:rPr lang="el-GR" sz="2400" dirty="0" smtClean="0"/>
              <a:t>Περιλαμβάνει το σύνολο των έμβιων όντων στη γη (ζώα, φυτά, βακτήρια, μύκητες) που αναπτύσσονται στο έδαφος,  στο υπέδαφος, στα νερά, στον αέρα.</a:t>
            </a:r>
          </a:p>
          <a:p>
            <a:pPr algn="just"/>
            <a:r>
              <a:rPr lang="el-GR" sz="2400" dirty="0" smtClean="0"/>
              <a:t>Εκτείνεται τουλάχιστον 0,5 </a:t>
            </a:r>
            <a:r>
              <a:rPr lang="en-US" sz="2400" dirty="0" smtClean="0"/>
              <a:t>km </a:t>
            </a:r>
            <a:r>
              <a:rPr lang="el-GR" sz="2400" dirty="0" smtClean="0"/>
              <a:t>από την επιφάνεια των ωκεανών, ενώ εντοπίστηκαν ίχνη της μέχρι 6,5 </a:t>
            </a:r>
            <a:r>
              <a:rPr lang="en-US" sz="2400" dirty="0" smtClean="0"/>
              <a:t>km </a:t>
            </a:r>
            <a:r>
              <a:rPr lang="el-GR" sz="2400" dirty="0" smtClean="0"/>
              <a:t>μέσα στην τροπόσφαιρα, άρα το πάχος της = 7 </a:t>
            </a:r>
            <a:r>
              <a:rPr lang="en-US" sz="2400" dirty="0" smtClean="0"/>
              <a:t>km.</a:t>
            </a:r>
            <a:endParaRPr lang="el-GR" sz="2400" dirty="0" smtClean="0"/>
          </a:p>
          <a:p>
            <a:endParaRPr lang="el-GR" sz="2400" dirty="0"/>
          </a:p>
          <a:p>
            <a:r>
              <a:rPr lang="el-GR" sz="2400" dirty="0" smtClean="0"/>
              <a:t>Οικοσυστήματα</a:t>
            </a:r>
          </a:p>
          <a:p>
            <a:endParaRPr lang="el-GR" sz="2400" dirty="0"/>
          </a:p>
          <a:p>
            <a:r>
              <a:rPr lang="el-GR" sz="2400" dirty="0" smtClean="0"/>
              <a:t>Φωτοσύνθεση</a:t>
            </a:r>
          </a:p>
          <a:p>
            <a:endParaRPr lang="el-GR" sz="2400" dirty="0"/>
          </a:p>
          <a:p>
            <a:r>
              <a:rPr lang="el-GR" sz="2400" dirty="0" smtClean="0"/>
              <a:t>Τροφική αλυσίδα (τροφικά πλέγματα)</a:t>
            </a:r>
          </a:p>
          <a:p>
            <a:endParaRPr lang="el-GR" sz="2400" dirty="0"/>
          </a:p>
          <a:p>
            <a:r>
              <a:rPr lang="el-GR" sz="2400" dirty="0" smtClean="0"/>
              <a:t>Παραγωγικότητα οικοσυστημάτων</a:t>
            </a:r>
          </a:p>
          <a:p>
            <a:endParaRPr lang="el-GR" sz="2400" dirty="0"/>
          </a:p>
          <a:p>
            <a:r>
              <a:rPr lang="el-GR" sz="2400" dirty="0" smtClean="0"/>
              <a:t>Βιογεωχημικοί κύκλοι</a:t>
            </a:r>
          </a:p>
          <a:p>
            <a:endParaRPr lang="el-GR" sz="2400" dirty="0"/>
          </a:p>
          <a:p>
            <a:endParaRPr lang="el-GR" sz="2400" dirty="0" smtClean="0"/>
          </a:p>
          <a:p>
            <a:endParaRPr lang="el-GR" sz="2400" dirty="0"/>
          </a:p>
          <a:p>
            <a:endParaRPr lang="el-GR" sz="2400" dirty="0"/>
          </a:p>
        </p:txBody>
      </p:sp>
    </p:spTree>
    <p:extLst>
      <p:ext uri="{BB962C8B-B14F-4D97-AF65-F5344CB8AC3E}">
        <p14:creationId xmlns:p14="http://schemas.microsoft.com/office/powerpoint/2010/main" val="192532148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 y="378691"/>
            <a:ext cx="11730182" cy="5724644"/>
          </a:xfrm>
          <a:prstGeom prst="rect">
            <a:avLst/>
          </a:prstGeom>
          <a:noFill/>
        </p:spPr>
        <p:txBody>
          <a:bodyPr wrap="square" rtlCol="0">
            <a:spAutoFit/>
          </a:bodyPr>
          <a:lstStyle/>
          <a:p>
            <a:endParaRPr lang="el-GR" dirty="0" smtClean="0"/>
          </a:p>
          <a:p>
            <a:pPr algn="ctr"/>
            <a:r>
              <a:rPr lang="el-GR" sz="2400" b="1" dirty="0" smtClean="0">
                <a:solidFill>
                  <a:schemeClr val="accent2">
                    <a:lumMod val="75000"/>
                  </a:schemeClr>
                </a:solidFill>
              </a:rPr>
              <a:t>ΑΝΘΡΩΠΟΓΕΝΕΣ ΠΕΡΙΒΑΛΛΟΝ</a:t>
            </a:r>
          </a:p>
          <a:p>
            <a:pPr algn="ctr"/>
            <a:endParaRPr lang="el-GR" sz="2400" b="1" dirty="0">
              <a:solidFill>
                <a:schemeClr val="accent2">
                  <a:lumMod val="75000"/>
                </a:schemeClr>
              </a:solidFill>
            </a:endParaRPr>
          </a:p>
          <a:p>
            <a:pPr algn="just"/>
            <a:r>
              <a:rPr lang="el-GR" sz="2400" dirty="0" smtClean="0"/>
              <a:t>Αντιστοιχεί στο τμήμα του περιβάλλοντος του οποίου ο χαρακτήρας, η λειτουργία και η εξέλιξη υπόκεινται στις επιδράσεις του ανθρώπου.</a:t>
            </a:r>
          </a:p>
          <a:p>
            <a:pPr algn="just"/>
            <a:endParaRPr lang="el-GR" sz="2400" dirty="0"/>
          </a:p>
          <a:p>
            <a:pPr marL="342900" indent="-342900" algn="just">
              <a:buFont typeface="Arial" panose="020B0604020202020204" pitchFamily="34" charset="0"/>
              <a:buChar char="•"/>
            </a:pPr>
            <a:r>
              <a:rPr lang="el-GR" sz="2400" b="1" u="sng" dirty="0" smtClean="0">
                <a:solidFill>
                  <a:schemeClr val="accent2">
                    <a:lumMod val="75000"/>
                  </a:schemeClr>
                </a:solidFill>
              </a:rPr>
              <a:t>Οικιστικό περιβάλλον: </a:t>
            </a:r>
            <a:r>
              <a:rPr lang="el-GR" sz="2400" dirty="0" smtClean="0"/>
              <a:t>συγκεντρώνει πολλές δραστηριότητες που ασκούν μεγάλης εμβέλειας επιδράσεις στο φυσικό περιβάλλον.</a:t>
            </a:r>
          </a:p>
          <a:p>
            <a:pPr marL="342900" indent="-342900" algn="just">
              <a:buFont typeface="Arial" panose="020B0604020202020204" pitchFamily="34" charset="0"/>
              <a:buChar char="•"/>
            </a:pPr>
            <a:endParaRPr lang="el-GR" sz="2400" b="1" u="sng" dirty="0">
              <a:solidFill>
                <a:schemeClr val="accent2">
                  <a:lumMod val="75000"/>
                </a:schemeClr>
              </a:solidFill>
            </a:endParaRPr>
          </a:p>
          <a:p>
            <a:pPr algn="just"/>
            <a:r>
              <a:rPr lang="el-GR" sz="2400" dirty="0" smtClean="0"/>
              <a:t>Συνιστώσες:</a:t>
            </a:r>
            <a:r>
              <a:rPr lang="el-GR" sz="2400" b="1" dirty="0" smtClean="0">
                <a:solidFill>
                  <a:schemeClr val="accent2">
                    <a:lumMod val="75000"/>
                  </a:schemeClr>
                </a:solidFill>
              </a:rPr>
              <a:t> </a:t>
            </a:r>
            <a:r>
              <a:rPr lang="el-GR" sz="2400" dirty="0" smtClean="0"/>
              <a:t>πληθυσμός, κοινωνικές και οικονομικές δραστηριότητες, χρήσεις γης, κατασκευές, δίκτυα υποδομών.</a:t>
            </a:r>
            <a:endParaRPr lang="el-GR" sz="2400" dirty="0"/>
          </a:p>
          <a:p>
            <a:endParaRPr lang="el-GR" dirty="0" smtClean="0"/>
          </a:p>
          <a:p>
            <a:pPr marL="285750" indent="-285750">
              <a:buFont typeface="Arial" panose="020B0604020202020204" pitchFamily="34" charset="0"/>
              <a:buChar char="•"/>
            </a:pPr>
            <a:r>
              <a:rPr lang="el-GR" sz="2400" b="1" u="sng" dirty="0" smtClean="0">
                <a:solidFill>
                  <a:schemeClr val="accent2">
                    <a:lumMod val="75000"/>
                  </a:schemeClr>
                </a:solidFill>
              </a:rPr>
              <a:t>Περιοχές εντατικής ανθρώπινης δραστηριότητας:</a:t>
            </a:r>
            <a:r>
              <a:rPr lang="el-GR" sz="2400" b="1" dirty="0" smtClean="0">
                <a:solidFill>
                  <a:schemeClr val="accent2">
                    <a:lumMod val="75000"/>
                  </a:schemeClr>
                </a:solidFill>
              </a:rPr>
              <a:t>  </a:t>
            </a:r>
            <a:r>
              <a:rPr lang="el-GR" sz="2400" dirty="0" smtClean="0"/>
              <a:t>βιομηχανική παραγωγή, αγροτική καλλιέργεια, </a:t>
            </a:r>
            <a:endParaRPr lang="el-GR" sz="2400" b="1" u="sng" dirty="0" smtClean="0">
              <a:solidFill>
                <a:schemeClr val="accent2">
                  <a:lumMod val="75000"/>
                </a:schemeClr>
              </a:solidFill>
            </a:endParaRPr>
          </a:p>
          <a:p>
            <a:endParaRPr lang="el-GR" sz="2400" b="1" u="sng" dirty="0">
              <a:solidFill>
                <a:schemeClr val="accent2">
                  <a:lumMod val="75000"/>
                </a:schemeClr>
              </a:solidFill>
            </a:endParaRPr>
          </a:p>
          <a:p>
            <a:endParaRPr lang="el-GR" dirty="0"/>
          </a:p>
        </p:txBody>
      </p:sp>
    </p:spTree>
    <p:extLst>
      <p:ext uri="{BB962C8B-B14F-4D97-AF65-F5344CB8AC3E}">
        <p14:creationId xmlns:p14="http://schemas.microsoft.com/office/powerpoint/2010/main" val="31526681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Οικιστική πίεση – έντονη αστικοποίηση</a:t>
            </a:r>
            <a:endParaRPr lang="el-GR" dirty="0"/>
          </a:p>
        </p:txBody>
      </p:sp>
      <p:sp>
        <p:nvSpPr>
          <p:cNvPr id="3" name="Θέση κειμένου 2"/>
          <p:cNvSpPr>
            <a:spLocks noGrp="1"/>
          </p:cNvSpPr>
          <p:nvPr>
            <p:ph type="body" idx="1"/>
          </p:nvPr>
        </p:nvSpPr>
        <p:spPr/>
        <p:txBody>
          <a:bodyPr>
            <a:normAutofit/>
          </a:bodyPr>
          <a:lstStyle/>
          <a:p>
            <a:r>
              <a:rPr lang="el-GR" b="0" dirty="0" smtClean="0"/>
              <a:t>Δρόμος που οδηγεί στο Πεκίνο </a:t>
            </a:r>
            <a:r>
              <a:rPr lang="el-GR" sz="1600" b="0" dirty="0" smtClean="0"/>
              <a:t>(10/2010) </a:t>
            </a:r>
            <a:r>
              <a:rPr lang="en-US" sz="1200" dirty="0" smtClean="0"/>
              <a:t>Copyright</a:t>
            </a:r>
            <a:r>
              <a:rPr lang="en-US" sz="1200" dirty="0"/>
              <a:t>: Lee from t.sina.com.cn</a:t>
            </a:r>
            <a:endParaRPr lang="el-GR" sz="1200" b="0" dirty="0"/>
          </a:p>
        </p:txBody>
      </p:sp>
      <p:pic>
        <p:nvPicPr>
          <p:cNvPr id="7" name="Θέση περιεχομένου 6"/>
          <p:cNvPicPr>
            <a:picLocks noGrp="1" noChangeAspect="1"/>
          </p:cNvPicPr>
          <p:nvPr>
            <p:ph sz="half" idx="2"/>
          </p:nvPr>
        </p:nvPicPr>
        <p:blipFill>
          <a:blip r:embed="rId2"/>
          <a:stretch>
            <a:fillRect/>
          </a:stretch>
        </p:blipFill>
        <p:spPr>
          <a:xfrm>
            <a:off x="839788" y="2505075"/>
            <a:ext cx="5157787" cy="3684588"/>
          </a:xfrm>
          <a:prstGeom prst="rect">
            <a:avLst/>
          </a:prstGeom>
        </p:spPr>
      </p:pic>
      <p:sp>
        <p:nvSpPr>
          <p:cNvPr id="5" name="Θέση κειμένου 4"/>
          <p:cNvSpPr>
            <a:spLocks noGrp="1"/>
          </p:cNvSpPr>
          <p:nvPr>
            <p:ph type="body" sz="quarter" idx="3"/>
          </p:nvPr>
        </p:nvSpPr>
        <p:spPr/>
        <p:txBody>
          <a:bodyPr/>
          <a:lstStyle/>
          <a:p>
            <a:pPr algn="ctr"/>
            <a:r>
              <a:rPr lang="el-GR" b="0" dirty="0" smtClean="0"/>
              <a:t>Παράκτια τουριστική περιοχή της Μαλαισίας</a:t>
            </a:r>
            <a:endParaRPr lang="el-GR" b="0" dirty="0"/>
          </a:p>
        </p:txBody>
      </p:sp>
      <p:pic>
        <p:nvPicPr>
          <p:cNvPr id="8" name="Θέση περιεχομένου 7"/>
          <p:cNvPicPr>
            <a:picLocks noGrp="1" noChangeAspect="1"/>
          </p:cNvPicPr>
          <p:nvPr>
            <p:ph sz="quarter" idx="4"/>
          </p:nvPr>
        </p:nvPicPr>
        <p:blipFill>
          <a:blip r:embed="rId3"/>
          <a:stretch>
            <a:fillRect/>
          </a:stretch>
        </p:blipFill>
        <p:spPr>
          <a:xfrm>
            <a:off x="6172200" y="2618870"/>
            <a:ext cx="5183188" cy="3456998"/>
          </a:xfrm>
          <a:prstGeom prst="rect">
            <a:avLst/>
          </a:prstGeom>
        </p:spPr>
      </p:pic>
    </p:spTree>
    <p:extLst>
      <p:ext uri="{BB962C8B-B14F-4D97-AF65-F5344CB8AC3E}">
        <p14:creationId xmlns:p14="http://schemas.microsoft.com/office/powerpoint/2010/main" val="21103757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69455" y="314036"/>
            <a:ext cx="11684000" cy="4893647"/>
          </a:xfrm>
          <a:prstGeom prst="rect">
            <a:avLst/>
          </a:prstGeom>
          <a:noFill/>
        </p:spPr>
        <p:txBody>
          <a:bodyPr wrap="square" rtlCol="0">
            <a:spAutoFit/>
          </a:bodyPr>
          <a:lstStyle/>
          <a:p>
            <a:pPr algn="ctr"/>
            <a:r>
              <a:rPr lang="el-GR" sz="2400" b="1" dirty="0" smtClean="0"/>
              <a:t>Ανθρωπογενείς επιπτώσεις στο περιβάλλον</a:t>
            </a:r>
          </a:p>
          <a:p>
            <a:pPr algn="ctr"/>
            <a:endParaRPr lang="el-GR" sz="2400" dirty="0"/>
          </a:p>
          <a:p>
            <a:pPr algn="just"/>
            <a:r>
              <a:rPr lang="el-GR" sz="2400" dirty="0" smtClean="0"/>
              <a:t>                                                 </a:t>
            </a:r>
            <a:r>
              <a:rPr lang="el-GR" dirty="0" smtClean="0"/>
              <a:t>Φυσικά αίτια : γεωλογικές δράσεις (καθιζήσεις, ορογενέσεις, διαβρώσεις κ.λπ.), </a:t>
            </a:r>
          </a:p>
          <a:p>
            <a:pPr algn="just"/>
            <a:r>
              <a:rPr lang="el-GR" sz="2400" dirty="0" smtClean="0"/>
              <a:t>                                                                      </a:t>
            </a:r>
            <a:r>
              <a:rPr lang="el-GR" dirty="0" smtClean="0"/>
              <a:t>κλιματικές αλλαγές</a:t>
            </a:r>
            <a:r>
              <a:rPr lang="el-GR" sz="2400" dirty="0" smtClean="0"/>
              <a:t>, </a:t>
            </a:r>
            <a:r>
              <a:rPr lang="el-GR" dirty="0" smtClean="0"/>
              <a:t>φυσικές καταστροφές.</a:t>
            </a:r>
          </a:p>
          <a:p>
            <a:pPr algn="just"/>
            <a:r>
              <a:rPr lang="el-GR" sz="2400" dirty="0" smtClean="0"/>
              <a:t>Αλλαγές στο περιβάλλον</a:t>
            </a:r>
          </a:p>
          <a:p>
            <a:pPr algn="just"/>
            <a:endParaRPr lang="el-GR" sz="2400" dirty="0"/>
          </a:p>
          <a:p>
            <a:pPr algn="just"/>
            <a:r>
              <a:rPr lang="el-GR" sz="2400" dirty="0" smtClean="0"/>
              <a:t>                                                </a:t>
            </a:r>
            <a:r>
              <a:rPr lang="el-GR" dirty="0" smtClean="0"/>
              <a:t>Ανθρωπογενή αίτια             υπέρμετρη κατανάλωση φυσικών πόρων</a:t>
            </a:r>
          </a:p>
          <a:p>
            <a:pPr algn="just"/>
            <a:r>
              <a:rPr lang="el-GR" sz="2400" dirty="0"/>
              <a:t> </a:t>
            </a:r>
            <a:r>
              <a:rPr lang="el-GR" sz="2400" dirty="0" smtClean="0"/>
              <a:t>                                               </a:t>
            </a:r>
          </a:p>
          <a:p>
            <a:pPr algn="just"/>
            <a:r>
              <a:rPr lang="el-GR" sz="2400" dirty="0"/>
              <a:t> </a:t>
            </a:r>
            <a:r>
              <a:rPr lang="el-GR" sz="2400" dirty="0" smtClean="0"/>
              <a:t>                                                                                    </a:t>
            </a:r>
            <a:r>
              <a:rPr lang="el-GR" dirty="0" smtClean="0"/>
              <a:t>περιβαλλοντική ρύπανση</a:t>
            </a:r>
          </a:p>
          <a:p>
            <a:pPr algn="ctr"/>
            <a:endParaRPr lang="el-GR" sz="2400" dirty="0"/>
          </a:p>
          <a:p>
            <a:pPr algn="ctr"/>
            <a:endParaRPr lang="el-GR" sz="2400" dirty="0" smtClean="0"/>
          </a:p>
          <a:p>
            <a:pPr algn="ctr"/>
            <a:endParaRPr lang="el-GR" sz="2400" dirty="0"/>
          </a:p>
          <a:p>
            <a:pPr algn="ctr"/>
            <a:endParaRPr lang="el-GR" sz="2400" dirty="0"/>
          </a:p>
        </p:txBody>
      </p:sp>
      <p:cxnSp>
        <p:nvCxnSpPr>
          <p:cNvPr id="4" name="Ευθύγραμμο βέλος σύνδεσης 3"/>
          <p:cNvCxnSpPr/>
          <p:nvPr/>
        </p:nvCxnSpPr>
        <p:spPr>
          <a:xfrm flipV="1">
            <a:off x="3629891" y="1459345"/>
            <a:ext cx="175491" cy="45258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 name="Ευθύγραμμο βέλος σύνδεσης 5"/>
          <p:cNvCxnSpPr/>
          <p:nvPr/>
        </p:nvCxnSpPr>
        <p:spPr>
          <a:xfrm>
            <a:off x="3629891" y="2032000"/>
            <a:ext cx="175491" cy="54419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8" name="Ευθύγραμμο βέλος σύνδεσης 7"/>
          <p:cNvCxnSpPr/>
          <p:nvPr/>
        </p:nvCxnSpPr>
        <p:spPr>
          <a:xfrm>
            <a:off x="5708073" y="2760859"/>
            <a:ext cx="503382"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0" name="Ευθύγραμμο βέλος σύνδεσης 9"/>
          <p:cNvCxnSpPr/>
          <p:nvPr/>
        </p:nvCxnSpPr>
        <p:spPr>
          <a:xfrm>
            <a:off x="5708073" y="2760859"/>
            <a:ext cx="503382" cy="75819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9362361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24873" y="341745"/>
            <a:ext cx="11471563" cy="9325630"/>
          </a:xfrm>
          <a:prstGeom prst="rect">
            <a:avLst/>
          </a:prstGeom>
          <a:noFill/>
        </p:spPr>
        <p:txBody>
          <a:bodyPr wrap="square" rtlCol="0">
            <a:spAutoFit/>
          </a:bodyPr>
          <a:lstStyle/>
          <a:p>
            <a:pPr algn="just"/>
            <a:r>
              <a:rPr lang="el-GR" sz="2400" b="1" dirty="0" smtClean="0"/>
              <a:t>Ρύπανση (</a:t>
            </a:r>
            <a:r>
              <a:rPr lang="en-US" sz="2400" b="1" dirty="0" smtClean="0"/>
              <a:t>pollution)</a:t>
            </a:r>
            <a:r>
              <a:rPr lang="en-US" sz="2400" dirty="0" smtClean="0"/>
              <a:t>: </a:t>
            </a:r>
            <a:r>
              <a:rPr lang="el-GR" sz="2400" dirty="0" smtClean="0"/>
              <a:t>η παρουσία στο περιβάλλον κάθε είδους ουσιών, μορφών ενέργειας ή παθογόνων μικροοργανισμών, σε ποσότητα, συγκέντρωση ή διάρκεια που μπορούν να προκαλέσουν είτε αρνητικές επιπτώσεις στην υγεία, στους ζωντανούς οργανισμούς και στα οικοσυστήματα, είτε υλικές ζημιές και γενικά να καταστήσουν το περιβάλλον ακατάλληλο για τις επιθυμητές χρήσεις του.</a:t>
            </a:r>
            <a:r>
              <a:rPr lang="en-US" sz="2400" dirty="0" smtClean="0"/>
              <a:t> </a:t>
            </a:r>
            <a:endParaRPr lang="el-GR" sz="2400" dirty="0" smtClean="0"/>
          </a:p>
          <a:p>
            <a:pPr algn="just"/>
            <a:endParaRPr lang="el-GR" sz="2400" dirty="0"/>
          </a:p>
          <a:p>
            <a:pPr marL="342900" indent="-342900" algn="just">
              <a:buFont typeface="Arial" panose="020B0604020202020204" pitchFamily="34" charset="0"/>
              <a:buChar char="•"/>
            </a:pPr>
            <a:r>
              <a:rPr lang="el-GR" sz="2400" u="sng" dirty="0" smtClean="0"/>
              <a:t>Έδαφος</a:t>
            </a:r>
            <a:r>
              <a:rPr lang="el-GR" sz="2400" dirty="0" smtClean="0"/>
              <a:t>: κυρίως από γεωργικές δραστηριότητες, αστικά, βιομηχανικά στερεά και υγρά απόβλητα</a:t>
            </a:r>
          </a:p>
          <a:p>
            <a:pPr marL="342900" indent="-342900" algn="just">
              <a:buFont typeface="Arial" panose="020B0604020202020204" pitchFamily="34" charset="0"/>
              <a:buChar char="•"/>
            </a:pPr>
            <a:endParaRPr lang="el-GR" sz="2400" dirty="0"/>
          </a:p>
          <a:p>
            <a:pPr marL="342900" indent="-342900" algn="just">
              <a:buFont typeface="Arial" panose="020B0604020202020204" pitchFamily="34" charset="0"/>
              <a:buChar char="•"/>
            </a:pPr>
            <a:r>
              <a:rPr lang="el-GR" sz="2400" dirty="0" smtClean="0"/>
              <a:t> </a:t>
            </a:r>
            <a:r>
              <a:rPr lang="el-GR" sz="2400" u="sng" dirty="0" smtClean="0"/>
              <a:t>Νερά</a:t>
            </a:r>
            <a:r>
              <a:rPr lang="el-GR" sz="2400" dirty="0" smtClean="0"/>
              <a:t> (επιφανειακά και υπόγεια): από υγρά απόβλητα αστικών, βιομηχανικών και γεωργικών χρήσεων και από απόρριψη στερεών αποβλήτων (</a:t>
            </a:r>
            <a:r>
              <a:rPr lang="el-GR" sz="2400" dirty="0" err="1" smtClean="0"/>
              <a:t>μπάζων</a:t>
            </a:r>
            <a:r>
              <a:rPr lang="el-GR" sz="2400" dirty="0" smtClean="0"/>
              <a:t>) σε υδάτινους αποδέκτες.</a:t>
            </a:r>
          </a:p>
          <a:p>
            <a:pPr marL="342900" indent="-342900" algn="just">
              <a:buFont typeface="Arial" panose="020B0604020202020204" pitchFamily="34" charset="0"/>
              <a:buChar char="•"/>
            </a:pPr>
            <a:endParaRPr lang="el-GR" sz="2400" dirty="0"/>
          </a:p>
          <a:p>
            <a:pPr marL="342900" indent="-342900" algn="just">
              <a:buFont typeface="Arial" panose="020B0604020202020204" pitchFamily="34" charset="0"/>
              <a:buChar char="•"/>
            </a:pPr>
            <a:r>
              <a:rPr lang="el-GR" sz="2400" dirty="0" smtClean="0"/>
              <a:t> </a:t>
            </a:r>
            <a:r>
              <a:rPr lang="el-GR" sz="2400" u="sng" dirty="0" smtClean="0"/>
              <a:t>Ατμόσφαιρα</a:t>
            </a:r>
            <a:r>
              <a:rPr lang="el-GR" sz="2400" dirty="0" smtClean="0"/>
              <a:t>: από εκλύσεις αέριων ρύπων (βιομηχανία, μεταφορές), καύσεις, ενεργειακές καταναλώσεις (θέρμανσης, κλιματισμού </a:t>
            </a:r>
            <a:r>
              <a:rPr lang="el-GR" sz="2400" smtClean="0"/>
              <a:t>κτιρίων κ.λπ.)</a:t>
            </a:r>
            <a:endParaRPr lang="el-GR" sz="2400" dirty="0" smtClean="0"/>
          </a:p>
          <a:p>
            <a:pPr algn="just"/>
            <a:endParaRPr lang="el-GR" sz="2400" dirty="0"/>
          </a:p>
          <a:p>
            <a:pPr algn="just"/>
            <a:endParaRPr lang="el-GR" sz="2400" dirty="0" smtClean="0"/>
          </a:p>
          <a:p>
            <a:pPr algn="just"/>
            <a:endParaRPr lang="el-GR" sz="2400" dirty="0"/>
          </a:p>
          <a:p>
            <a:pPr algn="just"/>
            <a:endParaRPr lang="el-GR" sz="2400" dirty="0" smtClean="0"/>
          </a:p>
          <a:p>
            <a:pPr algn="just"/>
            <a:endParaRPr lang="el-GR" sz="2400" dirty="0"/>
          </a:p>
          <a:p>
            <a:pPr algn="just"/>
            <a:endParaRPr lang="el-GR" sz="2400" dirty="0" smtClean="0"/>
          </a:p>
          <a:p>
            <a:pPr algn="just"/>
            <a:endParaRPr lang="el-GR" sz="2400" dirty="0"/>
          </a:p>
          <a:p>
            <a:pPr algn="just"/>
            <a:endParaRPr lang="el-GR" sz="2400" dirty="0" smtClean="0"/>
          </a:p>
          <a:p>
            <a:pPr algn="just"/>
            <a:endParaRPr lang="el-GR" sz="2400" dirty="0"/>
          </a:p>
          <a:p>
            <a:pPr algn="just"/>
            <a:endParaRPr lang="el-GR" sz="2400" dirty="0"/>
          </a:p>
        </p:txBody>
      </p:sp>
    </p:spTree>
    <p:extLst>
      <p:ext uri="{BB962C8B-B14F-4D97-AF65-F5344CB8AC3E}">
        <p14:creationId xmlns:p14="http://schemas.microsoft.com/office/powerpoint/2010/main" val="139375505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69455" y="323273"/>
            <a:ext cx="11600872" cy="4893647"/>
          </a:xfrm>
          <a:prstGeom prst="rect">
            <a:avLst/>
          </a:prstGeom>
          <a:noFill/>
        </p:spPr>
        <p:txBody>
          <a:bodyPr wrap="square" rtlCol="0">
            <a:spAutoFit/>
          </a:bodyPr>
          <a:lstStyle/>
          <a:p>
            <a:pPr algn="just"/>
            <a:r>
              <a:rPr lang="el-GR" sz="2400" dirty="0" smtClean="0"/>
              <a:t>Μέτρο ή ένδειξη της συμμετοχής μιας δραστηριότητας στην υποβάθμιση του περιβάλλοντος = </a:t>
            </a:r>
            <a:r>
              <a:rPr lang="el-GR" sz="2400" u="sng" dirty="0" smtClean="0"/>
              <a:t>περιβαλλοντικό αποτύπωμα </a:t>
            </a:r>
            <a:r>
              <a:rPr lang="el-GR" sz="2400" dirty="0" smtClean="0"/>
              <a:t>(</a:t>
            </a:r>
            <a:r>
              <a:rPr lang="en-US" sz="2400" dirty="0" smtClean="0"/>
              <a:t>environmental footprint)</a:t>
            </a:r>
            <a:r>
              <a:rPr lang="el-GR" sz="2400" dirty="0" smtClean="0"/>
              <a:t> </a:t>
            </a:r>
            <a:endParaRPr lang="en-US" sz="2400" dirty="0" smtClean="0"/>
          </a:p>
          <a:p>
            <a:pPr algn="just"/>
            <a:endParaRPr lang="en-US" sz="2400" dirty="0"/>
          </a:p>
          <a:p>
            <a:pPr algn="just"/>
            <a:r>
              <a:rPr lang="el-GR" sz="2400" dirty="0" smtClean="0"/>
              <a:t>Σημαντικές κατηγορίες δραστηριοτήτων</a:t>
            </a:r>
          </a:p>
          <a:p>
            <a:pPr algn="just"/>
            <a:endParaRPr lang="el-GR" sz="2400" dirty="0"/>
          </a:p>
          <a:p>
            <a:pPr marL="342900" indent="-342900" algn="just">
              <a:buFont typeface="Arial" panose="020B0604020202020204" pitchFamily="34" charset="0"/>
              <a:buChar char="•"/>
            </a:pPr>
            <a:r>
              <a:rPr lang="el-GR" sz="2400" dirty="0" smtClean="0"/>
              <a:t> Βιομηχανία</a:t>
            </a:r>
          </a:p>
          <a:p>
            <a:pPr marL="342900" indent="-342900" algn="just">
              <a:buFont typeface="Arial" panose="020B0604020202020204" pitchFamily="34" charset="0"/>
              <a:buChar char="•"/>
            </a:pPr>
            <a:r>
              <a:rPr lang="el-GR" sz="2400" dirty="0" smtClean="0"/>
              <a:t>Μεταφορές</a:t>
            </a:r>
          </a:p>
          <a:p>
            <a:pPr marL="342900" indent="-342900" algn="just">
              <a:buFont typeface="Arial" panose="020B0604020202020204" pitchFamily="34" charset="0"/>
              <a:buChar char="•"/>
            </a:pPr>
            <a:r>
              <a:rPr lang="el-GR" sz="2400" dirty="0" smtClean="0"/>
              <a:t>Θέρμανση και κλιματισμός κτιρίων</a:t>
            </a:r>
          </a:p>
          <a:p>
            <a:pPr marL="342900" indent="-342900" algn="just">
              <a:buFont typeface="Arial" panose="020B0604020202020204" pitchFamily="34" charset="0"/>
              <a:buChar char="•"/>
            </a:pPr>
            <a:r>
              <a:rPr lang="el-GR" sz="2400" dirty="0" smtClean="0"/>
              <a:t>Αστικές καταναλώσεις</a:t>
            </a:r>
          </a:p>
          <a:p>
            <a:pPr marL="342900" indent="-342900" algn="just">
              <a:buFont typeface="Arial" panose="020B0604020202020204" pitchFamily="34" charset="0"/>
              <a:buChar char="•"/>
            </a:pPr>
            <a:r>
              <a:rPr lang="el-GR" sz="2400" dirty="0"/>
              <a:t> </a:t>
            </a:r>
            <a:r>
              <a:rPr lang="el-GR" sz="2400" dirty="0" smtClean="0"/>
              <a:t>Γεωργικές εκμεταλλεύσεις</a:t>
            </a:r>
          </a:p>
          <a:p>
            <a:pPr marL="342900" indent="-342900" algn="just">
              <a:buFont typeface="Arial" panose="020B0604020202020204" pitchFamily="34" charset="0"/>
              <a:buChar char="•"/>
            </a:pPr>
            <a:endParaRPr lang="el-GR" sz="2400" dirty="0"/>
          </a:p>
          <a:p>
            <a:pPr algn="just"/>
            <a:r>
              <a:rPr lang="el-GR" sz="2400" dirty="0" smtClean="0"/>
              <a:t>Καταναλώνουν συνολικά περισσότερο από το 90% των ΦΠ και ρυπαίνουν κατά περισσότερο από 90% το περιβάλλον.</a:t>
            </a:r>
          </a:p>
        </p:txBody>
      </p:sp>
    </p:spTree>
    <p:extLst>
      <p:ext uri="{BB962C8B-B14F-4D97-AF65-F5344CB8AC3E}">
        <p14:creationId xmlns:p14="http://schemas.microsoft.com/office/powerpoint/2010/main" val="35643208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32509" y="378691"/>
            <a:ext cx="11545455" cy="6924973"/>
          </a:xfrm>
          <a:prstGeom prst="rect">
            <a:avLst/>
          </a:prstGeom>
          <a:noFill/>
        </p:spPr>
        <p:txBody>
          <a:bodyPr wrap="square" rtlCol="0">
            <a:spAutoFit/>
          </a:bodyPr>
          <a:lstStyle/>
          <a:p>
            <a:pPr algn="just"/>
            <a:r>
              <a:rPr lang="el-GR" sz="2400" dirty="0"/>
              <a:t>Εξετάζοντας το περιβαλλοντικό αποτύπωμα μίας παραγωγικής δραστηριότητας, διακρίνουμε 4 τομείς:</a:t>
            </a:r>
          </a:p>
          <a:p>
            <a:pPr algn="just"/>
            <a:endParaRPr lang="el-GR" sz="2400" dirty="0" smtClean="0"/>
          </a:p>
          <a:p>
            <a:pPr marL="342900" indent="-342900" algn="just">
              <a:buFontTx/>
              <a:buChar char="-"/>
            </a:pPr>
            <a:r>
              <a:rPr lang="el-GR" sz="2400" dirty="0" smtClean="0"/>
              <a:t>Ενεργειακό τομέα</a:t>
            </a:r>
          </a:p>
          <a:p>
            <a:pPr marL="342900" indent="-342900" algn="just">
              <a:buFontTx/>
              <a:buChar char="-"/>
            </a:pPr>
            <a:r>
              <a:rPr lang="el-GR" sz="2400" dirty="0" smtClean="0"/>
              <a:t>Καθαυτό παραγωγική διαδικασία</a:t>
            </a:r>
          </a:p>
          <a:p>
            <a:pPr marL="342900" indent="-342900" algn="just">
              <a:buFontTx/>
              <a:buChar char="-"/>
            </a:pPr>
            <a:r>
              <a:rPr lang="el-GR" sz="2400" dirty="0" smtClean="0"/>
              <a:t>Μεταφορές</a:t>
            </a:r>
          </a:p>
          <a:p>
            <a:pPr marL="342900" indent="-342900" algn="just">
              <a:buFontTx/>
              <a:buChar char="-"/>
            </a:pPr>
            <a:r>
              <a:rPr lang="el-GR" sz="2400" dirty="0" smtClean="0"/>
              <a:t>Χρήση κτιριακών εγκαταστάσεων</a:t>
            </a:r>
          </a:p>
          <a:p>
            <a:pPr algn="just"/>
            <a:endParaRPr lang="el-GR" sz="2400" dirty="0"/>
          </a:p>
          <a:p>
            <a:endParaRPr lang="el-GR" dirty="0" smtClean="0"/>
          </a:p>
          <a:p>
            <a:endParaRPr lang="el-GR" dirty="0"/>
          </a:p>
          <a:p>
            <a:endParaRPr lang="el-GR" dirty="0" smtClean="0"/>
          </a:p>
          <a:p>
            <a:endParaRPr lang="el-GR" dirty="0"/>
          </a:p>
          <a:p>
            <a:endParaRPr lang="el-GR" dirty="0" smtClean="0"/>
          </a:p>
          <a:p>
            <a:endParaRPr lang="el-GR" dirty="0"/>
          </a:p>
          <a:p>
            <a:endParaRPr lang="el-GR" dirty="0" smtClean="0"/>
          </a:p>
          <a:p>
            <a:endParaRPr lang="el-GR" dirty="0"/>
          </a:p>
          <a:p>
            <a:endParaRPr lang="el-GR" dirty="0" smtClean="0"/>
          </a:p>
          <a:p>
            <a:endParaRPr lang="el-GR" dirty="0"/>
          </a:p>
          <a:p>
            <a:endParaRPr lang="el-GR" dirty="0" smtClean="0"/>
          </a:p>
          <a:p>
            <a:endParaRPr lang="el-GR" dirty="0"/>
          </a:p>
          <a:p>
            <a:endParaRPr lang="el-GR" dirty="0" smtClean="0"/>
          </a:p>
          <a:p>
            <a:endParaRPr lang="el-GR" dirty="0"/>
          </a:p>
        </p:txBody>
      </p:sp>
    </p:spTree>
    <p:extLst>
      <p:ext uri="{BB962C8B-B14F-4D97-AF65-F5344CB8AC3E}">
        <p14:creationId xmlns:p14="http://schemas.microsoft.com/office/powerpoint/2010/main" val="32999535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a:bodyPr>
          <a:lstStyle/>
          <a:p>
            <a:pPr algn="ctr"/>
            <a:r>
              <a:rPr lang="el-GR" sz="4800" b="1" dirty="0" smtClean="0">
                <a:solidFill>
                  <a:schemeClr val="accent6">
                    <a:lumMod val="75000"/>
                  </a:schemeClr>
                </a:solidFill>
              </a:rPr>
              <a:t>ΦΥΣΙΚΟ ΚΑΙ ΑΝΘΡΩΠΟΓΕΝΕΣ ΠΕΡΙΒΑΛΛΟΝ</a:t>
            </a:r>
            <a:endParaRPr lang="el-GR" sz="4800" b="1" dirty="0">
              <a:solidFill>
                <a:schemeClr val="accent6">
                  <a:lumMod val="75000"/>
                </a:schemeClr>
              </a:solidFill>
            </a:endParaRPr>
          </a:p>
        </p:txBody>
      </p:sp>
      <p:sp>
        <p:nvSpPr>
          <p:cNvPr id="3" name="Θέση κειμένου 2"/>
          <p:cNvSpPr>
            <a:spLocks noGrp="1"/>
          </p:cNvSpPr>
          <p:nvPr>
            <p:ph type="body" idx="1"/>
          </p:nvPr>
        </p:nvSpPr>
        <p:spPr/>
        <p:txBody>
          <a:bodyPr/>
          <a:lstStyle/>
          <a:p>
            <a:pPr lvl="0" algn="ctr"/>
            <a:r>
              <a:rPr lang="el-GR" sz="1400" dirty="0">
                <a:solidFill>
                  <a:prstClr val="black"/>
                </a:solidFill>
              </a:rPr>
              <a:t>[κείμενο </a:t>
            </a:r>
            <a:r>
              <a:rPr lang="el-GR" sz="1400" dirty="0" smtClean="0">
                <a:solidFill>
                  <a:prstClr val="black"/>
                </a:solidFill>
              </a:rPr>
              <a:t>διαφ</a:t>
            </a:r>
            <a:r>
              <a:rPr lang="el-GR" sz="1400" dirty="0" smtClean="0">
                <a:solidFill>
                  <a:prstClr val="black"/>
                </a:solidFill>
              </a:rPr>
              <a:t>ανειών, </a:t>
            </a:r>
            <a:r>
              <a:rPr lang="el-GR" sz="1400" dirty="0" smtClean="0">
                <a:solidFill>
                  <a:prstClr val="black"/>
                </a:solidFill>
              </a:rPr>
              <a:t>πλην </a:t>
            </a:r>
            <a:r>
              <a:rPr lang="el-GR" sz="1400" dirty="0">
                <a:solidFill>
                  <a:prstClr val="black"/>
                </a:solidFill>
              </a:rPr>
              <a:t>των εικόνων από: </a:t>
            </a:r>
            <a:r>
              <a:rPr lang="el-GR" sz="1400" dirty="0" err="1">
                <a:solidFill>
                  <a:prstClr val="black"/>
                </a:solidFill>
              </a:rPr>
              <a:t>Παπαμανώλης</a:t>
            </a:r>
            <a:r>
              <a:rPr lang="el-GR" sz="1400" dirty="0">
                <a:solidFill>
                  <a:prstClr val="black"/>
                </a:solidFill>
              </a:rPr>
              <a:t> Ν. , 2015. Δομική Φυσική και Περιβαλλοντικός Σχεδιασμός Κτιρίων. Ελληνικά Ακαδημαϊκά Συγγράμματα και Βοηθήματα. Σύνδεσμος Ελληνικών Ακαδημαϊκών Βιβλιοθηκών </a:t>
            </a:r>
            <a:r>
              <a:rPr lang="en-US" sz="1400" dirty="0">
                <a:solidFill>
                  <a:prstClr val="black"/>
                </a:solidFill>
                <a:hlinkClick r:id="rId2"/>
              </a:rPr>
              <a:t>www.kallipos.gr</a:t>
            </a:r>
            <a:endParaRPr lang="el-GR" sz="1400" dirty="0">
              <a:solidFill>
                <a:prstClr val="black"/>
              </a:solidFill>
            </a:endParaRPr>
          </a:p>
          <a:p>
            <a:pPr lvl="0" algn="ctr"/>
            <a:r>
              <a:rPr lang="en-US" sz="1400" dirty="0">
                <a:solidFill>
                  <a:prstClr val="black"/>
                </a:solidFill>
                <a:hlinkClick r:id="rId3"/>
              </a:rPr>
              <a:t>https://creativecommons.org/licenses/by-nc-nd/3.0/gr/</a:t>
            </a:r>
            <a:r>
              <a:rPr lang="en-US" sz="1400" dirty="0">
                <a:solidFill>
                  <a:prstClr val="black"/>
                </a:solidFill>
              </a:rPr>
              <a:t>]</a:t>
            </a:r>
            <a:endParaRPr lang="el-GR" sz="1400" dirty="0">
              <a:solidFill>
                <a:prstClr val="black"/>
              </a:solidFill>
            </a:endParaRPr>
          </a:p>
          <a:p>
            <a:endParaRPr lang="el-GR" dirty="0"/>
          </a:p>
        </p:txBody>
      </p:sp>
    </p:spTree>
    <p:extLst>
      <p:ext uri="{BB962C8B-B14F-4D97-AF65-F5344CB8AC3E}">
        <p14:creationId xmlns:p14="http://schemas.microsoft.com/office/powerpoint/2010/main" val="206742911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24872" y="193964"/>
            <a:ext cx="11360727" cy="5170646"/>
          </a:xfrm>
          <a:prstGeom prst="rect">
            <a:avLst/>
          </a:prstGeom>
          <a:noFill/>
        </p:spPr>
        <p:txBody>
          <a:bodyPr wrap="square" rtlCol="0">
            <a:spAutoFit/>
          </a:bodyPr>
          <a:lstStyle/>
          <a:p>
            <a:endParaRPr lang="el-GR" dirty="0" smtClean="0"/>
          </a:p>
          <a:p>
            <a:endParaRPr lang="el-GR" dirty="0"/>
          </a:p>
          <a:p>
            <a:pPr algn="ctr"/>
            <a:r>
              <a:rPr lang="el-GR" sz="3200" b="1" u="sng" dirty="0" smtClean="0">
                <a:solidFill>
                  <a:schemeClr val="accent4">
                    <a:lumMod val="50000"/>
                  </a:schemeClr>
                </a:solidFill>
              </a:rPr>
              <a:t>ΕΝΕΡΓΕΙΑΚΟΣ ΤΟΜΕΑΣ</a:t>
            </a:r>
          </a:p>
          <a:p>
            <a:pPr algn="just"/>
            <a:endParaRPr lang="el-GR" sz="2000" dirty="0" smtClean="0">
              <a:solidFill>
                <a:schemeClr val="accent4">
                  <a:lumMod val="50000"/>
                </a:schemeClr>
              </a:solidFill>
            </a:endParaRPr>
          </a:p>
          <a:p>
            <a:pPr algn="just"/>
            <a:r>
              <a:rPr lang="el-GR" sz="2800" dirty="0" smtClean="0">
                <a:solidFill>
                  <a:schemeClr val="accent4">
                    <a:lumMod val="50000"/>
                  </a:schemeClr>
                </a:solidFill>
              </a:rPr>
              <a:t>                                                                               στερεά (ανθρακίτης, λιγνίτης,                </a:t>
            </a:r>
          </a:p>
          <a:p>
            <a:pPr algn="just"/>
            <a:r>
              <a:rPr lang="el-GR" sz="2800" dirty="0">
                <a:solidFill>
                  <a:schemeClr val="accent4">
                    <a:lumMod val="50000"/>
                  </a:schemeClr>
                </a:solidFill>
              </a:rPr>
              <a:t> </a:t>
            </a:r>
            <a:r>
              <a:rPr lang="el-GR" sz="2800" dirty="0" smtClean="0">
                <a:solidFill>
                  <a:schemeClr val="accent4">
                    <a:lumMod val="50000"/>
                  </a:schemeClr>
                </a:solidFill>
              </a:rPr>
              <a:t>                                                                                              τύρφη)</a:t>
            </a:r>
          </a:p>
          <a:p>
            <a:pPr algn="just"/>
            <a:r>
              <a:rPr lang="el-GR" sz="2800" dirty="0">
                <a:solidFill>
                  <a:schemeClr val="accent4">
                    <a:lumMod val="50000"/>
                  </a:schemeClr>
                </a:solidFill>
              </a:rPr>
              <a:t> </a:t>
            </a:r>
            <a:r>
              <a:rPr lang="el-GR" sz="2800" dirty="0" smtClean="0">
                <a:solidFill>
                  <a:schemeClr val="accent4">
                    <a:lumMod val="50000"/>
                  </a:schemeClr>
                </a:solidFill>
              </a:rPr>
              <a:t>                                         Ορυκτά </a:t>
            </a:r>
            <a:r>
              <a:rPr lang="el-GR" sz="2800" dirty="0">
                <a:solidFill>
                  <a:schemeClr val="accent4">
                    <a:lumMod val="50000"/>
                  </a:schemeClr>
                </a:solidFill>
              </a:rPr>
              <a:t>καύσιμα</a:t>
            </a:r>
            <a:r>
              <a:rPr lang="el-GR" sz="2800" dirty="0" smtClean="0">
                <a:solidFill>
                  <a:schemeClr val="accent4">
                    <a:lumMod val="50000"/>
                  </a:schemeClr>
                </a:solidFill>
              </a:rPr>
              <a:t>                      </a:t>
            </a:r>
          </a:p>
          <a:p>
            <a:pPr algn="just"/>
            <a:r>
              <a:rPr lang="el-GR" sz="2800" dirty="0" smtClean="0">
                <a:solidFill>
                  <a:schemeClr val="accent4">
                    <a:lumMod val="50000"/>
                  </a:schemeClr>
                </a:solidFill>
              </a:rPr>
              <a:t>                                                                               υγρά  (αργό πετρέλαιο)</a:t>
            </a:r>
            <a:endParaRPr lang="el-GR" sz="2800" dirty="0">
              <a:solidFill>
                <a:schemeClr val="accent4">
                  <a:lumMod val="50000"/>
                </a:schemeClr>
              </a:solidFill>
            </a:endParaRPr>
          </a:p>
          <a:p>
            <a:pPr algn="just"/>
            <a:r>
              <a:rPr lang="el-GR" sz="2800" dirty="0" smtClean="0">
                <a:solidFill>
                  <a:schemeClr val="accent4">
                    <a:lumMod val="50000"/>
                  </a:schemeClr>
                </a:solidFill>
              </a:rPr>
              <a:t> </a:t>
            </a:r>
            <a:r>
              <a:rPr lang="el-GR" sz="2800" dirty="0">
                <a:solidFill>
                  <a:schemeClr val="accent4">
                    <a:lumMod val="50000"/>
                  </a:schemeClr>
                </a:solidFill>
              </a:rPr>
              <a:t>Ενεργειακοί πόροι</a:t>
            </a:r>
            <a:r>
              <a:rPr lang="el-GR" sz="2800" dirty="0" smtClean="0">
                <a:solidFill>
                  <a:schemeClr val="accent4">
                    <a:lumMod val="50000"/>
                  </a:schemeClr>
                </a:solidFill>
              </a:rPr>
              <a:t>                                             αέρια  (φυσικό αέριο)</a:t>
            </a:r>
          </a:p>
          <a:p>
            <a:pPr algn="just"/>
            <a:r>
              <a:rPr lang="el-GR" sz="2800" dirty="0" smtClean="0">
                <a:solidFill>
                  <a:schemeClr val="accent4">
                    <a:lumMod val="50000"/>
                  </a:schemeClr>
                </a:solidFill>
              </a:rPr>
              <a:t>                                         </a:t>
            </a:r>
          </a:p>
          <a:p>
            <a:pPr algn="just"/>
            <a:r>
              <a:rPr lang="el-GR" sz="2800" dirty="0">
                <a:solidFill>
                  <a:schemeClr val="accent4">
                    <a:lumMod val="50000"/>
                  </a:schemeClr>
                </a:solidFill>
              </a:rPr>
              <a:t> </a:t>
            </a:r>
            <a:r>
              <a:rPr lang="el-GR" sz="2800" dirty="0" smtClean="0">
                <a:solidFill>
                  <a:schemeClr val="accent4">
                    <a:lumMod val="50000"/>
                  </a:schemeClr>
                </a:solidFill>
              </a:rPr>
              <a:t>                                         Ανανεώσιμες πηγές ενέργειας</a:t>
            </a:r>
          </a:p>
          <a:p>
            <a:pPr algn="just"/>
            <a:r>
              <a:rPr lang="el-GR" sz="2800" dirty="0">
                <a:solidFill>
                  <a:schemeClr val="accent4">
                    <a:lumMod val="50000"/>
                  </a:schemeClr>
                </a:solidFill>
              </a:rPr>
              <a:t> </a:t>
            </a:r>
            <a:r>
              <a:rPr lang="el-GR" sz="2800" dirty="0" smtClean="0">
                <a:solidFill>
                  <a:schemeClr val="accent4">
                    <a:lumMod val="50000"/>
                  </a:schemeClr>
                </a:solidFill>
              </a:rPr>
              <a:t>                                        </a:t>
            </a:r>
          </a:p>
          <a:p>
            <a:pPr algn="just"/>
            <a:endParaRPr lang="el-GR" dirty="0"/>
          </a:p>
        </p:txBody>
      </p:sp>
      <p:cxnSp>
        <p:nvCxnSpPr>
          <p:cNvPr id="18" name="Ευθύγραμμο βέλος σύνδεσης 17"/>
          <p:cNvCxnSpPr/>
          <p:nvPr/>
        </p:nvCxnSpPr>
        <p:spPr>
          <a:xfrm flipV="1">
            <a:off x="3389745" y="2779287"/>
            <a:ext cx="452582" cy="69358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0" name="Ευθύγραμμο βέλος σύνδεσης 19"/>
          <p:cNvCxnSpPr/>
          <p:nvPr/>
        </p:nvCxnSpPr>
        <p:spPr>
          <a:xfrm>
            <a:off x="3389745" y="3472873"/>
            <a:ext cx="452582" cy="84974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2" name="Ευθύγραμμο βέλος σύνδεσης 21"/>
          <p:cNvCxnSpPr/>
          <p:nvPr/>
        </p:nvCxnSpPr>
        <p:spPr>
          <a:xfrm flipV="1">
            <a:off x="6539345" y="1921164"/>
            <a:ext cx="304800" cy="61883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4" name="Ευθύγραμμο βέλος σύνδεσης 23"/>
          <p:cNvCxnSpPr/>
          <p:nvPr/>
        </p:nvCxnSpPr>
        <p:spPr>
          <a:xfrm>
            <a:off x="6539345" y="2779287"/>
            <a:ext cx="304800" cy="34679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6" name="Ευθύγραμμο βέλος σύνδεσης 25"/>
          <p:cNvCxnSpPr/>
          <p:nvPr/>
        </p:nvCxnSpPr>
        <p:spPr>
          <a:xfrm>
            <a:off x="6539345" y="2779287"/>
            <a:ext cx="304800" cy="79518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327700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32509" y="350982"/>
            <a:ext cx="11573164" cy="3139321"/>
          </a:xfrm>
          <a:prstGeom prst="rect">
            <a:avLst/>
          </a:prstGeom>
          <a:noFill/>
        </p:spPr>
        <p:txBody>
          <a:bodyPr wrap="square" rtlCol="0">
            <a:spAutoFit/>
          </a:bodyPr>
          <a:lstStyle/>
          <a:p>
            <a:endParaRPr lang="el-GR" dirty="0" smtClean="0"/>
          </a:p>
          <a:p>
            <a:endParaRPr lang="el-GR" dirty="0"/>
          </a:p>
          <a:p>
            <a:endParaRPr lang="el-GR" dirty="0" smtClean="0"/>
          </a:p>
          <a:p>
            <a:endParaRPr lang="el-GR" dirty="0"/>
          </a:p>
          <a:p>
            <a:endParaRPr lang="el-GR" dirty="0" smtClean="0"/>
          </a:p>
          <a:p>
            <a:endParaRPr lang="el-GR" dirty="0"/>
          </a:p>
          <a:p>
            <a:endParaRPr lang="el-GR" dirty="0" smtClean="0"/>
          </a:p>
          <a:p>
            <a:endParaRPr lang="el-GR" dirty="0"/>
          </a:p>
          <a:p>
            <a:endParaRPr lang="el-GR" dirty="0" smtClean="0"/>
          </a:p>
          <a:p>
            <a:endParaRPr lang="el-GR" dirty="0"/>
          </a:p>
          <a:p>
            <a:endParaRPr lang="el-GR" dirty="0"/>
          </a:p>
        </p:txBody>
      </p:sp>
      <p:sp>
        <p:nvSpPr>
          <p:cNvPr id="3" name="TextBox 2"/>
          <p:cNvSpPr txBox="1"/>
          <p:nvPr/>
        </p:nvSpPr>
        <p:spPr>
          <a:xfrm>
            <a:off x="484909" y="503382"/>
            <a:ext cx="11573164" cy="5632311"/>
          </a:xfrm>
          <a:prstGeom prst="rect">
            <a:avLst/>
          </a:prstGeom>
          <a:noFill/>
        </p:spPr>
        <p:txBody>
          <a:bodyPr wrap="square" rtlCol="0">
            <a:spAutoFit/>
          </a:bodyPr>
          <a:lstStyle/>
          <a:p>
            <a:r>
              <a:rPr lang="el-GR" sz="2400" dirty="0"/>
              <a:t>● Ορυκτά καύσιμα (</a:t>
            </a:r>
            <a:r>
              <a:rPr lang="el-GR" sz="2400" dirty="0" err="1"/>
              <a:t>fossil</a:t>
            </a:r>
            <a:r>
              <a:rPr lang="el-GR" sz="2400" dirty="0"/>
              <a:t> </a:t>
            </a:r>
            <a:r>
              <a:rPr lang="el-GR" sz="2400" dirty="0" err="1"/>
              <a:t>fuels</a:t>
            </a:r>
            <a:r>
              <a:rPr lang="el-GR" sz="2400" dirty="0"/>
              <a:t>):  δημιουργήθηκαν με φυσικοχημικές διεργασίες (κυρίως αναερόβια αποσύνθεση οργανισμών) σε διάρκεια γεωλογικού χρόνου (εκατομμύρια έτη) και περιέχουν μεγάλο ποσοστό άνθρακα στη μάζα τους. </a:t>
            </a:r>
          </a:p>
          <a:p>
            <a:r>
              <a:rPr lang="el-GR" sz="2400" dirty="0"/>
              <a:t>● Ανανεώσιμες Πηγές Ενέργειας  /ΑΠΕ (</a:t>
            </a:r>
            <a:r>
              <a:rPr lang="el-GR" sz="2400" dirty="0" err="1"/>
              <a:t>Renewable</a:t>
            </a:r>
            <a:r>
              <a:rPr lang="el-GR" sz="2400" dirty="0"/>
              <a:t> </a:t>
            </a:r>
            <a:r>
              <a:rPr lang="el-GR" sz="2400" dirty="0" err="1"/>
              <a:t>Energy</a:t>
            </a:r>
            <a:r>
              <a:rPr lang="el-GR" sz="2400" dirty="0"/>
              <a:t> </a:t>
            </a:r>
            <a:r>
              <a:rPr lang="el-GR" sz="2400" dirty="0" err="1"/>
              <a:t>Sources</a:t>
            </a:r>
            <a:r>
              <a:rPr lang="el-GR" sz="2400" dirty="0"/>
              <a:t>/RES) </a:t>
            </a:r>
          </a:p>
          <a:p>
            <a:r>
              <a:rPr lang="el-GR" sz="2400" dirty="0"/>
              <a:t>-ηλιακή </a:t>
            </a:r>
          </a:p>
          <a:p>
            <a:r>
              <a:rPr lang="el-GR" sz="2400" dirty="0"/>
              <a:t>-αιολική </a:t>
            </a:r>
          </a:p>
          <a:p>
            <a:r>
              <a:rPr lang="el-GR" sz="2400" dirty="0"/>
              <a:t>-γεωθερμία </a:t>
            </a:r>
          </a:p>
          <a:p>
            <a:r>
              <a:rPr lang="el-GR" sz="2400" dirty="0"/>
              <a:t>-υδροηλεκτρική </a:t>
            </a:r>
          </a:p>
          <a:p>
            <a:r>
              <a:rPr lang="el-GR" sz="2400" dirty="0"/>
              <a:t>-ενέργεια από βιομάζα </a:t>
            </a:r>
          </a:p>
          <a:p>
            <a:r>
              <a:rPr lang="el-GR" sz="2400" dirty="0"/>
              <a:t>-ενέργεια από κύματα και </a:t>
            </a:r>
            <a:r>
              <a:rPr lang="el-GR" sz="2400" dirty="0" smtClean="0"/>
              <a:t>παλίρροια</a:t>
            </a:r>
          </a:p>
          <a:p>
            <a:r>
              <a:rPr lang="el-GR" sz="2400" dirty="0"/>
              <a:t>● </a:t>
            </a:r>
            <a:r>
              <a:rPr lang="el-GR" sz="2400" dirty="0" smtClean="0"/>
              <a:t>πυρηνική </a:t>
            </a:r>
            <a:r>
              <a:rPr lang="el-GR" sz="2400" dirty="0"/>
              <a:t>ενέργεια (</a:t>
            </a:r>
            <a:r>
              <a:rPr lang="el-GR" sz="2400" dirty="0" err="1"/>
              <a:t>nuclear</a:t>
            </a:r>
            <a:r>
              <a:rPr lang="el-GR" sz="2400" dirty="0"/>
              <a:t> </a:t>
            </a:r>
            <a:r>
              <a:rPr lang="el-GR" sz="2400" dirty="0" err="1"/>
              <a:t>energy</a:t>
            </a:r>
            <a:r>
              <a:rPr lang="el-GR" sz="2400" dirty="0" smtClean="0"/>
              <a:t>) </a:t>
            </a:r>
          </a:p>
          <a:p>
            <a:r>
              <a:rPr lang="el-GR" sz="2400" dirty="0" smtClean="0"/>
              <a:t>συνδέεται </a:t>
            </a:r>
            <a:r>
              <a:rPr lang="el-GR" sz="2400" dirty="0"/>
              <a:t>με σοβαρά προβλήματα, όπως ο κίνδυνος ατυχημάτων και οι δυσκολίες στη διάθεση των αποβλήτων. </a:t>
            </a:r>
            <a:r>
              <a:rPr lang="el-GR" sz="2400" dirty="0" smtClean="0"/>
              <a:t>Το </a:t>
            </a:r>
            <a:r>
              <a:rPr lang="el-GR" sz="2400" dirty="0"/>
              <a:t>2015 λειτουργούσαν, σε όλο τον κόσμο, 439 πυρηνικοί </a:t>
            </a:r>
            <a:r>
              <a:rPr lang="el-GR" sz="2400" dirty="0" smtClean="0"/>
              <a:t>αντιδραστήρες (σχάσης), </a:t>
            </a:r>
            <a:r>
              <a:rPr lang="el-GR" sz="2400" dirty="0"/>
              <a:t>με την εγκατεστημένη ισχύ τους να </a:t>
            </a:r>
            <a:r>
              <a:rPr lang="el-GR" sz="2400" dirty="0" smtClean="0"/>
              <a:t>αντιστοιχεί </a:t>
            </a:r>
            <a:r>
              <a:rPr lang="el-GR" sz="2400" dirty="0"/>
              <a:t>περίπου στο 2,7% της παγκόσμιας ενεργειακής κατανάλωσης. </a:t>
            </a:r>
          </a:p>
        </p:txBody>
      </p:sp>
    </p:spTree>
    <p:extLst>
      <p:ext uri="{BB962C8B-B14F-4D97-AF65-F5344CB8AC3E}">
        <p14:creationId xmlns:p14="http://schemas.microsoft.com/office/powerpoint/2010/main" val="22859817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86327" y="350982"/>
            <a:ext cx="11730182" cy="6186309"/>
          </a:xfrm>
          <a:prstGeom prst="rect">
            <a:avLst/>
          </a:prstGeom>
          <a:noFill/>
        </p:spPr>
        <p:txBody>
          <a:bodyPr wrap="square" rtlCol="0">
            <a:spAutoFit/>
          </a:bodyPr>
          <a:lstStyle/>
          <a:p>
            <a:endParaRPr lang="el-GR" dirty="0" smtClean="0"/>
          </a:p>
          <a:p>
            <a:endParaRPr lang="el-GR" dirty="0"/>
          </a:p>
          <a:p>
            <a:endParaRPr lang="el-GR" dirty="0" smtClean="0"/>
          </a:p>
          <a:p>
            <a:endParaRPr lang="el-GR" dirty="0"/>
          </a:p>
          <a:p>
            <a:endParaRPr lang="el-GR" dirty="0" smtClean="0"/>
          </a:p>
          <a:p>
            <a:endParaRPr lang="el-GR" dirty="0"/>
          </a:p>
          <a:p>
            <a:endParaRPr lang="el-GR" dirty="0" smtClean="0"/>
          </a:p>
          <a:p>
            <a:endParaRPr lang="el-GR" dirty="0"/>
          </a:p>
          <a:p>
            <a:endParaRPr lang="el-GR" dirty="0" smtClean="0"/>
          </a:p>
          <a:p>
            <a:endParaRPr lang="el-GR" dirty="0"/>
          </a:p>
          <a:p>
            <a:endParaRPr lang="el-GR" dirty="0" smtClean="0"/>
          </a:p>
          <a:p>
            <a:endParaRPr lang="el-GR" dirty="0"/>
          </a:p>
          <a:p>
            <a:endParaRPr lang="el-GR" dirty="0" smtClean="0"/>
          </a:p>
          <a:p>
            <a:endParaRPr lang="el-GR" dirty="0"/>
          </a:p>
          <a:p>
            <a:endParaRPr lang="el-GR" dirty="0" smtClean="0"/>
          </a:p>
          <a:p>
            <a:endParaRPr lang="el-GR" dirty="0"/>
          </a:p>
          <a:p>
            <a:endParaRPr lang="el-GR" dirty="0" smtClean="0"/>
          </a:p>
          <a:p>
            <a:endParaRPr lang="el-GR" dirty="0"/>
          </a:p>
          <a:p>
            <a:endParaRPr lang="el-GR" dirty="0" smtClean="0"/>
          </a:p>
          <a:p>
            <a:endParaRPr lang="el-GR" dirty="0"/>
          </a:p>
          <a:p>
            <a:endParaRPr lang="el-GR" dirty="0" smtClean="0"/>
          </a:p>
          <a:p>
            <a:endParaRPr lang="el-GR" dirty="0"/>
          </a:p>
        </p:txBody>
      </p:sp>
      <p:sp>
        <p:nvSpPr>
          <p:cNvPr id="4" name="TextBox 3"/>
          <p:cNvSpPr txBox="1"/>
          <p:nvPr/>
        </p:nvSpPr>
        <p:spPr>
          <a:xfrm>
            <a:off x="193964" y="350982"/>
            <a:ext cx="11822545" cy="17450931"/>
          </a:xfrm>
          <a:prstGeom prst="rect">
            <a:avLst/>
          </a:prstGeom>
          <a:noFill/>
        </p:spPr>
        <p:txBody>
          <a:bodyPr wrap="square" rtlCol="0">
            <a:spAutoFit/>
          </a:bodyPr>
          <a:lstStyle/>
          <a:p>
            <a:pPr algn="ctr"/>
            <a:r>
              <a:rPr lang="el-GR" sz="2400" b="1" u="sng" dirty="0" smtClean="0"/>
              <a:t>Κυριότερα Πλεονεκτήματα ΑΠΕ</a:t>
            </a:r>
          </a:p>
          <a:p>
            <a:endParaRPr lang="el-GR" sz="2400" dirty="0"/>
          </a:p>
          <a:p>
            <a:pPr marL="285750" indent="-285750" algn="just">
              <a:buFontTx/>
              <a:buChar char="-"/>
            </a:pPr>
            <a:r>
              <a:rPr lang="el-GR" sz="2400" dirty="0" smtClean="0"/>
              <a:t>είναι </a:t>
            </a:r>
            <a:r>
              <a:rPr lang="el-GR" sz="2400" dirty="0"/>
              <a:t>πρακτικά </a:t>
            </a:r>
            <a:r>
              <a:rPr lang="el-GR" sz="2400" dirty="0" smtClean="0"/>
              <a:t>ανεξάντλητες</a:t>
            </a:r>
            <a:endParaRPr lang="el-GR" sz="2400" dirty="0"/>
          </a:p>
          <a:p>
            <a:pPr marL="285750" indent="-285750" algn="just">
              <a:buFontTx/>
              <a:buChar char="-"/>
            </a:pPr>
            <a:r>
              <a:rPr lang="el-GR" sz="2400" dirty="0" smtClean="0"/>
              <a:t>παράγονται εγχώρια</a:t>
            </a:r>
            <a:endParaRPr lang="el-GR" sz="2400" dirty="0"/>
          </a:p>
          <a:p>
            <a:pPr marL="285750" indent="-285750" algn="just">
              <a:buFontTx/>
              <a:buChar char="-"/>
            </a:pPr>
            <a:r>
              <a:rPr lang="el-GR" sz="2400" dirty="0" smtClean="0"/>
              <a:t>οι </a:t>
            </a:r>
            <a:r>
              <a:rPr lang="el-GR" sz="2400" dirty="0"/>
              <a:t>εγκαταστάσεις τους σχεδιάζονται ανάλογα με τις ανάγκες των χρηστών (π.χ. μικρές ή μεγάλες, θερμικές ή ηλεκτρικές</a:t>
            </a:r>
            <a:r>
              <a:rPr lang="el-GR" sz="2400" dirty="0" smtClean="0"/>
              <a:t>).</a:t>
            </a:r>
          </a:p>
          <a:p>
            <a:pPr marL="285750" indent="-285750" algn="just">
              <a:buFontTx/>
              <a:buChar char="-"/>
            </a:pPr>
            <a:r>
              <a:rPr lang="el-GR" sz="2400" dirty="0" smtClean="0"/>
              <a:t>είναι </a:t>
            </a:r>
            <a:r>
              <a:rPr lang="el-GR" sz="2400" dirty="0"/>
              <a:t>φιλικές προς το περιβάλλον και τον άνθρωπο</a:t>
            </a:r>
          </a:p>
          <a:p>
            <a:r>
              <a:rPr lang="el-GR" sz="2400" dirty="0" smtClean="0"/>
              <a:t>  </a:t>
            </a:r>
          </a:p>
          <a:p>
            <a:endParaRPr lang="el-GR" sz="2400" dirty="0"/>
          </a:p>
          <a:p>
            <a:r>
              <a:rPr lang="el-GR" sz="2400" dirty="0" smtClean="0"/>
              <a:t>                                                                               </a:t>
            </a:r>
            <a:endParaRPr lang="el-GR" sz="2400" dirty="0"/>
          </a:p>
          <a:p>
            <a:pPr algn="ctr"/>
            <a:r>
              <a:rPr lang="el-GR" sz="2400" dirty="0" smtClean="0"/>
              <a:t>     </a:t>
            </a:r>
            <a:r>
              <a:rPr lang="el-GR" sz="2400" b="1" u="sng" dirty="0" smtClean="0"/>
              <a:t>Κυριότερα Μειονεκτήματα ΑΠΕ</a:t>
            </a:r>
          </a:p>
          <a:p>
            <a:endParaRPr lang="el-GR" sz="2400" b="1" u="sng" dirty="0"/>
          </a:p>
          <a:p>
            <a:pPr marL="285750" indent="-285750">
              <a:buFontTx/>
              <a:buChar char="-"/>
            </a:pPr>
            <a:r>
              <a:rPr lang="el-GR" sz="2400" dirty="0" smtClean="0"/>
              <a:t>το </a:t>
            </a:r>
            <a:r>
              <a:rPr lang="el-GR" sz="2400" dirty="0"/>
              <a:t>δυναμικό τους είναι συνήθως διεσπαρμένο, με συνέπεια να είναι δύσκολο να συγκεντρωθεί </a:t>
            </a:r>
            <a:r>
              <a:rPr lang="el-GR" sz="2400" dirty="0" smtClean="0"/>
              <a:t>σε </a:t>
            </a:r>
            <a:r>
              <a:rPr lang="el-GR" sz="2400" dirty="0"/>
              <a:t>μεγάλα μεγέθη ισχύος</a:t>
            </a:r>
            <a:r>
              <a:rPr lang="el-GR" sz="2400" dirty="0" smtClean="0"/>
              <a:t>.</a:t>
            </a:r>
          </a:p>
          <a:p>
            <a:pPr marL="285750" indent="-285750">
              <a:buFontTx/>
              <a:buChar char="-"/>
            </a:pPr>
            <a:r>
              <a:rPr lang="el-GR" sz="2400" dirty="0" smtClean="0"/>
              <a:t>παρουσιάζουν </a:t>
            </a:r>
            <a:r>
              <a:rPr lang="el-GR" sz="2400" dirty="0"/>
              <a:t>διακυμάνσεις στη διαθεσιμότητά τους, απαιτώντας την εφεδρεία άλλων ενεργειακών πηγών ή επιπλέον δαπάνες αποθήκευσης</a:t>
            </a:r>
            <a:r>
              <a:rPr lang="el-GR" sz="2400" dirty="0" smtClean="0"/>
              <a:t>.</a:t>
            </a:r>
          </a:p>
          <a:p>
            <a:pPr marL="285750" indent="-285750">
              <a:buFontTx/>
              <a:buChar char="-"/>
            </a:pPr>
            <a:r>
              <a:rPr lang="el-GR" sz="2400" dirty="0" smtClean="0"/>
              <a:t>εμφανίζουν </a:t>
            </a:r>
            <a:r>
              <a:rPr lang="el-GR" sz="2400" dirty="0"/>
              <a:t>σχετικά υψηλό κόστος ανά μονάδα εγκατεστημένης ισχύος. </a:t>
            </a:r>
          </a:p>
          <a:p>
            <a:endParaRPr lang="el-GR" dirty="0"/>
          </a:p>
          <a:p>
            <a:endParaRPr lang="el-GR" dirty="0"/>
          </a:p>
          <a:p>
            <a:endParaRPr lang="el-GR" dirty="0"/>
          </a:p>
          <a:p>
            <a:endParaRPr lang="el-GR" dirty="0"/>
          </a:p>
          <a:p>
            <a:endParaRPr lang="el-GR" dirty="0"/>
          </a:p>
          <a:p>
            <a:endParaRPr lang="el-GR" dirty="0"/>
          </a:p>
          <a:p>
            <a:endParaRPr lang="el-GR" dirty="0"/>
          </a:p>
          <a:p>
            <a:endParaRPr lang="el-GR" dirty="0"/>
          </a:p>
          <a:p>
            <a:endParaRPr lang="el-GR" dirty="0"/>
          </a:p>
          <a:p>
            <a:endParaRPr lang="el-GR" dirty="0"/>
          </a:p>
          <a:p>
            <a:endParaRPr lang="el-GR" dirty="0"/>
          </a:p>
          <a:p>
            <a:endParaRPr lang="el-GR" dirty="0"/>
          </a:p>
          <a:p>
            <a:endParaRPr lang="el-GR" dirty="0"/>
          </a:p>
          <a:p>
            <a:endParaRPr lang="el-GR" dirty="0"/>
          </a:p>
          <a:p>
            <a:endParaRPr lang="el-GR" dirty="0"/>
          </a:p>
          <a:p>
            <a:endParaRPr lang="el-GR" dirty="0"/>
          </a:p>
          <a:p>
            <a:endParaRPr lang="el-GR" dirty="0"/>
          </a:p>
          <a:p>
            <a:endParaRPr lang="el-GR" dirty="0"/>
          </a:p>
          <a:p>
            <a:endParaRPr lang="el-GR" dirty="0" smtClean="0"/>
          </a:p>
          <a:p>
            <a:endParaRPr lang="el-GR" dirty="0"/>
          </a:p>
          <a:p>
            <a:endParaRPr lang="el-GR" dirty="0" smtClean="0"/>
          </a:p>
          <a:p>
            <a:endParaRPr lang="el-GR" dirty="0"/>
          </a:p>
          <a:p>
            <a:endParaRPr lang="el-GR" dirty="0" smtClean="0"/>
          </a:p>
          <a:p>
            <a:endParaRPr lang="el-GR" dirty="0"/>
          </a:p>
          <a:p>
            <a:endParaRPr lang="el-GR" dirty="0" smtClean="0"/>
          </a:p>
          <a:p>
            <a:endParaRPr lang="el-GR" dirty="0"/>
          </a:p>
          <a:p>
            <a:endParaRPr lang="el-GR" dirty="0" smtClean="0"/>
          </a:p>
          <a:p>
            <a:endParaRPr lang="el-GR" dirty="0"/>
          </a:p>
          <a:p>
            <a:endParaRPr lang="el-GR" dirty="0" smtClean="0"/>
          </a:p>
          <a:p>
            <a:endParaRPr lang="el-GR" dirty="0"/>
          </a:p>
          <a:p>
            <a:endParaRPr lang="el-GR" dirty="0" smtClean="0"/>
          </a:p>
          <a:p>
            <a:endParaRPr lang="el-GR" dirty="0"/>
          </a:p>
          <a:p>
            <a:endParaRPr lang="el-GR" dirty="0" smtClean="0"/>
          </a:p>
          <a:p>
            <a:endParaRPr lang="el-GR" dirty="0"/>
          </a:p>
          <a:p>
            <a:endParaRPr lang="el-GR" dirty="0" smtClean="0"/>
          </a:p>
          <a:p>
            <a:endParaRPr lang="el-GR" dirty="0"/>
          </a:p>
          <a:p>
            <a:endParaRPr lang="el-GR" dirty="0" smtClean="0"/>
          </a:p>
          <a:p>
            <a:endParaRPr lang="el-GR" dirty="0"/>
          </a:p>
          <a:p>
            <a:endParaRPr lang="el-GR" dirty="0" smtClean="0"/>
          </a:p>
          <a:p>
            <a:endParaRPr lang="el-GR" dirty="0"/>
          </a:p>
        </p:txBody>
      </p:sp>
    </p:spTree>
    <p:extLst>
      <p:ext uri="{BB962C8B-B14F-4D97-AF65-F5344CB8AC3E}">
        <p14:creationId xmlns:p14="http://schemas.microsoft.com/office/powerpoint/2010/main" val="33995764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 y="387927"/>
            <a:ext cx="11536218" cy="5262979"/>
          </a:xfrm>
          <a:prstGeom prst="rect">
            <a:avLst/>
          </a:prstGeom>
          <a:noFill/>
        </p:spPr>
        <p:txBody>
          <a:bodyPr wrap="square" rtlCol="0">
            <a:spAutoFit/>
          </a:bodyPr>
          <a:lstStyle/>
          <a:p>
            <a:pPr algn="ctr"/>
            <a:r>
              <a:rPr lang="el-GR" sz="2400" b="1" dirty="0" smtClean="0"/>
              <a:t>Περιβαλλοντικές επιπτώσεις του ενεργειακού κυκλώματος [εξόρυξη, μεταφορά,  παραγωγή, διανομή ενέργειας]</a:t>
            </a:r>
          </a:p>
          <a:p>
            <a:pPr algn="ctr"/>
            <a:endParaRPr lang="el-GR" sz="2400" b="1" dirty="0"/>
          </a:p>
          <a:p>
            <a:pPr marL="342900" indent="-342900" algn="just">
              <a:buFont typeface="Wingdings 3"/>
              <a:buChar char="u"/>
            </a:pPr>
            <a:r>
              <a:rPr lang="el-GR" sz="2400" b="1" u="sng" dirty="0" smtClean="0"/>
              <a:t>Εξόρυξη</a:t>
            </a:r>
            <a:r>
              <a:rPr lang="el-GR" sz="2400" b="1" u="sng" dirty="0"/>
              <a:t>:  </a:t>
            </a:r>
            <a:endParaRPr lang="el-GR" sz="2400" b="1" u="sng" dirty="0" smtClean="0"/>
          </a:p>
          <a:p>
            <a:pPr algn="just"/>
            <a:endParaRPr lang="el-GR" sz="2400" b="1" u="sng" dirty="0" smtClean="0"/>
          </a:p>
          <a:p>
            <a:pPr marL="342900" indent="-342900" algn="just">
              <a:buFontTx/>
              <a:buChar char="-"/>
            </a:pPr>
            <a:r>
              <a:rPr lang="el-GR" sz="2400" dirty="0" smtClean="0"/>
              <a:t>δέσμευση </a:t>
            </a:r>
            <a:r>
              <a:rPr lang="el-GR" sz="2400" dirty="0"/>
              <a:t>μεγάλων </a:t>
            </a:r>
            <a:r>
              <a:rPr lang="el-GR" sz="2400" dirty="0" smtClean="0"/>
              <a:t>εκτάσεων: </a:t>
            </a:r>
            <a:r>
              <a:rPr lang="el-GR" sz="2400" dirty="0"/>
              <a:t>η δεσμευμένη έκταση υπόκειται σε εντατική </a:t>
            </a:r>
            <a:r>
              <a:rPr lang="el-GR" sz="2400" dirty="0" smtClean="0"/>
              <a:t>εκμετάλλευση </a:t>
            </a:r>
            <a:r>
              <a:rPr lang="el-GR" sz="2400" dirty="0" smtClean="0">
                <a:sym typeface="Wingdings 3"/>
              </a:rPr>
              <a:t></a:t>
            </a:r>
            <a:r>
              <a:rPr lang="el-GR" sz="2400" dirty="0" smtClean="0"/>
              <a:t> </a:t>
            </a:r>
            <a:r>
              <a:rPr lang="el-GR" sz="2400" dirty="0"/>
              <a:t>σημαντική υποβάθμισή </a:t>
            </a:r>
            <a:r>
              <a:rPr lang="el-GR" sz="2400" dirty="0" smtClean="0"/>
              <a:t>της (π.χ. επιφανειακά λιγνιτωρυχεία). </a:t>
            </a:r>
          </a:p>
          <a:p>
            <a:pPr marL="342900" indent="-342900" algn="just">
              <a:buFontTx/>
              <a:buChar char="-"/>
            </a:pPr>
            <a:r>
              <a:rPr lang="el-GR" sz="2400" dirty="0" smtClean="0"/>
              <a:t>καταστροφή </a:t>
            </a:r>
            <a:r>
              <a:rPr lang="el-GR" sz="2400" dirty="0"/>
              <a:t>των οικοσυστημάτων της δεσμευμένης </a:t>
            </a:r>
            <a:r>
              <a:rPr lang="el-GR" sz="2400" dirty="0" smtClean="0"/>
              <a:t>περιοχής </a:t>
            </a:r>
          </a:p>
          <a:p>
            <a:pPr marL="342900" indent="-342900" algn="just">
              <a:buFontTx/>
              <a:buChar char="-"/>
            </a:pPr>
            <a:r>
              <a:rPr lang="el-GR" sz="2400" dirty="0" smtClean="0"/>
              <a:t>μεγάλες </a:t>
            </a:r>
            <a:r>
              <a:rPr lang="el-GR" sz="2400" dirty="0"/>
              <a:t>συγκεντρώσεις αιωρούμενων σωματιδίων στην ατμόσφαιρα από στερεά καύσιμα, αναθυμιάσεις από τη διαφυγή των ατμών υγρών ή αέριων υδρογονανθράκων, διαρροές κ.ά</a:t>
            </a:r>
            <a:r>
              <a:rPr lang="el-GR" sz="2400" dirty="0" smtClean="0"/>
              <a:t>.</a:t>
            </a:r>
          </a:p>
          <a:p>
            <a:pPr marL="342900" indent="-342900" algn="just">
              <a:buFontTx/>
              <a:buChar char="-"/>
            </a:pPr>
            <a:r>
              <a:rPr lang="el-GR" sz="2400" dirty="0" smtClean="0"/>
              <a:t>ατυχήματα</a:t>
            </a:r>
            <a:r>
              <a:rPr lang="el-GR" sz="2400" dirty="0"/>
              <a:t>, που συνδέονται με την εξόρυξη ενεργειακών πόρων, με ευρύτερες επιπτώσεις στο περιβάλλον </a:t>
            </a:r>
            <a:r>
              <a:rPr lang="el-GR" sz="2400" dirty="0" smtClean="0"/>
              <a:t>(π.χ. ατύχημα στην εξέδρα εξόρυξης πετρελαίου της </a:t>
            </a:r>
            <a:r>
              <a:rPr lang="en-US" sz="2400" dirty="0" smtClean="0"/>
              <a:t>BP </a:t>
            </a:r>
            <a:r>
              <a:rPr lang="el-GR" sz="2400" dirty="0" smtClean="0"/>
              <a:t>στον κόλπο του Μεξικού, το 2010, με διαρροή 700.000 </a:t>
            </a:r>
            <a:r>
              <a:rPr lang="en-US" sz="2400" dirty="0" smtClean="0"/>
              <a:t>t </a:t>
            </a:r>
            <a:r>
              <a:rPr lang="el-GR" sz="2400" dirty="0" smtClean="0"/>
              <a:t>πετρελαίου στη θάλασσα</a:t>
            </a:r>
            <a:endParaRPr lang="el-GR" sz="2400" dirty="0"/>
          </a:p>
        </p:txBody>
      </p:sp>
    </p:spTree>
    <p:extLst>
      <p:ext uri="{BB962C8B-B14F-4D97-AF65-F5344CB8AC3E}">
        <p14:creationId xmlns:p14="http://schemas.microsoft.com/office/powerpoint/2010/main" val="36171688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49382" y="332509"/>
            <a:ext cx="11656291" cy="6186309"/>
          </a:xfrm>
          <a:prstGeom prst="rect">
            <a:avLst/>
          </a:prstGeom>
          <a:noFill/>
        </p:spPr>
        <p:txBody>
          <a:bodyPr wrap="square" rtlCol="0">
            <a:spAutoFit/>
          </a:bodyPr>
          <a:lstStyle/>
          <a:p>
            <a:endParaRPr lang="el-GR" dirty="0" smtClean="0"/>
          </a:p>
          <a:p>
            <a:endParaRPr lang="el-GR" dirty="0"/>
          </a:p>
          <a:p>
            <a:endParaRPr lang="el-GR" dirty="0" smtClean="0"/>
          </a:p>
          <a:p>
            <a:endParaRPr lang="el-GR" dirty="0"/>
          </a:p>
          <a:p>
            <a:endParaRPr lang="el-GR" dirty="0" smtClean="0"/>
          </a:p>
          <a:p>
            <a:endParaRPr lang="el-GR" dirty="0"/>
          </a:p>
          <a:p>
            <a:endParaRPr lang="el-GR" dirty="0" smtClean="0"/>
          </a:p>
          <a:p>
            <a:endParaRPr lang="el-GR" dirty="0"/>
          </a:p>
          <a:p>
            <a:endParaRPr lang="el-GR" dirty="0" smtClean="0"/>
          </a:p>
          <a:p>
            <a:endParaRPr lang="el-GR" dirty="0"/>
          </a:p>
          <a:p>
            <a:endParaRPr lang="el-GR" dirty="0" smtClean="0"/>
          </a:p>
          <a:p>
            <a:endParaRPr lang="el-GR" dirty="0"/>
          </a:p>
          <a:p>
            <a:endParaRPr lang="el-GR" dirty="0" smtClean="0"/>
          </a:p>
          <a:p>
            <a:endParaRPr lang="el-GR" dirty="0"/>
          </a:p>
          <a:p>
            <a:endParaRPr lang="el-GR" dirty="0" smtClean="0"/>
          </a:p>
          <a:p>
            <a:endParaRPr lang="el-GR" dirty="0"/>
          </a:p>
          <a:p>
            <a:endParaRPr lang="el-GR" dirty="0" smtClean="0"/>
          </a:p>
          <a:p>
            <a:endParaRPr lang="el-GR" dirty="0"/>
          </a:p>
          <a:p>
            <a:endParaRPr lang="el-GR" dirty="0" smtClean="0"/>
          </a:p>
          <a:p>
            <a:endParaRPr lang="el-GR" dirty="0"/>
          </a:p>
          <a:p>
            <a:endParaRPr lang="el-GR" dirty="0" smtClean="0"/>
          </a:p>
          <a:p>
            <a:endParaRPr lang="el-GR" dirty="0"/>
          </a:p>
        </p:txBody>
      </p:sp>
      <p:sp>
        <p:nvSpPr>
          <p:cNvPr id="3" name="TextBox 2"/>
          <p:cNvSpPr txBox="1"/>
          <p:nvPr/>
        </p:nvSpPr>
        <p:spPr>
          <a:xfrm>
            <a:off x="397164" y="332509"/>
            <a:ext cx="11508509" cy="5632311"/>
          </a:xfrm>
          <a:prstGeom prst="rect">
            <a:avLst/>
          </a:prstGeom>
          <a:noFill/>
        </p:spPr>
        <p:txBody>
          <a:bodyPr wrap="square" rtlCol="0">
            <a:spAutoFit/>
          </a:bodyPr>
          <a:lstStyle/>
          <a:p>
            <a:pPr marL="342900" indent="-342900">
              <a:buFont typeface="Wingdings 3"/>
              <a:buChar char="u"/>
            </a:pPr>
            <a:r>
              <a:rPr lang="el-GR" sz="2400" b="1" u="sng" dirty="0" smtClean="0">
                <a:sym typeface="Wingdings 3"/>
              </a:rPr>
              <a:t>Μεταφορά</a:t>
            </a:r>
          </a:p>
          <a:p>
            <a:pPr marL="342900" indent="-342900">
              <a:buFont typeface="Wingdings 3"/>
              <a:buChar char="u"/>
            </a:pPr>
            <a:endParaRPr lang="el-GR" sz="2400" b="1" dirty="0">
              <a:sym typeface="Wingdings 3"/>
            </a:endParaRPr>
          </a:p>
          <a:p>
            <a:r>
              <a:rPr lang="el-GR" sz="2400" dirty="0" smtClean="0"/>
              <a:t>Η </a:t>
            </a:r>
            <a:r>
              <a:rPr lang="el-GR" sz="2400" dirty="0"/>
              <a:t>μεταφορά των καυσίμων από τους τόπους εξόρυξης στους τόπους επεξεργασίας ή κατανάλωσης μπορεί να γίνει με πολλούς τρόπους (οδικώς, διά θαλάσσης, με αγωγούς καυσίμων κ.ά.). </a:t>
            </a:r>
            <a:endParaRPr lang="el-GR" sz="2400" dirty="0" smtClean="0"/>
          </a:p>
          <a:p>
            <a:r>
              <a:rPr lang="el-GR" sz="2400" dirty="0" smtClean="0"/>
              <a:t>οι </a:t>
            </a:r>
            <a:r>
              <a:rPr lang="el-GR" sz="2400" dirty="0"/>
              <a:t>επιπτώσεις στο περιβάλλον αναφέρονται κυρίως </a:t>
            </a:r>
            <a:r>
              <a:rPr lang="el-GR" sz="2400" dirty="0" smtClean="0"/>
              <a:t>:</a:t>
            </a:r>
          </a:p>
          <a:p>
            <a:pPr marL="342900" indent="-342900">
              <a:buFontTx/>
              <a:buChar char="-"/>
            </a:pPr>
            <a:r>
              <a:rPr lang="el-GR" sz="2400" dirty="0" smtClean="0"/>
              <a:t>στη </a:t>
            </a:r>
            <a:r>
              <a:rPr lang="el-GR" sz="2400" dirty="0"/>
              <a:t>διαρροή των καυσίμων, που μπορεί να οφείλεται σε αστοχία του εξοπλισμού, </a:t>
            </a:r>
            <a:endParaRPr lang="el-GR" sz="2400" dirty="0" smtClean="0"/>
          </a:p>
          <a:p>
            <a:pPr marL="342900" indent="-342900">
              <a:buFontTx/>
              <a:buChar char="-"/>
            </a:pPr>
            <a:r>
              <a:rPr lang="el-GR" sz="2400" dirty="0" smtClean="0"/>
              <a:t>αναθυμιάσεις </a:t>
            </a:r>
            <a:r>
              <a:rPr lang="el-GR" sz="2400" dirty="0"/>
              <a:t>από εξάτμιση πτητικών ουσιών, </a:t>
            </a:r>
            <a:endParaRPr lang="el-GR" sz="2400" dirty="0" smtClean="0"/>
          </a:p>
          <a:p>
            <a:pPr marL="342900" indent="-342900">
              <a:buFontTx/>
              <a:buChar char="-"/>
            </a:pPr>
            <a:r>
              <a:rPr lang="el-GR" sz="2400" dirty="0" smtClean="0"/>
              <a:t>ατυχήματα</a:t>
            </a:r>
            <a:r>
              <a:rPr lang="el-GR" sz="2400" dirty="0"/>
              <a:t>, όπως ναυάγια και εκρήξεις </a:t>
            </a:r>
            <a:endParaRPr lang="el-GR" sz="2400" dirty="0" smtClean="0"/>
          </a:p>
          <a:p>
            <a:pPr marL="342900" indent="-342900">
              <a:buFontTx/>
              <a:buChar char="-"/>
            </a:pPr>
            <a:endParaRPr lang="el-GR" sz="2400" dirty="0"/>
          </a:p>
          <a:p>
            <a:pPr marL="342900" indent="-342900">
              <a:buFont typeface="Wingdings 3"/>
              <a:buChar char="u"/>
            </a:pPr>
            <a:r>
              <a:rPr lang="el-GR" sz="2400" b="1" u="sng" dirty="0" smtClean="0"/>
              <a:t>Διανομή </a:t>
            </a:r>
            <a:r>
              <a:rPr lang="el-GR" sz="2400" b="1" u="sng" dirty="0"/>
              <a:t>της ενέργειας για τελική </a:t>
            </a:r>
            <a:r>
              <a:rPr lang="el-GR" sz="2400" b="1" u="sng" dirty="0" smtClean="0"/>
              <a:t>χρήση</a:t>
            </a:r>
          </a:p>
          <a:p>
            <a:endParaRPr lang="el-GR" sz="2400" b="1" u="sng" dirty="0" smtClean="0"/>
          </a:p>
          <a:p>
            <a:r>
              <a:rPr lang="el-GR" sz="2400" dirty="0" smtClean="0"/>
              <a:t>Τα </a:t>
            </a:r>
            <a:r>
              <a:rPr lang="el-GR" sz="2400" dirty="0"/>
              <a:t>δίκτυα που αναπτύσσονται για το σκοπό αυτό προϋποθέτουν κατασκευαστικά έργα υποδομής και, επιπλέον, ενέχουν </a:t>
            </a:r>
            <a:r>
              <a:rPr lang="el-GR" sz="2400" u="sng" dirty="0"/>
              <a:t>κινδύνους διαρροών</a:t>
            </a:r>
            <a:r>
              <a:rPr lang="el-GR" sz="2400" dirty="0"/>
              <a:t>, αλλά και </a:t>
            </a:r>
            <a:r>
              <a:rPr lang="el-GR" sz="2400" u="sng" dirty="0"/>
              <a:t>ατυχημάτων</a:t>
            </a:r>
            <a:r>
              <a:rPr lang="el-GR" sz="2400" dirty="0"/>
              <a:t>. </a:t>
            </a:r>
            <a:r>
              <a:rPr lang="el-GR" sz="2400" dirty="0" smtClean="0"/>
              <a:t>Ακόμα</a:t>
            </a:r>
            <a:r>
              <a:rPr lang="el-GR" sz="2400" dirty="0"/>
              <a:t>, κάποια από αυτά, προκαλούν </a:t>
            </a:r>
            <a:r>
              <a:rPr lang="el-GR" sz="2400" u="sng" dirty="0"/>
              <a:t>οπτική ρύπανση </a:t>
            </a:r>
            <a:r>
              <a:rPr lang="el-GR" sz="2400" dirty="0"/>
              <a:t>(π.χ. εναέρια καλώδια υψηλής τάσης). </a:t>
            </a:r>
          </a:p>
        </p:txBody>
      </p:sp>
    </p:spTree>
    <p:extLst>
      <p:ext uri="{BB962C8B-B14F-4D97-AF65-F5344CB8AC3E}">
        <p14:creationId xmlns:p14="http://schemas.microsoft.com/office/powerpoint/2010/main" val="42514022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40145" y="323273"/>
            <a:ext cx="11776364" cy="5816977"/>
          </a:xfrm>
          <a:prstGeom prst="rect">
            <a:avLst/>
          </a:prstGeom>
          <a:noFill/>
        </p:spPr>
        <p:txBody>
          <a:bodyPr wrap="square" rtlCol="0">
            <a:spAutoFit/>
          </a:bodyPr>
          <a:lstStyle/>
          <a:p>
            <a:pPr algn="ctr"/>
            <a:r>
              <a:rPr lang="el-GR" sz="2400" b="1" dirty="0" smtClean="0">
                <a:sym typeface="Wingdings 3"/>
              </a:rPr>
              <a:t> </a:t>
            </a:r>
            <a:r>
              <a:rPr lang="el-GR" sz="2400" b="1" u="sng" dirty="0" smtClean="0"/>
              <a:t>παραγωγή </a:t>
            </a:r>
            <a:r>
              <a:rPr lang="el-GR" sz="2400" b="1" u="sng" dirty="0"/>
              <a:t>ενέργειας για τελική χρήση (π.χ. ηλεκτρισμός, καύσιμα αυτοκινήτων, φυσικό αέριο οικιακής </a:t>
            </a:r>
            <a:r>
              <a:rPr lang="el-GR" sz="2400" b="1" u="sng" dirty="0" smtClean="0"/>
              <a:t>χρήσης)</a:t>
            </a:r>
            <a:endParaRPr lang="el-GR" dirty="0" smtClean="0"/>
          </a:p>
          <a:p>
            <a:endParaRPr lang="el-GR" dirty="0"/>
          </a:p>
          <a:p>
            <a:r>
              <a:rPr lang="el-GR" dirty="0" smtClean="0"/>
              <a:t>•  </a:t>
            </a:r>
            <a:r>
              <a:rPr lang="el-GR" sz="2400" dirty="0" smtClean="0"/>
              <a:t>ατμοσφαιρική </a:t>
            </a:r>
            <a:r>
              <a:rPr lang="el-GR" sz="2400" dirty="0"/>
              <a:t>ρύπανση από </a:t>
            </a:r>
            <a:r>
              <a:rPr lang="el-GR" sz="2400" dirty="0" smtClean="0"/>
              <a:t>καυσαέρια </a:t>
            </a:r>
            <a:r>
              <a:rPr lang="en-US" sz="2400" dirty="0" smtClean="0"/>
              <a:t>*</a:t>
            </a:r>
            <a:endParaRPr lang="el-GR" sz="2400" dirty="0" smtClean="0"/>
          </a:p>
          <a:p>
            <a:r>
              <a:rPr lang="el-GR" sz="2400" dirty="0" smtClean="0"/>
              <a:t>• ρύπανση </a:t>
            </a:r>
            <a:r>
              <a:rPr lang="el-GR" sz="2400" dirty="0"/>
              <a:t>των νερών από στερεούς και υγρούς ρύπους, </a:t>
            </a:r>
            <a:r>
              <a:rPr lang="el-GR" sz="2400" dirty="0" smtClean="0"/>
              <a:t>και θερμική ρύπανση</a:t>
            </a:r>
            <a:r>
              <a:rPr lang="en-US" sz="2400" dirty="0" smtClean="0"/>
              <a:t>**</a:t>
            </a:r>
            <a:r>
              <a:rPr lang="el-GR" sz="2400" dirty="0" smtClean="0"/>
              <a:t> </a:t>
            </a:r>
          </a:p>
          <a:p>
            <a:r>
              <a:rPr lang="el-GR" sz="2400" dirty="0" smtClean="0"/>
              <a:t>• ρύπανση </a:t>
            </a:r>
            <a:r>
              <a:rPr lang="el-GR" sz="2400" dirty="0"/>
              <a:t>των εδαφών από τη διάθεση των στερεών αποβλήτων της καύσης (τα οποία πολλές φορές είναι διαβρωτικά, τοξικά ή εύφλεκτα</a:t>
            </a:r>
            <a:r>
              <a:rPr lang="el-GR" sz="2400" dirty="0" smtClean="0"/>
              <a:t>) </a:t>
            </a:r>
          </a:p>
          <a:p>
            <a:r>
              <a:rPr lang="el-GR" sz="2400" dirty="0" smtClean="0"/>
              <a:t>• ηχορύπανση</a:t>
            </a:r>
          </a:p>
          <a:p>
            <a:r>
              <a:rPr lang="el-GR" sz="2400" dirty="0" smtClean="0"/>
              <a:t>• ατυχήματα</a:t>
            </a:r>
          </a:p>
          <a:p>
            <a:endParaRPr lang="el-GR" dirty="0"/>
          </a:p>
          <a:p>
            <a:r>
              <a:rPr lang="en-US" dirty="0" smtClean="0"/>
              <a:t>* </a:t>
            </a:r>
            <a:r>
              <a:rPr lang="el-GR" dirty="0" smtClean="0"/>
              <a:t>Ενδεικτικά:  1</a:t>
            </a:r>
            <a:r>
              <a:rPr lang="el-GR" baseline="30000" dirty="0" smtClean="0"/>
              <a:t>ο</a:t>
            </a:r>
            <a:r>
              <a:rPr lang="el-GR" dirty="0" smtClean="0"/>
              <a:t>  </a:t>
            </a:r>
            <a:r>
              <a:rPr lang="el-GR" dirty="0"/>
              <a:t>στάδιο της παραγωγής ηλεκτρικής ενέργειας από ορυκτά </a:t>
            </a:r>
            <a:r>
              <a:rPr lang="el-GR" dirty="0" smtClean="0"/>
              <a:t>καύσιμα:  </a:t>
            </a:r>
            <a:endParaRPr lang="en-US" dirty="0" smtClean="0"/>
          </a:p>
          <a:p>
            <a:r>
              <a:rPr lang="el-GR" dirty="0" smtClean="0"/>
              <a:t>Χημική</a:t>
            </a:r>
            <a:r>
              <a:rPr lang="en-US" dirty="0" smtClean="0"/>
              <a:t> </a:t>
            </a:r>
            <a:r>
              <a:rPr lang="el-GR" dirty="0" smtClean="0"/>
              <a:t>ενέργεια</a:t>
            </a:r>
            <a:r>
              <a:rPr lang="en-US" dirty="0" smtClean="0"/>
              <a:t> </a:t>
            </a:r>
            <a:r>
              <a:rPr lang="el-GR" dirty="0" smtClean="0"/>
              <a:t>του </a:t>
            </a:r>
            <a:r>
              <a:rPr lang="el-GR" dirty="0"/>
              <a:t>καυσίμου </a:t>
            </a:r>
            <a:r>
              <a:rPr lang="el-GR" dirty="0" smtClean="0">
                <a:sym typeface="Wingdings 3"/>
              </a:rPr>
              <a:t></a:t>
            </a:r>
            <a:r>
              <a:rPr lang="en-US" dirty="0" smtClean="0">
                <a:sym typeface="Wingdings 3"/>
              </a:rPr>
              <a:t> </a:t>
            </a:r>
            <a:r>
              <a:rPr lang="el-GR" dirty="0" smtClean="0"/>
              <a:t> θερμική </a:t>
            </a:r>
            <a:r>
              <a:rPr lang="en-US" dirty="0" smtClean="0"/>
              <a:t>(</a:t>
            </a:r>
            <a:r>
              <a:rPr lang="el-GR" dirty="0" smtClean="0"/>
              <a:t>μέσω καύσης με έκλυση μεγάλων ποσών θερμότητας)</a:t>
            </a:r>
            <a:r>
              <a:rPr lang="en-US" dirty="0" smtClean="0"/>
              <a:t> </a:t>
            </a:r>
            <a:r>
              <a:rPr lang="en-US" dirty="0" smtClean="0">
                <a:sym typeface="Wingdings 3"/>
              </a:rPr>
              <a:t> </a:t>
            </a:r>
            <a:endParaRPr lang="el-GR" dirty="0" smtClean="0"/>
          </a:p>
          <a:p>
            <a:r>
              <a:rPr lang="el-GR" dirty="0" smtClean="0"/>
              <a:t>(μέσω </a:t>
            </a:r>
            <a:r>
              <a:rPr lang="el-GR" dirty="0"/>
              <a:t>θερμικών </a:t>
            </a:r>
            <a:r>
              <a:rPr lang="el-GR" dirty="0" smtClean="0"/>
              <a:t>μηχανών) </a:t>
            </a:r>
            <a:r>
              <a:rPr lang="el-GR" dirty="0" smtClean="0">
                <a:sym typeface="Wingdings 3"/>
              </a:rPr>
              <a:t></a:t>
            </a:r>
            <a:r>
              <a:rPr lang="el-GR" dirty="0" smtClean="0"/>
              <a:t> κινητική ενέργεια </a:t>
            </a:r>
            <a:r>
              <a:rPr lang="el-GR" dirty="0" smtClean="0">
                <a:sym typeface="Wingdings 3"/>
              </a:rPr>
              <a:t> </a:t>
            </a:r>
            <a:r>
              <a:rPr lang="el-GR" dirty="0" smtClean="0"/>
              <a:t>ενεργοποίηση ηλεκτρομαγνητικών γεννητριών. </a:t>
            </a:r>
            <a:endParaRPr lang="en-US" dirty="0" smtClean="0"/>
          </a:p>
          <a:p>
            <a:r>
              <a:rPr lang="el-GR" dirty="0" smtClean="0"/>
              <a:t>Καύση  τέλεια </a:t>
            </a:r>
            <a:r>
              <a:rPr lang="el-GR" dirty="0" smtClean="0">
                <a:sym typeface="Wingdings 3"/>
              </a:rPr>
              <a:t> </a:t>
            </a:r>
            <a:r>
              <a:rPr lang="en-US" dirty="0" smtClean="0">
                <a:sym typeface="Wingdings 3"/>
              </a:rPr>
              <a:t>CO2 + H2O</a:t>
            </a:r>
            <a:r>
              <a:rPr lang="el-GR" dirty="0" smtClean="0"/>
              <a:t> </a:t>
            </a:r>
            <a:r>
              <a:rPr lang="el-GR" dirty="0"/>
              <a:t>(με τη μορφή υδρατμού) </a:t>
            </a:r>
            <a:endParaRPr lang="el-GR" dirty="0" smtClean="0"/>
          </a:p>
          <a:p>
            <a:r>
              <a:rPr lang="en-US" dirty="0" smtClean="0"/>
              <a:t>K</a:t>
            </a:r>
            <a:r>
              <a:rPr lang="el-GR" dirty="0" err="1" smtClean="0"/>
              <a:t>αύση</a:t>
            </a:r>
            <a:r>
              <a:rPr lang="el-GR" dirty="0" smtClean="0"/>
              <a:t> μη τέλεια </a:t>
            </a:r>
            <a:r>
              <a:rPr lang="el-GR" dirty="0" smtClean="0">
                <a:sym typeface="Wingdings 3"/>
              </a:rPr>
              <a:t> </a:t>
            </a:r>
            <a:r>
              <a:rPr lang="en-US" dirty="0" smtClean="0">
                <a:sym typeface="Wingdings 3"/>
              </a:rPr>
              <a:t>CO</a:t>
            </a:r>
          </a:p>
          <a:p>
            <a:r>
              <a:rPr lang="el-GR" dirty="0" smtClean="0"/>
              <a:t>Για </a:t>
            </a:r>
            <a:r>
              <a:rPr lang="el-GR" dirty="0"/>
              <a:t>την καύση, απαιτείται η παρουσία οξυγόνου, που παρέχεται από τον ατμοσφαιρικό αέρα. </a:t>
            </a:r>
            <a:endParaRPr lang="en-US" dirty="0" smtClean="0"/>
          </a:p>
          <a:p>
            <a:r>
              <a:rPr lang="en-US" dirty="0" smtClean="0"/>
              <a:t>O </a:t>
            </a:r>
            <a:r>
              <a:rPr lang="el-GR" dirty="0" smtClean="0"/>
              <a:t>ατμοσφαιρικός </a:t>
            </a:r>
            <a:r>
              <a:rPr lang="el-GR" dirty="0"/>
              <a:t>αέρας έχει κύριο συστατικό του το </a:t>
            </a:r>
            <a:r>
              <a:rPr lang="en-US" dirty="0" smtClean="0"/>
              <a:t>N</a:t>
            </a:r>
            <a:r>
              <a:rPr lang="el-GR" dirty="0" smtClean="0"/>
              <a:t>, </a:t>
            </a:r>
            <a:r>
              <a:rPr lang="el-GR" dirty="0"/>
              <a:t>κατά την καύση, ιδιαίτερα αν αυτή είναι ατελής, παράγονται </a:t>
            </a:r>
            <a:r>
              <a:rPr lang="el-GR" dirty="0" smtClean="0"/>
              <a:t>και</a:t>
            </a:r>
            <a:r>
              <a:rPr lang="en-US" dirty="0" smtClean="0"/>
              <a:t> NOx</a:t>
            </a:r>
            <a:r>
              <a:rPr lang="el-GR" dirty="0" smtClean="0"/>
              <a:t>. Όταν το καύσιμο περιέχει </a:t>
            </a:r>
            <a:r>
              <a:rPr lang="en-US" dirty="0" smtClean="0"/>
              <a:t>S </a:t>
            </a:r>
            <a:r>
              <a:rPr lang="en-US" dirty="0" smtClean="0">
                <a:sym typeface="Wingdings 3"/>
              </a:rPr>
              <a:t> SO2</a:t>
            </a:r>
            <a:endParaRPr lang="el-GR" dirty="0"/>
          </a:p>
        </p:txBody>
      </p:sp>
    </p:spTree>
    <p:extLst>
      <p:ext uri="{BB962C8B-B14F-4D97-AF65-F5344CB8AC3E}">
        <p14:creationId xmlns:p14="http://schemas.microsoft.com/office/powerpoint/2010/main" val="8574164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57018" y="350982"/>
            <a:ext cx="11841018" cy="4154984"/>
          </a:xfrm>
          <a:prstGeom prst="rect">
            <a:avLst/>
          </a:prstGeom>
          <a:noFill/>
        </p:spPr>
        <p:txBody>
          <a:bodyPr wrap="square" rtlCol="0">
            <a:spAutoFit/>
          </a:bodyPr>
          <a:lstStyle/>
          <a:p>
            <a:pPr marL="285750" indent="-285750" algn="just">
              <a:buFont typeface="Arial" panose="020B0604020202020204" pitchFamily="34" charset="0"/>
              <a:buChar char="•"/>
            </a:pPr>
            <a:r>
              <a:rPr lang="en-US" dirty="0" smtClean="0"/>
              <a:t>** </a:t>
            </a:r>
            <a:r>
              <a:rPr lang="el-GR" dirty="0" smtClean="0"/>
              <a:t>Για την </a:t>
            </a:r>
            <a:r>
              <a:rPr lang="el-GR" dirty="0"/>
              <a:t>απαγωγή της πλεονάζουσας θερμότητας που παράγεται στα εργοστάσια ηλεκτρικού ρεύματος (αλλά και σε άλλες βιομηχανικές εγκαταστάσεις) χρησιμοποιούνται </a:t>
            </a:r>
            <a:r>
              <a:rPr lang="el-GR" u="sng" dirty="0"/>
              <a:t>ρεύματα νερού</a:t>
            </a:r>
            <a:r>
              <a:rPr lang="el-GR" dirty="0"/>
              <a:t>. </a:t>
            </a:r>
            <a:endParaRPr lang="el-GR" dirty="0" smtClean="0"/>
          </a:p>
          <a:p>
            <a:pPr marL="285750" indent="-285750" algn="just">
              <a:buFont typeface="Arial" panose="020B0604020202020204" pitchFamily="34" charset="0"/>
              <a:buChar char="•"/>
            </a:pPr>
            <a:r>
              <a:rPr lang="el-GR" dirty="0" smtClean="0"/>
              <a:t>Το νερό, </a:t>
            </a:r>
            <a:r>
              <a:rPr lang="el-GR" dirty="0"/>
              <a:t>το οποίο αποκτά υψηλότερη θερμοκρασία, λόγω της θερμότητας που απορροφά, εφόσον </a:t>
            </a:r>
            <a:r>
              <a:rPr lang="el-GR" dirty="0" smtClean="0"/>
              <a:t>καταλήξει </a:t>
            </a:r>
            <a:r>
              <a:rPr lang="el-GR" dirty="0"/>
              <a:t>στο περιβάλλον, </a:t>
            </a:r>
            <a:r>
              <a:rPr lang="el-GR" dirty="0" smtClean="0"/>
              <a:t>προκαλεί </a:t>
            </a:r>
            <a:r>
              <a:rPr lang="el-GR" u="sng" dirty="0"/>
              <a:t>θερμική ρύπανση </a:t>
            </a:r>
            <a:r>
              <a:rPr lang="el-GR" dirty="0"/>
              <a:t>(</a:t>
            </a:r>
            <a:r>
              <a:rPr lang="el-GR" dirty="0" err="1"/>
              <a:t>thermal</a:t>
            </a:r>
            <a:r>
              <a:rPr lang="el-GR" dirty="0"/>
              <a:t> </a:t>
            </a:r>
            <a:r>
              <a:rPr lang="el-GR" dirty="0" err="1"/>
              <a:t>pollution</a:t>
            </a:r>
            <a:r>
              <a:rPr lang="el-GR" dirty="0"/>
              <a:t>). </a:t>
            </a:r>
            <a:endParaRPr lang="el-GR" dirty="0" smtClean="0"/>
          </a:p>
          <a:p>
            <a:pPr marL="342900" indent="-342900" algn="just">
              <a:buFont typeface="Arial" panose="020B0604020202020204" pitchFamily="34" charset="0"/>
              <a:buChar char="•"/>
            </a:pPr>
            <a:endParaRPr lang="el-GR" sz="2400" dirty="0"/>
          </a:p>
          <a:p>
            <a:pPr marL="342900" indent="-342900" algn="just">
              <a:buFont typeface="Arial" panose="020B0604020202020204" pitchFamily="34" charset="0"/>
              <a:buChar char="•"/>
            </a:pPr>
            <a:r>
              <a:rPr lang="el-GR" sz="2400" dirty="0" smtClean="0"/>
              <a:t>Το </a:t>
            </a:r>
            <a:r>
              <a:rPr lang="el-GR" sz="2400" dirty="0"/>
              <a:t>κύκλωμα της πυρηνικής ενέργειας προκαλεί επίσης επιπτώσεις στα στάδια της </a:t>
            </a:r>
            <a:r>
              <a:rPr lang="el-GR" sz="2400" u="sng" dirty="0" smtClean="0"/>
              <a:t>εξόρυξης</a:t>
            </a:r>
            <a:r>
              <a:rPr lang="el-GR" sz="2400" dirty="0" smtClean="0"/>
              <a:t> </a:t>
            </a:r>
            <a:r>
              <a:rPr lang="el-GR" sz="2400" dirty="0"/>
              <a:t>και της </a:t>
            </a:r>
            <a:r>
              <a:rPr lang="el-GR" sz="2400" u="sng" dirty="0"/>
              <a:t>μεταφοράς ραδιενεργών καυσίμων</a:t>
            </a:r>
            <a:r>
              <a:rPr lang="el-GR" sz="2400" dirty="0"/>
              <a:t>, </a:t>
            </a:r>
            <a:r>
              <a:rPr lang="el-GR" sz="2400" u="sng" dirty="0"/>
              <a:t>της παραγωγής ηλεκτρικού ρεύματος </a:t>
            </a:r>
            <a:r>
              <a:rPr lang="el-GR" sz="2400" dirty="0"/>
              <a:t>και της </a:t>
            </a:r>
            <a:r>
              <a:rPr lang="el-GR" sz="2400" u="sng" dirty="0"/>
              <a:t>διάθεσης των ραδιενεργών αποβλήτων</a:t>
            </a:r>
            <a:r>
              <a:rPr lang="el-GR" sz="2400" dirty="0"/>
              <a:t>, ενώ, επιπλέον, ενέχει κινδύνους πολύ σοβαρών ατυχημάτων </a:t>
            </a:r>
            <a:r>
              <a:rPr lang="el-GR" sz="2400" dirty="0" smtClean="0"/>
              <a:t>(π.χ. </a:t>
            </a:r>
            <a:r>
              <a:rPr lang="el-GR" sz="2400" dirty="0" err="1" smtClean="0"/>
              <a:t>Τσέρνομπιλ</a:t>
            </a:r>
            <a:r>
              <a:rPr lang="el-GR" sz="2400" dirty="0" smtClean="0"/>
              <a:t>, Φουκουσίμα).</a:t>
            </a:r>
          </a:p>
          <a:p>
            <a:pPr marL="342900" indent="-342900" algn="just">
              <a:buFont typeface="Arial" panose="020B0604020202020204" pitchFamily="34" charset="0"/>
              <a:buChar char="•"/>
            </a:pPr>
            <a:r>
              <a:rPr lang="el-GR" sz="2400" dirty="0" smtClean="0"/>
              <a:t>Οι ΑΠΕ </a:t>
            </a:r>
            <a:r>
              <a:rPr lang="el-GR" sz="2400" dirty="0"/>
              <a:t>προκαλούν περιβαλλοντικές επιπτώσεις, με κυριότερη τη δέσμευση μεγάλων εκτάσεων </a:t>
            </a:r>
            <a:r>
              <a:rPr lang="el-GR" sz="2400" dirty="0" smtClean="0"/>
              <a:t>.</a:t>
            </a:r>
          </a:p>
          <a:p>
            <a:pPr algn="just"/>
            <a:r>
              <a:rPr lang="el-GR" sz="2400" dirty="0" smtClean="0"/>
              <a:t>(βλ. Ειδικό Χωροταξικό Σχέδιο για τις ΑΠΕ) </a:t>
            </a:r>
            <a:endParaRPr lang="el-GR" dirty="0"/>
          </a:p>
        </p:txBody>
      </p:sp>
    </p:spTree>
    <p:extLst>
      <p:ext uri="{BB962C8B-B14F-4D97-AF65-F5344CB8AC3E}">
        <p14:creationId xmlns:p14="http://schemas.microsoft.com/office/powerpoint/2010/main" val="60428483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86327" y="387927"/>
            <a:ext cx="11665528" cy="5632311"/>
          </a:xfrm>
          <a:prstGeom prst="rect">
            <a:avLst/>
          </a:prstGeom>
          <a:noFill/>
        </p:spPr>
        <p:txBody>
          <a:bodyPr wrap="square" rtlCol="0">
            <a:spAutoFit/>
          </a:bodyPr>
          <a:lstStyle/>
          <a:p>
            <a:pPr algn="ctr"/>
            <a:r>
              <a:rPr lang="el-GR" sz="2400" b="1" u="sng" dirty="0" smtClean="0">
                <a:solidFill>
                  <a:schemeClr val="accent4">
                    <a:lumMod val="75000"/>
                  </a:schemeClr>
                </a:solidFill>
              </a:rPr>
              <a:t>ΚΑΘΑΥΤΟ ΠΑΡΑΓΩΓΙΚΗ ΔΙΑΔΙΚΑΣΙΑ</a:t>
            </a:r>
          </a:p>
          <a:p>
            <a:pPr algn="just"/>
            <a:endParaRPr lang="el-GR" sz="2400" dirty="0" smtClean="0"/>
          </a:p>
          <a:p>
            <a:pPr algn="just"/>
            <a:r>
              <a:rPr lang="el-GR" sz="2400" dirty="0" smtClean="0"/>
              <a:t>Μεγάλο </a:t>
            </a:r>
            <a:r>
              <a:rPr lang="el-GR" sz="2400" dirty="0"/>
              <a:t>μέρος της ενέργειας, </a:t>
            </a:r>
            <a:r>
              <a:rPr lang="el-GR" sz="2400" dirty="0" smtClean="0"/>
              <a:t>καταναλώνεται </a:t>
            </a:r>
            <a:r>
              <a:rPr lang="el-GR" sz="2400" dirty="0"/>
              <a:t>στο </a:t>
            </a:r>
            <a:r>
              <a:rPr lang="el-GR" sz="2400" u="sng" dirty="0"/>
              <a:t>δευτερογενή τομέα </a:t>
            </a:r>
            <a:r>
              <a:rPr lang="el-GR" sz="2400" dirty="0"/>
              <a:t>της οικονομίας, δηλαδή στη </a:t>
            </a:r>
            <a:r>
              <a:rPr lang="el-GR" sz="2400" u="sng" dirty="0"/>
              <a:t>δημιουργία και επεξεργασία </a:t>
            </a:r>
            <a:r>
              <a:rPr lang="el-GR" sz="2400" u="sng" dirty="0" smtClean="0"/>
              <a:t>προϊόντων</a:t>
            </a:r>
            <a:r>
              <a:rPr lang="el-GR" sz="2400" dirty="0" smtClean="0"/>
              <a:t>.</a:t>
            </a:r>
          </a:p>
          <a:p>
            <a:pPr algn="just"/>
            <a:r>
              <a:rPr lang="el-GR" sz="2400" dirty="0"/>
              <a:t>Ο</a:t>
            </a:r>
            <a:r>
              <a:rPr lang="el-GR" sz="2400" dirty="0" smtClean="0"/>
              <a:t>ι </a:t>
            </a:r>
            <a:r>
              <a:rPr lang="el-GR" sz="2400" dirty="0"/>
              <a:t>δραστηριότητες που συνδέονται με την καθαυτό παραγωγή, παράγουν όλες τις μορφές ρύπων (αέριους, υγρούς, στερεούς, θορύβους, ακτινοβολίες) και επιβαρύνουν όλους τους φυσικούς αποδέκτες (ατμόσφαιρα, νερά, έδαφος). </a:t>
            </a:r>
            <a:endParaRPr lang="el-GR" sz="2400" dirty="0" smtClean="0"/>
          </a:p>
          <a:p>
            <a:pPr algn="just"/>
            <a:r>
              <a:rPr lang="el-GR" sz="2400" dirty="0" smtClean="0"/>
              <a:t>Σημαντικό </a:t>
            </a:r>
            <a:r>
              <a:rPr lang="el-GR" sz="2400" dirty="0"/>
              <a:t>μερίδιο των περιβαλλοντικών επιπτώσεων των παραγωγικών δραστηριοτήτων αντιστοιχεί στη βιομηχανία. </a:t>
            </a:r>
            <a:endParaRPr lang="el-GR" sz="2400" dirty="0" smtClean="0"/>
          </a:p>
          <a:p>
            <a:pPr algn="just"/>
            <a:r>
              <a:rPr lang="el-GR" sz="2400" dirty="0" smtClean="0"/>
              <a:t>Μεγάλο </a:t>
            </a:r>
            <a:r>
              <a:rPr lang="el-GR" sz="2400" dirty="0"/>
              <a:t>ποσοστό από τους τυπικούς ατμοσφαιρικούς ρύπους, όπως CO2, SO2, </a:t>
            </a:r>
            <a:r>
              <a:rPr lang="el-GR" sz="2400" dirty="0" err="1"/>
              <a:t>NOx</a:t>
            </a:r>
            <a:r>
              <a:rPr lang="el-GR" sz="2400" dirty="0"/>
              <a:t>, HC, αιωρούμενα σωματίδια, εκλύονται από τη </a:t>
            </a:r>
            <a:r>
              <a:rPr lang="el-GR" sz="2400" dirty="0" smtClean="0"/>
              <a:t>βιομηχανία.</a:t>
            </a:r>
          </a:p>
          <a:p>
            <a:pPr algn="just"/>
            <a:r>
              <a:rPr lang="el-GR" sz="2400" dirty="0" smtClean="0"/>
              <a:t>Η </a:t>
            </a:r>
            <a:r>
              <a:rPr lang="el-GR" sz="2400" dirty="0"/>
              <a:t>βιομηχανία, με τα υγρά και στερεά απόβλητά της, ευθύνεται σε μεγάλο βαθμό για τη ρύπανση των νερών και του εδάφους. </a:t>
            </a:r>
            <a:endParaRPr lang="el-GR" sz="2400" dirty="0" smtClean="0"/>
          </a:p>
          <a:p>
            <a:pPr algn="just"/>
            <a:r>
              <a:rPr lang="el-GR" sz="2400" dirty="0" smtClean="0"/>
              <a:t>Μικρές και μεσαίες μονάδες παραγωγής (δεδομένου ότι είναι πολλές αριθμητικά), δημιουργούν σωρευτικό αποτέλεσμα στο περιβάλλον [π.χ. βουλκανιζατέρ, βαφεία κ.λπ.)</a:t>
            </a:r>
            <a:endParaRPr lang="el-GR" sz="2400" dirty="0"/>
          </a:p>
        </p:txBody>
      </p:sp>
    </p:spTree>
    <p:extLst>
      <p:ext uri="{BB962C8B-B14F-4D97-AF65-F5344CB8AC3E}">
        <p14:creationId xmlns:p14="http://schemas.microsoft.com/office/powerpoint/2010/main" val="39529472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41745" y="1496291"/>
            <a:ext cx="11656291" cy="4524315"/>
          </a:xfrm>
          <a:prstGeom prst="rect">
            <a:avLst/>
          </a:prstGeom>
          <a:noFill/>
        </p:spPr>
        <p:txBody>
          <a:bodyPr wrap="square" rtlCol="0">
            <a:spAutoFit/>
          </a:bodyPr>
          <a:lstStyle/>
          <a:p>
            <a:pPr algn="ctr"/>
            <a:r>
              <a:rPr lang="el-GR" sz="2400" b="1" u="sng" dirty="0" smtClean="0">
                <a:solidFill>
                  <a:schemeClr val="accent4">
                    <a:lumMod val="75000"/>
                  </a:schemeClr>
                </a:solidFill>
              </a:rPr>
              <a:t>ΜΕΤΑΦΟΡΕΣ</a:t>
            </a:r>
          </a:p>
          <a:p>
            <a:pPr algn="just"/>
            <a:r>
              <a:rPr lang="en-US" sz="2400" dirty="0" smtClean="0"/>
              <a:t>            [</a:t>
            </a:r>
            <a:r>
              <a:rPr lang="el-GR" sz="2400" dirty="0" smtClean="0"/>
              <a:t>διακίνηση  </a:t>
            </a:r>
            <a:r>
              <a:rPr lang="el-GR" sz="2400" dirty="0"/>
              <a:t>πρώτων υλών και </a:t>
            </a:r>
            <a:r>
              <a:rPr lang="el-GR" sz="2400" dirty="0" smtClean="0"/>
              <a:t>ενδιάμεσων </a:t>
            </a:r>
            <a:r>
              <a:rPr lang="el-GR" sz="2400" dirty="0"/>
              <a:t>και τελικών </a:t>
            </a:r>
            <a:r>
              <a:rPr lang="el-GR" sz="2400" dirty="0" smtClean="0"/>
              <a:t>προϊόντων</a:t>
            </a:r>
            <a:r>
              <a:rPr lang="en-US" sz="2400" dirty="0" smtClean="0"/>
              <a:t>]</a:t>
            </a:r>
            <a:r>
              <a:rPr lang="el-GR" sz="2400" dirty="0" smtClean="0"/>
              <a:t> </a:t>
            </a:r>
            <a:endParaRPr lang="en-US" sz="2400" dirty="0" smtClean="0"/>
          </a:p>
          <a:p>
            <a:pPr marL="342900" indent="-342900" algn="just">
              <a:buFont typeface="Arial" panose="020B0604020202020204" pitchFamily="34" charset="0"/>
              <a:buChar char="•"/>
            </a:pPr>
            <a:r>
              <a:rPr lang="el-GR" sz="2400" dirty="0" smtClean="0"/>
              <a:t>Οδικώς</a:t>
            </a:r>
            <a:r>
              <a:rPr lang="en-US" sz="2400" dirty="0"/>
              <a:t>:</a:t>
            </a:r>
            <a:r>
              <a:rPr lang="el-GR" sz="2400" dirty="0" smtClean="0"/>
              <a:t> επιπτώσεις </a:t>
            </a:r>
            <a:r>
              <a:rPr lang="el-GR" sz="2400" dirty="0"/>
              <a:t>στην ατμόσφαιρα (καυσαέρια), στα υπόγεια και επιφανειακά νερά </a:t>
            </a:r>
            <a:r>
              <a:rPr lang="en-US" sz="2400" dirty="0" smtClean="0"/>
              <a:t>   </a:t>
            </a:r>
          </a:p>
          <a:p>
            <a:pPr algn="just"/>
            <a:r>
              <a:rPr lang="en-US" sz="2400" dirty="0"/>
              <a:t> </a:t>
            </a:r>
            <a:r>
              <a:rPr lang="en-US" sz="2400" dirty="0" smtClean="0"/>
              <a:t>                  </a:t>
            </a:r>
            <a:r>
              <a:rPr lang="el-GR" sz="2400" dirty="0" smtClean="0"/>
              <a:t>(</a:t>
            </a:r>
            <a:r>
              <a:rPr lang="el-GR" sz="2400" dirty="0"/>
              <a:t>ξέπλυμα από τα νερά της βροχής των ρύπων που κατακάθονται στο </a:t>
            </a:r>
            <a:r>
              <a:rPr lang="el-GR" sz="2400" dirty="0" smtClean="0"/>
              <a:t>οδόστρωμα, </a:t>
            </a:r>
          </a:p>
          <a:p>
            <a:pPr algn="just"/>
            <a:r>
              <a:rPr lang="el-GR" sz="2400" dirty="0"/>
              <a:t> </a:t>
            </a:r>
            <a:r>
              <a:rPr lang="el-GR" sz="2400" dirty="0" smtClean="0"/>
              <a:t>                  διαρροές καυσίμων/λιπαντικών) </a:t>
            </a:r>
            <a:r>
              <a:rPr lang="en-US" sz="2400" dirty="0" smtClean="0"/>
              <a:t> </a:t>
            </a:r>
            <a:r>
              <a:rPr lang="el-GR" sz="2400" dirty="0" smtClean="0"/>
              <a:t>και </a:t>
            </a:r>
            <a:r>
              <a:rPr lang="el-GR" sz="2400" dirty="0"/>
              <a:t>στο έδαφος (κυρίως στερεά απορρίμματα </a:t>
            </a:r>
            <a:r>
              <a:rPr lang="el-GR" sz="2400" dirty="0" smtClean="0"/>
              <a:t> </a:t>
            </a:r>
          </a:p>
          <a:p>
            <a:pPr algn="just"/>
            <a:r>
              <a:rPr lang="el-GR" sz="2400" dirty="0"/>
              <a:t> </a:t>
            </a:r>
            <a:r>
              <a:rPr lang="el-GR" sz="2400" dirty="0" smtClean="0"/>
              <a:t>                  από </a:t>
            </a:r>
            <a:r>
              <a:rPr lang="el-GR" sz="2400" dirty="0"/>
              <a:t>χρησιμοποιημένα μέρη των </a:t>
            </a:r>
            <a:r>
              <a:rPr lang="en-US" sz="2400" dirty="0" smtClean="0"/>
              <a:t> </a:t>
            </a:r>
            <a:r>
              <a:rPr lang="el-GR" sz="2400" dirty="0" smtClean="0"/>
              <a:t>οχημάτων</a:t>
            </a:r>
            <a:r>
              <a:rPr lang="el-GR" sz="2400" dirty="0"/>
              <a:t>) καθώς και </a:t>
            </a:r>
            <a:r>
              <a:rPr lang="el-GR" sz="2400" dirty="0" smtClean="0"/>
              <a:t>θόρυβος. </a:t>
            </a:r>
            <a:endParaRPr lang="en-US" sz="2400" dirty="0" smtClean="0"/>
          </a:p>
          <a:p>
            <a:pPr marL="342900" indent="-342900" algn="just">
              <a:buFont typeface="Arial" panose="020B0604020202020204" pitchFamily="34" charset="0"/>
              <a:buChar char="•"/>
            </a:pPr>
            <a:r>
              <a:rPr lang="el-GR" sz="2400" dirty="0" smtClean="0"/>
              <a:t>Αεροπορικώς</a:t>
            </a:r>
            <a:r>
              <a:rPr lang="en-US" sz="2400" dirty="0"/>
              <a:t>:</a:t>
            </a:r>
            <a:r>
              <a:rPr lang="el-GR" sz="2400" dirty="0" smtClean="0"/>
              <a:t> επιπτώσεις </a:t>
            </a:r>
            <a:r>
              <a:rPr lang="el-GR" sz="2400" dirty="0"/>
              <a:t>κυρίως στην ατμόσφαιρα και ιδιαίτερα στις περιοχές των </a:t>
            </a:r>
            <a:r>
              <a:rPr lang="el-GR" sz="2400" dirty="0" smtClean="0"/>
              <a:t> </a:t>
            </a:r>
          </a:p>
          <a:p>
            <a:pPr algn="just"/>
            <a:r>
              <a:rPr lang="el-GR" sz="2400" dirty="0"/>
              <a:t> </a:t>
            </a:r>
            <a:r>
              <a:rPr lang="el-GR" sz="2400" dirty="0" smtClean="0"/>
              <a:t>                              αεροδρομίων </a:t>
            </a:r>
            <a:r>
              <a:rPr lang="el-GR" sz="2400" dirty="0"/>
              <a:t>(καυσαέρια), καθώς και </a:t>
            </a:r>
            <a:r>
              <a:rPr lang="el-GR" sz="2400" dirty="0" smtClean="0"/>
              <a:t>θόρυβος.</a:t>
            </a:r>
          </a:p>
          <a:p>
            <a:pPr marL="342900" indent="-342900" algn="just">
              <a:buFont typeface="Arial" panose="020B0604020202020204" pitchFamily="34" charset="0"/>
              <a:buChar char="•"/>
            </a:pPr>
            <a:r>
              <a:rPr lang="el-GR" sz="2400" dirty="0" smtClean="0"/>
              <a:t>Διά θαλάσσης: επιπτώσεις </a:t>
            </a:r>
            <a:r>
              <a:rPr lang="el-GR" sz="2400" dirty="0"/>
              <a:t>κυρίως στα νερά των θαλασσών και ιδιαίτερα στις περιοχές </a:t>
            </a:r>
            <a:r>
              <a:rPr lang="el-GR" sz="2400" dirty="0" smtClean="0"/>
              <a:t>   </a:t>
            </a:r>
          </a:p>
          <a:p>
            <a:pPr algn="just"/>
            <a:r>
              <a:rPr lang="el-GR" sz="2400" dirty="0" smtClean="0"/>
              <a:t>                                 των </a:t>
            </a:r>
            <a:r>
              <a:rPr lang="el-GR" sz="2400" dirty="0"/>
              <a:t>λιμένων (απόβλητα καθαρισμού των πλοίων</a:t>
            </a:r>
            <a:r>
              <a:rPr lang="el-GR" sz="2400" dirty="0" smtClean="0"/>
              <a:t>). </a:t>
            </a:r>
          </a:p>
          <a:p>
            <a:pPr marL="342900" indent="-342900" algn="just">
              <a:buFont typeface="Arial" panose="020B0604020202020204" pitchFamily="34" charset="0"/>
              <a:buChar char="•"/>
            </a:pPr>
            <a:r>
              <a:rPr lang="el-GR" sz="2400" dirty="0" smtClean="0"/>
              <a:t>Σιδηροδρομικώς: επιπτώσεις </a:t>
            </a:r>
            <a:r>
              <a:rPr lang="el-GR" sz="2400" dirty="0"/>
              <a:t>κυρίως στην ατμόσφαιρα (καυσαέρια, είτε άμεσα είτε </a:t>
            </a:r>
            <a:r>
              <a:rPr lang="el-GR" sz="2400" dirty="0" smtClean="0"/>
              <a:t> </a:t>
            </a:r>
          </a:p>
          <a:p>
            <a:pPr algn="just"/>
            <a:r>
              <a:rPr lang="el-GR" sz="2400" dirty="0" smtClean="0"/>
              <a:t>                                 έμμεσα</a:t>
            </a:r>
            <a:r>
              <a:rPr lang="el-GR" sz="2400" dirty="0"/>
              <a:t>, στην περίπτωση ηλεκτροκίνησης), καθώς και </a:t>
            </a:r>
            <a:r>
              <a:rPr lang="el-GR" sz="2400" dirty="0" smtClean="0"/>
              <a:t>θόρυβος.</a:t>
            </a:r>
            <a:endParaRPr lang="el-GR" sz="2400" dirty="0"/>
          </a:p>
        </p:txBody>
      </p:sp>
    </p:spTree>
    <p:extLst>
      <p:ext uri="{BB962C8B-B14F-4D97-AF65-F5344CB8AC3E}">
        <p14:creationId xmlns:p14="http://schemas.microsoft.com/office/powerpoint/2010/main" val="94902799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95564" y="360218"/>
            <a:ext cx="11702472" cy="3323987"/>
          </a:xfrm>
          <a:prstGeom prst="rect">
            <a:avLst/>
          </a:prstGeom>
          <a:noFill/>
        </p:spPr>
        <p:txBody>
          <a:bodyPr wrap="square" rtlCol="0">
            <a:spAutoFit/>
          </a:bodyPr>
          <a:lstStyle/>
          <a:p>
            <a:pPr algn="just"/>
            <a:r>
              <a:rPr lang="el-GR" sz="2400" u="sng" dirty="0" smtClean="0"/>
              <a:t>αέριοι ρύποι</a:t>
            </a:r>
            <a:r>
              <a:rPr lang="el-GR" sz="2400" dirty="0" smtClean="0"/>
              <a:t>: κυρίως</a:t>
            </a:r>
            <a:r>
              <a:rPr lang="en-US" sz="2400" dirty="0" smtClean="0"/>
              <a:t> CO2</a:t>
            </a:r>
            <a:r>
              <a:rPr lang="el-GR" sz="2400" dirty="0" smtClean="0"/>
              <a:t>, </a:t>
            </a:r>
            <a:r>
              <a:rPr lang="en-US" sz="2400" dirty="0" smtClean="0"/>
              <a:t>NOx, CO, HC, SO2 (</a:t>
            </a:r>
            <a:r>
              <a:rPr lang="el-GR" sz="2400" dirty="0" smtClean="0"/>
              <a:t>από καύσιμα με υψηλές συγκεντρώσεις </a:t>
            </a:r>
            <a:r>
              <a:rPr lang="en-US" sz="2400" dirty="0" smtClean="0"/>
              <a:t>S</a:t>
            </a:r>
            <a:r>
              <a:rPr lang="el-GR" sz="2400" dirty="0" smtClean="0"/>
              <a:t>) </a:t>
            </a:r>
            <a:r>
              <a:rPr lang="el-GR" sz="2400" dirty="0"/>
              <a:t>και αιωρούμενα σωματίδια, ως προϊόντα καύσεων στις μηχανές των κάθε τύπου οχημάτων. </a:t>
            </a:r>
          </a:p>
          <a:p>
            <a:pPr algn="just"/>
            <a:endParaRPr lang="el-GR" sz="2400" dirty="0" smtClean="0"/>
          </a:p>
          <a:p>
            <a:pPr algn="just"/>
            <a:r>
              <a:rPr lang="en-US" sz="2400" dirty="0" err="1" smtClean="0"/>
              <a:t>Pb</a:t>
            </a:r>
            <a:r>
              <a:rPr lang="en-US" sz="2400" dirty="0" smtClean="0"/>
              <a:t>: </a:t>
            </a:r>
            <a:r>
              <a:rPr lang="el-GR" sz="2400" dirty="0" smtClean="0"/>
              <a:t> </a:t>
            </a:r>
            <a:r>
              <a:rPr lang="el-GR" sz="2400" dirty="0"/>
              <a:t>που προστίθεται ως αντικροτική ουσία στη βενζίνη, μεταφέρεται μέσω της καύσης στην ατμόσφαιρα </a:t>
            </a:r>
            <a:endParaRPr lang="en-US" sz="2400" dirty="0" smtClean="0"/>
          </a:p>
          <a:p>
            <a:pPr algn="just"/>
            <a:r>
              <a:rPr lang="el-GR" sz="2400" dirty="0" smtClean="0"/>
              <a:t>χρήση </a:t>
            </a:r>
            <a:r>
              <a:rPr lang="el-GR" sz="2400" dirty="0"/>
              <a:t>αμόλυβδης </a:t>
            </a:r>
            <a:r>
              <a:rPr lang="el-GR" sz="2400" dirty="0" smtClean="0"/>
              <a:t>βενζίνης</a:t>
            </a:r>
            <a:r>
              <a:rPr lang="en-US" sz="2400" dirty="0" smtClean="0"/>
              <a:t>: </a:t>
            </a:r>
            <a:r>
              <a:rPr lang="el-GR" sz="2400" dirty="0" smtClean="0"/>
              <a:t>αντιμετωπίζει το </a:t>
            </a:r>
            <a:r>
              <a:rPr lang="el-GR" sz="2400" dirty="0"/>
              <a:t>πρόβλημα του </a:t>
            </a:r>
            <a:r>
              <a:rPr lang="en-US" sz="2400" dirty="0" err="1" smtClean="0"/>
              <a:t>Pb</a:t>
            </a:r>
            <a:r>
              <a:rPr lang="en-US" sz="2400" dirty="0" smtClean="0"/>
              <a:t> </a:t>
            </a:r>
            <a:r>
              <a:rPr lang="el-GR" sz="2400" dirty="0" smtClean="0"/>
              <a:t>στο </a:t>
            </a:r>
            <a:r>
              <a:rPr lang="el-GR" sz="2400" dirty="0"/>
              <a:t>περιβάλλον, αλλά προκαλεί και νέα προβλήματα (π.χ. εκπομπές βενζολίου). </a:t>
            </a:r>
            <a:endParaRPr lang="en-US" sz="2400" dirty="0" smtClean="0"/>
          </a:p>
          <a:p>
            <a:pPr algn="just"/>
            <a:endParaRPr lang="el-GR" sz="2400" b="1" u="sng" dirty="0">
              <a:solidFill>
                <a:schemeClr val="accent2">
                  <a:lumMod val="75000"/>
                </a:schemeClr>
              </a:solidFill>
            </a:endParaRPr>
          </a:p>
          <a:p>
            <a:endParaRPr lang="el-GR" dirty="0"/>
          </a:p>
        </p:txBody>
      </p:sp>
    </p:spTree>
    <p:extLst>
      <p:ext uri="{BB962C8B-B14F-4D97-AF65-F5344CB8AC3E}">
        <p14:creationId xmlns:p14="http://schemas.microsoft.com/office/powerpoint/2010/main" val="21388439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88324" y="189470"/>
            <a:ext cx="11738919" cy="6740307"/>
          </a:xfrm>
          <a:prstGeom prst="rect">
            <a:avLst/>
          </a:prstGeom>
          <a:noFill/>
        </p:spPr>
        <p:txBody>
          <a:bodyPr wrap="square" rtlCol="0">
            <a:spAutoFit/>
          </a:bodyPr>
          <a:lstStyle/>
          <a:p>
            <a:r>
              <a:rPr lang="el-GR" dirty="0"/>
              <a:t>Περιβαλλοντικός </a:t>
            </a:r>
            <a:r>
              <a:rPr lang="el-GR" dirty="0" smtClean="0"/>
              <a:t>σχεδιασμός = </a:t>
            </a:r>
            <a:r>
              <a:rPr lang="el-GR" dirty="0"/>
              <a:t>Προσπάθεια εξισορρόπησης μεταξύ δικαιωμάτων και </a:t>
            </a:r>
            <a:r>
              <a:rPr lang="el-GR" dirty="0" smtClean="0"/>
              <a:t>απαιτήσεων</a:t>
            </a:r>
          </a:p>
          <a:p>
            <a:r>
              <a:rPr lang="el-GR" dirty="0"/>
              <a:t> </a:t>
            </a:r>
            <a:r>
              <a:rPr lang="el-GR" dirty="0" smtClean="0"/>
              <a:t>                                                       α) πολιτείας, β) επενδυτών, γ) πολιτών </a:t>
            </a:r>
            <a:r>
              <a:rPr lang="el-GR" dirty="0"/>
              <a:t>στη βάση </a:t>
            </a:r>
            <a:r>
              <a:rPr lang="el-GR" dirty="0" smtClean="0"/>
              <a:t>θεσμών </a:t>
            </a:r>
            <a:r>
              <a:rPr lang="el-GR" dirty="0"/>
              <a:t>και </a:t>
            </a:r>
            <a:r>
              <a:rPr lang="el-GR" dirty="0" smtClean="0"/>
              <a:t>αρχών </a:t>
            </a:r>
            <a:r>
              <a:rPr lang="el-GR" dirty="0" err="1"/>
              <a:t>αειφορίας</a:t>
            </a:r>
            <a:r>
              <a:rPr lang="el-GR" dirty="0" smtClean="0"/>
              <a:t>.</a:t>
            </a:r>
          </a:p>
          <a:p>
            <a:endParaRPr lang="el-GR" dirty="0"/>
          </a:p>
          <a:p>
            <a:endParaRPr lang="el-GR" dirty="0" smtClean="0"/>
          </a:p>
          <a:p>
            <a:pPr algn="just"/>
            <a:r>
              <a:rPr lang="el-GR" dirty="0" smtClean="0"/>
              <a:t>Περιβαλλοντικός σχεδιασμός = η διαδικασία διευκόλυνσης της λήψης αποφάσεων για την υλοποίηση της ανάπτυξης της  </a:t>
            </a:r>
          </a:p>
          <a:p>
            <a:pPr algn="just"/>
            <a:r>
              <a:rPr lang="el-GR" dirty="0"/>
              <a:t> </a:t>
            </a:r>
            <a:r>
              <a:rPr lang="el-GR" dirty="0" smtClean="0"/>
              <a:t>                                                       γης (</a:t>
            </a:r>
            <a:r>
              <a:rPr lang="en-US" dirty="0" smtClean="0"/>
              <a:t>land development) </a:t>
            </a:r>
            <a:r>
              <a:rPr lang="el-GR" dirty="0" smtClean="0"/>
              <a:t>λαμβάνοντας υπόψη το φυσικό περιβάλλον, τους κοινωνικούς, </a:t>
            </a:r>
            <a:r>
              <a:rPr lang="en-US" dirty="0" smtClean="0"/>
              <a:t>                 </a:t>
            </a:r>
          </a:p>
          <a:p>
            <a:pPr algn="just"/>
            <a:r>
              <a:rPr lang="en-US" dirty="0"/>
              <a:t> </a:t>
            </a:r>
            <a:r>
              <a:rPr lang="en-US" dirty="0" smtClean="0"/>
              <a:t>                                                       </a:t>
            </a:r>
            <a:r>
              <a:rPr lang="el-GR" dirty="0" smtClean="0"/>
              <a:t>πολιτικούς, οικονομικούς και παράγοντες διακυβέρνησης. Παρέχει ένα ολιστικό </a:t>
            </a:r>
            <a:r>
              <a:rPr lang="en-US" dirty="0" smtClean="0"/>
              <a:t> </a:t>
            </a:r>
          </a:p>
          <a:p>
            <a:pPr algn="just"/>
            <a:r>
              <a:rPr lang="en-US" dirty="0"/>
              <a:t> </a:t>
            </a:r>
            <a:r>
              <a:rPr lang="en-US" dirty="0" smtClean="0"/>
              <a:t>                                                       </a:t>
            </a:r>
            <a:r>
              <a:rPr lang="el-GR" dirty="0" smtClean="0"/>
              <a:t>πλαίσιο για την επίτευξη βιώσιμων αποτελεσμάτων και σημαντικός στόχος του </a:t>
            </a:r>
            <a:r>
              <a:rPr lang="en-US" dirty="0" smtClean="0"/>
              <a:t>  </a:t>
            </a:r>
          </a:p>
          <a:p>
            <a:pPr algn="just"/>
            <a:r>
              <a:rPr lang="el-GR" dirty="0" smtClean="0"/>
              <a:t>                                                        είναι η δημιουργία βιώσιμων κοινοτήτων.</a:t>
            </a:r>
          </a:p>
          <a:p>
            <a:pPr algn="just"/>
            <a:r>
              <a:rPr lang="el-GR" dirty="0" smtClean="0"/>
              <a:t>Ασχολείται με τις διαδικασίες λήψης αποφάσεων όπου απαιτούνται για τη διαχείριση των σχέσεων που υπάρχουν εντός και μεταξύ φυσικών και ανθρώπινων συστημάτων.</a:t>
            </a:r>
          </a:p>
          <a:p>
            <a:pPr algn="just"/>
            <a:endParaRPr lang="el-GR" dirty="0" smtClean="0"/>
          </a:p>
          <a:p>
            <a:pPr algn="just"/>
            <a:r>
              <a:rPr lang="el-GR" dirty="0" smtClean="0"/>
              <a:t>Πεδία περιβαλλοντικού σχεδιασμού:</a:t>
            </a:r>
          </a:p>
          <a:p>
            <a:pPr algn="just"/>
            <a:endParaRPr lang="el-GR" dirty="0" smtClean="0"/>
          </a:p>
          <a:p>
            <a:pPr algn="just"/>
            <a:r>
              <a:rPr lang="en-US" dirty="0" smtClean="0"/>
              <a:t>•</a:t>
            </a:r>
            <a:r>
              <a:rPr lang="el-GR" dirty="0" smtClean="0"/>
              <a:t> Κοινωνική και οικονομική ανάπτυξη</a:t>
            </a:r>
            <a:endParaRPr lang="en-US" dirty="0" smtClean="0"/>
          </a:p>
          <a:p>
            <a:pPr algn="just"/>
            <a:r>
              <a:rPr lang="en-US" dirty="0" smtClean="0"/>
              <a:t>•</a:t>
            </a:r>
            <a:r>
              <a:rPr lang="el-GR" dirty="0" smtClean="0"/>
              <a:t> Αστική ανάπτυξη</a:t>
            </a:r>
            <a:endParaRPr lang="en-US" dirty="0" smtClean="0"/>
          </a:p>
          <a:p>
            <a:pPr algn="just"/>
            <a:r>
              <a:rPr lang="en-US" dirty="0" smtClean="0"/>
              <a:t>•</a:t>
            </a:r>
            <a:r>
              <a:rPr lang="el-GR" dirty="0"/>
              <a:t> </a:t>
            </a:r>
            <a:r>
              <a:rPr lang="el-GR" dirty="0" smtClean="0"/>
              <a:t>Περιφερειακή Ανάπτυξη</a:t>
            </a:r>
            <a:endParaRPr lang="en-US" dirty="0" smtClean="0"/>
          </a:p>
          <a:p>
            <a:pPr algn="just"/>
            <a:r>
              <a:rPr lang="en-US" dirty="0" smtClean="0"/>
              <a:t>•</a:t>
            </a:r>
            <a:r>
              <a:rPr lang="el-GR" dirty="0" smtClean="0"/>
              <a:t> Διαχείριση Φυσικών Πόρων / χρήσεις γης</a:t>
            </a:r>
            <a:endParaRPr lang="en-US" dirty="0" smtClean="0"/>
          </a:p>
          <a:p>
            <a:pPr algn="just"/>
            <a:r>
              <a:rPr lang="en-US" dirty="0" smtClean="0"/>
              <a:t>•</a:t>
            </a:r>
            <a:r>
              <a:rPr lang="el-GR" dirty="0" smtClean="0"/>
              <a:t> Συστήματα υποδομών</a:t>
            </a:r>
            <a:r>
              <a:rPr lang="en-US" dirty="0" smtClean="0"/>
              <a:t>	</a:t>
            </a:r>
            <a:endParaRPr lang="el-GR" dirty="0" smtClean="0"/>
          </a:p>
          <a:p>
            <a:pPr algn="just"/>
            <a:r>
              <a:rPr lang="en-US" dirty="0" smtClean="0"/>
              <a:t>•</a:t>
            </a:r>
            <a:r>
              <a:rPr lang="el-GR" dirty="0" smtClean="0"/>
              <a:t> Πλαίσια διακυβέρνησης</a:t>
            </a:r>
            <a:r>
              <a:rPr lang="en-US" dirty="0" smtClean="0"/>
              <a:t>	</a:t>
            </a:r>
          </a:p>
          <a:p>
            <a:pPr algn="just"/>
            <a:endParaRPr lang="el-GR" dirty="0" smtClean="0"/>
          </a:p>
          <a:p>
            <a:pPr algn="just"/>
            <a:endParaRPr lang="el-GR" dirty="0"/>
          </a:p>
          <a:p>
            <a:endParaRPr lang="el-GR" dirty="0"/>
          </a:p>
          <a:p>
            <a:endParaRPr lang="el-GR" dirty="0"/>
          </a:p>
        </p:txBody>
      </p:sp>
    </p:spTree>
    <p:extLst>
      <p:ext uri="{BB962C8B-B14F-4D97-AF65-F5344CB8AC3E}">
        <p14:creationId xmlns:p14="http://schemas.microsoft.com/office/powerpoint/2010/main" val="70191148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49382" y="323273"/>
            <a:ext cx="11776363" cy="6740307"/>
          </a:xfrm>
          <a:prstGeom prst="rect">
            <a:avLst/>
          </a:prstGeom>
          <a:noFill/>
        </p:spPr>
        <p:txBody>
          <a:bodyPr wrap="square" rtlCol="0">
            <a:spAutoFit/>
          </a:bodyPr>
          <a:lstStyle/>
          <a:p>
            <a:endParaRPr lang="el-GR" dirty="0" smtClean="0"/>
          </a:p>
          <a:p>
            <a:pPr algn="ctr"/>
            <a:r>
              <a:rPr lang="el-GR" sz="2400" b="1" u="sng" dirty="0" smtClean="0">
                <a:solidFill>
                  <a:schemeClr val="accent4">
                    <a:lumMod val="75000"/>
                  </a:schemeClr>
                </a:solidFill>
              </a:rPr>
              <a:t>ΚΤΙΡΙΑΚΕΣ ΕΓΚΑΤΑΣΤΑΣΕΙΣ</a:t>
            </a:r>
          </a:p>
          <a:p>
            <a:endParaRPr lang="el-GR" dirty="0" smtClean="0"/>
          </a:p>
          <a:p>
            <a:pPr algn="just"/>
            <a:r>
              <a:rPr lang="el-GR" sz="2400" dirty="0"/>
              <a:t>Τ</a:t>
            </a:r>
            <a:r>
              <a:rPr lang="el-GR" sz="2400" dirty="0" smtClean="0"/>
              <a:t>α κτίρια που στεγάζουν παραγωγικές δραστηριότητες συνεισφέρουν στο περιβαλλοντικό αποτύπωμά τους, </a:t>
            </a:r>
            <a:r>
              <a:rPr lang="el-GR" sz="2400" u="sng" dirty="0" smtClean="0"/>
              <a:t>εφόσον καταναλώνουν πόρους </a:t>
            </a:r>
            <a:r>
              <a:rPr lang="el-GR" sz="2400" dirty="0" smtClean="0"/>
              <a:t>και </a:t>
            </a:r>
            <a:r>
              <a:rPr lang="el-GR" sz="2400" u="sng" dirty="0" smtClean="0"/>
              <a:t>ρυπαίνουν το περιβάλλον</a:t>
            </a:r>
            <a:r>
              <a:rPr lang="el-GR" sz="2400" dirty="0" smtClean="0"/>
              <a:t>. </a:t>
            </a:r>
          </a:p>
          <a:p>
            <a:pPr algn="just"/>
            <a:endParaRPr lang="el-GR" sz="2400" dirty="0" smtClean="0"/>
          </a:p>
          <a:p>
            <a:pPr algn="just"/>
            <a:r>
              <a:rPr lang="el-GR" sz="2400" u="sng" dirty="0" smtClean="0"/>
              <a:t>Επαγγελματικά κτίρια</a:t>
            </a:r>
            <a:r>
              <a:rPr lang="el-GR" sz="2400" dirty="0" smtClean="0"/>
              <a:t>: κατανάλωση ενέργειας σε παραγωγικές διαδικασίες στο εσωτερικό τους (μηχανήματα, εγκαταστάσεις κτλ.) + κατανάλωση ενέργειας για εξασφάλιση ικανοποιητικών συνθηκών θερμοκρασίας, υγρασίας, φωτισμού, αερισμού κτλ., στους χρήστες, αλλά και στον εξοπλισμό που στεγάζουν. </a:t>
            </a:r>
          </a:p>
          <a:p>
            <a:pPr algn="just"/>
            <a:r>
              <a:rPr lang="el-GR" sz="2400" dirty="0" smtClean="0"/>
              <a:t>Επίσης βασικές υποδομές, τόσο σε επίπεδο εγκαταστάσεων, όπως ύδρευση, αποχέτευση, ζεστό νερό, όσο και σε επίπεδο συστημάτων, όπως επικοινωνίες, συστήματα ανίχνευσης και ειδοποίησης (π.χ. για πυρκαγιά), ανελκυστήρες κτλ.  </a:t>
            </a:r>
            <a:r>
              <a:rPr lang="el-GR" sz="2400" dirty="0" smtClean="0">
                <a:sym typeface="Wingdings 3"/>
              </a:rPr>
              <a:t> </a:t>
            </a:r>
            <a:r>
              <a:rPr lang="el-GR" sz="2400" dirty="0" smtClean="0"/>
              <a:t>απαιτούν ενέργεια (ηλεκτρική), που συχνά συμπληρώνεται με υγρά καύσιμα (πετρέλαιο), φυσικό αέριο ή υγραέριο ή  ανανεώσιμες πηγές. </a:t>
            </a:r>
          </a:p>
          <a:p>
            <a:pPr algn="just"/>
            <a:r>
              <a:rPr lang="el-GR" sz="2400" dirty="0" smtClean="0"/>
              <a:t>Επαγγελματικά κτίρια </a:t>
            </a:r>
            <a:r>
              <a:rPr lang="el-GR" sz="2400" dirty="0" smtClean="0">
                <a:sym typeface="Wingdings 3"/>
              </a:rPr>
              <a:t></a:t>
            </a:r>
            <a:r>
              <a:rPr lang="el-GR" sz="2400" dirty="0" smtClean="0"/>
              <a:t> ρυπαίνουν τον αέρα, κυρίως μέσω των εκπομπών καυσαερίων, αλλά και τα νερά και το έδαφος, μέσω των υγρών και στερεών αποβλήτων. </a:t>
            </a:r>
          </a:p>
          <a:p>
            <a:endParaRPr lang="el-GR" dirty="0" smtClean="0"/>
          </a:p>
          <a:p>
            <a:endParaRPr lang="el-GR" dirty="0"/>
          </a:p>
        </p:txBody>
      </p:sp>
    </p:spTree>
    <p:extLst>
      <p:ext uri="{BB962C8B-B14F-4D97-AF65-F5344CB8AC3E}">
        <p14:creationId xmlns:p14="http://schemas.microsoft.com/office/powerpoint/2010/main" val="26775519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14184" y="263611"/>
            <a:ext cx="11903675" cy="8402300"/>
          </a:xfrm>
          <a:prstGeom prst="rect">
            <a:avLst/>
          </a:prstGeom>
          <a:noFill/>
        </p:spPr>
        <p:txBody>
          <a:bodyPr wrap="square" rtlCol="0">
            <a:spAutoFit/>
          </a:bodyPr>
          <a:lstStyle/>
          <a:p>
            <a:pPr algn="just"/>
            <a:r>
              <a:rPr lang="el-GR" dirty="0" smtClean="0"/>
              <a:t>Ο </a:t>
            </a:r>
            <a:r>
              <a:rPr lang="el-GR" dirty="0"/>
              <a:t>περιβαλλοντικός σχεδιασμός προϋποθέτει γνώση του περιβάλλοντος </a:t>
            </a:r>
            <a:r>
              <a:rPr lang="el-GR" dirty="0" smtClean="0"/>
              <a:t>και ειδικότερα των παραγόντων </a:t>
            </a:r>
            <a:r>
              <a:rPr lang="el-GR" dirty="0"/>
              <a:t>και </a:t>
            </a:r>
            <a:r>
              <a:rPr lang="el-GR" dirty="0" smtClean="0"/>
              <a:t>των μηχανισμών </a:t>
            </a:r>
            <a:r>
              <a:rPr lang="el-GR" dirty="0"/>
              <a:t>που τα διαμορφώνουν. </a:t>
            </a:r>
            <a:endParaRPr lang="el-GR" dirty="0" smtClean="0"/>
          </a:p>
          <a:p>
            <a:pPr algn="just"/>
            <a:endParaRPr lang="el-GR" dirty="0"/>
          </a:p>
          <a:p>
            <a:pPr algn="just"/>
            <a:r>
              <a:rPr lang="el-GR" dirty="0" smtClean="0"/>
              <a:t>Βασική </a:t>
            </a:r>
            <a:r>
              <a:rPr lang="el-GR" dirty="0"/>
              <a:t>διάκριση του </a:t>
            </a:r>
            <a:r>
              <a:rPr lang="el-GR" dirty="0" smtClean="0"/>
              <a:t>περιβάλλοντος: </a:t>
            </a:r>
          </a:p>
          <a:p>
            <a:pPr algn="just"/>
            <a:endParaRPr lang="el-GR" b="1" dirty="0" smtClean="0"/>
          </a:p>
          <a:p>
            <a:pPr algn="just"/>
            <a:r>
              <a:rPr lang="el-GR" b="1" dirty="0" smtClean="0"/>
              <a:t>Φυσικό </a:t>
            </a:r>
            <a:r>
              <a:rPr lang="el-GR" b="1" dirty="0" smtClean="0">
                <a:sym typeface="Wingdings 3" panose="05040102010807070707" pitchFamily="18" charset="2"/>
              </a:rPr>
              <a:t> </a:t>
            </a:r>
            <a:r>
              <a:rPr lang="el-GR" dirty="0">
                <a:solidFill>
                  <a:prstClr val="black"/>
                </a:solidFill>
              </a:rPr>
              <a:t>το περιβάλλον στο οποίο δεν είναι φανερή η παρουσία του ανθρώπου</a:t>
            </a:r>
            <a:endParaRPr lang="el-GR" dirty="0" smtClean="0"/>
          </a:p>
          <a:p>
            <a:pPr algn="just"/>
            <a:r>
              <a:rPr lang="el-GR" b="1" dirty="0" smtClean="0"/>
              <a:t>Ανθρωπογενές </a:t>
            </a:r>
            <a:r>
              <a:rPr lang="el-GR" b="1" dirty="0">
                <a:solidFill>
                  <a:prstClr val="black"/>
                </a:solidFill>
                <a:sym typeface="Wingdings 3" panose="05040102010807070707" pitchFamily="18" charset="2"/>
              </a:rPr>
              <a:t></a:t>
            </a:r>
            <a:r>
              <a:rPr lang="el-GR" dirty="0" smtClean="0"/>
              <a:t> το </a:t>
            </a:r>
            <a:r>
              <a:rPr lang="el-GR" dirty="0"/>
              <a:t>περιβάλλον που έχει δημιουργηθεί </a:t>
            </a:r>
            <a:r>
              <a:rPr lang="el-GR" dirty="0" smtClean="0"/>
              <a:t>/ διαμορφωθεί από </a:t>
            </a:r>
            <a:r>
              <a:rPr lang="el-GR" dirty="0"/>
              <a:t>τον άνθρωπο</a:t>
            </a:r>
            <a:r>
              <a:rPr lang="el-GR" dirty="0" smtClean="0"/>
              <a:t>.</a:t>
            </a:r>
          </a:p>
          <a:p>
            <a:pPr algn="just"/>
            <a:endParaRPr lang="el-GR" dirty="0"/>
          </a:p>
          <a:p>
            <a:pPr algn="just"/>
            <a:r>
              <a:rPr lang="el-GR" dirty="0" smtClean="0"/>
              <a:t>Περιβαλλοντικά προβλήματα: ρύπανση, επιδείνωση κλιματικών συνθηκών, φυσικές καταστροφές</a:t>
            </a:r>
          </a:p>
          <a:p>
            <a:pPr algn="just"/>
            <a:endParaRPr lang="el-GR" dirty="0" smtClean="0"/>
          </a:p>
          <a:p>
            <a:pPr algn="just"/>
            <a:r>
              <a:rPr lang="el-GR" dirty="0" smtClean="0"/>
              <a:t>                                                                                     </a:t>
            </a:r>
            <a:r>
              <a:rPr lang="el-GR" b="1" dirty="0" smtClean="0">
                <a:solidFill>
                  <a:srgbClr val="FF0000"/>
                </a:solidFill>
                <a:sym typeface="Wingdings 3" panose="05040102010807070707" pitchFamily="18" charset="2"/>
              </a:rPr>
              <a:t></a:t>
            </a:r>
            <a:endParaRPr lang="el-GR" b="1" dirty="0">
              <a:solidFill>
                <a:srgbClr val="FF0000"/>
              </a:solidFill>
            </a:endParaRPr>
          </a:p>
          <a:p>
            <a:pPr algn="just"/>
            <a:r>
              <a:rPr lang="el-GR" dirty="0" smtClean="0"/>
              <a:t>                                             Αγνόηση ορίων αντοχής του φυσικού περιβάλλον</a:t>
            </a:r>
          </a:p>
          <a:p>
            <a:pPr algn="just"/>
            <a:endParaRPr lang="el-GR" dirty="0"/>
          </a:p>
          <a:p>
            <a:pPr algn="just"/>
            <a:r>
              <a:rPr lang="el-GR" dirty="0" smtClean="0"/>
              <a:t>Η εμβάθυνση στον περιβαλλοντικό σχεδιασμό  και η επεξεργασία πολιτικών και μεθόδων περιβαλλοντικής προστασίας προϋποθέτουν</a:t>
            </a:r>
          </a:p>
          <a:p>
            <a:pPr algn="just"/>
            <a:endParaRPr lang="el-GR" dirty="0" smtClean="0"/>
          </a:p>
          <a:p>
            <a:pPr algn="just"/>
            <a:endParaRPr lang="el-GR" dirty="0" smtClean="0"/>
          </a:p>
          <a:p>
            <a:pPr algn="just"/>
            <a:endParaRPr lang="el-GR" dirty="0"/>
          </a:p>
          <a:p>
            <a:pPr algn="just"/>
            <a:r>
              <a:rPr lang="el-GR" dirty="0" smtClean="0"/>
              <a:t>       </a:t>
            </a:r>
            <a:r>
              <a:rPr lang="el-GR" b="1" dirty="0" smtClean="0"/>
              <a:t>Βασικές γνώσεις για τη σύσταση και λειτουργία του Φυσικού περιβάλλοντος</a:t>
            </a:r>
          </a:p>
          <a:p>
            <a:pPr algn="just"/>
            <a:endParaRPr lang="el-GR" b="1" dirty="0"/>
          </a:p>
          <a:p>
            <a:pPr algn="just"/>
            <a:endParaRPr lang="el-GR" dirty="0" smtClean="0"/>
          </a:p>
          <a:p>
            <a:pPr algn="just"/>
            <a:endParaRPr lang="el-GR" dirty="0"/>
          </a:p>
          <a:p>
            <a:pPr algn="just"/>
            <a:endParaRPr lang="el-GR" dirty="0" smtClean="0"/>
          </a:p>
          <a:p>
            <a:pPr algn="just"/>
            <a:endParaRPr lang="el-GR" dirty="0"/>
          </a:p>
          <a:p>
            <a:pPr algn="just"/>
            <a:endParaRPr lang="el-GR" dirty="0" smtClean="0"/>
          </a:p>
          <a:p>
            <a:pPr algn="just"/>
            <a:endParaRPr lang="el-GR" dirty="0"/>
          </a:p>
          <a:p>
            <a:pPr algn="just"/>
            <a:endParaRPr lang="el-GR" dirty="0" smtClean="0"/>
          </a:p>
          <a:p>
            <a:pPr algn="just"/>
            <a:endParaRPr lang="el-GR" dirty="0"/>
          </a:p>
          <a:p>
            <a:pPr algn="just"/>
            <a:endParaRPr lang="el-GR" dirty="0" smtClean="0"/>
          </a:p>
          <a:p>
            <a:pPr algn="just"/>
            <a:endParaRPr lang="el-GR" dirty="0"/>
          </a:p>
        </p:txBody>
      </p:sp>
      <p:sp>
        <p:nvSpPr>
          <p:cNvPr id="4" name="Καμπύλο αριστερό βέλος 3"/>
          <p:cNvSpPr/>
          <p:nvPr/>
        </p:nvSpPr>
        <p:spPr>
          <a:xfrm>
            <a:off x="2051222" y="4374292"/>
            <a:ext cx="930875" cy="856735"/>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schemeClr val="tx1"/>
              </a:solidFill>
            </a:endParaRPr>
          </a:p>
        </p:txBody>
      </p:sp>
    </p:spTree>
    <p:extLst>
      <p:ext uri="{BB962C8B-B14F-4D97-AF65-F5344CB8AC3E}">
        <p14:creationId xmlns:p14="http://schemas.microsoft.com/office/powerpoint/2010/main" val="152467672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Αδιατάρακτο Φυσικό Περιβάλλον</a:t>
            </a:r>
            <a:endParaRPr lang="el-GR" dirty="0"/>
          </a:p>
        </p:txBody>
      </p:sp>
      <p:sp>
        <p:nvSpPr>
          <p:cNvPr id="3" name="Θέση κειμένου 2"/>
          <p:cNvSpPr>
            <a:spLocks noGrp="1"/>
          </p:cNvSpPr>
          <p:nvPr>
            <p:ph type="body" idx="1"/>
          </p:nvPr>
        </p:nvSpPr>
        <p:spPr/>
        <p:txBody>
          <a:bodyPr/>
          <a:lstStyle/>
          <a:p>
            <a:r>
              <a:rPr lang="el-GR" dirty="0" smtClean="0"/>
              <a:t>Βοϊδομάτης</a:t>
            </a:r>
            <a:endParaRPr lang="el-GR" dirty="0"/>
          </a:p>
        </p:txBody>
      </p:sp>
      <p:sp>
        <p:nvSpPr>
          <p:cNvPr id="5" name="Θέση κειμένου 4"/>
          <p:cNvSpPr>
            <a:spLocks noGrp="1"/>
          </p:cNvSpPr>
          <p:nvPr>
            <p:ph type="body" sz="quarter" idx="3"/>
          </p:nvPr>
        </p:nvSpPr>
        <p:spPr/>
        <p:txBody>
          <a:bodyPr/>
          <a:lstStyle/>
          <a:p>
            <a:r>
              <a:rPr lang="el-GR" dirty="0" err="1" smtClean="0"/>
              <a:t>Περτούλι</a:t>
            </a:r>
            <a:endParaRPr lang="el-GR" dirty="0"/>
          </a:p>
        </p:txBody>
      </p:sp>
      <p:pic>
        <p:nvPicPr>
          <p:cNvPr id="8" name="Θέση περιεχομένου 7"/>
          <p:cNvPicPr>
            <a:picLocks noGrp="1" noChangeAspect="1"/>
          </p:cNvPicPr>
          <p:nvPr>
            <p:ph sz="quarter" idx="4"/>
          </p:nvPr>
        </p:nvPicPr>
        <p:blipFill>
          <a:blip r:embed="rId2">
            <a:extLst>
              <a:ext uri="{28A0092B-C50C-407E-A947-70E740481C1C}">
                <a14:useLocalDpi xmlns:a14="http://schemas.microsoft.com/office/drawing/2010/main" val="0"/>
              </a:ext>
            </a:extLst>
          </a:blip>
          <a:stretch>
            <a:fillRect/>
          </a:stretch>
        </p:blipFill>
        <p:spPr>
          <a:xfrm>
            <a:off x="6172200" y="2728945"/>
            <a:ext cx="5183188" cy="3236848"/>
          </a:xfrm>
        </p:spPr>
      </p:pic>
      <p:pic>
        <p:nvPicPr>
          <p:cNvPr id="10" name="Θέση περιεχομένου 9"/>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839788" y="2706852"/>
            <a:ext cx="5157787" cy="3281034"/>
          </a:xfrm>
        </p:spPr>
      </p:pic>
    </p:spTree>
    <p:extLst>
      <p:ext uri="{BB962C8B-B14F-4D97-AF65-F5344CB8AC3E}">
        <p14:creationId xmlns:p14="http://schemas.microsoft.com/office/powerpoint/2010/main" val="93965410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Επεμβάσεις του ανθρώπου στη φύση</a:t>
            </a:r>
            <a:endParaRPr lang="el-GR" dirty="0"/>
          </a:p>
        </p:txBody>
      </p:sp>
      <p:pic>
        <p:nvPicPr>
          <p:cNvPr id="5" name="Θέση περιεχομένου 4"/>
          <p:cNvPicPr>
            <a:picLocks noGrp="1" noChangeAspect="1"/>
          </p:cNvPicPr>
          <p:nvPr>
            <p:ph sz="half" idx="1"/>
          </p:nvPr>
        </p:nvPicPr>
        <p:blipFill>
          <a:blip r:embed="rId2"/>
          <a:stretch>
            <a:fillRect/>
          </a:stretch>
        </p:blipFill>
        <p:spPr>
          <a:xfrm>
            <a:off x="838200" y="2274094"/>
            <a:ext cx="5181600" cy="3454400"/>
          </a:xfrm>
          <a:prstGeom prst="rect">
            <a:avLst/>
          </a:prstGeom>
        </p:spPr>
      </p:pic>
      <p:pic>
        <p:nvPicPr>
          <p:cNvPr id="6" name="Θέση περιεχομένου 5"/>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172200" y="2274094"/>
            <a:ext cx="5181600" cy="3454400"/>
          </a:xfrm>
        </p:spPr>
      </p:pic>
    </p:spTree>
    <p:extLst>
      <p:ext uri="{BB962C8B-B14F-4D97-AF65-F5344CB8AC3E}">
        <p14:creationId xmlns:p14="http://schemas.microsoft.com/office/powerpoint/2010/main" val="79055871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96562" y="238897"/>
            <a:ext cx="11565924" cy="11172289"/>
          </a:xfrm>
          <a:prstGeom prst="rect">
            <a:avLst/>
          </a:prstGeom>
          <a:noFill/>
        </p:spPr>
        <p:txBody>
          <a:bodyPr wrap="square" rtlCol="0">
            <a:spAutoFit/>
          </a:bodyPr>
          <a:lstStyle/>
          <a:p>
            <a:endParaRPr lang="el-GR" dirty="0" smtClean="0"/>
          </a:p>
          <a:p>
            <a:r>
              <a:rPr lang="el-GR" dirty="0"/>
              <a:t> </a:t>
            </a:r>
            <a:r>
              <a:rPr lang="el-GR" dirty="0" smtClean="0"/>
              <a:t>                                                                   </a:t>
            </a:r>
            <a:r>
              <a:rPr lang="el-GR" sz="2400" b="1" dirty="0" smtClean="0">
                <a:solidFill>
                  <a:schemeClr val="accent6">
                    <a:lumMod val="75000"/>
                  </a:schemeClr>
                </a:solidFill>
              </a:rPr>
              <a:t>ΦΥΣΙΚΟ ΠΕΡΙΒΑΛΛΟΝ</a:t>
            </a:r>
          </a:p>
          <a:p>
            <a:endParaRPr lang="el-GR" sz="2400" dirty="0"/>
          </a:p>
          <a:p>
            <a:pPr marL="457200" indent="-457200">
              <a:buAutoNum type="arabicPeriod"/>
            </a:pPr>
            <a:r>
              <a:rPr lang="el-GR" sz="2400" b="1" u="sng" dirty="0" smtClean="0">
                <a:solidFill>
                  <a:schemeClr val="accent4">
                    <a:lumMod val="50000"/>
                  </a:schemeClr>
                </a:solidFill>
              </a:rPr>
              <a:t>Λιθόσφαιρα</a:t>
            </a:r>
            <a:r>
              <a:rPr lang="el-GR" sz="2400" dirty="0" smtClean="0">
                <a:solidFill>
                  <a:schemeClr val="accent4">
                    <a:lumMod val="50000"/>
                  </a:schemeClr>
                </a:solidFill>
              </a:rPr>
              <a:t>:</a:t>
            </a:r>
            <a:r>
              <a:rPr lang="el-GR" sz="2400" dirty="0" smtClean="0"/>
              <a:t> αποτελεί το στερεό φλοιό της γης. Μικρό πάχος (</a:t>
            </a:r>
            <a:r>
              <a:rPr lang="en-US" sz="2400" dirty="0" smtClean="0"/>
              <a:t>max</a:t>
            </a:r>
            <a:r>
              <a:rPr lang="el-GR" sz="2400" dirty="0" smtClean="0"/>
              <a:t> = 40 </a:t>
            </a:r>
            <a:r>
              <a:rPr lang="en-US" sz="2400" dirty="0" smtClean="0"/>
              <a:t>km). </a:t>
            </a:r>
            <a:r>
              <a:rPr lang="el-GR" sz="2400" dirty="0" smtClean="0"/>
              <a:t>Πηγή υλικών, ενέργειας.</a:t>
            </a:r>
          </a:p>
          <a:p>
            <a:r>
              <a:rPr lang="el-GR" sz="2400" dirty="0"/>
              <a:t> </a:t>
            </a:r>
            <a:r>
              <a:rPr lang="el-GR" sz="2400" dirty="0" smtClean="0"/>
              <a:t>      Δεν είναι συνεχής, αλλά χωρίζεται σε μεγάλα τεμάχια, τις </a:t>
            </a:r>
            <a:r>
              <a:rPr lang="el-GR" sz="2400" u="sng" dirty="0" smtClean="0"/>
              <a:t>λιθοσφαιρικές</a:t>
            </a:r>
            <a:r>
              <a:rPr lang="el-GR" sz="2400" dirty="0" smtClean="0"/>
              <a:t> πλάκες.</a:t>
            </a:r>
          </a:p>
          <a:p>
            <a:r>
              <a:rPr lang="el-GR" sz="2400" dirty="0"/>
              <a:t> </a:t>
            </a:r>
            <a:endParaRPr lang="en-US" sz="2400" dirty="0" smtClean="0"/>
          </a:p>
          <a:p>
            <a:r>
              <a:rPr lang="en-US" sz="2400" dirty="0"/>
              <a:t> </a:t>
            </a:r>
            <a:r>
              <a:rPr lang="en-US" sz="2400" dirty="0" smtClean="0"/>
              <a:t>    </a:t>
            </a:r>
            <a:r>
              <a:rPr lang="el-GR" sz="2400" dirty="0" smtClean="0"/>
              <a:t>Μεταβολή της λιθόσφαιρας, λόγω:  </a:t>
            </a:r>
            <a:endParaRPr lang="en-US" sz="2400" dirty="0" smtClean="0"/>
          </a:p>
          <a:p>
            <a:r>
              <a:rPr lang="el-GR" sz="2400" dirty="0" smtClean="0"/>
              <a:t>     </a:t>
            </a:r>
          </a:p>
          <a:p>
            <a:pPr marL="342900" indent="-342900">
              <a:buFont typeface="Arial" panose="020B0604020202020204" pitchFamily="34" charset="0"/>
              <a:buChar char="•"/>
            </a:pPr>
            <a:r>
              <a:rPr lang="el-GR" sz="2400" u="sng" dirty="0" smtClean="0"/>
              <a:t>Μετακίνησης λιθοσφαιρικών πλακών </a:t>
            </a:r>
            <a:r>
              <a:rPr lang="el-GR" sz="2400" dirty="0" smtClean="0">
                <a:sym typeface="Wingdings 3"/>
              </a:rPr>
              <a:t> ηφαίστεια, σεισμοί, ορογένεση, δημιουργία νέων πετρωμάτων</a:t>
            </a:r>
            <a:r>
              <a:rPr lang="el-GR" sz="2400" dirty="0" smtClean="0"/>
              <a:t> </a:t>
            </a:r>
            <a:endParaRPr lang="en-US" sz="2400" dirty="0" smtClean="0"/>
          </a:p>
          <a:p>
            <a:endParaRPr lang="el-GR" sz="2400" dirty="0" smtClean="0"/>
          </a:p>
          <a:p>
            <a:pPr marL="342900" indent="-342900">
              <a:buFont typeface="Arial" panose="020B0604020202020204" pitchFamily="34" charset="0"/>
              <a:buChar char="•"/>
            </a:pPr>
            <a:r>
              <a:rPr lang="el-GR" sz="2400" dirty="0"/>
              <a:t> </a:t>
            </a:r>
            <a:r>
              <a:rPr lang="el-GR" sz="2400" u="sng" dirty="0" smtClean="0"/>
              <a:t>Αποσάθρωσης</a:t>
            </a:r>
            <a:r>
              <a:rPr lang="el-GR" sz="2400" dirty="0" smtClean="0"/>
              <a:t>                  μηχανικής (λόγω μεταβολής θερμοκρασίας, παγετού,                    </a:t>
            </a:r>
          </a:p>
          <a:p>
            <a:r>
              <a:rPr lang="el-GR" sz="2400" dirty="0" smtClean="0"/>
              <a:t>                                                   τεκτονικών κινήσεων, δράσης π.χ. ριζών)</a:t>
            </a:r>
          </a:p>
          <a:p>
            <a:r>
              <a:rPr lang="el-GR" dirty="0" smtClean="0"/>
              <a:t>                                                                </a:t>
            </a:r>
          </a:p>
          <a:p>
            <a:r>
              <a:rPr lang="el-GR" dirty="0"/>
              <a:t> </a:t>
            </a:r>
            <a:r>
              <a:rPr lang="el-GR" dirty="0" smtClean="0"/>
              <a:t>                                                                  </a:t>
            </a:r>
            <a:r>
              <a:rPr lang="el-GR" sz="2400" dirty="0" smtClean="0"/>
              <a:t>χημικής (προκαλείται από την επίδραση χημικών παραγόντων</a:t>
            </a:r>
          </a:p>
          <a:p>
            <a:r>
              <a:rPr lang="el-GR" sz="2400" dirty="0"/>
              <a:t> </a:t>
            </a:r>
            <a:r>
              <a:rPr lang="el-GR" sz="2400" dirty="0" smtClean="0"/>
              <a:t>                                                   π.χ. </a:t>
            </a:r>
            <a:r>
              <a:rPr lang="en-US" sz="2400" dirty="0" smtClean="0"/>
              <a:t>CO2, SO2.</a:t>
            </a:r>
            <a:endParaRPr lang="el-GR" sz="2400" dirty="0"/>
          </a:p>
          <a:p>
            <a:endParaRPr lang="el-GR" dirty="0" smtClean="0"/>
          </a:p>
          <a:p>
            <a:endParaRPr lang="el-GR" dirty="0"/>
          </a:p>
          <a:p>
            <a:endParaRPr lang="el-GR" dirty="0" smtClean="0"/>
          </a:p>
          <a:p>
            <a:endParaRPr lang="el-GR" dirty="0"/>
          </a:p>
          <a:p>
            <a:endParaRPr lang="el-GR" dirty="0" smtClean="0"/>
          </a:p>
          <a:p>
            <a:endParaRPr lang="el-GR" dirty="0"/>
          </a:p>
          <a:p>
            <a:endParaRPr lang="el-GR" dirty="0" smtClean="0"/>
          </a:p>
          <a:p>
            <a:endParaRPr lang="el-GR" dirty="0"/>
          </a:p>
          <a:p>
            <a:endParaRPr lang="el-GR" dirty="0" smtClean="0"/>
          </a:p>
          <a:p>
            <a:endParaRPr lang="el-GR" dirty="0"/>
          </a:p>
          <a:p>
            <a:endParaRPr lang="el-GR" dirty="0" smtClean="0"/>
          </a:p>
          <a:p>
            <a:endParaRPr lang="el-GR" dirty="0"/>
          </a:p>
          <a:p>
            <a:endParaRPr lang="el-GR" dirty="0" smtClean="0"/>
          </a:p>
          <a:p>
            <a:endParaRPr lang="el-GR" dirty="0"/>
          </a:p>
          <a:p>
            <a:endParaRPr lang="el-GR" dirty="0" smtClean="0"/>
          </a:p>
          <a:p>
            <a:endParaRPr lang="el-GR" dirty="0"/>
          </a:p>
          <a:p>
            <a:endParaRPr lang="el-GR" dirty="0" smtClean="0"/>
          </a:p>
          <a:p>
            <a:endParaRPr lang="el-GR" dirty="0"/>
          </a:p>
        </p:txBody>
      </p:sp>
      <p:cxnSp>
        <p:nvCxnSpPr>
          <p:cNvPr id="14" name="Ευθύγραμμο βέλος σύνδεσης 13"/>
          <p:cNvCxnSpPr/>
          <p:nvPr/>
        </p:nvCxnSpPr>
        <p:spPr>
          <a:xfrm>
            <a:off x="2807855" y="4821382"/>
            <a:ext cx="914400" cy="1847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6" name="Ευθεία γραμμή σύνδεσης 15"/>
          <p:cNvCxnSpPr/>
          <p:nvPr/>
        </p:nvCxnSpPr>
        <p:spPr>
          <a:xfrm>
            <a:off x="2807855" y="4839855"/>
            <a:ext cx="0" cy="985186"/>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Ευθύγραμμο βέλος σύνδεσης 17"/>
          <p:cNvCxnSpPr/>
          <p:nvPr/>
        </p:nvCxnSpPr>
        <p:spPr>
          <a:xfrm>
            <a:off x="2807855" y="5825041"/>
            <a:ext cx="91440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713625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43345" y="360218"/>
            <a:ext cx="11573164" cy="6186309"/>
          </a:xfrm>
          <a:prstGeom prst="rect">
            <a:avLst/>
          </a:prstGeom>
          <a:noFill/>
        </p:spPr>
        <p:txBody>
          <a:bodyPr wrap="square" rtlCol="0">
            <a:spAutoFit/>
          </a:bodyPr>
          <a:lstStyle/>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endParaRPr lang="el-GR" dirty="0"/>
          </a:p>
        </p:txBody>
      </p:sp>
      <p:sp>
        <p:nvSpPr>
          <p:cNvPr id="3" name="TextBox 2"/>
          <p:cNvSpPr txBox="1"/>
          <p:nvPr/>
        </p:nvSpPr>
        <p:spPr>
          <a:xfrm>
            <a:off x="314036" y="360218"/>
            <a:ext cx="11573164" cy="5447645"/>
          </a:xfrm>
          <a:prstGeom prst="rect">
            <a:avLst/>
          </a:prstGeom>
          <a:noFill/>
        </p:spPr>
        <p:txBody>
          <a:bodyPr wrap="square" rtlCol="0">
            <a:spAutoFit/>
          </a:bodyPr>
          <a:lstStyle/>
          <a:p>
            <a:pPr marL="342900" indent="-342900">
              <a:buFont typeface="Arial" panose="020B0604020202020204" pitchFamily="34" charset="0"/>
              <a:buChar char="•"/>
            </a:pPr>
            <a:r>
              <a:rPr lang="en-US" sz="2400" dirty="0"/>
              <a:t> </a:t>
            </a:r>
            <a:r>
              <a:rPr lang="el-GR" sz="2400" u="sng" dirty="0" smtClean="0"/>
              <a:t>Διάβρωσης </a:t>
            </a:r>
          </a:p>
          <a:p>
            <a:endParaRPr lang="el-GR" sz="2400" u="sng" dirty="0"/>
          </a:p>
          <a:p>
            <a:pPr marL="342900" indent="-342900">
              <a:buFont typeface="Arial" panose="020B0604020202020204" pitchFamily="34" charset="0"/>
              <a:buChar char="•"/>
            </a:pPr>
            <a:r>
              <a:rPr lang="el-GR" sz="2400" u="sng" dirty="0" smtClean="0"/>
              <a:t> Απόθεσης </a:t>
            </a:r>
            <a:r>
              <a:rPr lang="el-GR" sz="2400" dirty="0" smtClean="0"/>
              <a:t>(τελικό στάδιο μεταφοράς των προϊόντων αποσάθρωσης και διάβρωσης σε νέες θέσεις).</a:t>
            </a:r>
          </a:p>
          <a:p>
            <a:endParaRPr lang="el-GR" sz="2400" dirty="0"/>
          </a:p>
          <a:p>
            <a:r>
              <a:rPr lang="el-GR" sz="2400" dirty="0" smtClean="0"/>
              <a:t>Οι γεωλογικές διεργασίες συνδέονται στενά με πολλά φυσικά φαινόμενα όπως δράση των νερών της βροχής, των παγετώνων, του ανέμου, κατολισθήσεις, παράκτιες διεργασίες κ.λπ.</a:t>
            </a:r>
          </a:p>
          <a:p>
            <a:endParaRPr lang="el-GR" sz="2400" dirty="0"/>
          </a:p>
          <a:p>
            <a:r>
              <a:rPr lang="el-GR" sz="2400" dirty="0" smtClean="0"/>
              <a:t>Λιθόσφαιρα            Πετρώματα                Ιζηματογενή [</a:t>
            </a:r>
            <a:r>
              <a:rPr lang="el-GR" dirty="0" smtClean="0"/>
              <a:t>από προϊόντα αποσάθρωσης και διάβρωσης]</a:t>
            </a:r>
            <a:endParaRPr lang="el-GR" sz="2400" dirty="0" smtClean="0"/>
          </a:p>
          <a:p>
            <a:r>
              <a:rPr lang="el-GR" sz="2400" dirty="0"/>
              <a:t> </a:t>
            </a:r>
            <a:r>
              <a:rPr lang="el-GR" sz="2400" dirty="0" smtClean="0"/>
              <a:t>                                                                       Πυριγενή [</a:t>
            </a:r>
            <a:r>
              <a:rPr lang="el-GR" dirty="0" smtClean="0"/>
              <a:t>από στερεοποίηση μάγματος ]</a:t>
            </a:r>
          </a:p>
          <a:p>
            <a:r>
              <a:rPr lang="el-GR" sz="2400" dirty="0"/>
              <a:t> </a:t>
            </a:r>
            <a:r>
              <a:rPr lang="el-GR" sz="2400" dirty="0" smtClean="0"/>
              <a:t>                                                                       Μεταμορφωσιγενή </a:t>
            </a:r>
            <a:r>
              <a:rPr lang="el-GR" dirty="0" smtClean="0"/>
              <a:t>[ μετάπλαση ορυκτολογικών συστατικών                               </a:t>
            </a:r>
          </a:p>
          <a:p>
            <a:r>
              <a:rPr lang="el-GR" dirty="0"/>
              <a:t> </a:t>
            </a:r>
            <a:r>
              <a:rPr lang="el-GR" dirty="0" smtClean="0"/>
              <a:t>                                                                                                                                               των πετρωμάτων των δύο άλλων  </a:t>
            </a:r>
          </a:p>
          <a:p>
            <a:r>
              <a:rPr lang="el-GR" dirty="0"/>
              <a:t> </a:t>
            </a:r>
            <a:r>
              <a:rPr lang="el-GR" dirty="0" smtClean="0"/>
              <a:t>                                                                                                                                               κατηγοριών]</a:t>
            </a:r>
          </a:p>
          <a:p>
            <a:r>
              <a:rPr lang="el-GR" sz="2400" dirty="0"/>
              <a:t> </a:t>
            </a:r>
            <a:r>
              <a:rPr lang="el-GR" sz="2400" dirty="0" smtClean="0"/>
              <a:t>                                 Ορυκτά = στοιχεία δομής των πετρωμάτων (π.χ. χαλαζίας, </a:t>
            </a:r>
            <a:r>
              <a:rPr lang="el-GR" sz="2400" dirty="0" err="1" smtClean="0"/>
              <a:t>άστριος</a:t>
            </a:r>
            <a:r>
              <a:rPr lang="el-GR" sz="2400" dirty="0" smtClean="0"/>
              <a:t>, αλλά </a:t>
            </a:r>
          </a:p>
          <a:p>
            <a:r>
              <a:rPr lang="el-GR" sz="2400" dirty="0"/>
              <a:t> </a:t>
            </a:r>
            <a:r>
              <a:rPr lang="el-GR" sz="2400" dirty="0" smtClean="0"/>
              <a:t>                                                   και πετρέλαιο, ορυκτοί άνθρακες κ.λπ.).</a:t>
            </a:r>
            <a:endParaRPr lang="el-GR" sz="2400" dirty="0"/>
          </a:p>
        </p:txBody>
      </p:sp>
      <p:cxnSp>
        <p:nvCxnSpPr>
          <p:cNvPr id="7" name="Ευθύγραμμο βέλος σύνδεσης 6"/>
          <p:cNvCxnSpPr/>
          <p:nvPr/>
        </p:nvCxnSpPr>
        <p:spPr>
          <a:xfrm>
            <a:off x="4498106" y="3535472"/>
            <a:ext cx="720437"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9" name="Ευθύγραμμο βέλος σύνδεσης 8"/>
          <p:cNvCxnSpPr/>
          <p:nvPr/>
        </p:nvCxnSpPr>
        <p:spPr>
          <a:xfrm>
            <a:off x="4498106" y="3545736"/>
            <a:ext cx="720437" cy="28632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1" name="Ευθύγραμμο βέλος σύνδεσης 10"/>
          <p:cNvCxnSpPr/>
          <p:nvPr/>
        </p:nvCxnSpPr>
        <p:spPr>
          <a:xfrm>
            <a:off x="4498106" y="3545736"/>
            <a:ext cx="720437" cy="62807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3" name="Ευθύγραμμο βέλος σύνδεσης 12"/>
          <p:cNvCxnSpPr/>
          <p:nvPr/>
        </p:nvCxnSpPr>
        <p:spPr>
          <a:xfrm>
            <a:off x="2068945" y="3545736"/>
            <a:ext cx="54494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849849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95564" y="277091"/>
            <a:ext cx="11711709" cy="6370975"/>
          </a:xfrm>
          <a:prstGeom prst="rect">
            <a:avLst/>
          </a:prstGeom>
          <a:noFill/>
        </p:spPr>
        <p:txBody>
          <a:bodyPr wrap="square" rtlCol="0">
            <a:spAutoFit/>
          </a:bodyPr>
          <a:lstStyle/>
          <a:p>
            <a:r>
              <a:rPr lang="el-GR" sz="2400" b="1" dirty="0" smtClean="0">
                <a:solidFill>
                  <a:schemeClr val="accent5">
                    <a:lumMod val="75000"/>
                  </a:schemeClr>
                </a:solidFill>
              </a:rPr>
              <a:t>2. </a:t>
            </a:r>
            <a:r>
              <a:rPr lang="el-GR" sz="2400" b="1" u="sng" dirty="0" smtClean="0">
                <a:solidFill>
                  <a:schemeClr val="accent5">
                    <a:lumMod val="75000"/>
                  </a:schemeClr>
                </a:solidFill>
              </a:rPr>
              <a:t>Υδρόσφαιρα</a:t>
            </a:r>
            <a:r>
              <a:rPr lang="el-GR" sz="2400" dirty="0" smtClean="0"/>
              <a:t>: Σύνολο υδάτινου στοιχείου που περιβάλλει τη γη ως υγρό (θάλασσες, λίμνες, ποτάμια, υπόγεια νερά, λίμνες, λιμνοθάλασσες), ως στερεό (πολικοί πάγοι, παγετώνες) και ως αέριο στην ατμόσφαιρα </a:t>
            </a:r>
            <a:r>
              <a:rPr lang="el-GR" sz="2400" dirty="0" smtClean="0">
                <a:solidFill>
                  <a:schemeClr val="bg2"/>
                </a:solidFill>
              </a:rPr>
              <a:t> </a:t>
            </a:r>
            <a:r>
              <a:rPr lang="el-GR" sz="2400" dirty="0" smtClean="0"/>
              <a:t>(υδρατμοί).</a:t>
            </a:r>
          </a:p>
          <a:p>
            <a:endParaRPr lang="el-GR" sz="2400" dirty="0"/>
          </a:p>
          <a:p>
            <a:r>
              <a:rPr lang="el-GR" sz="2400" dirty="0" smtClean="0"/>
              <a:t>Ποσότητα νερού στον πλανήτη = 1.386 </a:t>
            </a:r>
            <a:r>
              <a:rPr lang="en-US" sz="2400" dirty="0" smtClean="0"/>
              <a:t>km3 [96,5% </a:t>
            </a:r>
            <a:r>
              <a:rPr lang="en-US" sz="2400" dirty="0" smtClean="0">
                <a:sym typeface="Wingdings 3"/>
              </a:rPr>
              <a:t> </a:t>
            </a:r>
            <a:r>
              <a:rPr lang="el-GR" sz="2400" dirty="0" smtClean="0">
                <a:sym typeface="Wingdings 3"/>
              </a:rPr>
              <a:t>ωκεανούς και θάλασσες, 2,5%  γλυκό νερό]</a:t>
            </a:r>
          </a:p>
          <a:p>
            <a:endParaRPr lang="el-GR" sz="2400" dirty="0">
              <a:sym typeface="Wingdings 3"/>
            </a:endParaRPr>
          </a:p>
          <a:p>
            <a:r>
              <a:rPr lang="el-GR" sz="2400" dirty="0" smtClean="0">
                <a:sym typeface="Wingdings 3"/>
              </a:rPr>
              <a:t>Νερό = απαραίτητο </a:t>
            </a:r>
            <a:r>
              <a:rPr lang="el-GR" sz="2400" dirty="0" smtClean="0"/>
              <a:t>               φωτοσύνθεση</a:t>
            </a:r>
          </a:p>
          <a:p>
            <a:r>
              <a:rPr lang="el-GR" sz="2400" dirty="0"/>
              <a:t> </a:t>
            </a:r>
            <a:r>
              <a:rPr lang="el-GR" sz="2400" dirty="0" smtClean="0"/>
              <a:t>                                                   πρόσληψη θρεπτικών από το έδαφος</a:t>
            </a:r>
          </a:p>
          <a:p>
            <a:r>
              <a:rPr lang="el-GR" sz="2400" dirty="0"/>
              <a:t> </a:t>
            </a:r>
            <a:r>
              <a:rPr lang="el-GR" sz="2400" dirty="0" smtClean="0"/>
              <a:t>                                                   ύδρευση</a:t>
            </a:r>
          </a:p>
          <a:p>
            <a:r>
              <a:rPr lang="el-GR" sz="2400" dirty="0"/>
              <a:t> </a:t>
            </a:r>
            <a:r>
              <a:rPr lang="el-GR" sz="2400" dirty="0" smtClean="0"/>
              <a:t>                                                   άρδευση</a:t>
            </a:r>
          </a:p>
          <a:p>
            <a:r>
              <a:rPr lang="el-GR" sz="2400" dirty="0"/>
              <a:t> </a:t>
            </a:r>
            <a:r>
              <a:rPr lang="el-GR" sz="2400" dirty="0" smtClean="0"/>
              <a:t>                                                   κάλυψη ενεργειακών και παραγωγικών αναγκών</a:t>
            </a:r>
          </a:p>
          <a:p>
            <a:r>
              <a:rPr lang="el-GR" sz="2400" dirty="0"/>
              <a:t> </a:t>
            </a:r>
            <a:r>
              <a:rPr lang="el-GR" sz="2400" dirty="0" smtClean="0"/>
              <a:t>                                                    πηγή τροφής και πρώτων υλών </a:t>
            </a:r>
          </a:p>
          <a:p>
            <a:r>
              <a:rPr lang="el-GR" sz="2400" dirty="0" smtClean="0"/>
              <a:t>Νερό = πόρος σε διαρκή ανακύκλωση λόγω του υδρολογικού κύκλου.</a:t>
            </a:r>
          </a:p>
          <a:p>
            <a:endParaRPr lang="el-GR" sz="2400" dirty="0"/>
          </a:p>
          <a:p>
            <a:r>
              <a:rPr lang="el-GR" sz="2400" dirty="0" smtClean="0"/>
              <a:t>Η ποιότητά του συνεχώς υποβαθμίζεται λόγω της ρύπανσης.</a:t>
            </a:r>
          </a:p>
          <a:p>
            <a:r>
              <a:rPr lang="el-GR" sz="2400" dirty="0"/>
              <a:t> </a:t>
            </a:r>
            <a:r>
              <a:rPr lang="el-GR" sz="2400" dirty="0" smtClean="0"/>
              <a:t>                                                    </a:t>
            </a:r>
            <a:endParaRPr lang="el-GR" sz="2400" dirty="0"/>
          </a:p>
        </p:txBody>
      </p:sp>
      <p:cxnSp>
        <p:nvCxnSpPr>
          <p:cNvPr id="4" name="Ευθύγραμμο βέλος σύνδεσης 3"/>
          <p:cNvCxnSpPr/>
          <p:nvPr/>
        </p:nvCxnSpPr>
        <p:spPr>
          <a:xfrm>
            <a:off x="3011055" y="3112655"/>
            <a:ext cx="757381"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 name="Ευθύγραμμο βέλος σύνδεσης 5"/>
          <p:cNvCxnSpPr/>
          <p:nvPr/>
        </p:nvCxnSpPr>
        <p:spPr>
          <a:xfrm>
            <a:off x="3011055" y="3112655"/>
            <a:ext cx="886690" cy="181956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8" name="Ευθύγραμμο βέλος σύνδεσης 7"/>
          <p:cNvCxnSpPr/>
          <p:nvPr/>
        </p:nvCxnSpPr>
        <p:spPr>
          <a:xfrm>
            <a:off x="3011055" y="3112655"/>
            <a:ext cx="886690" cy="137621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0" name="Ευθύγραμμο βέλος σύνδεσης 9"/>
          <p:cNvCxnSpPr/>
          <p:nvPr/>
        </p:nvCxnSpPr>
        <p:spPr>
          <a:xfrm>
            <a:off x="3011055" y="3112655"/>
            <a:ext cx="886690" cy="102523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2" name="Ευθύγραμμο βέλος σύνδεσης 11"/>
          <p:cNvCxnSpPr/>
          <p:nvPr/>
        </p:nvCxnSpPr>
        <p:spPr>
          <a:xfrm>
            <a:off x="3011055" y="3112655"/>
            <a:ext cx="886690" cy="68810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4" name="Ευθύγραμμο βέλος σύνδεσης 13"/>
          <p:cNvCxnSpPr/>
          <p:nvPr/>
        </p:nvCxnSpPr>
        <p:spPr>
          <a:xfrm>
            <a:off x="3011055" y="3112655"/>
            <a:ext cx="757381" cy="34405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49174355"/>
      </p:ext>
    </p:extLst>
  </p:cSld>
  <p:clrMapOvr>
    <a:masterClrMapping/>
  </p:clrMapOvr>
  <p:timing>
    <p:tnLst>
      <p:par>
        <p:cTn id="1" dur="indefinite" restart="never" nodeType="tmRoot"/>
      </p:par>
    </p:tnLst>
  </p:timing>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Paper</Template>
  <TotalTime>651</TotalTime>
  <Words>2524</Words>
  <Application>Microsoft Office PowerPoint</Application>
  <PresentationFormat>Ευρεία οθόνη</PresentationFormat>
  <Paragraphs>444</Paragraphs>
  <Slides>30</Slides>
  <Notes>0</Notes>
  <HiddenSlides>0</HiddenSlides>
  <MMClips>0</MMClips>
  <ScaleCrop>false</ScaleCrop>
  <HeadingPairs>
    <vt:vector size="6" baseType="variant">
      <vt:variant>
        <vt:lpstr>Γραμματοσειρές που χρησιμοποιούνται</vt:lpstr>
      </vt:variant>
      <vt:variant>
        <vt:i4>4</vt:i4>
      </vt:variant>
      <vt:variant>
        <vt:lpstr>Θέμα</vt:lpstr>
      </vt:variant>
      <vt:variant>
        <vt:i4>1</vt:i4>
      </vt:variant>
      <vt:variant>
        <vt:lpstr>Τίτλοι διαφανειών</vt:lpstr>
      </vt:variant>
      <vt:variant>
        <vt:i4>30</vt:i4>
      </vt:variant>
    </vt:vector>
  </HeadingPairs>
  <TitlesOfParts>
    <vt:vector size="35" baseType="lpstr">
      <vt:lpstr>Arial</vt:lpstr>
      <vt:lpstr>Calibri</vt:lpstr>
      <vt:lpstr>Calibri Light</vt:lpstr>
      <vt:lpstr>Wingdings 3</vt:lpstr>
      <vt:lpstr>Θέμα του Office</vt:lpstr>
      <vt:lpstr>ΠΕΡΙΒΑΛΛΟΝΤΙΚΟΣ ΣΧΕΔΙΑΣΜΟΣ-ΠΕΡΙΒΑΛΛΟΝΤΙΚΗ ΠΟΛΙΤΙΚΗ</vt:lpstr>
      <vt:lpstr>ΦΥΣΙΚΟ ΚΑΙ ΑΝΘΡΩΠΟΓΕΝΕΣ ΠΕΡΙΒΑΛΛΟΝ</vt:lpstr>
      <vt:lpstr>Παρουσίαση του PowerPoint</vt:lpstr>
      <vt:lpstr>Παρουσίαση του PowerPoint</vt:lpstr>
      <vt:lpstr>Αδιατάρακτο Φυσικό Περιβάλλον</vt:lpstr>
      <vt:lpstr>Επεμβάσεις του ανθρώπου στη φύση</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Οικιστική πίεση – έντονη αστικοποίηση</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ΠΕΡΙΒΑΛΛΟΝΤΙΚΟΣ ΣΧΕΔΙΑΣΜΟΣ-ΠΕΡΙΒΑΛΛΟΝΤΙΚΗ ΠΟΛΙΤΙΚΗ</dc:title>
  <dc:creator>CHRISTOPOULOU OLGA</dc:creator>
  <cp:lastModifiedBy>CHRISTOPOULOU OLGA</cp:lastModifiedBy>
  <cp:revision>67</cp:revision>
  <dcterms:created xsi:type="dcterms:W3CDTF">2019-02-07T15:38:34Z</dcterms:created>
  <dcterms:modified xsi:type="dcterms:W3CDTF">2019-05-20T13:11:46Z</dcterms:modified>
</cp:coreProperties>
</file>