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5"/>
  </p:notesMasterIdLst>
  <p:sldIdLst>
    <p:sldId id="284" r:id="rId2"/>
    <p:sldId id="256" r:id="rId3"/>
    <p:sldId id="257" r:id="rId4"/>
    <p:sldId id="274" r:id="rId5"/>
    <p:sldId id="258" r:id="rId6"/>
    <p:sldId id="275" r:id="rId7"/>
    <p:sldId id="259" r:id="rId8"/>
    <p:sldId id="260" r:id="rId9"/>
    <p:sldId id="261" r:id="rId10"/>
    <p:sldId id="262" r:id="rId11"/>
    <p:sldId id="263" r:id="rId12"/>
    <p:sldId id="276" r:id="rId13"/>
    <p:sldId id="264" r:id="rId14"/>
    <p:sldId id="277" r:id="rId15"/>
    <p:sldId id="278" r:id="rId16"/>
    <p:sldId id="265" r:id="rId17"/>
    <p:sldId id="267" r:id="rId18"/>
    <p:sldId id="266" r:id="rId19"/>
    <p:sldId id="279" r:id="rId20"/>
    <p:sldId id="268" r:id="rId21"/>
    <p:sldId id="269" r:id="rId22"/>
    <p:sldId id="280" r:id="rId23"/>
    <p:sldId id="270" r:id="rId24"/>
    <p:sldId id="271" r:id="rId25"/>
    <p:sldId id="281" r:id="rId26"/>
    <p:sldId id="272" r:id="rId27"/>
    <p:sldId id="282" r:id="rId28"/>
    <p:sldId id="273" r:id="rId29"/>
    <p:sldId id="283" r:id="rId30"/>
    <p:sldId id="285" r:id="rId31"/>
    <p:sldId id="286" r:id="rId32"/>
    <p:sldId id="287" r:id="rId33"/>
    <p:sldId id="288" r:id="rId34"/>
  </p:sldIdLst>
  <p:sldSz cx="9144000" cy="6858000" type="screen4x3"/>
  <p:notesSz cx="6858000" cy="9144000"/>
  <p:defaultTextStyle>
    <a:defPPr>
      <a:defRPr lang="el-G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6"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5FBBDB-186E-43EA-92EF-A712986C9847}" type="datetimeFigureOut">
              <a:rPr lang="el-GR" smtClean="0"/>
              <a:t>2/7/2015</a:t>
            </a:fld>
            <a:endParaRPr lang="el-GR"/>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93B28B-C339-4E0E-83F7-7E16EDC707F1}" type="slidenum">
              <a:rPr lang="el-GR" smtClean="0"/>
              <a:t>‹#›</a:t>
            </a:fld>
            <a:endParaRPr lang="el-GR"/>
          </a:p>
        </p:txBody>
      </p:sp>
    </p:spTree>
    <p:extLst>
      <p:ext uri="{BB962C8B-B14F-4D97-AF65-F5344CB8AC3E}">
        <p14:creationId xmlns:p14="http://schemas.microsoft.com/office/powerpoint/2010/main" val="13126418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2317285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30</a:t>
            </a:fld>
            <a:endParaRPr lang="el-GR"/>
          </a:p>
        </p:txBody>
      </p:sp>
    </p:spTree>
    <p:extLst>
      <p:ext uri="{BB962C8B-B14F-4D97-AF65-F5344CB8AC3E}">
        <p14:creationId xmlns:p14="http://schemas.microsoft.com/office/powerpoint/2010/main" val="20571016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31</a:t>
            </a:fld>
            <a:endParaRPr lang="el-GR"/>
          </a:p>
        </p:txBody>
      </p:sp>
    </p:spTree>
    <p:extLst>
      <p:ext uri="{BB962C8B-B14F-4D97-AF65-F5344CB8AC3E}">
        <p14:creationId xmlns:p14="http://schemas.microsoft.com/office/powerpoint/2010/main" val="2008509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32</a:t>
            </a:fld>
            <a:endParaRPr lang="el-GR"/>
          </a:p>
        </p:txBody>
      </p:sp>
    </p:spTree>
    <p:extLst>
      <p:ext uri="{BB962C8B-B14F-4D97-AF65-F5344CB8AC3E}">
        <p14:creationId xmlns:p14="http://schemas.microsoft.com/office/powerpoint/2010/main" val="1867809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33</a:t>
            </a:fld>
            <a:endParaRPr lang="el-GR"/>
          </a:p>
        </p:txBody>
      </p:sp>
    </p:spTree>
    <p:extLst>
      <p:ext uri="{BB962C8B-B14F-4D97-AF65-F5344CB8AC3E}">
        <p14:creationId xmlns:p14="http://schemas.microsoft.com/office/powerpoint/2010/main" val="677477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14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16 - Ορθογώνιο"/>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17 - Ορθογώνιο"/>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18 - Ορθογώνιο"/>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19 - Ευθεία γραμμή σύνδεσης"/>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1" name="20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2" name="23 - Ευθεία γραμμή σύνδεσης"/>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3" name="24 - Ευθεία γραμμή σύνδεσης"/>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4" name="25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5" name="26 - Ευθεία γραμμή σύνδεσης"/>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6" name="2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7" name="28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8" name="29 - Έλλειψη"/>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9" name="30 - Έλλειψη"/>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0" name="31 - Έλλειψη"/>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1" name="32 - Έλλειψη"/>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7 - Τίτλος"/>
          <p:cNvSpPr>
            <a:spLocks noGrp="1"/>
          </p:cNvSpPr>
          <p:nvPr>
            <p:ph type="ctrTitle"/>
          </p:nvPr>
        </p:nvSpPr>
        <p:spPr>
          <a:xfrm>
            <a:off x="2286000" y="3124200"/>
            <a:ext cx="6172200" cy="1894362"/>
          </a:xfrm>
        </p:spPr>
        <p:txBody>
          <a:bodyPr/>
          <a:lstStyle>
            <a:lvl1pPr>
              <a:defRPr b="1"/>
            </a:lvl1pPr>
          </a:lstStyle>
          <a:p>
            <a:r>
              <a:rPr lang="el-GR" smtClean="0"/>
              <a:t>Kλικ για επεξεργασία του τίτλου</a:t>
            </a:r>
            <a:endParaRPr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smtClean="0"/>
              <a:t>Κάντε κλικ για να επεξεργαστείτε τον υπότιτλο του υποδείγματος</a:t>
            </a:r>
            <a:endParaRPr lang="en-US"/>
          </a:p>
        </p:txBody>
      </p:sp>
      <p:sp>
        <p:nvSpPr>
          <p:cNvPr id="22" name="27 - Θέση ημερομηνίας"/>
          <p:cNvSpPr>
            <a:spLocks noGrp="1"/>
          </p:cNvSpPr>
          <p:nvPr>
            <p:ph type="dt" sz="half" idx="10"/>
          </p:nvPr>
        </p:nvSpPr>
        <p:spPr bwMode="auto">
          <a:xfrm rot="5400000">
            <a:off x="7764463" y="1174750"/>
            <a:ext cx="2286000" cy="381000"/>
          </a:xfrm>
        </p:spPr>
        <p:txBody>
          <a:bodyPr/>
          <a:lstStyle>
            <a:lvl1pPr>
              <a:defRPr/>
            </a:lvl1pPr>
          </a:lstStyle>
          <a:p>
            <a:pPr>
              <a:defRPr/>
            </a:pPr>
            <a:fld id="{B72FF4FA-FE24-4983-BD52-B74FB44DBB07}" type="datetimeFigureOut">
              <a:rPr lang="el-GR"/>
              <a:pPr>
                <a:defRPr/>
              </a:pPr>
              <a:t>2/7/2015</a:t>
            </a:fld>
            <a:endParaRPr lang="el-GR"/>
          </a:p>
        </p:txBody>
      </p:sp>
      <p:sp>
        <p:nvSpPr>
          <p:cNvPr id="23" name="16 - Θέση υποσέλιδου"/>
          <p:cNvSpPr>
            <a:spLocks noGrp="1"/>
          </p:cNvSpPr>
          <p:nvPr>
            <p:ph type="ftr" sz="quarter" idx="11"/>
          </p:nvPr>
        </p:nvSpPr>
        <p:spPr bwMode="auto">
          <a:xfrm rot="5400000">
            <a:off x="7077076" y="4181475"/>
            <a:ext cx="3657600" cy="384175"/>
          </a:xfrm>
        </p:spPr>
        <p:txBody>
          <a:bodyPr/>
          <a:lstStyle>
            <a:lvl1pPr>
              <a:defRPr/>
            </a:lvl1pPr>
          </a:lstStyle>
          <a:p>
            <a:pPr>
              <a:defRPr/>
            </a:pPr>
            <a:endParaRPr lang="el-GR"/>
          </a:p>
        </p:txBody>
      </p:sp>
      <p:sp>
        <p:nvSpPr>
          <p:cNvPr id="24" name="28 - Θέση αριθμού διαφάνειας"/>
          <p:cNvSpPr>
            <a:spLocks noGrp="1"/>
          </p:cNvSpPr>
          <p:nvPr>
            <p:ph type="sldNum" sz="quarter" idx="12"/>
          </p:nvPr>
        </p:nvSpPr>
        <p:spPr bwMode="auto">
          <a:xfrm>
            <a:off x="1325563" y="4929188"/>
            <a:ext cx="609600" cy="517525"/>
          </a:xfrm>
        </p:spPr>
        <p:txBody>
          <a:bodyPr/>
          <a:lstStyle>
            <a:lvl1pPr>
              <a:defRPr smtClean="0"/>
            </a:lvl1pPr>
          </a:lstStyle>
          <a:p>
            <a:pPr>
              <a:defRPr/>
            </a:pPr>
            <a:fld id="{C1B661BA-D188-4D40-ABEC-C9CED3D319A7}" type="slidenum">
              <a:rPr lang="el-GR" altLang="el-GR"/>
              <a:pPr>
                <a:defRPr/>
              </a:pPr>
              <a:t>‹#›</a:t>
            </a:fld>
            <a:endParaRPr lang="el-GR" altLang="el-GR"/>
          </a:p>
        </p:txBody>
      </p:sp>
    </p:spTree>
    <p:extLst>
      <p:ext uri="{BB962C8B-B14F-4D97-AF65-F5344CB8AC3E}">
        <p14:creationId xmlns:p14="http://schemas.microsoft.com/office/powerpoint/2010/main" val="29681005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fld id="{3DDDE56F-1DE0-4E24-8E14-F9831220C6BE}" type="datetimeFigureOut">
              <a:rPr lang="el-GR"/>
              <a:pPr>
                <a:defRPr/>
              </a:pPr>
              <a:t>2/7/2015</a:t>
            </a:fld>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783FCA47-3C08-4F0B-9FBE-26FF847AEED7}" type="slidenum">
              <a:rPr lang="el-GR" altLang="el-GR"/>
              <a:pPr>
                <a:defRPr/>
              </a:pPr>
              <a:t>‹#›</a:t>
            </a:fld>
            <a:endParaRPr lang="el-GR" altLang="el-GR"/>
          </a:p>
        </p:txBody>
      </p:sp>
    </p:spTree>
    <p:extLst>
      <p:ext uri="{BB962C8B-B14F-4D97-AF65-F5344CB8AC3E}">
        <p14:creationId xmlns:p14="http://schemas.microsoft.com/office/powerpoint/2010/main" val="1157891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lang="el-GR" smtClean="0"/>
              <a:t>Kλικ για επεξεργασία του τίτλου</a:t>
            </a:r>
            <a:endParaRPr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13 - Θέση ημερομηνίας"/>
          <p:cNvSpPr>
            <a:spLocks noGrp="1"/>
          </p:cNvSpPr>
          <p:nvPr>
            <p:ph type="dt" sz="half" idx="10"/>
          </p:nvPr>
        </p:nvSpPr>
        <p:spPr/>
        <p:txBody>
          <a:bodyPr/>
          <a:lstStyle>
            <a:lvl1pPr>
              <a:defRPr/>
            </a:lvl1pPr>
          </a:lstStyle>
          <a:p>
            <a:pPr>
              <a:defRPr/>
            </a:pPr>
            <a:fld id="{69D5FA24-B6DF-4E45-978A-38CA39EF182B}" type="datetimeFigureOut">
              <a:rPr lang="el-GR"/>
              <a:pPr>
                <a:defRPr/>
              </a:pPr>
              <a:t>2/7/2015</a:t>
            </a:fld>
            <a:endParaRPr lang="el-GR"/>
          </a:p>
        </p:txBody>
      </p:sp>
      <p:sp>
        <p:nvSpPr>
          <p:cNvPr id="5" name="2 - Θέση υποσέλιδου"/>
          <p:cNvSpPr>
            <a:spLocks noGrp="1"/>
          </p:cNvSpPr>
          <p:nvPr>
            <p:ph type="ftr" sz="quarter" idx="11"/>
          </p:nvPr>
        </p:nvSpPr>
        <p:spPr/>
        <p:txBody>
          <a:bodyPr/>
          <a:lstStyle>
            <a:lvl1pPr>
              <a:defRPr/>
            </a:lvl1pPr>
          </a:lstStyle>
          <a:p>
            <a:pPr>
              <a:defRPr/>
            </a:pPr>
            <a:endParaRPr lang="el-GR"/>
          </a:p>
        </p:txBody>
      </p:sp>
      <p:sp>
        <p:nvSpPr>
          <p:cNvPr id="6" name="22 - Θέση αριθμού διαφάνειας"/>
          <p:cNvSpPr>
            <a:spLocks noGrp="1"/>
          </p:cNvSpPr>
          <p:nvPr>
            <p:ph type="sldNum" sz="quarter" idx="12"/>
          </p:nvPr>
        </p:nvSpPr>
        <p:spPr/>
        <p:txBody>
          <a:bodyPr/>
          <a:lstStyle>
            <a:lvl1pPr>
              <a:defRPr/>
            </a:lvl1pPr>
          </a:lstStyle>
          <a:p>
            <a:pPr>
              <a:defRPr/>
            </a:pPr>
            <a:fld id="{EAECC6D3-03CF-4CEE-A559-AC4FEC847F52}" type="slidenum">
              <a:rPr lang="el-GR" altLang="el-GR"/>
              <a:pPr>
                <a:defRPr/>
              </a:pPr>
              <a:t>‹#›</a:t>
            </a:fld>
            <a:endParaRPr lang="el-GR" altLang="el-GR"/>
          </a:p>
        </p:txBody>
      </p:sp>
    </p:spTree>
    <p:extLst>
      <p:ext uri="{BB962C8B-B14F-4D97-AF65-F5344CB8AC3E}">
        <p14:creationId xmlns:p14="http://schemas.microsoft.com/office/powerpoint/2010/main" val="1542918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8" name="7 - Θέση περιεχομένου"/>
          <p:cNvSpPr>
            <a:spLocks noGrp="1"/>
          </p:cNvSpPr>
          <p:nvPr>
            <p:ph sz="quarter" idx="1"/>
          </p:nvPr>
        </p:nvSpPr>
        <p:spPr>
          <a:xfrm>
            <a:off x="457200" y="1600200"/>
            <a:ext cx="7467600" cy="4873752"/>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6 - Θέση ημερομηνίας"/>
          <p:cNvSpPr>
            <a:spLocks noGrp="1"/>
          </p:cNvSpPr>
          <p:nvPr>
            <p:ph type="dt" sz="half" idx="10"/>
          </p:nvPr>
        </p:nvSpPr>
        <p:spPr/>
        <p:txBody>
          <a:bodyPr rtlCol="0"/>
          <a:lstStyle>
            <a:lvl1pPr>
              <a:defRPr/>
            </a:lvl1pPr>
          </a:lstStyle>
          <a:p>
            <a:pPr>
              <a:defRPr/>
            </a:pPr>
            <a:fld id="{016608BA-4EE5-46CE-AD1A-F6FB622854C8}" type="datetimeFigureOut">
              <a:rPr lang="el-GR"/>
              <a:pPr>
                <a:defRPr/>
              </a:pPr>
              <a:t>2/7/2015</a:t>
            </a:fld>
            <a:endParaRPr lang="el-GR"/>
          </a:p>
        </p:txBody>
      </p:sp>
      <p:sp>
        <p:nvSpPr>
          <p:cNvPr id="5" name="8 - Θέση αριθμού διαφάνειας"/>
          <p:cNvSpPr>
            <a:spLocks noGrp="1"/>
          </p:cNvSpPr>
          <p:nvPr>
            <p:ph type="sldNum" sz="quarter" idx="11"/>
          </p:nvPr>
        </p:nvSpPr>
        <p:spPr/>
        <p:txBody>
          <a:bodyPr/>
          <a:lstStyle>
            <a:lvl1pPr>
              <a:defRPr smtClean="0"/>
            </a:lvl1pPr>
          </a:lstStyle>
          <a:p>
            <a:pPr>
              <a:defRPr/>
            </a:pPr>
            <a:fld id="{2005BA13-3B2E-4354-BF60-B5DD8636CD18}" type="slidenum">
              <a:rPr lang="el-GR" altLang="el-GR"/>
              <a:pPr>
                <a:defRPr/>
              </a:pPr>
              <a:t>‹#›</a:t>
            </a:fld>
            <a:endParaRPr lang="el-GR" altLang="el-GR"/>
          </a:p>
        </p:txBody>
      </p:sp>
      <p:sp>
        <p:nvSpPr>
          <p:cNvPr id="6" name="9 - Θέση υποσέλιδου"/>
          <p:cNvSpPr>
            <a:spLocks noGrp="1"/>
          </p:cNvSpPr>
          <p:nvPr>
            <p:ph type="ftr" sz="quarter" idx="12"/>
          </p:nvPr>
        </p:nvSpPr>
        <p:spPr/>
        <p:txBody>
          <a:bodyPr rtlCol="0"/>
          <a:lstStyle>
            <a:lvl1pPr>
              <a:defRPr/>
            </a:lvl1pPr>
          </a:lstStyle>
          <a:p>
            <a:pPr>
              <a:defRPr/>
            </a:pPr>
            <a:endParaRPr lang="el-GR"/>
          </a:p>
        </p:txBody>
      </p:sp>
    </p:spTree>
    <p:extLst>
      <p:ext uri="{BB962C8B-B14F-4D97-AF65-F5344CB8AC3E}">
        <p14:creationId xmlns:p14="http://schemas.microsoft.com/office/powerpoint/2010/main" val="2176607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chemeClr val="bg2"/>
        </a:solidFill>
        <a:effectLst/>
      </p:bgPr>
    </p:bg>
    <p:spTree>
      <p:nvGrpSpPr>
        <p:cNvPr id="1" name=""/>
        <p:cNvGrpSpPr/>
        <p:nvPr/>
      </p:nvGrpSpPr>
      <p:grpSpPr>
        <a:xfrm>
          <a:off x="0" y="0"/>
          <a:ext cx="0" cy="0"/>
          <a:chOff x="0" y="0"/>
          <a:chExt cx="0" cy="0"/>
        </a:xfrm>
      </p:grpSpPr>
      <p:sp>
        <p:nvSpPr>
          <p:cNvPr id="4" name="14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16 - Ορθογώνιο"/>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17 - Ορθογώνιο"/>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18 - Ορθογώνιο"/>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19 - Ευθεία γραμμή σύνδεσης"/>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9" name="20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0" name="23 - Ευθεία γραμμή σύνδεσης"/>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1" name="24 - Ευθεία γραμμή σύνδεσης"/>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2" name="25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3"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4" name="27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5" name="28 - Έλλειψη"/>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6" name="29 - Έλλειψη"/>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7" name="30 - Έλλειψη"/>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8" name="31 - Έλλειψη"/>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9" name="32 - Ευθεία γραμμή σύνδεσης"/>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lang="el-GR" smtClean="0"/>
              <a:t>Kλικ για επεξεργασία του τίτλου</a:t>
            </a:r>
            <a:endParaRPr lang="en-US"/>
          </a:p>
        </p:txBody>
      </p:sp>
      <p:sp>
        <p:nvSpPr>
          <p:cNvPr id="3" name="2 - Θέση κειμένου"/>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smtClean="0"/>
              <a:t>Kλικ για επεξεργασία των στυλ του υποδείγματος</a:t>
            </a:r>
          </a:p>
        </p:txBody>
      </p:sp>
      <p:sp>
        <p:nvSpPr>
          <p:cNvPr id="20" name="3 - Θέση ημερομηνίας"/>
          <p:cNvSpPr>
            <a:spLocks noGrp="1"/>
          </p:cNvSpPr>
          <p:nvPr>
            <p:ph type="dt" sz="half" idx="10"/>
          </p:nvPr>
        </p:nvSpPr>
        <p:spPr bwMode="auto">
          <a:xfrm rot="5400000">
            <a:off x="7762875" y="1169988"/>
            <a:ext cx="2286000" cy="381000"/>
          </a:xfrm>
        </p:spPr>
        <p:txBody>
          <a:bodyPr/>
          <a:lstStyle>
            <a:lvl1pPr>
              <a:defRPr/>
            </a:lvl1pPr>
          </a:lstStyle>
          <a:p>
            <a:pPr>
              <a:defRPr/>
            </a:pPr>
            <a:fld id="{794854CB-F218-403F-9053-16A92982EE0B}" type="datetimeFigureOut">
              <a:rPr lang="el-GR"/>
              <a:pPr>
                <a:defRPr/>
              </a:pPr>
              <a:t>2/7/2015</a:t>
            </a:fld>
            <a:endParaRPr lang="el-GR"/>
          </a:p>
        </p:txBody>
      </p:sp>
      <p:sp>
        <p:nvSpPr>
          <p:cNvPr id="21" name="4 - Θέση υποσέλιδου"/>
          <p:cNvSpPr>
            <a:spLocks noGrp="1"/>
          </p:cNvSpPr>
          <p:nvPr>
            <p:ph type="ftr" sz="quarter" idx="11"/>
          </p:nvPr>
        </p:nvSpPr>
        <p:spPr bwMode="auto">
          <a:xfrm rot="5400000">
            <a:off x="7077076" y="4178300"/>
            <a:ext cx="3657600" cy="384175"/>
          </a:xfrm>
        </p:spPr>
        <p:txBody>
          <a:bodyPr/>
          <a:lstStyle>
            <a:lvl1pPr>
              <a:defRPr/>
            </a:lvl1pPr>
          </a:lstStyle>
          <a:p>
            <a:pPr>
              <a:defRPr/>
            </a:pPr>
            <a:endParaRPr lang="el-GR"/>
          </a:p>
        </p:txBody>
      </p:sp>
      <p:sp>
        <p:nvSpPr>
          <p:cNvPr id="22" name="5 - Θέση αριθμού διαφάνειας"/>
          <p:cNvSpPr>
            <a:spLocks noGrp="1"/>
          </p:cNvSpPr>
          <p:nvPr>
            <p:ph type="sldNum" sz="quarter" idx="12"/>
          </p:nvPr>
        </p:nvSpPr>
        <p:spPr bwMode="auto">
          <a:xfrm>
            <a:off x="1339850" y="4929188"/>
            <a:ext cx="609600" cy="517525"/>
          </a:xfrm>
        </p:spPr>
        <p:txBody>
          <a:bodyPr/>
          <a:lstStyle>
            <a:lvl1pPr>
              <a:defRPr smtClean="0"/>
            </a:lvl1pPr>
          </a:lstStyle>
          <a:p>
            <a:pPr>
              <a:defRPr/>
            </a:pPr>
            <a:fld id="{6D6258E2-293F-4C63-9B34-3FF5116DE1E8}" type="slidenum">
              <a:rPr lang="el-GR" altLang="el-GR"/>
              <a:pPr>
                <a:defRPr/>
              </a:pPr>
              <a:t>‹#›</a:t>
            </a:fld>
            <a:endParaRPr lang="el-GR" altLang="el-GR"/>
          </a:p>
        </p:txBody>
      </p:sp>
    </p:spTree>
    <p:extLst>
      <p:ext uri="{BB962C8B-B14F-4D97-AF65-F5344CB8AC3E}">
        <p14:creationId xmlns:p14="http://schemas.microsoft.com/office/powerpoint/2010/main" val="393426275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9" name="8 - Θέση περιεχομένου"/>
          <p:cNvSpPr>
            <a:spLocks noGrp="1"/>
          </p:cNvSpPr>
          <p:nvPr>
            <p:ph sz="quarter" idx="1"/>
          </p:nvPr>
        </p:nvSpPr>
        <p:spPr>
          <a:xfrm>
            <a:off x="457200" y="1600200"/>
            <a:ext cx="3657600"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1" name="10 - Θέση περιεχομένου"/>
          <p:cNvSpPr>
            <a:spLocks noGrp="1"/>
          </p:cNvSpPr>
          <p:nvPr>
            <p:ph sz="quarter" idx="2"/>
          </p:nvPr>
        </p:nvSpPr>
        <p:spPr>
          <a:xfrm>
            <a:off x="4270248" y="1600200"/>
            <a:ext cx="3657600" cy="4572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13 - Θέση ημερομηνίας"/>
          <p:cNvSpPr>
            <a:spLocks noGrp="1"/>
          </p:cNvSpPr>
          <p:nvPr>
            <p:ph type="dt" sz="half" idx="10"/>
          </p:nvPr>
        </p:nvSpPr>
        <p:spPr/>
        <p:txBody>
          <a:bodyPr/>
          <a:lstStyle>
            <a:lvl1pPr>
              <a:defRPr/>
            </a:lvl1pPr>
          </a:lstStyle>
          <a:p>
            <a:pPr>
              <a:defRPr/>
            </a:pPr>
            <a:fld id="{C685BF1B-64F1-4065-AE8B-528165555F69}" type="datetimeFigureOut">
              <a:rPr lang="el-GR"/>
              <a:pPr>
                <a:defRPr/>
              </a:pPr>
              <a:t>2/7/2015</a:t>
            </a:fld>
            <a:endParaRPr lang="el-GR"/>
          </a:p>
        </p:txBody>
      </p:sp>
      <p:sp>
        <p:nvSpPr>
          <p:cNvPr id="6" name="2 - Θέση υποσέλιδου"/>
          <p:cNvSpPr>
            <a:spLocks noGrp="1"/>
          </p:cNvSpPr>
          <p:nvPr>
            <p:ph type="ftr" sz="quarter" idx="11"/>
          </p:nvPr>
        </p:nvSpPr>
        <p:spPr/>
        <p:txBody>
          <a:bodyPr/>
          <a:lstStyle>
            <a:lvl1pPr>
              <a:defRPr/>
            </a:lvl1pPr>
          </a:lstStyle>
          <a:p>
            <a:pPr>
              <a:defRPr/>
            </a:pPr>
            <a:endParaRPr lang="el-GR"/>
          </a:p>
        </p:txBody>
      </p:sp>
      <p:sp>
        <p:nvSpPr>
          <p:cNvPr id="7" name="22 - Θέση αριθμού διαφάνειας"/>
          <p:cNvSpPr>
            <a:spLocks noGrp="1"/>
          </p:cNvSpPr>
          <p:nvPr>
            <p:ph type="sldNum" sz="quarter" idx="12"/>
          </p:nvPr>
        </p:nvSpPr>
        <p:spPr/>
        <p:txBody>
          <a:bodyPr/>
          <a:lstStyle>
            <a:lvl1pPr>
              <a:defRPr/>
            </a:lvl1pPr>
          </a:lstStyle>
          <a:p>
            <a:pPr>
              <a:defRPr/>
            </a:pPr>
            <a:fld id="{71818DC3-4217-47C1-AF5E-4C9402490A63}" type="slidenum">
              <a:rPr lang="el-GR" altLang="el-GR"/>
              <a:pPr>
                <a:defRPr/>
              </a:pPr>
              <a:t>‹#›</a:t>
            </a:fld>
            <a:endParaRPr lang="el-GR" altLang="el-GR"/>
          </a:p>
        </p:txBody>
      </p:sp>
    </p:spTree>
    <p:extLst>
      <p:ext uri="{BB962C8B-B14F-4D97-AF65-F5344CB8AC3E}">
        <p14:creationId xmlns:p14="http://schemas.microsoft.com/office/powerpoint/2010/main" val="54711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lstStyle>
            <a:lvl1pPr>
              <a:defRPr/>
            </a:lvl1pPr>
          </a:lstStyle>
          <a:p>
            <a:r>
              <a:rPr lang="el-GR" smtClean="0"/>
              <a:t>Kλικ για επεξεργασία του τίτλου</a:t>
            </a:r>
            <a:endParaRPr lang="en-US"/>
          </a:p>
        </p:txBody>
      </p:sp>
      <p:sp>
        <p:nvSpPr>
          <p:cNvPr id="11" name="10 - Θέση περιεχομένου"/>
          <p:cNvSpPr>
            <a:spLocks noGrp="1"/>
          </p:cNvSpPr>
          <p:nvPr>
            <p:ph sz="quarter" idx="2"/>
          </p:nvPr>
        </p:nvSpPr>
        <p:spPr>
          <a:xfrm>
            <a:off x="457200" y="2362200"/>
            <a:ext cx="3657600" cy="3886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3" name="12 - Θέση περιεχομένου"/>
          <p:cNvSpPr>
            <a:spLocks noGrp="1"/>
          </p:cNvSpPr>
          <p:nvPr>
            <p:ph sz="quarter" idx="4"/>
          </p:nvPr>
        </p:nvSpPr>
        <p:spPr>
          <a:xfrm>
            <a:off x="4371975" y="2362200"/>
            <a:ext cx="3657600" cy="38862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l-GR" smtClean="0"/>
              <a:t>Kλικ για επεξεργασία των στυλ του υποδείγματος</a:t>
            </a:r>
          </a:p>
        </p:txBody>
      </p:sp>
      <p:sp>
        <p:nvSpPr>
          <p:cNvPr id="7" name="13 - Θέση ημερομηνίας"/>
          <p:cNvSpPr>
            <a:spLocks noGrp="1"/>
          </p:cNvSpPr>
          <p:nvPr>
            <p:ph type="dt" sz="half" idx="10"/>
          </p:nvPr>
        </p:nvSpPr>
        <p:spPr/>
        <p:txBody>
          <a:bodyPr/>
          <a:lstStyle>
            <a:lvl1pPr>
              <a:defRPr/>
            </a:lvl1pPr>
          </a:lstStyle>
          <a:p>
            <a:pPr>
              <a:defRPr/>
            </a:pPr>
            <a:fld id="{4BFB2601-7566-40CD-A624-254D9B952BA9}" type="datetimeFigureOut">
              <a:rPr lang="el-GR"/>
              <a:pPr>
                <a:defRPr/>
              </a:pPr>
              <a:t>2/7/2015</a:t>
            </a:fld>
            <a:endParaRPr lang="el-GR"/>
          </a:p>
        </p:txBody>
      </p:sp>
      <p:sp>
        <p:nvSpPr>
          <p:cNvPr id="8" name="2 - Θέση υποσέλιδου"/>
          <p:cNvSpPr>
            <a:spLocks noGrp="1"/>
          </p:cNvSpPr>
          <p:nvPr>
            <p:ph type="ftr" sz="quarter" idx="11"/>
          </p:nvPr>
        </p:nvSpPr>
        <p:spPr/>
        <p:txBody>
          <a:bodyPr/>
          <a:lstStyle>
            <a:lvl1pPr>
              <a:defRPr/>
            </a:lvl1pPr>
          </a:lstStyle>
          <a:p>
            <a:pPr>
              <a:defRPr/>
            </a:pPr>
            <a:endParaRPr lang="el-GR"/>
          </a:p>
        </p:txBody>
      </p:sp>
      <p:sp>
        <p:nvSpPr>
          <p:cNvPr id="9" name="22 - Θέση αριθμού διαφάνειας"/>
          <p:cNvSpPr>
            <a:spLocks noGrp="1"/>
          </p:cNvSpPr>
          <p:nvPr>
            <p:ph type="sldNum" sz="quarter" idx="12"/>
          </p:nvPr>
        </p:nvSpPr>
        <p:spPr/>
        <p:txBody>
          <a:bodyPr/>
          <a:lstStyle>
            <a:lvl1pPr>
              <a:defRPr/>
            </a:lvl1pPr>
          </a:lstStyle>
          <a:p>
            <a:pPr>
              <a:defRPr/>
            </a:pPr>
            <a:fld id="{85EE71DA-DC47-4556-A87A-8E0D388582FB}" type="slidenum">
              <a:rPr lang="el-GR" altLang="el-GR"/>
              <a:pPr>
                <a:defRPr/>
              </a:pPr>
              <a:t>‹#›</a:t>
            </a:fld>
            <a:endParaRPr lang="el-GR" altLang="el-GR"/>
          </a:p>
        </p:txBody>
      </p:sp>
    </p:spTree>
    <p:extLst>
      <p:ext uri="{BB962C8B-B14F-4D97-AF65-F5344CB8AC3E}">
        <p14:creationId xmlns:p14="http://schemas.microsoft.com/office/powerpoint/2010/main" val="696996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n-US"/>
          </a:p>
        </p:txBody>
      </p:sp>
      <p:sp>
        <p:nvSpPr>
          <p:cNvPr id="3" name="5 - Θέση ημερομηνίας"/>
          <p:cNvSpPr>
            <a:spLocks noGrp="1"/>
          </p:cNvSpPr>
          <p:nvPr>
            <p:ph type="dt" sz="half" idx="10"/>
          </p:nvPr>
        </p:nvSpPr>
        <p:spPr/>
        <p:txBody>
          <a:bodyPr rtlCol="0"/>
          <a:lstStyle>
            <a:lvl1pPr>
              <a:defRPr/>
            </a:lvl1pPr>
          </a:lstStyle>
          <a:p>
            <a:pPr>
              <a:defRPr/>
            </a:pPr>
            <a:fld id="{1BA600B9-523A-4BD6-BEDE-D08F3A271B5A}" type="datetimeFigureOut">
              <a:rPr lang="el-GR"/>
              <a:pPr>
                <a:defRPr/>
              </a:pPr>
              <a:t>2/7/2015</a:t>
            </a:fld>
            <a:endParaRPr lang="el-GR"/>
          </a:p>
        </p:txBody>
      </p:sp>
      <p:sp>
        <p:nvSpPr>
          <p:cNvPr id="4" name="6 - Θέση αριθμού διαφάνειας"/>
          <p:cNvSpPr>
            <a:spLocks noGrp="1"/>
          </p:cNvSpPr>
          <p:nvPr>
            <p:ph type="sldNum" sz="quarter" idx="11"/>
          </p:nvPr>
        </p:nvSpPr>
        <p:spPr/>
        <p:txBody>
          <a:bodyPr/>
          <a:lstStyle>
            <a:lvl1pPr>
              <a:defRPr smtClean="0"/>
            </a:lvl1pPr>
          </a:lstStyle>
          <a:p>
            <a:pPr>
              <a:defRPr/>
            </a:pPr>
            <a:fld id="{9695E182-FDEE-47D8-91BA-A03EC4581E00}" type="slidenum">
              <a:rPr lang="el-GR" altLang="el-GR"/>
              <a:pPr>
                <a:defRPr/>
              </a:pPr>
              <a:t>‹#›</a:t>
            </a:fld>
            <a:endParaRPr lang="el-GR" altLang="el-GR"/>
          </a:p>
        </p:txBody>
      </p:sp>
      <p:sp>
        <p:nvSpPr>
          <p:cNvPr id="5" name="7 - Θέση υποσέλιδου"/>
          <p:cNvSpPr>
            <a:spLocks noGrp="1"/>
          </p:cNvSpPr>
          <p:nvPr>
            <p:ph type="ftr" sz="quarter" idx="12"/>
          </p:nvPr>
        </p:nvSpPr>
        <p:spPr/>
        <p:txBody>
          <a:bodyPr rtlCol="0"/>
          <a:lstStyle>
            <a:lvl1pPr>
              <a:defRPr/>
            </a:lvl1pPr>
          </a:lstStyle>
          <a:p>
            <a:pPr>
              <a:defRPr/>
            </a:pPr>
            <a:endParaRPr lang="el-GR"/>
          </a:p>
        </p:txBody>
      </p:sp>
    </p:spTree>
    <p:extLst>
      <p:ext uri="{BB962C8B-B14F-4D97-AF65-F5344CB8AC3E}">
        <p14:creationId xmlns:p14="http://schemas.microsoft.com/office/powerpoint/2010/main" val="1300612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3 - Θέση ημερομηνίας"/>
          <p:cNvSpPr>
            <a:spLocks noGrp="1"/>
          </p:cNvSpPr>
          <p:nvPr>
            <p:ph type="dt" sz="half" idx="10"/>
          </p:nvPr>
        </p:nvSpPr>
        <p:spPr/>
        <p:txBody>
          <a:bodyPr/>
          <a:lstStyle>
            <a:lvl1pPr>
              <a:defRPr/>
            </a:lvl1pPr>
          </a:lstStyle>
          <a:p>
            <a:pPr>
              <a:defRPr/>
            </a:pPr>
            <a:fld id="{80BF98C4-0330-4787-A749-E1FE7FBD0A47}" type="datetimeFigureOut">
              <a:rPr lang="el-GR"/>
              <a:pPr>
                <a:defRPr/>
              </a:pPr>
              <a:t>2/7/2015</a:t>
            </a:fld>
            <a:endParaRPr lang="el-GR"/>
          </a:p>
        </p:txBody>
      </p:sp>
      <p:sp>
        <p:nvSpPr>
          <p:cNvPr id="3" name="2 - Θέση υποσέλιδου"/>
          <p:cNvSpPr>
            <a:spLocks noGrp="1"/>
          </p:cNvSpPr>
          <p:nvPr>
            <p:ph type="ftr" sz="quarter" idx="11"/>
          </p:nvPr>
        </p:nvSpPr>
        <p:spPr/>
        <p:txBody>
          <a:bodyPr/>
          <a:lstStyle>
            <a:lvl1pPr>
              <a:defRPr/>
            </a:lvl1pPr>
          </a:lstStyle>
          <a:p>
            <a:pPr>
              <a:defRPr/>
            </a:pPr>
            <a:endParaRPr lang="el-GR"/>
          </a:p>
        </p:txBody>
      </p:sp>
      <p:sp>
        <p:nvSpPr>
          <p:cNvPr id="4" name="22 - Θέση αριθμού διαφάνειας"/>
          <p:cNvSpPr>
            <a:spLocks noGrp="1"/>
          </p:cNvSpPr>
          <p:nvPr>
            <p:ph type="sldNum" sz="quarter" idx="12"/>
          </p:nvPr>
        </p:nvSpPr>
        <p:spPr/>
        <p:txBody>
          <a:bodyPr/>
          <a:lstStyle>
            <a:lvl1pPr>
              <a:defRPr/>
            </a:lvl1pPr>
          </a:lstStyle>
          <a:p>
            <a:pPr>
              <a:defRPr/>
            </a:pPr>
            <a:fld id="{241F02CE-7F6F-48FF-8C10-C735B4F2C72E}" type="slidenum">
              <a:rPr lang="el-GR" altLang="el-GR"/>
              <a:pPr>
                <a:defRPr/>
              </a:pPr>
              <a:t>‹#›</a:t>
            </a:fld>
            <a:endParaRPr lang="el-GR" altLang="el-GR"/>
          </a:p>
        </p:txBody>
      </p:sp>
    </p:spTree>
    <p:extLst>
      <p:ext uri="{BB962C8B-B14F-4D97-AF65-F5344CB8AC3E}">
        <p14:creationId xmlns:p14="http://schemas.microsoft.com/office/powerpoint/2010/main" val="742651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5" name="14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6" name="16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7" name="17 - Ευθεία γραμμή σύνδεσης"/>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 name="18 - Ευθεία γραμμή σύνδεσης"/>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9" name="1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20 - Ευθεία γραμμή σύνδεσης"/>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1" name="23 - Έλλειψη"/>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1 - Τίτλος"/>
          <p:cNvSpPr>
            <a:spLocks noGrp="1"/>
          </p:cNvSpPr>
          <p:nvPr>
            <p:ph type="title"/>
          </p:nvPr>
        </p:nvSpPr>
        <p:spPr>
          <a:xfrm rot="5400000">
            <a:off x="3371850" y="3200400"/>
            <a:ext cx="6309360" cy="457200"/>
          </a:xfrm>
        </p:spPr>
        <p:txBody>
          <a:bodyPr/>
          <a:lstStyle>
            <a:lvl1pPr algn="l">
              <a:buNone/>
              <a:defRPr sz="2000" b="1" cap="small" baseline="0"/>
            </a:lvl1pPr>
          </a:lstStyle>
          <a:p>
            <a:r>
              <a:rPr lang="el-GR" smtClean="0"/>
              <a:t>Kλικ για επεξεργασία του τίτλου</a:t>
            </a:r>
            <a:endParaRPr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l-GR" smtClean="0"/>
              <a:t>Kλικ για επεξεργασία των στυλ του υποδείγματος</a:t>
            </a:r>
          </a:p>
        </p:txBody>
      </p:sp>
      <p:sp>
        <p:nvSpPr>
          <p:cNvPr id="18" name="17 - Θέση περιεχομένου"/>
          <p:cNvSpPr>
            <a:spLocks noGrp="1"/>
          </p:cNvSpPr>
          <p:nvPr>
            <p:ph sz="quarter" idx="1"/>
          </p:nvPr>
        </p:nvSpPr>
        <p:spPr>
          <a:xfrm>
            <a:off x="304800" y="274320"/>
            <a:ext cx="5638800" cy="6327648"/>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2" name="20 - Θέση ημερομηνίας"/>
          <p:cNvSpPr>
            <a:spLocks noGrp="1"/>
          </p:cNvSpPr>
          <p:nvPr>
            <p:ph type="dt" sz="half" idx="10"/>
          </p:nvPr>
        </p:nvSpPr>
        <p:spPr/>
        <p:txBody>
          <a:bodyPr rtlCol="0"/>
          <a:lstStyle>
            <a:lvl1pPr>
              <a:defRPr/>
            </a:lvl1pPr>
          </a:lstStyle>
          <a:p>
            <a:pPr>
              <a:defRPr/>
            </a:pPr>
            <a:fld id="{CA8E978D-BCC2-4EA9-88BF-31614CC2CA9B}" type="datetimeFigureOut">
              <a:rPr lang="el-GR"/>
              <a:pPr>
                <a:defRPr/>
              </a:pPr>
              <a:t>2/7/2015</a:t>
            </a:fld>
            <a:endParaRPr lang="el-GR"/>
          </a:p>
        </p:txBody>
      </p:sp>
      <p:sp>
        <p:nvSpPr>
          <p:cNvPr id="13" name="21 - Θέση αριθμού διαφάνειας"/>
          <p:cNvSpPr>
            <a:spLocks noGrp="1"/>
          </p:cNvSpPr>
          <p:nvPr>
            <p:ph type="sldNum" sz="quarter" idx="11"/>
          </p:nvPr>
        </p:nvSpPr>
        <p:spPr/>
        <p:txBody>
          <a:bodyPr/>
          <a:lstStyle>
            <a:lvl1pPr>
              <a:defRPr smtClean="0"/>
            </a:lvl1pPr>
          </a:lstStyle>
          <a:p>
            <a:pPr>
              <a:defRPr/>
            </a:pPr>
            <a:fld id="{15732420-D09F-4C78-A9AE-A5DC832B0EE1}" type="slidenum">
              <a:rPr lang="el-GR" altLang="el-GR"/>
              <a:pPr>
                <a:defRPr/>
              </a:pPr>
              <a:t>‹#›</a:t>
            </a:fld>
            <a:endParaRPr lang="el-GR" altLang="el-GR"/>
          </a:p>
        </p:txBody>
      </p:sp>
      <p:sp>
        <p:nvSpPr>
          <p:cNvPr id="14" name="22 - Θέση υποσέλιδου"/>
          <p:cNvSpPr>
            <a:spLocks noGrp="1"/>
          </p:cNvSpPr>
          <p:nvPr>
            <p:ph type="ftr" sz="quarter" idx="12"/>
          </p:nvPr>
        </p:nvSpPr>
        <p:spPr/>
        <p:txBody>
          <a:bodyPr rtlCol="0"/>
          <a:lstStyle>
            <a:lvl1pPr>
              <a:defRPr/>
            </a:lvl1pPr>
          </a:lstStyle>
          <a:p>
            <a:pPr>
              <a:defRPr/>
            </a:pPr>
            <a:endParaRPr lang="el-GR"/>
          </a:p>
        </p:txBody>
      </p:sp>
    </p:spTree>
    <p:extLst>
      <p:ext uri="{BB962C8B-B14F-4D97-AF65-F5344CB8AC3E}">
        <p14:creationId xmlns:p14="http://schemas.microsoft.com/office/powerpoint/2010/main" val="177204548"/>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5" name="14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6" name="16 - Έλλειψη"/>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17 - Ευθεία γραμμή σύνδεσης"/>
          <p:cNvSpPr>
            <a:spLocks noChangeShapeType="1"/>
          </p:cNvSpPr>
          <p:nvPr/>
        </p:nvSpPr>
        <p:spPr bwMode="auto">
          <a:xfrm>
            <a:off x="8991600" y="0"/>
            <a:ext cx="0" cy="6858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8" name="18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19 - Ευθεία γραμμή σύνδεσης"/>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0" name="20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11" name="23 - Ευθεία γραμμή σύνδεσης"/>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2" name="1 - Τίτλος"/>
          <p:cNvSpPr>
            <a:spLocks noGrp="1"/>
          </p:cNvSpPr>
          <p:nvPr>
            <p:ph type="title"/>
          </p:nvPr>
        </p:nvSpPr>
        <p:spPr>
          <a:xfrm rot="5400000">
            <a:off x="3350133" y="3200400"/>
            <a:ext cx="6309360" cy="457200"/>
          </a:xfrm>
        </p:spPr>
        <p:txBody>
          <a:bodyPr/>
          <a:lstStyle>
            <a:lvl1pPr algn="l">
              <a:buNone/>
              <a:defRPr sz="2000" b="1"/>
            </a:lvl1pPr>
          </a:lstStyle>
          <a:p>
            <a:r>
              <a:rPr lang="el-GR" smtClean="0"/>
              <a:t>Kλικ για επεξεργασία του τίτλου</a:t>
            </a:r>
            <a:endParaRPr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l-GR" noProof="0" smtClean="0"/>
              <a:t>Κάντε κλικ στο εικονίδιο για να προσθέσετε μια εικόνα</a:t>
            </a:r>
            <a:endParaRPr lang="en-US" noProof="0"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l-GR" smtClean="0"/>
              <a:t>Kλικ για επεξεργασία των στυλ του υποδείγματος</a:t>
            </a:r>
          </a:p>
        </p:txBody>
      </p:sp>
      <p:sp>
        <p:nvSpPr>
          <p:cNvPr id="12" name="16 - Θέση ημερομηνίας"/>
          <p:cNvSpPr>
            <a:spLocks noGrp="1"/>
          </p:cNvSpPr>
          <p:nvPr>
            <p:ph type="dt" sz="half" idx="10"/>
          </p:nvPr>
        </p:nvSpPr>
        <p:spPr/>
        <p:txBody>
          <a:bodyPr rtlCol="0"/>
          <a:lstStyle>
            <a:lvl1pPr>
              <a:defRPr/>
            </a:lvl1pPr>
          </a:lstStyle>
          <a:p>
            <a:pPr>
              <a:defRPr/>
            </a:pPr>
            <a:fld id="{A60D245F-066B-4908-A2AA-A17D127197C7}" type="datetimeFigureOut">
              <a:rPr lang="el-GR"/>
              <a:pPr>
                <a:defRPr/>
              </a:pPr>
              <a:t>2/7/2015</a:t>
            </a:fld>
            <a:endParaRPr lang="el-GR"/>
          </a:p>
        </p:txBody>
      </p:sp>
      <p:sp>
        <p:nvSpPr>
          <p:cNvPr id="13" name="17 - Θέση αριθμού διαφάνειας"/>
          <p:cNvSpPr>
            <a:spLocks noGrp="1"/>
          </p:cNvSpPr>
          <p:nvPr>
            <p:ph type="sldNum" sz="quarter" idx="11"/>
          </p:nvPr>
        </p:nvSpPr>
        <p:spPr/>
        <p:txBody>
          <a:bodyPr/>
          <a:lstStyle>
            <a:lvl1pPr>
              <a:defRPr smtClean="0"/>
            </a:lvl1pPr>
          </a:lstStyle>
          <a:p>
            <a:pPr>
              <a:defRPr/>
            </a:pPr>
            <a:fld id="{90BED9DA-3481-4F42-8E92-1304512B8A72}" type="slidenum">
              <a:rPr lang="el-GR" altLang="el-GR"/>
              <a:pPr>
                <a:defRPr/>
              </a:pPr>
              <a:t>‹#›</a:t>
            </a:fld>
            <a:endParaRPr lang="el-GR" altLang="el-GR"/>
          </a:p>
        </p:txBody>
      </p:sp>
      <p:sp>
        <p:nvSpPr>
          <p:cNvPr id="14" name="20 - Θέση υποσέλιδου"/>
          <p:cNvSpPr>
            <a:spLocks noGrp="1"/>
          </p:cNvSpPr>
          <p:nvPr>
            <p:ph type="ftr" sz="quarter" idx="12"/>
          </p:nvPr>
        </p:nvSpPr>
        <p:spPr/>
        <p:txBody>
          <a:bodyPr rtlCol="0"/>
          <a:lstStyle>
            <a:lvl1pPr>
              <a:defRPr/>
            </a:lvl1pPr>
          </a:lstStyle>
          <a:p>
            <a:pPr>
              <a:defRPr/>
            </a:pPr>
            <a:endParaRPr lang="el-GR"/>
          </a:p>
        </p:txBody>
      </p:sp>
    </p:spTree>
    <p:extLst>
      <p:ext uri="{BB962C8B-B14F-4D97-AF65-F5344CB8AC3E}">
        <p14:creationId xmlns:p14="http://schemas.microsoft.com/office/powerpoint/2010/main" val="749171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dirty="0">
              <a:latin typeface="+mn-lt"/>
            </a:endParaRPr>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lang="el-GR" smtClean="0"/>
              <a:t>Kλικ για επεξεργασία του τίτλου</a:t>
            </a:r>
            <a:endParaRPr lang="en-US"/>
          </a:p>
        </p:txBody>
      </p:sp>
      <p:sp>
        <p:nvSpPr>
          <p:cNvPr id="1028" name="12 - Θέση κειμένου"/>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l-GR" smtClean="0"/>
              <a:t>Kλικ για επεξεργασία των στυλ του υποδείγματος</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endParaRPr lang="en-US" altLang="el-GR" smtClean="0"/>
          </a:p>
        </p:txBody>
      </p:sp>
      <p:sp>
        <p:nvSpPr>
          <p:cNvPr id="14" name="13 - Θέση ημερομηνίας"/>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defRPr>
            </a:lvl1pPr>
          </a:lstStyle>
          <a:p>
            <a:pPr>
              <a:defRPr/>
            </a:pPr>
            <a:fld id="{2F56580A-15A5-4AC0-8E66-FC414A95D85A}" type="datetimeFigureOut">
              <a:rPr lang="el-GR"/>
              <a:pPr>
                <a:defRPr/>
              </a:pPr>
              <a:t>2/7/2015</a:t>
            </a:fld>
            <a:endParaRPr lang="el-GR"/>
          </a:p>
        </p:txBody>
      </p:sp>
      <p:sp>
        <p:nvSpPr>
          <p:cNvPr id="3" name="2 - Θέση υποσέλιδου"/>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defRPr>
            </a:lvl1pPr>
          </a:lstStyle>
          <a:p>
            <a:pPr>
              <a:defRPr/>
            </a:pPr>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032" name="8 - Ευθεία γραμμή σύνδεσης"/>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34" name="10 - Ευθεία γραμμή σύνδεσης"/>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2" name="11 - Έλλειψη"/>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3" name="22 - Θέση αριθμού διαφάνειας"/>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400" b="1" smtClean="0">
                <a:solidFill>
                  <a:srgbClr val="FFFFFF"/>
                </a:solidFill>
                <a:latin typeface="Century Schoolbook" panose="02040604050505020304" pitchFamily="18" charset="0"/>
              </a:defRPr>
            </a:lvl1pPr>
          </a:lstStyle>
          <a:p>
            <a:pPr>
              <a:defRPr/>
            </a:pPr>
            <a:fld id="{DF5B5B62-24DB-4FB7-AE71-267A960CB3E0}" type="slidenum">
              <a:rPr lang="el-GR" altLang="el-GR"/>
              <a:pPr>
                <a:defRPr/>
              </a:pPr>
              <a:t>‹#›</a:t>
            </a:fld>
            <a:endParaRPr lang="el-GR" altLang="el-GR"/>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07" r:id="rId4"/>
    <p:sldLayoutId id="2147483708" r:id="rId5"/>
    <p:sldLayoutId id="2147483715" r:id="rId6"/>
    <p:sldLayoutId id="2147483709" r:id="rId7"/>
    <p:sldLayoutId id="2147483716" r:id="rId8"/>
    <p:sldLayoutId id="2147483717" r:id="rId9"/>
    <p:sldLayoutId id="2147483710" r:id="rId10"/>
    <p:sldLayoutId id="2147483711" r:id="rId11"/>
  </p:sldLayoutIdLst>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anose="02040604050505020304" pitchFamily="18" charset="0"/>
        </a:defRPr>
      </a:lvl2pPr>
      <a:lvl3pPr algn="l" rtl="0" eaLnBrk="0" fontAlgn="base" hangingPunct="0">
        <a:spcBef>
          <a:spcPct val="0"/>
        </a:spcBef>
        <a:spcAft>
          <a:spcPct val="0"/>
        </a:spcAft>
        <a:defRPr sz="3000">
          <a:solidFill>
            <a:schemeClr val="tx2"/>
          </a:solidFill>
          <a:latin typeface="Century Schoolbook" panose="02040604050505020304" pitchFamily="18" charset="0"/>
        </a:defRPr>
      </a:lvl3pPr>
      <a:lvl4pPr algn="l" rtl="0" eaLnBrk="0" fontAlgn="base" hangingPunct="0">
        <a:spcBef>
          <a:spcPct val="0"/>
        </a:spcBef>
        <a:spcAft>
          <a:spcPct val="0"/>
        </a:spcAft>
        <a:defRPr sz="3000">
          <a:solidFill>
            <a:schemeClr val="tx2"/>
          </a:solidFill>
          <a:latin typeface="Century Schoolbook" panose="02040604050505020304" pitchFamily="18" charset="0"/>
        </a:defRPr>
      </a:lvl4pPr>
      <a:lvl5pPr algn="l" rtl="0" eaLnBrk="0" fontAlgn="base" hangingPunct="0">
        <a:spcBef>
          <a:spcPct val="0"/>
        </a:spcBef>
        <a:spcAft>
          <a:spcPct val="0"/>
        </a:spcAft>
        <a:defRPr sz="3000">
          <a:solidFill>
            <a:schemeClr val="tx2"/>
          </a:solidFill>
          <a:latin typeface="Century Schoolbook" panose="02040604050505020304" pitchFamily="18" charset="0"/>
        </a:defRPr>
      </a:lvl5pPr>
      <a:lvl6pPr marL="457200" algn="l" rtl="0" fontAlgn="base">
        <a:spcBef>
          <a:spcPct val="0"/>
        </a:spcBef>
        <a:spcAft>
          <a:spcPct val="0"/>
        </a:spcAft>
        <a:defRPr sz="3000">
          <a:solidFill>
            <a:schemeClr val="tx2"/>
          </a:solidFill>
          <a:latin typeface="Century Schoolbook" panose="02040604050505020304" pitchFamily="18" charset="0"/>
        </a:defRPr>
      </a:lvl6pPr>
      <a:lvl7pPr marL="914400" algn="l" rtl="0" fontAlgn="base">
        <a:spcBef>
          <a:spcPct val="0"/>
        </a:spcBef>
        <a:spcAft>
          <a:spcPct val="0"/>
        </a:spcAft>
        <a:defRPr sz="3000">
          <a:solidFill>
            <a:schemeClr val="tx2"/>
          </a:solidFill>
          <a:latin typeface="Century Schoolbook" panose="02040604050505020304" pitchFamily="18" charset="0"/>
        </a:defRPr>
      </a:lvl7pPr>
      <a:lvl8pPr marL="1371600" algn="l" rtl="0" fontAlgn="base">
        <a:spcBef>
          <a:spcPct val="0"/>
        </a:spcBef>
        <a:spcAft>
          <a:spcPct val="0"/>
        </a:spcAft>
        <a:defRPr sz="3000">
          <a:solidFill>
            <a:schemeClr val="tx2"/>
          </a:solidFill>
          <a:latin typeface="Century Schoolbook" panose="02040604050505020304" pitchFamily="18" charset="0"/>
        </a:defRPr>
      </a:lvl8pPr>
      <a:lvl9pPr marL="1828800" algn="l" rtl="0" fontAlgn="base">
        <a:spcBef>
          <a:spcPct val="0"/>
        </a:spcBef>
        <a:spcAft>
          <a:spcPct val="0"/>
        </a:spcAft>
        <a:defRPr sz="3000">
          <a:solidFill>
            <a:schemeClr val="tx2"/>
          </a:solidFill>
          <a:latin typeface="Century Schoolbook" panose="02040604050505020304"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539552" y="1268760"/>
            <a:ext cx="8496944" cy="1440160"/>
          </a:xfrm>
        </p:spPr>
        <p:txBody>
          <a:bodyPr>
            <a:noAutofit/>
          </a:bodyPr>
          <a:lstStyle/>
          <a:p>
            <a:pPr algn="ctr"/>
            <a:r>
              <a:rPr lang="el-GR" sz="4800" b="1" dirty="0">
                <a:solidFill>
                  <a:srgbClr val="5075BC"/>
                </a:solidFill>
              </a:rPr>
              <a:t>Το παιχνίδι στην εκπαιδευτική </a:t>
            </a:r>
            <a:r>
              <a:rPr lang="el-GR" sz="4800" b="1" dirty="0" smtClean="0">
                <a:solidFill>
                  <a:srgbClr val="5075BC"/>
                </a:solidFill>
              </a:rPr>
              <a:t>διαδικασία</a:t>
            </a:r>
            <a:endParaRPr lang="el-GR" sz="6000" b="1" dirty="0">
              <a:solidFill>
                <a:srgbClr val="0070C0"/>
              </a:solidFill>
            </a:endParaRPr>
          </a:p>
        </p:txBody>
      </p:sp>
      <p:sp>
        <p:nvSpPr>
          <p:cNvPr id="3" name="Υπότιτλος 2"/>
          <p:cNvSpPr>
            <a:spLocks noGrp="1"/>
          </p:cNvSpPr>
          <p:nvPr>
            <p:ph type="subTitle" idx="1"/>
          </p:nvPr>
        </p:nvSpPr>
        <p:spPr>
          <a:xfrm>
            <a:off x="611560" y="2996952"/>
            <a:ext cx="8424936" cy="3672408"/>
          </a:xfrm>
        </p:spPr>
        <p:txBody>
          <a:bodyPr>
            <a:noAutofit/>
          </a:bodyPr>
          <a:lstStyle/>
          <a:p>
            <a:pPr algn="ctr"/>
            <a:r>
              <a:rPr lang="el-GR" sz="2800" b="1" dirty="0" smtClean="0">
                <a:latin typeface="+mj-lt"/>
                <a:ea typeface="+mj-ea"/>
                <a:cs typeface="+mj-cs"/>
              </a:rPr>
              <a:t>Ενότητα </a:t>
            </a:r>
            <a:r>
              <a:rPr lang="el-GR" sz="2800" b="1" dirty="0" smtClean="0">
                <a:latin typeface="+mj-lt"/>
                <a:ea typeface="+mj-ea"/>
                <a:cs typeface="+mj-cs"/>
              </a:rPr>
              <a:t>10</a:t>
            </a:r>
            <a:r>
              <a:rPr lang="en-US" sz="2800" dirty="0" smtClean="0">
                <a:latin typeface="+mj-lt"/>
                <a:ea typeface="+mj-ea"/>
                <a:cs typeface="+mj-cs"/>
              </a:rPr>
              <a:t> </a:t>
            </a:r>
            <a:endParaRPr lang="el-GR" sz="2800" dirty="0" smtClean="0">
              <a:latin typeface="+mj-lt"/>
              <a:ea typeface="+mj-ea"/>
              <a:cs typeface="+mj-cs"/>
            </a:endParaRPr>
          </a:p>
          <a:p>
            <a:pPr algn="ctr"/>
            <a:r>
              <a:rPr lang="el-GR" sz="3600" b="1" dirty="0" smtClean="0">
                <a:solidFill>
                  <a:srgbClr val="0070C0"/>
                </a:solidFill>
                <a:latin typeface="+mj-lt"/>
                <a:ea typeface="+mj-ea"/>
                <a:cs typeface="+mj-cs"/>
              </a:rPr>
              <a:t>Η σχέση του παιδιού με τη σύγχρονη πόλη</a:t>
            </a:r>
          </a:p>
          <a:p>
            <a:pPr algn="ctr"/>
            <a:endParaRPr lang="en-US" sz="2800" dirty="0" smtClean="0"/>
          </a:p>
          <a:p>
            <a:pPr algn="ctr"/>
            <a:r>
              <a:rPr lang="el-GR" sz="2400" dirty="0" err="1" smtClean="0"/>
              <a:t>Καφένια</a:t>
            </a:r>
            <a:r>
              <a:rPr lang="el-GR" sz="2400" dirty="0" smtClean="0"/>
              <a:t> </a:t>
            </a:r>
            <a:r>
              <a:rPr lang="el-GR" sz="2400" dirty="0" err="1" smtClean="0"/>
              <a:t>Μπότσογλου</a:t>
            </a:r>
            <a:endParaRPr lang="el-GR" sz="2400" dirty="0" smtClean="0"/>
          </a:p>
          <a:p>
            <a:pPr algn="ctr"/>
            <a:r>
              <a:rPr lang="el-GR" sz="2400" dirty="0" smtClean="0"/>
              <a:t>Σχολή Ανθρωπιστικών και Κοινωνικών Επιστημών  Παιδαγωγικό Τμήμα Ειδικής Αγωγής</a:t>
            </a:r>
            <a:endParaRPr lang="en-US" sz="2400" dirty="0" smtClean="0"/>
          </a:p>
          <a:p>
            <a:pPr algn="ctr"/>
            <a:endParaRPr lang="el-GR" sz="2800" dirty="0" smtClean="0"/>
          </a:p>
        </p:txBody>
      </p:sp>
      <p:pic>
        <p:nvPicPr>
          <p:cNvPr id="9" name="Logo" descr="Λογότυπο ΠΘ"/>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20607" y="440668"/>
            <a:ext cx="3477085" cy="756084"/>
          </a:xfrm>
          <a:prstGeom prst="rect">
            <a:avLst/>
          </a:prstGeom>
        </p:spPr>
      </p:pic>
    </p:spTree>
    <p:extLst>
      <p:ext uri="{BB962C8B-B14F-4D97-AF65-F5344CB8AC3E}">
        <p14:creationId xmlns:p14="http://schemas.microsoft.com/office/powerpoint/2010/main" val="5344865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eaLnBrk="1" fontAlgn="auto" hangingPunct="1">
              <a:spcAft>
                <a:spcPts val="0"/>
              </a:spcAft>
              <a:defRPr/>
            </a:pPr>
            <a:endParaRPr lang="el-GR"/>
          </a:p>
        </p:txBody>
      </p:sp>
      <p:sp>
        <p:nvSpPr>
          <p:cNvPr id="16387" name="2 - Θέση περιεχομένου"/>
          <p:cNvSpPr>
            <a:spLocks noGrp="1"/>
          </p:cNvSpPr>
          <p:nvPr>
            <p:ph sz="quarter" idx="1"/>
          </p:nvPr>
        </p:nvSpPr>
        <p:spPr>
          <a:xfrm>
            <a:off x="457200" y="1600200"/>
            <a:ext cx="7467600" cy="4873625"/>
          </a:xfrm>
        </p:spPr>
        <p:txBody>
          <a:bodyPr/>
          <a:lstStyle/>
          <a:p>
            <a:pPr eaLnBrk="1" hangingPunct="1"/>
            <a:r>
              <a:rPr lang="el-GR" altLang="el-GR" smtClean="0"/>
              <a:t>Επίσης, το σώμα του παιδιού λειτουργεί με έναν διττό τρόπο στην διαδικασία εκμάθησης της πόλης. Λειτουργεί αφ' ενός ως σημείο αναφοράς σε σχέση με τα άλλα στοιχεία του χώρου, αφού είναι και το ίδιο ένα απ' αυτά, και αφετέρου, ως κέντρο επεξεργασίας ανάλυσης και κατανόησης των πληροφοριών τις οποίες η πόλη προσφέρει (Γερμανός, 1993).</a:t>
            </a:r>
          </a:p>
          <a:p>
            <a:pPr eaLnBrk="1" hangingPunct="1"/>
            <a:endParaRPr lang="el-GR" altLang="el-GR"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eaLnBrk="1" fontAlgn="auto" hangingPunct="1">
              <a:spcAft>
                <a:spcPts val="0"/>
              </a:spcAft>
              <a:defRPr/>
            </a:pPr>
            <a:r>
              <a:rPr lang="el-GR" i="1" dirty="0" smtClean="0"/>
              <a:t>β) </a:t>
            </a:r>
            <a:r>
              <a:rPr lang="el-GR" i="1" u="sng" dirty="0" smtClean="0"/>
              <a:t>Τα χαρακτηριςτικα της ςυγχρονης πολης</a:t>
            </a:r>
            <a:br>
              <a:rPr lang="el-GR" i="1" u="sng" dirty="0" smtClean="0"/>
            </a:br>
            <a:endParaRPr lang="el-GR" dirty="0"/>
          </a:p>
        </p:txBody>
      </p:sp>
      <p:sp>
        <p:nvSpPr>
          <p:cNvPr id="17411" name="2 - Θέση περιεχομένου"/>
          <p:cNvSpPr>
            <a:spLocks noGrp="1"/>
          </p:cNvSpPr>
          <p:nvPr>
            <p:ph sz="quarter" idx="1"/>
          </p:nvPr>
        </p:nvSpPr>
        <p:spPr>
          <a:xfrm>
            <a:off x="457200" y="1600200"/>
            <a:ext cx="7467600" cy="4873625"/>
          </a:xfrm>
        </p:spPr>
        <p:txBody>
          <a:bodyPr/>
          <a:lstStyle/>
          <a:p>
            <a:pPr eaLnBrk="1" hangingPunct="1">
              <a:lnSpc>
                <a:spcPct val="80000"/>
              </a:lnSpc>
            </a:pPr>
            <a:r>
              <a:rPr lang="el-GR" altLang="el-GR" smtClean="0"/>
              <a:t>Παλιότερα, όταν ακόμη η γειτονιά ήταν πρόσφορη για παιχνίδι, τα παιδιά μέσα από το αυθόρμητο παιχνίδι με την παρέα της γειτονιάς, ήταν εύκολο να ενταχθούν σε μια διαδικασία εξερεύνησης και ανακάλυψης των χώρων της. Παλιά εγκαταλελειμμένα σπίτια, αλάνες, υψώματα, χώροι που χαρακτηρίζονται από τους ενήλικες ως επικίνδυνοι και απαγορευμένοι, αποτελούσαν τους βασικούς χώρους εξερεύνησης των παιδιών.</a:t>
            </a:r>
          </a:p>
          <a:p>
            <a:pPr eaLnBrk="1" hangingPunct="1">
              <a:lnSpc>
                <a:spcPct val="80000"/>
              </a:lnSpc>
            </a:pPr>
            <a:endParaRPr lang="el-GR" altLang="el-GR"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ph type="title"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p>
            <a:pPr eaLnBrk="1" hangingPunct="1"/>
            <a:endParaRPr lang="el-GR" altLang="el-GR" cap="none" smtClean="0"/>
          </a:p>
        </p:txBody>
      </p:sp>
      <p:sp>
        <p:nvSpPr>
          <p:cNvPr id="18435" name="Rectangle 3"/>
          <p:cNvSpPr>
            <a:spLocks noGrp="1"/>
          </p:cNvSpPr>
          <p:nvPr>
            <p:ph type="body" idx="4294967295"/>
          </p:nvPr>
        </p:nvSpPr>
        <p:spPr/>
        <p:txBody>
          <a:bodyPr/>
          <a:lstStyle/>
          <a:p>
            <a:pPr eaLnBrk="1" hangingPunct="1">
              <a:lnSpc>
                <a:spcPct val="80000"/>
              </a:lnSpc>
            </a:pPr>
            <a:r>
              <a:rPr lang="el-GR" altLang="el-GR" sz="2100" smtClean="0"/>
              <a:t>Η αυξανόμενη εκβιομηχάνιση και η συσσώρευση πληθυσμών στα αστικά κέντρα, είχε ως αποτέλεσμα να διαφοροποιηθεί η πολεοδομική μορφή των πόλεων. Στην Ελλάδα, η συνεχής ανέγερση οικοδομών με άναρχο τρόπο εξαφάνισε τους άδειους χώρους της πόλης και παράλληλα διαμόρφωσε ένα νέο κοινωνικοπολιτισμικό μοντέλο ζωής.</a:t>
            </a:r>
            <a:endParaRPr lang="en-US" altLang="el-GR" sz="2100" smtClean="0"/>
          </a:p>
          <a:p>
            <a:pPr eaLnBrk="1" hangingPunct="1">
              <a:lnSpc>
                <a:spcPct val="80000"/>
              </a:lnSpc>
            </a:pPr>
            <a:r>
              <a:rPr lang="el-GR" altLang="el-GR" sz="2100" smtClean="0"/>
              <a:t>Η γειτονιά έχασε τον έντονο πολιτισμικό χαρακτήρα που είχε κάποτε και παρέμεινε περισσότερο ως διοικητική παρά ως χωροπολιτισμική έννοια. (Γερμανός,  1993). Ακόμη, η διαφοροποίηση στον τρόπο ζωής, η αλλαγή του κοινωνικού-πολιτισμικού χαρακτήρα της γειτονίας, η κατάληψη των κενών οικοπέδων από νέες πολυκατοικίες, η συσσώρευση αυτοκινήτων στους δρόμους της πόλης δημιούργησαν μια αίσθηση κινδύνου για τη καθημερινότητα της ζωής των μικρών παιδιών αλλά και των ενηλίκων.</a:t>
            </a:r>
          </a:p>
          <a:p>
            <a:pPr eaLnBrk="1" hangingPunct="1"/>
            <a:endParaRPr lang="el-GR" altLang="el-GR"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eaLnBrk="1" fontAlgn="auto" hangingPunct="1">
              <a:spcAft>
                <a:spcPts val="0"/>
              </a:spcAft>
              <a:defRPr/>
            </a:pPr>
            <a:endParaRPr lang="el-GR"/>
          </a:p>
        </p:txBody>
      </p:sp>
      <p:sp>
        <p:nvSpPr>
          <p:cNvPr id="19459" name="2 - Θέση περιεχομένου"/>
          <p:cNvSpPr>
            <a:spLocks noGrp="1"/>
          </p:cNvSpPr>
          <p:nvPr>
            <p:ph sz="quarter" idx="1"/>
          </p:nvPr>
        </p:nvSpPr>
        <p:spPr>
          <a:xfrm>
            <a:off x="457200" y="1600200"/>
            <a:ext cx="7467600" cy="4873625"/>
          </a:xfrm>
        </p:spPr>
        <p:txBody>
          <a:bodyPr/>
          <a:lstStyle/>
          <a:p>
            <a:pPr eaLnBrk="1" hangingPunct="1">
              <a:lnSpc>
                <a:spcPct val="80000"/>
              </a:lnSpc>
            </a:pPr>
            <a:r>
              <a:rPr lang="el-GR" altLang="el-GR" smtClean="0"/>
              <a:t>-</a:t>
            </a:r>
            <a:r>
              <a:rPr lang="el-GR" altLang="el-GR" i="1" smtClean="0"/>
              <a:t>μειώθηκαν πολύ οι χώροι που χρησιμοποιούσε ελεύθερα το παιδί</a:t>
            </a:r>
            <a:r>
              <a:rPr lang="el-GR" altLang="el-GR" smtClean="0"/>
              <a:t>. Και αυτό ήταν επόμενο, αφού η μαζική ανοικοδόμηση που σημειώθηκε έγινε χωρίς κανένα προγραμματισμό, και χωρίς καμία πρόβλεψη για δημιουργία χώρων που θα εξυπηρετούσαν τις ανάγκες του κοινωνικού συνόλου. Τα στεγαστικά προγράμματα του δημοσίου τομέα για οργανωμένη δόμηση ήταν τα μόνα που προέβλεπαν την δημιουργία κοινωνικών εξυπηρετήσεων στις νέες περιοχές κατοικίας, αλλά αποτελούσαν ένα ελάχιστο ποσοστό της οικοδομικής δραστηριότητας</a:t>
            </a:r>
          </a:p>
          <a:p>
            <a:pPr eaLnBrk="1" hangingPunct="1">
              <a:lnSpc>
                <a:spcPct val="80000"/>
              </a:lnSpc>
            </a:pPr>
            <a:endParaRPr lang="el-GR" altLang="el-GR"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ph type="title"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p>
            <a:pPr eaLnBrk="1" hangingPunct="1"/>
            <a:endParaRPr lang="el-GR" altLang="el-GR" cap="none" smtClean="0"/>
          </a:p>
        </p:txBody>
      </p:sp>
      <p:sp>
        <p:nvSpPr>
          <p:cNvPr id="20483" name="Rectangle 3"/>
          <p:cNvSpPr>
            <a:spLocks noGrp="1"/>
          </p:cNvSpPr>
          <p:nvPr>
            <p:ph type="body" idx="4294967295"/>
          </p:nvPr>
        </p:nvSpPr>
        <p:spPr/>
        <p:txBody>
          <a:bodyPr/>
          <a:lstStyle/>
          <a:p>
            <a:pPr eaLnBrk="1" hangingPunct="1">
              <a:lnSpc>
                <a:spcPct val="80000"/>
              </a:lnSpc>
            </a:pPr>
            <a:r>
              <a:rPr lang="el-GR" altLang="el-GR" smtClean="0"/>
              <a:t>-ο ανοικτός δημόσιος χώρος έγινε δυσπρόσιτος ή/και επικίνδυνος για το παιδί, γεγονός το οποίο οφείλεται στην ραγδαία αύξηση των αυτοκινήτων</a:t>
            </a:r>
          </a:p>
          <a:p>
            <a:pPr eaLnBrk="1" hangingPunct="1">
              <a:buFont typeface="Wingdings" panose="05000000000000000000" pitchFamily="2" charset="2"/>
              <a:buNone/>
            </a:pPr>
            <a:endParaRPr lang="el-GR" altLang="el-GR"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ph type="title"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p>
            <a:pPr eaLnBrk="1" hangingPunct="1"/>
            <a:endParaRPr lang="el-GR" altLang="el-GR" cap="none" smtClean="0"/>
          </a:p>
        </p:txBody>
      </p:sp>
      <p:sp>
        <p:nvSpPr>
          <p:cNvPr id="21507" name="Rectangle 3"/>
          <p:cNvSpPr>
            <a:spLocks noGrp="1"/>
          </p:cNvSpPr>
          <p:nvPr>
            <p:ph type="body" idx="4294967295"/>
          </p:nvPr>
        </p:nvSpPr>
        <p:spPr/>
        <p:txBody>
          <a:bodyPr/>
          <a:lstStyle/>
          <a:p>
            <a:pPr eaLnBrk="1" hangingPunct="1">
              <a:lnSpc>
                <a:spcPct val="80000"/>
              </a:lnSpc>
            </a:pPr>
            <a:r>
              <a:rPr lang="el-GR" altLang="el-GR" smtClean="0"/>
              <a:t>-εξασθένησε ο χωρο-πολιτισμικός χαρακτήρας της γειτονιάς. Η γειτονιά, κυρίαρχο άλλοτε στοιχείο της ελληνικής πόλης, αλλά και της καθημερινής ζωής της ελληνικής οικογένειας έχασε σταδιακά τον χαρακτήρα της. Οι λόγοι που οδήγησαν σε αυτό το αποτέλεσμα ήταν τόσο η απότομη συσσώρευση νέων πληθυσμών, όσο και η διάσπαση της ενότητα, της από την διέλευση αυτοκινήτων.</a:t>
            </a:r>
          </a:p>
          <a:p>
            <a:pPr eaLnBrk="1" hangingPunct="1"/>
            <a:endParaRPr lang="el-GR" altLang="el-GR"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eaLnBrk="1" fontAlgn="auto" hangingPunct="1">
              <a:spcAft>
                <a:spcPts val="0"/>
              </a:spcAft>
              <a:defRPr/>
            </a:pPr>
            <a:endParaRPr lang="el-GR"/>
          </a:p>
        </p:txBody>
      </p:sp>
      <p:sp>
        <p:nvSpPr>
          <p:cNvPr id="3" name="2 - Θέση περιεχομένου"/>
          <p:cNvSpPr>
            <a:spLocks noGrp="1"/>
          </p:cNvSpPr>
          <p:nvPr>
            <p:ph sz="quarter" idx="1"/>
          </p:nvPr>
        </p:nvSpPr>
        <p:spPr>
          <a:xfrm>
            <a:off x="457200" y="1600200"/>
            <a:ext cx="7467600" cy="4873625"/>
          </a:xfrm>
        </p:spPr>
        <p:txBody>
          <a:bodyPr>
            <a:normAutofit fontScale="92500" lnSpcReduction="20000"/>
          </a:bodyPr>
          <a:lstStyle/>
          <a:p>
            <a:pPr marL="274320" indent="-274320" eaLnBrk="1" fontAlgn="auto" hangingPunct="1">
              <a:spcAft>
                <a:spcPts val="0"/>
              </a:spcAft>
              <a:buFont typeface="Wingdings"/>
              <a:buChar char=""/>
              <a:defRPr/>
            </a:pPr>
            <a:r>
              <a:rPr lang="el-GR" dirty="0"/>
              <a:t>Η ασυμβατότητα στην σχέση του παιδιού με τον κτισμένο χώρο της πόλης εμφανίζεται με τρεις βασικούς τρόπους (</a:t>
            </a:r>
            <a:r>
              <a:rPr lang="el-GR" dirty="0" err="1"/>
              <a:t>Chombart</a:t>
            </a:r>
            <a:r>
              <a:rPr lang="el-GR" dirty="0"/>
              <a:t> </a:t>
            </a:r>
            <a:r>
              <a:rPr lang="el-GR" dirty="0" err="1"/>
              <a:t>de</a:t>
            </a:r>
            <a:r>
              <a:rPr lang="el-GR" dirty="0"/>
              <a:t> </a:t>
            </a:r>
            <a:r>
              <a:rPr lang="el-GR" dirty="0" err="1"/>
              <a:t>Lauwe</a:t>
            </a:r>
            <a:r>
              <a:rPr lang="el-GR" dirty="0"/>
              <a:t> ,1976):</a:t>
            </a:r>
          </a:p>
          <a:p>
            <a:pPr marL="274320" indent="-274320" eaLnBrk="1" fontAlgn="auto" hangingPunct="1">
              <a:spcAft>
                <a:spcPts val="0"/>
              </a:spcAft>
              <a:buFont typeface="Wingdings"/>
              <a:buChar char=""/>
              <a:defRPr/>
            </a:pPr>
            <a:r>
              <a:rPr lang="el-GR" dirty="0"/>
              <a:t>α) την έλλειψη χώρου που δημιουργεί αμοιβαία ενόχληση. Οι ενήλικες ενοχλούνται από τα παιδιά (θορυβώδη παιχνίδια σε μέρη που δεν έχουν προβλεφτεί γι' αυτό), άλλα και τα παιδιά από τους ενήλικες (επιβολή περιορισμών ή απαγορεύσεων)</a:t>
            </a:r>
          </a:p>
          <a:p>
            <a:pPr marL="274320" indent="-274320" eaLnBrk="1" fontAlgn="auto" hangingPunct="1">
              <a:spcAft>
                <a:spcPts val="0"/>
              </a:spcAft>
              <a:buFont typeface="Wingdings"/>
              <a:buChar char=""/>
              <a:defRPr/>
            </a:pPr>
            <a:r>
              <a:rPr lang="el-GR" dirty="0"/>
              <a:t>β) τη ρύπανση της ατμόσφαιρας, που προκαλεί αύξηση των ασθενειών κυρίως του αναπνευστικού συστήματος των παιδιών και σε ορισμένες περιπτώσεις επηρεάζει αρνητικά την ανάπτυξη τους.</a:t>
            </a:r>
          </a:p>
          <a:p>
            <a:pPr marL="274320" indent="-274320" eaLnBrk="1" fontAlgn="auto" hangingPunct="1">
              <a:spcAft>
                <a:spcPts val="0"/>
              </a:spcAft>
              <a:buFont typeface="Wingdings"/>
              <a:buChar char=""/>
              <a:defRPr/>
            </a:pPr>
            <a:r>
              <a:rPr lang="el-GR" dirty="0"/>
              <a:t>γ) τις διαταράξεις της συμπεριφοράς του παιδιού, εξαιτίας των επιθέσεων στη σωματική και ψυχική του υγεία που δέχεται από τα αρνητικά στοιχεία του κτισμένου περιβάλλοντος της πόλης.</a:t>
            </a:r>
          </a:p>
          <a:p>
            <a:pPr marL="274320" indent="-274320" eaLnBrk="1" fontAlgn="auto" hangingPunct="1">
              <a:spcAft>
                <a:spcPts val="0"/>
              </a:spcAft>
              <a:buFont typeface="Wingdings"/>
              <a:buChar char=""/>
              <a:defRPr/>
            </a:pP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eaLnBrk="1" fontAlgn="auto" hangingPunct="1">
              <a:spcAft>
                <a:spcPts val="0"/>
              </a:spcAft>
              <a:defRPr/>
            </a:pPr>
            <a:endParaRPr lang="el-GR"/>
          </a:p>
        </p:txBody>
      </p:sp>
      <p:sp>
        <p:nvSpPr>
          <p:cNvPr id="23555" name="2 - Θέση περιεχομένου"/>
          <p:cNvSpPr>
            <a:spLocks noGrp="1"/>
          </p:cNvSpPr>
          <p:nvPr>
            <p:ph sz="quarter" idx="1"/>
          </p:nvPr>
        </p:nvSpPr>
        <p:spPr>
          <a:xfrm>
            <a:off x="457200" y="1600200"/>
            <a:ext cx="7467600" cy="4873625"/>
          </a:xfrm>
        </p:spPr>
        <p:txBody>
          <a:bodyPr/>
          <a:lstStyle/>
          <a:p>
            <a:pPr eaLnBrk="1" hangingPunct="1"/>
            <a:r>
              <a:rPr lang="el-GR" altLang="el-GR" smtClean="0"/>
              <a:t>Επιπρόσθετα, όλες αυτές οι αλλαγές, οδήγησαν στη δημιουργία χώρων απασχόλησης για τον ελεύθερο χρόνο των παιδιών, που καλύπτουν τον χρόνο εκτός σχολείου, με αποτέλεσμα ο χρόνος για  αυθόρμητο παιχνίδι και δραστηριότητες που αναπτύσσονται  από τα ίδια τα παιδιά να μειώνεται, και το παιχνίδι των παιδιών να αναπτύσσεται σε όλο και πιο «θεσμοθετημένα» πλαίσια  (Tovey 2007). </a:t>
            </a:r>
          </a:p>
          <a:p>
            <a:pPr eaLnBrk="1" hangingPunct="1"/>
            <a:endParaRPr lang="el-GR" altLang="el-GR"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548680"/>
            <a:ext cx="7467600" cy="1719064"/>
          </a:xfrm>
        </p:spPr>
        <p:txBody>
          <a:bodyPr>
            <a:normAutofit fontScale="90000"/>
          </a:bodyPr>
          <a:lstStyle/>
          <a:p>
            <a:pPr eaLnBrk="1" fontAlgn="auto" hangingPunct="1">
              <a:spcAft>
                <a:spcPts val="0"/>
              </a:spcAft>
              <a:defRPr/>
            </a:pPr>
            <a:r>
              <a:rPr lang="el-GR" sz="2800" dirty="0" smtClean="0"/>
              <a:t>Σε ςχεςη με τους χωρους της πολης και το παιδι, ςτον αςτικο ιςτο υπαρχουν (</a:t>
            </a:r>
            <a:r>
              <a:rPr lang="el-GR" sz="2800" dirty="0" err="1" smtClean="0"/>
              <a:t>Chombart</a:t>
            </a:r>
            <a:r>
              <a:rPr lang="el-GR" sz="2800" dirty="0" smtClean="0"/>
              <a:t> </a:t>
            </a:r>
            <a:r>
              <a:rPr lang="el-GR" sz="2800" dirty="0" err="1" smtClean="0"/>
              <a:t>de</a:t>
            </a:r>
            <a:r>
              <a:rPr lang="el-GR" sz="2800" dirty="0" smtClean="0"/>
              <a:t> </a:t>
            </a:r>
            <a:r>
              <a:rPr lang="el-GR" sz="2800" dirty="0" err="1" smtClean="0"/>
              <a:t>Lauwe</a:t>
            </a:r>
            <a:r>
              <a:rPr lang="el-GR" sz="2800" dirty="0" smtClean="0"/>
              <a:t> ,1976):</a:t>
            </a:r>
            <a:br>
              <a:rPr lang="el-GR" sz="2800" dirty="0" smtClean="0"/>
            </a:br>
            <a:endParaRPr lang="el-GR" sz="2800" dirty="0"/>
          </a:p>
        </p:txBody>
      </p:sp>
      <p:sp>
        <p:nvSpPr>
          <p:cNvPr id="24579" name="2 - Θέση περιεχομένου"/>
          <p:cNvSpPr>
            <a:spLocks noGrp="1"/>
          </p:cNvSpPr>
          <p:nvPr>
            <p:ph sz="quarter" idx="1"/>
          </p:nvPr>
        </p:nvSpPr>
        <p:spPr>
          <a:xfrm>
            <a:off x="539552" y="2636912"/>
            <a:ext cx="7467600" cy="3052936"/>
          </a:xfrm>
        </p:spPr>
        <p:txBody>
          <a:bodyPr/>
          <a:lstStyle/>
          <a:p>
            <a:pPr eaLnBrk="1" hangingPunct="1">
              <a:lnSpc>
                <a:spcPct val="80000"/>
              </a:lnSpc>
            </a:pPr>
            <a:r>
              <a:rPr lang="el-GR" altLang="el-GR" dirty="0" smtClean="0"/>
              <a:t>- τμήματα στα οποία έχει σχεδιαστεί η ένταξη του παιδιού, με τρόπο όμως που το απομονώνει τόσο από το σύνολο της πόλης, όσο και από τον κόσμο των ενηλίκων: το σχολείο, το νηπιαγωγείο, ο παιδικός σταθμός κ.α.</a:t>
            </a:r>
          </a:p>
          <a:p>
            <a:pPr eaLnBrk="1" hangingPunct="1">
              <a:lnSpc>
                <a:spcPct val="80000"/>
              </a:lnSpc>
            </a:pPr>
            <a:r>
              <a:rPr lang="el-GR" altLang="el-GR" dirty="0" smtClean="0"/>
              <a:t>- τμήματα όπου </a:t>
            </a:r>
            <a:r>
              <a:rPr lang="el-GR" altLang="el-GR" dirty="0" err="1" smtClean="0"/>
              <a:t>προβλέφτηκε</a:t>
            </a:r>
            <a:r>
              <a:rPr lang="el-GR" altLang="el-GR" dirty="0" smtClean="0"/>
              <a:t> η συνύπαρξη του παιδιού με του ενήλικες: η παιδική χαρά, το πάρκο, ο πεζόδρομος, η πλατεία κ.α.</a:t>
            </a:r>
          </a:p>
          <a:p>
            <a:pPr eaLnBrk="1" hangingPunct="1">
              <a:lnSpc>
                <a:spcPct val="80000"/>
              </a:lnSpc>
            </a:pPr>
            <a:r>
              <a:rPr lang="el-GR" altLang="el-GR" sz="2200" dirty="0" smtClean="0"/>
              <a:t>-..</a:t>
            </a:r>
          </a:p>
          <a:p>
            <a:pPr eaLnBrk="1" hangingPunct="1">
              <a:lnSpc>
                <a:spcPct val="80000"/>
              </a:lnSpc>
            </a:pPr>
            <a:endParaRPr lang="el-GR" altLang="el-GR" sz="22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ph type="title"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p>
            <a:pPr eaLnBrk="1" hangingPunct="1"/>
            <a:endParaRPr lang="el-GR" altLang="el-GR" cap="none" smtClean="0"/>
          </a:p>
        </p:txBody>
      </p:sp>
      <p:sp>
        <p:nvSpPr>
          <p:cNvPr id="25603" name="Rectangle 3"/>
          <p:cNvSpPr>
            <a:spLocks noGrp="1"/>
          </p:cNvSpPr>
          <p:nvPr>
            <p:ph type="body" idx="4294967295"/>
          </p:nvPr>
        </p:nvSpPr>
        <p:spPr/>
        <p:txBody>
          <a:bodyPr/>
          <a:lstStyle/>
          <a:p>
            <a:pPr eaLnBrk="1" hangingPunct="1">
              <a:lnSpc>
                <a:spcPct val="80000"/>
              </a:lnSpc>
            </a:pPr>
            <a:r>
              <a:rPr lang="el-GR" altLang="el-GR" sz="3100" smtClean="0"/>
              <a:t>περιοχές χωρίς ειδική πρόβλεψη για την ενεργή παρουσία του παιδιού, η οποία όμως είναι εφικτή, όπως η γειτονιά, ή μια κεντρική περιοχή</a:t>
            </a:r>
          </a:p>
          <a:p>
            <a:pPr eaLnBrk="1" hangingPunct="1">
              <a:lnSpc>
                <a:spcPct val="80000"/>
              </a:lnSpc>
            </a:pPr>
            <a:r>
              <a:rPr lang="el-GR" altLang="el-GR" sz="3100" smtClean="0"/>
              <a:t>- περιοχές χωρίς καμιά πρόβλεψη για την παρουσία του παιδιού, αδιάφορες, εχθρικές ή ακόμη και επικίνδυνες γι' αυτό: δρόμοι μεγάλης κυκλοφορίας, διασταυρώσεις, αερογέφυρες, τμήματα του αστικού ιστού με υψηλό ποσοστό μόλυνσης (σκόνη, νέφος) κ.α</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286000" y="3124200"/>
            <a:ext cx="6172200" cy="1893888"/>
          </a:xfrm>
        </p:spPr>
        <p:txBody>
          <a:bodyPr/>
          <a:lstStyle/>
          <a:p>
            <a:pPr eaLnBrk="1" fontAlgn="auto" hangingPunct="1">
              <a:spcAft>
                <a:spcPts val="0"/>
              </a:spcAft>
              <a:defRPr/>
            </a:pPr>
            <a:r>
              <a:rPr lang="el-GR" dirty="0"/>
              <a:t>Η </a:t>
            </a:r>
            <a:r>
              <a:rPr lang="el-GR" dirty="0" err="1" smtClean="0"/>
              <a:t>ςχΕςη</a:t>
            </a:r>
            <a:r>
              <a:rPr lang="el-GR" dirty="0" smtClean="0"/>
              <a:t> </a:t>
            </a:r>
            <a:r>
              <a:rPr lang="el-GR" dirty="0"/>
              <a:t>του </a:t>
            </a:r>
            <a:r>
              <a:rPr lang="el-GR" dirty="0" err="1" smtClean="0"/>
              <a:t>παιδιου</a:t>
            </a:r>
            <a:r>
              <a:rPr lang="el-GR" dirty="0" smtClean="0"/>
              <a:t> </a:t>
            </a:r>
            <a:r>
              <a:rPr lang="el-GR" dirty="0"/>
              <a:t>με τη </a:t>
            </a:r>
            <a:r>
              <a:rPr lang="el-GR" dirty="0" err="1" smtClean="0"/>
              <a:t>ςυγχρονη</a:t>
            </a:r>
            <a:r>
              <a:rPr lang="el-GR" dirty="0" smtClean="0"/>
              <a:t> </a:t>
            </a:r>
            <a:r>
              <a:rPr lang="el-GR" dirty="0" err="1" smtClean="0"/>
              <a:t>πολη</a:t>
            </a:r>
            <a:endParaRPr lang="el-GR" dirty="0"/>
          </a:p>
        </p:txBody>
      </p:sp>
      <p:sp>
        <p:nvSpPr>
          <p:cNvPr id="8195" name="2 - Υπότιτλος"/>
          <p:cNvSpPr>
            <a:spLocks noGrp="1"/>
          </p:cNvSpPr>
          <p:nvPr>
            <p:ph type="subTitle" idx="1"/>
          </p:nvPr>
        </p:nvSpPr>
        <p:spPr>
          <a:xfrm>
            <a:off x="2286000" y="5003800"/>
            <a:ext cx="6172200" cy="1371600"/>
          </a:xfrm>
        </p:spPr>
        <p:txBody>
          <a:bodyPr/>
          <a:lstStyle/>
          <a:p>
            <a:pPr eaLnBrk="1" hangingPunct="1"/>
            <a:r>
              <a:rPr lang="el-GR" altLang="el-GR" smtClean="0">
                <a:latin typeface="Arial" panose="020B0604020202020204" pitchFamily="34" charset="0"/>
              </a:rPr>
              <a:t>Καφένια Μπότσογλου</a:t>
            </a:r>
          </a:p>
        </p:txBody>
      </p:sp>
      <p:pic>
        <p:nvPicPr>
          <p:cNvPr id="8196" name="Εικόνα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35150" y="103188"/>
            <a:ext cx="7200900" cy="153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eaLnBrk="1" fontAlgn="auto" hangingPunct="1">
              <a:spcAft>
                <a:spcPts val="0"/>
              </a:spcAft>
              <a:defRPr/>
            </a:pPr>
            <a:endParaRPr lang="el-GR"/>
          </a:p>
        </p:txBody>
      </p:sp>
      <p:sp>
        <p:nvSpPr>
          <p:cNvPr id="26627" name="2 - Θέση περιεχομένου"/>
          <p:cNvSpPr>
            <a:spLocks noGrp="1"/>
          </p:cNvSpPr>
          <p:nvPr>
            <p:ph sz="quarter" idx="1"/>
          </p:nvPr>
        </p:nvSpPr>
        <p:spPr>
          <a:xfrm>
            <a:off x="457200" y="1600200"/>
            <a:ext cx="7467600" cy="4873625"/>
          </a:xfrm>
        </p:spPr>
        <p:txBody>
          <a:bodyPr/>
          <a:lstStyle/>
          <a:p>
            <a:pPr eaLnBrk="1" hangingPunct="1">
              <a:buFont typeface="Wingdings" panose="05000000000000000000" pitchFamily="2" charset="2"/>
              <a:buNone/>
            </a:pPr>
            <a:r>
              <a:rPr lang="el-GR" altLang="el-GR" smtClean="0"/>
              <a:t>Στο πλαίσιο των διαφοροποιήσεων αυτών προέκυψε λοιπόν μια διχοτόμηση της σχέσης του παιδιού με τον υλικό χώρο: το παιδί υπάρχει με ασφάλεια και με τρόπο προσαρμοσμένο στα χαρακτηριστικά της ηλικίας του κυρίως σε ειδικούς χώρους, περισσότερο ή λιγότερο απομονωμένους τοπολογικά από το χωρο-πολιτισμικό περιβάλλον ζωής του (Γερμανός, 1993) .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eaLnBrk="1" fontAlgn="auto" hangingPunct="1">
              <a:spcAft>
                <a:spcPts val="0"/>
              </a:spcAft>
              <a:defRPr/>
            </a:pPr>
            <a:endParaRPr lang="el-GR"/>
          </a:p>
        </p:txBody>
      </p:sp>
      <p:sp>
        <p:nvSpPr>
          <p:cNvPr id="27651" name="2 - Θέση περιεχομένου"/>
          <p:cNvSpPr>
            <a:spLocks noGrp="1"/>
          </p:cNvSpPr>
          <p:nvPr>
            <p:ph sz="quarter" idx="1"/>
          </p:nvPr>
        </p:nvSpPr>
        <p:spPr>
          <a:xfrm>
            <a:off x="457200" y="1600200"/>
            <a:ext cx="7467600" cy="4873625"/>
          </a:xfrm>
        </p:spPr>
        <p:txBody>
          <a:bodyPr/>
          <a:lstStyle/>
          <a:p>
            <a:pPr eaLnBrk="1" hangingPunct="1"/>
            <a:r>
              <a:rPr lang="el-GR" altLang="el-GR" smtClean="0"/>
              <a:t>Στα συμπεράσματα  πρόσφατης έρευνας σχετικά με την εικόνα που έχουν τα παιδιά για την σύγχρονη πόλη (Τσεβρένη, 2005) είναι χαρακτηριστικό ότι οι αρνητικές αναφορές για αυτήν ήταν περισσότερες  από τις θετικές. </a:t>
            </a:r>
            <a:endParaRPr lang="en-US" altLang="el-GR" smtClean="0"/>
          </a:p>
          <a:p>
            <a:pPr eaLnBrk="1" hangingPunct="1"/>
            <a:r>
              <a:rPr lang="el-GR" altLang="el-GR" smtClean="0"/>
              <a:t>Ωστόσο,  οι  πράσινοι χώροι και οι παιδικές χαρές συγκαταλέγονταν μέσα στα θετικά στοιχεία που εντόπισαν.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ph type="title"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p>
            <a:pPr eaLnBrk="1" hangingPunct="1"/>
            <a:endParaRPr lang="el-GR" altLang="el-GR" cap="none" smtClean="0"/>
          </a:p>
        </p:txBody>
      </p:sp>
      <p:sp>
        <p:nvSpPr>
          <p:cNvPr id="28675" name="Rectangle 3"/>
          <p:cNvSpPr>
            <a:spLocks noGrp="1"/>
          </p:cNvSpPr>
          <p:nvPr>
            <p:ph type="body" idx="4294967295"/>
          </p:nvPr>
        </p:nvSpPr>
        <p:spPr/>
        <p:txBody>
          <a:bodyPr/>
          <a:lstStyle/>
          <a:p>
            <a:pPr eaLnBrk="1" hangingPunct="1"/>
            <a:r>
              <a:rPr lang="el-GR" altLang="el-GR" sz="3100" smtClean="0"/>
              <a:t>Τα παιδιά στις πόλεις χρειάζονται ασφαλείς χώρους, κοντά στα σπίτια τους, όχι απαραίτητα παιχνιδότοπους εξοπλισμένους με περιπλοκές παιχνιδοκατασκευές, χώρους που να τους προσφέρουν  την δυνατότητα να παίζουν σε αυτούς σε όλη τη διάρκεια της ημέρας και όχι επιλεκτικά σε κάποιες χρονικές περιόδους της (Bartlett,1999).</a:t>
            </a:r>
          </a:p>
          <a:p>
            <a:pPr eaLnBrk="1" hangingPunct="1"/>
            <a:endParaRPr lang="el-GR" altLang="el-GR"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eaLnBrk="1" fontAlgn="auto" hangingPunct="1">
              <a:spcAft>
                <a:spcPts val="0"/>
              </a:spcAft>
              <a:defRPr/>
            </a:pPr>
            <a:r>
              <a:rPr lang="el-GR" i="1" dirty="0"/>
              <a:t>Μια πολη φιλικη  προς τα παιδια</a:t>
            </a:r>
            <a:r>
              <a:rPr lang="el-GR" dirty="0"/>
              <a:t/>
            </a:r>
            <a:br>
              <a:rPr lang="el-GR" dirty="0"/>
            </a:br>
            <a:endParaRPr lang="el-GR" dirty="0"/>
          </a:p>
        </p:txBody>
      </p:sp>
      <p:sp>
        <p:nvSpPr>
          <p:cNvPr id="3" name="2 - Θέση περιεχομένου"/>
          <p:cNvSpPr>
            <a:spLocks noGrp="1"/>
          </p:cNvSpPr>
          <p:nvPr>
            <p:ph sz="quarter" idx="1"/>
          </p:nvPr>
        </p:nvSpPr>
        <p:spPr>
          <a:xfrm>
            <a:off x="457200" y="1600200"/>
            <a:ext cx="7467600" cy="4873625"/>
          </a:xfrm>
        </p:spPr>
        <p:txBody>
          <a:bodyPr>
            <a:normAutofit fontScale="92500" lnSpcReduction="10000"/>
          </a:bodyPr>
          <a:lstStyle/>
          <a:p>
            <a:pPr marL="274320" indent="-274320" eaLnBrk="1" fontAlgn="auto" hangingPunct="1">
              <a:spcAft>
                <a:spcPts val="0"/>
              </a:spcAft>
              <a:buFont typeface="Wingdings"/>
              <a:buChar char=""/>
              <a:defRPr/>
            </a:pPr>
            <a:r>
              <a:rPr lang="el-GR" dirty="0"/>
              <a:t>Η αντίληψη της πόλης φιλικής προς τα </a:t>
            </a:r>
            <a:r>
              <a:rPr lang="el-GR" dirty="0" err="1"/>
              <a:t>παιδιά,αναπτύχθηκε</a:t>
            </a:r>
            <a:r>
              <a:rPr lang="el-GR" dirty="0"/>
              <a:t> από μια μεγάλη ομάδα   επαγγελματιών, </a:t>
            </a:r>
            <a:r>
              <a:rPr lang="el-GR" dirty="0" err="1"/>
              <a:t>ακαδημαίκών</a:t>
            </a:r>
            <a:r>
              <a:rPr lang="el-GR" dirty="0"/>
              <a:t> και  φορείς χάραξης πολιτικής που ενδιαφέρονταν για την εφαρμογή της συνθήκης των </a:t>
            </a:r>
            <a:r>
              <a:rPr lang="el-GR" dirty="0" err="1"/>
              <a:t>Ηνωμενων</a:t>
            </a:r>
            <a:r>
              <a:rPr lang="el-GR" dirty="0"/>
              <a:t> Εθνών, σχετικά τα δικαιώματα των παιδιών. Αυτή η Συνθήκη αποτελεί  το πρώτο δεσμευτικό νομικά διεθνές όργανο που αναγνωρίζει  τα βασικά ανθρώπινα δικαιώματα όλων των παιδιών, συμπεριλαμβανομένων και  των δικαιωμάτων σε:</a:t>
            </a:r>
          </a:p>
          <a:p>
            <a:pPr marL="274320" indent="-274320" eaLnBrk="1" fontAlgn="auto" hangingPunct="1">
              <a:spcAft>
                <a:spcPts val="0"/>
              </a:spcAft>
              <a:buFont typeface="Wingdings"/>
              <a:buChar char=""/>
              <a:defRPr/>
            </a:pPr>
            <a:r>
              <a:rPr lang="el-GR" dirty="0"/>
              <a:t>επιβίωση και ανάπτυξη</a:t>
            </a:r>
          </a:p>
          <a:p>
            <a:pPr marL="274320" indent="-274320" eaLnBrk="1" fontAlgn="auto" hangingPunct="1">
              <a:spcAft>
                <a:spcPts val="0"/>
              </a:spcAft>
              <a:buFont typeface="Wingdings"/>
              <a:buChar char=""/>
              <a:defRPr/>
            </a:pPr>
            <a:r>
              <a:rPr lang="el-GR" dirty="0"/>
              <a:t>προστασία από επιβλαβείς επιρροές και </a:t>
            </a:r>
            <a:r>
              <a:rPr lang="el-GR" dirty="0" err="1"/>
              <a:t>εκμετάλευση</a:t>
            </a:r>
            <a:endParaRPr lang="el-GR" dirty="0"/>
          </a:p>
          <a:p>
            <a:pPr marL="274320" indent="-274320" eaLnBrk="1" fontAlgn="auto" hangingPunct="1">
              <a:spcAft>
                <a:spcPts val="0"/>
              </a:spcAft>
              <a:buFont typeface="Wingdings"/>
              <a:buChar char=""/>
              <a:defRPr/>
            </a:pPr>
            <a:r>
              <a:rPr lang="el-GR" dirty="0"/>
              <a:t>συμμετοχή στη οικογενειακή, πολιτιστική, και κοινωνική ζωή</a:t>
            </a:r>
          </a:p>
          <a:p>
            <a:pPr marL="274320" indent="-274320" eaLnBrk="1" fontAlgn="auto" hangingPunct="1">
              <a:spcAft>
                <a:spcPts val="0"/>
              </a:spcAft>
              <a:buFont typeface="Wingdings"/>
              <a:buChar char=""/>
              <a:defRPr/>
            </a:pP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eaLnBrk="1" fontAlgn="auto" hangingPunct="1">
              <a:spcAft>
                <a:spcPts val="0"/>
              </a:spcAft>
              <a:defRPr/>
            </a:pPr>
            <a:r>
              <a:rPr lang="el-GR" sz="1800" dirty="0" smtClean="0"/>
              <a:t>Η UNICEF (2004) οριζει  μια πολη φιλικη προς τα παιδια,  ως μια κοινοτητα που ςεβεται ςτην πραξη τα δικαιωματα του παιδιου οπως αυτα διατυπωνονται  ςτη Συνθηκη των Η.Ε. Εγγυαται το δικαιωμα ολων των παιδιων ςε: </a:t>
            </a:r>
            <a:br>
              <a:rPr lang="el-GR" sz="1800" dirty="0" smtClean="0"/>
            </a:br>
            <a:endParaRPr lang="el-GR" sz="1800" dirty="0"/>
          </a:p>
        </p:txBody>
      </p:sp>
      <p:sp>
        <p:nvSpPr>
          <p:cNvPr id="30723" name="2 - Θέση περιεχομένου"/>
          <p:cNvSpPr>
            <a:spLocks noGrp="1"/>
          </p:cNvSpPr>
          <p:nvPr>
            <p:ph sz="quarter" idx="1"/>
          </p:nvPr>
        </p:nvSpPr>
        <p:spPr>
          <a:xfrm>
            <a:off x="457200" y="1600200"/>
            <a:ext cx="7467600" cy="4873625"/>
          </a:xfrm>
        </p:spPr>
        <p:txBody>
          <a:bodyPr/>
          <a:lstStyle/>
          <a:p>
            <a:pPr eaLnBrk="1" hangingPunct="1">
              <a:lnSpc>
                <a:spcPct val="80000"/>
              </a:lnSpc>
            </a:pPr>
            <a:r>
              <a:rPr lang="el-GR" altLang="el-GR" smtClean="0"/>
              <a:t>• Να επηρεάζουν τις αποφάσεις που παίρνονται σχετικά με την πόλη</a:t>
            </a:r>
          </a:p>
          <a:p>
            <a:pPr eaLnBrk="1" hangingPunct="1">
              <a:lnSpc>
                <a:spcPct val="80000"/>
              </a:lnSpc>
            </a:pPr>
            <a:r>
              <a:rPr lang="el-GR" altLang="el-GR" smtClean="0"/>
              <a:t>Να εκφράζουν την γνώμη τους για την πόλη που θέλουν</a:t>
            </a:r>
          </a:p>
          <a:p>
            <a:pPr eaLnBrk="1" hangingPunct="1">
              <a:lnSpc>
                <a:spcPct val="80000"/>
              </a:lnSpc>
            </a:pPr>
            <a:r>
              <a:rPr lang="el-GR" altLang="el-GR" smtClean="0"/>
              <a:t>• Να συμμετέχουν στην οικογενειακή, τοπική και κοινωνική ζωή</a:t>
            </a:r>
          </a:p>
          <a:p>
            <a:pPr eaLnBrk="1" hangingPunct="1">
              <a:lnSpc>
                <a:spcPct val="80000"/>
              </a:lnSpc>
            </a:pPr>
            <a:r>
              <a:rPr lang="el-GR" altLang="el-GR" smtClean="0"/>
              <a:t>• Να λαμβάνουν τις βασικές υπηρεσίες για  την υγεία τους, την εκπαίδευση και στέγη.</a:t>
            </a:r>
          </a:p>
          <a:p>
            <a:pPr eaLnBrk="1" hangingPunct="1">
              <a:lnSpc>
                <a:spcPct val="80000"/>
              </a:lnSpc>
            </a:pPr>
            <a:r>
              <a:rPr lang="el-GR" altLang="el-GR" smtClean="0"/>
              <a:t>• Να πίνουν καθαρό νερό και να ζουν σε υγιεινές συνθήκες</a:t>
            </a:r>
          </a:p>
          <a:p>
            <a:pPr eaLnBrk="1" hangingPunct="1">
              <a:lnSpc>
                <a:spcPct val="80000"/>
              </a:lnSpc>
            </a:pPr>
            <a:r>
              <a:rPr lang="el-GR" altLang="el-GR" smtClean="0"/>
              <a:t>• Να προστατεύονται από την εκμετάλλευση και την βία </a:t>
            </a:r>
          </a:p>
          <a:p>
            <a:pPr eaLnBrk="1" hangingPunct="1">
              <a:lnSpc>
                <a:spcPct val="80000"/>
              </a:lnSpc>
            </a:pPr>
            <a:endParaRPr lang="el-GR" altLang="el-GR"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ph type="title"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p>
            <a:pPr eaLnBrk="1" hangingPunct="1"/>
            <a:endParaRPr lang="el-GR" altLang="el-GR" cap="none" smtClean="0"/>
          </a:p>
        </p:txBody>
      </p:sp>
      <p:sp>
        <p:nvSpPr>
          <p:cNvPr id="31747" name="Rectangle 3"/>
          <p:cNvSpPr>
            <a:spLocks noGrp="1"/>
          </p:cNvSpPr>
          <p:nvPr>
            <p:ph type="body" idx="4294967295"/>
          </p:nvPr>
        </p:nvSpPr>
        <p:spPr/>
        <p:txBody>
          <a:bodyPr/>
          <a:lstStyle/>
          <a:p>
            <a:pPr eaLnBrk="1" hangingPunct="1">
              <a:lnSpc>
                <a:spcPct val="80000"/>
              </a:lnSpc>
            </a:pPr>
            <a:r>
              <a:rPr lang="el-GR" altLang="el-GR" smtClean="0"/>
              <a:t>• Να μπορούν να περπατούν με ασφάλεια στους δρόμους</a:t>
            </a:r>
          </a:p>
          <a:p>
            <a:pPr eaLnBrk="1" hangingPunct="1">
              <a:lnSpc>
                <a:spcPct val="80000"/>
              </a:lnSpc>
            </a:pPr>
            <a:r>
              <a:rPr lang="el-GR" altLang="el-GR" smtClean="0"/>
              <a:t>• Να συναντούν φίλους και να παίζουν</a:t>
            </a:r>
          </a:p>
          <a:p>
            <a:pPr eaLnBrk="1" hangingPunct="1">
              <a:lnSpc>
                <a:spcPct val="80000"/>
              </a:lnSpc>
            </a:pPr>
            <a:r>
              <a:rPr lang="el-GR" altLang="el-GR" smtClean="0"/>
              <a:t>• Να έχουν χώρους πράσινου με βλάστηση και ζώα</a:t>
            </a:r>
          </a:p>
          <a:p>
            <a:pPr eaLnBrk="1" hangingPunct="1">
              <a:lnSpc>
                <a:spcPct val="80000"/>
              </a:lnSpc>
            </a:pPr>
            <a:r>
              <a:rPr lang="el-GR" altLang="el-GR" smtClean="0"/>
              <a:t>• Να ζουν σε ένα μη μολυσμένο περιβάλλον</a:t>
            </a:r>
          </a:p>
          <a:p>
            <a:pPr eaLnBrk="1" hangingPunct="1">
              <a:lnSpc>
                <a:spcPct val="80000"/>
              </a:lnSpc>
            </a:pPr>
            <a:r>
              <a:rPr lang="el-GR" altLang="el-GR" smtClean="0"/>
              <a:t>• Να συμμετέχουν στα πολιτιστικά και κοινωνικά γεγονότα,  και</a:t>
            </a:r>
          </a:p>
          <a:p>
            <a:pPr eaLnBrk="1" hangingPunct="1">
              <a:lnSpc>
                <a:spcPct val="80000"/>
              </a:lnSpc>
            </a:pPr>
            <a:r>
              <a:rPr lang="el-GR" altLang="el-GR" smtClean="0"/>
              <a:t>•  Να είναι ισότιμοι πολίτες της  πόλης που ζουν, έχοντας πρόσβαση σε κάθε υπηρεσία, ανεξάρτητα από την καταγωγή τους, τη θρησκεία τους, την οικονομική τους κατάσταση, το φύλλο ή την οποιαδήποτε ανικανότητά τους. (UNICEF 2004)</a:t>
            </a:r>
          </a:p>
          <a:p>
            <a:pPr eaLnBrk="1" hangingPunct="1"/>
            <a:endParaRPr lang="el-GR" altLang="el-GR"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 Τίτλος"/>
          <p:cNvSpPr>
            <a:spLocks noGrp="1"/>
          </p:cNvSpPr>
          <p:nvPr>
            <p:ph type="title"/>
          </p:nvPr>
        </p:nvSpPr>
        <p:spPr bwMode="auto"/>
        <p:txBody>
          <a:bodyPr wrap="square" lIns="91440" tIns="45720" rIns="91440" bIns="45720" numCol="1" anchorCtr="0" compatLnSpc="1">
            <a:prstTxWarp prst="textNoShape">
              <a:avLst/>
            </a:prstTxWarp>
          </a:bodyPr>
          <a:lstStyle/>
          <a:p>
            <a:pPr eaLnBrk="1" hangingPunct="1"/>
            <a:r>
              <a:rPr lang="el-GR" altLang="el-GR" sz="1800" cap="none" smtClean="0"/>
              <a:t>ΤΑ ΕΝΝΕΑ ΑΥΤΑ  ΣΤΟΙΧΕΙΑ  ΣΕ ΕΠΙΠΕΔΟ ΧΑΡΑΞΗΣ ΠΟΛΙΤΙΚΗΣ ΠΕΡΙΛΑΜΒΑΝΟΥΝ (UNICEF 2004) :</a:t>
            </a:r>
            <a:br>
              <a:rPr lang="el-GR" altLang="el-GR" sz="1800" cap="none" smtClean="0"/>
            </a:br>
            <a:endParaRPr lang="el-GR" altLang="el-GR" sz="1800" cap="none" smtClean="0"/>
          </a:p>
        </p:txBody>
      </p:sp>
      <p:sp>
        <p:nvSpPr>
          <p:cNvPr id="32771" name="2 - Θέση περιεχομένου"/>
          <p:cNvSpPr>
            <a:spLocks noGrp="1"/>
          </p:cNvSpPr>
          <p:nvPr>
            <p:ph sz="quarter" idx="1"/>
          </p:nvPr>
        </p:nvSpPr>
        <p:spPr>
          <a:xfrm>
            <a:off x="457200" y="1600200"/>
            <a:ext cx="7467600" cy="4873625"/>
          </a:xfrm>
        </p:spPr>
        <p:txBody>
          <a:bodyPr/>
          <a:lstStyle/>
          <a:p>
            <a:pPr eaLnBrk="1" hangingPunct="1">
              <a:lnSpc>
                <a:spcPct val="90000"/>
              </a:lnSpc>
            </a:pPr>
            <a:r>
              <a:rPr lang="el-GR" altLang="el-GR" smtClean="0"/>
              <a:t>Τη συμμετοχή των παιδιών: η ενεργός συμμετοχή των παιδιών σε θέματα που τα αφορούν. Οι απόψεις των παιδιών να λαμβάνονται υπ’ όψη στις διαδικασίες λήψης αποφάσεων</a:t>
            </a:r>
          </a:p>
          <a:p>
            <a:pPr eaLnBrk="1" hangingPunct="1">
              <a:lnSpc>
                <a:spcPct val="90000"/>
              </a:lnSpc>
            </a:pPr>
            <a:r>
              <a:rPr lang="el-GR" altLang="el-GR" smtClean="0"/>
              <a:t>Ένα φιλικό προς τα παιδιά, νομικό πλαίσιο, το οποίο θα εξασφαλίζει το  πλαίσιο και  τις διαδικασίες που προωθούν με συνέπεια και προστατεύουν τα δικαιώματα όλων των παιδιών</a:t>
            </a:r>
            <a:r>
              <a:rPr lang="el-GR" altLang="el-GR" sz="2000" smtClean="0"/>
              <a:t>.</a:t>
            </a:r>
          </a:p>
          <a:p>
            <a:pPr eaLnBrk="1" hangingPunct="1">
              <a:lnSpc>
                <a:spcPct val="90000"/>
              </a:lnSpc>
            </a:pPr>
            <a:endParaRPr lang="el-GR" altLang="el-GR" sz="2000" smtClean="0"/>
          </a:p>
          <a:p>
            <a:pPr eaLnBrk="1" hangingPunct="1">
              <a:lnSpc>
                <a:spcPct val="90000"/>
              </a:lnSpc>
            </a:pPr>
            <a:endParaRPr lang="el-GR" altLang="el-GR" sz="200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ph type="title"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p>
            <a:pPr eaLnBrk="1" hangingPunct="1"/>
            <a:endParaRPr lang="el-GR" altLang="el-GR" cap="none" smtClean="0"/>
          </a:p>
        </p:txBody>
      </p:sp>
      <p:sp>
        <p:nvSpPr>
          <p:cNvPr id="33795" name="Rectangle 3"/>
          <p:cNvSpPr>
            <a:spLocks noGrp="1"/>
          </p:cNvSpPr>
          <p:nvPr>
            <p:ph type="body" idx="4294967295"/>
          </p:nvPr>
        </p:nvSpPr>
        <p:spPr/>
        <p:txBody>
          <a:bodyPr/>
          <a:lstStyle/>
          <a:p>
            <a:pPr eaLnBrk="1" hangingPunct="1">
              <a:lnSpc>
                <a:spcPct val="90000"/>
              </a:lnSpc>
            </a:pPr>
            <a:r>
              <a:rPr lang="el-GR" altLang="el-GR" sz="2800" smtClean="0"/>
              <a:t>Μια αστικού επιπέδου στρατηγική  των δικαιωμάτων του παιδιού: αναπτυσσόμενος μια λεπτομερή, ευρεία στρατηγική διάταξη για την οικοδόμηση μιας πόλης φιλικής στα παιδιά, που στηρίζεται  στη Συνθήκη για τα δικαιώματα του παιδιού.</a:t>
            </a:r>
          </a:p>
          <a:p>
            <a:pPr eaLnBrk="1" hangingPunct="1">
              <a:lnSpc>
                <a:spcPct val="90000"/>
              </a:lnSpc>
            </a:pPr>
            <a:r>
              <a:rPr lang="el-GR" altLang="el-GR" sz="2800" smtClean="0"/>
              <a:t>Μια μονάδα  ή ένας συντονιστικός μηχανισμός για τα δικαιώματα του παιδιού:  που θα αναπτύξει μόνιμες δομές σε τοπικό επίπεδο που θα εξασφαλίζουν τα δικαιώματα των παιδιών.</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eaLnBrk="1" fontAlgn="auto" hangingPunct="1">
              <a:spcAft>
                <a:spcPts val="0"/>
              </a:spcAft>
              <a:defRPr/>
            </a:pPr>
            <a:endParaRPr lang="el-GR"/>
          </a:p>
        </p:txBody>
      </p:sp>
      <p:sp>
        <p:nvSpPr>
          <p:cNvPr id="34819" name="2 - Θέση περιεχομένου"/>
          <p:cNvSpPr>
            <a:spLocks noGrp="1"/>
          </p:cNvSpPr>
          <p:nvPr>
            <p:ph sz="quarter" idx="1"/>
          </p:nvPr>
        </p:nvSpPr>
        <p:spPr>
          <a:xfrm>
            <a:off x="457200" y="1600200"/>
            <a:ext cx="7467600" cy="4873625"/>
          </a:xfrm>
        </p:spPr>
        <p:txBody>
          <a:bodyPr/>
          <a:lstStyle/>
          <a:p>
            <a:pPr eaLnBrk="1" hangingPunct="1">
              <a:lnSpc>
                <a:spcPct val="90000"/>
              </a:lnSpc>
            </a:pPr>
            <a:r>
              <a:rPr lang="el-GR" altLang="el-GR" smtClean="0"/>
              <a:t>Αξιολόγηση και του αντίκτυπου  στα παιδιά: εξασφαλίζοντας ότι υπάρχει μια συστηματική διαδικασία για να αξιολογήσει τον αντίκτυπο του νόμου, της πολιτικής και της πρακτικής στα παιδιά - εκ των προτέρων, κατά τη διάρκεια και μετά από την εφαρμογή.</a:t>
            </a:r>
          </a:p>
          <a:p>
            <a:pPr eaLnBrk="1" hangingPunct="1">
              <a:lnSpc>
                <a:spcPct val="90000"/>
              </a:lnSpc>
            </a:pPr>
            <a:r>
              <a:rPr lang="el-GR" altLang="el-GR" smtClean="0"/>
              <a:t>Προϋπολογισμός για τα παιδιά: εξασφάλιση επαρκών  πόρων και ανάλυση προϋπολογισμού για τα παιδιά.</a:t>
            </a:r>
          </a:p>
          <a:p>
            <a:pPr eaLnBrk="1" hangingPunct="1">
              <a:lnSpc>
                <a:spcPct val="90000"/>
              </a:lnSpc>
            </a:pPr>
            <a:endParaRPr lang="el-GR" altLang="el-GR"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ph type="title"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p>
            <a:pPr eaLnBrk="1" hangingPunct="1"/>
            <a:endParaRPr lang="el-GR" altLang="el-GR" sz="2400" cap="none" smtClean="0"/>
          </a:p>
        </p:txBody>
      </p:sp>
      <p:sp>
        <p:nvSpPr>
          <p:cNvPr id="35843" name="Rectangle 3"/>
          <p:cNvSpPr>
            <a:spLocks noGrp="1"/>
          </p:cNvSpPr>
          <p:nvPr>
            <p:ph type="body" idx="4294967295"/>
          </p:nvPr>
        </p:nvSpPr>
        <p:spPr/>
        <p:txBody>
          <a:bodyPr/>
          <a:lstStyle/>
          <a:p>
            <a:pPr eaLnBrk="1" hangingPunct="1">
              <a:lnSpc>
                <a:spcPct val="90000"/>
              </a:lnSpc>
            </a:pPr>
            <a:r>
              <a:rPr lang="el-GR" altLang="el-GR" smtClean="0"/>
              <a:t>Μία σταθερή, έκθεση της κατάστασης των  παιδιών στην πόλη, που θα διασφαλίζει ικανοποιητικό έλεγχο και Θα συλλέγει δεδομένα. </a:t>
            </a:r>
          </a:p>
          <a:p>
            <a:pPr eaLnBrk="1" hangingPunct="1">
              <a:lnSpc>
                <a:spcPct val="90000"/>
              </a:lnSpc>
            </a:pPr>
            <a:r>
              <a:rPr lang="el-GR" altLang="el-GR" smtClean="0"/>
              <a:t>Γνωστοποίηση των δικαιωμάτων του παιδιού: που θα διασφαλίζει την ενημέρωση των παιδιών και των ενηλίκων για τα δικαιώματα των παιδιών</a:t>
            </a:r>
          </a:p>
          <a:p>
            <a:pPr eaLnBrk="1" hangingPunct="1">
              <a:lnSpc>
                <a:spcPct val="90000"/>
              </a:lnSpc>
            </a:pPr>
            <a:r>
              <a:rPr lang="el-GR" altLang="el-GR" smtClean="0"/>
              <a:t>Ανεξάρτητη υποστήριξη για τα παιδιά: υποστηρίχτηκες, μη κυβερνητικές οργανώσεις, καθώς  και  ανεξάρτητα ιδρύματα που θα υπερασπίζονται τα δικαιώματα των παιδιών.</a:t>
            </a:r>
          </a:p>
          <a:p>
            <a:pPr eaLnBrk="1" hangingPunct="1"/>
            <a:endParaRPr lang="el-GR" altLang="el-GR"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eaLnBrk="1" fontAlgn="auto" hangingPunct="1">
              <a:spcAft>
                <a:spcPts val="0"/>
              </a:spcAft>
              <a:defRPr/>
            </a:pPr>
            <a:r>
              <a:rPr lang="el-GR" dirty="0" smtClean="0"/>
              <a:t>Η </a:t>
            </a:r>
            <a:r>
              <a:rPr lang="el-GR" dirty="0" err="1" smtClean="0"/>
              <a:t>αγωγη</a:t>
            </a:r>
            <a:r>
              <a:rPr lang="el-GR" dirty="0" smtClean="0"/>
              <a:t> του </a:t>
            </a:r>
            <a:r>
              <a:rPr lang="el-GR" dirty="0" err="1" smtClean="0"/>
              <a:t>παιδιου</a:t>
            </a:r>
            <a:r>
              <a:rPr lang="el-GR" dirty="0" smtClean="0"/>
              <a:t> ςτη </a:t>
            </a:r>
            <a:r>
              <a:rPr lang="el-GR" dirty="0" err="1" smtClean="0"/>
              <a:t>ςυγχρονη</a:t>
            </a:r>
            <a:r>
              <a:rPr lang="el-GR" dirty="0" smtClean="0"/>
              <a:t> </a:t>
            </a:r>
            <a:r>
              <a:rPr lang="el-GR" dirty="0" err="1" smtClean="0"/>
              <a:t>εποχη</a:t>
            </a:r>
            <a:endParaRPr lang="el-GR" dirty="0"/>
          </a:p>
        </p:txBody>
      </p:sp>
      <p:sp>
        <p:nvSpPr>
          <p:cNvPr id="9219" name="2 - Θέση περιεχομένου"/>
          <p:cNvSpPr>
            <a:spLocks noGrp="1"/>
          </p:cNvSpPr>
          <p:nvPr>
            <p:ph sz="quarter" idx="1"/>
          </p:nvPr>
        </p:nvSpPr>
        <p:spPr>
          <a:xfrm>
            <a:off x="457200" y="1600200"/>
            <a:ext cx="7467600" cy="4873625"/>
          </a:xfrm>
        </p:spPr>
        <p:txBody>
          <a:bodyPr/>
          <a:lstStyle/>
          <a:p>
            <a:pPr eaLnBrk="1" hangingPunct="1">
              <a:lnSpc>
                <a:spcPct val="80000"/>
              </a:lnSpc>
            </a:pPr>
            <a:r>
              <a:rPr lang="el-GR" altLang="el-GR" smtClean="0"/>
              <a:t>Στη σύγχρονη παιδαγωγική υπάρχει μια τάση διεύρυνσης του πεδίου της αγωγής, από τις συνειδητές επιδράσεις των ενηλίκων και των παιδαγωγών ειδικότερα στις επιρροές του κοινωνικοπολιτιστικού περιβάλλοντος, κυρίως για τους παρακάτω λόγους (Ξωχέλης,1986):</a:t>
            </a:r>
          </a:p>
          <a:p>
            <a:pPr eaLnBrk="1" hangingPunct="1">
              <a:lnSpc>
                <a:spcPct val="80000"/>
              </a:lnSpc>
            </a:pPr>
            <a:r>
              <a:rPr lang="el-GR" altLang="el-GR" smtClean="0"/>
              <a:t>α) η αγωγή δεν ταυτίζεται αποκλειστικά με τις δραστηριότητες του σχολείου ή ακόμα και της οικογένειας. Αντίθετα, οι εξωσχολικές και εξωοικογενειακές επιδράσεις που δέχονται τα παιδιά είναι συχνά εξίσου ή περισσότερο έντονες και αποτελεσματικές για την διαμόρφωση της συμπεριφοράς τους.</a:t>
            </a:r>
          </a:p>
          <a:p>
            <a:pPr eaLnBrk="1" hangingPunct="1">
              <a:lnSpc>
                <a:spcPct val="80000"/>
              </a:lnSpc>
            </a:pPr>
            <a:endParaRPr lang="el-GR" altLang="el-GR"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b="1" dirty="0" smtClean="0"/>
              <a:t>Τέλος Ενότητας</a:t>
            </a:r>
            <a:endParaRPr lang="el-GR" b="1" dirty="0"/>
          </a:p>
        </p:txBody>
      </p:sp>
    </p:spTree>
    <p:extLst>
      <p:ext uri="{BB962C8B-B14F-4D97-AF65-F5344CB8AC3E}">
        <p14:creationId xmlns:p14="http://schemas.microsoft.com/office/powerpoint/2010/main" val="25209666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4082"/>
          </a:xfrm>
        </p:spPr>
        <p:txBody>
          <a:bodyPr/>
          <a:lstStyle/>
          <a:p>
            <a:r>
              <a:rPr lang="el-GR" b="1" dirty="0" smtClean="0"/>
              <a:t>Χρηματοδότηση</a:t>
            </a:r>
            <a:endParaRPr lang="el-GR" b="1" dirty="0"/>
          </a:p>
        </p:txBody>
      </p:sp>
      <p:sp>
        <p:nvSpPr>
          <p:cNvPr id="3" name="Content Placeholder 2"/>
          <p:cNvSpPr>
            <a:spLocks noGrp="1"/>
          </p:cNvSpPr>
          <p:nvPr>
            <p:ph idx="1"/>
          </p:nvPr>
        </p:nvSpPr>
        <p:spPr>
          <a:xfrm>
            <a:off x="457200" y="1340769"/>
            <a:ext cx="8229600" cy="3168352"/>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Logo espa"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7704" y="4941170"/>
            <a:ext cx="5501640" cy="1386840"/>
          </a:xfrm>
          <a:prstGeom prst="rect">
            <a:avLst/>
          </a:prstGeom>
        </p:spPr>
      </p:pic>
    </p:spTree>
    <p:extLst>
      <p:ext uri="{BB962C8B-B14F-4D97-AF65-F5344CB8AC3E}">
        <p14:creationId xmlns:p14="http://schemas.microsoft.com/office/powerpoint/2010/main" val="38122166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251520" y="0"/>
            <a:ext cx="8229600" cy="792088"/>
          </a:xfrm>
        </p:spPr>
        <p:txBody>
          <a:bodyPr>
            <a:normAutofit/>
          </a:bodyPr>
          <a:lstStyle/>
          <a:p>
            <a:r>
              <a:rPr lang="el-GR" b="1" dirty="0"/>
              <a:t>Σημείωμα </a:t>
            </a:r>
            <a:r>
              <a:rPr lang="el-GR" b="1" dirty="0" smtClean="0"/>
              <a:t>Αδειοδότησης</a:t>
            </a:r>
            <a:endParaRPr lang="el-GR" b="1" dirty="0"/>
          </a:p>
        </p:txBody>
      </p:sp>
      <p:sp>
        <p:nvSpPr>
          <p:cNvPr id="3" name="Content Placeholder"/>
          <p:cNvSpPr>
            <a:spLocks noGrp="1"/>
          </p:cNvSpPr>
          <p:nvPr>
            <p:ph idx="1"/>
          </p:nvPr>
        </p:nvSpPr>
        <p:spPr>
          <a:xfrm>
            <a:off x="334981" y="908720"/>
            <a:ext cx="8581541" cy="1656184"/>
          </a:xfrm>
        </p:spPr>
        <p:txBody>
          <a:bodyPr>
            <a:noAutofit/>
          </a:bodyPr>
          <a:lstStyle/>
          <a:p>
            <a:pPr marL="0" indent="0">
              <a:buNone/>
            </a:pPr>
            <a:r>
              <a:rPr lang="el-GR" sz="1800" dirty="0" smtClean="0"/>
              <a:t>Το </a:t>
            </a:r>
            <a:r>
              <a:rPr lang="el-GR" sz="1800" dirty="0"/>
              <a:t>παρόν υλικό διατίθεται με τους όρους </a:t>
            </a:r>
            <a:r>
              <a:rPr lang="el-GR" sz="1800" b="1" dirty="0"/>
              <a:t>της</a:t>
            </a:r>
            <a:r>
              <a:rPr lang="el-GR" sz="1800" dirty="0"/>
              <a:t>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err="1"/>
              <a:t>κ.λ.π</a:t>
            </a:r>
            <a:r>
              <a:rPr lang="el-GR" sz="1800" dirty="0"/>
              <a:t>.,  τα οποία εμπεριέχονται σε αυτό και τα οποία αναφέρονται μαζί με τους όρους χρήσης τους στο «Σημείωμα Χρήσης Έργων Τρίτων</a:t>
            </a:r>
            <a:r>
              <a:rPr lang="el-GR" sz="1800" dirty="0" smtClean="0"/>
              <a:t>».                     </a:t>
            </a:r>
          </a:p>
          <a:p>
            <a:pPr marL="0" indent="0">
              <a:buNone/>
            </a:pPr>
            <a:endParaRPr lang="el-GR" sz="1800" dirty="0"/>
          </a:p>
        </p:txBody>
      </p:sp>
      <p:pic>
        <p:nvPicPr>
          <p:cNvPr id="2056" name="Picture copyright"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p:cNvSpPr txBox="1"/>
          <p:nvPr/>
        </p:nvSpPr>
        <p:spPr>
          <a:xfrm>
            <a:off x="334981" y="3140968"/>
            <a:ext cx="8341476" cy="3456384"/>
          </a:xfrm>
          <a:prstGeom prst="rect">
            <a:avLst/>
          </a:prstGeom>
        </p:spPr>
        <p:txBody>
          <a:bodyPr vert="horz" wrap="square" lIns="91440" tIns="45720" rIns="91440" bIns="45720" rtlCol="0" anchor="ctr">
            <a:normAutofit/>
          </a:bodyPr>
          <a:lstStyle/>
          <a:p>
            <a:r>
              <a:rPr lang="el-GR" sz="1600" dirty="0"/>
              <a:t>[1] http://creativecommons.org/licenses/by-nc-sa/4.0/ </a:t>
            </a:r>
            <a:endParaRPr lang="en-US" sz="1600" dirty="0" smtClean="0"/>
          </a:p>
          <a:p>
            <a:endParaRPr lang="el-GR" sz="1600" dirty="0"/>
          </a:p>
          <a:p>
            <a:r>
              <a:rPr lang="el-GR" sz="1600" dirty="0"/>
              <a:t>Ως </a:t>
            </a:r>
            <a:r>
              <a:rPr lang="el-GR" sz="1600" b="1" dirty="0"/>
              <a:t>Μη Εμπορική</a:t>
            </a:r>
            <a:r>
              <a:rPr lang="el-GR" sz="1600" dirty="0"/>
              <a:t> ορίζεται η χρήση:</a:t>
            </a:r>
          </a:p>
          <a:p>
            <a:pPr marL="342900" lvl="0" indent="-342900">
              <a:buFont typeface="Arial" panose="020B0604020202020204" pitchFamily="34" charset="0"/>
              <a:buChar char="•"/>
            </a:pPr>
            <a:r>
              <a:rPr lang="el-GR" sz="1600" dirty="0"/>
              <a:t>που δεν περιλαμβάνει άμεσο ή έμμεσο οικονομικό όφελος από την χρήση του έργου, για το διανομέα του έργου και αδειοδόχο</a:t>
            </a:r>
          </a:p>
          <a:p>
            <a:pPr marL="342900" lvl="0" indent="-342900">
              <a:buFont typeface="Arial" panose="020B0604020202020204" pitchFamily="34" charset="0"/>
              <a:buChar char="•"/>
            </a:pPr>
            <a:r>
              <a:rPr lang="el-GR" sz="1600" dirty="0"/>
              <a:t>που</a:t>
            </a:r>
            <a:r>
              <a:rPr lang="en-GB" sz="1600" dirty="0"/>
              <a:t> </a:t>
            </a:r>
            <a:r>
              <a:rPr lang="el-GR" sz="1600"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sz="1600" dirty="0"/>
              <a:t>που</a:t>
            </a:r>
            <a:r>
              <a:rPr lang="en-GB" sz="1600" dirty="0"/>
              <a:t> </a:t>
            </a:r>
            <a:r>
              <a:rPr lang="el-GR" sz="1600" dirty="0"/>
              <a:t>δεν προσπορίζει στο διανομέα του έργου και</a:t>
            </a:r>
            <a:r>
              <a:rPr lang="en-GB" sz="1600" dirty="0"/>
              <a:t> </a:t>
            </a:r>
            <a:r>
              <a:rPr lang="el-GR" sz="1600" dirty="0"/>
              <a:t>αδειοδόχο</a:t>
            </a:r>
            <a:r>
              <a:rPr lang="en-GB" sz="1600" dirty="0"/>
              <a:t> </a:t>
            </a:r>
            <a:r>
              <a:rPr lang="el-GR" sz="1600" dirty="0"/>
              <a:t>έμμεσο οικονομικό όφελος (π.χ. διαφημίσεις) από την προβολή του έργου σε διαδικτυακό </a:t>
            </a:r>
            <a:r>
              <a:rPr lang="el-GR" sz="1600" dirty="0" smtClean="0"/>
              <a:t>τόπο</a:t>
            </a:r>
            <a:endParaRPr lang="en-US" sz="1600" dirty="0" smtClean="0"/>
          </a:p>
          <a:p>
            <a:pPr marL="342900" lvl="0" indent="-342900">
              <a:buFont typeface="Arial" panose="020B0604020202020204" pitchFamily="34" charset="0"/>
              <a:buChar char="•"/>
            </a:pPr>
            <a:endParaRPr lang="el-GR" sz="1600" dirty="0"/>
          </a:p>
          <a:p>
            <a:r>
              <a:rPr lang="el-GR" sz="1600" dirty="0" smtClean="0"/>
              <a:t>Ο </a:t>
            </a:r>
            <a:r>
              <a:rPr lang="el-GR" sz="1600" dirty="0"/>
              <a:t>δικαιούχος μπορεί να παρέχει στον αδειοδόχο ξεχωριστή άδεια να χρησιμοποιεί το έργο για εμπορική χρήση, εφόσον αυτό του ζητηθεί</a:t>
            </a:r>
            <a:r>
              <a:rPr lang="el-GR" sz="1600" dirty="0" smtClean="0"/>
              <a:t>.</a:t>
            </a:r>
            <a:endParaRPr lang="el-GR" sz="1600" dirty="0"/>
          </a:p>
        </p:txBody>
      </p:sp>
    </p:spTree>
    <p:extLst>
      <p:ext uri="{BB962C8B-B14F-4D97-AF65-F5344CB8AC3E}">
        <p14:creationId xmlns:p14="http://schemas.microsoft.com/office/powerpoint/2010/main" val="328925127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180" y="836712"/>
            <a:ext cx="7272808" cy="638944"/>
          </a:xfrm>
        </p:spPr>
        <p:txBody>
          <a:bodyPr>
            <a:noAutofit/>
          </a:bodyPr>
          <a:lstStyle/>
          <a:p>
            <a:pPr algn="ctr"/>
            <a:r>
              <a:rPr lang="el-GR" b="1" dirty="0"/>
              <a:t>Σημείωμα Χρήσης Έργων </a:t>
            </a:r>
            <a:r>
              <a:rPr lang="el-GR" b="1" dirty="0" smtClean="0"/>
              <a:t>Τρίτων</a:t>
            </a:r>
            <a:endParaRPr lang="el-GR" b="1" dirty="0"/>
          </a:p>
        </p:txBody>
      </p:sp>
      <p:sp>
        <p:nvSpPr>
          <p:cNvPr id="3" name="Content Placeholder 2"/>
          <p:cNvSpPr>
            <a:spLocks noGrp="1"/>
          </p:cNvSpPr>
          <p:nvPr>
            <p:ph idx="1"/>
          </p:nvPr>
        </p:nvSpPr>
        <p:spPr>
          <a:xfrm>
            <a:off x="971600" y="1722218"/>
            <a:ext cx="6912768" cy="3816424"/>
          </a:xfrm>
        </p:spPr>
        <p:txBody>
          <a:bodyPr>
            <a:noAutofit/>
          </a:bodyPr>
          <a:lstStyle/>
          <a:p>
            <a:pPr marL="0" indent="0" algn="ctr">
              <a:buNone/>
            </a:pPr>
            <a:endParaRPr lang="en-US" sz="2000" dirty="0" smtClean="0"/>
          </a:p>
          <a:p>
            <a:pPr marL="0" indent="0" algn="ctr">
              <a:buNone/>
            </a:pPr>
            <a:endParaRPr lang="en-US" sz="2000" dirty="0"/>
          </a:p>
          <a:p>
            <a:pPr marL="0" indent="0" algn="ctr">
              <a:buNone/>
            </a:pPr>
            <a:r>
              <a:rPr lang="el-GR" sz="2000" dirty="0" smtClean="0"/>
              <a:t>Το </a:t>
            </a:r>
            <a:r>
              <a:rPr lang="el-GR" sz="2000" dirty="0"/>
              <a:t>Έργο αυτό κάνει χρήση των ακόλουθων έργων:</a:t>
            </a:r>
          </a:p>
          <a:p>
            <a:pPr marL="0" indent="0" algn="ctr">
              <a:buNone/>
            </a:pPr>
            <a:r>
              <a:rPr lang="el-GR" sz="2000" b="1" dirty="0" smtClean="0"/>
              <a:t>Εικόνες</a:t>
            </a:r>
            <a:r>
              <a:rPr lang="en-US" sz="2000" b="1" dirty="0" smtClean="0"/>
              <a:t>/</a:t>
            </a:r>
            <a:r>
              <a:rPr lang="el-GR" sz="2000" b="1" dirty="0" smtClean="0"/>
              <a:t>Φωτογραφίες</a:t>
            </a:r>
            <a:endParaRPr lang="en-US" sz="2000" b="1" dirty="0" smtClean="0"/>
          </a:p>
          <a:p>
            <a:pPr marL="0" indent="0" algn="ctr">
              <a:buNone/>
            </a:pPr>
            <a:endParaRPr lang="el-GR" sz="2000" b="1" dirty="0" smtClean="0"/>
          </a:p>
          <a:p>
            <a:pPr marL="0" indent="0" algn="ctr">
              <a:buNone/>
            </a:pPr>
            <a:r>
              <a:rPr lang="el-GR" sz="2000" i="1" dirty="0" smtClean="0"/>
              <a:t>Τα εν λόγω έργα έχουν ανακτηθεί από το διαδίκτυο για εκπαιδευτικούς σκοπούς</a:t>
            </a:r>
            <a:endParaRPr lang="el-GR" sz="2000" i="1" dirty="0"/>
          </a:p>
        </p:txBody>
      </p:sp>
    </p:spTree>
    <p:extLst>
      <p:ext uri="{BB962C8B-B14F-4D97-AF65-F5344CB8AC3E}">
        <p14:creationId xmlns:p14="http://schemas.microsoft.com/office/powerpoint/2010/main" val="3993906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ph type="title"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p>
            <a:pPr eaLnBrk="1" hangingPunct="1"/>
            <a:endParaRPr lang="el-GR" altLang="el-GR" cap="none" smtClean="0"/>
          </a:p>
        </p:txBody>
      </p:sp>
      <p:sp>
        <p:nvSpPr>
          <p:cNvPr id="10243" name="Rectangle 3"/>
          <p:cNvSpPr>
            <a:spLocks noGrp="1"/>
          </p:cNvSpPr>
          <p:nvPr>
            <p:ph type="body" idx="4294967295"/>
          </p:nvPr>
        </p:nvSpPr>
        <p:spPr/>
        <p:txBody>
          <a:bodyPr/>
          <a:lstStyle/>
          <a:p>
            <a:pPr eaLnBrk="1" hangingPunct="1">
              <a:lnSpc>
                <a:spcPct val="80000"/>
              </a:lnSpc>
            </a:pPr>
            <a:r>
              <a:rPr lang="el-GR" altLang="el-GR" sz="2100" smtClean="0"/>
              <a:t>β) η στενή έννοια της αγωγής, στηρίζεται σε ένα μονοδιάστατο θεωρητικό πρότυπο, που έχει ως αφετηρία του τον ενήλικα και αντιμετωπίζει το παιδί ως αποδέκτη των επιδράσεων του. Το φαινόμενο όμως της αγωγής αποτελεί στην πραγματικότητα αμφίδρομη σχέση και επικοινωνία, δηλαδή διαδικασία κοινωνικής και εκπαιδευτικής αλληλεπίδρασης.</a:t>
            </a:r>
          </a:p>
          <a:p>
            <a:pPr eaLnBrk="1" hangingPunct="1">
              <a:lnSpc>
                <a:spcPct val="80000"/>
              </a:lnSpc>
            </a:pPr>
            <a:r>
              <a:rPr lang="el-GR" altLang="el-GR" sz="2100" smtClean="0"/>
              <a:t>δ) τέλος, η εξέταση του φαινομένου της αγωγής ως ευθύγραμμης διαδικασίας αγνοεί τις παιδαγωγικά γόνιμες επιδράσεις της ομάδας, καθώς και το γεγονός ότι η ψυχολογική εξέλιξη του παιδιού δεν ακολουθεί ευθύγραμμη πορεία αλλά παρουσιάζει εξάρσεις, κάμψεις, ακμές και κρίσεις.</a:t>
            </a:r>
          </a:p>
          <a:p>
            <a:pPr eaLnBrk="1" hangingPunct="1"/>
            <a:endParaRPr lang="el-GR" altLang="el-GR"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eaLnBrk="1" fontAlgn="auto" hangingPunct="1">
              <a:spcAft>
                <a:spcPts val="0"/>
              </a:spcAft>
              <a:defRPr/>
            </a:pPr>
            <a:endParaRPr lang="el-GR"/>
          </a:p>
        </p:txBody>
      </p:sp>
      <p:sp>
        <p:nvSpPr>
          <p:cNvPr id="11267" name="2 - Θέση περιεχομένου"/>
          <p:cNvSpPr>
            <a:spLocks noGrp="1"/>
          </p:cNvSpPr>
          <p:nvPr>
            <p:ph sz="quarter" idx="1"/>
          </p:nvPr>
        </p:nvSpPr>
        <p:spPr>
          <a:xfrm>
            <a:off x="457200" y="1600200"/>
            <a:ext cx="7467600" cy="4873625"/>
          </a:xfrm>
        </p:spPr>
        <p:txBody>
          <a:bodyPr/>
          <a:lstStyle/>
          <a:p>
            <a:pPr eaLnBrk="1" hangingPunct="1">
              <a:lnSpc>
                <a:spcPct val="80000"/>
              </a:lnSpc>
            </a:pPr>
            <a:r>
              <a:rPr lang="el-GR" altLang="el-GR" sz="2200" smtClean="0"/>
              <a:t>Η αγωγή με την </a:t>
            </a:r>
            <a:r>
              <a:rPr lang="el-GR" altLang="el-GR" sz="2200" i="1" smtClean="0"/>
              <a:t>ευρεία </a:t>
            </a:r>
            <a:r>
              <a:rPr lang="el-GR" altLang="el-GR" sz="2200" smtClean="0"/>
              <a:t>έννοια του όρου συναρτάται με υποκειμενικούς και αντικειμενικούς παράγοντες (Χάρης, 1986). Ως υποκειμενικός παράγοντας νοείται το ίδιο το άτομο, η προσωπικότητά του σε συγκεκριμένη φάση και στιγμή της δυναμικής πορείας ανάπτυξης του. Το άτομο, δηλαδή, συμμετέχει στην διαδικασία της αγωγής του ενεργητικά ως υποκείμενο των παραγόντων του περιβάλλοντος του.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ph type="title"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p>
            <a:pPr eaLnBrk="1" hangingPunct="1"/>
            <a:endParaRPr lang="el-GR" altLang="el-GR" cap="none" smtClean="0"/>
          </a:p>
        </p:txBody>
      </p:sp>
      <p:sp>
        <p:nvSpPr>
          <p:cNvPr id="12291" name="Rectangle 3"/>
          <p:cNvSpPr>
            <a:spLocks noGrp="1"/>
          </p:cNvSpPr>
          <p:nvPr>
            <p:ph type="body" idx="4294967295"/>
          </p:nvPr>
        </p:nvSpPr>
        <p:spPr/>
        <p:txBody>
          <a:bodyPr/>
          <a:lstStyle/>
          <a:p>
            <a:pPr eaLnBrk="1" hangingPunct="1">
              <a:lnSpc>
                <a:spcPct val="80000"/>
              </a:lnSpc>
            </a:pPr>
            <a:r>
              <a:rPr lang="el-GR" altLang="el-GR" sz="2600" smtClean="0"/>
              <a:t>Ως αντικειμενικοί παράγοντες της αγωγής ορίζονται το υλικό περιβάλλον, το διαμορφωμένο τόσο από την φύση όσο και από την συνειδητή ανθρώπινη παρέμβαση (π.χ. το οικιστικό περιβάλλον) (Χάρης, 1986). Επίσης, στους αντικειμενικούς παράγοντες της αγωγής ανήκουν και οι βασικοί σχηματισμοί του κοινωνικού περιβάλλοντος μέσα στους οποίους συγκαταλέγονται η οικογένεια και η ευρύτερη κοινωνία με τους θεσμούς της.</a:t>
            </a:r>
          </a:p>
          <a:p>
            <a:pPr eaLnBrk="1" hangingPunct="1">
              <a:lnSpc>
                <a:spcPct val="80000"/>
              </a:lnSpc>
            </a:pPr>
            <a:endParaRPr lang="el-GR" altLang="el-GR" sz="2600" smtClean="0"/>
          </a:p>
          <a:p>
            <a:pPr eaLnBrk="1" hangingPunct="1"/>
            <a:endParaRPr lang="el-GR" altLang="el-GR" sz="20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eaLnBrk="1" fontAlgn="auto" hangingPunct="1">
              <a:spcAft>
                <a:spcPts val="0"/>
              </a:spcAft>
              <a:defRPr/>
            </a:pPr>
            <a:r>
              <a:rPr lang="el-GR" i="1" dirty="0" smtClean="0"/>
              <a:t>α).</a:t>
            </a:r>
            <a:r>
              <a:rPr lang="el-GR" i="1" u="sng" dirty="0" smtClean="0"/>
              <a:t> Σχεςη παιδιου-χωρου ςε αςτικο περιβαλλον</a:t>
            </a:r>
            <a:br>
              <a:rPr lang="el-GR" i="1" u="sng" dirty="0" smtClean="0"/>
            </a:br>
            <a:endParaRPr lang="el-GR" dirty="0"/>
          </a:p>
        </p:txBody>
      </p:sp>
      <p:sp>
        <p:nvSpPr>
          <p:cNvPr id="13315" name="2 - Θέση περιεχομένου"/>
          <p:cNvSpPr>
            <a:spLocks noGrp="1"/>
          </p:cNvSpPr>
          <p:nvPr>
            <p:ph sz="quarter" idx="1"/>
          </p:nvPr>
        </p:nvSpPr>
        <p:spPr>
          <a:xfrm>
            <a:off x="457200" y="1600200"/>
            <a:ext cx="7467600" cy="4873625"/>
          </a:xfrm>
        </p:spPr>
        <p:txBody>
          <a:bodyPr/>
          <a:lstStyle/>
          <a:p>
            <a:pPr eaLnBrk="1" hangingPunct="1"/>
            <a:r>
              <a:rPr lang="el-GR" altLang="el-GR" smtClean="0"/>
              <a:t>Η πόλη αποτελεί για το παιδί, όπως άλλωστε και για τον κάθε ενήλικα που ζει σ' αυτήν, το ευρύτερο πλαίσιο χώρου, που μαζί με το χρονικό, συμβάλλουν στην διαμόρφωση της κάθε στιγμής της ύπαρξής τους. Η διαμόρφωση του υλικού χώρου της πόλης είναι αποτέλεσμα μιας ιστορικό-πολιτισμικής εξέλιξης και εκφράζει ουσιαστικά τη συλλογική ταυτότητα των υποκειμένων που τον χρησιμοποιούν αφού οφείλεται στις παρεμβάσεις τους και τις επιλογές τους (Γερμανός, 1993).</a:t>
            </a:r>
          </a:p>
          <a:p>
            <a:pPr eaLnBrk="1" hangingPunct="1"/>
            <a:endParaRPr lang="el-GR" altLang="el-GR"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eaLnBrk="1" fontAlgn="auto" hangingPunct="1">
              <a:spcAft>
                <a:spcPts val="0"/>
              </a:spcAft>
              <a:defRPr/>
            </a:pPr>
            <a:endParaRPr lang="el-GR"/>
          </a:p>
        </p:txBody>
      </p:sp>
      <p:sp>
        <p:nvSpPr>
          <p:cNvPr id="14339" name="2 - Θέση περιεχομένου"/>
          <p:cNvSpPr>
            <a:spLocks noGrp="1"/>
          </p:cNvSpPr>
          <p:nvPr>
            <p:ph sz="quarter" idx="1"/>
          </p:nvPr>
        </p:nvSpPr>
        <p:spPr>
          <a:xfrm>
            <a:off x="457200" y="1600200"/>
            <a:ext cx="7467600" cy="4873625"/>
          </a:xfrm>
        </p:spPr>
        <p:txBody>
          <a:bodyPr/>
          <a:lstStyle/>
          <a:p>
            <a:pPr eaLnBrk="1" hangingPunct="1"/>
            <a:r>
              <a:rPr lang="el-GR" altLang="el-GR" smtClean="0"/>
              <a:t>Ένα από τα πρώτα στοιχεία που θα μπορούσαμε να υποστηρίξουμε εντοπίζοντας τα χαρακτηριστικά της σχέσης του παιδιού με την πόλη είναι ότι τα παιδιά δεν αντιλαμβάνονται τη σύνθεση του χώρου της ως ένα σύνολο και ότι για μεγάλο χρονικό διάστημα έχουν μια αποσπασματική αντίληψη γι' αυτήν, δεμένη περισσότερο με λεπτομέρειες παρά μία συνολική άποψη (</a:t>
            </a:r>
            <a:r>
              <a:rPr lang="en-US" altLang="el-GR" smtClean="0"/>
              <a:t>Mesmin</a:t>
            </a:r>
            <a:r>
              <a:rPr lang="el-GR" altLang="el-GR" smtClean="0"/>
              <a:t>, 1978).</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eaLnBrk="1" fontAlgn="auto" hangingPunct="1">
              <a:spcAft>
                <a:spcPts val="0"/>
              </a:spcAft>
              <a:defRPr/>
            </a:pPr>
            <a:endParaRPr lang="el-GR"/>
          </a:p>
        </p:txBody>
      </p:sp>
      <p:sp>
        <p:nvSpPr>
          <p:cNvPr id="15363" name="2 - Θέση περιεχομένου"/>
          <p:cNvSpPr>
            <a:spLocks noGrp="1"/>
          </p:cNvSpPr>
          <p:nvPr>
            <p:ph sz="quarter" idx="1"/>
          </p:nvPr>
        </p:nvSpPr>
        <p:spPr>
          <a:xfrm>
            <a:off x="457200" y="1600200"/>
            <a:ext cx="7467600" cy="4873625"/>
          </a:xfrm>
        </p:spPr>
        <p:txBody>
          <a:bodyPr/>
          <a:lstStyle/>
          <a:p>
            <a:pPr eaLnBrk="1" hangingPunct="1"/>
            <a:r>
              <a:rPr lang="el-GR" altLang="el-GR" smtClean="0"/>
              <a:t>O Guerin (1975) υποστηρίζει ότι το παιδί αναπτύσσει την σχέση του με τον χώρο της πόλης, ακολουθώντας μια διαδικασία αυθόρμητης πολιτισμικής εκμάθησης του χώρου και οικοδομεί ένα σύστημα από τόπους, που στην αρχή εντάσσονται σε μια αποσπασματική θεώρηση του κόσμου στην οποία κυριαρχούν τα συγκριτικά στοιχεία: το σπίτι του, ο δρόμος του, ο μεγάλος δρόμος του, η παιδική χαρά". Άλλωστε, δεν θα μπορούσε να είναι διαφορετικά αφού το παιδί στην προσχολική ηλικία είναι επηρεασμένο από την συγκρητική σκέψη (Ρίτσμοντ, 1970). </a:t>
            </a:r>
          </a:p>
          <a:p>
            <a:pPr eaLnBrk="1" hangingPunct="1"/>
            <a:endParaRPr lang="el-GR" altLang="el-GR"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125</TotalTime>
  <Words>2245</Words>
  <Application>Microsoft Office PowerPoint</Application>
  <PresentationFormat>Προβολή στην οθόνη (4:3)</PresentationFormat>
  <Paragraphs>97</Paragraphs>
  <Slides>33</Slides>
  <Notes>5</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33</vt:i4>
      </vt:variant>
    </vt:vector>
  </HeadingPairs>
  <TitlesOfParts>
    <vt:vector size="39" baseType="lpstr">
      <vt:lpstr>Arial</vt:lpstr>
      <vt:lpstr>Century Schoolbook</vt:lpstr>
      <vt:lpstr>Wingdings</vt:lpstr>
      <vt:lpstr>Wingdings 2</vt:lpstr>
      <vt:lpstr>Calibri</vt:lpstr>
      <vt:lpstr>Προεξοχή</vt:lpstr>
      <vt:lpstr>Το παιχνίδι στην εκπαιδευτική διαδικασία</vt:lpstr>
      <vt:lpstr>Η ςχΕςη του παιδιου με τη ςυγχρονη πολη</vt:lpstr>
      <vt:lpstr>Η αγωγη του παιδιου ςτη ςυγχρονη εποχη</vt:lpstr>
      <vt:lpstr>Παρουσίαση του PowerPoint</vt:lpstr>
      <vt:lpstr>Παρουσίαση του PowerPoint</vt:lpstr>
      <vt:lpstr>Παρουσίαση του PowerPoint</vt:lpstr>
      <vt:lpstr>α). Σχεςη παιδιου-χωρου ςε αςτικο περιβαλλον </vt:lpstr>
      <vt:lpstr>Παρουσίαση του PowerPoint</vt:lpstr>
      <vt:lpstr>Παρουσίαση του PowerPoint</vt:lpstr>
      <vt:lpstr>Παρουσίαση του PowerPoint</vt:lpstr>
      <vt:lpstr>β) Τα χαρακτηριςτικα της ςυγχρονης πολης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Σε ςχεςη με τους χωρους της πολης και το παιδι, ςτον αςτικο ιςτο υπαρχουν (Chombart de Lauwe ,1976): </vt:lpstr>
      <vt:lpstr>Παρουσίαση του PowerPoint</vt:lpstr>
      <vt:lpstr>Παρουσίαση του PowerPoint</vt:lpstr>
      <vt:lpstr>Παρουσίαση του PowerPoint</vt:lpstr>
      <vt:lpstr>Παρουσίαση του PowerPoint</vt:lpstr>
      <vt:lpstr>Μια πολη φιλικη  προς τα παιδια </vt:lpstr>
      <vt:lpstr>Η UNICEF (2004) οριζει  μια πολη φιλικη προς τα παιδια,  ως μια κοινοτητα που ςεβεται ςτην πραξη τα δικαιωματα του παιδιου οπως αυτα διατυπωνονται  ςτη Συνθηκη των Η.Ε. Εγγυαται το δικαιωμα ολων των παιδιων ςε:  </vt:lpstr>
      <vt:lpstr>Παρουσίαση του PowerPoint</vt:lpstr>
      <vt:lpstr>ΤΑ ΕΝΝΕΑ ΑΥΤΑ  ΣΤΟΙΧΕΙΑ  ΣΕ ΕΠΙΠΕΔΟ ΧΑΡΑΞΗΣ ΠΟΛΙΤΙΚΗΣ ΠΕΡΙΛΑΜΒΑΝΟΥΝ (UNICEF 2004) : </vt:lpstr>
      <vt:lpstr>Παρουσίαση του PowerPoint</vt:lpstr>
      <vt:lpstr>Παρουσίαση του PowerPoint</vt:lpstr>
      <vt:lpstr>Παρουσίαση του PowerPoint</vt:lpstr>
      <vt:lpstr>Τέλος Ενότητας</vt:lpstr>
      <vt:lpstr>Χρηματοδότηση</vt:lpstr>
      <vt:lpstr>Σημείωμα Αδειοδότησης</vt:lpstr>
      <vt:lpstr>Σημείωμα Χρήσης Έργων Τρίτων</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σχέση του παιδιού με τη σύγχρονη πόλη</dc:title>
  <dc:creator>user</dc:creator>
  <cp:lastModifiedBy>Kiriazis Vaitsis</cp:lastModifiedBy>
  <cp:revision>10</cp:revision>
  <dcterms:created xsi:type="dcterms:W3CDTF">2009-10-07T11:15:17Z</dcterms:created>
  <dcterms:modified xsi:type="dcterms:W3CDTF">2015-07-02T11:19:11Z</dcterms:modified>
</cp:coreProperties>
</file>