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p:scale>
          <a:sx n="66" d="100"/>
          <a:sy n="66" d="100"/>
        </p:scale>
        <p:origin x="-1272"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6183A-E291-46A3-90E5-F51C7D05186A}" type="datetimeFigureOut">
              <a:rPr lang="el-GR" smtClean="0"/>
              <a:t>21/2/2015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6DB8BC-91BF-4E04-BBAA-9FAD347A4F40}" type="slidenum">
              <a:rPr lang="el-GR" smtClean="0"/>
              <a:t>‹#›</a:t>
            </a:fld>
            <a:endParaRPr lang="el-GR"/>
          </a:p>
        </p:txBody>
      </p:sp>
    </p:spTree>
    <p:extLst>
      <p:ext uri="{BB962C8B-B14F-4D97-AF65-F5344CB8AC3E}">
        <p14:creationId xmlns:p14="http://schemas.microsoft.com/office/powerpoint/2010/main" val="312341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l-GR" smtClean="0"/>
              <a:t>Στυλ κύριου τίτλου</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022A630-9252-4CCD-8F2B-E6E0D49D2D4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22A630-9252-4CCD-8F2B-E6E0D49D2D4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B022A630-9252-4CCD-8F2B-E6E0D49D2D4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022A630-9252-4CCD-8F2B-E6E0D49D2D4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4" name="Date Placeholder 3"/>
          <p:cNvSpPr>
            <a:spLocks noGrp="1"/>
          </p:cNvSpPr>
          <p:nvPr>
            <p:ph type="dt" sz="half" idx="10"/>
          </p:nvPr>
        </p:nvSpPr>
        <p:spPr/>
        <p:txBody>
          <a:bodyPr/>
          <a:lstStyle/>
          <a:p>
            <a:fld id="{B022A630-9252-4CCD-8F2B-E6E0D49D2D40}" type="datetimeFigureOut">
              <a:rPr lang="el-GR" smtClean="0"/>
              <a:t>21/2/2015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022A630-9252-4CCD-8F2B-E6E0D49D2D40}" type="datetimeFigureOut">
              <a:rPr lang="el-GR" smtClean="0"/>
              <a:t>21/2/2015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EA84DF8-6145-4FD1-91B3-C448974229DE}"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022A630-9252-4CCD-8F2B-E6E0D49D2D40}" type="datetimeFigureOut">
              <a:rPr lang="el-GR" smtClean="0"/>
              <a:t>21/2/2015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B022A630-9252-4CCD-8F2B-E6E0D49D2D40}" type="datetimeFigureOut">
              <a:rPr lang="el-GR" smtClean="0"/>
              <a:t>21/2/2015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22A630-9252-4CCD-8F2B-E6E0D49D2D40}" type="datetimeFigureOut">
              <a:rPr lang="el-GR" smtClean="0"/>
              <a:t>21/2/2015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5" name="Date Placeholder 4"/>
          <p:cNvSpPr>
            <a:spLocks noGrp="1"/>
          </p:cNvSpPr>
          <p:nvPr>
            <p:ph type="dt" sz="half" idx="10"/>
          </p:nvPr>
        </p:nvSpPr>
        <p:spPr/>
        <p:txBody>
          <a:bodyPr/>
          <a:lstStyle/>
          <a:p>
            <a:fld id="{B022A630-9252-4CCD-8F2B-E6E0D49D2D40}" type="datetimeFigureOut">
              <a:rPr lang="el-GR" smtClean="0"/>
              <a:t>21/2/2015</a:t>
            </a:fld>
            <a:endParaRPr lang="el-G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EA84DF8-6145-4FD1-91B3-C448974229DE}"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smtClean="0"/>
              <a:t>Κάντε κλικ στο εικονίδιο για να προσθέσετε μια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022A630-9252-4CCD-8F2B-E6E0D49D2D40}" type="datetimeFigureOut">
              <a:rPr lang="el-GR" smtClean="0"/>
              <a:t>21/2/2015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EA84DF8-6145-4FD1-91B3-C448974229DE}"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022A630-9252-4CCD-8F2B-E6E0D49D2D40}" type="datetimeFigureOut">
              <a:rPr lang="el-GR" smtClean="0"/>
              <a:t>21/2/2015</a:t>
            </a:fld>
            <a:endParaRPr lang="el-G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l-G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3EA84DF8-6145-4FD1-91B3-C448974229DE}"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534452"/>
            <a:ext cx="8496944" cy="2616101"/>
          </a:xfrm>
          <a:prstGeom prst="rect">
            <a:avLst/>
          </a:prstGeom>
          <a:noFill/>
        </p:spPr>
        <p:txBody>
          <a:bodyPr wrap="square" rtlCol="0">
            <a:spAutoFit/>
          </a:bodyPr>
          <a:lstStyle/>
          <a:p>
            <a:pPr algn="ctr"/>
            <a:r>
              <a:rPr lang="el-GR" sz="2800" dirty="0" smtClean="0">
                <a:effectLst>
                  <a:outerShdw blurRad="38100" dist="38100" dir="2700000" algn="tl">
                    <a:srgbClr val="000000">
                      <a:alpha val="43137"/>
                    </a:srgbClr>
                  </a:outerShdw>
                </a:effectLst>
                <a:latin typeface="Comic Sans MS" pitchFamily="66" charset="0"/>
              </a:rPr>
              <a:t>6.</a:t>
            </a:r>
          </a:p>
          <a:p>
            <a:pPr algn="ctr"/>
            <a:r>
              <a:rPr lang="el-GR" sz="2800" dirty="0" smtClean="0">
                <a:effectLst>
                  <a:outerShdw blurRad="38100" dist="38100" dir="2700000" algn="tl">
                    <a:srgbClr val="000000">
                      <a:alpha val="43137"/>
                    </a:srgbClr>
                  </a:outerShdw>
                </a:effectLst>
                <a:latin typeface="Comic Sans MS" pitchFamily="66" charset="0"/>
              </a:rPr>
              <a:t>Πρώιμοι </a:t>
            </a:r>
            <a:r>
              <a:rPr lang="el-GR" sz="2800" dirty="0" err="1" smtClean="0">
                <a:effectLst>
                  <a:outerShdw blurRad="38100" dist="38100" dir="2700000" algn="tl">
                    <a:srgbClr val="000000">
                      <a:alpha val="43137"/>
                    </a:srgbClr>
                  </a:outerShdw>
                </a:effectLst>
                <a:latin typeface="Comic Sans MS" pitchFamily="66" charset="0"/>
              </a:rPr>
              <a:t>Πολυγραμματισμοί</a:t>
            </a:r>
            <a:r>
              <a:rPr lang="el-GR" sz="2800" dirty="0" smtClean="0">
                <a:effectLst>
                  <a:outerShdw blurRad="38100" dist="38100" dir="2700000" algn="tl">
                    <a:srgbClr val="000000">
                      <a:alpha val="43137"/>
                    </a:srgbClr>
                  </a:outerShdw>
                </a:effectLst>
                <a:latin typeface="Comic Sans MS" pitchFamily="66" charset="0"/>
              </a:rPr>
              <a:t>: μελέτη περίπτωσης</a:t>
            </a:r>
          </a:p>
          <a:p>
            <a:pPr algn="ctr"/>
            <a:endParaRPr lang="el-GR" sz="2800" dirty="0" smtClean="0">
              <a:effectLst>
                <a:outerShdw blurRad="38100" dist="38100" dir="2700000" algn="tl">
                  <a:srgbClr val="000000">
                    <a:alpha val="43137"/>
                  </a:srgbClr>
                </a:outerShdw>
              </a:effectLst>
              <a:latin typeface="Comic Sans MS" pitchFamily="66" charset="0"/>
            </a:endParaRPr>
          </a:p>
          <a:p>
            <a:pPr algn="ctr"/>
            <a:r>
              <a:rPr lang="el-GR" sz="2400" dirty="0" smtClean="0">
                <a:effectLst>
                  <a:outerShdw blurRad="38100" dist="38100" dir="2700000" algn="tl">
                    <a:srgbClr val="000000">
                      <a:alpha val="43137"/>
                    </a:srgbClr>
                  </a:outerShdw>
                </a:effectLst>
                <a:latin typeface="Comic Sans MS" pitchFamily="66" charset="0"/>
              </a:rPr>
              <a:t>Οι </a:t>
            </a:r>
            <a:r>
              <a:rPr lang="el-GR" sz="2400" dirty="0" smtClean="0">
                <a:effectLst>
                  <a:outerShdw blurRad="38100" dist="38100" dir="2700000" algn="tl">
                    <a:srgbClr val="000000">
                      <a:alpha val="43137"/>
                    </a:srgbClr>
                  </a:outerShdw>
                </a:effectLst>
                <a:latin typeface="Comic Sans MS" pitchFamily="66" charset="0"/>
              </a:rPr>
              <a:t>πρώιμοι δίγλωσσοι </a:t>
            </a:r>
            <a:r>
              <a:rPr lang="el-GR" sz="2400" dirty="0" err="1" smtClean="0">
                <a:effectLst>
                  <a:outerShdw blurRad="38100" dist="38100" dir="2700000" algn="tl">
                    <a:srgbClr val="000000">
                      <a:alpha val="43137"/>
                    </a:srgbClr>
                  </a:outerShdw>
                </a:effectLst>
                <a:latin typeface="Comic Sans MS" pitchFamily="66" charset="0"/>
              </a:rPr>
              <a:t>πολυγραμματισμοί</a:t>
            </a:r>
            <a:r>
              <a:rPr lang="el-GR" sz="2400" dirty="0" smtClean="0">
                <a:effectLst>
                  <a:outerShdw blurRad="38100" dist="38100" dir="2700000" algn="tl">
                    <a:srgbClr val="000000">
                      <a:alpha val="43137"/>
                    </a:srgbClr>
                  </a:outerShdw>
                </a:effectLst>
                <a:latin typeface="Comic Sans MS" pitchFamily="66" charset="0"/>
              </a:rPr>
              <a:t> και </a:t>
            </a:r>
            <a:r>
              <a:rPr lang="el-GR" sz="2400" dirty="0">
                <a:effectLst>
                  <a:outerShdw blurRad="38100" dist="38100" dir="2700000" algn="tl">
                    <a:srgbClr val="000000">
                      <a:alpha val="43137"/>
                    </a:srgbClr>
                  </a:outerShdw>
                </a:effectLst>
                <a:latin typeface="Comic Sans MS" pitchFamily="66" charset="0"/>
              </a:rPr>
              <a:t>τα οφέλη </a:t>
            </a:r>
            <a:r>
              <a:rPr lang="el-GR" sz="2400" dirty="0" smtClean="0">
                <a:effectLst>
                  <a:outerShdw blurRad="38100" dist="38100" dir="2700000" algn="tl">
                    <a:srgbClr val="000000">
                      <a:alpha val="43137"/>
                    </a:srgbClr>
                  </a:outerShdw>
                </a:effectLst>
                <a:latin typeface="Comic Sans MS" pitchFamily="66" charset="0"/>
              </a:rPr>
              <a:t>τους </a:t>
            </a:r>
            <a:r>
              <a:rPr lang="el-GR" sz="2400" dirty="0">
                <a:effectLst>
                  <a:outerShdw blurRad="38100" dist="38100" dir="2700000" algn="tl">
                    <a:srgbClr val="000000">
                      <a:alpha val="43137"/>
                    </a:srgbClr>
                  </a:outerShdw>
                </a:effectLst>
                <a:latin typeface="Comic Sans MS" pitchFamily="66" charset="0"/>
              </a:rPr>
              <a:t>για τη γλωσσική και κοινωνική ανάπτυξη των παιδιών</a:t>
            </a:r>
          </a:p>
          <a:p>
            <a:endParaRPr lang="el-GR" sz="3200" dirty="0">
              <a:effectLst>
                <a:outerShdw blurRad="38100" dist="38100" dir="2700000" algn="tl">
                  <a:srgbClr val="000000">
                    <a:alpha val="43137"/>
                  </a:srgbClr>
                </a:outerShdw>
              </a:effectLst>
            </a:endParaRPr>
          </a:p>
        </p:txBody>
      </p:sp>
      <p:sp>
        <p:nvSpPr>
          <p:cNvPr id="2" name="TextBox 1"/>
          <p:cNvSpPr txBox="1"/>
          <p:nvPr/>
        </p:nvSpPr>
        <p:spPr>
          <a:xfrm>
            <a:off x="755576" y="545817"/>
            <a:ext cx="7920880" cy="1077218"/>
          </a:xfrm>
          <a:prstGeom prst="rect">
            <a:avLst/>
          </a:prstGeom>
          <a:noFill/>
        </p:spPr>
        <p:txBody>
          <a:bodyPr wrap="square" rtlCol="0">
            <a:spAutoFit/>
          </a:bodyPr>
          <a:lstStyle/>
          <a:p>
            <a:pPr algn="ctr"/>
            <a:r>
              <a:rPr lang="el-GR" altLang="en-US" sz="3200" dirty="0" err="1">
                <a:effectLst>
                  <a:outerShdw blurRad="38100" dist="38100" dir="2700000" algn="tl">
                    <a:srgbClr val="000000">
                      <a:alpha val="43137"/>
                    </a:srgbClr>
                  </a:outerShdw>
                </a:effectLst>
                <a:latin typeface="Comic Sans MS" pitchFamily="66" charset="0"/>
              </a:rPr>
              <a:t>Γραμματισμός</a:t>
            </a:r>
            <a:r>
              <a:rPr lang="el-GR" altLang="en-US" sz="3200" dirty="0">
                <a:effectLst>
                  <a:outerShdw blurRad="38100" dist="38100" dir="2700000" algn="tl">
                    <a:srgbClr val="000000">
                      <a:alpha val="43137"/>
                    </a:srgbClr>
                  </a:outerShdw>
                </a:effectLst>
                <a:latin typeface="Comic Sans MS" pitchFamily="66" charset="0"/>
              </a:rPr>
              <a:t> και σχεδιασμός γλωσσικού μαθήματος:</a:t>
            </a:r>
            <a:endParaRPr lang="el-GR" sz="3200" dirty="0">
              <a:effectLst>
                <a:outerShdw blurRad="38100" dist="38100" dir="2700000" algn="tl">
                  <a:srgbClr val="000000">
                    <a:alpha val="43137"/>
                  </a:srgbClr>
                </a:outerShdw>
              </a:effectLst>
              <a:latin typeface="Comic Sans MS" pitchFamily="66" charset="0"/>
            </a:endParaRPr>
          </a:p>
        </p:txBody>
      </p:sp>
      <p:sp>
        <p:nvSpPr>
          <p:cNvPr id="3" name="TextBox 2"/>
          <p:cNvSpPr txBox="1"/>
          <p:nvPr/>
        </p:nvSpPr>
        <p:spPr>
          <a:xfrm>
            <a:off x="1547664" y="4365104"/>
            <a:ext cx="6768752" cy="1057212"/>
          </a:xfrm>
          <a:prstGeom prst="rect">
            <a:avLst/>
          </a:prstGeom>
          <a:noFill/>
        </p:spPr>
        <p:txBody>
          <a:bodyPr wrap="square" rtlCol="0">
            <a:spAutoFit/>
          </a:bodyPr>
          <a:lstStyle/>
          <a:p>
            <a:pPr algn="ctr">
              <a:lnSpc>
                <a:spcPct val="95000"/>
              </a:lnSpc>
              <a:spcBef>
                <a:spcPct val="0"/>
              </a:spcBef>
            </a:pPr>
            <a:r>
              <a:rPr lang="el-GR" altLang="en-US" sz="2400" dirty="0">
                <a:effectLst>
                  <a:outerShdw blurRad="38100" dist="38100" dir="2700000" algn="tl">
                    <a:srgbClr val="000000">
                      <a:alpha val="43137"/>
                    </a:srgbClr>
                  </a:outerShdw>
                </a:effectLst>
                <a:latin typeface="Comic Sans MS" pitchFamily="66" charset="0"/>
              </a:rPr>
              <a:t>Υπεύθυνος Καθηγητής: Γιώργος Ανδρουλάκης</a:t>
            </a:r>
          </a:p>
          <a:p>
            <a:pPr algn="ctr">
              <a:lnSpc>
                <a:spcPct val="95000"/>
              </a:lnSpc>
              <a:spcBef>
                <a:spcPct val="0"/>
              </a:spcBef>
            </a:pPr>
            <a:r>
              <a:rPr lang="el-GR" altLang="en-US" sz="2400" dirty="0">
                <a:effectLst>
                  <a:outerShdw blurRad="38100" dist="38100" dir="2700000" algn="tl">
                    <a:srgbClr val="000000">
                      <a:alpha val="43137"/>
                    </a:srgbClr>
                  </a:outerShdw>
                </a:effectLst>
                <a:latin typeface="Comic Sans MS" pitchFamily="66" charset="0"/>
              </a:rPr>
              <a:t>ΠΤΔΕ Πανεπιστήμιο Θεσσαλίας</a:t>
            </a:r>
          </a:p>
          <a:p>
            <a:pPr algn="ctr">
              <a:lnSpc>
                <a:spcPct val="95000"/>
              </a:lnSpc>
              <a:spcBef>
                <a:spcPct val="0"/>
              </a:spcBef>
            </a:pPr>
            <a:endParaRPr lang="en-US" altLang="en-US" b="1" dirty="0">
              <a:solidFill>
                <a:srgbClr val="000000"/>
              </a:solidFill>
              <a:latin typeface="Tahoma" pitchFamily="34" charset="0"/>
              <a:cs typeface="Tahoma" pitchFamily="34" charset="0"/>
            </a:endParaRPr>
          </a:p>
        </p:txBody>
      </p:sp>
      <p:pic>
        <p:nvPicPr>
          <p:cNvPr id="6" name="Picture 2" descr="C:\Users\πατσακούτι\Desktop\kentavro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59" y="5586331"/>
            <a:ext cx="936105" cy="936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2161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91652"/>
            <a:ext cx="9036496" cy="1292662"/>
          </a:xfrm>
          <a:prstGeom prst="rect">
            <a:avLst/>
          </a:prstGeom>
          <a:noFill/>
        </p:spPr>
        <p:txBody>
          <a:bodyPr wrap="square" rtlCol="0">
            <a:spAutoFit/>
          </a:bodyPr>
          <a:lstStyle/>
          <a:p>
            <a:r>
              <a:rPr lang="el-GR" sz="2400" dirty="0">
                <a:latin typeface="Comic Sans MS" pitchFamily="66" charset="0"/>
              </a:rPr>
              <a:t>Διδακτική προσέγγιση της δεύτερης γλώσσας και της διγλωσσίας </a:t>
            </a:r>
          </a:p>
          <a:p>
            <a:endParaRPr lang="el-GR" dirty="0" smtClean="0">
              <a:latin typeface="Comic Sans MS" pitchFamily="66" charset="0"/>
            </a:endParaRPr>
          </a:p>
          <a:p>
            <a:r>
              <a:rPr lang="el-GR" dirty="0" smtClean="0">
                <a:latin typeface="Comic Sans MS" pitchFamily="66" charset="0"/>
              </a:rPr>
              <a:t>Βασικές αρχές (1)</a:t>
            </a:r>
            <a:endParaRPr lang="el-GR" dirty="0">
              <a:latin typeface="Comic Sans MS" pitchFamily="66" charset="0"/>
            </a:endParaRPr>
          </a:p>
          <a:p>
            <a:endParaRPr lang="el-GR" dirty="0"/>
          </a:p>
        </p:txBody>
      </p:sp>
      <p:sp>
        <p:nvSpPr>
          <p:cNvPr id="5" name="TextBox 4"/>
          <p:cNvSpPr txBox="1"/>
          <p:nvPr/>
        </p:nvSpPr>
        <p:spPr>
          <a:xfrm>
            <a:off x="179512" y="1556792"/>
            <a:ext cx="8640960" cy="3693319"/>
          </a:xfrm>
          <a:prstGeom prst="rect">
            <a:avLst/>
          </a:prstGeom>
          <a:noFill/>
        </p:spPr>
        <p:txBody>
          <a:bodyPr wrap="square" rtlCol="0">
            <a:spAutoFit/>
          </a:bodyPr>
          <a:lstStyle/>
          <a:p>
            <a:pPr marL="285750" indent="-285750" algn="just">
              <a:buFont typeface="Wingdings" pitchFamily="2" charset="2"/>
              <a:buChar char="v"/>
            </a:pPr>
            <a:r>
              <a:rPr lang="el-GR" dirty="0">
                <a:latin typeface="Comic Sans MS" pitchFamily="66" charset="0"/>
              </a:rPr>
              <a:t>Η διδασκαλία πρέπει να διασφαλίζει ότι οι μαθητές αναπτύσσουν μια πλούσια γκάμα στερεότυπων εκφράσεων αλλά και μια ικανότητα βασισμένη σε </a:t>
            </a:r>
            <a:r>
              <a:rPr lang="el-GR" dirty="0" smtClean="0">
                <a:latin typeface="Comic Sans MS" pitchFamily="66" charset="0"/>
              </a:rPr>
              <a:t>κανόνες</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Η διδασκαλία πρέπει να διασφαλίζει ότι οι μαθητές εστιάζουν κατά προτεραιότητα στο νόημα (και στη συνέχεια, στη μορφή</a:t>
            </a:r>
            <a:r>
              <a:rPr lang="el-GR" dirty="0" smtClean="0">
                <a:latin typeface="Comic Sans MS" pitchFamily="66" charset="0"/>
              </a:rPr>
              <a:t>)</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Η διδασκαλία πρέπει να είναι κυρίως προσανατολισμένη στην ανάπτυξη εγγενούς, άρρητης γνώσης της δεύτερης γλώσσας, χωρίς να αγνοεί τη ρητή γνώση</a:t>
            </a:r>
            <a:r>
              <a:rPr lang="el-GR" dirty="0" smtClean="0">
                <a:latin typeface="Comic Sans MS" pitchFamily="66" charset="0"/>
              </a:rPr>
              <a:t>.</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Η διδασκαλία θα πρέπει να λαμβάνει υπόψη τις ατομικές διαφορές και τις ήδη κατακτημένες δεξιότητες των παιδιών</a:t>
            </a:r>
          </a:p>
          <a:p>
            <a:endParaRPr lang="el-GR" dirty="0"/>
          </a:p>
        </p:txBody>
      </p:sp>
    </p:spTree>
    <p:extLst>
      <p:ext uri="{BB962C8B-B14F-4D97-AF65-F5344CB8AC3E}">
        <p14:creationId xmlns:p14="http://schemas.microsoft.com/office/powerpoint/2010/main" val="3048568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188640"/>
            <a:ext cx="8964488" cy="1292662"/>
          </a:xfrm>
          <a:prstGeom prst="rect">
            <a:avLst/>
          </a:prstGeom>
          <a:noFill/>
        </p:spPr>
        <p:txBody>
          <a:bodyPr wrap="square" rtlCol="0">
            <a:spAutoFit/>
          </a:bodyPr>
          <a:lstStyle/>
          <a:p>
            <a:r>
              <a:rPr lang="el-GR" sz="2400" dirty="0" smtClean="0">
                <a:latin typeface="Comic Sans MS" pitchFamily="66" charset="0"/>
              </a:rPr>
              <a:t>Διδακτική προσέγγιση της δεύτερης γλώσσας και της διγλωσσίας </a:t>
            </a:r>
          </a:p>
          <a:p>
            <a:endParaRPr lang="el-GR" dirty="0" smtClean="0">
              <a:latin typeface="Comic Sans MS" pitchFamily="66" charset="0"/>
            </a:endParaRPr>
          </a:p>
          <a:p>
            <a:r>
              <a:rPr lang="el-GR" dirty="0" smtClean="0">
                <a:latin typeface="Comic Sans MS" pitchFamily="66" charset="0"/>
              </a:rPr>
              <a:t>Βασικές αρχές (2)</a:t>
            </a:r>
          </a:p>
          <a:p>
            <a:endParaRPr lang="el-GR" dirty="0"/>
          </a:p>
        </p:txBody>
      </p:sp>
      <p:sp>
        <p:nvSpPr>
          <p:cNvPr id="5" name="TextBox 4"/>
          <p:cNvSpPr txBox="1"/>
          <p:nvPr/>
        </p:nvSpPr>
        <p:spPr>
          <a:xfrm>
            <a:off x="233264" y="1628799"/>
            <a:ext cx="8712968" cy="3139321"/>
          </a:xfrm>
          <a:prstGeom prst="rect">
            <a:avLst/>
          </a:prstGeom>
          <a:noFill/>
        </p:spPr>
        <p:txBody>
          <a:bodyPr wrap="square" rtlCol="0">
            <a:spAutoFit/>
          </a:bodyPr>
          <a:lstStyle/>
          <a:p>
            <a:pPr marL="285750" indent="-285750">
              <a:buFont typeface="Wingdings" pitchFamily="2" charset="2"/>
              <a:buChar char="v"/>
            </a:pPr>
            <a:r>
              <a:rPr lang="el-GR" dirty="0">
                <a:latin typeface="Comic Sans MS" pitchFamily="66" charset="0"/>
              </a:rPr>
              <a:t>Η επιτυχημένη διδασκαλία των γλωσσών απαιτεί εκτεταμένο </a:t>
            </a:r>
            <a:r>
              <a:rPr lang="en-US" dirty="0">
                <a:latin typeface="Comic Sans MS" pitchFamily="66" charset="0"/>
              </a:rPr>
              <a:t>input</a:t>
            </a:r>
            <a:r>
              <a:rPr lang="el-GR" dirty="0" smtClean="0">
                <a:latin typeface="Comic Sans MS" pitchFamily="66" charset="0"/>
              </a:rPr>
              <a:t>.</a:t>
            </a:r>
          </a:p>
          <a:p>
            <a:endParaRPr lang="el-GR" dirty="0">
              <a:latin typeface="Comic Sans MS" pitchFamily="66" charset="0"/>
            </a:endParaRPr>
          </a:p>
          <a:p>
            <a:pPr marL="285750" indent="-285750">
              <a:buFont typeface="Wingdings" pitchFamily="2" charset="2"/>
              <a:buChar char="v"/>
            </a:pPr>
            <a:r>
              <a:rPr lang="el-GR" dirty="0">
                <a:latin typeface="Comic Sans MS" pitchFamily="66" charset="0"/>
              </a:rPr>
              <a:t>Η επιτυχημένη διδασκαλία των γλωσσών απαιτεί τη χορήγηση ευκαιριών για </a:t>
            </a:r>
            <a:r>
              <a:rPr lang="en-US" dirty="0">
                <a:latin typeface="Comic Sans MS" pitchFamily="66" charset="0"/>
              </a:rPr>
              <a:t>output</a:t>
            </a:r>
            <a:r>
              <a:rPr lang="el-GR" dirty="0" smtClean="0">
                <a:latin typeface="Comic Sans MS" pitchFamily="66" charset="0"/>
              </a:rPr>
              <a:t>.</a:t>
            </a:r>
          </a:p>
          <a:p>
            <a:endParaRPr lang="el-GR" dirty="0">
              <a:latin typeface="Comic Sans MS" pitchFamily="66" charset="0"/>
            </a:endParaRPr>
          </a:p>
          <a:p>
            <a:pPr marL="285750" indent="-285750">
              <a:buFont typeface="Wingdings" pitchFamily="2" charset="2"/>
              <a:buChar char="v"/>
            </a:pPr>
            <a:r>
              <a:rPr lang="el-GR" dirty="0">
                <a:latin typeface="Comic Sans MS" pitchFamily="66" charset="0"/>
              </a:rPr>
              <a:t>Η δυνατότητα για διάδραση (</a:t>
            </a:r>
            <a:r>
              <a:rPr lang="fr-FR" dirty="0">
                <a:latin typeface="Comic Sans MS" pitchFamily="66" charset="0"/>
              </a:rPr>
              <a:t>interaction</a:t>
            </a:r>
            <a:r>
              <a:rPr lang="el-GR" dirty="0">
                <a:latin typeface="Comic Sans MS" pitchFamily="66" charset="0"/>
              </a:rPr>
              <a:t>) στη δεύτερη γλώσσα είναι κεντρική για την ανάπτυξη ικανότητας στη γλώσσα αυτή</a:t>
            </a:r>
            <a:r>
              <a:rPr lang="el-GR" dirty="0" smtClean="0">
                <a:latin typeface="Comic Sans MS" pitchFamily="66" charset="0"/>
              </a:rPr>
              <a:t>.</a:t>
            </a:r>
          </a:p>
          <a:p>
            <a:endParaRPr lang="el-GR" dirty="0">
              <a:latin typeface="Comic Sans MS" pitchFamily="66" charset="0"/>
            </a:endParaRPr>
          </a:p>
          <a:p>
            <a:pPr marL="285750" indent="-285750">
              <a:buFont typeface="Wingdings" pitchFamily="2" charset="2"/>
              <a:buChar char="v"/>
            </a:pPr>
            <a:r>
              <a:rPr lang="el-GR" dirty="0">
                <a:latin typeface="Comic Sans MS" pitchFamily="66" charset="0"/>
              </a:rPr>
              <a:t>Στην αξιολόγηση της ικανότητας στη δεύτερη γλώσσα, είναι σημαντικό να εξετάζεται τόσο ελεύθερη όσο και ελεγχόμενη παραγωγή.</a:t>
            </a:r>
            <a:r>
              <a:rPr lang="el-GR" b="1" dirty="0">
                <a:latin typeface="Comic Sans MS" pitchFamily="66" charset="0"/>
              </a:rPr>
              <a:t> </a:t>
            </a:r>
            <a:endParaRPr lang="el-GR" dirty="0">
              <a:latin typeface="Comic Sans MS" pitchFamily="66" charset="0"/>
            </a:endParaRPr>
          </a:p>
          <a:p>
            <a:endParaRPr lang="el-GR" dirty="0"/>
          </a:p>
        </p:txBody>
      </p:sp>
    </p:spTree>
    <p:extLst>
      <p:ext uri="{BB962C8B-B14F-4D97-AF65-F5344CB8AC3E}">
        <p14:creationId xmlns:p14="http://schemas.microsoft.com/office/powerpoint/2010/main" val="147429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25861"/>
            <a:ext cx="8568952" cy="738664"/>
          </a:xfrm>
          <a:prstGeom prst="rect">
            <a:avLst/>
          </a:prstGeom>
          <a:noFill/>
        </p:spPr>
        <p:txBody>
          <a:bodyPr wrap="square" rtlCol="0">
            <a:spAutoFit/>
          </a:bodyPr>
          <a:lstStyle/>
          <a:p>
            <a:r>
              <a:rPr lang="el-GR" sz="2400" dirty="0">
                <a:latin typeface="Comic Sans MS" pitchFamily="66" charset="0"/>
              </a:rPr>
              <a:t>Στάσεις των γονέων και διγλωσσία των παιδιών</a:t>
            </a:r>
          </a:p>
          <a:p>
            <a:endParaRPr lang="el-GR" dirty="0"/>
          </a:p>
        </p:txBody>
      </p:sp>
      <p:sp>
        <p:nvSpPr>
          <p:cNvPr id="5" name="TextBox 4"/>
          <p:cNvSpPr txBox="1"/>
          <p:nvPr/>
        </p:nvSpPr>
        <p:spPr>
          <a:xfrm>
            <a:off x="323528" y="1196752"/>
            <a:ext cx="8568952" cy="3108543"/>
          </a:xfrm>
          <a:prstGeom prst="rect">
            <a:avLst/>
          </a:prstGeom>
          <a:noFill/>
        </p:spPr>
        <p:txBody>
          <a:bodyPr wrap="square" rtlCol="0">
            <a:spAutoFit/>
          </a:bodyPr>
          <a:lstStyle/>
          <a:p>
            <a:pPr marL="285750" indent="-285750" algn="just">
              <a:buFont typeface="Wingdings" pitchFamily="2" charset="2"/>
              <a:buChar char="Ø"/>
            </a:pPr>
            <a:r>
              <a:rPr lang="el-GR" dirty="0">
                <a:latin typeface="Comic Sans MS" pitchFamily="66" charset="0"/>
              </a:rPr>
              <a:t>Παρότι πολλοί γονείς ανησυχούν ότι η διγλωσσία μπορεί να οδηγήσει σε γλωσσική καθυστέρηση, η έρευνα δείχνει ότι μονόγλωσσα και δίγλωσσα παιδιά φτάνουν στα σημαντικότερα γλωσσικά αναπτυξιακά ορόσημα σε ανάλογους χρόνους. </a:t>
            </a:r>
            <a:endParaRPr lang="el-GR" dirty="0" smtClean="0">
              <a:latin typeface="Comic Sans MS" pitchFamily="66" charset="0"/>
            </a:endParaRPr>
          </a:p>
          <a:p>
            <a:endParaRPr lang="el-GR" sz="1600" dirty="0">
              <a:latin typeface="Comic Sans MS" pitchFamily="66" charset="0"/>
            </a:endParaRPr>
          </a:p>
          <a:p>
            <a:pPr marL="285750" indent="-285750" algn="just">
              <a:buFont typeface="Wingdings" pitchFamily="2" charset="2"/>
              <a:buChar char="Ø"/>
            </a:pPr>
            <a:r>
              <a:rPr lang="el-GR" dirty="0" smtClean="0">
                <a:latin typeface="Comic Sans MS" pitchFamily="66" charset="0"/>
              </a:rPr>
              <a:t>Παρότι </a:t>
            </a:r>
            <a:r>
              <a:rPr lang="el-GR" dirty="0">
                <a:latin typeface="Comic Sans MS" pitchFamily="66" charset="0"/>
              </a:rPr>
              <a:t>πολλοί γονείς ανησυχούν ότι η χρήση δύο γλωσσών μπορεί να επιφέρει σύγχυση στα παιδιά τους, δεν υπάρχουν έρευνες που να στηρίζουν αυτή τη θέση. Αντίθετα, η χρήση δύο γλωσσών σε διάφορες περιστάσεις, καθώς και η χρήση δύο γλωσσών μέσα στην ίδια συζήτηση έχει αποδειχθεί πως είναι σημάδι καλής κατοχής κα των δύο γλωσσών. </a:t>
            </a:r>
          </a:p>
          <a:p>
            <a:endParaRPr lang="el-GR" dirty="0"/>
          </a:p>
        </p:txBody>
      </p:sp>
    </p:spTree>
    <p:extLst>
      <p:ext uri="{BB962C8B-B14F-4D97-AF65-F5344CB8AC3E}">
        <p14:creationId xmlns:p14="http://schemas.microsoft.com/office/powerpoint/2010/main" val="2172237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8516" y="247831"/>
            <a:ext cx="8568952" cy="738664"/>
          </a:xfrm>
          <a:prstGeom prst="rect">
            <a:avLst/>
          </a:prstGeom>
          <a:noFill/>
        </p:spPr>
        <p:txBody>
          <a:bodyPr wrap="square" rtlCol="0">
            <a:spAutoFit/>
          </a:bodyPr>
          <a:lstStyle/>
          <a:p>
            <a:r>
              <a:rPr lang="el-GR" sz="2400" dirty="0" smtClean="0">
                <a:latin typeface="Comic Sans MS" pitchFamily="66" charset="0"/>
              </a:rPr>
              <a:t>Στάσεις των γονέων και διγλωσσία των παιδιών</a:t>
            </a:r>
            <a:r>
              <a:rPr lang="en-US" sz="2400" dirty="0" smtClean="0">
                <a:latin typeface="Comic Sans MS" pitchFamily="66" charset="0"/>
              </a:rPr>
              <a:t> (2)</a:t>
            </a:r>
            <a:endParaRPr lang="el-GR" sz="2400" dirty="0" smtClean="0">
              <a:latin typeface="Comic Sans MS" pitchFamily="66" charset="0"/>
            </a:endParaRPr>
          </a:p>
          <a:p>
            <a:endParaRPr lang="el-GR" dirty="0"/>
          </a:p>
        </p:txBody>
      </p:sp>
      <p:sp>
        <p:nvSpPr>
          <p:cNvPr id="6" name="TextBox 5"/>
          <p:cNvSpPr txBox="1"/>
          <p:nvPr/>
        </p:nvSpPr>
        <p:spPr>
          <a:xfrm>
            <a:off x="323528" y="1196752"/>
            <a:ext cx="8496944" cy="3139321"/>
          </a:xfrm>
          <a:prstGeom prst="rect">
            <a:avLst/>
          </a:prstGeom>
          <a:noFill/>
        </p:spPr>
        <p:txBody>
          <a:bodyPr wrap="square" rtlCol="0">
            <a:spAutoFit/>
          </a:bodyPr>
          <a:lstStyle/>
          <a:p>
            <a:pPr marL="285750" indent="-285750" algn="just">
              <a:buFont typeface="Wingdings" pitchFamily="2" charset="2"/>
              <a:buChar char="Ø"/>
            </a:pPr>
            <a:r>
              <a:rPr lang="el-GR" dirty="0">
                <a:latin typeface="Comic Sans MS" pitchFamily="66" charset="0"/>
              </a:rPr>
              <a:t>Πολλοί γονείς στηρίζονται πάρα πολύ στην τηλεόραση (ή στα </a:t>
            </a:r>
            <a:r>
              <a:rPr lang="en-US" dirty="0">
                <a:latin typeface="Comic Sans MS" pitchFamily="66" charset="0"/>
              </a:rPr>
              <a:t>DVD </a:t>
            </a:r>
            <a:r>
              <a:rPr lang="el-GR" dirty="0">
                <a:latin typeface="Comic Sans MS" pitchFamily="66" charset="0"/>
              </a:rPr>
              <a:t>κλπ.) για να μεταδώσουν τη δεύτερη γλώσσα. Ωστόσο, πρόκειται για ψυχαγωγική πηγή δευτερεύουσας υποστήριξης για τη μάθηση της γλώσσας. Η ανθρώπινη διάδραση είναι η καλύτερη μέθοδος για να ευνοηθεί η μάθηση της γλώσσας.  </a:t>
            </a:r>
            <a:endParaRPr lang="el-GR" dirty="0" smtClean="0">
              <a:latin typeface="Comic Sans MS" pitchFamily="66" charset="0"/>
            </a:endParaRPr>
          </a:p>
          <a:p>
            <a:endParaRPr lang="el-GR" dirty="0">
              <a:latin typeface="Comic Sans MS" pitchFamily="66" charset="0"/>
            </a:endParaRPr>
          </a:p>
          <a:p>
            <a:pPr marL="285750" indent="-285750" algn="just">
              <a:buFont typeface="Wingdings" pitchFamily="2" charset="2"/>
              <a:buChar char="Ø"/>
            </a:pPr>
            <a:r>
              <a:rPr lang="el-GR" dirty="0" smtClean="0">
                <a:latin typeface="Comic Sans MS" pitchFamily="66" charset="0"/>
              </a:rPr>
              <a:t>Αντίθετα </a:t>
            </a:r>
            <a:r>
              <a:rPr lang="el-GR" dirty="0">
                <a:latin typeface="Comic Sans MS" pitchFamily="66" charset="0"/>
              </a:rPr>
              <a:t>με τη διαδεδομένη στους γονείς άποψη ότι η διγλωσσία οδηγεί σε «μεγαλύτερα, καλύτερα μυαλά», πιο ρεαλιστικά οι γονείς μπορούν να περιμένουν να αποκτήσουν τα δίγλωσσα παιδιά τους ειδικά πλεονεκτήματα σε στοχευμένες περιοχές, όπως π.χ. μια καλύτερη κατανόηση της γλώσσας ως αφηρημένου συστήματος. </a:t>
            </a:r>
          </a:p>
          <a:p>
            <a:endParaRPr lang="el-GR" dirty="0"/>
          </a:p>
        </p:txBody>
      </p:sp>
    </p:spTree>
    <p:extLst>
      <p:ext uri="{BB962C8B-B14F-4D97-AF65-F5344CB8AC3E}">
        <p14:creationId xmlns:p14="http://schemas.microsoft.com/office/powerpoint/2010/main" val="105109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640960" cy="461665"/>
          </a:xfrm>
          <a:prstGeom prst="rect">
            <a:avLst/>
          </a:prstGeom>
          <a:noFill/>
        </p:spPr>
        <p:txBody>
          <a:bodyPr wrap="square" rtlCol="0">
            <a:spAutoFit/>
          </a:bodyPr>
          <a:lstStyle/>
          <a:p>
            <a:r>
              <a:rPr lang="el-GR" sz="2400" dirty="0">
                <a:latin typeface="Comic Sans MS" pitchFamily="66" charset="0"/>
              </a:rPr>
              <a:t>Τι μπορούν να κάνουν οι γονείς</a:t>
            </a:r>
          </a:p>
        </p:txBody>
      </p:sp>
      <p:sp>
        <p:nvSpPr>
          <p:cNvPr id="5" name="TextBox 4"/>
          <p:cNvSpPr txBox="1"/>
          <p:nvPr/>
        </p:nvSpPr>
        <p:spPr>
          <a:xfrm>
            <a:off x="323528" y="764704"/>
            <a:ext cx="8496944" cy="4524315"/>
          </a:xfrm>
          <a:prstGeom prst="rect">
            <a:avLst/>
          </a:prstGeom>
          <a:noFill/>
        </p:spPr>
        <p:txBody>
          <a:bodyPr wrap="square" rtlCol="0">
            <a:spAutoFit/>
          </a:bodyPr>
          <a:lstStyle/>
          <a:p>
            <a:pPr algn="just"/>
            <a:r>
              <a:rPr lang="el-GR" dirty="0">
                <a:latin typeface="Comic Sans MS" pitchFamily="66" charset="0"/>
              </a:rPr>
              <a:t>Τα ήδη δίγλωσσα οικογενειακά περιβάλλοντα δίνουν ευκαιρίες γλωσσικής ανάπτυξης στα παιδιά, αρκεί τα οφέλη να είναι συνειδητοποιημένα. </a:t>
            </a:r>
            <a:endParaRPr lang="el-GR" dirty="0" smtClean="0">
              <a:latin typeface="Comic Sans MS" pitchFamily="66" charset="0"/>
            </a:endParaRPr>
          </a:p>
          <a:p>
            <a:endParaRPr lang="el-GR" dirty="0">
              <a:latin typeface="Comic Sans MS" pitchFamily="66" charset="0"/>
            </a:endParaRPr>
          </a:p>
          <a:p>
            <a:pPr algn="just"/>
            <a:r>
              <a:rPr lang="el-GR" dirty="0">
                <a:latin typeface="Comic Sans MS" pitchFamily="66" charset="0"/>
              </a:rPr>
              <a:t>Αλλά και σε περιβάλλοντα με περιορισμένη διγλωσσία, οι δυνατότητες είναι μεγάλες, αρκεί να δημιουργηθούν κατάλληλες συνθήκες και να αναπτυχθούν αποτελεσματικές στρατηγικές και </a:t>
            </a:r>
            <a:r>
              <a:rPr lang="el-GR" dirty="0" smtClean="0">
                <a:latin typeface="Comic Sans MS" pitchFamily="66" charset="0"/>
              </a:rPr>
              <a:t>τεχνικές.</a:t>
            </a:r>
          </a:p>
          <a:p>
            <a:endParaRPr lang="el-GR" dirty="0">
              <a:latin typeface="Comic Sans MS" pitchFamily="66" charset="0"/>
            </a:endParaRPr>
          </a:p>
          <a:p>
            <a:pPr algn="just"/>
            <a:r>
              <a:rPr lang="el-GR" dirty="0">
                <a:latin typeface="Comic Sans MS" pitchFamily="66" charset="0"/>
              </a:rPr>
              <a:t>Το </a:t>
            </a:r>
            <a:r>
              <a:rPr lang="el-GR" dirty="0">
                <a:effectLst>
                  <a:outerShdw blurRad="38100" dist="38100" dir="2700000" algn="tl">
                    <a:srgbClr val="000000">
                      <a:alpha val="43137"/>
                    </a:srgbClr>
                  </a:outerShdw>
                </a:effectLst>
                <a:latin typeface="Comic Sans MS" pitchFamily="66" charset="0"/>
              </a:rPr>
              <a:t>κλειδί</a:t>
            </a:r>
            <a:r>
              <a:rPr lang="el-GR" dirty="0">
                <a:latin typeface="Comic Sans MS" pitchFamily="66" charset="0"/>
              </a:rPr>
              <a:t> για μια ομαλή και επιτυχημένη πρώιμη διγλωσσία είναι η είσοδος των γλωσσών-στόχου στην καθημερινή ζωή και αλληλεπίδραση των παιδιών. </a:t>
            </a:r>
            <a:endParaRPr lang="el-GR" dirty="0" smtClean="0">
              <a:latin typeface="Comic Sans MS" pitchFamily="66" charset="0"/>
            </a:endParaRPr>
          </a:p>
          <a:p>
            <a:endParaRPr lang="el-GR" dirty="0">
              <a:latin typeface="Comic Sans MS" pitchFamily="66" charset="0"/>
            </a:endParaRPr>
          </a:p>
          <a:p>
            <a:pPr algn="just"/>
            <a:r>
              <a:rPr lang="el-GR" dirty="0">
                <a:latin typeface="Comic Sans MS" pitchFamily="66" charset="0"/>
              </a:rPr>
              <a:t>Χρειάζεται ίσως μια μικρή προσπάθεια στην αρχή, αλλά γρήγορα μπορεί να φαίνεται τελείως φυσική διαδικασία για παιδιά και γονείς. </a:t>
            </a:r>
            <a:endParaRPr lang="el-GR" dirty="0" smtClean="0">
              <a:latin typeface="Comic Sans MS" pitchFamily="66" charset="0"/>
            </a:endParaRPr>
          </a:p>
          <a:p>
            <a:endParaRPr lang="el-GR" dirty="0">
              <a:latin typeface="Comic Sans MS" pitchFamily="66" charset="0"/>
            </a:endParaRPr>
          </a:p>
          <a:p>
            <a:r>
              <a:rPr lang="el-GR" dirty="0">
                <a:latin typeface="Comic Sans MS" pitchFamily="66" charset="0"/>
              </a:rPr>
              <a:t>Πρόκειται για ένα τεράστιο δώρο που μπορούν να έχουν τα παιδιά από το περιβάλλον τους. </a:t>
            </a:r>
          </a:p>
          <a:p>
            <a:endParaRPr lang="el-GR" sz="2000" dirty="0"/>
          </a:p>
        </p:txBody>
      </p:sp>
      <p:sp>
        <p:nvSpPr>
          <p:cNvPr id="6" name="Κορνίζα 5"/>
          <p:cNvSpPr/>
          <p:nvPr/>
        </p:nvSpPr>
        <p:spPr>
          <a:xfrm>
            <a:off x="323528" y="4253474"/>
            <a:ext cx="7900680" cy="792088"/>
          </a:xfrm>
          <a:prstGeom prst="bevel">
            <a:avLst/>
          </a:prstGeom>
          <a:noFill/>
          <a:ln>
            <a:solidFill>
              <a:schemeClr val="accent2">
                <a:lumMod val="7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774625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98048"/>
            <a:ext cx="8424936" cy="738664"/>
          </a:xfrm>
          <a:prstGeom prst="rect">
            <a:avLst/>
          </a:prstGeom>
          <a:noFill/>
        </p:spPr>
        <p:txBody>
          <a:bodyPr wrap="square" rtlCol="0">
            <a:spAutoFit/>
          </a:bodyPr>
          <a:lstStyle/>
          <a:p>
            <a:r>
              <a:rPr lang="el-GR" sz="2400" dirty="0" smtClean="0">
                <a:latin typeface="Comic Sans MS" pitchFamily="66" charset="0"/>
              </a:rPr>
              <a:t>Τι μπορούν να κάνουν οι γονείς</a:t>
            </a:r>
          </a:p>
          <a:p>
            <a:endParaRPr lang="el-GR" dirty="0"/>
          </a:p>
        </p:txBody>
      </p:sp>
      <p:sp>
        <p:nvSpPr>
          <p:cNvPr id="5" name="TextBox 4"/>
          <p:cNvSpPr txBox="1"/>
          <p:nvPr/>
        </p:nvSpPr>
        <p:spPr>
          <a:xfrm>
            <a:off x="323528" y="836712"/>
            <a:ext cx="4392488" cy="646331"/>
          </a:xfrm>
          <a:prstGeom prst="rect">
            <a:avLst/>
          </a:prstGeom>
          <a:noFill/>
        </p:spPr>
        <p:txBody>
          <a:bodyPr wrap="square" rtlCol="0">
            <a:spAutoFit/>
          </a:bodyPr>
          <a:lstStyle/>
          <a:p>
            <a:r>
              <a:rPr lang="el-GR" dirty="0">
                <a:latin typeface="Comic Sans MS" pitchFamily="66" charset="0"/>
              </a:rPr>
              <a:t>Τομείς δραστηριότητας:</a:t>
            </a:r>
          </a:p>
          <a:p>
            <a:endParaRPr lang="el-GR" dirty="0"/>
          </a:p>
        </p:txBody>
      </p:sp>
      <p:sp>
        <p:nvSpPr>
          <p:cNvPr id="7" name="Στρογγυλεμένο ορθογώνιο 6"/>
          <p:cNvSpPr/>
          <p:nvPr/>
        </p:nvSpPr>
        <p:spPr>
          <a:xfrm>
            <a:off x="5292080" y="2565757"/>
            <a:ext cx="2448272" cy="36437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Στρογγυλεμένο ορθογώνιο 8"/>
          <p:cNvSpPr/>
          <p:nvPr/>
        </p:nvSpPr>
        <p:spPr>
          <a:xfrm>
            <a:off x="6948264" y="906980"/>
            <a:ext cx="1008112" cy="38036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TextBox 9"/>
          <p:cNvSpPr txBox="1"/>
          <p:nvPr/>
        </p:nvSpPr>
        <p:spPr>
          <a:xfrm>
            <a:off x="6948264" y="927885"/>
            <a:ext cx="1152128" cy="338554"/>
          </a:xfrm>
          <a:prstGeom prst="rect">
            <a:avLst/>
          </a:prstGeom>
          <a:noFill/>
        </p:spPr>
        <p:txBody>
          <a:bodyPr wrap="square" rtlCol="0">
            <a:spAutoFit/>
          </a:bodyPr>
          <a:lstStyle/>
          <a:p>
            <a:r>
              <a:rPr lang="el-GR" sz="1600" dirty="0">
                <a:latin typeface="Comic Sans MS" pitchFamily="66" charset="0"/>
              </a:rPr>
              <a:t>Π</a:t>
            </a:r>
            <a:r>
              <a:rPr lang="el-GR" sz="1600" dirty="0" smtClean="0">
                <a:latin typeface="Comic Sans MS" pitchFamily="66" charset="0"/>
              </a:rPr>
              <a:t>αιχνίδι</a:t>
            </a:r>
            <a:endParaRPr lang="el-GR" sz="1600" dirty="0">
              <a:latin typeface="Comic Sans MS" pitchFamily="66" charset="0"/>
            </a:endParaRPr>
          </a:p>
        </p:txBody>
      </p:sp>
      <p:sp>
        <p:nvSpPr>
          <p:cNvPr id="12" name="Στρογγυλεμένο ορθογώνιο 11"/>
          <p:cNvSpPr/>
          <p:nvPr/>
        </p:nvSpPr>
        <p:spPr>
          <a:xfrm>
            <a:off x="5907377" y="1798643"/>
            <a:ext cx="1832975" cy="38501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TextBox 12"/>
          <p:cNvSpPr txBox="1"/>
          <p:nvPr/>
        </p:nvSpPr>
        <p:spPr>
          <a:xfrm>
            <a:off x="5292080" y="2597974"/>
            <a:ext cx="2772308" cy="338554"/>
          </a:xfrm>
          <a:prstGeom prst="rect">
            <a:avLst/>
          </a:prstGeom>
          <a:noFill/>
        </p:spPr>
        <p:txBody>
          <a:bodyPr wrap="square" rtlCol="0">
            <a:spAutoFit/>
          </a:bodyPr>
          <a:lstStyle/>
          <a:p>
            <a:r>
              <a:rPr lang="el-GR" sz="1600" dirty="0" smtClean="0">
                <a:latin typeface="Comic Sans MS" pitchFamily="66" charset="0"/>
              </a:rPr>
              <a:t>Καθημερινά τελετουργικά</a:t>
            </a:r>
            <a:endParaRPr lang="el-GR" sz="1600" dirty="0">
              <a:latin typeface="Comic Sans MS" pitchFamily="66" charset="0"/>
            </a:endParaRPr>
          </a:p>
        </p:txBody>
      </p:sp>
      <p:sp>
        <p:nvSpPr>
          <p:cNvPr id="14" name="Στρογγυλεμένο ορθογώνιο 13"/>
          <p:cNvSpPr/>
          <p:nvPr/>
        </p:nvSpPr>
        <p:spPr>
          <a:xfrm>
            <a:off x="4139952" y="3501009"/>
            <a:ext cx="2088232" cy="33855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TextBox 14"/>
          <p:cNvSpPr txBox="1"/>
          <p:nvPr/>
        </p:nvSpPr>
        <p:spPr>
          <a:xfrm>
            <a:off x="4139952" y="3501008"/>
            <a:ext cx="2484276" cy="338554"/>
          </a:xfrm>
          <a:prstGeom prst="rect">
            <a:avLst/>
          </a:prstGeom>
          <a:noFill/>
        </p:spPr>
        <p:txBody>
          <a:bodyPr wrap="square" rtlCol="0">
            <a:spAutoFit/>
          </a:bodyPr>
          <a:lstStyle/>
          <a:p>
            <a:r>
              <a:rPr lang="el-GR" sz="1600" dirty="0" smtClean="0">
                <a:latin typeface="Comic Sans MS" pitchFamily="66" charset="0"/>
              </a:rPr>
              <a:t>Στοργή/ τρυφερότητα</a:t>
            </a:r>
            <a:endParaRPr lang="el-GR" sz="1600" dirty="0">
              <a:latin typeface="Comic Sans MS" pitchFamily="66" charset="0"/>
            </a:endParaRPr>
          </a:p>
        </p:txBody>
      </p:sp>
      <p:sp>
        <p:nvSpPr>
          <p:cNvPr id="16" name="Στρογγυλεμένο ορθογώνιο 15"/>
          <p:cNvSpPr/>
          <p:nvPr/>
        </p:nvSpPr>
        <p:spPr>
          <a:xfrm>
            <a:off x="2123728" y="4293096"/>
            <a:ext cx="4104456" cy="33855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TextBox 16"/>
          <p:cNvSpPr txBox="1"/>
          <p:nvPr/>
        </p:nvSpPr>
        <p:spPr>
          <a:xfrm>
            <a:off x="2195736" y="4293096"/>
            <a:ext cx="4320480" cy="338554"/>
          </a:xfrm>
          <a:prstGeom prst="rect">
            <a:avLst/>
          </a:prstGeom>
          <a:noFill/>
        </p:spPr>
        <p:txBody>
          <a:bodyPr wrap="square" rtlCol="0">
            <a:spAutoFit/>
          </a:bodyPr>
          <a:lstStyle/>
          <a:p>
            <a:r>
              <a:rPr lang="el-GR" sz="1600" dirty="0" smtClean="0">
                <a:latin typeface="Comic Sans MS" pitchFamily="66" charset="0"/>
              </a:rPr>
              <a:t>Εμπλοκή άλλων αγαπημένων προσώπων</a:t>
            </a:r>
            <a:endParaRPr lang="el-GR" sz="1600" dirty="0">
              <a:latin typeface="Comic Sans MS" pitchFamily="66" charset="0"/>
            </a:endParaRPr>
          </a:p>
        </p:txBody>
      </p:sp>
      <p:cxnSp>
        <p:nvCxnSpPr>
          <p:cNvPr id="19" name="Ευθύγραμμο βέλος σύνδεσης 18"/>
          <p:cNvCxnSpPr/>
          <p:nvPr/>
        </p:nvCxnSpPr>
        <p:spPr>
          <a:xfrm>
            <a:off x="2950437" y="1052736"/>
            <a:ext cx="3781803" cy="44427"/>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Ευθύγραμμο βέλος σύνδεσης 21"/>
          <p:cNvCxnSpPr/>
          <p:nvPr/>
        </p:nvCxnSpPr>
        <p:spPr>
          <a:xfrm>
            <a:off x="2950437" y="1074949"/>
            <a:ext cx="2880320" cy="723694"/>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4" name="Ευθύγραμμο βέλος σύνδεσης 23"/>
          <p:cNvCxnSpPr/>
          <p:nvPr/>
        </p:nvCxnSpPr>
        <p:spPr>
          <a:xfrm>
            <a:off x="2950437" y="1097163"/>
            <a:ext cx="2233631" cy="1468594"/>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7" name="Ευθύγραμμο βέλος σύνδεσης 26"/>
          <p:cNvCxnSpPr/>
          <p:nvPr/>
        </p:nvCxnSpPr>
        <p:spPr>
          <a:xfrm>
            <a:off x="2950437" y="1159877"/>
            <a:ext cx="1160090" cy="2341131"/>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Ευθύγραμμο βέλος σύνδεσης 30"/>
          <p:cNvCxnSpPr/>
          <p:nvPr/>
        </p:nvCxnSpPr>
        <p:spPr>
          <a:xfrm flipH="1">
            <a:off x="2142228" y="1074949"/>
            <a:ext cx="808209" cy="3215134"/>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907377" y="1831460"/>
            <a:ext cx="1904983" cy="338554"/>
          </a:xfrm>
          <a:prstGeom prst="rect">
            <a:avLst/>
          </a:prstGeom>
          <a:noFill/>
        </p:spPr>
        <p:txBody>
          <a:bodyPr wrap="square" rtlCol="0">
            <a:spAutoFit/>
          </a:bodyPr>
          <a:lstStyle/>
          <a:p>
            <a:r>
              <a:rPr lang="el-GR" sz="1600" dirty="0" smtClean="0">
                <a:latin typeface="Comic Sans MS" pitchFamily="66" charset="0"/>
              </a:rPr>
              <a:t>Αξιοποίηση </a:t>
            </a:r>
            <a:r>
              <a:rPr lang="el-GR" sz="1600" dirty="0">
                <a:latin typeface="Comic Sans MS" pitchFamily="66" charset="0"/>
              </a:rPr>
              <a:t>πόρων</a:t>
            </a:r>
          </a:p>
        </p:txBody>
      </p:sp>
    </p:spTree>
    <p:extLst>
      <p:ext uri="{BB962C8B-B14F-4D97-AF65-F5344CB8AC3E}">
        <p14:creationId xmlns:p14="http://schemas.microsoft.com/office/powerpoint/2010/main" val="1374933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16632"/>
            <a:ext cx="8640960" cy="738664"/>
          </a:xfrm>
          <a:prstGeom prst="rect">
            <a:avLst/>
          </a:prstGeom>
          <a:noFill/>
        </p:spPr>
        <p:txBody>
          <a:bodyPr wrap="square" rtlCol="0">
            <a:spAutoFit/>
          </a:bodyPr>
          <a:lstStyle/>
          <a:p>
            <a:r>
              <a:rPr lang="el-GR" sz="2400" dirty="0" smtClean="0">
                <a:latin typeface="Comic Sans MS" pitchFamily="66" charset="0"/>
              </a:rPr>
              <a:t>Τι μπορούν να κάνουν οι γονείς</a:t>
            </a:r>
          </a:p>
          <a:p>
            <a:endParaRPr lang="el-GR" dirty="0"/>
          </a:p>
        </p:txBody>
      </p:sp>
      <p:sp>
        <p:nvSpPr>
          <p:cNvPr id="5" name="TextBox 4"/>
          <p:cNvSpPr txBox="1"/>
          <p:nvPr/>
        </p:nvSpPr>
        <p:spPr>
          <a:xfrm>
            <a:off x="395536" y="855296"/>
            <a:ext cx="3024336" cy="646331"/>
          </a:xfrm>
          <a:prstGeom prst="rect">
            <a:avLst/>
          </a:prstGeom>
          <a:noFill/>
        </p:spPr>
        <p:txBody>
          <a:bodyPr wrap="square" rtlCol="0">
            <a:spAutoFit/>
          </a:bodyPr>
          <a:lstStyle/>
          <a:p>
            <a:r>
              <a:rPr lang="el-GR" dirty="0" smtClean="0">
                <a:latin typeface="Comic Sans MS" pitchFamily="66" charset="0"/>
              </a:rPr>
              <a:t>Στρατηγικές:</a:t>
            </a:r>
            <a:endParaRPr lang="el-GR" dirty="0">
              <a:latin typeface="Comic Sans MS" pitchFamily="66" charset="0"/>
            </a:endParaRPr>
          </a:p>
          <a:p>
            <a:endParaRPr lang="el-GR" dirty="0"/>
          </a:p>
        </p:txBody>
      </p:sp>
      <p:sp>
        <p:nvSpPr>
          <p:cNvPr id="7" name="Στρογγυλεμένο ορθογώνιο 6"/>
          <p:cNvSpPr/>
          <p:nvPr/>
        </p:nvSpPr>
        <p:spPr>
          <a:xfrm>
            <a:off x="5940152" y="908720"/>
            <a:ext cx="3168352"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5944523" y="870927"/>
            <a:ext cx="3019965" cy="615553"/>
          </a:xfrm>
          <a:prstGeom prst="rect">
            <a:avLst/>
          </a:prstGeom>
          <a:noFill/>
        </p:spPr>
        <p:txBody>
          <a:bodyPr wrap="square" rtlCol="0">
            <a:spAutoFit/>
          </a:bodyPr>
          <a:lstStyle/>
          <a:p>
            <a:r>
              <a:rPr lang="el-GR" sz="1600" dirty="0" smtClean="0">
                <a:latin typeface="Comic Sans MS" pitchFamily="66" charset="0"/>
              </a:rPr>
              <a:t>Η διγλωσσία ως προτεραιότητα </a:t>
            </a:r>
          </a:p>
          <a:p>
            <a:endParaRPr lang="el-GR" dirty="0"/>
          </a:p>
        </p:txBody>
      </p:sp>
      <p:sp>
        <p:nvSpPr>
          <p:cNvPr id="10" name="Στρογγυλεμένο ορθογώνιο 9"/>
          <p:cNvSpPr/>
          <p:nvPr/>
        </p:nvSpPr>
        <p:spPr>
          <a:xfrm>
            <a:off x="4716016" y="1468321"/>
            <a:ext cx="4392488" cy="52051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Στρογγυλεμένο ορθογώνιο 10"/>
          <p:cNvSpPr/>
          <p:nvPr/>
        </p:nvSpPr>
        <p:spPr>
          <a:xfrm>
            <a:off x="4934225" y="2372253"/>
            <a:ext cx="2520280"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Στρογγυλεμένο ορθογώνιο 11"/>
          <p:cNvSpPr/>
          <p:nvPr/>
        </p:nvSpPr>
        <p:spPr>
          <a:xfrm>
            <a:off x="4139951" y="2841168"/>
            <a:ext cx="3314553"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Στρογγυλεμένο ορθογώνιο 12"/>
          <p:cNvSpPr/>
          <p:nvPr/>
        </p:nvSpPr>
        <p:spPr>
          <a:xfrm>
            <a:off x="3543592" y="3470273"/>
            <a:ext cx="4700816"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Στρογγυλεμένο ορθογώνιο 13"/>
          <p:cNvSpPr/>
          <p:nvPr/>
        </p:nvSpPr>
        <p:spPr>
          <a:xfrm>
            <a:off x="2411759" y="4139505"/>
            <a:ext cx="3664857"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Στρογγυλεμένο ορθογώνιο 14"/>
          <p:cNvSpPr/>
          <p:nvPr/>
        </p:nvSpPr>
        <p:spPr>
          <a:xfrm>
            <a:off x="420494" y="4562836"/>
            <a:ext cx="3168352" cy="26974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TextBox 15"/>
          <p:cNvSpPr txBox="1"/>
          <p:nvPr/>
        </p:nvSpPr>
        <p:spPr>
          <a:xfrm>
            <a:off x="4752020" y="1467833"/>
            <a:ext cx="4536504" cy="584775"/>
          </a:xfrm>
          <a:prstGeom prst="rect">
            <a:avLst/>
          </a:prstGeom>
          <a:noFill/>
        </p:spPr>
        <p:txBody>
          <a:bodyPr wrap="square" rtlCol="0">
            <a:spAutoFit/>
          </a:bodyPr>
          <a:lstStyle/>
          <a:p>
            <a:r>
              <a:rPr lang="el-GR" sz="1600" dirty="0">
                <a:latin typeface="Comic Sans MS" pitchFamily="66" charset="0"/>
              </a:rPr>
              <a:t>Στόχοι και διάρκεια έκθεσης στις δυο γλώσσες (κάθε μέρα, 20-25 ώρες την εβδομάδα)</a:t>
            </a:r>
          </a:p>
        </p:txBody>
      </p:sp>
      <p:sp>
        <p:nvSpPr>
          <p:cNvPr id="17" name="TextBox 16"/>
          <p:cNvSpPr txBox="1"/>
          <p:nvPr/>
        </p:nvSpPr>
        <p:spPr>
          <a:xfrm>
            <a:off x="5004048" y="2360229"/>
            <a:ext cx="3168352" cy="615553"/>
          </a:xfrm>
          <a:prstGeom prst="rect">
            <a:avLst/>
          </a:prstGeom>
          <a:noFill/>
        </p:spPr>
        <p:txBody>
          <a:bodyPr wrap="square" rtlCol="0">
            <a:spAutoFit/>
          </a:bodyPr>
          <a:lstStyle/>
          <a:p>
            <a:r>
              <a:rPr lang="el-GR" sz="1600" dirty="0">
                <a:latin typeface="Comic Sans MS" pitchFamily="66" charset="0"/>
              </a:rPr>
              <a:t>Διασκεδαστικοί τρόποι</a:t>
            </a:r>
          </a:p>
          <a:p>
            <a:endParaRPr lang="el-GR" dirty="0"/>
          </a:p>
        </p:txBody>
      </p:sp>
      <p:sp>
        <p:nvSpPr>
          <p:cNvPr id="18" name="TextBox 17"/>
          <p:cNvSpPr txBox="1"/>
          <p:nvPr/>
        </p:nvSpPr>
        <p:spPr>
          <a:xfrm>
            <a:off x="4103946" y="2803132"/>
            <a:ext cx="3386561" cy="615553"/>
          </a:xfrm>
          <a:prstGeom prst="rect">
            <a:avLst/>
          </a:prstGeom>
          <a:noFill/>
        </p:spPr>
        <p:txBody>
          <a:bodyPr wrap="square" rtlCol="0">
            <a:spAutoFit/>
          </a:bodyPr>
          <a:lstStyle/>
          <a:p>
            <a:r>
              <a:rPr lang="el-GR" sz="1600" dirty="0">
                <a:latin typeface="Comic Sans MS" pitchFamily="66" charset="0"/>
              </a:rPr>
              <a:t>Υποστήριξη από μουσική, </a:t>
            </a:r>
            <a:r>
              <a:rPr lang="en-US" sz="1600" dirty="0">
                <a:latin typeface="Comic Sans MS" pitchFamily="66" charset="0"/>
              </a:rPr>
              <a:t>DVD </a:t>
            </a:r>
            <a:r>
              <a:rPr lang="el-GR" sz="1600" dirty="0">
                <a:latin typeface="Comic Sans MS" pitchFamily="66" charset="0"/>
              </a:rPr>
              <a:t>κλπ.</a:t>
            </a:r>
          </a:p>
          <a:p>
            <a:endParaRPr lang="el-GR" dirty="0"/>
          </a:p>
        </p:txBody>
      </p:sp>
      <p:sp>
        <p:nvSpPr>
          <p:cNvPr id="19" name="TextBox 18"/>
          <p:cNvSpPr txBox="1"/>
          <p:nvPr/>
        </p:nvSpPr>
        <p:spPr>
          <a:xfrm>
            <a:off x="3532812" y="3436144"/>
            <a:ext cx="5087610" cy="615553"/>
          </a:xfrm>
          <a:prstGeom prst="rect">
            <a:avLst/>
          </a:prstGeom>
          <a:noFill/>
        </p:spPr>
        <p:txBody>
          <a:bodyPr wrap="square" rtlCol="0">
            <a:spAutoFit/>
          </a:bodyPr>
          <a:lstStyle/>
          <a:p>
            <a:r>
              <a:rPr lang="el-GR" sz="1600" dirty="0">
                <a:latin typeface="Comic Sans MS" pitchFamily="66" charset="0"/>
              </a:rPr>
              <a:t>Φωναχτή ανάγνωση βιβλίων (κεφάλαια, συνέχειες)</a:t>
            </a:r>
          </a:p>
          <a:p>
            <a:endParaRPr lang="el-GR" dirty="0"/>
          </a:p>
        </p:txBody>
      </p:sp>
      <p:sp>
        <p:nvSpPr>
          <p:cNvPr id="20" name="TextBox 19"/>
          <p:cNvSpPr txBox="1"/>
          <p:nvPr/>
        </p:nvSpPr>
        <p:spPr>
          <a:xfrm>
            <a:off x="2457790" y="4102585"/>
            <a:ext cx="3664856" cy="615553"/>
          </a:xfrm>
          <a:prstGeom prst="rect">
            <a:avLst/>
          </a:prstGeom>
          <a:noFill/>
        </p:spPr>
        <p:txBody>
          <a:bodyPr wrap="square" rtlCol="0">
            <a:spAutoFit/>
          </a:bodyPr>
          <a:lstStyle/>
          <a:p>
            <a:r>
              <a:rPr lang="el-GR" sz="1600" dirty="0">
                <a:latin typeface="Comic Sans MS" pitchFamily="66" charset="0"/>
              </a:rPr>
              <a:t>Αφηγήσεις από πραγματικές ιστορίες</a:t>
            </a:r>
          </a:p>
          <a:p>
            <a:endParaRPr lang="el-GR" dirty="0"/>
          </a:p>
        </p:txBody>
      </p:sp>
      <p:sp>
        <p:nvSpPr>
          <p:cNvPr id="21" name="TextBox 20"/>
          <p:cNvSpPr txBox="1"/>
          <p:nvPr/>
        </p:nvSpPr>
        <p:spPr>
          <a:xfrm>
            <a:off x="404957" y="4524800"/>
            <a:ext cx="3168352" cy="615553"/>
          </a:xfrm>
          <a:prstGeom prst="rect">
            <a:avLst/>
          </a:prstGeom>
          <a:noFill/>
        </p:spPr>
        <p:txBody>
          <a:bodyPr wrap="square" rtlCol="0">
            <a:spAutoFit/>
          </a:bodyPr>
          <a:lstStyle/>
          <a:p>
            <a:r>
              <a:rPr lang="el-GR" sz="1600" dirty="0">
                <a:latin typeface="Comic Sans MS" pitchFamily="66" charset="0"/>
              </a:rPr>
              <a:t>Κομμάτια γραμματισμού στο σπίτι</a:t>
            </a:r>
          </a:p>
          <a:p>
            <a:endParaRPr lang="el-GR" dirty="0"/>
          </a:p>
        </p:txBody>
      </p:sp>
      <p:cxnSp>
        <p:nvCxnSpPr>
          <p:cNvPr id="22" name="Ευθύγραμμο βέλος σύνδεσης 21"/>
          <p:cNvCxnSpPr/>
          <p:nvPr/>
        </p:nvCxnSpPr>
        <p:spPr>
          <a:xfrm flipV="1">
            <a:off x="1989133" y="1043590"/>
            <a:ext cx="3904867" cy="31359"/>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5" name="Ευθύγραμμο βέλος σύνδεσης 24"/>
          <p:cNvCxnSpPr/>
          <p:nvPr/>
        </p:nvCxnSpPr>
        <p:spPr>
          <a:xfrm>
            <a:off x="1989133" y="1074949"/>
            <a:ext cx="2654875" cy="553851"/>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Ευθύγραμμο βέλος σύνδεσης 27"/>
          <p:cNvCxnSpPr/>
          <p:nvPr/>
        </p:nvCxnSpPr>
        <p:spPr>
          <a:xfrm>
            <a:off x="1989133" y="1074949"/>
            <a:ext cx="2870899" cy="1297304"/>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Ευθύγραμμο βέλος σύνδεσης 30"/>
          <p:cNvCxnSpPr/>
          <p:nvPr/>
        </p:nvCxnSpPr>
        <p:spPr>
          <a:xfrm>
            <a:off x="2004670" y="1074949"/>
            <a:ext cx="2099276" cy="1728183"/>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4" name="Ευθύγραμμο βέλος σύνδεσης 33"/>
          <p:cNvCxnSpPr/>
          <p:nvPr/>
        </p:nvCxnSpPr>
        <p:spPr>
          <a:xfrm>
            <a:off x="2004670" y="1074949"/>
            <a:ext cx="1528142" cy="2361195"/>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 name="Ευθύγραμμο βέλος σύνδεσης 36"/>
          <p:cNvCxnSpPr/>
          <p:nvPr/>
        </p:nvCxnSpPr>
        <p:spPr>
          <a:xfrm>
            <a:off x="1989133" y="1074949"/>
            <a:ext cx="422626" cy="2976748"/>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0" name="Ευθύγραμμο βέλος σύνδεσης 39"/>
          <p:cNvCxnSpPr/>
          <p:nvPr/>
        </p:nvCxnSpPr>
        <p:spPr>
          <a:xfrm flipH="1">
            <a:off x="1619673" y="1074949"/>
            <a:ext cx="369460" cy="3449851"/>
          </a:xfrm>
          <a:prstGeom prst="straightConnector1">
            <a:avLst/>
          </a:prstGeom>
          <a:ln>
            <a:solidFill>
              <a:schemeClr val="accent3">
                <a:lumMod val="75000"/>
              </a:schemeClr>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3959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99420" y="161844"/>
            <a:ext cx="8208912" cy="461665"/>
          </a:xfrm>
          <a:prstGeom prst="rect">
            <a:avLst/>
          </a:prstGeom>
          <a:noFill/>
        </p:spPr>
        <p:txBody>
          <a:bodyPr wrap="square" rtlCol="0">
            <a:spAutoFit/>
          </a:bodyPr>
          <a:lstStyle/>
          <a:p>
            <a:r>
              <a:rPr lang="el-GR" sz="2400" dirty="0" smtClean="0">
                <a:latin typeface="Comic Sans MS" pitchFamily="66" charset="0"/>
              </a:rPr>
              <a:t>Εννοιολογικές διευκρινίσεις</a:t>
            </a:r>
            <a:endParaRPr lang="el-GR" sz="2400" dirty="0">
              <a:latin typeface="Comic Sans MS" pitchFamily="66" charset="0"/>
            </a:endParaRPr>
          </a:p>
        </p:txBody>
      </p:sp>
      <p:sp>
        <p:nvSpPr>
          <p:cNvPr id="6" name="Έλλειψη 5"/>
          <p:cNvSpPr/>
          <p:nvPr/>
        </p:nvSpPr>
        <p:spPr>
          <a:xfrm>
            <a:off x="1051923" y="770395"/>
            <a:ext cx="1296144" cy="72008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Έλλειψη 6"/>
          <p:cNvSpPr/>
          <p:nvPr/>
        </p:nvSpPr>
        <p:spPr>
          <a:xfrm>
            <a:off x="6156176" y="920644"/>
            <a:ext cx="1296144" cy="708155"/>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TextBox 7"/>
          <p:cNvSpPr txBox="1"/>
          <p:nvPr/>
        </p:nvSpPr>
        <p:spPr>
          <a:xfrm>
            <a:off x="1106536" y="945769"/>
            <a:ext cx="1233215" cy="369332"/>
          </a:xfrm>
          <a:prstGeom prst="rect">
            <a:avLst/>
          </a:prstGeom>
          <a:noFill/>
        </p:spPr>
        <p:txBody>
          <a:bodyPr wrap="square" rtlCol="0">
            <a:spAutoFit/>
          </a:bodyPr>
          <a:lstStyle/>
          <a:p>
            <a:r>
              <a:rPr lang="el-GR" dirty="0" smtClean="0">
                <a:latin typeface="Comic Sans MS" pitchFamily="66" charset="0"/>
              </a:rPr>
              <a:t>διγλωσσία</a:t>
            </a:r>
            <a:endParaRPr lang="el-GR" dirty="0">
              <a:latin typeface="Comic Sans MS" pitchFamily="66" charset="0"/>
            </a:endParaRPr>
          </a:p>
        </p:txBody>
      </p:sp>
      <p:sp>
        <p:nvSpPr>
          <p:cNvPr id="9" name="TextBox 8"/>
          <p:cNvSpPr txBox="1"/>
          <p:nvPr/>
        </p:nvSpPr>
        <p:spPr>
          <a:xfrm>
            <a:off x="6228184" y="1090055"/>
            <a:ext cx="1224136" cy="369332"/>
          </a:xfrm>
          <a:prstGeom prst="rect">
            <a:avLst/>
          </a:prstGeom>
          <a:noFill/>
        </p:spPr>
        <p:txBody>
          <a:bodyPr wrap="square" rtlCol="0">
            <a:spAutoFit/>
          </a:bodyPr>
          <a:lstStyle/>
          <a:p>
            <a:r>
              <a:rPr lang="el-GR" dirty="0" smtClean="0">
                <a:latin typeface="Comic Sans MS" pitchFamily="66" charset="0"/>
              </a:rPr>
              <a:t>ικανότητα</a:t>
            </a:r>
            <a:endParaRPr lang="el-GR" dirty="0">
              <a:latin typeface="Comic Sans MS" pitchFamily="66" charset="0"/>
            </a:endParaRPr>
          </a:p>
        </p:txBody>
      </p:sp>
      <p:cxnSp>
        <p:nvCxnSpPr>
          <p:cNvPr id="11" name="Ευθύγραμμο βέλος σύνδεσης 10"/>
          <p:cNvCxnSpPr>
            <a:stCxn id="6" idx="3"/>
          </p:cNvCxnSpPr>
          <p:nvPr/>
        </p:nvCxnSpPr>
        <p:spPr>
          <a:xfrm flipH="1">
            <a:off x="899592" y="1385022"/>
            <a:ext cx="342147" cy="285685"/>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Ευθύγραμμο βέλος σύνδεσης 12"/>
          <p:cNvCxnSpPr>
            <a:stCxn id="6" idx="5"/>
          </p:cNvCxnSpPr>
          <p:nvPr/>
        </p:nvCxnSpPr>
        <p:spPr>
          <a:xfrm>
            <a:off x="2158251" y="1385022"/>
            <a:ext cx="253509" cy="28109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Ευθύγραμμο βέλος σύνδεσης 14"/>
          <p:cNvCxnSpPr>
            <a:stCxn id="7" idx="3"/>
          </p:cNvCxnSpPr>
          <p:nvPr/>
        </p:nvCxnSpPr>
        <p:spPr>
          <a:xfrm flipH="1">
            <a:off x="5508104" y="1525092"/>
            <a:ext cx="837888" cy="34303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Ευθύγραμμο βέλος σύνδεσης 16"/>
          <p:cNvCxnSpPr>
            <a:stCxn id="7" idx="4"/>
          </p:cNvCxnSpPr>
          <p:nvPr/>
        </p:nvCxnSpPr>
        <p:spPr>
          <a:xfrm>
            <a:off x="6804248" y="1628799"/>
            <a:ext cx="0" cy="642112"/>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Ευθύγραμμο βέλος σύνδεσης 18"/>
          <p:cNvCxnSpPr>
            <a:stCxn id="7" idx="5"/>
          </p:cNvCxnSpPr>
          <p:nvPr/>
        </p:nvCxnSpPr>
        <p:spPr>
          <a:xfrm>
            <a:off x="7262504" y="1525092"/>
            <a:ext cx="739672" cy="430895"/>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94479" y="1628799"/>
            <a:ext cx="1224136" cy="338554"/>
          </a:xfrm>
          <a:prstGeom prst="rect">
            <a:avLst/>
          </a:prstGeom>
          <a:noFill/>
        </p:spPr>
        <p:txBody>
          <a:bodyPr wrap="square" rtlCol="0">
            <a:spAutoFit/>
          </a:bodyPr>
          <a:lstStyle/>
          <a:p>
            <a:r>
              <a:rPr lang="el-GR" sz="1600" dirty="0" smtClean="0">
                <a:latin typeface="Comic Sans MS" pitchFamily="66" charset="0"/>
              </a:rPr>
              <a:t>ατομική</a:t>
            </a:r>
            <a:endParaRPr lang="el-GR" sz="1600" dirty="0">
              <a:latin typeface="Comic Sans MS" pitchFamily="66" charset="0"/>
            </a:endParaRPr>
          </a:p>
        </p:txBody>
      </p:sp>
      <p:sp>
        <p:nvSpPr>
          <p:cNvPr id="22" name="TextBox 21"/>
          <p:cNvSpPr txBox="1"/>
          <p:nvPr/>
        </p:nvSpPr>
        <p:spPr>
          <a:xfrm>
            <a:off x="2049923" y="1673450"/>
            <a:ext cx="1296144" cy="338554"/>
          </a:xfrm>
          <a:prstGeom prst="rect">
            <a:avLst/>
          </a:prstGeom>
          <a:noFill/>
        </p:spPr>
        <p:txBody>
          <a:bodyPr wrap="square" rtlCol="0">
            <a:spAutoFit/>
          </a:bodyPr>
          <a:lstStyle/>
          <a:p>
            <a:r>
              <a:rPr lang="el-GR" sz="1600" dirty="0" smtClean="0">
                <a:latin typeface="Comic Sans MS" pitchFamily="66" charset="0"/>
              </a:rPr>
              <a:t>κοινωνική</a:t>
            </a:r>
            <a:endParaRPr lang="el-GR" sz="1600" dirty="0">
              <a:latin typeface="Comic Sans MS" pitchFamily="66" charset="0"/>
            </a:endParaRPr>
          </a:p>
        </p:txBody>
      </p:sp>
      <p:sp>
        <p:nvSpPr>
          <p:cNvPr id="23" name="TextBox 22"/>
          <p:cNvSpPr txBox="1"/>
          <p:nvPr/>
        </p:nvSpPr>
        <p:spPr>
          <a:xfrm>
            <a:off x="4860032" y="1796530"/>
            <a:ext cx="1296144" cy="338554"/>
          </a:xfrm>
          <a:prstGeom prst="rect">
            <a:avLst/>
          </a:prstGeom>
          <a:noFill/>
        </p:spPr>
        <p:txBody>
          <a:bodyPr wrap="square" rtlCol="0">
            <a:spAutoFit/>
          </a:bodyPr>
          <a:lstStyle/>
          <a:p>
            <a:r>
              <a:rPr lang="el-GR" sz="1600" dirty="0" smtClean="0">
                <a:latin typeface="Comic Sans MS" pitchFamily="66" charset="0"/>
              </a:rPr>
              <a:t>γλωσσική</a:t>
            </a:r>
            <a:endParaRPr lang="el-GR" sz="1600" dirty="0">
              <a:latin typeface="Comic Sans MS" pitchFamily="66" charset="0"/>
            </a:endParaRPr>
          </a:p>
        </p:txBody>
      </p:sp>
      <p:sp>
        <p:nvSpPr>
          <p:cNvPr id="24" name="TextBox 23"/>
          <p:cNvSpPr txBox="1"/>
          <p:nvPr/>
        </p:nvSpPr>
        <p:spPr>
          <a:xfrm>
            <a:off x="6048164" y="2172958"/>
            <a:ext cx="1584176" cy="338554"/>
          </a:xfrm>
          <a:prstGeom prst="rect">
            <a:avLst/>
          </a:prstGeom>
          <a:noFill/>
        </p:spPr>
        <p:txBody>
          <a:bodyPr wrap="square" rtlCol="0">
            <a:spAutoFit/>
          </a:bodyPr>
          <a:lstStyle/>
          <a:p>
            <a:r>
              <a:rPr lang="el-GR" sz="1600" dirty="0">
                <a:latin typeface="Comic Sans MS" pitchFamily="66" charset="0"/>
              </a:rPr>
              <a:t>επικοινωνιακή</a:t>
            </a:r>
          </a:p>
        </p:txBody>
      </p:sp>
      <p:sp>
        <p:nvSpPr>
          <p:cNvPr id="25" name="TextBox 24"/>
          <p:cNvSpPr txBox="1"/>
          <p:nvPr/>
        </p:nvSpPr>
        <p:spPr>
          <a:xfrm>
            <a:off x="7607848" y="1875675"/>
            <a:ext cx="1475656" cy="338554"/>
          </a:xfrm>
          <a:prstGeom prst="rect">
            <a:avLst/>
          </a:prstGeom>
          <a:noFill/>
        </p:spPr>
        <p:txBody>
          <a:bodyPr wrap="square" rtlCol="0">
            <a:spAutoFit/>
          </a:bodyPr>
          <a:lstStyle/>
          <a:p>
            <a:r>
              <a:rPr lang="el-GR" sz="1600" dirty="0">
                <a:latin typeface="Comic Sans MS" pitchFamily="66" charset="0"/>
              </a:rPr>
              <a:t>διαγλωσσική</a:t>
            </a:r>
          </a:p>
        </p:txBody>
      </p:sp>
      <p:sp>
        <p:nvSpPr>
          <p:cNvPr id="27" name="Έλλειψη 26"/>
          <p:cNvSpPr/>
          <p:nvPr/>
        </p:nvSpPr>
        <p:spPr>
          <a:xfrm>
            <a:off x="215516" y="2892416"/>
            <a:ext cx="1631517" cy="75086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8" name="TextBox 27"/>
          <p:cNvSpPr txBox="1"/>
          <p:nvPr/>
        </p:nvSpPr>
        <p:spPr>
          <a:xfrm>
            <a:off x="467544" y="2944683"/>
            <a:ext cx="1440160" cy="646331"/>
          </a:xfrm>
          <a:prstGeom prst="rect">
            <a:avLst/>
          </a:prstGeom>
          <a:noFill/>
        </p:spPr>
        <p:txBody>
          <a:bodyPr wrap="square" rtlCol="0">
            <a:spAutoFit/>
          </a:bodyPr>
          <a:lstStyle/>
          <a:p>
            <a:r>
              <a:rPr lang="el-GR" dirty="0">
                <a:latin typeface="Comic Sans MS" pitchFamily="66" charset="0"/>
              </a:rPr>
              <a:t>γλωσσική ανάπτυξη</a:t>
            </a:r>
          </a:p>
        </p:txBody>
      </p:sp>
      <p:cxnSp>
        <p:nvCxnSpPr>
          <p:cNvPr id="32" name="Ευθύγραμμο βέλος σύνδεσης 31"/>
          <p:cNvCxnSpPr/>
          <p:nvPr/>
        </p:nvCxnSpPr>
        <p:spPr>
          <a:xfrm flipH="1">
            <a:off x="287524" y="3630061"/>
            <a:ext cx="504056" cy="252901"/>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Ευθύγραμμο βέλος σύνδεσης 35"/>
          <p:cNvCxnSpPr/>
          <p:nvPr/>
        </p:nvCxnSpPr>
        <p:spPr>
          <a:xfrm>
            <a:off x="1348585" y="3599363"/>
            <a:ext cx="540060" cy="270467"/>
          </a:xfrm>
          <a:prstGeom prst="straightConnector1">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0" y="3795476"/>
            <a:ext cx="1475656" cy="584775"/>
          </a:xfrm>
          <a:prstGeom prst="rect">
            <a:avLst/>
          </a:prstGeom>
          <a:noFill/>
        </p:spPr>
        <p:txBody>
          <a:bodyPr wrap="square" rtlCol="0">
            <a:spAutoFit/>
          </a:bodyPr>
          <a:lstStyle/>
          <a:p>
            <a:r>
              <a:rPr lang="el-GR" sz="1600" dirty="0" smtClean="0">
                <a:latin typeface="Comic Sans MS" pitchFamily="66" charset="0"/>
              </a:rPr>
              <a:t>οικογενειακό </a:t>
            </a:r>
            <a:r>
              <a:rPr lang="el-GR" sz="1600" dirty="0">
                <a:latin typeface="Comic Sans MS" pitchFamily="66" charset="0"/>
              </a:rPr>
              <a:t>περιβάλλον</a:t>
            </a:r>
          </a:p>
        </p:txBody>
      </p:sp>
      <p:sp>
        <p:nvSpPr>
          <p:cNvPr id="40" name="TextBox 39"/>
          <p:cNvSpPr txBox="1"/>
          <p:nvPr/>
        </p:nvSpPr>
        <p:spPr>
          <a:xfrm>
            <a:off x="1643719" y="3788812"/>
            <a:ext cx="1408697" cy="1323439"/>
          </a:xfrm>
          <a:prstGeom prst="rect">
            <a:avLst/>
          </a:prstGeom>
          <a:noFill/>
        </p:spPr>
        <p:txBody>
          <a:bodyPr wrap="square" rtlCol="0">
            <a:spAutoFit/>
          </a:bodyPr>
          <a:lstStyle/>
          <a:p>
            <a:r>
              <a:rPr lang="el-GR" sz="1600" dirty="0">
                <a:latin typeface="Comic Sans MS" pitchFamily="66" charset="0"/>
              </a:rPr>
              <a:t>σχολικό </a:t>
            </a:r>
            <a:r>
              <a:rPr lang="el-GR" sz="1600" dirty="0" smtClean="0">
                <a:latin typeface="Comic Sans MS" pitchFamily="66" charset="0"/>
              </a:rPr>
              <a:t>περιβάλλον</a:t>
            </a:r>
          </a:p>
          <a:p>
            <a:r>
              <a:rPr lang="el-GR" sz="1600" dirty="0" smtClean="0">
                <a:latin typeface="Comic Sans MS" pitchFamily="66" charset="0"/>
              </a:rPr>
              <a:t>(αναλυτικό πρόγραμμα/ εμβύθιση)</a:t>
            </a:r>
            <a:endParaRPr lang="el-GR" sz="1600" dirty="0">
              <a:latin typeface="Comic Sans MS" pitchFamily="66" charset="0"/>
            </a:endParaRPr>
          </a:p>
        </p:txBody>
      </p:sp>
      <p:sp>
        <p:nvSpPr>
          <p:cNvPr id="41" name="TextBox 40"/>
          <p:cNvSpPr txBox="1"/>
          <p:nvPr/>
        </p:nvSpPr>
        <p:spPr>
          <a:xfrm>
            <a:off x="4547892" y="3458616"/>
            <a:ext cx="3960440" cy="369332"/>
          </a:xfrm>
          <a:prstGeom prst="rect">
            <a:avLst/>
          </a:prstGeom>
          <a:noFill/>
        </p:spPr>
        <p:txBody>
          <a:bodyPr wrap="square" rtlCol="0">
            <a:spAutoFit/>
          </a:bodyPr>
          <a:lstStyle/>
          <a:p>
            <a:r>
              <a:rPr lang="el-GR" dirty="0">
                <a:latin typeface="Comic Sans MS" pitchFamily="66" charset="0"/>
              </a:rPr>
              <a:t>σχετική ισχύς των γλωσσών</a:t>
            </a:r>
          </a:p>
        </p:txBody>
      </p:sp>
      <p:sp>
        <p:nvSpPr>
          <p:cNvPr id="44" name="Κορνίζα 43"/>
          <p:cNvSpPr/>
          <p:nvPr/>
        </p:nvSpPr>
        <p:spPr>
          <a:xfrm>
            <a:off x="4406668" y="3380297"/>
            <a:ext cx="3168352" cy="525970"/>
          </a:xfrm>
          <a:prstGeom prst="bevel">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TextBox 44"/>
          <p:cNvSpPr txBox="1"/>
          <p:nvPr/>
        </p:nvSpPr>
        <p:spPr>
          <a:xfrm>
            <a:off x="467544" y="2342235"/>
            <a:ext cx="3168352" cy="646331"/>
          </a:xfrm>
          <a:prstGeom prst="rect">
            <a:avLst/>
          </a:prstGeom>
          <a:noFill/>
        </p:spPr>
        <p:txBody>
          <a:bodyPr wrap="square" rtlCol="0">
            <a:spAutoFit/>
          </a:bodyPr>
          <a:lstStyle/>
          <a:p>
            <a:r>
              <a:rPr lang="el-GR" dirty="0">
                <a:latin typeface="Comic Sans MS" pitchFamily="66" charset="0"/>
              </a:rPr>
              <a:t>πρώιμη γλωσσική κατάκτηση</a:t>
            </a:r>
          </a:p>
          <a:p>
            <a:endParaRPr lang="el-GR" dirty="0"/>
          </a:p>
        </p:txBody>
      </p:sp>
      <p:sp>
        <p:nvSpPr>
          <p:cNvPr id="46" name="Κορνίζα 45"/>
          <p:cNvSpPr/>
          <p:nvPr/>
        </p:nvSpPr>
        <p:spPr>
          <a:xfrm>
            <a:off x="394479" y="2270911"/>
            <a:ext cx="3168352" cy="525970"/>
          </a:xfrm>
          <a:prstGeom prst="bevel">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64767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7600" y="188636"/>
            <a:ext cx="8280920" cy="738664"/>
          </a:xfrm>
          <a:prstGeom prst="rect">
            <a:avLst/>
          </a:prstGeom>
          <a:noFill/>
        </p:spPr>
        <p:txBody>
          <a:bodyPr wrap="square" rtlCol="0">
            <a:spAutoFit/>
          </a:bodyPr>
          <a:lstStyle/>
          <a:p>
            <a:r>
              <a:rPr lang="el-GR" sz="2400" dirty="0">
                <a:latin typeface="Comic Sans MS" pitchFamily="66" charset="0"/>
              </a:rPr>
              <a:t>Το κοινωνικό και θεωρητικό </a:t>
            </a:r>
            <a:r>
              <a:rPr lang="el-GR" sz="2400" dirty="0" smtClean="0">
                <a:latin typeface="Comic Sans MS" pitchFamily="66" charset="0"/>
              </a:rPr>
              <a:t>πλαίσιο: </a:t>
            </a:r>
            <a:r>
              <a:rPr lang="el-GR" sz="2400" dirty="0" err="1" smtClean="0">
                <a:latin typeface="Comic Sans MS" pitchFamily="66" charset="0"/>
              </a:rPr>
              <a:t>Πολυγραμματισμοί</a:t>
            </a:r>
            <a:endParaRPr lang="el-GR" sz="2400" dirty="0">
              <a:latin typeface="Comic Sans MS" pitchFamily="66" charset="0"/>
            </a:endParaRPr>
          </a:p>
          <a:p>
            <a:endParaRPr lang="el-GR" dirty="0"/>
          </a:p>
        </p:txBody>
      </p:sp>
      <p:sp>
        <p:nvSpPr>
          <p:cNvPr id="5" name="TextBox 4"/>
          <p:cNvSpPr txBox="1"/>
          <p:nvPr/>
        </p:nvSpPr>
        <p:spPr>
          <a:xfrm>
            <a:off x="264583" y="810299"/>
            <a:ext cx="8303937" cy="923330"/>
          </a:xfrm>
          <a:prstGeom prst="rect">
            <a:avLst/>
          </a:prstGeom>
          <a:noFill/>
        </p:spPr>
        <p:txBody>
          <a:bodyPr wrap="square" rtlCol="0">
            <a:spAutoFit/>
          </a:bodyPr>
          <a:lstStyle/>
          <a:p>
            <a:r>
              <a:rPr lang="el-GR" dirty="0">
                <a:latin typeface="Comic Sans MS" pitchFamily="66" charset="0"/>
              </a:rPr>
              <a:t>Η πολύγλωσση και πολυπολιτισμική πραγματικότητα του 21</a:t>
            </a:r>
            <a:r>
              <a:rPr lang="el-GR" baseline="30000" dirty="0">
                <a:latin typeface="Comic Sans MS" pitchFamily="66" charset="0"/>
              </a:rPr>
              <a:t>ου</a:t>
            </a:r>
            <a:r>
              <a:rPr lang="el-GR" dirty="0">
                <a:latin typeface="Comic Sans MS" pitchFamily="66" charset="0"/>
              </a:rPr>
              <a:t> αιώνα: πάνω από τους μισούς κατοίκους του πλανήτη είναι σήμερα δίγλωσσοι.</a:t>
            </a:r>
          </a:p>
          <a:p>
            <a:endParaRPr lang="el-GR" dirty="0"/>
          </a:p>
        </p:txBody>
      </p:sp>
      <p:sp>
        <p:nvSpPr>
          <p:cNvPr id="6" name="TextBox 5"/>
          <p:cNvSpPr txBox="1"/>
          <p:nvPr/>
        </p:nvSpPr>
        <p:spPr>
          <a:xfrm>
            <a:off x="287600" y="1449679"/>
            <a:ext cx="8280920" cy="923330"/>
          </a:xfrm>
          <a:prstGeom prst="rect">
            <a:avLst/>
          </a:prstGeom>
          <a:noFill/>
        </p:spPr>
        <p:txBody>
          <a:bodyPr wrap="square" rtlCol="0">
            <a:spAutoFit/>
          </a:bodyPr>
          <a:lstStyle/>
          <a:p>
            <a:pPr algn="just"/>
            <a:r>
              <a:rPr lang="el-GR" dirty="0">
                <a:latin typeface="Comic Sans MS" pitchFamily="66" charset="0"/>
              </a:rPr>
              <a:t>Απαιτήσεις για επιβίωση και επιτυχία: νέοι τρόποι σκέψης, δυνατότητες προσαρμογής, γλωσσικές και πολιτισμικές ικανότητες.</a:t>
            </a:r>
          </a:p>
          <a:p>
            <a:endParaRPr lang="el-GR" dirty="0"/>
          </a:p>
        </p:txBody>
      </p:sp>
      <p:sp>
        <p:nvSpPr>
          <p:cNvPr id="7" name="TextBox 6"/>
          <p:cNvSpPr txBox="1"/>
          <p:nvPr/>
        </p:nvSpPr>
        <p:spPr>
          <a:xfrm>
            <a:off x="264583" y="2132856"/>
            <a:ext cx="8172984" cy="1754326"/>
          </a:xfrm>
          <a:prstGeom prst="rect">
            <a:avLst/>
          </a:prstGeom>
          <a:noFill/>
        </p:spPr>
        <p:txBody>
          <a:bodyPr wrap="square" rtlCol="0">
            <a:spAutoFit/>
          </a:bodyPr>
          <a:lstStyle/>
          <a:p>
            <a:r>
              <a:rPr lang="el-GR" dirty="0">
                <a:latin typeface="Comic Sans MS" pitchFamily="66" charset="0"/>
              </a:rPr>
              <a:t>Η έρευνα στην εφαρμοσμένη γλωσσολογία και την ψυχολογία αποδεικνύει ότι: </a:t>
            </a:r>
            <a:endParaRPr lang="el-GR" dirty="0" smtClean="0">
              <a:latin typeface="Comic Sans MS" pitchFamily="66" charset="0"/>
            </a:endParaRPr>
          </a:p>
          <a:p>
            <a:endParaRPr lang="el-GR" dirty="0">
              <a:latin typeface="Comic Sans MS" pitchFamily="66" charset="0"/>
            </a:endParaRPr>
          </a:p>
          <a:p>
            <a:pPr algn="just"/>
            <a:r>
              <a:rPr lang="el-GR" dirty="0">
                <a:latin typeface="Comic Sans MS" pitchFamily="66" charset="0"/>
              </a:rPr>
              <a:t>η</a:t>
            </a:r>
            <a:r>
              <a:rPr lang="el-GR" dirty="0" smtClean="0">
                <a:latin typeface="Comic Sans MS" pitchFamily="66" charset="0"/>
              </a:rPr>
              <a:t> </a:t>
            </a:r>
            <a:r>
              <a:rPr lang="el-GR" dirty="0">
                <a:latin typeface="Comic Sans MS" pitchFamily="66" charset="0"/>
              </a:rPr>
              <a:t>διγλωσσία επιφέρει συγκεκριμένα πλεονεκτήματα και βελτιώνει τις δεξιότητες των παιδιών που μεγαλώνουν με δύο (ή και περισσότερες) γλώσσες.</a:t>
            </a:r>
          </a:p>
          <a:p>
            <a:endParaRPr lang="el-GR" dirty="0">
              <a:latin typeface="Comic Sans MS" pitchFamily="66" charset="0"/>
            </a:endParaRPr>
          </a:p>
        </p:txBody>
      </p:sp>
      <p:sp>
        <p:nvSpPr>
          <p:cNvPr id="8" name="Κορνίζα 7"/>
          <p:cNvSpPr/>
          <p:nvPr/>
        </p:nvSpPr>
        <p:spPr>
          <a:xfrm>
            <a:off x="181818" y="2564904"/>
            <a:ext cx="8386702" cy="1152128"/>
          </a:xfrm>
          <a:prstGeom prst="bevel">
            <a:avLst/>
          </a:prstGeom>
          <a:noFill/>
          <a:ln>
            <a:solidFill>
              <a:schemeClr val="accent2">
                <a:lumMod val="75000"/>
              </a:schemeClr>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TextBox 8"/>
          <p:cNvSpPr txBox="1"/>
          <p:nvPr/>
        </p:nvSpPr>
        <p:spPr>
          <a:xfrm>
            <a:off x="264583" y="3789040"/>
            <a:ext cx="8689951" cy="923330"/>
          </a:xfrm>
          <a:prstGeom prst="rect">
            <a:avLst/>
          </a:prstGeom>
          <a:noFill/>
        </p:spPr>
        <p:txBody>
          <a:bodyPr wrap="square" rtlCol="0">
            <a:spAutoFit/>
          </a:bodyPr>
          <a:lstStyle/>
          <a:p>
            <a:pPr algn="just"/>
            <a:r>
              <a:rPr lang="el-GR" dirty="0" smtClean="0">
                <a:latin typeface="Comic Sans MS" pitchFamily="66" charset="0"/>
              </a:rPr>
              <a:t>Νευρο- και </a:t>
            </a:r>
            <a:r>
              <a:rPr lang="el-GR" dirty="0">
                <a:latin typeface="Comic Sans MS" pitchFamily="66" charset="0"/>
              </a:rPr>
              <a:t>ψυχο-γλωσσολογικές έρευνες δείχνουν ότι οι δίγλωσσοι χρησιμοποιούν περισσότερο το «εκτελεστικό σύστημα ελέγχου» από ό,τι οι μονόγλωσσοι. </a:t>
            </a:r>
          </a:p>
          <a:p>
            <a:pPr algn="just"/>
            <a:endParaRPr lang="el-GR" dirty="0">
              <a:latin typeface="Comic Sans MS" pitchFamily="66" charset="0"/>
            </a:endParaRPr>
          </a:p>
        </p:txBody>
      </p:sp>
    </p:spTree>
    <p:extLst>
      <p:ext uri="{BB962C8B-B14F-4D97-AF65-F5344CB8AC3E}">
        <p14:creationId xmlns:p14="http://schemas.microsoft.com/office/powerpoint/2010/main" val="194636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30738"/>
            <a:ext cx="8424936" cy="1323439"/>
          </a:xfrm>
          <a:prstGeom prst="rect">
            <a:avLst/>
          </a:prstGeom>
          <a:noFill/>
        </p:spPr>
        <p:txBody>
          <a:bodyPr wrap="square" rtlCol="0">
            <a:spAutoFit/>
          </a:bodyPr>
          <a:lstStyle/>
          <a:p>
            <a:r>
              <a:rPr lang="el-GR" sz="2400" dirty="0" smtClean="0">
                <a:latin typeface="Comic Sans MS" pitchFamily="66" charset="0"/>
              </a:rPr>
              <a:t>Πλεονεκτήματα</a:t>
            </a:r>
          </a:p>
          <a:p>
            <a:r>
              <a:rPr lang="el-GR" sz="2000" dirty="0" smtClean="0">
                <a:latin typeface="Comic Sans MS" pitchFamily="66" charset="0"/>
              </a:rPr>
              <a:t> </a:t>
            </a:r>
          </a:p>
          <a:p>
            <a:r>
              <a:rPr lang="el-GR" dirty="0" smtClean="0">
                <a:latin typeface="Comic Sans MS" pitchFamily="66" charset="0"/>
              </a:rPr>
              <a:t>Γνωστικά / νοητικά (1):</a:t>
            </a:r>
          </a:p>
          <a:p>
            <a:endParaRPr lang="el-GR" dirty="0"/>
          </a:p>
        </p:txBody>
      </p:sp>
      <p:sp>
        <p:nvSpPr>
          <p:cNvPr id="5" name="TextBox 4"/>
          <p:cNvSpPr txBox="1"/>
          <p:nvPr/>
        </p:nvSpPr>
        <p:spPr>
          <a:xfrm>
            <a:off x="330716" y="1484784"/>
            <a:ext cx="8280920" cy="3662541"/>
          </a:xfrm>
          <a:prstGeom prst="rect">
            <a:avLst/>
          </a:prstGeom>
          <a:noFill/>
        </p:spPr>
        <p:txBody>
          <a:bodyPr wrap="square" rtlCol="0">
            <a:spAutoFit/>
          </a:bodyPr>
          <a:lstStyle/>
          <a:p>
            <a:pPr marL="285750" indent="-285750" algn="just">
              <a:buFont typeface="Wingdings" pitchFamily="2" charset="2"/>
              <a:buChar char="v"/>
            </a:pPr>
            <a:r>
              <a:rPr lang="el-GR" dirty="0">
                <a:latin typeface="Comic Sans MS" pitchFamily="66" charset="0"/>
              </a:rPr>
              <a:t>Η διγλωσσία αυξάνει τη νοητική ευελιξία των παιδιών. Οι δίγλωσσοι έχουν περισσότερους τρόπους να εκφραστούν για ένα αντικείμενο, μια έννοια ή μια ιδέα</a:t>
            </a:r>
            <a:r>
              <a:rPr lang="el-GR" dirty="0" smtClean="0">
                <a:latin typeface="Comic Sans MS" pitchFamily="66" charset="0"/>
              </a:rPr>
              <a:t>.</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Τα δίγλωσσα παιδιά είναι πιο πρόθυμα και ικανά να μάθουν μια τρίτη γλώσσα, καθώς και να επιδείξουν έναν αυξημένο αναλυτικό προσανατολισμό σε σχέση με τη γλώσσα</a:t>
            </a:r>
            <a:r>
              <a:rPr lang="el-GR" dirty="0" smtClean="0">
                <a:latin typeface="Comic Sans MS" pitchFamily="66" charset="0"/>
              </a:rPr>
              <a:t>.</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Τα δίγλωσσα παιδιά επιτυγχάνουν </a:t>
            </a:r>
            <a:r>
              <a:rPr lang="el-GR" dirty="0" smtClean="0">
                <a:latin typeface="Comic Sans MS" pitchFamily="66" charset="0"/>
              </a:rPr>
              <a:t>συχνά καλύτερες </a:t>
            </a:r>
            <a:r>
              <a:rPr lang="el-GR" dirty="0">
                <a:latin typeface="Comic Sans MS" pitchFamily="66" charset="0"/>
              </a:rPr>
              <a:t>επιδόσεις σε προτυποποιημένα λεκτικά </a:t>
            </a:r>
            <a:r>
              <a:rPr lang="el-GR" dirty="0" smtClean="0">
                <a:latin typeface="Comic Sans MS" pitchFamily="66" charset="0"/>
              </a:rPr>
              <a:t>τεστ</a:t>
            </a:r>
            <a:r>
              <a:rPr lang="el-GR" smtClean="0">
                <a:latin typeface="Comic Sans MS" pitchFamily="66" charset="0"/>
              </a:rPr>
              <a:t>, ακόμη και </a:t>
            </a:r>
            <a:r>
              <a:rPr lang="el-GR" dirty="0">
                <a:latin typeface="Comic Sans MS" pitchFamily="66" charset="0"/>
              </a:rPr>
              <a:t>στην πρώτη τους γλώσσα. Επίσης, έχουν καλύτερες επιδόσεις σε μαθηματικές και λογικές δραστηριότητες από ό,τι τα μονόγλωσσα παιδιά.</a:t>
            </a:r>
          </a:p>
          <a:p>
            <a:endParaRPr lang="el-GR" sz="1600" dirty="0">
              <a:latin typeface="Comic Sans MS" pitchFamily="66" charset="0"/>
            </a:endParaRPr>
          </a:p>
        </p:txBody>
      </p:sp>
    </p:spTree>
    <p:extLst>
      <p:ext uri="{BB962C8B-B14F-4D97-AF65-F5344CB8AC3E}">
        <p14:creationId xmlns:p14="http://schemas.microsoft.com/office/powerpoint/2010/main" val="1807168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99691"/>
            <a:ext cx="7920880" cy="1415772"/>
          </a:xfrm>
          <a:prstGeom prst="rect">
            <a:avLst/>
          </a:prstGeom>
          <a:noFill/>
        </p:spPr>
        <p:txBody>
          <a:bodyPr wrap="square" rtlCol="0">
            <a:spAutoFit/>
          </a:bodyPr>
          <a:lstStyle/>
          <a:p>
            <a:r>
              <a:rPr lang="el-GR" sz="2400" dirty="0">
                <a:latin typeface="Comic Sans MS" pitchFamily="66" charset="0"/>
              </a:rPr>
              <a:t>Πλεονεκτήματα</a:t>
            </a:r>
          </a:p>
          <a:p>
            <a:r>
              <a:rPr lang="el-GR" sz="2400" dirty="0">
                <a:latin typeface="Comic Sans MS" pitchFamily="66" charset="0"/>
              </a:rPr>
              <a:t> </a:t>
            </a:r>
          </a:p>
          <a:p>
            <a:r>
              <a:rPr lang="el-GR" dirty="0">
                <a:latin typeface="Comic Sans MS" pitchFamily="66" charset="0"/>
              </a:rPr>
              <a:t>Γνωστικά / </a:t>
            </a:r>
            <a:r>
              <a:rPr lang="el-GR" dirty="0" smtClean="0">
                <a:latin typeface="Comic Sans MS" pitchFamily="66" charset="0"/>
              </a:rPr>
              <a:t>νοητικά (2):</a:t>
            </a:r>
            <a:endParaRPr lang="el-GR" dirty="0">
              <a:latin typeface="Comic Sans MS" pitchFamily="66" charset="0"/>
            </a:endParaRPr>
          </a:p>
          <a:p>
            <a:endParaRPr lang="el-GR" dirty="0"/>
          </a:p>
        </p:txBody>
      </p:sp>
      <p:sp>
        <p:nvSpPr>
          <p:cNvPr id="5" name="TextBox 4"/>
          <p:cNvSpPr txBox="1"/>
          <p:nvPr/>
        </p:nvSpPr>
        <p:spPr>
          <a:xfrm>
            <a:off x="323528" y="1599546"/>
            <a:ext cx="8496944" cy="2585323"/>
          </a:xfrm>
          <a:prstGeom prst="rect">
            <a:avLst/>
          </a:prstGeom>
          <a:noFill/>
        </p:spPr>
        <p:txBody>
          <a:bodyPr wrap="square" rtlCol="0">
            <a:spAutoFit/>
          </a:bodyPr>
          <a:lstStyle/>
          <a:p>
            <a:pPr marL="285750" indent="-285750" algn="just">
              <a:buFont typeface="Wingdings" pitchFamily="2" charset="2"/>
              <a:buChar char="v"/>
            </a:pPr>
            <a:r>
              <a:rPr lang="el-GR" dirty="0">
                <a:latin typeface="Comic Sans MS" pitchFamily="66" charset="0"/>
              </a:rPr>
              <a:t>Αναπτύσσουν επίσης τη διάκριση </a:t>
            </a:r>
            <a:r>
              <a:rPr lang="el-GR" dirty="0">
                <a:effectLst>
                  <a:outerShdw blurRad="38100" dist="38100" dir="2700000" algn="tl">
                    <a:srgbClr val="000000">
                      <a:alpha val="43137"/>
                    </a:srgbClr>
                  </a:outerShdw>
                </a:effectLst>
                <a:latin typeface="Comic Sans MS" pitchFamily="66" charset="0"/>
              </a:rPr>
              <a:t>γραμματικότητας</a:t>
            </a:r>
            <a:r>
              <a:rPr lang="el-GR" dirty="0">
                <a:latin typeface="Comic Sans MS" pitchFamily="66" charset="0"/>
              </a:rPr>
              <a:t> και </a:t>
            </a:r>
            <a:r>
              <a:rPr lang="el-GR" dirty="0">
                <a:effectLst>
                  <a:outerShdw blurRad="38100" dist="38100" dir="2700000" algn="tl">
                    <a:srgbClr val="000000">
                      <a:alpha val="43137"/>
                    </a:srgbClr>
                  </a:outerShdw>
                </a:effectLst>
                <a:latin typeface="Comic Sans MS" pitchFamily="66" charset="0"/>
              </a:rPr>
              <a:t>αποδεκτότητας</a:t>
            </a:r>
            <a:r>
              <a:rPr lang="el-GR" dirty="0">
                <a:latin typeface="Comic Sans MS" pitchFamily="66" charset="0"/>
              </a:rPr>
              <a:t>, πολύ </a:t>
            </a:r>
            <a:r>
              <a:rPr lang="el-GR" dirty="0" smtClean="0">
                <a:latin typeface="Comic Sans MS" pitchFamily="66" charset="0"/>
              </a:rPr>
              <a:t>περισσότερο από </a:t>
            </a:r>
            <a:r>
              <a:rPr lang="el-GR" dirty="0">
                <a:latin typeface="Comic Sans MS" pitchFamily="66" charset="0"/>
              </a:rPr>
              <a:t>τα μονόγλωσσα παιδιά. </a:t>
            </a:r>
          </a:p>
          <a:p>
            <a:r>
              <a:rPr lang="en-US" dirty="0">
                <a:latin typeface="Comic Sans MS" pitchFamily="66" charset="0"/>
              </a:rPr>
              <a:t>“Apples grow on noses”</a:t>
            </a:r>
            <a:endParaRPr lang="el-GR" dirty="0">
              <a:latin typeface="Comic Sans MS" pitchFamily="66" charset="0"/>
            </a:endParaRPr>
          </a:p>
          <a:p>
            <a:r>
              <a:rPr lang="en-US" dirty="0">
                <a:latin typeface="Comic Sans MS" pitchFamily="66" charset="0"/>
              </a:rPr>
              <a:t>«</a:t>
            </a:r>
            <a:r>
              <a:rPr lang="el-GR" dirty="0">
                <a:latin typeface="Comic Sans MS" pitchFamily="66" charset="0"/>
              </a:rPr>
              <a:t>Έφαγαν τρία σύννεφα για πρωινό</a:t>
            </a:r>
            <a:r>
              <a:rPr lang="en-US" dirty="0">
                <a:latin typeface="Comic Sans MS" pitchFamily="66" charset="0"/>
              </a:rPr>
              <a:t>»</a:t>
            </a:r>
            <a:endParaRPr lang="el-GR" dirty="0">
              <a:latin typeface="Comic Sans MS" pitchFamily="66" charset="0"/>
            </a:endParaRPr>
          </a:p>
          <a:p>
            <a:r>
              <a:rPr lang="fr-FR" dirty="0">
                <a:latin typeface="Comic Sans MS" pitchFamily="66" charset="0"/>
              </a:rPr>
              <a:t>« Ils ont vu les vaches passer sous les chaises »</a:t>
            </a:r>
            <a:endParaRPr lang="el-GR" dirty="0">
              <a:latin typeface="Comic Sans MS" pitchFamily="66" charset="0"/>
            </a:endParaRPr>
          </a:p>
          <a:p>
            <a:r>
              <a:rPr lang="fr-FR" dirty="0">
                <a:latin typeface="Comic Sans MS" pitchFamily="66" charset="0"/>
              </a:rPr>
              <a:t> </a:t>
            </a:r>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Η κατάκτηση μιας δεύτερης γλώσσας βοηθά τα παιδιά να οικοδομήσουν δεξιότητες επίλυσης προβλημάτων και μαθηματική ικανότητα.</a:t>
            </a:r>
          </a:p>
          <a:p>
            <a:endParaRPr lang="el-GR" dirty="0"/>
          </a:p>
        </p:txBody>
      </p:sp>
    </p:spTree>
    <p:extLst>
      <p:ext uri="{BB962C8B-B14F-4D97-AF65-F5344CB8AC3E}">
        <p14:creationId xmlns:p14="http://schemas.microsoft.com/office/powerpoint/2010/main" val="183705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88639"/>
            <a:ext cx="8568952" cy="1323439"/>
          </a:xfrm>
          <a:prstGeom prst="rect">
            <a:avLst/>
          </a:prstGeom>
          <a:noFill/>
        </p:spPr>
        <p:txBody>
          <a:bodyPr wrap="square" rtlCol="0">
            <a:spAutoFit/>
          </a:bodyPr>
          <a:lstStyle/>
          <a:p>
            <a:r>
              <a:rPr lang="el-GR" sz="2400" dirty="0" smtClean="0">
                <a:latin typeface="Comic Sans MS" pitchFamily="66" charset="0"/>
              </a:rPr>
              <a:t>Πλεονεκτήματα</a:t>
            </a:r>
          </a:p>
          <a:p>
            <a:r>
              <a:rPr lang="el-GR" sz="2000" dirty="0" smtClean="0">
                <a:latin typeface="Comic Sans MS" pitchFamily="66" charset="0"/>
              </a:rPr>
              <a:t> </a:t>
            </a:r>
          </a:p>
          <a:p>
            <a:r>
              <a:rPr lang="el-GR" dirty="0" smtClean="0">
                <a:latin typeface="Comic Sans MS" pitchFamily="66" charset="0"/>
              </a:rPr>
              <a:t>Γνωστικά / νοητικά (3):</a:t>
            </a:r>
          </a:p>
          <a:p>
            <a:endParaRPr lang="el-GR" dirty="0"/>
          </a:p>
        </p:txBody>
      </p:sp>
      <p:sp>
        <p:nvSpPr>
          <p:cNvPr id="5" name="TextBox 4"/>
          <p:cNvSpPr txBox="1"/>
          <p:nvPr/>
        </p:nvSpPr>
        <p:spPr>
          <a:xfrm>
            <a:off x="404568" y="1523345"/>
            <a:ext cx="8343895" cy="2554545"/>
          </a:xfrm>
          <a:prstGeom prst="rect">
            <a:avLst/>
          </a:prstGeom>
          <a:noFill/>
        </p:spPr>
        <p:txBody>
          <a:bodyPr wrap="square" rtlCol="0">
            <a:spAutoFit/>
          </a:bodyPr>
          <a:lstStyle/>
          <a:p>
            <a:pPr marL="285750" indent="-285750" algn="just">
              <a:buFont typeface="Wingdings" pitchFamily="2" charset="2"/>
              <a:buChar char="v"/>
            </a:pPr>
            <a:r>
              <a:rPr lang="el-GR" dirty="0">
                <a:latin typeface="Comic Sans MS" pitchFamily="66" charset="0"/>
              </a:rPr>
              <a:t>Μεγάλες διαφορές παρατηρούνται στην πολυδιεργασία, στην ικανότητα να χειρίζεται κανείς περισσότερες από μία εργασίες ταυτόχρονα. </a:t>
            </a:r>
          </a:p>
          <a:p>
            <a:r>
              <a:rPr lang="el-GR" b="1" dirty="0">
                <a:latin typeface="Comic Sans MS" pitchFamily="66" charset="0"/>
              </a:rPr>
              <a:t> </a:t>
            </a:r>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Στην πορεία της ζωής τους, οι δίγλωσσοι ομιλητές εμφανίζουν και άλλα πλεονεκτήματα, για παράδειγμα στη διατήρηση των νοητικών δεξιοτήτων τους στην τρίτη ηλικία ή στην εμφάνιση νόσων όπως η άνοια ή η </a:t>
            </a:r>
            <a:r>
              <a:rPr lang="en-US" dirty="0">
                <a:latin typeface="Comic Sans MS" pitchFamily="66" charset="0"/>
              </a:rPr>
              <a:t>Alzheimer</a:t>
            </a:r>
            <a:r>
              <a:rPr lang="el-GR" dirty="0">
                <a:latin typeface="Comic Sans MS" pitchFamily="66" charset="0"/>
              </a:rPr>
              <a:t>.</a:t>
            </a:r>
          </a:p>
          <a:p>
            <a:r>
              <a:rPr lang="el-GR" dirty="0">
                <a:latin typeface="Comic Sans MS" pitchFamily="66" charset="0"/>
              </a:rPr>
              <a:t> </a:t>
            </a:r>
          </a:p>
          <a:p>
            <a:pPr marL="285750" indent="-285750" algn="just">
              <a:buFont typeface="Wingdings" pitchFamily="2" charset="2"/>
              <a:buChar char="v"/>
            </a:pPr>
            <a:r>
              <a:rPr lang="el-GR" dirty="0">
                <a:latin typeface="Comic Sans MS" pitchFamily="66" charset="0"/>
              </a:rPr>
              <a:t>Διαφορετικές συνάψεις στον εγκέφαλο των δίγλωσσων ομιλητών.</a:t>
            </a:r>
          </a:p>
          <a:p>
            <a:endParaRPr lang="el-GR" sz="1600" dirty="0">
              <a:latin typeface="Comic Sans MS" pitchFamily="66" charset="0"/>
            </a:endParaRPr>
          </a:p>
        </p:txBody>
      </p:sp>
    </p:spTree>
    <p:extLst>
      <p:ext uri="{BB962C8B-B14F-4D97-AF65-F5344CB8AC3E}">
        <p14:creationId xmlns:p14="http://schemas.microsoft.com/office/powerpoint/2010/main" val="2102333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412776"/>
            <a:ext cx="8352928" cy="3416320"/>
          </a:xfrm>
          <a:prstGeom prst="rect">
            <a:avLst/>
          </a:prstGeom>
          <a:noFill/>
        </p:spPr>
        <p:txBody>
          <a:bodyPr wrap="square" rtlCol="0">
            <a:spAutoFit/>
          </a:bodyPr>
          <a:lstStyle/>
          <a:p>
            <a:r>
              <a:rPr lang="el-GR" dirty="0"/>
              <a:t> </a:t>
            </a:r>
            <a:endParaRPr lang="el-GR" sz="1600" dirty="0">
              <a:latin typeface="Comic Sans MS" pitchFamily="66" charset="0"/>
            </a:endParaRPr>
          </a:p>
          <a:p>
            <a:pPr marL="285750" indent="-285750" algn="just">
              <a:buFont typeface="Wingdings" pitchFamily="2" charset="2"/>
              <a:buChar char="v"/>
            </a:pPr>
            <a:r>
              <a:rPr lang="el-GR" dirty="0">
                <a:latin typeface="Comic Sans MS" pitchFamily="66" charset="0"/>
              </a:rPr>
              <a:t>Τα δίγλωσσα παιδιά διατηρούν ισχυρή αίσθηση της ταυτότητάς τους και ταυτόχρονα είναι πιο ευαισθητοποιημένα απέναντι σε άλλους λαούς και πολιτισμούς</a:t>
            </a:r>
            <a:r>
              <a:rPr lang="el-GR" dirty="0" smtClean="0">
                <a:latin typeface="Comic Sans MS" pitchFamily="66" charset="0"/>
              </a:rPr>
              <a:t>.</a:t>
            </a:r>
          </a:p>
          <a:p>
            <a:endParaRPr lang="el-GR" dirty="0">
              <a:latin typeface="Comic Sans MS" pitchFamily="66" charset="0"/>
            </a:endParaRPr>
          </a:p>
          <a:p>
            <a:pPr marL="342900" indent="-342900" algn="just">
              <a:buFont typeface="Wingdings" pitchFamily="2" charset="2"/>
              <a:buChar char="v"/>
            </a:pPr>
            <a:r>
              <a:rPr lang="el-GR" dirty="0">
                <a:latin typeface="Comic Sans MS" pitchFamily="66" charset="0"/>
              </a:rPr>
              <a:t>Καθώς οι δίγλωσσοι χρειάζεται να έχουν επίγνωση του ποια γλώσσα πρέπει να χρησιμοποιήσουν σε ποια περίσταση, τα δίγλωσσα παιδιά έχουν μεγαλύτερη επίγνωση των αναγκών των ακροατών τους</a:t>
            </a:r>
            <a:r>
              <a:rPr lang="el-GR" dirty="0" smtClean="0">
                <a:latin typeface="Comic Sans MS" pitchFamily="66" charset="0"/>
              </a:rPr>
              <a:t>.</a:t>
            </a:r>
          </a:p>
          <a:p>
            <a:endParaRPr lang="el-GR" dirty="0">
              <a:latin typeface="Comic Sans MS" pitchFamily="66" charset="0"/>
            </a:endParaRPr>
          </a:p>
          <a:p>
            <a:pPr marL="285750" indent="-285750" algn="just">
              <a:buFont typeface="Wingdings" pitchFamily="2" charset="2"/>
              <a:buChar char="v"/>
            </a:pPr>
            <a:r>
              <a:rPr lang="el-GR" dirty="0">
                <a:latin typeface="Comic Sans MS" pitchFamily="66" charset="0"/>
              </a:rPr>
              <a:t>Τα δίγλωσσα παιδιά έχουν επίσης μεγαλύτερη αυτοεκτίμηση και δημιουργικότητα</a:t>
            </a:r>
            <a:r>
              <a:rPr lang="el-GR" dirty="0"/>
              <a:t>.</a:t>
            </a:r>
          </a:p>
          <a:p>
            <a:endParaRPr lang="el-GR" dirty="0"/>
          </a:p>
        </p:txBody>
      </p:sp>
      <p:sp>
        <p:nvSpPr>
          <p:cNvPr id="5" name="TextBox 4"/>
          <p:cNvSpPr txBox="1"/>
          <p:nvPr/>
        </p:nvSpPr>
        <p:spPr>
          <a:xfrm>
            <a:off x="467544" y="188640"/>
            <a:ext cx="7920880" cy="1600438"/>
          </a:xfrm>
          <a:prstGeom prst="rect">
            <a:avLst/>
          </a:prstGeom>
          <a:noFill/>
        </p:spPr>
        <p:txBody>
          <a:bodyPr wrap="square" rtlCol="0">
            <a:spAutoFit/>
          </a:bodyPr>
          <a:lstStyle/>
          <a:p>
            <a:r>
              <a:rPr lang="el-GR" sz="2400" dirty="0" smtClean="0">
                <a:latin typeface="Comic Sans MS" pitchFamily="66" charset="0"/>
              </a:rPr>
              <a:t>Πλεονεκτήματα</a:t>
            </a:r>
          </a:p>
          <a:p>
            <a:r>
              <a:rPr lang="el-GR" sz="2000" dirty="0" smtClean="0">
                <a:latin typeface="Comic Sans MS" pitchFamily="66" charset="0"/>
              </a:rPr>
              <a:t> </a:t>
            </a:r>
          </a:p>
          <a:p>
            <a:r>
              <a:rPr lang="el-GR" dirty="0">
                <a:latin typeface="Comic Sans MS" pitchFamily="66" charset="0"/>
              </a:rPr>
              <a:t>Κοινωνικά / συναισθηματικά / διαπροσωπικά:</a:t>
            </a:r>
          </a:p>
          <a:p>
            <a:endParaRPr lang="el-GR" dirty="0" smtClean="0">
              <a:latin typeface="Comic Sans MS" pitchFamily="66" charset="0"/>
            </a:endParaRPr>
          </a:p>
          <a:p>
            <a:endParaRPr lang="el-GR" dirty="0"/>
          </a:p>
        </p:txBody>
      </p:sp>
    </p:spTree>
    <p:extLst>
      <p:ext uri="{BB962C8B-B14F-4D97-AF65-F5344CB8AC3E}">
        <p14:creationId xmlns:p14="http://schemas.microsoft.com/office/powerpoint/2010/main" val="1759971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188640"/>
            <a:ext cx="8568952" cy="1046440"/>
          </a:xfrm>
          <a:prstGeom prst="rect">
            <a:avLst/>
          </a:prstGeom>
          <a:noFill/>
        </p:spPr>
        <p:txBody>
          <a:bodyPr wrap="square" rtlCol="0">
            <a:spAutoFit/>
          </a:bodyPr>
          <a:lstStyle/>
          <a:p>
            <a:r>
              <a:rPr lang="el-GR" sz="2400" dirty="0" smtClean="0">
                <a:latin typeface="Comic Sans MS" pitchFamily="66" charset="0"/>
              </a:rPr>
              <a:t>Πλεονεκτήματα</a:t>
            </a:r>
          </a:p>
          <a:p>
            <a:r>
              <a:rPr lang="el-GR" sz="2000" dirty="0" smtClean="0">
                <a:latin typeface="Comic Sans MS" pitchFamily="66" charset="0"/>
              </a:rPr>
              <a:t> </a:t>
            </a:r>
          </a:p>
          <a:p>
            <a:r>
              <a:rPr lang="el-GR" dirty="0" smtClean="0">
                <a:latin typeface="Comic Sans MS" pitchFamily="66" charset="0"/>
              </a:rPr>
              <a:t>Επαγγελματικά:</a:t>
            </a:r>
            <a:endParaRPr lang="el-GR" dirty="0"/>
          </a:p>
        </p:txBody>
      </p:sp>
      <p:sp>
        <p:nvSpPr>
          <p:cNvPr id="5" name="TextBox 4"/>
          <p:cNvSpPr txBox="1"/>
          <p:nvPr/>
        </p:nvSpPr>
        <p:spPr>
          <a:xfrm>
            <a:off x="323528" y="1700807"/>
            <a:ext cx="8064896" cy="2585323"/>
          </a:xfrm>
          <a:prstGeom prst="rect">
            <a:avLst/>
          </a:prstGeom>
          <a:noFill/>
        </p:spPr>
        <p:txBody>
          <a:bodyPr wrap="square" rtlCol="0">
            <a:spAutoFit/>
          </a:bodyPr>
          <a:lstStyle/>
          <a:p>
            <a:pPr marL="285750" indent="-285750" algn="just">
              <a:buFont typeface="Wingdings" pitchFamily="2" charset="2"/>
              <a:buChar char="v"/>
            </a:pPr>
            <a:r>
              <a:rPr lang="el-GR" dirty="0">
                <a:latin typeface="Comic Sans MS" pitchFamily="66" charset="0"/>
              </a:rPr>
              <a:t>Η πρώιμη εκμάθηση δύο γλωσσών προσφέρει στα παιδιά ένα κρίσιμο αρχικό προσόν για τη διεκδίκηση θέσεων στο πανεπιστήμιο και στην εργασία.</a:t>
            </a:r>
          </a:p>
          <a:p>
            <a:r>
              <a:rPr lang="el-GR" dirty="0">
                <a:latin typeface="Comic Sans MS" pitchFamily="66" charset="0"/>
              </a:rPr>
              <a:t> </a:t>
            </a:r>
          </a:p>
          <a:p>
            <a:pPr marL="285750" indent="-285750" algn="just">
              <a:buFont typeface="Wingdings" pitchFamily="2" charset="2"/>
              <a:buChar char="v"/>
            </a:pPr>
            <a:r>
              <a:rPr lang="el-GR" dirty="0">
                <a:latin typeface="Comic Sans MS" pitchFamily="66" charset="0"/>
              </a:rPr>
              <a:t>Ενήλικοι που μιλούν περισσότερες από μία γλώσσες είναι πιο αποτελεσματικοί στο να κατατάσσουν και να δίνουν την ενδεδειγμένη προτεραιότητα σε δυνητικά συγκεχυμένες καταστάσεις. Η αναζήτηση κατάλληλων επαγγελματικών λύσεων γίνεται πιο ευχερής.</a:t>
            </a:r>
          </a:p>
          <a:p>
            <a:endParaRPr lang="el-GR" dirty="0"/>
          </a:p>
        </p:txBody>
      </p:sp>
    </p:spTree>
    <p:extLst>
      <p:ext uri="{BB962C8B-B14F-4D97-AF65-F5344CB8AC3E}">
        <p14:creationId xmlns:p14="http://schemas.microsoft.com/office/powerpoint/2010/main" val="2329138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18636"/>
            <a:ext cx="8208912" cy="738664"/>
          </a:xfrm>
          <a:prstGeom prst="rect">
            <a:avLst/>
          </a:prstGeom>
          <a:noFill/>
        </p:spPr>
        <p:txBody>
          <a:bodyPr wrap="square" rtlCol="0">
            <a:spAutoFit/>
          </a:bodyPr>
          <a:lstStyle/>
          <a:p>
            <a:r>
              <a:rPr lang="el-GR" sz="2400" dirty="0">
                <a:latin typeface="Comic Sans MS" pitchFamily="66" charset="0"/>
              </a:rPr>
              <a:t>Οφέλη της πρώιμης εμβύθισης:</a:t>
            </a:r>
          </a:p>
          <a:p>
            <a:endParaRPr lang="el-GR" dirty="0"/>
          </a:p>
        </p:txBody>
      </p:sp>
      <p:sp>
        <p:nvSpPr>
          <p:cNvPr id="5" name="TextBox 4"/>
          <p:cNvSpPr txBox="1"/>
          <p:nvPr/>
        </p:nvSpPr>
        <p:spPr>
          <a:xfrm>
            <a:off x="465894" y="764704"/>
            <a:ext cx="8064896" cy="3416320"/>
          </a:xfrm>
          <a:prstGeom prst="rect">
            <a:avLst/>
          </a:prstGeom>
          <a:noFill/>
        </p:spPr>
        <p:txBody>
          <a:bodyPr wrap="square" rtlCol="0">
            <a:spAutoFit/>
          </a:bodyPr>
          <a:lstStyle/>
          <a:p>
            <a:pPr algn="just"/>
            <a:r>
              <a:rPr lang="el-GR" dirty="0">
                <a:latin typeface="Comic Sans MS" pitchFamily="66" charset="0"/>
              </a:rPr>
              <a:t>Για να αποκομίσουμε τα μεγαλύτερα δυνατά οφέλη της διγλωσσίας, η έκθεση στη δεύτερη γλώσσα πρέπει να αρχίσει όσο το δυνατόν πιο νωρίς. Οι πιθανότητες να επιτευχθεί πλήρης ικανότητα σε μια δεύτερη γλώσσα είναι πολύ μεγαλύτερες αν η μελέτη της ξεκινήσει κατά την πρώιμη προσχολική ηλικία, καθώς ο ανθρώπινος νους είναι προγραμματισμένος να μάθει γλώσσα κατά την κρίσιμη αυτή περίοδο</a:t>
            </a:r>
            <a:r>
              <a:rPr lang="el-GR" dirty="0" smtClean="0">
                <a:latin typeface="Comic Sans MS" pitchFamily="66" charset="0"/>
              </a:rPr>
              <a:t>.</a:t>
            </a:r>
          </a:p>
          <a:p>
            <a:pPr algn="just"/>
            <a:endParaRPr lang="el-GR" dirty="0">
              <a:latin typeface="Comic Sans MS" pitchFamily="66" charset="0"/>
            </a:endParaRPr>
          </a:p>
          <a:p>
            <a:pPr algn="just"/>
            <a:r>
              <a:rPr lang="el-GR" dirty="0">
                <a:latin typeface="Comic Sans MS" pitchFamily="66" charset="0"/>
              </a:rPr>
              <a:t>Η εμβύθιση αναπαράγει τις συνθήκες στις οποίες όλοι μαθαίνουμε την πρώτη μας γλώσσα, δηλαδή εκτεταμένη επαφή με μια κοινότητα ικανών ομιλητών, και είναι μακράν η πιο αποτελεσματική μέθοδος γλωσσικής διδασκαλίας και μάθησης.</a:t>
            </a:r>
          </a:p>
          <a:p>
            <a:pPr algn="just"/>
            <a:endParaRPr lang="el-GR" dirty="0">
              <a:latin typeface="Comic Sans MS" pitchFamily="66" charset="0"/>
            </a:endParaRPr>
          </a:p>
        </p:txBody>
      </p:sp>
      <p:sp>
        <p:nvSpPr>
          <p:cNvPr id="6" name="TextBox 5"/>
          <p:cNvSpPr txBox="1"/>
          <p:nvPr/>
        </p:nvSpPr>
        <p:spPr>
          <a:xfrm>
            <a:off x="899592" y="3953269"/>
            <a:ext cx="7992888" cy="1169551"/>
          </a:xfrm>
          <a:prstGeom prst="rect">
            <a:avLst/>
          </a:prstGeom>
          <a:noFill/>
        </p:spPr>
        <p:txBody>
          <a:bodyPr wrap="square" rtlCol="0">
            <a:spAutoFit/>
          </a:bodyPr>
          <a:lstStyle/>
          <a:p>
            <a:pPr algn="just"/>
            <a:r>
              <a:rPr lang="el-GR" dirty="0">
                <a:latin typeface="Comic Sans MS" pitchFamily="66" charset="0"/>
              </a:rPr>
              <a:t>Τα οφέλη αυτά της διγλωσσίας ισχύουν για εκτεταμένη έκθεση, επαφή και εναλλαγή των δύο γλωσσών, όχι για περιστασιακή χρήση της δεύτερης γλώσσας.</a:t>
            </a:r>
          </a:p>
          <a:p>
            <a:endParaRPr lang="el-GR" sz="1600" dirty="0">
              <a:latin typeface="Comic Sans MS" pitchFamily="66" charset="0"/>
            </a:endParaRPr>
          </a:p>
        </p:txBody>
      </p:sp>
      <p:pic>
        <p:nvPicPr>
          <p:cNvPr id="1027" name="Picture 3"/>
          <p:cNvPicPr>
            <a:picLocks noChangeAspect="1" noChangeArrowheads="1"/>
          </p:cNvPicPr>
          <p:nvPr/>
        </p:nvPicPr>
        <p:blipFill>
          <a:blip cstate="print">
            <a:extLst>
              <a:ext uri="{28A0092B-C50C-407E-A947-70E740481C1C}">
                <a14:useLocalDpi xmlns:a14="http://schemas.microsoft.com/office/drawing/2010/main" val="0"/>
              </a:ext>
            </a:extLst>
          </a:blip>
          <a:srcRect/>
          <a:stretch>
            <a:fillRect/>
          </a:stretch>
        </p:blipFill>
        <p:spPr bwMode="auto">
          <a:xfrm>
            <a:off x="304188" y="3955037"/>
            <a:ext cx="667412" cy="66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851198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Γωνίες">
  <a:themeElements>
    <a:clrScheme name="Γωνίες">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Γωνίες">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ωνίε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357</TotalTime>
  <Words>1022</Words>
  <Application>Microsoft Office PowerPoint</Application>
  <PresentationFormat>Προβολή στην οθόνη (4:3)</PresentationFormat>
  <Paragraphs>127</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Γωνίες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GreekLangLab</dc:creator>
  <cp:lastModifiedBy>πατσακούτι</cp:lastModifiedBy>
  <cp:revision>51</cp:revision>
  <dcterms:created xsi:type="dcterms:W3CDTF">2013-02-25T09:20:53Z</dcterms:created>
  <dcterms:modified xsi:type="dcterms:W3CDTF">2015-02-21T08:13:14Z</dcterms:modified>
</cp:coreProperties>
</file>