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00" r:id="rId3"/>
    <p:sldId id="337" r:id="rId4"/>
    <p:sldId id="338" r:id="rId5"/>
    <p:sldId id="335" r:id="rId6"/>
    <p:sldId id="346" r:id="rId7"/>
    <p:sldId id="354" r:id="rId8"/>
    <p:sldId id="347" r:id="rId9"/>
    <p:sldId id="349" r:id="rId10"/>
    <p:sldId id="348" r:id="rId11"/>
    <p:sldId id="350" r:id="rId12"/>
    <p:sldId id="351" r:id="rId13"/>
    <p:sldId id="352" r:id="rId14"/>
    <p:sldId id="339" r:id="rId15"/>
    <p:sldId id="353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17/11/2015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B518-44FF-4051-AA9F-E6FB2AEA1373}" type="datetime1">
              <a:rPr lang="el-GR" smtClean="0"/>
              <a:t>17/11/2015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095A3-1DD0-4C66-A43E-0158117016AC}" type="datetime1">
              <a:rPr lang="el-GR" smtClean="0"/>
              <a:t>17/11/2015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6BDA-075A-4646-96A8-9EA0B17C48B5}" type="datetime1">
              <a:rPr lang="el-GR" smtClean="0"/>
              <a:t>17/11/2015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43EF-0D8A-4F02-A97B-5D774488B032}" type="datetime1">
              <a:rPr lang="el-GR" smtClean="0"/>
              <a:t>17/11/2015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3254-3AB0-44D9-9D97-651EC15CCDB8}" type="datetime1">
              <a:rPr lang="el-GR" smtClean="0"/>
              <a:t>17/11/2015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DB5C-B15E-41F2-8666-2AE0CCD534B6}" type="datetime1">
              <a:rPr lang="el-GR" smtClean="0"/>
              <a:t>17/11/2015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AD0D-6A4B-43E9-91ED-B5348D22583D}" type="datetime1">
              <a:rPr lang="el-GR" smtClean="0"/>
              <a:t>17/11/2015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A85B-3A91-4671-ADD2-0B143E6B2159}" type="datetime1">
              <a:rPr lang="el-GR" smtClean="0"/>
              <a:t>17/11/2015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CA3F-8DD9-45B7-87A8-7EA075CD8CDB}" type="datetime1">
              <a:rPr lang="el-GR" smtClean="0"/>
              <a:t>17/11/2015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F90F-598A-4D13-BCCA-CE1FECE97829}" type="datetime1">
              <a:rPr lang="el-GR" smtClean="0"/>
              <a:t>17/11/2015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4623-FABF-41B9-86B4-EA3FB9C8D3FB}" type="datetime1">
              <a:rPr lang="el-GR" smtClean="0"/>
              <a:t>17/11/2015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A0CEFB-8D18-4FB4-A1B5-A88D7DAA73B0}" type="datetime1">
              <a:rPr lang="el-GR" smtClean="0"/>
              <a:t>17/11/2015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GRSIAjSzbU" TargetMode="External"/><Relationship Id="rId2" Type="http://schemas.openxmlformats.org/officeDocument/2006/relationships/hyperlink" Target="http://www.youtube.com/watch?v=xUICeOYJaN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NR=1&amp;v=qJL8SdRCHfA&amp;feature=fvw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B-NYEJtdkw" TargetMode="External"/><Relationship Id="rId2" Type="http://schemas.openxmlformats.org/officeDocument/2006/relationships/hyperlink" Target="https://www.youtube.com/watch?v=ren_IQPOhJ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2mec3vgea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Βασικες</a:t>
            </a:r>
            <a:r>
              <a:rPr lang="el-GR" dirty="0" smtClean="0"/>
              <a:t> </a:t>
            </a:r>
            <a:r>
              <a:rPr lang="el-GR" dirty="0" err="1" smtClean="0"/>
              <a:t>Εννοιες</a:t>
            </a:r>
            <a:r>
              <a:rPr lang="el-GR" dirty="0" smtClean="0"/>
              <a:t> </a:t>
            </a:r>
            <a:r>
              <a:rPr lang="el-GR" dirty="0" err="1" smtClean="0"/>
              <a:t>Φυσικης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Μηχανική- Το μοντέλο 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3. 1</a:t>
            </a:r>
            <a:r>
              <a:rPr lang="el-GR" baseline="30000" dirty="0" smtClean="0"/>
              <a:t>ος</a:t>
            </a:r>
            <a:r>
              <a:rPr lang="el-GR" dirty="0" smtClean="0"/>
              <a:t> </a:t>
            </a:r>
            <a:r>
              <a:rPr lang="el-GR" dirty="0" err="1"/>
              <a:t>νομος</a:t>
            </a:r>
            <a:r>
              <a:rPr lang="el-GR" dirty="0"/>
              <a:t> του </a:t>
            </a:r>
            <a:r>
              <a:rPr lang="el-GR" dirty="0" smtClean="0"/>
              <a:t>Νεύτωνα </a:t>
            </a:r>
            <a:r>
              <a:rPr lang="el-GR" altLang="el-GR" dirty="0">
                <a:hlinkClick r:id="rId2"/>
              </a:rPr>
              <a:t>http://www.youtube.com/watch?v=xUICeOYJaN0</a:t>
            </a:r>
            <a:r>
              <a:rPr lang="el-GR" altLang="el-GR" dirty="0"/>
              <a:t> </a:t>
            </a:r>
            <a:endParaRPr lang="el-GR" altLang="el-GR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el-GR" dirty="0" smtClean="0"/>
              <a:t>(4:00)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4. Πώς </a:t>
            </a:r>
            <a:r>
              <a:rPr lang="el-GR" dirty="0"/>
              <a:t>«χαράζουμε» τις δυνάμεις σε ένα «σώμα» (</a:t>
            </a:r>
            <a:r>
              <a:rPr lang="el-GR" dirty="0" err="1"/>
              <a:t>επανερχομαστε</a:t>
            </a:r>
            <a:r>
              <a:rPr lang="el-GR" dirty="0"/>
              <a:t> στο 2)</a:t>
            </a:r>
          </a:p>
          <a:p>
            <a:pPr marL="0" indent="0">
              <a:buNone/>
            </a:pPr>
            <a:r>
              <a:rPr lang="el-GR" dirty="0" smtClean="0"/>
              <a:t>5. Ε </a:t>
            </a:r>
            <a:r>
              <a:rPr lang="el-GR" dirty="0"/>
              <a:t>και τι, άμα ξέρουμε τις δυνάμεις σε ένα σώμα; 2</a:t>
            </a:r>
            <a:r>
              <a:rPr lang="el-GR" baseline="30000" dirty="0"/>
              <a:t>ος</a:t>
            </a:r>
            <a:r>
              <a:rPr lang="el-GR" dirty="0"/>
              <a:t> </a:t>
            </a:r>
            <a:r>
              <a:rPr lang="el-GR" dirty="0" err="1"/>
              <a:t>Νομος</a:t>
            </a:r>
            <a:r>
              <a:rPr lang="el-GR" dirty="0"/>
              <a:t> του </a:t>
            </a:r>
            <a:r>
              <a:rPr lang="el-GR" dirty="0" err="1"/>
              <a:t>Νευτωνα</a:t>
            </a:r>
            <a:r>
              <a:rPr lang="el-GR" dirty="0"/>
              <a:t> (αντίθετα από αυτό που περιμένουμε</a:t>
            </a:r>
            <a:r>
              <a:rPr lang="el-GR" dirty="0" smtClean="0"/>
              <a:t>) </a:t>
            </a:r>
            <a:r>
              <a:rPr lang="el-GR" altLang="el-GR" dirty="0">
                <a:hlinkClick r:id="rId3"/>
              </a:rPr>
              <a:t>https://www.youtube.com/watch?v=bGRSIAjSzbU</a:t>
            </a:r>
            <a:r>
              <a:rPr lang="el-GR" altLang="el-GR" dirty="0"/>
              <a:t> </a:t>
            </a:r>
            <a:endParaRPr lang="el-GR" altLang="el-GR" dirty="0" smtClean="0"/>
          </a:p>
          <a:p>
            <a:pPr marL="0" indent="0">
              <a:buNone/>
            </a:pPr>
            <a:r>
              <a:rPr lang="el-GR" dirty="0" smtClean="0"/>
              <a:t>(</a:t>
            </a:r>
            <a:r>
              <a:rPr lang="el-GR" i="1" dirty="0" err="1" smtClean="0"/>
              <a:t>αλλα</a:t>
            </a:r>
            <a:r>
              <a:rPr lang="el-GR" i="1" dirty="0" smtClean="0"/>
              <a:t> μας πείθει αυτό;)</a:t>
            </a:r>
            <a:endParaRPr lang="el-GR" i="1" dirty="0"/>
          </a:p>
          <a:p>
            <a:pPr marL="0" indent="0">
              <a:buNone/>
            </a:pPr>
            <a:r>
              <a:rPr lang="el-GR" dirty="0" smtClean="0"/>
              <a:t>6. </a:t>
            </a:r>
            <a:r>
              <a:rPr lang="el-GR" dirty="0" err="1" smtClean="0"/>
              <a:t>Ξανα</a:t>
            </a:r>
            <a:r>
              <a:rPr lang="el-GR" dirty="0"/>
              <a:t>: 3</a:t>
            </a:r>
            <a:r>
              <a:rPr lang="el-GR" baseline="30000" dirty="0"/>
              <a:t>ος</a:t>
            </a:r>
            <a:r>
              <a:rPr lang="el-GR" dirty="0"/>
              <a:t> </a:t>
            </a:r>
            <a:r>
              <a:rPr lang="el-GR" dirty="0" err="1"/>
              <a:t>Νομος</a:t>
            </a:r>
            <a:r>
              <a:rPr lang="el-GR" dirty="0"/>
              <a:t> του </a:t>
            </a:r>
            <a:r>
              <a:rPr lang="el-GR" dirty="0" err="1"/>
              <a:t>Νευτωνα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10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2</a:t>
            </a:r>
            <a:r>
              <a:rPr lang="el-GR" altLang="el-GR" baseline="30000"/>
              <a:t>ο</a:t>
            </a:r>
            <a:r>
              <a:rPr lang="el-GR" altLang="el-GR"/>
              <a:t> Σημαντικο σημείο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Στη φυσική εκπλησσόμαστε μόνο από τις αλλαγές στην </a:t>
            </a:r>
            <a:r>
              <a:rPr lang="el-GR" altLang="el-GR" dirty="0" err="1"/>
              <a:t>κινηση</a:t>
            </a:r>
            <a:r>
              <a:rPr lang="el-GR" altLang="el-GR" dirty="0"/>
              <a:t>. «Φυσική» είναι η </a:t>
            </a:r>
            <a:r>
              <a:rPr lang="el-GR" altLang="el-GR" dirty="0" err="1"/>
              <a:t>κινηση</a:t>
            </a:r>
            <a:r>
              <a:rPr lang="el-GR" altLang="el-GR" dirty="0"/>
              <a:t> με </a:t>
            </a:r>
            <a:r>
              <a:rPr lang="el-GR" altLang="el-GR" dirty="0" err="1"/>
              <a:t>σταθερη</a:t>
            </a:r>
            <a:r>
              <a:rPr lang="el-GR" altLang="el-GR" dirty="0"/>
              <a:t> ταχύτητα και όχι </a:t>
            </a:r>
            <a:r>
              <a:rPr lang="el-GR" altLang="el-GR" dirty="0" err="1"/>
              <a:t>μονο</a:t>
            </a:r>
            <a:r>
              <a:rPr lang="el-GR" altLang="el-GR" dirty="0"/>
              <a:t> η ειδική </a:t>
            </a:r>
            <a:r>
              <a:rPr lang="el-GR" altLang="el-GR" dirty="0" err="1"/>
              <a:t>περιπτωση</a:t>
            </a:r>
            <a:r>
              <a:rPr lang="el-GR" altLang="el-GR" dirty="0"/>
              <a:t> όπου η </a:t>
            </a:r>
            <a:r>
              <a:rPr lang="el-GR" altLang="el-GR" dirty="0" err="1"/>
              <a:t>ταχυτητα</a:t>
            </a:r>
            <a:r>
              <a:rPr lang="el-GR" altLang="el-GR" dirty="0"/>
              <a:t> είναι </a:t>
            </a:r>
            <a:r>
              <a:rPr lang="el-GR" altLang="el-GR" dirty="0" err="1"/>
              <a:t>μηδεν</a:t>
            </a:r>
            <a:r>
              <a:rPr lang="el-GR" altLang="el-GR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Παραδείγματα: 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1.Κινούμαι σε ένα αυτοκίνητο με σταθερή ταχύτητα. Τι μου προσφέρει το αυτοκίνητο;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2. Κάτι που ίσως δεν μας περνά από το νου:</a:t>
            </a:r>
          </a:p>
          <a:p>
            <a:pPr>
              <a:buFont typeface="Wingdings" pitchFamily="2" charset="2"/>
              <a:buNone/>
            </a:pPr>
            <a:r>
              <a:rPr lang="en-US" altLang="el-GR" dirty="0">
                <a:hlinkClick r:id="rId2"/>
              </a:rPr>
              <a:t>https://</a:t>
            </a:r>
            <a:r>
              <a:rPr lang="en-US" altLang="el-GR" dirty="0" smtClean="0">
                <a:hlinkClick r:id="rId2"/>
              </a:rPr>
              <a:t>www.youtube.com/watch?NR=1&amp;v=qJL8SdRCHfA&amp;feature=fvwp</a:t>
            </a:r>
            <a:endParaRPr lang="el-GR" altLang="el-GR" dirty="0" smtClean="0"/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3. Θλάσεις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92423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Μοντελο</a:t>
            </a:r>
            <a:r>
              <a:rPr lang="el-GR" dirty="0" smtClean="0"/>
              <a:t>-Συνολικά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Στη Φυσική όποτε </a:t>
            </a:r>
            <a:r>
              <a:rPr lang="el-GR" dirty="0" err="1">
                <a:solidFill>
                  <a:srgbClr val="FF0000"/>
                </a:solidFill>
              </a:rPr>
              <a:t>μιλαμε</a:t>
            </a:r>
            <a:r>
              <a:rPr lang="el-GR" dirty="0">
                <a:solidFill>
                  <a:srgbClr val="FF0000"/>
                </a:solidFill>
              </a:rPr>
              <a:t> για: σπρώχνω, </a:t>
            </a:r>
            <a:r>
              <a:rPr lang="el-GR" dirty="0" err="1">
                <a:solidFill>
                  <a:srgbClr val="FF0000"/>
                </a:solidFill>
              </a:rPr>
              <a:t>τραβω</a:t>
            </a:r>
            <a:r>
              <a:rPr lang="el-GR" dirty="0">
                <a:solidFill>
                  <a:srgbClr val="FF0000"/>
                </a:solidFill>
              </a:rPr>
              <a:t>, κρατώ, εμποδίζω----</a:t>
            </a: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 όλα τα «μεταφράζουμε» σε δυνάμεις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Στη Φυσική όποτε μιλάμε για τις κινήσεις «σωμάτων» τις παρακολουθούμε με λεπτομέρεια μέσα από τη </a:t>
            </a:r>
            <a:r>
              <a:rPr lang="el-GR" dirty="0" err="1">
                <a:solidFill>
                  <a:srgbClr val="FF0000"/>
                </a:solidFill>
                <a:sym typeface="Wingdings" panose="05000000000000000000" pitchFamily="2" charset="2"/>
              </a:rPr>
              <a:t>συνδεση</a:t>
            </a: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l-GR" dirty="0" err="1">
                <a:solidFill>
                  <a:srgbClr val="FF0000"/>
                </a:solidFill>
                <a:sym typeface="Wingdings" panose="05000000000000000000" pitchFamily="2" charset="2"/>
              </a:rPr>
              <a:t>Δυναμη</a:t>
            </a: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---- </a:t>
            </a:r>
            <a:r>
              <a:rPr lang="el-GR" dirty="0" err="1">
                <a:solidFill>
                  <a:srgbClr val="FF0000"/>
                </a:solidFill>
                <a:sym typeface="Wingdings" panose="05000000000000000000" pitchFamily="2" charset="2"/>
              </a:rPr>
              <a:t>Επιτάγχυνση</a:t>
            </a: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---- Ταχύτητα----</a:t>
            </a:r>
            <a:r>
              <a:rPr lang="el-GR" dirty="0" err="1">
                <a:solidFill>
                  <a:srgbClr val="FF0000"/>
                </a:solidFill>
                <a:sym typeface="Wingdings" panose="05000000000000000000" pitchFamily="2" charset="2"/>
              </a:rPr>
              <a:t>Θεση</a:t>
            </a: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l-GR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Γιατι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ενώ </a:t>
            </a:r>
            <a:r>
              <a:rPr lang="el-GR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αυτοι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οι </a:t>
            </a:r>
            <a:r>
              <a:rPr lang="el-GR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νομοι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εναντιώνονται στην εμπειρία μας δεν το αναγνωρίζουμε με την πρώτη;</a:t>
            </a: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937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μυες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www.youtube.com/watch?v=ren_IQPOhJc</a:t>
            </a:r>
            <a:endParaRPr lang="el-GR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www.youtube.com/watch?v=0B-NYEJtdkw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Τελικά </a:t>
            </a:r>
            <a:r>
              <a:rPr lang="el-GR" dirty="0" err="1" smtClean="0"/>
              <a:t>πισω</a:t>
            </a:r>
            <a:r>
              <a:rPr lang="el-GR" dirty="0" smtClean="0"/>
              <a:t> από την παραδειγματική περίπτωση των </a:t>
            </a:r>
            <a:r>
              <a:rPr lang="el-GR" dirty="0" err="1" smtClean="0"/>
              <a:t>μυων</a:t>
            </a:r>
            <a:r>
              <a:rPr lang="el-GR" dirty="0" smtClean="0"/>
              <a:t> υπάρχει μια </a:t>
            </a:r>
            <a:r>
              <a:rPr lang="el-GR" dirty="0" err="1" smtClean="0"/>
              <a:t>περιπλοκη</a:t>
            </a:r>
            <a:r>
              <a:rPr lang="el-GR" dirty="0" smtClean="0"/>
              <a:t> χημεία και μια </a:t>
            </a:r>
            <a:r>
              <a:rPr lang="el-GR" dirty="0" err="1" smtClean="0"/>
              <a:t>πορεια</a:t>
            </a:r>
            <a:r>
              <a:rPr lang="el-GR" dirty="0" smtClean="0"/>
              <a:t> </a:t>
            </a:r>
            <a:r>
              <a:rPr lang="el-GR" dirty="0" err="1" smtClean="0"/>
              <a:t>συνθετων</a:t>
            </a:r>
            <a:r>
              <a:rPr lang="el-GR" dirty="0" smtClean="0"/>
              <a:t> φαινομένων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30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Γλωσσα και Φυσική στη Μηχανική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«Μπήκε στο δωμάτιο με </a:t>
            </a:r>
            <a:r>
              <a:rPr lang="el-GR" altLang="el-GR" dirty="0" err="1"/>
              <a:t>δυναμη</a:t>
            </a:r>
            <a:r>
              <a:rPr lang="el-GR" altLang="el-GR" dirty="0"/>
              <a:t>»</a:t>
            </a:r>
          </a:p>
          <a:p>
            <a:r>
              <a:rPr lang="el-GR" altLang="el-GR" dirty="0"/>
              <a:t>Αν μας έδιναν </a:t>
            </a:r>
            <a:r>
              <a:rPr lang="el-GR" altLang="el-GR" dirty="0" err="1"/>
              <a:t>σημερα</a:t>
            </a:r>
            <a:r>
              <a:rPr lang="el-GR" altLang="el-GR" dirty="0"/>
              <a:t> τη δυνατότητα να αλλάξουμε ορολογία τι όνομα θα δίναμε:</a:t>
            </a:r>
          </a:p>
          <a:p>
            <a:pPr lvl="1"/>
            <a:r>
              <a:rPr lang="el-GR" altLang="el-GR" dirty="0"/>
              <a:t>Στη </a:t>
            </a:r>
            <a:r>
              <a:rPr lang="el-GR" altLang="el-GR" b="1" dirty="0" err="1"/>
              <a:t>δυναμη</a:t>
            </a:r>
            <a:r>
              <a:rPr lang="el-GR" altLang="el-GR" b="1" dirty="0"/>
              <a:t> της Φυσικής</a:t>
            </a:r>
            <a:r>
              <a:rPr lang="el-GR" altLang="el-GR" dirty="0"/>
              <a:t>;</a:t>
            </a:r>
          </a:p>
          <a:p>
            <a:pPr lvl="1"/>
            <a:r>
              <a:rPr lang="el-GR" altLang="el-GR" dirty="0"/>
              <a:t>Στην </a:t>
            </a:r>
            <a:r>
              <a:rPr lang="el-GR" altLang="el-GR" b="1" dirty="0"/>
              <a:t>ορμή της Φυσικής</a:t>
            </a:r>
            <a:r>
              <a:rPr lang="el-GR" altLang="el-GR" dirty="0"/>
              <a:t>;</a:t>
            </a:r>
          </a:p>
          <a:p>
            <a:pPr lvl="1"/>
            <a:r>
              <a:rPr lang="el-GR" altLang="el-GR" dirty="0"/>
              <a:t>Στην </a:t>
            </a:r>
            <a:r>
              <a:rPr lang="el-GR" altLang="el-GR" b="1" dirty="0" err="1"/>
              <a:t>επιτάγχυνση</a:t>
            </a:r>
            <a:r>
              <a:rPr lang="el-GR" altLang="el-GR" b="1" dirty="0"/>
              <a:t> της Φυσικής</a:t>
            </a:r>
            <a:r>
              <a:rPr lang="el-GR" altLang="el-GR" dirty="0"/>
              <a:t>;</a:t>
            </a:r>
          </a:p>
          <a:p>
            <a:pPr lvl="1"/>
            <a:r>
              <a:rPr lang="el-GR" altLang="el-GR" dirty="0"/>
              <a:t>Στην </a:t>
            </a:r>
            <a:r>
              <a:rPr lang="el-GR" altLang="el-GR" b="1" dirty="0"/>
              <a:t>πίεση της Φυσικής</a:t>
            </a:r>
            <a:r>
              <a:rPr lang="el-GR" altLang="el-GR" dirty="0" smtClean="0"/>
              <a:t>;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102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Που βρισκόμαστε;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Τι κάνουμε για να μάθουμε;</a:t>
            </a:r>
          </a:p>
          <a:p>
            <a:r>
              <a:rPr lang="el-GR" dirty="0" err="1" smtClean="0"/>
              <a:t>Νεα</a:t>
            </a:r>
            <a:r>
              <a:rPr lang="el-GR" dirty="0" smtClean="0"/>
              <a:t> «προβλήματα» (πχ η πέτρα με το σχοινί) και </a:t>
            </a:r>
            <a:r>
              <a:rPr lang="el-GR" dirty="0" err="1" smtClean="0"/>
              <a:t>Παραλλαγες</a:t>
            </a:r>
            <a:r>
              <a:rPr lang="el-GR" dirty="0" smtClean="0"/>
              <a:t> σε προβλήματα (πχ τι </a:t>
            </a:r>
            <a:r>
              <a:rPr lang="el-GR" dirty="0" err="1" smtClean="0"/>
              <a:t>γινεται</a:t>
            </a:r>
            <a:r>
              <a:rPr lang="el-GR" dirty="0" smtClean="0"/>
              <a:t> όταν </a:t>
            </a:r>
            <a:r>
              <a:rPr lang="el-GR" dirty="0" err="1" smtClean="0"/>
              <a:t>στριβει</a:t>
            </a:r>
            <a:r>
              <a:rPr lang="el-GR" dirty="0" smtClean="0"/>
              <a:t> το αμάξι και νοιώθω κάποιος να με πιέζει στην άκρη;)</a:t>
            </a:r>
          </a:p>
          <a:p>
            <a:r>
              <a:rPr lang="el-GR" dirty="0" smtClean="0"/>
              <a:t>Συνειδητή </a:t>
            </a:r>
            <a:r>
              <a:rPr lang="el-GR" dirty="0" err="1" smtClean="0"/>
              <a:t>αναζητηση</a:t>
            </a:r>
            <a:r>
              <a:rPr lang="el-GR" dirty="0" smtClean="0"/>
              <a:t> των σημείων που η </a:t>
            </a:r>
            <a:r>
              <a:rPr lang="el-GR" dirty="0" err="1" smtClean="0"/>
              <a:t>διαισθησή</a:t>
            </a:r>
            <a:r>
              <a:rPr lang="el-GR" dirty="0" smtClean="0"/>
              <a:t> μας </a:t>
            </a:r>
            <a:r>
              <a:rPr lang="el-GR" dirty="0" err="1" smtClean="0"/>
              <a:t>μας</a:t>
            </a:r>
            <a:r>
              <a:rPr lang="el-GR" dirty="0" smtClean="0"/>
              <a:t> οδηγεί σε άλλη </a:t>
            </a:r>
            <a:r>
              <a:rPr lang="el-GR" dirty="0" err="1" smtClean="0"/>
              <a:t>κατευθυνση</a:t>
            </a:r>
            <a:r>
              <a:rPr lang="el-GR" dirty="0" smtClean="0"/>
              <a:t> και ανάλυσή τους (πχ το </a:t>
            </a:r>
            <a:r>
              <a:rPr lang="el-GR" dirty="0" err="1" smtClean="0"/>
              <a:t>πεταγμα</a:t>
            </a:r>
            <a:r>
              <a:rPr lang="el-GR" dirty="0" smtClean="0"/>
              <a:t> ενός </a:t>
            </a:r>
            <a:r>
              <a:rPr lang="el-GR" dirty="0" err="1" smtClean="0"/>
              <a:t>νομισματος</a:t>
            </a:r>
            <a:r>
              <a:rPr lang="el-GR" dirty="0" smtClean="0"/>
              <a:t>, </a:t>
            </a:r>
            <a:r>
              <a:rPr lang="el-GR" dirty="0" err="1" smtClean="0"/>
              <a:t>ενα</a:t>
            </a:r>
            <a:r>
              <a:rPr lang="el-GR" dirty="0" smtClean="0"/>
              <a:t> βιβλίο πάνω σε ένα τραπέζι, πότε </a:t>
            </a:r>
            <a:r>
              <a:rPr lang="el-GR" dirty="0" err="1" smtClean="0"/>
              <a:t>αρχιζει</a:t>
            </a:r>
            <a:r>
              <a:rPr lang="el-GR" dirty="0" smtClean="0"/>
              <a:t> να </a:t>
            </a:r>
            <a:r>
              <a:rPr lang="el-GR" dirty="0" err="1" smtClean="0"/>
              <a:t>κινειται</a:t>
            </a:r>
            <a:r>
              <a:rPr lang="el-GR" dirty="0" smtClean="0"/>
              <a:t> κάτι, μπουνιές σε σάκο, η </a:t>
            </a:r>
            <a:r>
              <a:rPr lang="el-GR" dirty="0" err="1" smtClean="0"/>
              <a:t>δυναμη</a:t>
            </a:r>
            <a:r>
              <a:rPr lang="el-GR" dirty="0" smtClean="0"/>
              <a:t> ως </a:t>
            </a:r>
            <a:r>
              <a:rPr lang="el-GR" dirty="0" err="1" smtClean="0"/>
              <a:t>αμοιβαια</a:t>
            </a:r>
            <a:r>
              <a:rPr lang="el-GR" dirty="0" smtClean="0"/>
              <a:t> «κατάκτηση» (</a:t>
            </a:r>
            <a:r>
              <a:rPr lang="el-GR" dirty="0" err="1" smtClean="0"/>
              <a:t>ρακετα</a:t>
            </a:r>
            <a:r>
              <a:rPr lang="el-GR" dirty="0" smtClean="0"/>
              <a:t> και μπάλα))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err="1" smtClean="0"/>
              <a:t>Περιγραφη</a:t>
            </a:r>
            <a:r>
              <a:rPr lang="el-GR" dirty="0" smtClean="0"/>
              <a:t> μιας προσπάθειας: </a:t>
            </a:r>
            <a:r>
              <a:rPr lang="en-US" dirty="0"/>
              <a:t>http://epimoni.wikispaces.com/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91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Την </a:t>
            </a:r>
            <a:r>
              <a:rPr lang="el-GR" altLang="el-GR" dirty="0" err="1" smtClean="0"/>
              <a:t>προηγουμενη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φορα</a:t>
            </a:r>
            <a:endParaRPr lang="el-GR" altLang="el-GR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dirty="0" smtClean="0"/>
              <a:t>Δουλέψαμε με παραδείγματα χρήσης της μικροσκοπικής εικόνας του κόσμου για να μελετήσουμε συμπυκνώσεις και </a:t>
            </a:r>
            <a:r>
              <a:rPr lang="el-GR" altLang="el-GR" dirty="0" err="1" smtClean="0"/>
              <a:t>εξατμήσεις</a:t>
            </a:r>
            <a:endParaRPr lang="el-GR" altLang="el-GR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36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pic>
        <p:nvPicPr>
          <p:cNvPr id="6349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88807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pic>
        <p:nvPicPr>
          <p:cNvPr id="6246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50245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Αυτή τη φορά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l-GR" dirty="0" smtClean="0"/>
              <a:t>Μηχανική</a:t>
            </a:r>
            <a:endParaRPr lang="el-GR" altLang="el-GR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err="1" smtClean="0"/>
              <a:t>Εθνοιστορική</a:t>
            </a:r>
            <a:r>
              <a:rPr lang="el-GR" altLang="el-GR" dirty="0" smtClean="0"/>
              <a:t> αναδρομή</a:t>
            </a:r>
          </a:p>
          <a:p>
            <a:pPr>
              <a:lnSpc>
                <a:spcPct val="80000"/>
              </a:lnSpc>
            </a:pPr>
            <a:r>
              <a:rPr lang="el-GR" altLang="el-GR" dirty="0" smtClean="0"/>
              <a:t>Πέρασμα από τα </a:t>
            </a:r>
            <a:r>
              <a:rPr lang="el-GR" altLang="el-GR" dirty="0" err="1" smtClean="0"/>
              <a:t>περι</a:t>
            </a:r>
            <a:r>
              <a:rPr lang="el-GR" altLang="el-GR" dirty="0" smtClean="0"/>
              <a:t> αερίων στη μηχανική </a:t>
            </a:r>
          </a:p>
          <a:p>
            <a:pPr lvl="1">
              <a:lnSpc>
                <a:spcPct val="80000"/>
              </a:lnSpc>
            </a:pPr>
            <a:r>
              <a:rPr lang="el-GR" altLang="el-GR" dirty="0" smtClean="0"/>
              <a:t>Ο αέρας έχει και </a:t>
            </a:r>
            <a:r>
              <a:rPr lang="el-GR" altLang="el-GR" dirty="0" err="1" smtClean="0"/>
              <a:t>βαρος</a:t>
            </a:r>
            <a:r>
              <a:rPr lang="el-GR" altLang="el-GR" dirty="0" smtClean="0"/>
              <a:t> και μάζα (υπολογισμός, κλίμακα) </a:t>
            </a:r>
          </a:p>
          <a:p>
            <a:pPr lvl="1">
              <a:lnSpc>
                <a:spcPct val="80000"/>
              </a:lnSpc>
            </a:pPr>
            <a:r>
              <a:rPr lang="el-GR" altLang="el-GR" dirty="0" smtClean="0"/>
              <a:t>Το καλαμάκι και η πορτοκαλάδα (παράδοξη </a:t>
            </a:r>
            <a:r>
              <a:rPr lang="el-GR" altLang="el-GR" dirty="0" err="1" smtClean="0"/>
              <a:t>εξηγηση</a:t>
            </a:r>
            <a:r>
              <a:rPr lang="el-GR" altLang="el-GR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l-GR" altLang="el-GR" dirty="0" smtClean="0"/>
              <a:t>Ο αέρας διατηρεί την ταχύτητά του </a:t>
            </a:r>
            <a:r>
              <a:rPr lang="en-US" altLang="el-GR" dirty="0">
                <a:hlinkClick r:id="rId2"/>
              </a:rPr>
              <a:t>https://</a:t>
            </a:r>
            <a:r>
              <a:rPr lang="en-US" altLang="el-GR" dirty="0" smtClean="0">
                <a:hlinkClick r:id="rId2"/>
              </a:rPr>
              <a:t>www.youtube.com/watch?v=i2mec3vgeaI</a:t>
            </a: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smtClean="0"/>
              <a:t>Το μοντέλο της Μηχανικής, τα παράδοξα και οι εφαρμογές του</a:t>
            </a:r>
            <a:endParaRPr lang="el-GR" altLang="el-GR" dirty="0"/>
          </a:p>
          <a:p>
            <a:pPr>
              <a:lnSpc>
                <a:spcPct val="8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5843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Μηχανική-Ιστορία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μηχανική στην Ελλάδα</a:t>
            </a:r>
          </a:p>
          <a:p>
            <a:pPr marL="0" indent="0">
              <a:buNone/>
            </a:pPr>
            <a:r>
              <a:rPr lang="el-GR" dirty="0" err="1" smtClean="0"/>
              <a:t>Ειμαστε</a:t>
            </a:r>
            <a:r>
              <a:rPr lang="el-GR" dirty="0" smtClean="0"/>
              <a:t> ένας σπουδαίος λαός!</a:t>
            </a:r>
          </a:p>
          <a:p>
            <a:pPr marL="0" indent="0">
              <a:buNone/>
            </a:pPr>
            <a:r>
              <a:rPr lang="el-GR" dirty="0" err="1" smtClean="0"/>
              <a:t>Παραδοσιακες</a:t>
            </a:r>
            <a:r>
              <a:rPr lang="el-GR" dirty="0" smtClean="0"/>
              <a:t> τεχνικές (ναυπηγική, ξυλογλυπτική/επιπλοποιία κα) </a:t>
            </a:r>
          </a:p>
          <a:p>
            <a:pPr marL="0" indent="0">
              <a:buNone/>
            </a:pPr>
            <a:r>
              <a:rPr lang="el-GR" dirty="0" smtClean="0"/>
              <a:t>Μεγάλος αριθμός έργων για ΦΕ και Μαθηματικά ήδη από τον 18</a:t>
            </a:r>
            <a:r>
              <a:rPr lang="el-GR" baseline="30000" dirty="0" smtClean="0"/>
              <a:t>ο</a:t>
            </a:r>
            <a:r>
              <a:rPr lang="el-GR" dirty="0" smtClean="0"/>
              <a:t> αιώνα (Νεοελληνικοί </a:t>
            </a:r>
            <a:r>
              <a:rPr lang="el-GR" dirty="0" err="1" smtClean="0"/>
              <a:t>Διαφωτισμοί)(Μανώλης</a:t>
            </a:r>
            <a:r>
              <a:rPr lang="el-GR" dirty="0" smtClean="0"/>
              <a:t> </a:t>
            </a:r>
            <a:r>
              <a:rPr lang="el-GR" dirty="0" err="1" smtClean="0"/>
              <a:t>Πατινιώτης</a:t>
            </a:r>
            <a:r>
              <a:rPr lang="el-GR" dirty="0" smtClean="0"/>
              <a:t>, </a:t>
            </a:r>
            <a:r>
              <a:rPr lang="el-GR" dirty="0" err="1" smtClean="0"/>
              <a:t>Στοιχεια</a:t>
            </a:r>
            <a:r>
              <a:rPr lang="el-GR" dirty="0" smtClean="0"/>
              <a:t> Φυσικής)</a:t>
            </a:r>
          </a:p>
          <a:p>
            <a:pPr marL="400050" lvl="1" indent="0">
              <a:buNone/>
            </a:pPr>
            <a:r>
              <a:rPr lang="el-GR" dirty="0" err="1" smtClean="0"/>
              <a:t>Ευγενιος</a:t>
            </a:r>
            <a:r>
              <a:rPr lang="el-GR" dirty="0" smtClean="0"/>
              <a:t> </a:t>
            </a:r>
            <a:r>
              <a:rPr lang="el-GR" dirty="0" err="1" smtClean="0"/>
              <a:t>Βουλγαρης</a:t>
            </a:r>
            <a:r>
              <a:rPr lang="el-GR" dirty="0" smtClean="0"/>
              <a:t> (Λογική), Νικηφόρος Θεοτόκης (Στοιχεία Φυσικής, Στοιχεία Μαθηματικής </a:t>
            </a:r>
            <a:r>
              <a:rPr lang="el-GR" dirty="0" err="1" smtClean="0"/>
              <a:t>Επίστήμης</a:t>
            </a:r>
            <a:r>
              <a:rPr lang="el-GR" dirty="0" smtClean="0"/>
              <a:t>) Βενιαμίν Λέσβιος, Θεόφιλος </a:t>
            </a:r>
            <a:r>
              <a:rPr lang="el-GR" dirty="0" err="1" smtClean="0"/>
              <a:t>Καίρης</a:t>
            </a:r>
            <a:r>
              <a:rPr lang="el-GR" dirty="0" smtClean="0"/>
              <a:t>, Κων/νος </a:t>
            </a:r>
            <a:r>
              <a:rPr lang="el-GR" dirty="0" err="1" smtClean="0"/>
              <a:t>Κούμας</a:t>
            </a:r>
            <a:endParaRPr lang="el-GR" dirty="0" smtClean="0"/>
          </a:p>
          <a:p>
            <a:pPr marL="400050" lvl="1" indent="0">
              <a:buNone/>
            </a:pPr>
            <a:r>
              <a:rPr lang="el-GR" dirty="0" err="1" smtClean="0"/>
              <a:t>Εκλαίκευση</a:t>
            </a:r>
            <a:r>
              <a:rPr lang="el-GR" dirty="0" smtClean="0"/>
              <a:t>: πχ Φυσικής Απάνθισμα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561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Μηχανική -Ιστορία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1836 Κυριακάτικο σχολείο τεχνών</a:t>
            </a:r>
          </a:p>
          <a:p>
            <a:r>
              <a:rPr lang="el-GR" dirty="0" err="1" smtClean="0"/>
              <a:t>Μεχρι</a:t>
            </a:r>
            <a:r>
              <a:rPr lang="el-GR" dirty="0" smtClean="0"/>
              <a:t> το 1880, περιορισμένη </a:t>
            </a:r>
            <a:r>
              <a:rPr lang="el-GR" dirty="0" err="1" smtClean="0"/>
              <a:t>χρηση</a:t>
            </a:r>
            <a:r>
              <a:rPr lang="el-GR" dirty="0" smtClean="0"/>
              <a:t> </a:t>
            </a:r>
            <a:r>
              <a:rPr lang="el-GR" dirty="0" err="1" smtClean="0"/>
              <a:t>νεας</a:t>
            </a:r>
            <a:r>
              <a:rPr lang="el-GR" dirty="0" smtClean="0"/>
              <a:t> τεχνικής  </a:t>
            </a:r>
            <a:r>
              <a:rPr lang="el-GR" dirty="0" err="1" smtClean="0"/>
              <a:t>γνωσης</a:t>
            </a:r>
            <a:endParaRPr lang="el-GR" dirty="0" smtClean="0"/>
          </a:p>
          <a:p>
            <a:r>
              <a:rPr lang="el-GR" dirty="0" smtClean="0"/>
              <a:t>Πριν το 1920 , 19 ανώνυμες τεχνικές εταιρείες</a:t>
            </a:r>
          </a:p>
          <a:p>
            <a:r>
              <a:rPr lang="el-GR" dirty="0" err="1" smtClean="0"/>
              <a:t>Τελη</a:t>
            </a:r>
            <a:r>
              <a:rPr lang="el-GR" dirty="0" smtClean="0"/>
              <a:t> 19</a:t>
            </a:r>
            <a:r>
              <a:rPr lang="el-GR" baseline="30000" dirty="0" smtClean="0"/>
              <a:t>ου</a:t>
            </a:r>
            <a:r>
              <a:rPr lang="el-GR" dirty="0" smtClean="0"/>
              <a:t> </a:t>
            </a:r>
            <a:r>
              <a:rPr lang="el-GR" dirty="0" err="1" smtClean="0"/>
              <a:t>αρχες</a:t>
            </a:r>
            <a:r>
              <a:rPr lang="el-GR" dirty="0" smtClean="0"/>
              <a:t> 20</a:t>
            </a:r>
            <a:r>
              <a:rPr lang="el-GR" baseline="30000" dirty="0" smtClean="0"/>
              <a:t>ου</a:t>
            </a:r>
            <a:r>
              <a:rPr lang="el-GR" dirty="0" smtClean="0"/>
              <a:t> , επιρροές του Σαιν-</a:t>
            </a:r>
            <a:r>
              <a:rPr lang="el-GR" dirty="0" err="1" smtClean="0"/>
              <a:t>σιμονισμού</a:t>
            </a:r>
            <a:endParaRPr lang="el-GR" dirty="0" smtClean="0"/>
          </a:p>
          <a:p>
            <a:r>
              <a:rPr lang="el-GR" dirty="0" smtClean="0"/>
              <a:t>1914 Εθνικό Μετσόβιο Πολυτεχνείο </a:t>
            </a:r>
          </a:p>
          <a:p>
            <a:r>
              <a:rPr lang="el-GR" dirty="0" smtClean="0"/>
              <a:t>1934 , 97 ανώνυμες τεχνικές εταιρείες , </a:t>
            </a:r>
            <a:r>
              <a:rPr lang="el-GR" dirty="0"/>
              <a:t>2146 µ</a:t>
            </a:r>
            <a:r>
              <a:rPr lang="el-GR" dirty="0" err="1"/>
              <a:t>ηχανικοί</a:t>
            </a:r>
            <a:r>
              <a:rPr lang="el-GR"/>
              <a:t> </a:t>
            </a:r>
            <a:r>
              <a:rPr lang="el-GR" smtClean="0"/>
              <a:t>-αντιπροσωπεύονταν </a:t>
            </a:r>
            <a:r>
              <a:rPr lang="el-GR" dirty="0"/>
              <a:t>οι κύριες ειδικότητες του </a:t>
            </a:r>
            <a:r>
              <a:rPr lang="el-GR" dirty="0" err="1"/>
              <a:t>επαγγέλµατος</a:t>
            </a:r>
            <a:r>
              <a:rPr lang="el-GR" dirty="0"/>
              <a:t>, Πολιτικοί, Αρχιτέκτονες, Μηχανολόγοι, Ηλεκτρολόγοι, </a:t>
            </a:r>
            <a:r>
              <a:rPr lang="el-GR" dirty="0" err="1"/>
              <a:t>Χηµικοί</a:t>
            </a:r>
            <a:r>
              <a:rPr lang="el-GR" dirty="0"/>
              <a:t>, Μεταλλειολόγοι, Ναυπηγοί και Τοπογράφοι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καταστροφη</a:t>
            </a:r>
            <a:r>
              <a:rPr lang="el-GR" dirty="0" smtClean="0"/>
              <a:t> του Β </a:t>
            </a:r>
            <a:r>
              <a:rPr lang="el-GR" dirty="0" err="1" smtClean="0"/>
              <a:t>Παγκοσμιου</a:t>
            </a:r>
            <a:r>
              <a:rPr lang="el-GR" dirty="0" smtClean="0"/>
              <a:t> Πολέμου, Εμφυλίου, μετανάστευσης </a:t>
            </a:r>
            <a:r>
              <a:rPr lang="el-GR" dirty="0" err="1" smtClean="0"/>
              <a:t>τεχνιτων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 err="1" smtClean="0"/>
              <a:t>κατασκευαστικος</a:t>
            </a:r>
            <a:r>
              <a:rPr lang="el-GR" dirty="0" smtClean="0"/>
              <a:t> τομέας </a:t>
            </a:r>
            <a:r>
              <a:rPr lang="el-GR" dirty="0" err="1" smtClean="0"/>
              <a:t>μετα</a:t>
            </a:r>
            <a:r>
              <a:rPr lang="el-GR" dirty="0" smtClean="0"/>
              <a:t> το Β παγκόσμιο πόλεμο</a:t>
            </a:r>
          </a:p>
          <a:p>
            <a:r>
              <a:rPr lang="el-GR" dirty="0" smtClean="0"/>
              <a:t>Σήμερα μεγάλες κατασκευαστικές </a:t>
            </a:r>
            <a:r>
              <a:rPr lang="el-GR" dirty="0" err="1" smtClean="0"/>
              <a:t>εταιρειες</a:t>
            </a:r>
            <a:r>
              <a:rPr lang="el-GR" dirty="0" smtClean="0"/>
              <a:t> πχ</a:t>
            </a:r>
          </a:p>
          <a:p>
            <a:r>
              <a:rPr lang="en-US" dirty="0"/>
              <a:t>http://</a:t>
            </a:r>
            <a:r>
              <a:rPr lang="en-US" dirty="0" smtClean="0"/>
              <a:t>www.euro2day.gr/news/enterprises/article/1327608/gh-ths-epaggelias-gia-ellhnes-ergolavoys-h-mesh.html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023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Μηχανική-Το </a:t>
            </a:r>
            <a:r>
              <a:rPr lang="el-GR" dirty="0" err="1" smtClean="0"/>
              <a:t>μοντελο</a:t>
            </a:r>
            <a:r>
              <a:rPr lang="el-GR" dirty="0" smtClean="0"/>
              <a:t>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Οι κανόνες του μοντέλου:</a:t>
            </a:r>
          </a:p>
          <a:p>
            <a:pPr marL="457200" indent="-457200">
              <a:buAutoNum type="arabicPeriod"/>
            </a:pPr>
            <a:r>
              <a:rPr lang="el-GR" dirty="0" smtClean="0"/>
              <a:t>Οι δυνάμεις </a:t>
            </a:r>
            <a:r>
              <a:rPr lang="el-GR" dirty="0" err="1" smtClean="0"/>
              <a:t>λογαρίαζονται</a:t>
            </a:r>
            <a:r>
              <a:rPr lang="el-GR" dirty="0" smtClean="0"/>
              <a:t> σε </a:t>
            </a:r>
            <a:r>
              <a:rPr lang="el-GR" dirty="0" err="1" smtClean="0"/>
              <a:t>εκεινο</a:t>
            </a:r>
            <a:r>
              <a:rPr lang="el-GR" dirty="0" smtClean="0"/>
              <a:t> το σώμα που </a:t>
            </a:r>
            <a:r>
              <a:rPr lang="el-GR" dirty="0" err="1" smtClean="0"/>
              <a:t>επιρεάζουν</a:t>
            </a:r>
            <a:r>
              <a:rPr lang="el-GR" dirty="0" smtClean="0"/>
              <a:t> (όχι στο σώμα που τις «ασκεί»)</a:t>
            </a:r>
          </a:p>
          <a:p>
            <a:pPr marL="457200" indent="-457200">
              <a:buAutoNum type="arabicPeriod"/>
            </a:pPr>
            <a:r>
              <a:rPr lang="el-GR" dirty="0" smtClean="0"/>
              <a:t>Οι δυνάμεις δεν έρχονται </a:t>
            </a:r>
            <a:r>
              <a:rPr lang="el-GR" dirty="0" err="1" smtClean="0"/>
              <a:t>ποτε</a:t>
            </a:r>
            <a:r>
              <a:rPr lang="el-GR" dirty="0" smtClean="0"/>
              <a:t> μόνες τους (παράδειγμα της μπάλας που πετάμε)</a:t>
            </a:r>
          </a:p>
          <a:p>
            <a:pPr marL="0" indent="0">
              <a:buNone/>
            </a:pPr>
            <a:endParaRPr lang="el-GR" dirty="0" smtClean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26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1</a:t>
            </a:r>
            <a:r>
              <a:rPr lang="el-GR" altLang="el-GR" baseline="30000" dirty="0"/>
              <a:t>ο</a:t>
            </a:r>
            <a:r>
              <a:rPr lang="el-GR" altLang="el-GR" dirty="0"/>
              <a:t> </a:t>
            </a:r>
            <a:r>
              <a:rPr lang="el-GR" altLang="el-GR" dirty="0" err="1"/>
              <a:t>Σημαντικο</a:t>
            </a:r>
            <a:r>
              <a:rPr lang="el-GR" altLang="el-GR" dirty="0"/>
              <a:t> σημείο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Η «</a:t>
            </a:r>
            <a:r>
              <a:rPr lang="el-GR" altLang="el-GR" dirty="0" err="1"/>
              <a:t>δυναμη</a:t>
            </a:r>
            <a:r>
              <a:rPr lang="el-GR" altLang="el-GR" dirty="0"/>
              <a:t>» στη Φυσική ποτέ δεν </a:t>
            </a:r>
            <a:r>
              <a:rPr lang="el-GR" altLang="el-GR" dirty="0" err="1"/>
              <a:t>εμφανιζεται</a:t>
            </a:r>
            <a:r>
              <a:rPr lang="el-GR" altLang="el-GR" dirty="0"/>
              <a:t> </a:t>
            </a:r>
            <a:r>
              <a:rPr lang="el-GR" altLang="el-GR" dirty="0" err="1"/>
              <a:t>μονη</a:t>
            </a:r>
            <a:r>
              <a:rPr lang="el-GR" altLang="el-GR" dirty="0"/>
              <a:t> της. </a:t>
            </a:r>
            <a:r>
              <a:rPr lang="el-GR" altLang="el-GR" b="1" dirty="0" err="1"/>
              <a:t>Παντα</a:t>
            </a:r>
            <a:r>
              <a:rPr lang="el-GR" altLang="el-GR" b="1" dirty="0"/>
              <a:t> οι </a:t>
            </a:r>
            <a:r>
              <a:rPr lang="el-GR" altLang="el-GR" b="1" dirty="0" err="1"/>
              <a:t>δυνάμεις</a:t>
            </a:r>
            <a:r>
              <a:rPr lang="el-GR" altLang="el-GR" b="1" baseline="30000" dirty="0" err="1"/>
              <a:t>Φ</a:t>
            </a:r>
            <a:r>
              <a:rPr lang="el-GR" altLang="el-GR" b="1" dirty="0"/>
              <a:t> </a:t>
            </a:r>
            <a:r>
              <a:rPr lang="el-GR" altLang="el-GR" b="1" dirty="0" err="1"/>
              <a:t>εμφανιζονται</a:t>
            </a:r>
            <a:r>
              <a:rPr lang="el-GR" altLang="el-GR" b="1" dirty="0"/>
              <a:t> σε </a:t>
            </a:r>
            <a:r>
              <a:rPr lang="el-GR" altLang="el-GR" b="1" dirty="0" err="1"/>
              <a:t>ζευγαρια</a:t>
            </a:r>
            <a:r>
              <a:rPr lang="el-GR" altLang="el-GR" b="1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l-GR" altLang="el-GR" dirty="0"/>
              <a:t>Τα δυο </a:t>
            </a:r>
            <a:r>
              <a:rPr lang="el-GR" altLang="el-GR" dirty="0" err="1"/>
              <a:t>μελη</a:t>
            </a:r>
            <a:r>
              <a:rPr lang="el-GR" altLang="el-GR" dirty="0"/>
              <a:t> του </a:t>
            </a:r>
            <a:r>
              <a:rPr lang="el-GR" altLang="el-GR" dirty="0" err="1"/>
              <a:t>ζευγαριου</a:t>
            </a:r>
            <a:r>
              <a:rPr lang="el-GR" altLang="el-GR" dirty="0"/>
              <a:t> δεν </a:t>
            </a:r>
            <a:r>
              <a:rPr lang="el-GR" altLang="el-GR" dirty="0" err="1"/>
              <a:t>ασκουνται</a:t>
            </a:r>
            <a:r>
              <a:rPr lang="el-GR" altLang="el-GR" dirty="0"/>
              <a:t> ΠΟΤΕ στο </a:t>
            </a:r>
            <a:r>
              <a:rPr lang="el-GR" altLang="el-GR" dirty="0" err="1"/>
              <a:t>ιδιο</a:t>
            </a:r>
            <a:r>
              <a:rPr lang="el-GR" altLang="el-GR" dirty="0"/>
              <a:t> </a:t>
            </a:r>
            <a:r>
              <a:rPr lang="el-GR" altLang="el-GR" dirty="0" err="1"/>
              <a:t>σωμα</a:t>
            </a:r>
            <a:r>
              <a:rPr lang="el-GR" altLang="el-GR" dirty="0"/>
              <a:t>. </a:t>
            </a:r>
            <a:r>
              <a:rPr lang="el-GR" altLang="el-GR" b="1" dirty="0"/>
              <a:t>Πάντα η κάθε </a:t>
            </a:r>
            <a:r>
              <a:rPr lang="el-GR" altLang="el-GR" b="1" dirty="0" err="1"/>
              <a:t>δύναμη</a:t>
            </a:r>
            <a:r>
              <a:rPr lang="el-GR" altLang="el-GR" b="1" baseline="30000" dirty="0" err="1"/>
              <a:t>Φ</a:t>
            </a:r>
            <a:r>
              <a:rPr lang="el-GR" altLang="el-GR" b="1" dirty="0"/>
              <a:t> του </a:t>
            </a:r>
            <a:r>
              <a:rPr lang="el-GR" altLang="el-GR" b="1" dirty="0" err="1"/>
              <a:t>ζευγαριου</a:t>
            </a:r>
            <a:r>
              <a:rPr lang="el-GR" altLang="el-GR" b="1" dirty="0"/>
              <a:t> </a:t>
            </a:r>
            <a:r>
              <a:rPr lang="el-GR" altLang="el-GR" b="1" dirty="0" err="1"/>
              <a:t>ασκειται</a:t>
            </a:r>
            <a:r>
              <a:rPr lang="el-GR" altLang="el-GR" b="1" dirty="0"/>
              <a:t> σε άλλο σώμα</a:t>
            </a:r>
          </a:p>
        </p:txBody>
      </p:sp>
    </p:spTree>
    <p:extLst>
      <p:ext uri="{BB962C8B-B14F-4D97-AF65-F5344CB8AC3E}">
        <p14:creationId xmlns:p14="http://schemas.microsoft.com/office/powerpoint/2010/main" val="388083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1294</TotalTime>
  <Words>760</Words>
  <Application>Microsoft Office PowerPoint</Application>
  <PresentationFormat>Προβολή στην οθόνη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Επιχειρηματικό</vt:lpstr>
      <vt:lpstr>Βασικες Εννοιες Φυσικης</vt:lpstr>
      <vt:lpstr>Την προηγουμενη φορα</vt:lpstr>
      <vt:lpstr>Παρουσίαση του PowerPoint</vt:lpstr>
      <vt:lpstr>Παρουσίαση του PowerPoint</vt:lpstr>
      <vt:lpstr>Αυτή τη φορά</vt:lpstr>
      <vt:lpstr>Μηχανική-Ιστορία </vt:lpstr>
      <vt:lpstr>Μηχανική -Ιστορία</vt:lpstr>
      <vt:lpstr> Μηχανική-Το μοντελο (1)</vt:lpstr>
      <vt:lpstr>1ο Σημαντικο σημείο</vt:lpstr>
      <vt:lpstr>Μηχανική- Το μοντέλο (2)</vt:lpstr>
      <vt:lpstr>2ο Σημαντικο σημείο</vt:lpstr>
      <vt:lpstr>Μοντελο-Συνολικά</vt:lpstr>
      <vt:lpstr>Οι μυες</vt:lpstr>
      <vt:lpstr>Γλωσσα και Φυσική στη Μηχανική</vt:lpstr>
      <vt:lpstr>Που βρισκόμαστε;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59</cp:revision>
  <dcterms:created xsi:type="dcterms:W3CDTF">2015-09-24T08:39:26Z</dcterms:created>
  <dcterms:modified xsi:type="dcterms:W3CDTF">2015-11-17T14:10:25Z</dcterms:modified>
</cp:coreProperties>
</file>