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5"/>
  </p:notesMasterIdLst>
  <p:handoutMasterIdLst>
    <p:handoutMasterId r:id="rId66"/>
  </p:handoutMasterIdLst>
  <p:sldIdLst>
    <p:sldId id="257" r:id="rId3"/>
    <p:sldId id="258" r:id="rId4"/>
    <p:sldId id="259" r:id="rId5"/>
    <p:sldId id="260" r:id="rId6"/>
    <p:sldId id="261" r:id="rId7"/>
    <p:sldId id="266" r:id="rId8"/>
    <p:sldId id="273" r:id="rId9"/>
    <p:sldId id="274" r:id="rId10"/>
    <p:sldId id="275" r:id="rId11"/>
    <p:sldId id="267" r:id="rId12"/>
    <p:sldId id="262" r:id="rId13"/>
    <p:sldId id="268" r:id="rId14"/>
    <p:sldId id="263" r:id="rId15"/>
    <p:sldId id="264" r:id="rId16"/>
    <p:sldId id="265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1" r:id="rId38"/>
    <p:sldId id="293" r:id="rId39"/>
    <p:sldId id="296" r:id="rId40"/>
    <p:sldId id="297" r:id="rId41"/>
    <p:sldId id="298" r:id="rId42"/>
    <p:sldId id="299" r:id="rId43"/>
    <p:sldId id="294" r:id="rId44"/>
    <p:sldId id="295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2" r:id="rId58"/>
    <p:sldId id="315" r:id="rId59"/>
    <p:sldId id="316" r:id="rId60"/>
    <p:sldId id="317" r:id="rId61"/>
    <p:sldId id="318" r:id="rId62"/>
    <p:sldId id="319" r:id="rId63"/>
    <p:sldId id="320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03A45BA1-980A-4507-BE5A-5C1E7C2FFD8F}" type="datetimeFigureOut">
              <a:rPr lang="el-GR"/>
              <a:t>24/11/2016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57E03411-58E2-43FD-AE1D-AD77DFF8CB20}" type="slidenum">
              <a:rPr lang="el-GR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85A3416D-7FED-43BC-AA7C-D92DBA01ED64}" type="datetimeFigureOut">
              <a:t>24/11/2016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C8DC57A8-AE18-4654-B6AF-04B3577165B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0-6 μηνών:</a:t>
            </a:r>
            <a:r>
              <a:rPr lang="el-GR" baseline="0" dirty="0"/>
              <a:t> αδιαφορία στους ήχους, ανωμαλίες του βλέμματος, ανωμαλίες στη συμπεριφορά – υπερβολικά ήρεμο ή σε υπερβολική διέγερση, διαταραχές του ύπνου κ της θρέψης, ανωμαλίες της κινητικότητας κ της τονικότητας.</a:t>
            </a:r>
          </a:p>
          <a:p>
            <a:r>
              <a:rPr lang="el-GR" baseline="0" dirty="0"/>
              <a:t>6-12 μηνών: ανάπτυξη περίεργων στάσεων, μοναχικές δραστηριότητες, παιχνίδι με τα δάχτυλα και τα χέρια μπροστά στα μάτια, ταλαντεύσεις, ασυνήθιστη χρήση αντικειμένων, απουσία ενδιαφέροντος για τους γύρω του, λίγες ή καθόλου φωνητικές εκπομπές, επιβεβαίωση των κινητικών ιδιαιτεροτήτων.</a:t>
            </a:r>
          </a:p>
          <a:p>
            <a:r>
              <a:rPr lang="el-GR" baseline="0" dirty="0"/>
              <a:t>1-2 ετών: πτωχή ή ανύπαρκτη ανάπτυξη λόγου, πτωχά παιχνίδια, συχνές στερεοτυπίες, μόνιμη αδιαφορία για τους γύρω.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3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007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el-GR" sz="5400"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 sz="2400"/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24/11/2016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el-GR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97" name="Σύμβολο κράτησης θέσης εικόνας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11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5" name="Σύμβολο κράτησης θέσης εικόνας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el-GR"/>
            </a:lvl1pPr>
          </a:lstStyle>
          <a:p>
            <a:fld id="{022B156B-59AE-415F-B24B-8756D48BB977}" type="slidenum"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el-GR" sz="32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el-GR" sz="4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24/11/2016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24/11/2016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36" name="Σύμβολο κράτησης θέσης εικόνας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37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24/11/2016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el-GR"/>
          </a:p>
        </p:txBody>
      </p:sp>
      <p:grpSp>
        <p:nvGrpSpPr>
          <p:cNvPr id="35" name="Ομάδα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65" name="Ομάδα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7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8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9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0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1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2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3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4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5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6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7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78" name="Σύμβολο κράτησης θέσης εικόνας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79" name="Σύμβολο κράτησης θέσης εικόνας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80" name="Σύμβολο κράτησης θέσης εικόνας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24/11/2016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el-G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988297" y="1905000"/>
            <a:ext cx="9624766" cy="182880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Μαθητές με </a:t>
            </a:r>
            <a:br>
              <a:rPr lang="el-GR" dirty="0"/>
            </a:br>
            <a:r>
              <a:rPr lang="el-GR" dirty="0"/>
              <a:t>Διάχυτες Αναπτυξιακές Διαταραχές (ΔΑΔ)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Αυτισμός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Πρόγνωση: η εξέλιξη εξαρτάται από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Την ικανότητα για μάθηση</a:t>
            </a:r>
          </a:p>
          <a:p>
            <a:r>
              <a:rPr lang="el-GR" dirty="0"/>
              <a:t>Το δείκτη νοημοσύνης</a:t>
            </a:r>
          </a:p>
          <a:p>
            <a:r>
              <a:rPr lang="el-GR" dirty="0"/>
              <a:t>Τη σοβαρότητα </a:t>
            </a:r>
            <a:r>
              <a:rPr lang="el-GR"/>
              <a:t>των συμπτωμάτων</a:t>
            </a:r>
            <a:endParaRPr lang="el-GR" dirty="0"/>
          </a:p>
          <a:p>
            <a:r>
              <a:rPr lang="el-GR" dirty="0"/>
              <a:t>Τις κοινωνικές δεξιότητες</a:t>
            </a:r>
          </a:p>
          <a:p>
            <a:r>
              <a:rPr lang="el-GR" dirty="0"/>
              <a:t>Την ανάπτυξη της γλώσσας</a:t>
            </a:r>
          </a:p>
          <a:p>
            <a:r>
              <a:rPr lang="el-GR" dirty="0"/>
              <a:t>Το βαθμό εγκεφαλικής δυσλειτουργίας</a:t>
            </a:r>
          </a:p>
          <a:p>
            <a:r>
              <a:rPr lang="el-GR" dirty="0"/>
              <a:t>Το οικογενειακό περιβάλλον</a:t>
            </a:r>
          </a:p>
          <a:p>
            <a:r>
              <a:rPr lang="el-GR" dirty="0"/>
              <a:t>Πρώιμη παρέμβαση</a:t>
            </a:r>
          </a:p>
        </p:txBody>
      </p:sp>
    </p:spTree>
    <p:extLst>
      <p:ext uri="{BB962C8B-B14F-4D97-AF65-F5344CB8AC3E}">
        <p14:creationId xmlns:p14="http://schemas.microsoft.com/office/powerpoint/2010/main" val="40830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Πρώτα σημάδια αυτισμού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Υπερβολική απομόνωση</a:t>
            </a:r>
          </a:p>
          <a:p>
            <a:r>
              <a:rPr lang="el-GR" dirty="0"/>
              <a:t>Ανικανότητα σύναψης κοινωνικών σχέσεων</a:t>
            </a:r>
          </a:p>
          <a:p>
            <a:r>
              <a:rPr lang="el-GR" dirty="0"/>
              <a:t>Ιδιομορφίες στην επικοινωνία </a:t>
            </a:r>
          </a:p>
          <a:p>
            <a:r>
              <a:rPr lang="el-GR" dirty="0"/>
              <a:t>Ανάγκη για </a:t>
            </a:r>
            <a:r>
              <a:rPr lang="el-GR" dirty="0" err="1"/>
              <a:t>αμεταβλητότητα</a:t>
            </a:r>
            <a:r>
              <a:rPr lang="el-GR" dirty="0"/>
              <a:t> του περιβάλλοντος</a:t>
            </a:r>
          </a:p>
        </p:txBody>
      </p:sp>
    </p:spTree>
    <p:extLst>
      <p:ext uri="{BB962C8B-B14F-4D97-AF65-F5344CB8AC3E}">
        <p14:creationId xmlns:p14="http://schemas.microsoft.com/office/powerpoint/2010/main" val="19976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Πρώιμες ενδείξεις αυτισμού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Αδιαφορία του βρέφους για το θηλασμό</a:t>
            </a:r>
          </a:p>
          <a:p>
            <a:r>
              <a:rPr lang="el-GR" dirty="0"/>
              <a:t>Δεν επικοινωνεί με το βλέμμα</a:t>
            </a:r>
          </a:p>
          <a:p>
            <a:r>
              <a:rPr lang="el-GR" dirty="0"/>
              <a:t>Δεν αντιδρά στο χαμόγελο</a:t>
            </a:r>
          </a:p>
          <a:p>
            <a:r>
              <a:rPr lang="el-GR" dirty="0"/>
              <a:t>Δεν απλώνει τα χέρια στη μητέρα προκειμένου να δεχθεί την αγκαλιά</a:t>
            </a:r>
          </a:p>
          <a:p>
            <a:r>
              <a:rPr lang="el-GR" dirty="0"/>
              <a:t>Έχει συχνά διαταραχές ύπνου</a:t>
            </a:r>
          </a:p>
          <a:p>
            <a:r>
              <a:rPr lang="el-GR" dirty="0"/>
              <a:t>Αδιαφορεί για τους δυνατούς ή χαμηλούς τόνους</a:t>
            </a:r>
          </a:p>
        </p:txBody>
      </p:sp>
    </p:spTree>
    <p:extLst>
      <p:ext uri="{BB962C8B-B14F-4D97-AF65-F5344CB8AC3E}">
        <p14:creationId xmlns:p14="http://schemas.microsoft.com/office/powerpoint/2010/main" val="31729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 Ένα παιδί με </a:t>
            </a:r>
            <a:r>
              <a:rPr lang="el-GR" dirty="0" err="1"/>
              <a:t>αυτισμο</a:t>
            </a:r>
            <a:r>
              <a:rPr lang="el-GR" dirty="0"/>
              <a:t> μπορεί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αρνείται να βάλει καινούρια ρούχα</a:t>
            </a:r>
          </a:p>
          <a:p>
            <a:r>
              <a:rPr lang="el-GR" dirty="0"/>
              <a:t>Να πάρει φάρμακο</a:t>
            </a:r>
          </a:p>
          <a:p>
            <a:r>
              <a:rPr lang="el-GR" dirty="0"/>
              <a:t>Να μπει στην τάξη αν τα θρανία είναι τοποθετημένα διαφορετικά από ότι συνήθως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Ομιλία πριν τα 5 θεωρείται καλός προγνωστικός δείκτης</a:t>
            </a:r>
          </a:p>
          <a:p>
            <a:r>
              <a:rPr lang="el-GR" dirty="0"/>
              <a:t>αναπτύσσουν μη λειτουργική γλώσσα </a:t>
            </a:r>
          </a:p>
          <a:p>
            <a:r>
              <a:rPr lang="el-GR" dirty="0"/>
              <a:t>Ηχολαλίες</a:t>
            </a:r>
          </a:p>
          <a:p>
            <a:r>
              <a:rPr lang="el-GR" dirty="0"/>
              <a:t>Φωνή μονότονη, χωρίς χρωματισμούς και ρυθμό</a:t>
            </a:r>
          </a:p>
          <a:p>
            <a:r>
              <a:rPr lang="el-GR" dirty="0"/>
              <a:t>Ανικανότητα προφορικής έκφρασης</a:t>
            </a:r>
          </a:p>
          <a:p>
            <a:r>
              <a:rPr lang="el-GR" dirty="0"/>
              <a:t>Αδυναμία κατανόησης προφορικού λόγου</a:t>
            </a:r>
          </a:p>
          <a:p>
            <a:r>
              <a:rPr lang="el-GR" dirty="0"/>
              <a:t>Αντιστροφή προσωπικών αντωνυμιών</a:t>
            </a:r>
          </a:p>
          <a:p>
            <a:r>
              <a:rPr lang="el-GR" dirty="0"/>
              <a:t>Συνομιλία με τον εαυτό τους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35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Επικοινωνία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υπάρχει καλό &amp; πλούσιο λεξιλόγιο, δυσκολία στην πραγματολογική χρήση της γλώσσας</a:t>
            </a:r>
          </a:p>
          <a:p>
            <a:r>
              <a:rPr lang="el-GR" dirty="0"/>
              <a:t>Παράδειγμα: τα κατσαβίδια</a:t>
            </a:r>
          </a:p>
          <a:p>
            <a:r>
              <a:rPr lang="el-GR" dirty="0"/>
              <a:t>Δυσκολία κατανόησης σχημάτων λόγου, ιδιωματικών εκφράσεων &amp; μεταφορών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6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Σχιζοφρένεια</a:t>
            </a:r>
          </a:p>
          <a:p>
            <a:r>
              <a:rPr lang="el-GR" dirty="0"/>
              <a:t>Νοητική αναπηρία</a:t>
            </a:r>
          </a:p>
          <a:p>
            <a:r>
              <a:rPr lang="el-GR" dirty="0"/>
              <a:t>Σύνδρομο </a:t>
            </a:r>
            <a:r>
              <a:rPr lang="en-US" dirty="0"/>
              <a:t>Rett</a:t>
            </a:r>
            <a:endParaRPr lang="el-GR" dirty="0"/>
          </a:p>
          <a:p>
            <a:r>
              <a:rPr lang="el-GR" dirty="0"/>
              <a:t>Αποδιοργανωτική παιδική διαταραχή</a:t>
            </a:r>
          </a:p>
          <a:p>
            <a:r>
              <a:rPr lang="el-GR" dirty="0"/>
              <a:t>Σύνδρομο </a:t>
            </a:r>
            <a:r>
              <a:rPr lang="en-US" dirty="0"/>
              <a:t>Asperger</a:t>
            </a:r>
          </a:p>
          <a:p>
            <a:r>
              <a:rPr lang="el-GR" dirty="0"/>
              <a:t>Άτυπος αυτισμός</a:t>
            </a:r>
          </a:p>
        </p:txBody>
      </p:sp>
    </p:spTree>
    <p:extLst>
      <p:ext uri="{BB962C8B-B14F-4D97-AF65-F5344CB8AC3E}">
        <p14:creationId xmlns:p14="http://schemas.microsoft.com/office/powerpoint/2010/main" val="22755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Κατανόηση και έκφραση συναισθημάτων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Δυσκολία στα να «διαβάσουν» τις εκφράσεις προσώπου του άλλου κ τη «γλώσσα του σώματος»</a:t>
            </a:r>
          </a:p>
          <a:p>
            <a:r>
              <a:rPr lang="el-GR" dirty="0"/>
              <a:t>Δυσκολία να εκφράζουν με το πρόσωπό τους τα συναισθήματά τους ή να αλλάζουν έκφραση ανάλογα με την περίσταση</a:t>
            </a:r>
          </a:p>
          <a:p>
            <a:r>
              <a:rPr lang="el-GR" dirty="0"/>
              <a:t>Δυσκολία να «μπουν στη θέση» του άλλου κ να καταλάβουν τη χαρά κ τη λύπη (έλλειψη </a:t>
            </a:r>
            <a:r>
              <a:rPr lang="el-GR" dirty="0" err="1"/>
              <a:t>ενσυναίσθησης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33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παιχνίδι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Δεν παίζει με τα παιχνίδια του, τα στριφογυρίζει, τα μυρίζει, τα χτυπάει με τα δάχτυλα…</a:t>
            </a:r>
          </a:p>
          <a:p>
            <a:r>
              <a:rPr lang="el-GR" dirty="0"/>
              <a:t>Καταναγκαστική κίνηση κ συμπεριφορά</a:t>
            </a:r>
          </a:p>
          <a:p>
            <a:r>
              <a:rPr lang="el-GR" dirty="0"/>
              <a:t>Δεν ενδιαφέρεται να συμμετάσχει στο παιχνίδι των άλλων</a:t>
            </a:r>
          </a:p>
          <a:p>
            <a:r>
              <a:rPr lang="el-GR" dirty="0"/>
              <a:t>Έλλειψη αυθόρμητου παιχνιδιού με παίξιμο ρόλων ή κοινωνική μίμηση</a:t>
            </a:r>
          </a:p>
          <a:p>
            <a:r>
              <a:rPr lang="el-GR" dirty="0"/>
              <a:t>Μονοδιάστατο, στερημένο φαντασίας κ δημιουργικότητας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Αισθητηριακές διαταραχές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0905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40% των παιδιών με αυτισμό</a:t>
            </a:r>
          </a:p>
          <a:p>
            <a:r>
              <a:rPr lang="el-GR" dirty="0"/>
              <a:t>Απαθή σε δυνατούς ήχους ή υπερευαισθησία σε χαμηλούς</a:t>
            </a:r>
          </a:p>
          <a:p>
            <a:r>
              <a:rPr lang="el-GR" dirty="0"/>
              <a:t>Δίνουν την εντύπωση του κωφού παιδιού</a:t>
            </a:r>
          </a:p>
          <a:p>
            <a:r>
              <a:rPr lang="el-GR" dirty="0"/>
              <a:t>Υπερευαισθησία ή απάθεια στη θερμοκρασία (ζέστη – κρύο)</a:t>
            </a:r>
          </a:p>
          <a:p>
            <a:r>
              <a:rPr lang="el-GR" dirty="0"/>
              <a:t>Ανθεκτικά στον πόνο (αυτοτραυματισμοί)</a:t>
            </a:r>
          </a:p>
          <a:p>
            <a:r>
              <a:rPr lang="el-GR" dirty="0"/>
              <a:t>Περίεργη συμπεριφορά σε οσμές κ γεύσεις</a:t>
            </a:r>
          </a:p>
          <a:p>
            <a:r>
              <a:rPr lang="el-GR" dirty="0"/>
              <a:t>Συναισθηματικό δέσιμο με αντικείμενα (φετίχ)</a:t>
            </a:r>
          </a:p>
          <a:p>
            <a:r>
              <a:rPr lang="el-GR" dirty="0"/>
              <a:t>Διαταραχές ύπνου, φαγητού, φοβίες, άγχος, απότομες μεταπτώσεις διάθεσης</a:t>
            </a:r>
          </a:p>
        </p:txBody>
      </p:sp>
    </p:spTree>
    <p:extLst>
      <p:ext uri="{BB962C8B-B14F-4D97-AF65-F5344CB8AC3E}">
        <p14:creationId xmlns:p14="http://schemas.microsoft.com/office/powerpoint/2010/main" val="39063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ΔΑΔ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Ομπρέλα προβλημάτων του αυτιστικού φάσματος</a:t>
            </a:r>
          </a:p>
          <a:p>
            <a:r>
              <a:rPr lang="el-GR" dirty="0"/>
              <a:t>Διάχυτες -&gt; επηρεάζεται όλη η ανάπτυξη του ατόμου</a:t>
            </a:r>
          </a:p>
          <a:p>
            <a:r>
              <a:rPr lang="el-GR" dirty="0"/>
              <a:t>Αναπτυξιακές -&gt; εμφανίζεται κατά τη διάρκεια της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22876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Διαταραχή </a:t>
            </a:r>
            <a:r>
              <a:rPr lang="en-US" dirty="0"/>
              <a:t>Rett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9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Rett, 1966</a:t>
            </a:r>
          </a:p>
          <a:p>
            <a:r>
              <a:rPr lang="el-GR" dirty="0"/>
              <a:t>Στα πρώτα στάδια, δύσκολα διαχωρίζεται από τον τυπικό αυτισμό</a:t>
            </a:r>
          </a:p>
          <a:p>
            <a:r>
              <a:rPr lang="el-GR" dirty="0"/>
              <a:t>Από το 1994 εντάσσεται στα διαγνωστικά εγχειρίδια ως ξεχωριστή διαταραχή </a:t>
            </a:r>
          </a:p>
        </p:txBody>
      </p:sp>
    </p:spTree>
    <p:extLst>
      <p:ext uri="{BB962C8B-B14F-4D97-AF65-F5344CB8AC3E}">
        <p14:creationId xmlns:p14="http://schemas.microsoft.com/office/powerpoint/2010/main" val="19796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4786" y="185531"/>
            <a:ext cx="10058402" cy="1219200"/>
          </a:xfrm>
        </p:spPr>
        <p:txBody>
          <a:bodyPr/>
          <a:lstStyle/>
          <a:p>
            <a:r>
              <a:rPr lang="el-GR" dirty="0"/>
              <a:t>Κύρια 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269" y="1404730"/>
            <a:ext cx="11569148" cy="492649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Φυσιολογική προγεννητική και </a:t>
            </a:r>
            <a:r>
              <a:rPr lang="el-GR" dirty="0" err="1"/>
              <a:t>περιγεννητική</a:t>
            </a:r>
            <a:r>
              <a:rPr lang="el-GR" dirty="0"/>
              <a:t> ανάπτυξη</a:t>
            </a:r>
          </a:p>
          <a:p>
            <a:r>
              <a:rPr lang="el-GR" dirty="0"/>
              <a:t>Φυσιολογική ψυχοκινητική ανάπτυξη τους πρώτους 6 μήνες</a:t>
            </a:r>
          </a:p>
          <a:p>
            <a:r>
              <a:rPr lang="el-GR" dirty="0"/>
              <a:t>Φυσιολογική περίμετρος κεφαλής κατά τη γέννηση</a:t>
            </a:r>
          </a:p>
          <a:p>
            <a:r>
              <a:rPr lang="el-GR" dirty="0"/>
              <a:t>Επιβράδυνση της αύξησης της περιμέτρου κεφαλής 5-48 μηνών</a:t>
            </a:r>
          </a:p>
          <a:p>
            <a:r>
              <a:rPr lang="el-GR" dirty="0"/>
              <a:t>Απώλεια κατεκτημένων δεξιοτήτων 6-30 μηνών</a:t>
            </a:r>
          </a:p>
          <a:p>
            <a:r>
              <a:rPr lang="el-GR" dirty="0"/>
              <a:t>Δυσκολίες σε κατανόηση &amp; εκφορά λόγου</a:t>
            </a:r>
          </a:p>
          <a:p>
            <a:r>
              <a:rPr lang="el-GR" dirty="0"/>
              <a:t>Εμφάνιση στερεοτυπικών κινήσεων των χεριών</a:t>
            </a:r>
          </a:p>
          <a:p>
            <a:r>
              <a:rPr lang="el-GR" dirty="0"/>
              <a:t>Εμφάνιση δυσκαμψίας στο βάδισμα 1-4 ετών</a:t>
            </a:r>
          </a:p>
          <a:p>
            <a:r>
              <a:rPr lang="el-GR" dirty="0"/>
              <a:t>Ανεπιβεβαίωτη διάγνωση 2-5 ετών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88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Συνοδά</a:t>
            </a:r>
            <a:r>
              <a:rPr lang="el-GR" dirty="0"/>
              <a:t> 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Αναπνευστικές δυσλειτουργίες</a:t>
            </a:r>
          </a:p>
          <a:p>
            <a:r>
              <a:rPr lang="el-GR" dirty="0" err="1"/>
              <a:t>Ηλεκτροεγκεφαλικές</a:t>
            </a:r>
            <a:r>
              <a:rPr lang="el-GR" dirty="0"/>
              <a:t> ανωμαλίες</a:t>
            </a:r>
          </a:p>
          <a:p>
            <a:r>
              <a:rPr lang="el-GR" dirty="0"/>
              <a:t>Σπασμοί</a:t>
            </a:r>
          </a:p>
          <a:p>
            <a:r>
              <a:rPr lang="el-GR" dirty="0" err="1"/>
              <a:t>Σπαστικότητα</a:t>
            </a:r>
            <a:endParaRPr lang="el-GR" dirty="0"/>
          </a:p>
          <a:p>
            <a:r>
              <a:rPr lang="el-GR" dirty="0"/>
              <a:t>Περιφερικές αγγειοκινητικές διαταραχές</a:t>
            </a:r>
          </a:p>
          <a:p>
            <a:r>
              <a:rPr lang="el-GR" dirty="0"/>
              <a:t>Σκολίωση</a:t>
            </a:r>
          </a:p>
          <a:p>
            <a:r>
              <a:rPr lang="el-GR" dirty="0"/>
              <a:t>Καθυστέρηση αύξηση κεφαλής</a:t>
            </a:r>
          </a:p>
          <a:p>
            <a:r>
              <a:rPr lang="el-GR" dirty="0"/>
              <a:t>Ατροφικά μικρά πόδια</a:t>
            </a:r>
          </a:p>
        </p:txBody>
      </p:sp>
    </p:spTree>
    <p:extLst>
      <p:ext uri="{BB962C8B-B14F-4D97-AF65-F5344CB8AC3E}">
        <p14:creationId xmlns:p14="http://schemas.microsoft.com/office/powerpoint/2010/main" val="1509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Επίσης,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Συνοδεύεται από βαριά – βαθιά ΝΑ</a:t>
            </a:r>
          </a:p>
          <a:p>
            <a:r>
              <a:rPr lang="el-GR" dirty="0"/>
              <a:t>75-80% επιληπτικοί σπασμοί που υποχωρούν κατά την ενηλικίωση</a:t>
            </a:r>
          </a:p>
          <a:p>
            <a:r>
              <a:rPr lang="el-GR" dirty="0"/>
              <a:t>Εκφυλιστική νευρολογική διαταραχή</a:t>
            </a:r>
          </a:p>
          <a:p>
            <a:r>
              <a:rPr lang="el-GR" dirty="0"/>
              <a:t>1 σε κάθε 10.000-15.000 γεννήσεις κοριτσιών ΜΟΝΟ</a:t>
            </a:r>
          </a:p>
          <a:p>
            <a:r>
              <a:rPr lang="el-GR" dirty="0"/>
              <a:t>Εκδηλώνεται πριν τα 4 έτη</a:t>
            </a:r>
          </a:p>
          <a:p>
            <a:r>
              <a:rPr lang="el-GR" dirty="0"/>
              <a:t>Διαφορική Διάγνωση από ΔΑΔ: μόνο σε κορίτσια &amp; σωματικές/ κινητικές δυσλειτουργίες </a:t>
            </a:r>
          </a:p>
        </p:txBody>
      </p:sp>
    </p:spTree>
    <p:extLst>
      <p:ext uri="{BB962C8B-B14F-4D97-AF65-F5344CB8AC3E}">
        <p14:creationId xmlns:p14="http://schemas.microsoft.com/office/powerpoint/2010/main" val="1924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58209" y="1828800"/>
            <a:ext cx="7565406" cy="1828800"/>
          </a:xfrm>
        </p:spPr>
        <p:txBody>
          <a:bodyPr>
            <a:normAutofit fontScale="90000"/>
          </a:bodyPr>
          <a:lstStyle/>
          <a:p>
            <a:r>
              <a:rPr lang="el-GR" dirty="0"/>
              <a:t>Παιδική Αποδιοργανωτική Διαταραχή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5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Παιδική Αποδιοργανωτική Διαταραχή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Heller, </a:t>
            </a:r>
            <a:r>
              <a:rPr lang="el-GR" dirty="0"/>
              <a:t>1930</a:t>
            </a:r>
          </a:p>
          <a:p>
            <a:r>
              <a:rPr lang="el-GR" dirty="0"/>
              <a:t>Βρεφονηπιακή άνοια – σύνδρομο </a:t>
            </a:r>
            <a:r>
              <a:rPr lang="en-US" dirty="0"/>
              <a:t>Heller</a:t>
            </a:r>
            <a:endParaRPr lang="el-GR" dirty="0"/>
          </a:p>
          <a:p>
            <a:r>
              <a:rPr lang="en-US" dirty="0"/>
              <a:t>Rutter, </a:t>
            </a:r>
            <a:r>
              <a:rPr lang="el-GR" dirty="0"/>
              <a:t>1967 αποδίδει το σημερινό όρο</a:t>
            </a:r>
          </a:p>
          <a:p>
            <a:r>
              <a:rPr lang="el-GR" dirty="0"/>
              <a:t>Μετά το 1994 εντάχθηκε ως ξεχωριστή κατηγορία στα διαγνωστικά εγχειρίδια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365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Εμφανής παλινδρόμηση στην ηλικία των 3-4</a:t>
            </a:r>
          </a:p>
          <a:p>
            <a:r>
              <a:rPr lang="el-GR" dirty="0"/>
              <a:t>Σταδιακή απώλεια των μέχρι τότε φυσιολογικά αναπτυσσόμενων δεξιοτήτων</a:t>
            </a:r>
          </a:p>
          <a:p>
            <a:r>
              <a:rPr lang="el-GR" dirty="0"/>
              <a:t>Απώλεια: εκφορά &amp; κατανόηση λόγου, κοινωνική ανταπόκριση, κοινωνικό ενδιαφέρον, παιχνίδι, ενδιαφέρον για αντικείμενα περιβάλλοντος</a:t>
            </a:r>
          </a:p>
          <a:p>
            <a:r>
              <a:rPr lang="el-GR" dirty="0"/>
              <a:t>Έναρξη: ιδιόρρυθμες αντιδράσεις σε περιβαλλοντικά ερεθίσματα, περιορισμένα ενδιαφέροντα, αυξημένο άγχος, στερεότυπες κινήσεις, </a:t>
            </a:r>
            <a:r>
              <a:rPr lang="el-GR" dirty="0" err="1"/>
              <a:t>μαννερισμοί</a:t>
            </a:r>
            <a:r>
              <a:rPr lang="el-GR" dirty="0"/>
              <a:t>, ιδιορρυθμίες στην αισθητηριακή ανταπόκριση </a:t>
            </a:r>
          </a:p>
        </p:txBody>
      </p:sp>
    </p:spTree>
    <p:extLst>
      <p:ext uri="{BB962C8B-B14F-4D97-AF65-F5344CB8AC3E}">
        <p14:creationId xmlns:p14="http://schemas.microsoft.com/office/powerpoint/2010/main" val="4079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Συνοδά</a:t>
            </a:r>
            <a:r>
              <a:rPr lang="el-GR" dirty="0"/>
              <a:t> 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Βαριά ΝΑ</a:t>
            </a:r>
          </a:p>
          <a:p>
            <a:r>
              <a:rPr lang="el-GR" dirty="0"/>
              <a:t>Επιληπτικοί σπασμοί</a:t>
            </a:r>
          </a:p>
          <a:p>
            <a:r>
              <a:rPr lang="el-GR" dirty="0"/>
              <a:t>Ανωμαλίες στο ΗΕΓ</a:t>
            </a:r>
          </a:p>
          <a:p>
            <a:r>
              <a:rPr lang="el-GR" dirty="0"/>
              <a:t>Ιατρικές παθήσεις (νευρολογική παλινδρόμηση)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1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Επίσης,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5212" y="1454425"/>
            <a:ext cx="10058400" cy="465813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Πιο συχνή στα αγόρια</a:t>
            </a:r>
          </a:p>
          <a:p>
            <a:r>
              <a:rPr lang="el-GR" dirty="0"/>
              <a:t>Όχι &gt; 6% των περιπτώσεων ΔΑΔ</a:t>
            </a:r>
          </a:p>
          <a:p>
            <a:r>
              <a:rPr lang="el-GR" dirty="0"/>
              <a:t>Αργή και περιορισμένη βελτίωση</a:t>
            </a:r>
          </a:p>
          <a:p>
            <a:r>
              <a:rPr lang="el-GR" dirty="0"/>
              <a:t>Εμφανίζεται ξαφνικά, χωρίς συγκεκριμένο λόγο με αυξημένο άγχος, </a:t>
            </a:r>
            <a:r>
              <a:rPr lang="el-GR" dirty="0" err="1"/>
              <a:t>υπερικινητικότητα</a:t>
            </a:r>
            <a:r>
              <a:rPr lang="el-GR" dirty="0"/>
              <a:t>, ευερεθιστότητα, αρνητισμό &amp; ανυπακοή, έντονες εκρήξεις θυμού</a:t>
            </a:r>
          </a:p>
          <a:p>
            <a:r>
              <a:rPr lang="el-GR" dirty="0"/>
              <a:t>Σταδιακή έκπτωση στο λόγο, στην επικοινωνία και τις γνωστικές λειτουργίες</a:t>
            </a:r>
          </a:p>
          <a:p>
            <a:r>
              <a:rPr lang="el-GR" dirty="0"/>
              <a:t>Σταθερή πορεία για χρόνια</a:t>
            </a:r>
          </a:p>
          <a:p>
            <a:r>
              <a:rPr lang="el-GR" dirty="0"/>
              <a:t>Διαφορική διάγνωση από ΔΑΔ: περίοδος φυσιολογικής εξέλιξης, γενικευμένη απώλεια δεξιοτήτων</a:t>
            </a:r>
          </a:p>
        </p:txBody>
      </p:sp>
    </p:spTree>
    <p:extLst>
      <p:ext uri="{BB962C8B-B14F-4D97-AF65-F5344CB8AC3E}">
        <p14:creationId xmlns:p14="http://schemas.microsoft.com/office/powerpoint/2010/main" val="19699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 βασικές διαταραχές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κοινωνική συναλλαγή / αλληλεπίδραση</a:t>
            </a:r>
          </a:p>
          <a:p>
            <a:r>
              <a:rPr lang="el-GR" dirty="0"/>
              <a:t>Στην επικοινωνία (λεκτική &amp; μη λεκτική)</a:t>
            </a:r>
          </a:p>
          <a:p>
            <a:r>
              <a:rPr lang="el-GR" dirty="0"/>
              <a:t>Επαναλαμβανόμενα &amp; στερεοτυπικά σχήματα συμπεριφοράς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Τριάδα Διαταραχών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Διαταραχή </a:t>
            </a:r>
            <a:r>
              <a:rPr lang="en-US" dirty="0"/>
              <a:t>Asperger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8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Διαταραχή </a:t>
            </a:r>
            <a:r>
              <a:rPr lang="en-US" dirty="0"/>
              <a:t>Asperger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Asperger, 1944</a:t>
            </a:r>
          </a:p>
          <a:p>
            <a:r>
              <a:rPr lang="el-GR" dirty="0"/>
              <a:t>Αυτιστική ψυχοπάθεια</a:t>
            </a:r>
          </a:p>
          <a:p>
            <a:r>
              <a:rPr lang="el-GR" dirty="0"/>
              <a:t>Περιέγραψε λεκτικές δεξιότητες και κοινωνικές δεξιότητες</a:t>
            </a:r>
          </a:p>
          <a:p>
            <a:r>
              <a:rPr lang="en-US" dirty="0"/>
              <a:t>Wing, 1981</a:t>
            </a:r>
            <a:endParaRPr lang="el-GR" dirty="0"/>
          </a:p>
          <a:p>
            <a:r>
              <a:rPr lang="el-GR" dirty="0"/>
              <a:t>Αυτιστική διαταραχή ελαφριάς μορφής σε παιδιά με κανονική νοημοσύνη</a:t>
            </a:r>
          </a:p>
          <a:p>
            <a:r>
              <a:rPr lang="el-GR" dirty="0"/>
              <a:t>1992, ταξινομείται ως ξεχωριστή διαταραχή</a:t>
            </a:r>
          </a:p>
        </p:txBody>
      </p:sp>
    </p:spTree>
    <p:extLst>
      <p:ext uri="{BB962C8B-B14F-4D97-AF65-F5344CB8AC3E}">
        <p14:creationId xmlns:p14="http://schemas.microsoft.com/office/powerpoint/2010/main" val="24208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145774"/>
            <a:ext cx="10058402" cy="1219200"/>
          </a:xfrm>
        </p:spPr>
        <p:txBody>
          <a:bodyPr/>
          <a:lstStyle/>
          <a:p>
            <a:r>
              <a:rPr lang="el-GR" dirty="0"/>
              <a:t>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6835" y="1364974"/>
            <a:ext cx="10606779" cy="461672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Ανάπτυξη λόγου: δεν εμφανίζουν σημαντική καθυστέρηση ως την ηλικία των 3, φλυαρούν ή αποφεύγουν τη συνομιλία, ιδιότυπος, επαναληπτικός, αδέξιος, στείρος, επιτηδευμένος λόγος, λεκτικές στερεοτυπίες, ιδιομορφίες στην προσωδία, εμμονή σε θέματα συζήτησης, απώλεια σε μη λεκτική επικοινωνία</a:t>
            </a:r>
          </a:p>
          <a:p>
            <a:r>
              <a:rPr lang="el-GR" dirty="0"/>
              <a:t>Κοινωνικές &amp; Συναισθηματικές Εκδηλώσεις: ενδιαφέρον για ανθρώπους, συζητήσεις, αποφεύγουν κοινωνικές συναλλαγές με συνομηλίκους ή μικρότερους, κοινωνική συνδιαλλαγή με ωφελιμιστική σκοπιμότητα, αδέξια &amp; περιορισμένη κοινωνική συμπεριφορά, δεν εκδηλώνουν, δεν κατανοούν, δεν ανταποκρίνονται σε συναισθήματα, περιορισμένη </a:t>
            </a:r>
            <a:r>
              <a:rPr lang="el-GR" dirty="0" err="1"/>
              <a:t>βλεμματική</a:t>
            </a:r>
            <a:r>
              <a:rPr lang="el-GR" dirty="0"/>
              <a:t> επαφή</a:t>
            </a:r>
          </a:p>
        </p:txBody>
      </p:sp>
    </p:spTree>
    <p:extLst>
      <p:ext uri="{BB962C8B-B14F-4D97-AF65-F5344CB8AC3E}">
        <p14:creationId xmlns:p14="http://schemas.microsoft.com/office/powerpoint/2010/main" val="25375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6896" y="1411357"/>
            <a:ext cx="10616718" cy="4570343"/>
          </a:xfrm>
        </p:spPr>
        <p:txBody>
          <a:bodyPr>
            <a:normAutofit fontScale="92500"/>
          </a:bodyPr>
          <a:lstStyle/>
          <a:p>
            <a:r>
              <a:rPr lang="el-GR" dirty="0"/>
              <a:t>Γενικές Γνωσιακές Λειτουργίες: όχι ΝΑ, όχι ΜΔ</a:t>
            </a:r>
          </a:p>
          <a:p>
            <a:r>
              <a:rPr lang="el-GR" dirty="0"/>
              <a:t>Κινητικές Λειτουργίες: δυσκαμψία, </a:t>
            </a:r>
            <a:r>
              <a:rPr lang="el-GR" dirty="0" err="1"/>
              <a:t>γραφοκινητικές</a:t>
            </a:r>
            <a:r>
              <a:rPr lang="el-GR" dirty="0"/>
              <a:t> δυσκολίες, όχι επιδεξιότητα χεριών, αδεξιότητα σε αδρή &amp; λεπτή κίνηση</a:t>
            </a:r>
          </a:p>
          <a:p>
            <a:r>
              <a:rPr lang="el-GR" dirty="0"/>
              <a:t>Αυτοεξυπηρέτηση: φυσιολογικά ανεπτυγμένες δεξιότητες</a:t>
            </a:r>
          </a:p>
          <a:p>
            <a:r>
              <a:rPr lang="el-GR" dirty="0"/>
              <a:t>Γενική συμπεριφορά: ανυπακοή, αντιδρούν αρνητικά σε περιβαλλοντικές αλλαγές, αυξημένο άγχος, περιορισμένα ενδιαφέροντα</a:t>
            </a:r>
          </a:p>
          <a:p>
            <a:r>
              <a:rPr lang="el-GR" dirty="0"/>
              <a:t>Ιδιαίτερες Ικανότητες: απομνημόνευση &amp; παπαγαλία, αριθμητική ικανότητα, </a:t>
            </a:r>
            <a:r>
              <a:rPr lang="el-GR" dirty="0" err="1"/>
              <a:t>υπερλεξία</a:t>
            </a:r>
            <a:r>
              <a:rPr lang="el-GR" dirty="0"/>
              <a:t>, χρήση περίπλοκων μηχανισμών, επιδεξιότητα σε παζλ &amp; περίπλοκες κατασκευές</a:t>
            </a:r>
          </a:p>
        </p:txBody>
      </p:sp>
    </p:spTree>
    <p:extLst>
      <p:ext uri="{BB962C8B-B14F-4D97-AF65-F5344CB8AC3E}">
        <p14:creationId xmlns:p14="http://schemas.microsoft.com/office/powerpoint/2010/main" val="12051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Επίσης,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10-26 άτομα σε κάθε 10.000 άτομα</a:t>
            </a:r>
          </a:p>
          <a:p>
            <a:r>
              <a:rPr lang="el-GR" dirty="0"/>
              <a:t>Πιο συχνή σε αγόρια (3-10 φορές)</a:t>
            </a:r>
          </a:p>
          <a:p>
            <a:r>
              <a:rPr lang="el-GR" dirty="0"/>
              <a:t>Εντοπίζεται σε μεγαλύτερη ηλικία από τον τυπικό αυτισμό</a:t>
            </a:r>
          </a:p>
          <a:p>
            <a:r>
              <a:rPr lang="el-GR" dirty="0"/>
              <a:t>Συνήθως, στο πλαίσιο του σχολείου (λόγω κοινωνικότητας)</a:t>
            </a:r>
          </a:p>
          <a:p>
            <a:r>
              <a:rPr lang="el-GR" dirty="0"/>
              <a:t>Σταθερή πορεία</a:t>
            </a:r>
          </a:p>
          <a:p>
            <a:r>
              <a:rPr lang="el-GR" dirty="0"/>
              <a:t>Διαφορική διάγνωση από ΔΑΔ: η έλλειψη γλωσσικής απώλειας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Διάχυτη Αναπτυξιακή Διαταραχή Μη Προσδιοριζόμενη Αλλιώς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Διάχυτη Αναπτυξιακή Διαταραχή Μη Προσδιοριζόμενη Αλλιώς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Εκτεταμένη απώλεια σε αμοιβαίες κοινωνικές συναλλαγές, στις λεκτικές και μη λεκτικές επικοινωνιακές δεξιότητες, στερεότυπη συμπεριφορά, στερεότυπα ενδιαφέροντα, στερεότυπες δραστηριότητες, αλλά δεν πληρούν τα διαγνωστικά κριτήρια για κάποια ΔΑΔ, Σχιζοφρένεια, </a:t>
            </a:r>
            <a:r>
              <a:rPr lang="el-GR" dirty="0" err="1"/>
              <a:t>Σχιζότυπη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5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Διάχυτη Αναπτυξιακή Διαταραχή Μη Προσδιοριζόμενη Αλλιώς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Εκτεταμένη απώλεια σε αμοιβαίες κοινωνικές συναλλαγές, στις λεκτικές και μη λεκτικές επικοινωνιακές δεξιότητες, στερεότυπη συμπεριφορά, στερεότυπα ενδιαφέροντα, στερεότυπες δραστηριότητες, αλλά δεν πληρούν τα διαγνωστικά κριτήρια για κάποια ΔΑΔ, Σχιζοφρένεια, </a:t>
            </a:r>
            <a:r>
              <a:rPr lang="el-GR" dirty="0" err="1"/>
              <a:t>Σχιζότυπη</a:t>
            </a:r>
            <a:r>
              <a:rPr lang="el-GR" dirty="0"/>
              <a:t> Διαταραχή της Προσωπικότητας ή </a:t>
            </a:r>
            <a:r>
              <a:rPr lang="el-GR" dirty="0" err="1"/>
              <a:t>Αποφευκτική</a:t>
            </a:r>
            <a:r>
              <a:rPr lang="el-GR" dirty="0"/>
              <a:t> Διαταραχή της Προσωπικότητας</a:t>
            </a:r>
            <a:endParaRPr lang="en-US" dirty="0"/>
          </a:p>
          <a:p>
            <a:r>
              <a:rPr lang="el-GR" dirty="0"/>
              <a:t>Άτυπος αυτισμός (εμφανίζεται μετά την παιδική ηλικία, άτυπη ή οριακή συμπτωματολογία)</a:t>
            </a:r>
          </a:p>
        </p:txBody>
      </p:sp>
    </p:spTree>
    <p:extLst>
      <p:ext uri="{BB962C8B-B14F-4D97-AF65-F5344CB8AC3E}">
        <p14:creationId xmlns:p14="http://schemas.microsoft.com/office/powerpoint/2010/main" val="36639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Εκπαίδευση παιδιών με ΔΑΔ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2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Αρχές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5214" y="1524001"/>
            <a:ext cx="10058400" cy="482363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Αυστηρά δομημένα εκπαιδευτικά προγράμματα</a:t>
            </a:r>
          </a:p>
          <a:p>
            <a:r>
              <a:rPr lang="el-GR" dirty="0"/>
              <a:t>Εξατομικευμένα προγράμματα με συστηματική εφαρμογή</a:t>
            </a:r>
          </a:p>
          <a:p>
            <a:r>
              <a:rPr lang="el-GR" dirty="0"/>
              <a:t>Εξατομικευμένα συστήματα ανταλλάξιμων αμοιβών</a:t>
            </a:r>
          </a:p>
          <a:p>
            <a:r>
              <a:rPr lang="el-GR" dirty="0"/>
              <a:t>Μικρή αναλογία μαθητών – εκπαιδευτικού</a:t>
            </a:r>
          </a:p>
          <a:p>
            <a:r>
              <a:rPr lang="el-GR" dirty="0"/>
              <a:t>Προσαρμοσμένο εκπαιδευτικό περιβάλλον</a:t>
            </a:r>
          </a:p>
          <a:p>
            <a:r>
              <a:rPr lang="el-GR" dirty="0"/>
              <a:t>Μεθοδολογία που προωθεί τη γενίκευση και τη συντήρηση δεξιοτήτων</a:t>
            </a:r>
          </a:p>
          <a:p>
            <a:r>
              <a:rPr lang="el-GR" dirty="0"/>
              <a:t>Προγραμματισμός κοινωνικής ένταξης</a:t>
            </a:r>
          </a:p>
          <a:p>
            <a:r>
              <a:rPr lang="el-GR" dirty="0"/>
              <a:t>Παρέμβαση στο οικογενειακό περιβάλλον</a:t>
            </a:r>
          </a:p>
          <a:p>
            <a:r>
              <a:rPr lang="el-GR" dirty="0"/>
              <a:t>Αξιολόγηση εκπαιδευτικών &amp; περιβάλλοντος</a:t>
            </a:r>
          </a:p>
        </p:txBody>
      </p:sp>
    </p:spTree>
    <p:extLst>
      <p:ext uri="{BB962C8B-B14F-4D97-AF65-F5344CB8AC3E}">
        <p14:creationId xmlns:p14="http://schemas.microsoft.com/office/powerpoint/2010/main" val="32115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Αυτιστικός </a:t>
            </a:r>
          </a:p>
          <a:p>
            <a:r>
              <a:rPr lang="el-GR" u="sng" dirty="0"/>
              <a:t>Άτομο με αυτισμό</a:t>
            </a:r>
          </a:p>
          <a:p>
            <a:r>
              <a:rPr lang="el-GR" u="sng" dirty="0"/>
              <a:t>ΔΑΔ: </a:t>
            </a:r>
            <a:r>
              <a:rPr lang="el-GR" dirty="0"/>
              <a:t>παιδικός αυτισμός, σύνδρομο </a:t>
            </a:r>
            <a:r>
              <a:rPr lang="en-US" dirty="0"/>
              <a:t>Rett, </a:t>
            </a:r>
            <a:r>
              <a:rPr lang="el-GR" dirty="0"/>
              <a:t>σύνδρομο </a:t>
            </a:r>
            <a:r>
              <a:rPr lang="en-US" dirty="0"/>
              <a:t>Asperger, </a:t>
            </a:r>
            <a:r>
              <a:rPr lang="el-GR" dirty="0"/>
              <a:t>παιδική αποδιοργανωτική διαταραχή, διάχυτη αναπτυξιακή διαταραχή μη προσδιοριζόμενη αλλιώς, άτυπος αυτισμός, ευρύτερος φαινότυπος του αυτισμού (ελαφριά αυτιστικά συμπτώματα)</a:t>
            </a: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5412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685414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Κύκλος συστηματικής διδασκαλίας </a:t>
            </a:r>
          </a:p>
          <a:p>
            <a:pPr marL="0" indent="0">
              <a:buNone/>
            </a:pPr>
            <a:r>
              <a:rPr lang="el-GR" dirty="0"/>
              <a:t>                   Συγκέντρωση της προσοχής</a:t>
            </a:r>
          </a:p>
          <a:p>
            <a:pPr marL="0" indent="0">
              <a:buNone/>
            </a:pPr>
            <a:r>
              <a:rPr lang="el-GR" dirty="0"/>
              <a:t>                    </a:t>
            </a:r>
          </a:p>
          <a:p>
            <a:pPr marL="0" indent="0">
              <a:buNone/>
            </a:pPr>
            <a:r>
              <a:rPr lang="el-GR" dirty="0"/>
              <a:t>                     Παρουσίαση ερεθίσματος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Σωστή αντίδραση                                 λάθος αντίδραση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Επιβράβευση                                             διόρθωση</a:t>
            </a:r>
          </a:p>
          <a:p>
            <a:pPr marL="0" indent="0">
              <a:buNone/>
            </a:pPr>
            <a:r>
              <a:rPr lang="el-GR" dirty="0"/>
              <a:t>               Χρονικό διάστημα μεταξύ προσπαθειών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348176" y="2445487"/>
            <a:ext cx="0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3780853" y="3583172"/>
            <a:ext cx="233917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6671930" y="3583172"/>
            <a:ext cx="478465" cy="38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2183801" y="4603898"/>
            <a:ext cx="6506" cy="42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/>
          <p:nvPr/>
        </p:nvCxnSpPr>
        <p:spPr>
          <a:xfrm>
            <a:off x="8665535" y="4603898"/>
            <a:ext cx="10632" cy="42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5396023" y="4603898"/>
            <a:ext cx="0" cy="850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Σταδιακή διαμόρφωση της συμπεριφοράς</a:t>
            </a:r>
          </a:p>
          <a:p>
            <a:pPr marL="0" indent="0">
              <a:buNone/>
            </a:pPr>
            <a:r>
              <a:rPr lang="el-GR" dirty="0"/>
              <a:t> Αρχικός Στόχος            Ενδιάμεσος Στόχος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Τελικός Στόχος 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987209" y="2541181"/>
            <a:ext cx="882503" cy="1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6900529" y="2849526"/>
            <a:ext cx="31898" cy="56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Τώρα: παίζει για 1΄</a:t>
            </a:r>
          </a:p>
          <a:p>
            <a:r>
              <a:rPr lang="el-GR" dirty="0"/>
              <a:t>Στόχος: Να παίζει η Νίκη για 10΄ με τα παιχνίδια, χωρίς βοήθεια ούτε στερεοτυπίες</a:t>
            </a:r>
          </a:p>
          <a:p>
            <a:r>
              <a:rPr lang="el-GR" dirty="0"/>
              <a:t>Βραχυπρόθεσμοι Στόχοι: 1.να παίζει χωρίς στερεοτυπίες για 2΄</a:t>
            </a:r>
          </a:p>
          <a:p>
            <a:pPr marL="0" indent="0">
              <a:buNone/>
            </a:pPr>
            <a:r>
              <a:rPr lang="el-GR" dirty="0"/>
              <a:t>2. να παίζει χωρίς στερεοτυπίες για 4΄</a:t>
            </a:r>
          </a:p>
          <a:p>
            <a:pPr marL="0" indent="0">
              <a:buNone/>
            </a:pPr>
            <a:r>
              <a:rPr lang="el-GR" dirty="0"/>
              <a:t>3. να παίζει χωρίς στερεοτυπίες για 7΄</a:t>
            </a:r>
          </a:p>
          <a:p>
            <a:pPr marL="0" indent="0">
              <a:buNone/>
            </a:pPr>
            <a:r>
              <a:rPr lang="el-GR" dirty="0"/>
              <a:t>4. να παίζει χωρίς στερεοτυπίες για 10΄</a:t>
            </a:r>
          </a:p>
        </p:txBody>
      </p:sp>
    </p:spTree>
    <p:extLst>
      <p:ext uri="{BB962C8B-B14F-4D97-AF65-F5344CB8AC3E}">
        <p14:creationId xmlns:p14="http://schemas.microsoft.com/office/powerpoint/2010/main" val="2402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/>
          <a:lstStyle/>
          <a:p>
            <a:r>
              <a:rPr lang="el-GR" dirty="0"/>
              <a:t>Παράδειγμα ΙΙ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9219" y="1286539"/>
            <a:ext cx="10706986" cy="5050465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Τώρα: Ο Γιώργος τρώει αποκλειστικά αλεσμένες τροφές</a:t>
            </a:r>
          </a:p>
          <a:p>
            <a:r>
              <a:rPr lang="el-GR" dirty="0"/>
              <a:t>Στόχος: ΝΑ τρώει στερεά τροφή</a:t>
            </a:r>
          </a:p>
          <a:p>
            <a:r>
              <a:rPr lang="el-GR" dirty="0"/>
              <a:t>Βραχυπρόθεσμοι: 1. το αγαπημένο του φαγητό, αλεσμένο κατά τα 2/3 του αρχικού αλέσματος</a:t>
            </a:r>
          </a:p>
          <a:p>
            <a:pPr marL="0" indent="0">
              <a:buNone/>
            </a:pPr>
            <a:r>
              <a:rPr lang="el-GR" dirty="0"/>
              <a:t>2. το αγαπημένο του φαγητό, αλεσμένο κατά τα 1/2 του αρχικού αλέσματος</a:t>
            </a:r>
          </a:p>
          <a:p>
            <a:pPr marL="0" indent="0">
              <a:buNone/>
            </a:pPr>
            <a:r>
              <a:rPr lang="el-GR" dirty="0"/>
              <a:t>3. το αγαπημένο του φαγητό, αλεσμένο κατά τα 1/3 του αρχικού αλέσματος</a:t>
            </a:r>
          </a:p>
          <a:p>
            <a:pPr marL="0" indent="0">
              <a:buNone/>
            </a:pPr>
            <a:r>
              <a:rPr lang="el-GR" dirty="0"/>
              <a:t>4. το αγαπημένο του και άλλα φαγητά, αλεσμένα κατά τα 1/3 του αρχικού αλέσματος</a:t>
            </a:r>
          </a:p>
          <a:p>
            <a:pPr marL="0" indent="0">
              <a:buNone/>
            </a:pPr>
            <a:r>
              <a:rPr lang="el-GR" dirty="0"/>
              <a:t>5. μαλακές, μη αλεσμένες τροφές</a:t>
            </a:r>
          </a:p>
          <a:p>
            <a:pPr marL="0" indent="0">
              <a:buNone/>
            </a:pPr>
            <a:r>
              <a:rPr lang="el-GR" dirty="0"/>
              <a:t>6. Μαλακές μη αλεσμένες, το αγαπημένο του μη αλεσμένο και άλλα φαγητά αλεσμένα κατά το 1/3</a:t>
            </a:r>
          </a:p>
          <a:p>
            <a:pPr marL="0" indent="0">
              <a:buNone/>
            </a:pPr>
            <a:r>
              <a:rPr lang="el-GR" dirty="0"/>
              <a:t>7. Όλες οι τροφές στερεές</a:t>
            </a:r>
          </a:p>
        </p:txBody>
      </p:sp>
    </p:spTree>
    <p:extLst>
      <p:ext uri="{BB962C8B-B14F-4D97-AF65-F5344CB8AC3E}">
        <p14:creationId xmlns:p14="http://schemas.microsoft.com/office/powerpoint/2010/main" val="19797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30" y="489099"/>
            <a:ext cx="6772940" cy="6092456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0558" y="1740564"/>
            <a:ext cx="4951414" cy="2905864"/>
          </a:xfrm>
        </p:spPr>
        <p:txBody>
          <a:bodyPr/>
          <a:lstStyle/>
          <a:p>
            <a:r>
              <a:rPr lang="el-GR" dirty="0"/>
              <a:t>Διδασκαλία αλυσιδωτών αντιδράσεων &amp; ανάλυση έργου</a:t>
            </a:r>
          </a:p>
          <a:p>
            <a:pPr marL="0" indent="0">
              <a:buNone/>
            </a:pPr>
            <a:r>
              <a:rPr lang="el-GR" dirty="0"/>
              <a:t>(π.χ. με Πρόσθια Διδασκαλία)</a:t>
            </a:r>
          </a:p>
        </p:txBody>
      </p:sp>
    </p:spTree>
    <p:extLst>
      <p:ext uri="{BB962C8B-B14F-4D97-AF65-F5344CB8AC3E}">
        <p14:creationId xmlns:p14="http://schemas.microsoft.com/office/powerpoint/2010/main" val="32826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Διδασκαλία με συνολική παρουσίαση έργου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Μακροπρόθεσμος Στόχος: Ο Μάριος να ντύνεται ανεξάρτητα </a:t>
            </a:r>
          </a:p>
          <a:p>
            <a:r>
              <a:rPr lang="el-GR" dirty="0"/>
              <a:t>Τώρα: Η μαμά ντύνει το Μάριο, ο ίδιος συμμετέχει ενεργά στη διαδικασία</a:t>
            </a:r>
          </a:p>
          <a:p>
            <a:r>
              <a:rPr lang="el-GR" dirty="0"/>
              <a:t>Διαδοχικές Αντιδράσεις: Φοράει ένα-ένα τα ΄ρούχα του έως το μπουφάν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Ανάστροφη Αλυσίδα</a:t>
            </a:r>
          </a:p>
        </p:txBody>
      </p:sp>
      <p:pic>
        <p:nvPicPr>
          <p:cNvPr id="11" name="Θέση περιεχομένου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1" y="425303"/>
            <a:ext cx="5890437" cy="5964864"/>
          </a:xfrm>
        </p:spPr>
      </p:pic>
    </p:spTree>
    <p:extLst>
      <p:ext uri="{BB962C8B-B14F-4D97-AF65-F5344CB8AC3E}">
        <p14:creationId xmlns:p14="http://schemas.microsoft.com/office/powerpoint/2010/main" val="22344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Τμηματική βοήθεια:</a:t>
            </a:r>
          </a:p>
          <a:p>
            <a:r>
              <a:rPr lang="el-GR" dirty="0"/>
              <a:t>Λεκτική καθοδήγηση</a:t>
            </a:r>
          </a:p>
          <a:p>
            <a:r>
              <a:rPr lang="el-GR" dirty="0"/>
              <a:t>Καθοδήγηση με οπτικά ερεθίσματα</a:t>
            </a:r>
          </a:p>
          <a:p>
            <a:r>
              <a:rPr lang="el-GR" dirty="0"/>
              <a:t>Παρουσίαση προτύπου ως μίμηση</a:t>
            </a:r>
          </a:p>
          <a:p>
            <a:r>
              <a:rPr lang="el-GR" dirty="0"/>
              <a:t>Σωματική καθοδήγηση     </a:t>
            </a:r>
          </a:p>
          <a:p>
            <a:r>
              <a:rPr lang="el-GR" dirty="0"/>
              <a:t>Τρόποι απόσυρσης των πρόσθετων ερεθισμάτων (από το μέγιστο στο ελάχιστο τμηματική βοήθεια, από το ελάχιστο στο μέγιστο, σταδιακή καθοδήγηση, τμηματική βοήθεια με χρονική καθυστέρηση)           </a:t>
            </a:r>
          </a:p>
        </p:txBody>
      </p:sp>
    </p:spTree>
    <p:extLst>
      <p:ext uri="{BB962C8B-B14F-4D97-AF65-F5344CB8AC3E}">
        <p14:creationId xmlns:p14="http://schemas.microsoft.com/office/powerpoint/2010/main" val="25289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Στρατηγικές τους άμεσους ενισχυτές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Συστήματα ανταλλάξιμων αμοιβών </a:t>
            </a:r>
          </a:p>
          <a:p>
            <a:r>
              <a:rPr lang="el-GR" dirty="0"/>
              <a:t>Ορίζω τις αντιδράσεις που θα ενισχυθούν, επιλέγω την αμοιβή, δίνω τη δυνατότητα στο μαθητή να επιλέξει τους άμεσους ενισχυτές</a:t>
            </a:r>
          </a:p>
          <a:p>
            <a:r>
              <a:rPr lang="el-GR" dirty="0"/>
              <a:t>Σύμβολα ως ανταλλάξιμες αμοιβές (πχ αυτοκόλλητα)</a:t>
            </a:r>
          </a:p>
        </p:txBody>
      </p:sp>
    </p:spTree>
    <p:extLst>
      <p:ext uri="{BB962C8B-B14F-4D97-AF65-F5344CB8AC3E}">
        <p14:creationId xmlns:p14="http://schemas.microsoft.com/office/powerpoint/2010/main" val="36986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διδασκαλίας επικοινωνιακών και κοινωνικών δεξιοτήτων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809" y="1752600"/>
            <a:ext cx="11310729" cy="4229100"/>
          </a:xfrm>
        </p:spPr>
        <p:txBody>
          <a:bodyPr/>
          <a:lstStyle/>
          <a:p>
            <a:r>
              <a:rPr lang="el-GR" dirty="0" err="1"/>
              <a:t>Επ’ευκαιρία</a:t>
            </a:r>
            <a:r>
              <a:rPr lang="el-GR" dirty="0"/>
              <a:t> διδασκαλία (ευκαιριακή μάθηση) (Ξεκινά με πρωτοβουλία του παιδιού, στόχοι: αυθόρμητη χρήση λόγου, επικοινωνιακή χρήση λόγου, συντήρηση κ γενίκευση, χρήση του λόγου) (πχ θέλω </a:t>
            </a:r>
            <a:r>
              <a:rPr lang="el-GR" dirty="0" err="1"/>
              <a:t>γλυκό,πχ</a:t>
            </a:r>
            <a:r>
              <a:rPr lang="el-GR" dirty="0"/>
              <a:t>  μπισκότο)</a:t>
            </a:r>
          </a:p>
          <a:p>
            <a:r>
              <a:rPr lang="el-GR" dirty="0"/>
              <a:t>Μάθηση μέσω παρατήρησης προτύπου (οδηγούμαστε στη μίμηση, στόχοι: καινούριες αντιδράσεις, ανάπτυξη κοινωνικών δεξιοτήτων, εξομοίωση με φυσικούς τρόπους μάθησης, προετοιμασία για συμμετοχή σε ομάδες, προετοιμασία για σχολική ένταξη, συντήρηση κ γενίκευση) (πχ </a:t>
            </a:r>
            <a:r>
              <a:rPr lang="el-GR" dirty="0" err="1"/>
              <a:t>φωτο</a:t>
            </a:r>
            <a:r>
              <a:rPr lang="el-GR" dirty="0"/>
              <a:t> με γυαλιά)</a:t>
            </a:r>
          </a:p>
        </p:txBody>
      </p:sp>
    </p:spTree>
    <p:extLst>
      <p:ext uri="{BB962C8B-B14F-4D97-AF65-F5344CB8AC3E}">
        <p14:creationId xmlns:p14="http://schemas.microsoft.com/office/powerpoint/2010/main" val="42883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Αυτισμός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Σοβαρή διαταραχή επικοινωνίας, αποτέλεσμα νευρολογικής διαταραχής που επηρεάζει τη λειτουργία του εγκεφάλου και τους τομείς της ανάπτυξης.</a:t>
            </a:r>
          </a:p>
          <a:p>
            <a:r>
              <a:rPr lang="el-GR" dirty="0"/>
              <a:t>Εμφανίζεται πριν την ηλικία των 3 ετών</a:t>
            </a:r>
          </a:p>
          <a:p>
            <a:r>
              <a:rPr lang="el-GR" dirty="0"/>
              <a:t>Συχνά συνυπάρχει με άλλες διαταραχές</a:t>
            </a:r>
          </a:p>
          <a:p>
            <a:r>
              <a:rPr lang="el-GR" dirty="0"/>
              <a:t>1911, </a:t>
            </a:r>
            <a:r>
              <a:rPr lang="en-US" dirty="0" err="1"/>
              <a:t>Bleuler</a:t>
            </a:r>
            <a:r>
              <a:rPr lang="el-GR" dirty="0"/>
              <a:t>/ 1943 </a:t>
            </a:r>
            <a:r>
              <a:rPr lang="en-US" dirty="0" err="1"/>
              <a:t>Kanner</a:t>
            </a:r>
            <a:endParaRPr lang="el-GR" dirty="0"/>
          </a:p>
          <a:p>
            <a:r>
              <a:rPr lang="el-GR" dirty="0"/>
              <a:t>Αυτισμός=αυτός=εγώ ο ίδιος -&gt;απομόνωση από τον εαυτό</a:t>
            </a:r>
          </a:p>
        </p:txBody>
      </p:sp>
    </p:spTree>
    <p:extLst>
      <p:ext uri="{BB962C8B-B14F-4D97-AF65-F5344CB8AC3E}">
        <p14:creationId xmlns:p14="http://schemas.microsoft.com/office/powerpoint/2010/main" val="18448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διδασκαλίας επικοινωνιακών και κοινωνικών δεξιοτήτων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Διδασκαλία κοινωνικών συναλλαγών με συνομήλικους (</a:t>
            </a:r>
            <a:r>
              <a:rPr lang="en-US" dirty="0"/>
              <a:t>peer modeling)</a:t>
            </a:r>
            <a:r>
              <a:rPr lang="el-GR" dirty="0"/>
              <a:t> (συμμετοχή σε κοινές δραστηριότητες, στόχοι: κατανόηση κανόνων παιχνιδιού, συμμετοχή σε δυαδικά/ ομαδικά παιχνίδια, μιμείται συνομήλικους, ανταποκρίνεται και απευθύνεται σε αυτούς, ζητά να μοιραστεί, πρωτοβουλίες επικοινωνίας) </a:t>
            </a:r>
          </a:p>
          <a:p>
            <a:r>
              <a:rPr lang="el-GR" dirty="0"/>
              <a:t>Γενίκευση και συντήρηση δεξιοτήτων (διδασκαλία με πολλαπλά ερεθίσματα και εναλλαγές, σε συνθήκες που αλλάζουν απρόβλεπτα, χρήση κοινών ερεθισμάτων σε διαφορετικές συνθήκες)</a:t>
            </a:r>
          </a:p>
        </p:txBody>
      </p:sp>
    </p:spTree>
    <p:extLst>
      <p:ext uri="{BB962C8B-B14F-4D97-AF65-F5344CB8AC3E}">
        <p14:creationId xmlns:p14="http://schemas.microsoft.com/office/powerpoint/2010/main" val="7465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ΕΕΠ για παιδιά με ΔΑΔ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23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παράμετροι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45935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Δεν υπάρχουν αποκλειστικές μέθοδοι</a:t>
            </a:r>
          </a:p>
          <a:p>
            <a:r>
              <a:rPr lang="el-GR" dirty="0"/>
              <a:t>Δεν ανταποκρίνονται όλες οι μέθοδοι σε όλα τα παιδιά</a:t>
            </a:r>
          </a:p>
          <a:p>
            <a:r>
              <a:rPr lang="el-GR" dirty="0"/>
              <a:t>Οι μέθοδοι παρέμβασης προσαρμόζονται στα παιδιά</a:t>
            </a:r>
          </a:p>
          <a:p>
            <a:r>
              <a:rPr lang="el-GR" dirty="0"/>
              <a:t>Εξοικειωμένο περιβάλλον με τις μεθόδους</a:t>
            </a:r>
          </a:p>
          <a:p>
            <a:r>
              <a:rPr lang="el-GR" dirty="0"/>
              <a:t>Συνέπεια στον τρόπο αντιμετώπισης του παιδιού</a:t>
            </a:r>
          </a:p>
          <a:p>
            <a:r>
              <a:rPr lang="el-GR" dirty="0"/>
              <a:t>Στόχοι που μπορούν να κατακτηθούν σε σύντομο διάστημα</a:t>
            </a:r>
          </a:p>
          <a:p>
            <a:r>
              <a:rPr lang="el-GR" dirty="0"/>
              <a:t>Αφήνουμε το παιδί να επιλέγει αντικείμενα κ δραστηριότητες</a:t>
            </a:r>
          </a:p>
          <a:p>
            <a:r>
              <a:rPr lang="el-GR" dirty="0"/>
              <a:t>Μέτρα ώστε να προλαμβάνεται η εξουθένωση γονιών κ εκπαιδευτικών </a:t>
            </a:r>
          </a:p>
        </p:txBody>
      </p:sp>
    </p:spTree>
    <p:extLst>
      <p:ext uri="{BB962C8B-B14F-4D97-AF65-F5344CB8AC3E}">
        <p14:creationId xmlns:p14="http://schemas.microsoft.com/office/powerpoint/2010/main" val="24499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1" y="0"/>
            <a:ext cx="10058402" cy="1219200"/>
          </a:xfrm>
        </p:spPr>
        <p:txBody>
          <a:bodyPr/>
          <a:lstStyle/>
          <a:p>
            <a:r>
              <a:rPr lang="el-GR" dirty="0"/>
              <a:t>Βασικές παράμετροι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6471" y="1292087"/>
            <a:ext cx="11121886" cy="5426765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Αφαίρεση αντικειμένων που αποσπούν την προσοχή του παιδιού</a:t>
            </a:r>
          </a:p>
          <a:p>
            <a:r>
              <a:rPr lang="el-GR" dirty="0"/>
              <a:t>Ευχάριστες συνθήκες μάθησης</a:t>
            </a:r>
          </a:p>
          <a:p>
            <a:r>
              <a:rPr lang="el-GR" dirty="0"/>
              <a:t>Επίπλωση ανταποκρινόμενη σε ανάγκες μαθητή</a:t>
            </a:r>
          </a:p>
          <a:p>
            <a:r>
              <a:rPr lang="el-GR" dirty="0"/>
              <a:t>Προετοιμασία στόχων</a:t>
            </a:r>
          </a:p>
          <a:p>
            <a:r>
              <a:rPr lang="el-GR" dirty="0"/>
              <a:t>Εναλλαγή μεταξύ εύκολων και δύσκολων στόχων</a:t>
            </a:r>
          </a:p>
          <a:p>
            <a:r>
              <a:rPr lang="el-GR" dirty="0"/>
              <a:t>Απουσία θορύβων</a:t>
            </a:r>
          </a:p>
          <a:p>
            <a:r>
              <a:rPr lang="el-GR" dirty="0"/>
              <a:t>Αφαίρεση εύθραυστων αντικειμένων</a:t>
            </a:r>
          </a:p>
          <a:p>
            <a:r>
              <a:rPr lang="el-GR" dirty="0"/>
              <a:t>Χρήση ενισχυτών</a:t>
            </a:r>
          </a:p>
          <a:p>
            <a:r>
              <a:rPr lang="el-GR" dirty="0"/>
              <a:t>Εγγύτητα μαθητή – δασκάλου, για έλεγχο</a:t>
            </a:r>
          </a:p>
          <a:p>
            <a:r>
              <a:rPr lang="el-GR" dirty="0"/>
              <a:t>Συχνή επιβράβευση</a:t>
            </a:r>
          </a:p>
          <a:p>
            <a:r>
              <a:rPr lang="el-GR" dirty="0"/>
              <a:t>Το πότε θα σηκωθεί το παιδί από την καρέκλα ορίζεται από τον εκπαιδευτή</a:t>
            </a:r>
          </a:p>
          <a:p>
            <a:r>
              <a:rPr lang="el-GR" dirty="0"/>
              <a:t>Η διδασκαλία ξεκινά όταν το παιδί είναι ήρεμο και συνεργάσιμο</a:t>
            </a:r>
          </a:p>
          <a:p>
            <a:r>
              <a:rPr lang="el-GR" dirty="0"/>
              <a:t>Παιγνιώδης μορφή</a:t>
            </a:r>
          </a:p>
        </p:txBody>
      </p:sp>
    </p:spTree>
    <p:extLst>
      <p:ext uri="{BB962C8B-B14F-4D97-AF65-F5344CB8AC3E}">
        <p14:creationId xmlns:p14="http://schemas.microsoft.com/office/powerpoint/2010/main" val="6191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Τομείς του ΕΕΠ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Χωροταξική ένταξη</a:t>
            </a:r>
          </a:p>
          <a:p>
            <a:r>
              <a:rPr lang="el-GR" dirty="0"/>
              <a:t>Κοινωνική ένταξη</a:t>
            </a:r>
          </a:p>
          <a:p>
            <a:r>
              <a:rPr lang="el-GR" dirty="0"/>
              <a:t>Κοινωνική υπόσταση</a:t>
            </a:r>
          </a:p>
        </p:txBody>
      </p:sp>
    </p:spTree>
    <p:extLst>
      <p:ext uri="{BB962C8B-B14F-4D97-AF65-F5344CB8AC3E}">
        <p14:creationId xmlns:p14="http://schemas.microsoft.com/office/powerpoint/2010/main" val="34717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στόχων: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Προϋποτιθέμενη γνώση</a:t>
            </a:r>
          </a:p>
          <a:p>
            <a:r>
              <a:rPr lang="el-GR" dirty="0"/>
              <a:t>Ηλικιακή </a:t>
            </a:r>
            <a:r>
              <a:rPr lang="el-GR" dirty="0" err="1"/>
              <a:t>καταλληλότητα</a:t>
            </a:r>
            <a:endParaRPr lang="el-GR" dirty="0"/>
          </a:p>
          <a:p>
            <a:r>
              <a:rPr lang="el-GR" dirty="0"/>
              <a:t>Να συμβάλλουν στη μείωση </a:t>
            </a:r>
            <a:r>
              <a:rPr lang="el-GR" dirty="0" err="1"/>
              <a:t>δυσπροσαρμοστικών</a:t>
            </a:r>
            <a:r>
              <a:rPr lang="el-GR" dirty="0"/>
              <a:t> συμπεριφορών</a:t>
            </a:r>
          </a:p>
          <a:p>
            <a:r>
              <a:rPr lang="el-GR" dirty="0"/>
              <a:t>Να εξελίσσουν τις υπάρχουσες γνώσεις κ να οδηγούν σε νέες</a:t>
            </a:r>
          </a:p>
          <a:p>
            <a:r>
              <a:rPr lang="el-GR" dirty="0"/>
              <a:t>Λειτουργικές δεξιότητες και με ευκαιρία για γενίκευση</a:t>
            </a:r>
          </a:p>
          <a:p>
            <a:r>
              <a:rPr lang="el-GR" dirty="0"/>
              <a:t>Διδασκαλία κ κατάκτηση σε σύντομο διάστημα</a:t>
            </a:r>
          </a:p>
          <a:p>
            <a:r>
              <a:rPr lang="el-GR" dirty="0"/>
              <a:t>Να προωθείται η συμμετοχή του παιδιού στην οικογένεια</a:t>
            </a:r>
          </a:p>
          <a:p>
            <a:r>
              <a:rPr lang="el-GR" dirty="0"/>
              <a:t>Υπάρχουν στην καθημερινότητα του παιδιού</a:t>
            </a:r>
          </a:p>
        </p:txBody>
      </p:sp>
    </p:spTree>
    <p:extLst>
      <p:ext uri="{BB962C8B-B14F-4D97-AF65-F5344CB8AC3E}">
        <p14:creationId xmlns:p14="http://schemas.microsoft.com/office/powerpoint/2010/main" val="22785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Πετυχημένοι στόχοι αν: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Εκτελούνται κατά απαίτηση του εκπαιδευτικού</a:t>
            </a:r>
          </a:p>
          <a:p>
            <a:r>
              <a:rPr lang="el-GR" dirty="0"/>
              <a:t>Εκτελούνται χωρίς βοήθεια ή προτροπή</a:t>
            </a:r>
          </a:p>
          <a:p>
            <a:r>
              <a:rPr lang="el-GR" dirty="0"/>
              <a:t>Εκτελούνται με τρόπο σταθερό κ </a:t>
            </a:r>
            <a:r>
              <a:rPr lang="el-GR" dirty="0" err="1"/>
              <a:t>κατ’εξακολούθηση</a:t>
            </a:r>
            <a:endParaRPr lang="el-GR" dirty="0"/>
          </a:p>
          <a:p>
            <a:r>
              <a:rPr lang="el-GR" dirty="0"/>
              <a:t>Εκτελούνται όλα τα βήματα μιας δραστηριότητας χωρίς βοήθεια</a:t>
            </a:r>
          </a:p>
          <a:p>
            <a:r>
              <a:rPr lang="el-GR" dirty="0"/>
              <a:t>Εκτελούνται γενικευμένα</a:t>
            </a:r>
          </a:p>
        </p:txBody>
      </p:sp>
    </p:spTree>
    <p:extLst>
      <p:ext uri="{BB962C8B-B14F-4D97-AF65-F5344CB8AC3E}">
        <p14:creationId xmlns:p14="http://schemas.microsoft.com/office/powerpoint/2010/main" val="25512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6732" y="258820"/>
            <a:ext cx="10058402" cy="506896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6" y="1782693"/>
            <a:ext cx="4951413" cy="4068279"/>
          </a:xfr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4522"/>
            <a:ext cx="5562600" cy="56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8195" y="367748"/>
            <a:ext cx="10058402" cy="49033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ΙΙ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1083365"/>
            <a:ext cx="5317434" cy="537707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0" y="1083365"/>
            <a:ext cx="4880113" cy="5456583"/>
          </a:xfrm>
        </p:spPr>
      </p:pic>
    </p:spTree>
    <p:extLst>
      <p:ext uri="{BB962C8B-B14F-4D97-AF65-F5344CB8AC3E}">
        <p14:creationId xmlns:p14="http://schemas.microsoft.com/office/powerpoint/2010/main" val="4739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9412" y="377686"/>
            <a:ext cx="10058402" cy="510209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ΙΙ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04" y="782527"/>
            <a:ext cx="6549887" cy="5179295"/>
          </a:xfrm>
        </p:spPr>
      </p:pic>
    </p:spTree>
    <p:extLst>
      <p:ext uri="{BB962C8B-B14F-4D97-AF65-F5344CB8AC3E}">
        <p14:creationId xmlns:p14="http://schemas.microsoft.com/office/powerpoint/2010/main" val="23789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 στα 100 παιδιά (αγόρια - κορίτσια: 4 προς 1)</a:t>
            </a:r>
          </a:p>
          <a:p>
            <a:r>
              <a:rPr lang="el-GR" dirty="0"/>
              <a:t>Μεγαλύτερη ενημέρωση</a:t>
            </a:r>
          </a:p>
          <a:p>
            <a:r>
              <a:rPr lang="el-GR" dirty="0"/>
              <a:t>Ευρύς ο ορισμός (μεγάλο φάσμα)</a:t>
            </a:r>
          </a:p>
          <a:p>
            <a:r>
              <a:rPr lang="el-GR" dirty="0"/>
              <a:t>Έγκυρα και αξιόπιστα διαγνωστικά κριτήρια</a:t>
            </a:r>
          </a:p>
          <a:p>
            <a:r>
              <a:rPr lang="el-GR" dirty="0"/>
              <a:t>Αυτισμός αυτό που παλαιότερα ονομαζόταν συναισθηματική διαταραχή ή βαριά νοητική αναπηρία ή ψύχωση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0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0447" y="168964"/>
            <a:ext cx="10058402" cy="599661"/>
          </a:xfrm>
        </p:spPr>
        <p:txBody>
          <a:bodyPr/>
          <a:lstStyle/>
          <a:p>
            <a:r>
              <a:rPr lang="el-GR" dirty="0"/>
              <a:t>Παράδειγμα ΙΙΙ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866529"/>
            <a:ext cx="5566762" cy="5842384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54157"/>
            <a:ext cx="5767395" cy="5754756"/>
          </a:xfrm>
        </p:spPr>
      </p:pic>
    </p:spTree>
    <p:extLst>
      <p:ext uri="{BB962C8B-B14F-4D97-AF65-F5344CB8AC3E}">
        <p14:creationId xmlns:p14="http://schemas.microsoft.com/office/powerpoint/2010/main" val="11400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78904"/>
            <a:ext cx="10058402" cy="689113"/>
          </a:xfrm>
        </p:spPr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IV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1" y="964097"/>
            <a:ext cx="5856020" cy="560566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64097"/>
            <a:ext cx="5954621" cy="5605668"/>
          </a:xfrm>
        </p:spPr>
      </p:pic>
    </p:spTree>
    <p:extLst>
      <p:ext uri="{BB962C8B-B14F-4D97-AF65-F5344CB8AC3E}">
        <p14:creationId xmlns:p14="http://schemas.microsoft.com/office/powerpoint/2010/main" val="2201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Τρόποι διδασκαλίας νέας γνώσης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Παρουσίαση ενός ερεθίσματος </a:t>
            </a:r>
            <a:r>
              <a:rPr lang="el-GR" dirty="0" err="1"/>
              <a:t>κατ’επανάληψη</a:t>
            </a:r>
            <a:r>
              <a:rPr lang="el-GR" dirty="0"/>
              <a:t> κ </a:t>
            </a:r>
            <a:r>
              <a:rPr lang="el-GR" dirty="0" err="1"/>
              <a:t>κατ’αποκλειστικότητα</a:t>
            </a:r>
            <a:endParaRPr lang="el-GR" dirty="0"/>
          </a:p>
          <a:p>
            <a:r>
              <a:rPr lang="el-GR" dirty="0"/>
              <a:t>Παρουσίαση του ίδιου ερεθίσματος εναλλάξ με κάποιο μη συναφές</a:t>
            </a:r>
          </a:p>
          <a:p>
            <a:r>
              <a:rPr lang="el-GR" dirty="0"/>
              <a:t>Παρουσίαση του ίδιου ερεθίσματος εναλλάξ με δύο ή περισσότερα μη συναφή</a:t>
            </a:r>
          </a:p>
          <a:p>
            <a:r>
              <a:rPr lang="el-GR" dirty="0"/>
              <a:t>Παρουσίαση του ίδιου ερεθίσματος εναλλάξ με </a:t>
            </a:r>
            <a:r>
              <a:rPr lang="el-GR"/>
              <a:t>συναφή ερεθίσματα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89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Συμπτωματολογία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7261" y="1524000"/>
            <a:ext cx="11290852" cy="42291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Προσοχή (αποφυγή </a:t>
            </a:r>
            <a:r>
              <a:rPr lang="el-GR" dirty="0" err="1"/>
              <a:t>βλεμματικής</a:t>
            </a:r>
            <a:r>
              <a:rPr lang="el-GR" dirty="0"/>
              <a:t> επαφής, διάσπαση προσοχής, ελάχιστη ή υπερβολική ενασχόληση με αντικείμενα, εκδήλωση ανησυχίας)</a:t>
            </a:r>
          </a:p>
          <a:p>
            <a:r>
              <a:rPr lang="el-GR" dirty="0"/>
              <a:t>Προφορικός Λόγος (ηχολαλία, ακατάληπτη άρθρωση, ακατάλληλοι κυματισμοί φωνής, ασυνάρτητος λόγος, επαναληπτικός λόγος)</a:t>
            </a:r>
          </a:p>
          <a:p>
            <a:r>
              <a:rPr lang="el-GR" dirty="0"/>
              <a:t>Κοινωνικές &amp; Συναισθηματικές Εκδηλώσεις (αποφυγή ή άρνηση σωματικής επαφής, αποφυγή ή άρνηση κοινωνικής επαφής, έλλειψη ενδιαφέροντος για συνομηλίκους, έλλειψη ενδιαφέροντος για τους ανθρώπους, έλλειψη πρωτοβουλίας &amp; ανταπόκρισης σε κοινωνικές συναλλαγές, απάθεια σε ερεθίσματα που προκαλούν φόβο, υπερβολική αντίδραση φόβου σε μη φοβικά ερεθίσματα, σε αποχωρισμό μητέρας, συναισθηματικές εκφράσεις, απουσία </a:t>
            </a:r>
            <a:r>
              <a:rPr lang="el-GR" dirty="0" err="1"/>
              <a:t>ενσυναίσθησης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6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Συμπτωματολογία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8235" y="1444487"/>
            <a:ext cx="11698356" cy="42291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Παιχνίδι (ιδιόρρυθμη χρήση παιχνιδιών,  αποχή από συμβολικό ή αναπαραστατικό παιχνίδι, αποχή από δυαδικό ή ομαδικό παιχνίδι, ενδιαφέρον για πολύ περιορισμένο αριθμό παιχνιδιών)</a:t>
            </a:r>
          </a:p>
          <a:p>
            <a:r>
              <a:rPr lang="el-GR" dirty="0"/>
              <a:t>Αισθητηριακή επεξεργασία (ιδιόρρυθμη επεξεργασία απτικών ερεθισμάτων, αδιαφορία ή υπερβολική αντίδραση σε ακουστικά ερεθίσματα/απτικά ερεθίσματα, </a:t>
            </a:r>
            <a:r>
              <a:rPr lang="el-GR" dirty="0" err="1"/>
              <a:t>υπερευαισθήσια</a:t>
            </a:r>
            <a:r>
              <a:rPr lang="el-GR" dirty="0"/>
              <a:t> σε ορισμένες γεύσεις &amp; οσμές)</a:t>
            </a:r>
          </a:p>
          <a:p>
            <a:r>
              <a:rPr lang="el-GR" dirty="0"/>
              <a:t>Επιλεκτική Προσοχή σε ορισμένα χαρακτηριστικά των ερεθισμάτων του περιβάλλοντος ή </a:t>
            </a:r>
            <a:r>
              <a:rPr lang="el-GR" dirty="0" err="1"/>
              <a:t>Υπερεπιλεκτικότητα</a:t>
            </a:r>
            <a:endParaRPr lang="el-GR" dirty="0"/>
          </a:p>
          <a:p>
            <a:r>
              <a:rPr lang="el-GR" dirty="0"/>
              <a:t>Γνωσιακές λειτουργίες (ΝΑ, ασταθής μάθηση, αναπτυξιακά χάσματα, μαθησιακή παλινδρόμηση)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8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Συμπτωματολογία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Διασπαστική συμπεριφορά (κρίσεις θυμού, ανυπακοή, επιθετικότητα, αυτοτραυματισμοί)</a:t>
            </a:r>
          </a:p>
          <a:p>
            <a:r>
              <a:rPr lang="el-GR" dirty="0"/>
              <a:t>Στερεοτυπικές αντιδράσεις (σε οπτικά ερεθίσματα, στην ομιλία, στην οσμή, στη γεύση, στην αφή, στην κίνηση, τελετουργίες)</a:t>
            </a:r>
          </a:p>
          <a:p>
            <a:r>
              <a:rPr lang="el-GR" dirty="0"/>
              <a:t>Ιδιαίτερες ικανότητες (εξαιρετική ικανότητα απομνημόνευσης και παπαγαλίας, υψηλή αριθμητική ικανότητα, </a:t>
            </a:r>
            <a:r>
              <a:rPr lang="el-GR" dirty="0" err="1"/>
              <a:t>υπερλεξία</a:t>
            </a:r>
            <a:r>
              <a:rPr lang="el-GR" dirty="0"/>
              <a:t>, επιδεξιότητα σε παζλ και σε παιχνίδια με πολύπλοκους μηχανισμούς) </a:t>
            </a:r>
          </a:p>
        </p:txBody>
      </p:sp>
    </p:spTree>
    <p:extLst>
      <p:ext uri="{BB962C8B-B14F-4D97-AF65-F5344CB8AC3E}">
        <p14:creationId xmlns:p14="http://schemas.microsoft.com/office/powerpoint/2010/main" val="2656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E94251-0F56-47DE-86DB-6AF054F7F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 της φύσης, με σχεδίαση απεικόνισης τοπίου (ευρεία οθόνη)</Template>
  <TotalTime>0</TotalTime>
  <Words>2370</Words>
  <Application>Microsoft Office PowerPoint</Application>
  <PresentationFormat>Ευρεία οθόνη</PresentationFormat>
  <Paragraphs>321</Paragraphs>
  <Slides>62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5" baseType="lpstr">
      <vt:lpstr>Arial</vt:lpstr>
      <vt:lpstr>Segoe Print</vt:lpstr>
      <vt:lpstr>Nature Illustration 16x9</vt:lpstr>
      <vt:lpstr>Μαθητές με  Διάχυτες Αναπτυξιακές Διαταραχές (ΔΑΔ)</vt:lpstr>
      <vt:lpstr>ΔΑΔ</vt:lpstr>
      <vt:lpstr>3 βασικές διαταραχές</vt:lpstr>
      <vt:lpstr>Όρος</vt:lpstr>
      <vt:lpstr>Αυτισμός</vt:lpstr>
      <vt:lpstr>Συχνότητα</vt:lpstr>
      <vt:lpstr>Συμπτωματολογία</vt:lpstr>
      <vt:lpstr>Συμπτωματολογία</vt:lpstr>
      <vt:lpstr>Συμπτωματολογία</vt:lpstr>
      <vt:lpstr>Πρόγνωση: η εξέλιξη εξαρτάται από</vt:lpstr>
      <vt:lpstr>Πρώτα σημάδια αυτισμού</vt:lpstr>
      <vt:lpstr>Πρώιμες ενδείξεις αυτισμού</vt:lpstr>
      <vt:lpstr>Παράδειγμα: Ένα παιδί με αυτισμο μπορεί</vt:lpstr>
      <vt:lpstr>Επικοινωνία</vt:lpstr>
      <vt:lpstr>Επικοινωνία </vt:lpstr>
      <vt:lpstr>Διαφορική Διάγνωση</vt:lpstr>
      <vt:lpstr>Κατανόηση και έκφραση συναισθημάτων</vt:lpstr>
      <vt:lpstr>Το παιχνίδι</vt:lpstr>
      <vt:lpstr>Αισθητηριακές διαταραχές</vt:lpstr>
      <vt:lpstr>Διαταραχή Rett</vt:lpstr>
      <vt:lpstr>Rett</vt:lpstr>
      <vt:lpstr>Κύρια Χαρακτηριστικά</vt:lpstr>
      <vt:lpstr>Συνοδά Χαρακτηριστικά </vt:lpstr>
      <vt:lpstr>Επίσης,</vt:lpstr>
      <vt:lpstr>Παιδική Αποδιοργανωτική Διαταραχή</vt:lpstr>
      <vt:lpstr>Παιδική Αποδιοργανωτική Διαταραχή</vt:lpstr>
      <vt:lpstr>Χαρακτηριστικά</vt:lpstr>
      <vt:lpstr>Συνοδά Χαρακτηριστικά</vt:lpstr>
      <vt:lpstr>Επίσης, </vt:lpstr>
      <vt:lpstr>Διαταραχή Asperger</vt:lpstr>
      <vt:lpstr>Διαταραχή Asperger</vt:lpstr>
      <vt:lpstr>Χαρακτηριστικά </vt:lpstr>
      <vt:lpstr>Χαρακτηριστικά </vt:lpstr>
      <vt:lpstr>Επίσης, </vt:lpstr>
      <vt:lpstr>Διάχυτη Αναπτυξιακή Διαταραχή Μη Προσδιοριζόμενη Αλλιώς </vt:lpstr>
      <vt:lpstr>Διάχυτη Αναπτυξιακή Διαταραχή Μη Προσδιοριζόμενη Αλλιώς </vt:lpstr>
      <vt:lpstr>Διάχυτη Αναπτυξιακή Διαταραχή Μη Προσδιοριζόμενη Αλλιώς </vt:lpstr>
      <vt:lpstr>Εκπαίδευση παιδιών με ΔΑΔ</vt:lpstr>
      <vt:lpstr>Βασικές Αρχές</vt:lpstr>
      <vt:lpstr>Στρατηγικές</vt:lpstr>
      <vt:lpstr>Στρατηγικές</vt:lpstr>
      <vt:lpstr>Παράδειγμα Ι</vt:lpstr>
      <vt:lpstr>Παράδειγμα ΙΙ</vt:lpstr>
      <vt:lpstr>Στρατηγικές</vt:lpstr>
      <vt:lpstr>Στρατηγικές</vt:lpstr>
      <vt:lpstr>Στρατηγικές</vt:lpstr>
      <vt:lpstr>Στρατηγικές</vt:lpstr>
      <vt:lpstr>Στρατηγικές τους άμεσους ενισχυτές</vt:lpstr>
      <vt:lpstr>Μέθοδοι διδασκαλίας επικοινωνιακών και κοινωνικών δεξιοτήτων</vt:lpstr>
      <vt:lpstr>Μέθοδοι διδασκαλίας επικοινωνιακών και κοινωνικών δεξιοτήτων</vt:lpstr>
      <vt:lpstr>ΕΕΠ για παιδιά με ΔΑΔ</vt:lpstr>
      <vt:lpstr>Βασικές παράμετροι</vt:lpstr>
      <vt:lpstr>Βασικές παράμετροι</vt:lpstr>
      <vt:lpstr>Τομείς του ΕΕΠ</vt:lpstr>
      <vt:lpstr>Επιλογή στόχων:</vt:lpstr>
      <vt:lpstr>Πετυχημένοι στόχοι αν:</vt:lpstr>
      <vt:lpstr>Παράδειγμα Ι</vt:lpstr>
      <vt:lpstr>Παράδειγμα ΙΙ</vt:lpstr>
      <vt:lpstr>Παράδειγμα ΙΙ</vt:lpstr>
      <vt:lpstr>Παράδειγμα ΙΙΙ</vt:lpstr>
      <vt:lpstr>Παράδειγμα IV</vt:lpstr>
      <vt:lpstr>Τρόποι διδασκαλίας νέας γνώσης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2016-11-20T15:06:26Z</dcterms:created>
  <dcterms:modified xsi:type="dcterms:W3CDTF">2016-11-24T21:26:24Z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