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65"/>
  </p:notesMasterIdLst>
  <p:handoutMasterIdLst>
    <p:handoutMasterId r:id="rId66"/>
  </p:handoutMasterIdLst>
  <p:sldIdLst>
    <p:sldId id="257" r:id="rId3"/>
    <p:sldId id="258" r:id="rId4"/>
    <p:sldId id="259" r:id="rId5"/>
    <p:sldId id="260" r:id="rId6"/>
    <p:sldId id="261" r:id="rId7"/>
    <p:sldId id="266" r:id="rId8"/>
    <p:sldId id="273" r:id="rId9"/>
    <p:sldId id="274" r:id="rId10"/>
    <p:sldId id="275" r:id="rId11"/>
    <p:sldId id="267" r:id="rId12"/>
    <p:sldId id="262" r:id="rId13"/>
    <p:sldId id="268" r:id="rId14"/>
    <p:sldId id="263" r:id="rId15"/>
    <p:sldId id="264" r:id="rId16"/>
    <p:sldId id="265" r:id="rId17"/>
    <p:sldId id="269" r:id="rId18"/>
    <p:sldId id="270" r:id="rId19"/>
    <p:sldId id="271" r:id="rId20"/>
    <p:sldId id="272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7" r:id="rId32"/>
    <p:sldId id="286" r:id="rId33"/>
    <p:sldId id="288" r:id="rId34"/>
    <p:sldId id="289" r:id="rId35"/>
    <p:sldId id="290" r:id="rId36"/>
    <p:sldId id="292" r:id="rId37"/>
    <p:sldId id="291" r:id="rId38"/>
    <p:sldId id="293" r:id="rId39"/>
    <p:sldId id="296" r:id="rId40"/>
    <p:sldId id="297" r:id="rId41"/>
    <p:sldId id="298" r:id="rId42"/>
    <p:sldId id="299" r:id="rId43"/>
    <p:sldId id="294" r:id="rId44"/>
    <p:sldId id="295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3" r:id="rId57"/>
    <p:sldId id="312" r:id="rId58"/>
    <p:sldId id="315" r:id="rId59"/>
    <p:sldId id="316" r:id="rId60"/>
    <p:sldId id="317" r:id="rId61"/>
    <p:sldId id="318" r:id="rId62"/>
    <p:sldId id="319" r:id="rId63"/>
    <p:sldId id="320" r:id="rId6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64" d="100"/>
          <a:sy n="64" d="100"/>
        </p:scale>
        <p:origin x="74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Σύμβολο κράτησης θέσης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el-GR" sz="1200"/>
            </a:lvl1pPr>
          </a:lstStyle>
          <a:p>
            <a:endParaRPr lang="el-GR"/>
          </a:p>
        </p:txBody>
      </p:sp>
      <p:sp>
        <p:nvSpPr>
          <p:cNvPr id="3" name="Σύμβολο κράτησης θέσης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el-GR" sz="1200"/>
            </a:lvl1pPr>
          </a:lstStyle>
          <a:p>
            <a:fld id="{03A45BA1-980A-4507-BE5A-5C1E7C2FFD8F}" type="datetimeFigureOut">
              <a:rPr lang="el-GR"/>
              <a:t>24/11/2016</a:t>
            </a:fld>
            <a:endParaRPr lang="el-GR"/>
          </a:p>
        </p:txBody>
      </p:sp>
      <p:sp>
        <p:nvSpPr>
          <p:cNvPr id="4" name="Σύμβολο κράτησης θέσης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el-GR" sz="1200"/>
            </a:lvl1pPr>
          </a:lstStyle>
          <a:p>
            <a:endParaRPr lang="el-GR"/>
          </a:p>
        </p:txBody>
      </p:sp>
      <p:sp>
        <p:nvSpPr>
          <p:cNvPr id="5" name="Σύμβολο κράτησης θέσης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el-GR" sz="1200"/>
            </a:lvl1pPr>
          </a:lstStyle>
          <a:p>
            <a:fld id="{57E03411-58E2-43FD-AE1D-AD77DFF8CB20}" type="slidenum">
              <a:rPr lang="el-GR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Σύμβολο κράτησης θέσης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el-GR" sz="1200"/>
            </a:lvl1pPr>
          </a:lstStyle>
          <a:p>
            <a:endParaRPr lang="el-GR"/>
          </a:p>
        </p:txBody>
      </p:sp>
      <p:sp>
        <p:nvSpPr>
          <p:cNvPr id="3" name="Σύμβολο κράτησης θέσης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el-GR" sz="1200"/>
            </a:lvl1pPr>
          </a:lstStyle>
          <a:p>
            <a:fld id="{85A3416D-7FED-43BC-AA7C-D92DBA01ED64}" type="datetimeFigureOut">
              <a:t>24/11/2016</a:t>
            </a:fld>
            <a:endParaRPr lang="el-GR"/>
          </a:p>
        </p:txBody>
      </p:sp>
      <p:sp>
        <p:nvSpPr>
          <p:cNvPr id="4" name="Σύμβολο κράτησης θέσης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Σύμβολο κράτησης θέσης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Κάντε κλικ για να επεξεργαστείτε τα στυλ υποδείγματος κειμένου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el-GR" sz="1200"/>
            </a:lvl1pPr>
          </a:lstStyle>
          <a:p>
            <a:endParaRPr lang="el-GR"/>
          </a:p>
        </p:txBody>
      </p:sp>
      <p:sp>
        <p:nvSpPr>
          <p:cNvPr id="7" name="Σύμβολο κράτησης θέσης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el-GR" sz="1200"/>
            </a:lvl1pPr>
          </a:lstStyle>
          <a:p>
            <a:fld id="{C8DC57A8-AE18-4654-B6AF-04B3577165BE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0-6 μηνών:</a:t>
            </a:r>
            <a:r>
              <a:rPr lang="el-GR" baseline="0" dirty="0"/>
              <a:t> αδιαφορία στους ήχους, ανωμαλίες του βλέμματος, ανωμαλίες στη συμπεριφορά – υπερβολικά ήρεμο ή σε υπερβολική διέγερση, διαταραχές του ύπνου κ της θρέψης, ανωμαλίες της κινητικότητας κ της τονικότητας.</a:t>
            </a:r>
          </a:p>
          <a:p>
            <a:r>
              <a:rPr lang="el-GR" baseline="0" dirty="0"/>
              <a:t>6-12 μηνών: ανάπτυξη περίεργων στάσεων, μοναχικές δραστηριότητες, παιχνίδι με τα δάχτυλα και τα χέρια μπροστά στα μάτια, ταλαντεύσεις, ασυνήθιστη χρήση αντικειμένων, απουσία ενδιαφέροντος για τους γύρω του, λίγες ή καθόλου φωνητικές εκπομπές, επιβεβαίωση των κινητικών ιδιαιτεροτήτων.</a:t>
            </a:r>
          </a:p>
          <a:p>
            <a:r>
              <a:rPr lang="el-GR" baseline="0" dirty="0"/>
              <a:t>1-2 ετών: πτωχή ή ανύπαρκτη ανάπτυξη λόγου, πτωχά παιχνίδια, συχνές στερεοτυπίες, μόνιμη αδιαφορία για τους γύρω.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7303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0078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anchor="b">
            <a:normAutofit/>
          </a:bodyPr>
          <a:lstStyle>
            <a:lvl1pPr algn="l" latinLnBrk="0">
              <a:defRPr lang="el-GR" sz="5400"/>
            </a:lvl1pPr>
          </a:lstStyle>
          <a:p>
            <a:r>
              <a:rPr lang="el-GR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 algn="l" latinLnBrk="0">
              <a:spcBef>
                <a:spcPts val="0"/>
              </a:spcBef>
              <a:buNone/>
              <a:defRPr lang="el-GR" sz="2400"/>
            </a:lvl1pPr>
            <a:lvl2pPr marL="457200" indent="0" algn="ctr" latinLnBrk="0">
              <a:buNone/>
              <a:defRPr lang="el-GR" sz="2000"/>
            </a:lvl2pPr>
            <a:lvl3pPr marL="914400" indent="0" algn="ctr" latinLnBrk="0">
              <a:buNone/>
              <a:defRPr lang="el-GR" sz="1800"/>
            </a:lvl3pPr>
            <a:lvl4pPr marL="1371600" indent="0" algn="ctr" latinLnBrk="0">
              <a:buNone/>
              <a:defRPr lang="el-GR" sz="1600"/>
            </a:lvl4pPr>
            <a:lvl5pPr marL="1828800" indent="0" algn="ctr" latinLnBrk="0">
              <a:buNone/>
              <a:defRPr lang="el-GR" sz="1600"/>
            </a:lvl5pPr>
            <a:lvl6pPr marL="2286000" indent="0" algn="ctr" latinLnBrk="0">
              <a:buNone/>
              <a:defRPr lang="el-GR" sz="1600"/>
            </a:lvl6pPr>
            <a:lvl7pPr marL="2743200" indent="0" algn="ctr" latinLnBrk="0">
              <a:buNone/>
              <a:defRPr lang="el-GR" sz="1600"/>
            </a:lvl7pPr>
            <a:lvl8pPr marL="3200400" indent="0" algn="ctr" latinLnBrk="0">
              <a:buNone/>
              <a:defRPr lang="el-GR" sz="1600"/>
            </a:lvl8pPr>
            <a:lvl9pPr marL="3657600" indent="0" algn="ctr" latinLnBrk="0">
              <a:buNone/>
              <a:defRPr lang="el-GR"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ρεις εικόνες με λεζάντ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Σύμβολο κράτησης θέσης ημερομηνίας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pPr/>
              <a:t>24/11/2016</a:t>
            </a:fld>
            <a:endParaRPr lang="el-GR"/>
          </a:p>
        </p:txBody>
      </p:sp>
      <p:sp>
        <p:nvSpPr>
          <p:cNvPr id="7" name="Σύμβολο κράτησης θέσης υποσέλιδου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Σύμβολο κράτησης θέσης αριθμού διαφάνειας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pPr/>
              <a:t>‹#›</a:t>
            </a:fld>
            <a:endParaRPr lang="el-GR"/>
          </a:p>
        </p:txBody>
      </p:sp>
      <p:grpSp>
        <p:nvGrpSpPr>
          <p:cNvPr id="84" name="Ομάδα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Ελεύθερη σχεδίαση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86" name="Ελεύθερη σχεδίαση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87" name="Ελεύθερη σχεδίαση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88" name="Ελεύθερη σχεδίαση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89" name="Ελεύθερη σχεδίαση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90" name="Ελεύθερη σχεδίαση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91" name="Ελεύθερη σχεδίαση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92" name="Ελεύθερη σχεδίαση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93" name="Ελεύθερη σχεδίαση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94" name="Ελεύθερη σχεδίαση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95" name="Ελεύθερη σχεδίαση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96" name="Ελεύθερη σχεδίαση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</p:grpSp>
      <p:sp>
        <p:nvSpPr>
          <p:cNvPr id="97" name="Σύμβολο κράτησης θέσης εικόνας 33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 latinLnBrk="0">
              <a:buNone/>
              <a:defRPr lang="el-GR"/>
            </a:lvl1pPr>
          </a:lstStyle>
          <a:p>
            <a:r>
              <a:rPr lang="el-GR"/>
              <a:t>Κάντε κλικ στο εικονίδιο για να προσθέσετε εικόνα</a:t>
            </a:r>
          </a:p>
        </p:txBody>
      </p:sp>
      <p:grpSp>
        <p:nvGrpSpPr>
          <p:cNvPr id="98" name="Ομάδα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Ελεύθερη σχεδίαση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00" name="Ελεύθερη σχεδίαση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01" name="Ελεύθερη σχεδίαση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02" name="Ελεύθερη σχεδίαση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03" name="Ελεύθερη σχεδίαση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04" name="Ελεύθερη σχεδίαση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05" name="Ελεύθερη σχεδίαση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06" name="Ελεύθερη σχεδίαση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07" name="Ελεύθερη σχεδίαση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08" name="Ελεύθερη σχεδίαση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09" name="Ελεύθερη σχεδίαση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10" name="Ελεύθερη σχεδίαση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</p:grpSp>
      <p:sp>
        <p:nvSpPr>
          <p:cNvPr id="111" name="Σύμβολο κράτησης θέσης εικόνας 33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 latinLnBrk="0">
              <a:buNone/>
              <a:defRPr lang="el-GR"/>
            </a:lvl1pPr>
          </a:lstStyle>
          <a:p>
            <a:r>
              <a:rPr lang="el-GR"/>
              <a:t>Κάντε κλικ στο εικονίδιο για να προσθέσετε εικόνα</a:t>
            </a:r>
          </a:p>
        </p:txBody>
      </p:sp>
      <p:grpSp>
        <p:nvGrpSpPr>
          <p:cNvPr id="112" name="Ομάδα 111"/>
          <p:cNvGrpSpPr/>
          <p:nvPr/>
        </p:nvGrpSpPr>
        <p:grpSpPr>
          <a:xfrm>
            <a:off x="5322489" y="34361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Ελεύθερη σχεδίαση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14" name="Ελεύθερη σχεδίαση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15" name="Ελεύθερη σχεδίαση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16" name="Ελεύθερη σχεδίαση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17" name="Ελεύθερη σχεδίαση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18" name="Ελεύθερη σχεδίαση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19" name="Ελεύθερη σχεδίαση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20" name="Ελεύθερη σχεδίαση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21" name="Ελεύθερη σχεδίαση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22" name="Ελεύθερη σχεδίαση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23" name="Ελεύθερη σχεδίαση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24" name="Ελεύθερη σχεδίαση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</p:grpSp>
      <p:sp>
        <p:nvSpPr>
          <p:cNvPr id="125" name="Σύμβολο κράτησης θέσης εικόνας 33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6465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 latinLnBrk="0">
              <a:buNone/>
              <a:defRPr lang="el-GR"/>
            </a:lvl1pPr>
          </a:lstStyle>
          <a:p>
            <a:r>
              <a:rPr lang="el-GR"/>
              <a:t>Κάντε κλικ στο εικονίδιο για να προσθέσετε εικόνα</a:t>
            </a:r>
          </a:p>
        </p:txBody>
      </p:sp>
      <p:sp>
        <p:nvSpPr>
          <p:cNvPr id="126" name="Σύμβολο κράτησης θέσης κειμένου 3"/>
          <p:cNvSpPr>
            <a:spLocks noGrp="1"/>
          </p:cNvSpPr>
          <p:nvPr>
            <p:ph type="body" sz="half" idx="21"/>
          </p:nvPr>
        </p:nvSpPr>
        <p:spPr>
          <a:xfrm>
            <a:off x="9066214" y="2048893"/>
            <a:ext cx="2286000" cy="2514599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1600"/>
              </a:spcBef>
              <a:buNone/>
              <a:defRPr lang="el-GR" sz="1600"/>
            </a:lvl1pPr>
            <a:lvl2pPr marL="457200" indent="0" latinLnBrk="0">
              <a:buNone/>
              <a:defRPr lang="el-GR" sz="1400"/>
            </a:lvl2pPr>
            <a:lvl3pPr marL="914400" indent="0" latinLnBrk="0">
              <a:buNone/>
              <a:defRPr lang="el-GR" sz="1200"/>
            </a:lvl3pPr>
            <a:lvl4pPr marL="1371600" indent="0" latinLnBrk="0">
              <a:buNone/>
              <a:defRPr lang="el-GR" sz="1000"/>
            </a:lvl4pPr>
            <a:lvl5pPr marL="1828800" indent="0" latinLnBrk="0">
              <a:buNone/>
              <a:defRPr lang="el-GR" sz="1000"/>
            </a:lvl5pPr>
            <a:lvl6pPr marL="2286000" indent="0" latinLnBrk="0">
              <a:buNone/>
              <a:defRPr lang="el-GR" sz="1000"/>
            </a:lvl6pPr>
            <a:lvl7pPr marL="2743200" indent="0" latinLnBrk="0">
              <a:buNone/>
              <a:defRPr lang="el-GR" sz="1000"/>
            </a:lvl7pPr>
            <a:lvl8pPr marL="3200400" indent="0" latinLnBrk="0">
              <a:buNone/>
              <a:defRPr lang="el-GR" sz="1000"/>
            </a:lvl8pPr>
            <a:lvl9pPr marL="3657600" indent="0" latinLnBrk="0">
              <a:buNone/>
              <a:defRPr lang="el-GR"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anchor="b">
            <a:normAutofit/>
          </a:bodyPr>
          <a:lstStyle>
            <a:lvl1pPr latinLnBrk="0">
              <a:defRPr lang="el-GR" sz="36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>
            <a:normAutofit/>
          </a:bodyPr>
          <a:lstStyle>
            <a:lvl1pPr latinLnBrk="0">
              <a:defRPr lang="el-GR" sz="2400"/>
            </a:lvl1pPr>
            <a:lvl2pPr latinLnBrk="0">
              <a:defRPr lang="el-GR" sz="2000"/>
            </a:lvl2pPr>
            <a:lvl3pPr latinLnBrk="0">
              <a:defRPr lang="el-GR" sz="1800"/>
            </a:lvl3pPr>
            <a:lvl4pPr latinLnBrk="0">
              <a:defRPr lang="el-GR" sz="1600"/>
            </a:lvl4pPr>
            <a:lvl5pPr latinLnBrk="0">
              <a:defRPr lang="el-GR" sz="1600"/>
            </a:lvl5pPr>
            <a:lvl6pPr latinLnBrk="0">
              <a:defRPr lang="el-GR" sz="2000"/>
            </a:lvl6pPr>
            <a:lvl7pPr latinLnBrk="0">
              <a:defRPr lang="el-GR" sz="2000"/>
            </a:lvl7pPr>
            <a:lvl8pPr latinLnBrk="0">
              <a:defRPr lang="el-GR" sz="2000"/>
            </a:lvl8pPr>
            <a:lvl9pPr latinLnBrk="0">
              <a:defRPr lang="el-GR"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Σύμβολο κράτησης θέσης κειμένου 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>
            <a:normAutofit/>
          </a:bodyPr>
          <a:lstStyle>
            <a:lvl1pPr marL="0" indent="0" latinLnBrk="0">
              <a:buNone/>
              <a:defRPr lang="el-GR" sz="1800"/>
            </a:lvl1pPr>
            <a:lvl2pPr marL="457200" indent="0" latinLnBrk="0">
              <a:buNone/>
              <a:defRPr lang="el-GR" sz="1400"/>
            </a:lvl2pPr>
            <a:lvl3pPr marL="914400" indent="0" latinLnBrk="0">
              <a:buNone/>
              <a:defRPr lang="el-GR" sz="1200"/>
            </a:lvl3pPr>
            <a:lvl4pPr marL="1371600" indent="0" latinLnBrk="0">
              <a:buNone/>
              <a:defRPr lang="el-GR" sz="1000"/>
            </a:lvl4pPr>
            <a:lvl5pPr marL="1828800" indent="0" latinLnBrk="0">
              <a:buNone/>
              <a:defRPr lang="el-GR" sz="1000"/>
            </a:lvl5pPr>
            <a:lvl6pPr marL="2286000" indent="0" latinLnBrk="0">
              <a:buNone/>
              <a:defRPr lang="el-GR" sz="1000"/>
            </a:lvl6pPr>
            <a:lvl7pPr marL="2743200" indent="0" latinLnBrk="0">
              <a:buNone/>
              <a:defRPr lang="el-GR" sz="1000"/>
            </a:lvl7pPr>
            <a:lvl8pPr marL="3200400" indent="0" latinLnBrk="0">
              <a:buNone/>
              <a:defRPr lang="el-GR" sz="1000"/>
            </a:lvl8pPr>
            <a:lvl9pPr marL="3657600" indent="0" latinLnBrk="0">
              <a:buNone/>
              <a:defRPr lang="el-GR"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/>
          <a:lstStyle/>
          <a:p>
            <a:fld id="{4CF99945-0A15-4715-AB6C-F5E56CF20F70}" type="datetimeFigureOut">
              <a:t>24/11/2016</a:t>
            </a:fld>
            <a:endParaRPr lang="el-GR"/>
          </a:p>
        </p:txBody>
      </p: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Σύμβολο κράτησης θέσης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/>
          <a:lstStyle>
            <a:lvl1pPr algn="l" latinLnBrk="0">
              <a:defRPr lang="el-GR"/>
            </a:lvl1pPr>
          </a:lstStyle>
          <a:p>
            <a:fld id="{022B156B-59AE-415F-B24B-8756D48BB977}" type="slidenum"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Ομάδα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Ελεύθερη σχεδίαση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0" name="Ελεύθερη σχεδίαση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grpSp>
          <p:nvGrpSpPr>
            <p:cNvPr id="11" name="Ομάδα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Ελεύθερη σχεδίαση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  <p:sp>
            <p:nvSpPr>
              <p:cNvPr id="21" name="Ελεύθερη σχεδίαση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l-GR"/>
              </a:p>
            </p:txBody>
          </p:sp>
        </p:grpSp>
        <p:sp>
          <p:nvSpPr>
            <p:cNvPr id="12" name="Ελεύθερη σχεδίαση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3" name="Ελεύθερη σχεδίαση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4" name="Ελεύθερη σχεδίαση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5" name="Ελεύθερη σχεδίαση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6" name="Ελεύθερη σχεδίαση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7" name="Ελεύθερη σχεδίαση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8" name="Ελεύθερη σχεδίαση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9" name="Ελεύθερη σχεδίαση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anchor="b">
            <a:normAutofit/>
          </a:bodyPr>
          <a:lstStyle>
            <a:lvl1pPr latinLnBrk="0">
              <a:defRPr lang="el-GR" sz="36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Σύμβολο κράτησης θέσης εικόνας 2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latinLnBrk="0">
              <a:buNone/>
              <a:defRPr lang="el-GR" sz="3200"/>
            </a:lvl1pPr>
            <a:lvl2pPr marL="457200" indent="0" latinLnBrk="0">
              <a:buNone/>
              <a:defRPr lang="el-GR" sz="2800"/>
            </a:lvl2pPr>
            <a:lvl3pPr marL="914400" indent="0" latinLnBrk="0">
              <a:buNone/>
              <a:defRPr lang="el-GR" sz="2400"/>
            </a:lvl3pPr>
            <a:lvl4pPr marL="1371600" indent="0" latinLnBrk="0">
              <a:buNone/>
              <a:defRPr lang="el-GR" sz="2000"/>
            </a:lvl4pPr>
            <a:lvl5pPr marL="1828800" indent="0" latinLnBrk="0">
              <a:buNone/>
              <a:defRPr lang="el-GR" sz="2000"/>
            </a:lvl5pPr>
            <a:lvl6pPr marL="2286000" indent="0" latinLnBrk="0">
              <a:buNone/>
              <a:defRPr lang="el-GR" sz="2000"/>
            </a:lvl6pPr>
            <a:lvl7pPr marL="2743200" indent="0" latinLnBrk="0">
              <a:buNone/>
              <a:defRPr lang="el-GR" sz="2000"/>
            </a:lvl7pPr>
            <a:lvl8pPr marL="3200400" indent="0" latinLnBrk="0">
              <a:buNone/>
              <a:defRPr lang="el-GR" sz="2000"/>
            </a:lvl8pPr>
            <a:lvl9pPr marL="3657600" indent="0" latinLnBrk="0">
              <a:buNone/>
              <a:defRPr lang="el-GR" sz="2000"/>
            </a:lvl9pPr>
          </a:lstStyle>
          <a:p>
            <a:r>
              <a:rPr lang="el-GR"/>
              <a:t>Κάντε κλικ στο εικονίδιο για να προσθέσετε εικόνα</a:t>
            </a:r>
          </a:p>
        </p:txBody>
      </p:sp>
      <p:sp>
        <p:nvSpPr>
          <p:cNvPr id="4" name="Σύμβολο κράτησης θέσης κειμένου 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>
            <a:normAutofit/>
          </a:bodyPr>
          <a:lstStyle>
            <a:lvl1pPr marL="0" indent="0" latinLnBrk="0">
              <a:buNone/>
              <a:defRPr lang="el-GR" sz="1800"/>
            </a:lvl1pPr>
            <a:lvl2pPr marL="457200" indent="0" latinLnBrk="0">
              <a:buNone/>
              <a:defRPr lang="el-GR" sz="1400"/>
            </a:lvl2pPr>
            <a:lvl3pPr marL="914400" indent="0" latinLnBrk="0">
              <a:buNone/>
              <a:defRPr lang="el-GR" sz="1200"/>
            </a:lvl3pPr>
            <a:lvl4pPr marL="1371600" indent="0" latinLnBrk="0">
              <a:buNone/>
              <a:defRPr lang="el-GR" sz="1000"/>
            </a:lvl4pPr>
            <a:lvl5pPr marL="1828800" indent="0" latinLnBrk="0">
              <a:buNone/>
              <a:defRPr lang="el-GR" sz="1000"/>
            </a:lvl5pPr>
            <a:lvl6pPr marL="2286000" indent="0" latinLnBrk="0">
              <a:buNone/>
              <a:defRPr lang="el-GR" sz="1000"/>
            </a:lvl6pPr>
            <a:lvl7pPr marL="2743200" indent="0" latinLnBrk="0">
              <a:buNone/>
              <a:defRPr lang="el-GR" sz="1000"/>
            </a:lvl7pPr>
            <a:lvl8pPr marL="3200400" indent="0" latinLnBrk="0">
              <a:buNone/>
              <a:defRPr lang="el-GR" sz="1000"/>
            </a:lvl8pPr>
            <a:lvl9pPr marL="3657600" indent="0" latinLnBrk="0">
              <a:buNone/>
              <a:defRPr lang="el-GR"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t>24/11/2016</a:t>
            </a:fld>
            <a:endParaRPr lang="el-GR"/>
          </a:p>
        </p:txBody>
      </p: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Σύμβολο κράτησης θέσης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Σύμβολο κράτησης θέσης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t>24/11/2016</a:t>
            </a:fld>
            <a:endParaRPr lang="el-GR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Σύμβολο κράτησης θέσης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t>24/11/2016</a:t>
            </a:fld>
            <a:endParaRPr lang="el-GR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t>24/11/2016</a:t>
            </a:fld>
            <a:endParaRPr lang="el-GR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anchor="b">
            <a:normAutofit/>
          </a:bodyPr>
          <a:lstStyle>
            <a:lvl1pPr latinLnBrk="0">
              <a:defRPr lang="el-GR" sz="4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Σύμβολο κράτησης θέσης κειμένου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 latinLnBrk="0">
              <a:spcBef>
                <a:spcPts val="0"/>
              </a:spcBef>
              <a:buNone/>
              <a:defRPr lang="el-GR" sz="2400">
                <a:solidFill>
                  <a:schemeClr val="tx1"/>
                </a:solidFill>
              </a:defRPr>
            </a:lvl1pPr>
            <a:lvl2pPr marL="457200" indent="0" latinLnBrk="0">
              <a:buNone/>
              <a:defRPr lang="el-GR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el-GR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el-GR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el-GR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el-GR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el-GR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el-GR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el-GR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Σύμβολο κράτησης θέσης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t>24/11/2016</a:t>
            </a:fld>
            <a:endParaRPr lang="el-GR"/>
          </a:p>
        </p:txBody>
      </p: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Σύμβολο κράτησης θέσης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Σύμβολο κράτησης θέσης κειμένου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anchor="b"/>
          <a:lstStyle>
            <a:lvl1pPr marL="0" indent="0" latinLnBrk="0">
              <a:spcBef>
                <a:spcPts val="0"/>
              </a:spcBef>
              <a:buNone/>
              <a:defRPr lang="el-GR" sz="2400" b="1"/>
            </a:lvl1pPr>
            <a:lvl2pPr marL="457200" indent="0" latinLnBrk="0">
              <a:buNone/>
              <a:defRPr lang="el-GR" sz="2000" b="1"/>
            </a:lvl2pPr>
            <a:lvl3pPr marL="914400" indent="0" latinLnBrk="0">
              <a:buNone/>
              <a:defRPr lang="el-GR" sz="1800" b="1"/>
            </a:lvl3pPr>
            <a:lvl4pPr marL="1371600" indent="0" latinLnBrk="0">
              <a:buNone/>
              <a:defRPr lang="el-GR" sz="1600" b="1"/>
            </a:lvl4pPr>
            <a:lvl5pPr marL="1828800" indent="0" latinLnBrk="0">
              <a:buNone/>
              <a:defRPr lang="el-GR" sz="1600" b="1"/>
            </a:lvl5pPr>
            <a:lvl6pPr marL="2286000" indent="0" latinLnBrk="0">
              <a:buNone/>
              <a:defRPr lang="el-GR" sz="1600" b="1"/>
            </a:lvl6pPr>
            <a:lvl7pPr marL="2743200" indent="0" latinLnBrk="0">
              <a:buNone/>
              <a:defRPr lang="el-GR" sz="1600" b="1"/>
            </a:lvl7pPr>
            <a:lvl8pPr marL="3200400" indent="0" latinLnBrk="0">
              <a:buNone/>
              <a:defRPr lang="el-GR" sz="1600" b="1"/>
            </a:lvl8pPr>
            <a:lvl9pPr marL="3657600" indent="0" latinLnBrk="0">
              <a:buNone/>
              <a:defRPr lang="el-GR"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Σύμβολο κράτησης θέσης περιεχομένου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Σύμβολο κράτησης θέσης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anchor="b"/>
          <a:lstStyle>
            <a:lvl1pPr marL="0" indent="0" latinLnBrk="0">
              <a:spcBef>
                <a:spcPts val="0"/>
              </a:spcBef>
              <a:buNone/>
              <a:defRPr lang="el-GR" sz="2400" b="1"/>
            </a:lvl1pPr>
            <a:lvl2pPr marL="457200" indent="0" latinLnBrk="0">
              <a:buNone/>
              <a:defRPr lang="el-GR" sz="2000" b="1"/>
            </a:lvl2pPr>
            <a:lvl3pPr marL="914400" indent="0" latinLnBrk="0">
              <a:buNone/>
              <a:defRPr lang="el-GR" sz="1800" b="1"/>
            </a:lvl3pPr>
            <a:lvl4pPr marL="1371600" indent="0" latinLnBrk="0">
              <a:buNone/>
              <a:defRPr lang="el-GR" sz="1600" b="1"/>
            </a:lvl4pPr>
            <a:lvl5pPr marL="1828800" indent="0" latinLnBrk="0">
              <a:buNone/>
              <a:defRPr lang="el-GR" sz="1600" b="1"/>
            </a:lvl5pPr>
            <a:lvl6pPr marL="2286000" indent="0" latinLnBrk="0">
              <a:buNone/>
              <a:defRPr lang="el-GR" sz="1600" b="1"/>
            </a:lvl6pPr>
            <a:lvl7pPr marL="2743200" indent="0" latinLnBrk="0">
              <a:buNone/>
              <a:defRPr lang="el-GR" sz="1600" b="1"/>
            </a:lvl7pPr>
            <a:lvl8pPr marL="3200400" indent="0" latinLnBrk="0">
              <a:buNone/>
              <a:defRPr lang="el-GR" sz="1600" b="1"/>
            </a:lvl8pPr>
            <a:lvl9pPr marL="3657600" indent="0" latinLnBrk="0">
              <a:buNone/>
              <a:defRPr lang="el-GR"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Σύμβολο κράτησης θέσης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Σύμβολο κράτησης θέσης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t>24/11/2016</a:t>
            </a:fld>
            <a:endParaRPr lang="el-GR"/>
          </a:p>
        </p:txBody>
      </p:sp>
      <p:sp>
        <p:nvSpPr>
          <p:cNvPr id="8" name="Σύμβολο κράτησης θέσης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Σύμβολο κράτησης θέσης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Σύμβολο κράτησης θέσης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t>24/11/2016</a:t>
            </a:fld>
            <a:endParaRPr lang="el-GR"/>
          </a:p>
        </p:txBody>
      </p:sp>
      <p:sp>
        <p:nvSpPr>
          <p:cNvPr id="4" name="Σύμβολο κράτησης θέσης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Σύμβολο κράτησης θέσης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Σύμβολο κράτησης θέσης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t>24/11/2016</a:t>
            </a:fld>
            <a:endParaRPr lang="el-GR"/>
          </a:p>
        </p:txBody>
      </p:sp>
      <p:sp>
        <p:nvSpPr>
          <p:cNvPr id="3" name="Σύμβολο κράτησης θέσης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Σύμβολο κράτησης θέσης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Δύο εικόνες με λεζάντ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Σύμβολο κράτησης θέσης ημερομηνίας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pPr/>
              <a:t>24/11/2016</a:t>
            </a:fld>
            <a:endParaRPr lang="el-GR"/>
          </a:p>
        </p:txBody>
      </p:sp>
      <p:sp>
        <p:nvSpPr>
          <p:cNvPr id="7" name="Σύμβολο κράτησης θέσης υποσέλιδου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Σύμβολο κράτησης θέσης αριθμού διαφάνειας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pPr/>
              <a:t>‹#›</a:t>
            </a:fld>
            <a:endParaRPr lang="el-GR"/>
          </a:p>
        </p:txBody>
      </p:sp>
      <p:grpSp>
        <p:nvGrpSpPr>
          <p:cNvPr id="9" name="Ομάδα 8"/>
          <p:cNvGrpSpPr/>
          <p:nvPr/>
        </p:nvGrpSpPr>
        <p:grpSpPr>
          <a:xfrm>
            <a:off x="574431" y="724619"/>
            <a:ext cx="5318979" cy="379562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Ελεύθερη σχεδίαση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1" name="Ελεύθερη σχεδίαση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2" name="Ελεύθερη σχεδίαση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3" name="Ελεύθερη σχεδίαση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4" name="Ελεύθερη σχεδίαση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5" name="Ελεύθερη σχεδίαση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6" name="Ελεύθερη σχεδίαση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7" name="Ελεύθερη σχεδίαση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8" name="Ελεύθερη σχεδίαση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9" name="Ελεύθερη σχεδίαση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0" name="Ελεύθερη σχεδίαση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1" name="Ελεύθερη σχεδίαση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</p:grpSp>
      <p:grpSp>
        <p:nvGrpSpPr>
          <p:cNvPr id="22" name="Ομάδα 21"/>
          <p:cNvGrpSpPr/>
          <p:nvPr/>
        </p:nvGrpSpPr>
        <p:grpSpPr>
          <a:xfrm>
            <a:off x="6285120" y="724619"/>
            <a:ext cx="5318979" cy="379562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Ελεύθερη σχεδίαση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" name="Ελεύθερη σχεδίαση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5" name="Ελεύθερη σχεδίαση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6" name="Ελεύθερη σχεδίαση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7" name="Ελεύθερη σχεδίαση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8" name="Ελεύθερη σχεδίαση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9" name="Ελεύθερη σχεδίαση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0" name="Ελεύθερη σχεδίαση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1" name="Ελεύθερη σχεδίαση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2" name="Ελεύθερη σχεδίαση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" name="Ελεύθερη σχεδίαση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4" name="Ελεύθερη σχεδίαση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</p:grpSp>
      <p:sp>
        <p:nvSpPr>
          <p:cNvPr id="36" name="Σύμβολο κράτησης θέσης εικόνας 33"/>
          <p:cNvSpPr>
            <a:spLocks noGrp="1" noChangeAspect="1"/>
          </p:cNvSpPr>
          <p:nvPr>
            <p:ph type="pic" sz="quarter" idx="17"/>
          </p:nvPr>
        </p:nvSpPr>
        <p:spPr>
          <a:xfrm>
            <a:off x="833620" y="1020195"/>
            <a:ext cx="4800601" cy="32004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 latinLnBrk="0">
              <a:buNone/>
              <a:defRPr lang="el-GR"/>
            </a:lvl1pPr>
          </a:lstStyle>
          <a:p>
            <a:r>
              <a:rPr lang="el-GR"/>
              <a:t>Κάντε κλικ στο εικονίδιο για να προσθέσετε εικόνα</a:t>
            </a:r>
          </a:p>
        </p:txBody>
      </p:sp>
      <p:sp>
        <p:nvSpPr>
          <p:cNvPr id="37" name="Σύμβολο κράτησης θέσης εικόνας 33"/>
          <p:cNvSpPr>
            <a:spLocks noGrp="1" noChangeAspect="1"/>
          </p:cNvSpPr>
          <p:nvPr>
            <p:ph type="pic" sz="quarter" idx="18"/>
          </p:nvPr>
        </p:nvSpPr>
        <p:spPr>
          <a:xfrm>
            <a:off x="6544309" y="1020195"/>
            <a:ext cx="4800601" cy="32004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 latinLnBrk="0">
              <a:buNone/>
              <a:defRPr lang="el-GR"/>
            </a:lvl1pPr>
          </a:lstStyle>
          <a:p>
            <a:r>
              <a:rPr lang="el-GR"/>
              <a:t>Κάντε κλικ στο εικονίδιο για να προσθέσετε εικόνα</a:t>
            </a:r>
          </a:p>
        </p:txBody>
      </p:sp>
      <p:sp>
        <p:nvSpPr>
          <p:cNvPr id="39" name="Σύμβολο κράτησης θέσης κειμένου 3"/>
          <p:cNvSpPr>
            <a:spLocks noGrp="1"/>
          </p:cNvSpPr>
          <p:nvPr>
            <p:ph type="body" sz="half" idx="2"/>
          </p:nvPr>
        </p:nvSpPr>
        <p:spPr>
          <a:xfrm>
            <a:off x="1052423" y="4648200"/>
            <a:ext cx="4368980" cy="1295400"/>
          </a:xfrm>
        </p:spPr>
        <p:txBody>
          <a:bodyPr>
            <a:normAutofit/>
          </a:bodyPr>
          <a:lstStyle>
            <a:lvl1pPr marL="0" indent="0" latinLnBrk="0">
              <a:spcBef>
                <a:spcPts val="1600"/>
              </a:spcBef>
              <a:buNone/>
              <a:defRPr lang="el-GR" sz="1600"/>
            </a:lvl1pPr>
            <a:lvl2pPr marL="457200" indent="0" latinLnBrk="0">
              <a:buNone/>
              <a:defRPr lang="el-GR" sz="1400"/>
            </a:lvl2pPr>
            <a:lvl3pPr marL="914400" indent="0" latinLnBrk="0">
              <a:buNone/>
              <a:defRPr lang="el-GR" sz="1200"/>
            </a:lvl3pPr>
            <a:lvl4pPr marL="1371600" indent="0" latinLnBrk="0">
              <a:buNone/>
              <a:defRPr lang="el-GR" sz="1000"/>
            </a:lvl4pPr>
            <a:lvl5pPr marL="1828800" indent="0" latinLnBrk="0">
              <a:buNone/>
              <a:defRPr lang="el-GR" sz="1000"/>
            </a:lvl5pPr>
            <a:lvl6pPr marL="2286000" indent="0" latinLnBrk="0">
              <a:buNone/>
              <a:defRPr lang="el-GR" sz="1000"/>
            </a:lvl6pPr>
            <a:lvl7pPr marL="2743200" indent="0" latinLnBrk="0">
              <a:buNone/>
              <a:defRPr lang="el-GR" sz="1000"/>
            </a:lvl7pPr>
            <a:lvl8pPr marL="3200400" indent="0" latinLnBrk="0">
              <a:buNone/>
              <a:defRPr lang="el-GR" sz="1000"/>
            </a:lvl8pPr>
            <a:lvl9pPr marL="3657600" indent="0" latinLnBrk="0">
              <a:buNone/>
              <a:defRPr lang="el-GR"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0" name="Σύμβολο κράτησης θέσης κειμένου 3"/>
          <p:cNvSpPr>
            <a:spLocks noGrp="1"/>
          </p:cNvSpPr>
          <p:nvPr>
            <p:ph type="body" sz="half" idx="19"/>
          </p:nvPr>
        </p:nvSpPr>
        <p:spPr>
          <a:xfrm>
            <a:off x="6742908" y="4648200"/>
            <a:ext cx="4368980" cy="1295400"/>
          </a:xfrm>
        </p:spPr>
        <p:txBody>
          <a:bodyPr>
            <a:normAutofit/>
          </a:bodyPr>
          <a:lstStyle>
            <a:lvl1pPr marL="0" indent="0" latinLnBrk="0">
              <a:spcBef>
                <a:spcPts val="1600"/>
              </a:spcBef>
              <a:buNone/>
              <a:defRPr lang="el-GR" sz="1600"/>
            </a:lvl1pPr>
            <a:lvl2pPr marL="457200" indent="0" latinLnBrk="0">
              <a:buNone/>
              <a:defRPr lang="el-GR" sz="1400"/>
            </a:lvl2pPr>
            <a:lvl3pPr marL="914400" indent="0" latinLnBrk="0">
              <a:buNone/>
              <a:defRPr lang="el-GR" sz="1200"/>
            </a:lvl3pPr>
            <a:lvl4pPr marL="1371600" indent="0" latinLnBrk="0">
              <a:buNone/>
              <a:defRPr lang="el-GR" sz="1000"/>
            </a:lvl4pPr>
            <a:lvl5pPr marL="1828800" indent="0" latinLnBrk="0">
              <a:buNone/>
              <a:defRPr lang="el-GR" sz="1000"/>
            </a:lvl5pPr>
            <a:lvl6pPr marL="2286000" indent="0" latinLnBrk="0">
              <a:buNone/>
              <a:defRPr lang="el-GR" sz="1000"/>
            </a:lvl6pPr>
            <a:lvl7pPr marL="2743200" indent="0" latinLnBrk="0">
              <a:buNone/>
              <a:defRPr lang="el-GR" sz="1000"/>
            </a:lvl7pPr>
            <a:lvl8pPr marL="3200400" indent="0" latinLnBrk="0">
              <a:buNone/>
              <a:defRPr lang="el-GR" sz="1000"/>
            </a:lvl8pPr>
            <a:lvl9pPr marL="3657600" indent="0" latinLnBrk="0">
              <a:buNone/>
              <a:defRPr lang="el-GR"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ρεις εικόνες με λεζάντ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Σύμβολο κράτησης θέσης ημερομηνίας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pPr/>
              <a:t>24/11/2016</a:t>
            </a:fld>
            <a:endParaRPr lang="el-GR"/>
          </a:p>
        </p:txBody>
      </p:sp>
      <p:sp>
        <p:nvSpPr>
          <p:cNvPr id="7" name="Σύμβολο κράτησης θέσης υποσέλιδου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Σύμβολο κράτησης θέσης αριθμού διαφάνειας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pPr/>
              <a:t>‹#›</a:t>
            </a:fld>
            <a:endParaRPr lang="el-GR"/>
          </a:p>
        </p:txBody>
      </p:sp>
      <p:grpSp>
        <p:nvGrpSpPr>
          <p:cNvPr id="35" name="Ομάδα 34"/>
          <p:cNvGrpSpPr>
            <a:grpSpLocks noChangeAspect="1"/>
          </p:cNvGrpSpPr>
          <p:nvPr/>
        </p:nvGrpSpPr>
        <p:grpSpPr>
          <a:xfrm rot="5400000">
            <a:off x="4030971" y="647727"/>
            <a:ext cx="4116828" cy="338328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38" name="Ελεύθερη σχεδίαση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41" name="Ελεύθερη σχεδίαση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42" name="Ελεύθερη σχεδίαση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43" name="Ελεύθερη σχεδίαση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44" name="Ελεύθερη σχεδίαση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45" name="Ελεύθερη σχεδίαση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46" name="Ελεύθερη σχεδίαση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47" name="Ελεύθερη σχεδίαση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48" name="Ελεύθερη σχεδίαση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49" name="Ελεύθερη σχεδίαση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0" name="Ελεύθερη σχεδίαση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1" name="Ελεύθερη σχεδίαση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</p:grpSp>
      <p:grpSp>
        <p:nvGrpSpPr>
          <p:cNvPr id="52" name="Ομάδα 51"/>
          <p:cNvGrpSpPr>
            <a:grpSpLocks noChangeAspect="1"/>
          </p:cNvGrpSpPr>
          <p:nvPr/>
        </p:nvGrpSpPr>
        <p:grpSpPr>
          <a:xfrm rot="5400000">
            <a:off x="263071" y="1127733"/>
            <a:ext cx="4114800" cy="3381614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Ελεύθερη σχεδίαση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4" name="Ελεύθερη σχεδίαση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5" name="Ελεύθερη σχεδίαση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6" name="Ελεύθερη σχεδίαση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7" name="Ελεύθερη σχεδίαση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8" name="Ελεύθερη σχεδίαση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9" name="Ελεύθερη σχεδίαση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60" name="Ελεύθερη σχεδίαση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61" name="Ελεύθερη σχεδίαση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62" name="Ελεύθερη σχεδίαση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63" name="Ελεύθερη σχεδίαση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64" name="Ελεύθερη σχεδίαση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</p:grpSp>
      <p:grpSp>
        <p:nvGrpSpPr>
          <p:cNvPr id="65" name="Ομάδα 64"/>
          <p:cNvGrpSpPr>
            <a:grpSpLocks noChangeAspect="1"/>
          </p:cNvGrpSpPr>
          <p:nvPr/>
        </p:nvGrpSpPr>
        <p:grpSpPr>
          <a:xfrm rot="5400000">
            <a:off x="7803905" y="1127738"/>
            <a:ext cx="4114800" cy="338161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66" name="Ελεύθερη σχεδίαση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67" name="Ελεύθερη σχεδίαση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68" name="Ελεύθερη σχεδίαση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69" name="Ελεύθερη σχεδίαση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70" name="Ελεύθερη σχεδίαση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71" name="Ελεύθερη σχεδίαση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72" name="Ελεύθερη σχεδίαση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73" name="Ελεύθερη σχεδίαση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74" name="Ελεύθερη σχεδίαση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75" name="Ελεύθερη σχεδίαση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76" name="Ελεύθερη σχεδίαση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77" name="Ελεύθερη σχεδίαση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</p:grpSp>
      <p:sp>
        <p:nvSpPr>
          <p:cNvPr id="78" name="Σύμβολο κράτησης θέσης εικόνας 33"/>
          <p:cNvSpPr>
            <a:spLocks noGrp="1"/>
          </p:cNvSpPr>
          <p:nvPr>
            <p:ph type="pic" sz="quarter" idx="18"/>
          </p:nvPr>
        </p:nvSpPr>
        <p:spPr>
          <a:xfrm>
            <a:off x="4599885" y="533400"/>
            <a:ext cx="297180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 latinLnBrk="0">
              <a:buNone/>
              <a:defRPr lang="el-GR"/>
            </a:lvl1pPr>
          </a:lstStyle>
          <a:p>
            <a:r>
              <a:rPr lang="el-GR"/>
              <a:t>Κάντε κλικ στο εικονίδιο για να προσθέσετε εικόνα</a:t>
            </a:r>
          </a:p>
        </p:txBody>
      </p:sp>
      <p:sp>
        <p:nvSpPr>
          <p:cNvPr id="79" name="Σύμβολο κράτησης θέσης εικόνας 33"/>
          <p:cNvSpPr>
            <a:spLocks noGrp="1"/>
          </p:cNvSpPr>
          <p:nvPr>
            <p:ph type="pic" sz="quarter" idx="19"/>
          </p:nvPr>
        </p:nvSpPr>
        <p:spPr>
          <a:xfrm>
            <a:off x="834571" y="1013590"/>
            <a:ext cx="297180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 latinLnBrk="0">
              <a:buNone/>
              <a:defRPr lang="el-GR"/>
            </a:lvl1pPr>
          </a:lstStyle>
          <a:p>
            <a:r>
              <a:rPr lang="el-GR"/>
              <a:t>Κάντε κλικ στο εικονίδιο για να προσθέσετε εικόνα</a:t>
            </a:r>
          </a:p>
        </p:txBody>
      </p:sp>
      <p:sp>
        <p:nvSpPr>
          <p:cNvPr id="80" name="Σύμβολο κράτησης θέσης εικόνας 33"/>
          <p:cNvSpPr>
            <a:spLocks noGrp="1"/>
          </p:cNvSpPr>
          <p:nvPr>
            <p:ph type="pic" sz="quarter" idx="20"/>
          </p:nvPr>
        </p:nvSpPr>
        <p:spPr>
          <a:xfrm>
            <a:off x="8375405" y="1013591"/>
            <a:ext cx="297180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 latinLnBrk="0">
              <a:buNone/>
              <a:defRPr lang="el-GR"/>
            </a:lvl1pPr>
          </a:lstStyle>
          <a:p>
            <a:r>
              <a:rPr lang="el-GR"/>
              <a:t>Κάντε κλικ στο εικονίδιο για να προσθέσετε εικόνα</a:t>
            </a:r>
          </a:p>
        </p:txBody>
      </p:sp>
      <p:sp>
        <p:nvSpPr>
          <p:cNvPr id="81" name="Σύμβολο κράτησης θέσης κειμένου 3"/>
          <p:cNvSpPr>
            <a:spLocks noGrp="1"/>
          </p:cNvSpPr>
          <p:nvPr>
            <p:ph type="body" sz="half" idx="2"/>
          </p:nvPr>
        </p:nvSpPr>
        <p:spPr>
          <a:xfrm>
            <a:off x="948871" y="5018002"/>
            <a:ext cx="2743200" cy="914400"/>
          </a:xfrm>
        </p:spPr>
        <p:txBody>
          <a:bodyPr>
            <a:normAutofit/>
          </a:bodyPr>
          <a:lstStyle>
            <a:lvl1pPr marL="0" indent="0" latinLnBrk="0">
              <a:spcBef>
                <a:spcPts val="1600"/>
              </a:spcBef>
              <a:buNone/>
              <a:defRPr lang="el-GR" sz="1600"/>
            </a:lvl1pPr>
            <a:lvl2pPr marL="457200" indent="0" latinLnBrk="0">
              <a:buNone/>
              <a:defRPr lang="el-GR" sz="1400"/>
            </a:lvl2pPr>
            <a:lvl3pPr marL="914400" indent="0" latinLnBrk="0">
              <a:buNone/>
              <a:defRPr lang="el-GR" sz="1200"/>
            </a:lvl3pPr>
            <a:lvl4pPr marL="1371600" indent="0" latinLnBrk="0">
              <a:buNone/>
              <a:defRPr lang="el-GR" sz="1000"/>
            </a:lvl4pPr>
            <a:lvl5pPr marL="1828800" indent="0" latinLnBrk="0">
              <a:buNone/>
              <a:defRPr lang="el-GR" sz="1000"/>
            </a:lvl5pPr>
            <a:lvl6pPr marL="2286000" indent="0" latinLnBrk="0">
              <a:buNone/>
              <a:defRPr lang="el-GR" sz="1000"/>
            </a:lvl6pPr>
            <a:lvl7pPr marL="2743200" indent="0" latinLnBrk="0">
              <a:buNone/>
              <a:defRPr lang="el-GR" sz="1000"/>
            </a:lvl7pPr>
            <a:lvl8pPr marL="3200400" indent="0" latinLnBrk="0">
              <a:buNone/>
              <a:defRPr lang="el-GR" sz="1000"/>
            </a:lvl8pPr>
            <a:lvl9pPr marL="3657600" indent="0" latinLnBrk="0">
              <a:buNone/>
              <a:defRPr lang="el-GR"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82" name="Σύμβολο κράτησης θέσης κειμένου 3"/>
          <p:cNvSpPr>
            <a:spLocks noGrp="1"/>
          </p:cNvSpPr>
          <p:nvPr>
            <p:ph type="body" sz="half" idx="21"/>
          </p:nvPr>
        </p:nvSpPr>
        <p:spPr>
          <a:xfrm>
            <a:off x="4707208" y="4582378"/>
            <a:ext cx="2743200" cy="914400"/>
          </a:xfrm>
        </p:spPr>
        <p:txBody>
          <a:bodyPr>
            <a:normAutofit/>
          </a:bodyPr>
          <a:lstStyle>
            <a:lvl1pPr marL="0" indent="0" latinLnBrk="0">
              <a:spcBef>
                <a:spcPts val="1600"/>
              </a:spcBef>
              <a:buNone/>
              <a:defRPr lang="el-GR" sz="1600"/>
            </a:lvl1pPr>
            <a:lvl2pPr marL="457200" indent="0" latinLnBrk="0">
              <a:buNone/>
              <a:defRPr lang="el-GR" sz="1400"/>
            </a:lvl2pPr>
            <a:lvl3pPr marL="914400" indent="0" latinLnBrk="0">
              <a:buNone/>
              <a:defRPr lang="el-GR" sz="1200"/>
            </a:lvl3pPr>
            <a:lvl4pPr marL="1371600" indent="0" latinLnBrk="0">
              <a:buNone/>
              <a:defRPr lang="el-GR" sz="1000"/>
            </a:lvl4pPr>
            <a:lvl5pPr marL="1828800" indent="0" latinLnBrk="0">
              <a:buNone/>
              <a:defRPr lang="el-GR" sz="1000"/>
            </a:lvl5pPr>
            <a:lvl6pPr marL="2286000" indent="0" latinLnBrk="0">
              <a:buNone/>
              <a:defRPr lang="el-GR" sz="1000"/>
            </a:lvl6pPr>
            <a:lvl7pPr marL="2743200" indent="0" latinLnBrk="0">
              <a:buNone/>
              <a:defRPr lang="el-GR" sz="1000"/>
            </a:lvl7pPr>
            <a:lvl8pPr marL="3200400" indent="0" latinLnBrk="0">
              <a:buNone/>
              <a:defRPr lang="el-GR" sz="1000"/>
            </a:lvl8pPr>
            <a:lvl9pPr marL="3657600" indent="0" latinLnBrk="0">
              <a:buNone/>
              <a:defRPr lang="el-GR"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83" name="Σύμβολο κράτησης θέσης κειμένου 3"/>
          <p:cNvSpPr>
            <a:spLocks noGrp="1"/>
          </p:cNvSpPr>
          <p:nvPr>
            <p:ph type="body" sz="half" idx="22"/>
          </p:nvPr>
        </p:nvSpPr>
        <p:spPr>
          <a:xfrm>
            <a:off x="8489705" y="5018002"/>
            <a:ext cx="2743200" cy="914400"/>
          </a:xfrm>
        </p:spPr>
        <p:txBody>
          <a:bodyPr>
            <a:normAutofit/>
          </a:bodyPr>
          <a:lstStyle>
            <a:lvl1pPr marL="0" indent="0" latinLnBrk="0">
              <a:spcBef>
                <a:spcPts val="1600"/>
              </a:spcBef>
              <a:buNone/>
              <a:defRPr lang="el-GR" sz="1600"/>
            </a:lvl1pPr>
            <a:lvl2pPr marL="457200" indent="0" latinLnBrk="0">
              <a:buNone/>
              <a:defRPr lang="el-GR" sz="1400"/>
            </a:lvl2pPr>
            <a:lvl3pPr marL="914400" indent="0" latinLnBrk="0">
              <a:buNone/>
              <a:defRPr lang="el-GR" sz="1200"/>
            </a:lvl3pPr>
            <a:lvl4pPr marL="1371600" indent="0" latinLnBrk="0">
              <a:buNone/>
              <a:defRPr lang="el-GR" sz="1000"/>
            </a:lvl4pPr>
            <a:lvl5pPr marL="1828800" indent="0" latinLnBrk="0">
              <a:buNone/>
              <a:defRPr lang="el-GR" sz="1000"/>
            </a:lvl5pPr>
            <a:lvl6pPr marL="2286000" indent="0" latinLnBrk="0">
              <a:buNone/>
              <a:defRPr lang="el-GR" sz="1000"/>
            </a:lvl6pPr>
            <a:lvl7pPr marL="2743200" indent="0" latinLnBrk="0">
              <a:buNone/>
              <a:defRPr lang="el-GR" sz="1000"/>
            </a:lvl7pPr>
            <a:lvl8pPr marL="3200400" indent="0" latinLnBrk="0">
              <a:buNone/>
              <a:defRPr lang="el-GR" sz="1000"/>
            </a:lvl8pPr>
            <a:lvl9pPr marL="3657600" indent="0" latinLnBrk="0">
              <a:buNone/>
              <a:defRPr lang="el-GR"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Σύμβολο κράτησης θέσης τίτλου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l-GR"/>
              <a:t>Κάντε κλικ για να επεξεργαστείτε το στυλ υποδείγματος τίτλου</a:t>
            </a:r>
          </a:p>
        </p:txBody>
      </p:sp>
      <p:sp>
        <p:nvSpPr>
          <p:cNvPr id="3" name="Σύμβολο κράτησης θέσης κειμένου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Κάντε κλικ για να επεξεργαστείτε τα στυλ υποδείγματος κειμένου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el-GR" sz="1000">
                <a:solidFill>
                  <a:schemeClr val="tx1"/>
                </a:solidFill>
              </a:defRPr>
            </a:lvl1pPr>
          </a:lstStyle>
          <a:p>
            <a:fld id="{4CF99945-0A15-4715-AB6C-F5E56CF20F70}" type="datetimeFigureOut">
              <a:pPr/>
              <a:t>24/11/2016</a:t>
            </a:fld>
            <a:endParaRPr lang="el-GR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el-GR" sz="1000">
                <a:solidFill>
                  <a:schemeClr val="tx1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el-GR" sz="1000">
                <a:solidFill>
                  <a:schemeClr val="tx1"/>
                </a:solidFill>
              </a:defRPr>
            </a:lvl1pPr>
          </a:lstStyle>
          <a:p>
            <a:fld id="{022B156B-59AE-415F-B24B-8756D48BB977}" type="slidenum"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l-GR"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lang="el-GR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lang="el-GR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lang="el-GR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lang="el-GR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el-GR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el-GR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el-GR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el-GR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988297" y="1905000"/>
            <a:ext cx="9624766" cy="1828800"/>
          </a:xfrm>
        </p:spPr>
        <p:txBody>
          <a:bodyPr>
            <a:normAutofit fontScale="90000"/>
          </a:bodyPr>
          <a:lstStyle/>
          <a:p>
            <a:r>
              <a:rPr lang="el-GR" dirty="0"/>
              <a:t>Μαθητές με </a:t>
            </a:r>
            <a:br>
              <a:rPr lang="el-GR" dirty="0"/>
            </a:br>
            <a:r>
              <a:rPr lang="el-GR" dirty="0"/>
              <a:t>Διάχυτες Αναπτυξιακές Διαταραχές (ΔΑΔ)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Αυτισμός</a:t>
            </a:r>
          </a:p>
        </p:txBody>
      </p:sp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Πρόγνωση: η εξέλιξη εξαρτάται από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Την ικανότητα για μάθηση</a:t>
            </a:r>
          </a:p>
          <a:p>
            <a:r>
              <a:rPr lang="el-GR" dirty="0"/>
              <a:t>Το δείκτη νοημοσύνης</a:t>
            </a:r>
          </a:p>
          <a:p>
            <a:r>
              <a:rPr lang="el-GR" dirty="0"/>
              <a:t>Τη σοβαρότητα </a:t>
            </a:r>
            <a:r>
              <a:rPr lang="el-GR"/>
              <a:t>των συμπτωμάτων</a:t>
            </a:r>
            <a:endParaRPr lang="el-GR" dirty="0"/>
          </a:p>
          <a:p>
            <a:r>
              <a:rPr lang="el-GR" dirty="0"/>
              <a:t>Τις κοινωνικές δεξιότητες</a:t>
            </a:r>
          </a:p>
          <a:p>
            <a:r>
              <a:rPr lang="el-GR" dirty="0"/>
              <a:t>Την ανάπτυξη της γλώσσας</a:t>
            </a:r>
          </a:p>
          <a:p>
            <a:r>
              <a:rPr lang="el-GR" dirty="0"/>
              <a:t>Το βαθμό εγκεφαλικής δυσλειτουργίας</a:t>
            </a:r>
          </a:p>
          <a:p>
            <a:r>
              <a:rPr lang="el-GR" dirty="0"/>
              <a:t>Το οικογενειακό περιβάλλον</a:t>
            </a:r>
          </a:p>
          <a:p>
            <a:r>
              <a:rPr lang="el-GR" dirty="0"/>
              <a:t>Πρώιμη παρέμβαση</a:t>
            </a:r>
          </a:p>
        </p:txBody>
      </p:sp>
    </p:spTree>
    <p:extLst>
      <p:ext uri="{BB962C8B-B14F-4D97-AF65-F5344CB8AC3E}">
        <p14:creationId xmlns:p14="http://schemas.microsoft.com/office/powerpoint/2010/main" val="4083072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Πρώτα σημάδια αυτισμού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Υπερβολική απομόνωση</a:t>
            </a:r>
          </a:p>
          <a:p>
            <a:r>
              <a:rPr lang="el-GR" dirty="0"/>
              <a:t>Ανικανότητα σύναψης κοινωνικών σχέσεων</a:t>
            </a:r>
          </a:p>
          <a:p>
            <a:r>
              <a:rPr lang="el-GR" dirty="0"/>
              <a:t>Ιδιομορφίες στην επικοινωνία </a:t>
            </a:r>
          </a:p>
          <a:p>
            <a:r>
              <a:rPr lang="el-GR" dirty="0"/>
              <a:t>Ανάγκη για </a:t>
            </a:r>
            <a:r>
              <a:rPr lang="el-GR" dirty="0" err="1"/>
              <a:t>αμεταβλητότητα</a:t>
            </a:r>
            <a:r>
              <a:rPr lang="el-GR" dirty="0"/>
              <a:t> του περιβάλλοντος</a:t>
            </a:r>
          </a:p>
        </p:txBody>
      </p:sp>
    </p:spTree>
    <p:extLst>
      <p:ext uri="{BB962C8B-B14F-4D97-AF65-F5344CB8AC3E}">
        <p14:creationId xmlns:p14="http://schemas.microsoft.com/office/powerpoint/2010/main" val="1997637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Πρώιμες ενδείξεις αυτισμού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Αδιαφορία του βρέφους για το θηλασμό</a:t>
            </a:r>
          </a:p>
          <a:p>
            <a:r>
              <a:rPr lang="el-GR" dirty="0"/>
              <a:t>Δεν επικοινωνεί με το βλέμμα</a:t>
            </a:r>
          </a:p>
          <a:p>
            <a:r>
              <a:rPr lang="el-GR" dirty="0"/>
              <a:t>Δεν αντιδρά στο χαμόγελο</a:t>
            </a:r>
          </a:p>
          <a:p>
            <a:r>
              <a:rPr lang="el-GR" dirty="0"/>
              <a:t>Δεν απλώνει τα χέρια στη μητέρα προκειμένου να δεχθεί την αγκαλιά</a:t>
            </a:r>
          </a:p>
          <a:p>
            <a:r>
              <a:rPr lang="el-GR" dirty="0"/>
              <a:t>Έχει συχνά διαταραχές ύπνου</a:t>
            </a:r>
          </a:p>
          <a:p>
            <a:r>
              <a:rPr lang="el-GR" dirty="0"/>
              <a:t>Αδιαφορεί για τους δυνατούς ή χαμηλούς τόνους</a:t>
            </a:r>
          </a:p>
        </p:txBody>
      </p:sp>
    </p:spTree>
    <p:extLst>
      <p:ext uri="{BB962C8B-B14F-4D97-AF65-F5344CB8AC3E}">
        <p14:creationId xmlns:p14="http://schemas.microsoft.com/office/powerpoint/2010/main" val="317298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Παράδειγμα: Ένα παιδί με </a:t>
            </a:r>
            <a:r>
              <a:rPr lang="el-GR" dirty="0" err="1"/>
              <a:t>αυτισμο</a:t>
            </a:r>
            <a:r>
              <a:rPr lang="el-GR" dirty="0"/>
              <a:t> μπορεί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Να αρνείται να βάλει καινούρια ρούχα</a:t>
            </a:r>
          </a:p>
          <a:p>
            <a:r>
              <a:rPr lang="el-GR" dirty="0"/>
              <a:t>Να πάρει φάρμακο</a:t>
            </a:r>
          </a:p>
          <a:p>
            <a:r>
              <a:rPr lang="el-GR" dirty="0"/>
              <a:t>Να μπει στην τάξη αν τα θρανία είναι τοποθετημένα διαφορετικά από ότι συνήθως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60873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Επικοινωνία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Ομιλία πριν τα 5 θεωρείται καλός προγνωστικός δείκτης</a:t>
            </a:r>
          </a:p>
          <a:p>
            <a:r>
              <a:rPr lang="el-GR" dirty="0"/>
              <a:t>αναπτύσσουν μη λειτουργική γλώσσα </a:t>
            </a:r>
          </a:p>
          <a:p>
            <a:r>
              <a:rPr lang="el-GR" dirty="0"/>
              <a:t>Ηχολαλίες</a:t>
            </a:r>
          </a:p>
          <a:p>
            <a:r>
              <a:rPr lang="el-GR" dirty="0"/>
              <a:t>Φωνή μονότονη, χωρίς χρωματισμούς και ρυθμό</a:t>
            </a:r>
          </a:p>
          <a:p>
            <a:r>
              <a:rPr lang="el-GR" dirty="0"/>
              <a:t>Ανικανότητα προφορικής έκφρασης</a:t>
            </a:r>
          </a:p>
          <a:p>
            <a:r>
              <a:rPr lang="el-GR" dirty="0"/>
              <a:t>Αδυναμία κατανόησης προφορικού λόγου</a:t>
            </a:r>
          </a:p>
          <a:p>
            <a:r>
              <a:rPr lang="el-GR" dirty="0"/>
              <a:t>Αντιστροφή προσωπικών αντωνυμιών</a:t>
            </a:r>
          </a:p>
          <a:p>
            <a:r>
              <a:rPr lang="el-GR" dirty="0"/>
              <a:t>Συνομιλία με τον εαυτό τους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3352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Επικοινωνία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Αν υπάρχει καλό &amp; πλούσιο λεξιλόγιο, δυσκολία στην πραγματολογική χρήση της γλώσσας</a:t>
            </a:r>
          </a:p>
          <a:p>
            <a:r>
              <a:rPr lang="el-GR" dirty="0"/>
              <a:t>Παράδειγμα: τα κατσαβίδια</a:t>
            </a:r>
          </a:p>
          <a:p>
            <a:r>
              <a:rPr lang="el-GR" dirty="0"/>
              <a:t>Δυσκολία κατανόησης σχημάτων λόγου, ιδιωματικών εκφράσεων &amp; μεταφορών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3366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Διαφορική Διάγνωση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Σχιζοφρένεια</a:t>
            </a:r>
          </a:p>
          <a:p>
            <a:r>
              <a:rPr lang="el-GR" dirty="0"/>
              <a:t>Νοητική αναπηρία</a:t>
            </a:r>
          </a:p>
          <a:p>
            <a:r>
              <a:rPr lang="el-GR" dirty="0"/>
              <a:t>Σύνδρομο </a:t>
            </a:r>
            <a:r>
              <a:rPr lang="en-US" dirty="0"/>
              <a:t>Rett</a:t>
            </a:r>
            <a:endParaRPr lang="el-GR" dirty="0"/>
          </a:p>
          <a:p>
            <a:r>
              <a:rPr lang="el-GR" dirty="0"/>
              <a:t>Αποδιοργανωτική παιδική διαταραχή</a:t>
            </a:r>
          </a:p>
          <a:p>
            <a:r>
              <a:rPr lang="el-GR" dirty="0"/>
              <a:t>Σύνδρομο </a:t>
            </a:r>
            <a:r>
              <a:rPr lang="en-US" dirty="0"/>
              <a:t>Asperger</a:t>
            </a:r>
          </a:p>
          <a:p>
            <a:r>
              <a:rPr lang="el-GR" dirty="0"/>
              <a:t>Άτυπος αυτισμός</a:t>
            </a:r>
          </a:p>
        </p:txBody>
      </p:sp>
    </p:spTree>
    <p:extLst>
      <p:ext uri="{BB962C8B-B14F-4D97-AF65-F5344CB8AC3E}">
        <p14:creationId xmlns:p14="http://schemas.microsoft.com/office/powerpoint/2010/main" val="227553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Κατανόηση και έκφραση συναισθημάτων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Δυσκολία στα να «διαβάσουν» τις εκφράσεις προσώπου του άλλου κ τη «γλώσσα του σώματος»</a:t>
            </a:r>
          </a:p>
          <a:p>
            <a:r>
              <a:rPr lang="el-GR" dirty="0"/>
              <a:t>Δυσκολία να εκφράζουν με το πρόσωπό τους τα συναισθήματά τους ή να αλλάζουν έκφραση ανάλογα με την περίσταση</a:t>
            </a:r>
          </a:p>
          <a:p>
            <a:r>
              <a:rPr lang="el-GR" dirty="0"/>
              <a:t>Δυσκολία να «μπουν στη θέση» του άλλου κ να καταλάβουν τη χαρά κ τη λύπη (έλλειψη </a:t>
            </a:r>
            <a:r>
              <a:rPr lang="el-GR" dirty="0" err="1"/>
              <a:t>ενσυναίσθησης</a:t>
            </a:r>
            <a:r>
              <a:rPr lang="el-G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53362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παιχνίδι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Δεν παίζει με τα παιχνίδια του, τα στριφογυρίζει, τα μυρίζει, τα χτυπάει με τα δάχτυλα…</a:t>
            </a:r>
          </a:p>
          <a:p>
            <a:r>
              <a:rPr lang="el-GR" dirty="0"/>
              <a:t>Καταναγκαστική κίνηση κ συμπεριφορά</a:t>
            </a:r>
          </a:p>
          <a:p>
            <a:r>
              <a:rPr lang="el-GR" dirty="0"/>
              <a:t>Δεν ενδιαφέρεται να συμμετάσχει στο παιχνίδι των άλλων</a:t>
            </a:r>
          </a:p>
          <a:p>
            <a:r>
              <a:rPr lang="el-GR" dirty="0"/>
              <a:t>Έλλειψη αυθόρμητου παιχνιδιού με παίξιμο ρόλων ή κοινωνική μίμηση</a:t>
            </a:r>
          </a:p>
          <a:p>
            <a:r>
              <a:rPr lang="el-GR" dirty="0"/>
              <a:t>Μονοδιάστατο, στερημένο φαντασίας κ δημιουργικότητας</a:t>
            </a:r>
          </a:p>
        </p:txBody>
      </p:sp>
    </p:spTree>
    <p:extLst>
      <p:ext uri="{BB962C8B-B14F-4D97-AF65-F5344CB8AC3E}">
        <p14:creationId xmlns:p14="http://schemas.microsoft.com/office/powerpoint/2010/main" val="354294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Αισθητηριακές διαταραχές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65214" y="1752600"/>
            <a:ext cx="10058400" cy="4509052"/>
          </a:xfrm>
        </p:spPr>
        <p:txBody>
          <a:bodyPr>
            <a:normAutofit fontScale="92500" lnSpcReduction="10000"/>
          </a:bodyPr>
          <a:lstStyle/>
          <a:p>
            <a:r>
              <a:rPr lang="el-GR" dirty="0"/>
              <a:t>Το 40% των παιδιών με αυτισμό</a:t>
            </a:r>
          </a:p>
          <a:p>
            <a:r>
              <a:rPr lang="el-GR" dirty="0"/>
              <a:t>Απαθή σε δυνατούς ήχους ή υπερευαισθησία σε χαμηλούς</a:t>
            </a:r>
          </a:p>
          <a:p>
            <a:r>
              <a:rPr lang="el-GR" dirty="0"/>
              <a:t>Δίνουν την εντύπωση του κωφού παιδιού</a:t>
            </a:r>
          </a:p>
          <a:p>
            <a:r>
              <a:rPr lang="el-GR" dirty="0"/>
              <a:t>Υπερευαισθησία ή απάθεια στη θερμοκρασία (ζέστη – κρύο)</a:t>
            </a:r>
          </a:p>
          <a:p>
            <a:r>
              <a:rPr lang="el-GR" dirty="0"/>
              <a:t>Ανθεκτικά στον πόνο (αυτοτραυματισμοί)</a:t>
            </a:r>
          </a:p>
          <a:p>
            <a:r>
              <a:rPr lang="el-GR" dirty="0"/>
              <a:t>Περίεργη συμπεριφορά σε οσμές κ γεύσεις</a:t>
            </a:r>
          </a:p>
          <a:p>
            <a:r>
              <a:rPr lang="el-GR" dirty="0"/>
              <a:t>Συναισθηματικό δέσιμο με αντικείμενα (φετίχ)</a:t>
            </a:r>
          </a:p>
          <a:p>
            <a:r>
              <a:rPr lang="el-GR" dirty="0"/>
              <a:t>Διαταραχές ύπνου, φαγητού, φοβίες, άγχος, απότομες μεταπτώσεις διάθεσης</a:t>
            </a:r>
          </a:p>
        </p:txBody>
      </p:sp>
    </p:spTree>
    <p:extLst>
      <p:ext uri="{BB962C8B-B14F-4D97-AF65-F5344CB8AC3E}">
        <p14:creationId xmlns:p14="http://schemas.microsoft.com/office/powerpoint/2010/main" val="3906351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ΔΑΔ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Ομπρέλα προβλημάτων του αυτιστικού φάσματος</a:t>
            </a:r>
          </a:p>
          <a:p>
            <a:r>
              <a:rPr lang="el-GR" dirty="0"/>
              <a:t>Διάχυτες -&gt; επηρεάζεται όλη η ανάπτυξη του ατόμου</a:t>
            </a:r>
          </a:p>
          <a:p>
            <a:r>
              <a:rPr lang="el-GR" dirty="0"/>
              <a:t>Αναπτυξιακές -&gt; εμφανίζεται κατά τη διάρκεια της ανάπτυξης</a:t>
            </a:r>
          </a:p>
        </p:txBody>
      </p:sp>
    </p:spTree>
    <p:extLst>
      <p:ext uri="{BB962C8B-B14F-4D97-AF65-F5344CB8AC3E}">
        <p14:creationId xmlns:p14="http://schemas.microsoft.com/office/powerpoint/2010/main" val="228760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Διαταραχή </a:t>
            </a:r>
            <a:r>
              <a:rPr lang="en-US" dirty="0"/>
              <a:t>Rett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695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Rett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Rett, 1966</a:t>
            </a:r>
          </a:p>
          <a:p>
            <a:r>
              <a:rPr lang="el-GR" dirty="0"/>
              <a:t>Στα πρώτα στάδια, δύσκολα διαχωρίζεται από τον τυπικό αυτισμό</a:t>
            </a:r>
          </a:p>
          <a:p>
            <a:r>
              <a:rPr lang="el-GR" dirty="0"/>
              <a:t>Από το 1994 εντάσσεται στα διαγνωστικά εγχειρίδια ως ξεχωριστή διαταραχή </a:t>
            </a:r>
          </a:p>
        </p:txBody>
      </p:sp>
    </p:spTree>
    <p:extLst>
      <p:ext uri="{BB962C8B-B14F-4D97-AF65-F5344CB8AC3E}">
        <p14:creationId xmlns:p14="http://schemas.microsoft.com/office/powerpoint/2010/main" val="1979617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34786" y="185531"/>
            <a:ext cx="10058402" cy="1219200"/>
          </a:xfrm>
        </p:spPr>
        <p:txBody>
          <a:bodyPr/>
          <a:lstStyle/>
          <a:p>
            <a:r>
              <a:rPr lang="el-GR" dirty="0"/>
              <a:t>Κύρια Χαρακτηριστικά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9269" y="1404730"/>
            <a:ext cx="11569148" cy="4926495"/>
          </a:xfrm>
        </p:spPr>
        <p:txBody>
          <a:bodyPr>
            <a:normAutofit fontScale="92500" lnSpcReduction="10000"/>
          </a:bodyPr>
          <a:lstStyle/>
          <a:p>
            <a:r>
              <a:rPr lang="el-GR" dirty="0"/>
              <a:t>Φυσιολογική προγεννητική και </a:t>
            </a:r>
            <a:r>
              <a:rPr lang="el-GR" dirty="0" err="1"/>
              <a:t>περιγεννητική</a:t>
            </a:r>
            <a:r>
              <a:rPr lang="el-GR" dirty="0"/>
              <a:t> ανάπτυξη</a:t>
            </a:r>
          </a:p>
          <a:p>
            <a:r>
              <a:rPr lang="el-GR" dirty="0"/>
              <a:t>Φυσιολογική ψυχοκινητική ανάπτυξη τους πρώτους 6 μήνες</a:t>
            </a:r>
          </a:p>
          <a:p>
            <a:r>
              <a:rPr lang="el-GR" dirty="0"/>
              <a:t>Φυσιολογική περίμετρος κεφαλής κατά τη γέννηση</a:t>
            </a:r>
          </a:p>
          <a:p>
            <a:r>
              <a:rPr lang="el-GR" dirty="0"/>
              <a:t>Επιβράδυνση της αύξησης της περιμέτρου κεφαλής 5-48 μηνών</a:t>
            </a:r>
          </a:p>
          <a:p>
            <a:r>
              <a:rPr lang="el-GR" dirty="0"/>
              <a:t>Απώλεια κατεκτημένων δεξιοτήτων 6-30 μηνών</a:t>
            </a:r>
          </a:p>
          <a:p>
            <a:r>
              <a:rPr lang="el-GR" dirty="0"/>
              <a:t>Δυσκολίες σε κατανόηση &amp; εκφορά λόγου</a:t>
            </a:r>
          </a:p>
          <a:p>
            <a:r>
              <a:rPr lang="el-GR" dirty="0"/>
              <a:t>Εμφάνιση στερεοτυπικών κινήσεων των χεριών</a:t>
            </a:r>
          </a:p>
          <a:p>
            <a:r>
              <a:rPr lang="el-GR" dirty="0"/>
              <a:t>Εμφάνιση δυσκαμψίας στο βάδισμα 1-4 ετών</a:t>
            </a:r>
          </a:p>
          <a:p>
            <a:r>
              <a:rPr lang="el-GR" dirty="0"/>
              <a:t>Ανεπιβεβαίωτη διάγνωση 2-5 ετών</a:t>
            </a:r>
          </a:p>
          <a:p>
            <a:endParaRPr lang="el-GR" dirty="0"/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18804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Συνοδά</a:t>
            </a:r>
            <a:r>
              <a:rPr lang="el-GR" dirty="0"/>
              <a:t> Χαρακτηριστικά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Αναπνευστικές δυσλειτουργίες</a:t>
            </a:r>
          </a:p>
          <a:p>
            <a:r>
              <a:rPr lang="el-GR" dirty="0" err="1"/>
              <a:t>Ηλεκτροεγκεφαλικές</a:t>
            </a:r>
            <a:r>
              <a:rPr lang="el-GR" dirty="0"/>
              <a:t> ανωμαλίες</a:t>
            </a:r>
          </a:p>
          <a:p>
            <a:r>
              <a:rPr lang="el-GR" dirty="0"/>
              <a:t>Σπασμοί</a:t>
            </a:r>
          </a:p>
          <a:p>
            <a:r>
              <a:rPr lang="el-GR" dirty="0" err="1"/>
              <a:t>Σπαστικότητα</a:t>
            </a:r>
            <a:endParaRPr lang="el-GR" dirty="0"/>
          </a:p>
          <a:p>
            <a:r>
              <a:rPr lang="el-GR" dirty="0"/>
              <a:t>Περιφερικές αγγειοκινητικές διαταραχές</a:t>
            </a:r>
          </a:p>
          <a:p>
            <a:r>
              <a:rPr lang="el-GR" dirty="0"/>
              <a:t>Σκολίωση</a:t>
            </a:r>
          </a:p>
          <a:p>
            <a:r>
              <a:rPr lang="el-GR" dirty="0"/>
              <a:t>Καθυστέρηση αύξηση κεφαλής</a:t>
            </a:r>
          </a:p>
          <a:p>
            <a:r>
              <a:rPr lang="el-GR" dirty="0"/>
              <a:t>Ατροφικά μικρά πόδια</a:t>
            </a:r>
          </a:p>
        </p:txBody>
      </p:sp>
    </p:spTree>
    <p:extLst>
      <p:ext uri="{BB962C8B-B14F-4D97-AF65-F5344CB8AC3E}">
        <p14:creationId xmlns:p14="http://schemas.microsoft.com/office/powerpoint/2010/main" val="1509535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Επίσης,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Συνοδεύεται από βαριά – βαθιά ΝΑ</a:t>
            </a:r>
          </a:p>
          <a:p>
            <a:r>
              <a:rPr lang="el-GR" dirty="0"/>
              <a:t>75-80% επιληπτικοί σπασμοί που υποχωρούν κατά την ενηλικίωση</a:t>
            </a:r>
          </a:p>
          <a:p>
            <a:r>
              <a:rPr lang="el-GR" dirty="0"/>
              <a:t>Εκφυλιστική νευρολογική διαταραχή</a:t>
            </a:r>
          </a:p>
          <a:p>
            <a:r>
              <a:rPr lang="el-GR" dirty="0"/>
              <a:t>1 σε κάθε 10.000-15.000 γεννήσεις κοριτσιών ΜΟΝΟ</a:t>
            </a:r>
          </a:p>
          <a:p>
            <a:r>
              <a:rPr lang="el-GR" dirty="0"/>
              <a:t>Εκδηλώνεται πριν τα 4 έτη</a:t>
            </a:r>
          </a:p>
          <a:p>
            <a:r>
              <a:rPr lang="el-GR" dirty="0"/>
              <a:t>Διαφορική Διάγνωση από ΔΑΔ: μόνο σε κορίτσια &amp; σωματικές/ κινητικές δυσλειτουργίες </a:t>
            </a:r>
          </a:p>
        </p:txBody>
      </p:sp>
    </p:spTree>
    <p:extLst>
      <p:ext uri="{BB962C8B-B14F-4D97-AF65-F5344CB8AC3E}">
        <p14:creationId xmlns:p14="http://schemas.microsoft.com/office/powerpoint/2010/main" val="192443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558209" y="1828800"/>
            <a:ext cx="7565406" cy="1828800"/>
          </a:xfrm>
        </p:spPr>
        <p:txBody>
          <a:bodyPr>
            <a:normAutofit fontScale="90000"/>
          </a:bodyPr>
          <a:lstStyle/>
          <a:p>
            <a:r>
              <a:rPr lang="el-GR" dirty="0"/>
              <a:t>Παιδική Αποδιοργανωτική Διαταραχή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252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Παιδική Αποδιοργανωτική Διαταραχή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Heller, </a:t>
            </a:r>
            <a:r>
              <a:rPr lang="el-GR" dirty="0"/>
              <a:t>1930</a:t>
            </a:r>
          </a:p>
          <a:p>
            <a:r>
              <a:rPr lang="el-GR" dirty="0"/>
              <a:t>Βρεφονηπιακή άνοια – σύνδρομο </a:t>
            </a:r>
            <a:r>
              <a:rPr lang="en-US" dirty="0"/>
              <a:t>Heller</a:t>
            </a:r>
            <a:endParaRPr lang="el-GR" dirty="0"/>
          </a:p>
          <a:p>
            <a:r>
              <a:rPr lang="en-US" dirty="0"/>
              <a:t>Rutter, </a:t>
            </a:r>
            <a:r>
              <a:rPr lang="el-GR" dirty="0"/>
              <a:t>1967 αποδίδει το σημερινό όρο</a:t>
            </a:r>
          </a:p>
          <a:p>
            <a:r>
              <a:rPr lang="el-GR" dirty="0"/>
              <a:t>Μετά το 1994 εντάχθηκε ως ξεχωριστή κατηγορία στα διαγνωστικά εγχειρίδια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83657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Χαρακτηριστικά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Εμφανής παλινδρόμηση στην ηλικία των 3-4</a:t>
            </a:r>
          </a:p>
          <a:p>
            <a:r>
              <a:rPr lang="el-GR" dirty="0"/>
              <a:t>Σταδιακή απώλεια των μέχρι τότε φυσιολογικά αναπτυσσόμενων δεξιοτήτων</a:t>
            </a:r>
          </a:p>
          <a:p>
            <a:r>
              <a:rPr lang="el-GR" dirty="0"/>
              <a:t>Απώλεια: εκφορά &amp; κατανόηση λόγου, κοινωνική ανταπόκριση, κοινωνικό ενδιαφέρον, παιχνίδι, ενδιαφέρον για αντικείμενα περιβάλλοντος</a:t>
            </a:r>
          </a:p>
          <a:p>
            <a:r>
              <a:rPr lang="el-GR" dirty="0"/>
              <a:t>Έναρξη: ιδιόρρυθμες αντιδράσεις σε περιβαλλοντικά ερεθίσματα, περιορισμένα ενδιαφέροντα, αυξημένο άγχος, στερεότυπες κινήσεις, </a:t>
            </a:r>
            <a:r>
              <a:rPr lang="el-GR" dirty="0" err="1"/>
              <a:t>μαννερισμοί</a:t>
            </a:r>
            <a:r>
              <a:rPr lang="el-GR" dirty="0"/>
              <a:t>, ιδιορρυθμίες στην αισθητηριακή ανταπόκριση </a:t>
            </a:r>
          </a:p>
        </p:txBody>
      </p:sp>
    </p:spTree>
    <p:extLst>
      <p:ext uri="{BB962C8B-B14F-4D97-AF65-F5344CB8AC3E}">
        <p14:creationId xmlns:p14="http://schemas.microsoft.com/office/powerpoint/2010/main" val="40799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Συνοδά</a:t>
            </a:r>
            <a:r>
              <a:rPr lang="el-GR" dirty="0"/>
              <a:t> Χαρακτηριστικά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Βαριά ΝΑ</a:t>
            </a:r>
          </a:p>
          <a:p>
            <a:r>
              <a:rPr lang="el-GR" dirty="0"/>
              <a:t>Επιληπτικοί σπασμοί</a:t>
            </a:r>
          </a:p>
          <a:p>
            <a:r>
              <a:rPr lang="el-GR" dirty="0"/>
              <a:t>Ανωμαλίες στο ΗΕΓ</a:t>
            </a:r>
          </a:p>
          <a:p>
            <a:r>
              <a:rPr lang="el-GR" dirty="0"/>
              <a:t>Ιατρικές παθήσεις (νευρολογική παλινδρόμηση)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7713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Επίσης,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65212" y="1454425"/>
            <a:ext cx="10058400" cy="4658139"/>
          </a:xfrm>
        </p:spPr>
        <p:txBody>
          <a:bodyPr>
            <a:normAutofit fontScale="92500" lnSpcReduction="20000"/>
          </a:bodyPr>
          <a:lstStyle/>
          <a:p>
            <a:r>
              <a:rPr lang="el-GR" dirty="0"/>
              <a:t>Πιο συχνή στα αγόρια</a:t>
            </a:r>
          </a:p>
          <a:p>
            <a:r>
              <a:rPr lang="el-GR" dirty="0"/>
              <a:t>Όχι &gt; 6% των περιπτώσεων ΔΑΔ</a:t>
            </a:r>
          </a:p>
          <a:p>
            <a:r>
              <a:rPr lang="el-GR" dirty="0"/>
              <a:t>Αργή και περιορισμένη βελτίωση</a:t>
            </a:r>
          </a:p>
          <a:p>
            <a:r>
              <a:rPr lang="el-GR" dirty="0"/>
              <a:t>Εμφανίζεται ξαφνικά, χωρίς συγκεκριμένο λόγο με αυξημένο άγχος, </a:t>
            </a:r>
            <a:r>
              <a:rPr lang="el-GR" dirty="0" err="1"/>
              <a:t>υπερικινητικότητα</a:t>
            </a:r>
            <a:r>
              <a:rPr lang="el-GR" dirty="0"/>
              <a:t>, ευερεθιστότητα, αρνητισμό &amp; ανυπακοή, έντονες εκρήξεις θυμού</a:t>
            </a:r>
          </a:p>
          <a:p>
            <a:r>
              <a:rPr lang="el-GR" dirty="0"/>
              <a:t>Σταδιακή έκπτωση στο λόγο, στην επικοινωνία και τις γνωστικές λειτουργίες</a:t>
            </a:r>
          </a:p>
          <a:p>
            <a:r>
              <a:rPr lang="el-GR" dirty="0"/>
              <a:t>Σταθερή πορεία για χρόνια</a:t>
            </a:r>
          </a:p>
          <a:p>
            <a:r>
              <a:rPr lang="el-GR" dirty="0"/>
              <a:t>Διαφορική διάγνωση από ΔΑΔ: περίοδος φυσιολογικής εξέλιξης, γενικευμένη απώλεια δεξιοτήτων</a:t>
            </a:r>
          </a:p>
        </p:txBody>
      </p:sp>
    </p:spTree>
    <p:extLst>
      <p:ext uri="{BB962C8B-B14F-4D97-AF65-F5344CB8AC3E}">
        <p14:creationId xmlns:p14="http://schemas.microsoft.com/office/powerpoint/2010/main" val="196991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3 βασικές διαταραχές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Στην κοινωνική συναλλαγή / αλληλεπίδραση</a:t>
            </a:r>
          </a:p>
          <a:p>
            <a:r>
              <a:rPr lang="el-GR" dirty="0"/>
              <a:t>Στην επικοινωνία (λεκτική &amp; μη λεκτική)</a:t>
            </a:r>
          </a:p>
          <a:p>
            <a:r>
              <a:rPr lang="el-GR" dirty="0"/>
              <a:t>Επαναλαμβανόμενα &amp; στερεοτυπικά σχήματα συμπεριφοράς</a:t>
            </a:r>
          </a:p>
          <a:p>
            <a:endParaRPr lang="el-GR" dirty="0"/>
          </a:p>
          <a:p>
            <a:pPr marL="0" indent="0" algn="ctr">
              <a:buNone/>
            </a:pPr>
            <a:r>
              <a:rPr lang="el-G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Τριάδα Διαταραχών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9012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Διαταραχή </a:t>
            </a:r>
            <a:r>
              <a:rPr lang="en-US" dirty="0"/>
              <a:t>Asperger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1189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Διαταραχή </a:t>
            </a:r>
            <a:r>
              <a:rPr lang="en-US" dirty="0"/>
              <a:t>Asperger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Asperger, 1944</a:t>
            </a:r>
          </a:p>
          <a:p>
            <a:r>
              <a:rPr lang="el-GR" dirty="0"/>
              <a:t>Αυτιστική ψυχοπάθεια</a:t>
            </a:r>
          </a:p>
          <a:p>
            <a:r>
              <a:rPr lang="el-GR" dirty="0"/>
              <a:t>Περιέγραψε λεκτικές δεξιότητες και κοινωνικές δεξιότητες</a:t>
            </a:r>
          </a:p>
          <a:p>
            <a:r>
              <a:rPr lang="en-US" dirty="0"/>
              <a:t>Wing, 1981</a:t>
            </a:r>
            <a:endParaRPr lang="el-GR" dirty="0"/>
          </a:p>
          <a:p>
            <a:r>
              <a:rPr lang="el-GR" dirty="0"/>
              <a:t>Αυτιστική διαταραχή ελαφριάς μορφής σε παιδιά με κανονική νοημοσύνη</a:t>
            </a:r>
          </a:p>
          <a:p>
            <a:r>
              <a:rPr lang="el-GR" dirty="0"/>
              <a:t>1992, ταξινομείται ως ξεχωριστή διαταραχή</a:t>
            </a:r>
          </a:p>
        </p:txBody>
      </p:sp>
    </p:spTree>
    <p:extLst>
      <p:ext uri="{BB962C8B-B14F-4D97-AF65-F5344CB8AC3E}">
        <p14:creationId xmlns:p14="http://schemas.microsoft.com/office/powerpoint/2010/main" val="242085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65212" y="145774"/>
            <a:ext cx="10058402" cy="1219200"/>
          </a:xfrm>
        </p:spPr>
        <p:txBody>
          <a:bodyPr/>
          <a:lstStyle/>
          <a:p>
            <a:r>
              <a:rPr lang="el-GR" dirty="0"/>
              <a:t>Χαρακτηριστικά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6835" y="1364974"/>
            <a:ext cx="10606779" cy="4616726"/>
          </a:xfrm>
        </p:spPr>
        <p:txBody>
          <a:bodyPr>
            <a:normAutofit lnSpcReduction="10000"/>
          </a:bodyPr>
          <a:lstStyle/>
          <a:p>
            <a:r>
              <a:rPr lang="el-GR" dirty="0"/>
              <a:t>Ανάπτυξη λόγου: δεν εμφανίζουν σημαντική καθυστέρηση ως την ηλικία των 3, φλυαρούν ή αποφεύγουν τη συνομιλία, ιδιότυπος, επαναληπτικός, αδέξιος, στείρος, επιτηδευμένος λόγος, λεκτικές στερεοτυπίες, ιδιομορφίες στην προσωδία, εμμονή σε θέματα συζήτησης, απώλεια σε μη λεκτική επικοινωνία</a:t>
            </a:r>
          </a:p>
          <a:p>
            <a:r>
              <a:rPr lang="el-GR" dirty="0"/>
              <a:t>Κοινωνικές &amp; Συναισθηματικές Εκδηλώσεις: ενδιαφέρον για ανθρώπους, συζητήσεις, αποφεύγουν κοινωνικές συναλλαγές με συνομηλίκους ή μικρότερους, κοινωνική συνδιαλλαγή με ωφελιμιστική σκοπιμότητα, αδέξια &amp; περιορισμένη κοινωνική συμπεριφορά, δεν εκδηλώνουν, δεν κατανοούν, δεν ανταποκρίνονται σε συναισθήματα, περιορισμένη </a:t>
            </a:r>
            <a:r>
              <a:rPr lang="el-GR" dirty="0" err="1"/>
              <a:t>βλεμματική</a:t>
            </a:r>
            <a:r>
              <a:rPr lang="el-GR" dirty="0"/>
              <a:t> επαφή</a:t>
            </a:r>
          </a:p>
        </p:txBody>
      </p:sp>
    </p:spTree>
    <p:extLst>
      <p:ext uri="{BB962C8B-B14F-4D97-AF65-F5344CB8AC3E}">
        <p14:creationId xmlns:p14="http://schemas.microsoft.com/office/powerpoint/2010/main" val="253759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Χαρακτηριστικά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6896" y="1411357"/>
            <a:ext cx="10616718" cy="4570343"/>
          </a:xfrm>
        </p:spPr>
        <p:txBody>
          <a:bodyPr>
            <a:normAutofit fontScale="92500"/>
          </a:bodyPr>
          <a:lstStyle/>
          <a:p>
            <a:r>
              <a:rPr lang="el-GR" dirty="0"/>
              <a:t>Γενικές Γνωσιακές Λειτουργίες: όχι ΝΑ, όχι ΜΔ</a:t>
            </a:r>
          </a:p>
          <a:p>
            <a:r>
              <a:rPr lang="el-GR" dirty="0"/>
              <a:t>Κινητικές Λειτουργίες: δυσκαμψία, </a:t>
            </a:r>
            <a:r>
              <a:rPr lang="el-GR" dirty="0" err="1"/>
              <a:t>γραφοκινητικές</a:t>
            </a:r>
            <a:r>
              <a:rPr lang="el-GR" dirty="0"/>
              <a:t> δυσκολίες, όχι επιδεξιότητα χεριών, αδεξιότητα σε αδρή &amp; λεπτή κίνηση</a:t>
            </a:r>
          </a:p>
          <a:p>
            <a:r>
              <a:rPr lang="el-GR" dirty="0"/>
              <a:t>Αυτοεξυπηρέτηση: φυσιολογικά ανεπτυγμένες δεξιότητες</a:t>
            </a:r>
          </a:p>
          <a:p>
            <a:r>
              <a:rPr lang="el-GR" dirty="0"/>
              <a:t>Γενική συμπεριφορά: ανυπακοή, αντιδρούν αρνητικά σε περιβαλλοντικές αλλαγές, αυξημένο άγχος, περιορισμένα ενδιαφέροντα</a:t>
            </a:r>
          </a:p>
          <a:p>
            <a:r>
              <a:rPr lang="el-GR" dirty="0"/>
              <a:t>Ιδιαίτερες Ικανότητες: απομνημόνευση &amp; παπαγαλία, αριθμητική ικανότητα, </a:t>
            </a:r>
            <a:r>
              <a:rPr lang="el-GR" dirty="0" err="1"/>
              <a:t>υπερλεξία</a:t>
            </a:r>
            <a:r>
              <a:rPr lang="el-GR" dirty="0"/>
              <a:t>, χρήση περίπλοκων μηχανισμών, επιδεξιότητα σε παζλ &amp; περίπλοκες κατασκευές</a:t>
            </a:r>
          </a:p>
        </p:txBody>
      </p:sp>
    </p:spTree>
    <p:extLst>
      <p:ext uri="{BB962C8B-B14F-4D97-AF65-F5344CB8AC3E}">
        <p14:creationId xmlns:p14="http://schemas.microsoft.com/office/powerpoint/2010/main" val="120516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Επίσης,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10-26 άτομα σε κάθε 10.000 άτομα</a:t>
            </a:r>
          </a:p>
          <a:p>
            <a:r>
              <a:rPr lang="el-GR" dirty="0"/>
              <a:t>Πιο συχνή σε αγόρια (3-10 φορές)</a:t>
            </a:r>
          </a:p>
          <a:p>
            <a:r>
              <a:rPr lang="el-GR" dirty="0"/>
              <a:t>Εντοπίζεται σε μεγαλύτερη ηλικία από τον τυπικό αυτισμό</a:t>
            </a:r>
          </a:p>
          <a:p>
            <a:r>
              <a:rPr lang="el-GR" dirty="0"/>
              <a:t>Συνήθως, στο πλαίσιο του σχολείου (λόγω κοινωνικότητας)</a:t>
            </a:r>
          </a:p>
          <a:p>
            <a:r>
              <a:rPr lang="el-GR" dirty="0"/>
              <a:t>Σταθερή πορεία</a:t>
            </a:r>
          </a:p>
          <a:p>
            <a:r>
              <a:rPr lang="el-GR" dirty="0"/>
              <a:t>Διαφορική διάγνωση από ΔΑΔ: η έλλειψη γλωσσικής απώλειας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218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Διάχυτη Αναπτυξιακή Διαταραχή Μη Προσδιοριζόμενη Αλλιώς 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452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Διάχυτη Αναπτυξιακή Διαταραχή Μη Προσδιοριζόμενη Αλλιώς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Εκτεταμένη απώλεια σε αμοιβαίες κοινωνικές συναλλαγές, στις λεκτικές και μη λεκτικές επικοινωνιακές δεξιότητες, στερεότυπη συμπεριφορά, στερεότυπα ενδιαφέροντα, στερεότυπες δραστηριότητες, αλλά δεν πληρούν τα διαγνωστικά κριτήρια για κάποια ΔΑΔ, Σχιζοφρένεια, </a:t>
            </a:r>
            <a:r>
              <a:rPr lang="el-GR" dirty="0" err="1"/>
              <a:t>Σχιζότυπη</a:t>
            </a:r>
            <a:r>
              <a:rPr lang="el-G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67509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Διάχυτη Αναπτυξιακή Διαταραχή Μη Προσδιοριζόμενη Αλλιώς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Εκτεταμένη απώλεια σε αμοιβαίες κοινωνικές συναλλαγές, στις λεκτικές και μη λεκτικές επικοινωνιακές δεξιότητες, στερεότυπη συμπεριφορά, στερεότυπα ενδιαφέροντα, στερεότυπες δραστηριότητες, αλλά δεν πληρούν τα διαγνωστικά κριτήρια για κάποια ΔΑΔ, Σχιζοφρένεια, </a:t>
            </a:r>
            <a:r>
              <a:rPr lang="el-GR" dirty="0" err="1"/>
              <a:t>Σχιζότυπη</a:t>
            </a:r>
            <a:r>
              <a:rPr lang="el-GR" dirty="0"/>
              <a:t> Διαταραχή της Προσωπικότητας ή </a:t>
            </a:r>
            <a:r>
              <a:rPr lang="el-GR" dirty="0" err="1"/>
              <a:t>Αποφευκτική</a:t>
            </a:r>
            <a:r>
              <a:rPr lang="el-GR" dirty="0"/>
              <a:t> Διαταραχή της Προσωπικότητας</a:t>
            </a:r>
            <a:endParaRPr lang="en-US" dirty="0"/>
          </a:p>
          <a:p>
            <a:r>
              <a:rPr lang="el-GR" dirty="0"/>
              <a:t>Άτυπος αυτισμός (εμφανίζεται μετά την παιδική ηλικία, άτυπη ή οριακή συμπτωματολογία)</a:t>
            </a:r>
          </a:p>
        </p:txBody>
      </p:sp>
    </p:spTree>
    <p:extLst>
      <p:ext uri="{BB962C8B-B14F-4D97-AF65-F5344CB8AC3E}">
        <p14:creationId xmlns:p14="http://schemas.microsoft.com/office/powerpoint/2010/main" val="366396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Εκπαίδευση παιδιών με ΔΑΔ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8327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Βασικές Αρχές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65214" y="1524001"/>
            <a:ext cx="10058400" cy="4823636"/>
          </a:xfrm>
        </p:spPr>
        <p:txBody>
          <a:bodyPr>
            <a:normAutofit fontScale="92500" lnSpcReduction="20000"/>
          </a:bodyPr>
          <a:lstStyle/>
          <a:p>
            <a:r>
              <a:rPr lang="el-GR" dirty="0"/>
              <a:t>Αυστηρά δομημένα εκπαιδευτικά προγράμματα</a:t>
            </a:r>
          </a:p>
          <a:p>
            <a:r>
              <a:rPr lang="el-GR" dirty="0"/>
              <a:t>Εξατομικευμένα προγράμματα με συστηματική εφαρμογή</a:t>
            </a:r>
          </a:p>
          <a:p>
            <a:r>
              <a:rPr lang="el-GR" dirty="0"/>
              <a:t>Εξατομικευμένα συστήματα ανταλλάξιμων αμοιβών</a:t>
            </a:r>
          </a:p>
          <a:p>
            <a:r>
              <a:rPr lang="el-GR" dirty="0"/>
              <a:t>Μικρή αναλογία μαθητών – εκπαιδευτικού</a:t>
            </a:r>
          </a:p>
          <a:p>
            <a:r>
              <a:rPr lang="el-GR" dirty="0"/>
              <a:t>Προσαρμοσμένο εκπαιδευτικό περιβάλλον</a:t>
            </a:r>
          </a:p>
          <a:p>
            <a:r>
              <a:rPr lang="el-GR" dirty="0"/>
              <a:t>Μεθοδολογία που προωθεί τη γενίκευση και τη συντήρηση δεξιοτήτων</a:t>
            </a:r>
          </a:p>
          <a:p>
            <a:r>
              <a:rPr lang="el-GR" dirty="0"/>
              <a:t>Προγραμματισμός κοινωνικής ένταξης</a:t>
            </a:r>
          </a:p>
          <a:p>
            <a:r>
              <a:rPr lang="el-GR" dirty="0"/>
              <a:t>Παρέμβαση στο οικογενειακό περιβάλλον</a:t>
            </a:r>
          </a:p>
          <a:p>
            <a:r>
              <a:rPr lang="el-GR" dirty="0"/>
              <a:t>Αξιολόγηση εκπαιδευτικών &amp; περιβάλλοντος</a:t>
            </a:r>
          </a:p>
        </p:txBody>
      </p:sp>
    </p:spTree>
    <p:extLst>
      <p:ext uri="{BB962C8B-B14F-4D97-AF65-F5344CB8AC3E}">
        <p14:creationId xmlns:p14="http://schemas.microsoft.com/office/powerpoint/2010/main" val="321155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Όρος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Αυτιστικός </a:t>
            </a:r>
          </a:p>
          <a:p>
            <a:r>
              <a:rPr lang="el-GR" u="sng" dirty="0"/>
              <a:t>Άτομο με αυτισμό</a:t>
            </a:r>
          </a:p>
          <a:p>
            <a:r>
              <a:rPr lang="el-GR" u="sng" dirty="0"/>
              <a:t>ΔΑΔ: </a:t>
            </a:r>
            <a:r>
              <a:rPr lang="el-GR" dirty="0"/>
              <a:t>παιδικός αυτισμός, σύνδρομο </a:t>
            </a:r>
            <a:r>
              <a:rPr lang="en-US" dirty="0"/>
              <a:t>Rett, </a:t>
            </a:r>
            <a:r>
              <a:rPr lang="el-GR" dirty="0"/>
              <a:t>σύνδρομο </a:t>
            </a:r>
            <a:r>
              <a:rPr lang="en-US" dirty="0"/>
              <a:t>Asperger, </a:t>
            </a:r>
            <a:r>
              <a:rPr lang="el-GR" dirty="0"/>
              <a:t>παιδική αποδιοργανωτική διαταραχή, διάχυτη αναπτυξιακή διαταραχή μη προσδιοριζόμενη αλλιώς, άτυπος αυτισμός, ευρύτερος φαινότυπος του αυτισμού (ελαφριά αυτιστικά συμπτώματα)</a:t>
            </a:r>
            <a:endParaRPr lang="el-GR" u="sng" dirty="0"/>
          </a:p>
        </p:txBody>
      </p:sp>
    </p:spTree>
    <p:extLst>
      <p:ext uri="{BB962C8B-B14F-4D97-AF65-F5344CB8AC3E}">
        <p14:creationId xmlns:p14="http://schemas.microsoft.com/office/powerpoint/2010/main" val="541275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Στρατηγικές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65214" y="1524000"/>
            <a:ext cx="10058400" cy="4685414"/>
          </a:xfrm>
        </p:spPr>
        <p:txBody>
          <a:bodyPr>
            <a:normAutofit fontScale="92500" lnSpcReduction="10000"/>
          </a:bodyPr>
          <a:lstStyle/>
          <a:p>
            <a:r>
              <a:rPr lang="el-GR" dirty="0"/>
              <a:t>Κύκλος συστηματικής διδασκαλίας </a:t>
            </a:r>
          </a:p>
          <a:p>
            <a:pPr marL="0" indent="0">
              <a:buNone/>
            </a:pPr>
            <a:r>
              <a:rPr lang="el-GR" dirty="0"/>
              <a:t>                   Συγκέντρωση της προσοχής</a:t>
            </a:r>
          </a:p>
          <a:p>
            <a:pPr marL="0" indent="0">
              <a:buNone/>
            </a:pPr>
            <a:r>
              <a:rPr lang="el-GR" dirty="0"/>
              <a:t>                    </a:t>
            </a:r>
          </a:p>
          <a:p>
            <a:pPr marL="0" indent="0">
              <a:buNone/>
            </a:pPr>
            <a:r>
              <a:rPr lang="el-GR" dirty="0"/>
              <a:t>                     Παρουσίαση ερεθίσματος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Σωστή αντίδραση                                 λάθος αντίδραση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Επιβράβευση                                             διόρθωση</a:t>
            </a:r>
          </a:p>
          <a:p>
            <a:pPr marL="0" indent="0">
              <a:buNone/>
            </a:pPr>
            <a:r>
              <a:rPr lang="el-GR" dirty="0"/>
              <a:t>               Χρονικό διάστημα μεταξύ προσπαθειών</a:t>
            </a:r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</p:txBody>
      </p:sp>
      <p:cxnSp>
        <p:nvCxnSpPr>
          <p:cNvPr id="5" name="Ευθύγραμμο βέλος σύνδεσης 4"/>
          <p:cNvCxnSpPr/>
          <p:nvPr/>
        </p:nvCxnSpPr>
        <p:spPr>
          <a:xfrm>
            <a:off x="5348176" y="2445487"/>
            <a:ext cx="0" cy="6485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Ευθύγραμμο βέλος σύνδεσης 9"/>
          <p:cNvCxnSpPr/>
          <p:nvPr/>
        </p:nvCxnSpPr>
        <p:spPr>
          <a:xfrm flipH="1">
            <a:off x="3780853" y="3583172"/>
            <a:ext cx="233917" cy="457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Ευθύγραμμο βέλος σύνδεσης 11"/>
          <p:cNvCxnSpPr/>
          <p:nvPr/>
        </p:nvCxnSpPr>
        <p:spPr>
          <a:xfrm>
            <a:off x="6671930" y="3583172"/>
            <a:ext cx="478465" cy="3827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Ευθύγραμμο βέλος σύνδεσης 13"/>
          <p:cNvCxnSpPr/>
          <p:nvPr/>
        </p:nvCxnSpPr>
        <p:spPr>
          <a:xfrm>
            <a:off x="2183801" y="4603898"/>
            <a:ext cx="6506" cy="4253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Ευθύγραμμο βέλος σύνδεσης 16"/>
          <p:cNvCxnSpPr/>
          <p:nvPr/>
        </p:nvCxnSpPr>
        <p:spPr>
          <a:xfrm>
            <a:off x="8665535" y="4603898"/>
            <a:ext cx="10632" cy="4253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Ευθύγραμμο βέλος σύνδεσης 19"/>
          <p:cNvCxnSpPr/>
          <p:nvPr/>
        </p:nvCxnSpPr>
        <p:spPr>
          <a:xfrm>
            <a:off x="5396023" y="4603898"/>
            <a:ext cx="0" cy="8506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422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Στρατηγικές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Σταδιακή διαμόρφωση της συμπεριφοράς</a:t>
            </a:r>
          </a:p>
          <a:p>
            <a:pPr marL="0" indent="0">
              <a:buNone/>
            </a:pPr>
            <a:r>
              <a:rPr lang="el-GR" dirty="0"/>
              <a:t> Αρχικός Στόχος            Ενδιάμεσος Στόχος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                                    Τελικός Στόχος </a:t>
            </a:r>
          </a:p>
        </p:txBody>
      </p:sp>
      <p:cxnSp>
        <p:nvCxnSpPr>
          <p:cNvPr id="5" name="Ευθύγραμμο βέλος σύνδεσης 4"/>
          <p:cNvCxnSpPr/>
          <p:nvPr/>
        </p:nvCxnSpPr>
        <p:spPr>
          <a:xfrm>
            <a:off x="3987209" y="2541181"/>
            <a:ext cx="882503" cy="106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Ευθύγραμμο βέλος σύνδεσης 7"/>
          <p:cNvCxnSpPr/>
          <p:nvPr/>
        </p:nvCxnSpPr>
        <p:spPr>
          <a:xfrm>
            <a:off x="6900529" y="2849526"/>
            <a:ext cx="31898" cy="5635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9997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Τώρα: παίζει για 1΄</a:t>
            </a:r>
          </a:p>
          <a:p>
            <a:r>
              <a:rPr lang="el-GR" dirty="0"/>
              <a:t>Στόχος: Να παίζει η Νίκη για 10΄ με τα παιχνίδια, χωρίς βοήθεια ούτε στερεοτυπίες</a:t>
            </a:r>
          </a:p>
          <a:p>
            <a:r>
              <a:rPr lang="el-GR" dirty="0"/>
              <a:t>Βραχυπρόθεσμοι Στόχοι: 1.να παίζει χωρίς στερεοτυπίες για 2΄</a:t>
            </a:r>
          </a:p>
          <a:p>
            <a:pPr marL="0" indent="0">
              <a:buNone/>
            </a:pPr>
            <a:r>
              <a:rPr lang="el-GR" dirty="0"/>
              <a:t>2. να παίζει χωρίς στερεοτυπίες για 4΄</a:t>
            </a:r>
          </a:p>
          <a:p>
            <a:pPr marL="0" indent="0">
              <a:buNone/>
            </a:pPr>
            <a:r>
              <a:rPr lang="el-GR" dirty="0"/>
              <a:t>3. να παίζει χωρίς στερεοτυπίες για 7΄</a:t>
            </a:r>
          </a:p>
          <a:p>
            <a:pPr marL="0" indent="0">
              <a:buNone/>
            </a:pPr>
            <a:r>
              <a:rPr lang="el-GR" dirty="0"/>
              <a:t>4. να παίζει χωρίς στερεοτυπίες για 10΄</a:t>
            </a:r>
          </a:p>
        </p:txBody>
      </p:sp>
    </p:spTree>
    <p:extLst>
      <p:ext uri="{BB962C8B-B14F-4D97-AF65-F5344CB8AC3E}">
        <p14:creationId xmlns:p14="http://schemas.microsoft.com/office/powerpoint/2010/main" val="240253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65212" y="0"/>
            <a:ext cx="10058402" cy="1219200"/>
          </a:xfrm>
        </p:spPr>
        <p:txBody>
          <a:bodyPr/>
          <a:lstStyle/>
          <a:p>
            <a:r>
              <a:rPr lang="el-GR" dirty="0"/>
              <a:t>Παράδειγμα ΙΙ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59219" y="1286539"/>
            <a:ext cx="10706986" cy="5050465"/>
          </a:xfrm>
        </p:spPr>
        <p:txBody>
          <a:bodyPr>
            <a:normAutofit fontScale="85000" lnSpcReduction="20000"/>
          </a:bodyPr>
          <a:lstStyle/>
          <a:p>
            <a:r>
              <a:rPr lang="el-GR" dirty="0"/>
              <a:t>Τώρα: Ο Γιώργος τρώει αποκλειστικά αλεσμένες τροφές</a:t>
            </a:r>
          </a:p>
          <a:p>
            <a:r>
              <a:rPr lang="el-GR" dirty="0"/>
              <a:t>Στόχος: ΝΑ τρώει στερεά τροφή</a:t>
            </a:r>
          </a:p>
          <a:p>
            <a:r>
              <a:rPr lang="el-GR" dirty="0"/>
              <a:t>Βραχυπρόθεσμοι: 1. το αγαπημένο του φαγητό, αλεσμένο κατά τα 2/3 του αρχικού αλέσματος</a:t>
            </a:r>
          </a:p>
          <a:p>
            <a:pPr marL="0" indent="0">
              <a:buNone/>
            </a:pPr>
            <a:r>
              <a:rPr lang="el-GR" dirty="0"/>
              <a:t>2. το αγαπημένο του φαγητό, αλεσμένο κατά τα 1/2 του αρχικού αλέσματος</a:t>
            </a:r>
          </a:p>
          <a:p>
            <a:pPr marL="0" indent="0">
              <a:buNone/>
            </a:pPr>
            <a:r>
              <a:rPr lang="el-GR" dirty="0"/>
              <a:t>3. το αγαπημένο του φαγητό, αλεσμένο κατά τα 1/3 του αρχικού αλέσματος</a:t>
            </a:r>
          </a:p>
          <a:p>
            <a:pPr marL="0" indent="0">
              <a:buNone/>
            </a:pPr>
            <a:r>
              <a:rPr lang="el-GR" dirty="0"/>
              <a:t>4. το αγαπημένο του και άλλα φαγητά, αλεσμένα κατά τα 1/3 του αρχικού αλέσματος</a:t>
            </a:r>
          </a:p>
          <a:p>
            <a:pPr marL="0" indent="0">
              <a:buNone/>
            </a:pPr>
            <a:r>
              <a:rPr lang="el-GR" dirty="0"/>
              <a:t>5. μαλακές, μη αλεσμένες τροφές</a:t>
            </a:r>
          </a:p>
          <a:p>
            <a:pPr marL="0" indent="0">
              <a:buNone/>
            </a:pPr>
            <a:r>
              <a:rPr lang="el-GR" dirty="0"/>
              <a:t>6. Μαλακές μη αλεσμένες, το αγαπημένο του μη αλεσμένο και άλλα φαγητά αλεσμένα κατά το 1/3</a:t>
            </a:r>
          </a:p>
          <a:p>
            <a:pPr marL="0" indent="0">
              <a:buNone/>
            </a:pPr>
            <a:r>
              <a:rPr lang="el-GR" dirty="0"/>
              <a:t>7. Όλες οι τροφές στερεές</a:t>
            </a:r>
          </a:p>
        </p:txBody>
      </p:sp>
    </p:spTree>
    <p:extLst>
      <p:ext uri="{BB962C8B-B14F-4D97-AF65-F5344CB8AC3E}">
        <p14:creationId xmlns:p14="http://schemas.microsoft.com/office/powerpoint/2010/main" val="197979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Στρατηγικές</a:t>
            </a:r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730" y="489099"/>
            <a:ext cx="6772940" cy="6092456"/>
          </a:xfrm>
        </p:spPr>
      </p:pic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0558" y="1740564"/>
            <a:ext cx="4951414" cy="2905864"/>
          </a:xfrm>
        </p:spPr>
        <p:txBody>
          <a:bodyPr/>
          <a:lstStyle/>
          <a:p>
            <a:r>
              <a:rPr lang="el-GR" dirty="0"/>
              <a:t>Διδασκαλία αλυσιδωτών αντιδράσεων &amp; ανάλυση έργου</a:t>
            </a:r>
          </a:p>
          <a:p>
            <a:pPr marL="0" indent="0">
              <a:buNone/>
            </a:pPr>
            <a:r>
              <a:rPr lang="el-GR" dirty="0"/>
              <a:t>(π.χ. με Πρόσθια Διδασκαλία)</a:t>
            </a:r>
          </a:p>
        </p:txBody>
      </p:sp>
    </p:spTree>
    <p:extLst>
      <p:ext uri="{BB962C8B-B14F-4D97-AF65-F5344CB8AC3E}">
        <p14:creationId xmlns:p14="http://schemas.microsoft.com/office/powerpoint/2010/main" val="328265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Στρατηγικές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dirty="0"/>
              <a:t>Διδασκαλία με συνολική παρουσίαση έργου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dirty="0"/>
              <a:t>Μακροπρόθεσμος Στόχος: Ο Μάριος να ντύνεται ανεξάρτητα </a:t>
            </a:r>
          </a:p>
          <a:p>
            <a:r>
              <a:rPr lang="el-GR" dirty="0"/>
              <a:t>Τώρα: Η μαμά ντύνει το Μάριο, ο ίδιος συμμετέχει ενεργά στη διαδικασία</a:t>
            </a:r>
          </a:p>
          <a:p>
            <a:r>
              <a:rPr lang="el-GR" dirty="0"/>
              <a:t>Διαδοχικές Αντιδράσεις: Φοράει ένα-ένα τα ΄ρούχα του έως το μπουφάν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70168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Στρατηγικές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dirty="0"/>
              <a:t>Ανάστροφη Αλυσίδα</a:t>
            </a:r>
          </a:p>
        </p:txBody>
      </p:sp>
      <p:pic>
        <p:nvPicPr>
          <p:cNvPr id="11" name="Θέση περιεχομένου 10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051" y="425303"/>
            <a:ext cx="5890437" cy="5964864"/>
          </a:xfrm>
        </p:spPr>
      </p:pic>
    </p:spTree>
    <p:extLst>
      <p:ext uri="{BB962C8B-B14F-4D97-AF65-F5344CB8AC3E}">
        <p14:creationId xmlns:p14="http://schemas.microsoft.com/office/powerpoint/2010/main" val="2234454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Στρατηγικές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Τμηματική βοήθεια:</a:t>
            </a:r>
          </a:p>
          <a:p>
            <a:r>
              <a:rPr lang="el-GR" dirty="0"/>
              <a:t>Λεκτική καθοδήγηση</a:t>
            </a:r>
          </a:p>
          <a:p>
            <a:r>
              <a:rPr lang="el-GR" dirty="0"/>
              <a:t>Καθοδήγηση με οπτικά ερεθίσματα</a:t>
            </a:r>
          </a:p>
          <a:p>
            <a:r>
              <a:rPr lang="el-GR" dirty="0"/>
              <a:t>Παρουσίαση προτύπου ως μίμηση</a:t>
            </a:r>
          </a:p>
          <a:p>
            <a:r>
              <a:rPr lang="el-GR" dirty="0"/>
              <a:t>Σωματική καθοδήγηση     </a:t>
            </a:r>
          </a:p>
          <a:p>
            <a:r>
              <a:rPr lang="el-GR" dirty="0"/>
              <a:t>Τρόποι απόσυρσης των πρόσθετων ερεθισμάτων (από το μέγιστο στο ελάχιστο τμηματική βοήθεια, από το ελάχιστο στο μέγιστο, σταδιακή καθοδήγηση, τμηματική βοήθεια με χρονική καθυστέρηση)           </a:t>
            </a:r>
          </a:p>
        </p:txBody>
      </p:sp>
    </p:spTree>
    <p:extLst>
      <p:ext uri="{BB962C8B-B14F-4D97-AF65-F5344CB8AC3E}">
        <p14:creationId xmlns:p14="http://schemas.microsoft.com/office/powerpoint/2010/main" val="252894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Στρατηγικές τους άμεσους ενισχυτές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Συστήματα ανταλλάξιμων αμοιβών </a:t>
            </a:r>
          </a:p>
          <a:p>
            <a:r>
              <a:rPr lang="el-GR" dirty="0"/>
              <a:t>Ορίζω τις αντιδράσεις που θα ενισχυθούν, επιλέγω την αμοιβή, δίνω τη δυνατότητα στο μαθητή να επιλέξει τους άμεσους ενισχυτές</a:t>
            </a:r>
          </a:p>
          <a:p>
            <a:r>
              <a:rPr lang="el-GR" dirty="0"/>
              <a:t>Σύμβολα ως ανταλλάξιμες αμοιβές (πχ αυτοκόλλητα)</a:t>
            </a:r>
          </a:p>
        </p:txBody>
      </p:sp>
    </p:spTree>
    <p:extLst>
      <p:ext uri="{BB962C8B-B14F-4D97-AF65-F5344CB8AC3E}">
        <p14:creationId xmlns:p14="http://schemas.microsoft.com/office/powerpoint/2010/main" val="3698608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Μέθοδοι διδασκαλίας επικοινωνιακών και κοινωνικών δεξιοτήτων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809" y="1752600"/>
            <a:ext cx="11310729" cy="4229100"/>
          </a:xfrm>
        </p:spPr>
        <p:txBody>
          <a:bodyPr/>
          <a:lstStyle/>
          <a:p>
            <a:r>
              <a:rPr lang="el-GR" dirty="0" err="1"/>
              <a:t>Επ’ευκαιρία</a:t>
            </a:r>
            <a:r>
              <a:rPr lang="el-GR" dirty="0"/>
              <a:t> διδασκαλία (ευκαιριακή μάθηση) (Ξεκινά με πρωτοβουλία του παιδιού, στόχοι: αυθόρμητη χρήση λόγου, επικοινωνιακή χρήση λόγου, συντήρηση κ γενίκευση, χρήση του λόγου) (πχ θέλω </a:t>
            </a:r>
            <a:r>
              <a:rPr lang="el-GR" dirty="0" err="1"/>
              <a:t>γλυκό,πχ</a:t>
            </a:r>
            <a:r>
              <a:rPr lang="el-GR" dirty="0"/>
              <a:t>  μπισκότο)</a:t>
            </a:r>
          </a:p>
          <a:p>
            <a:r>
              <a:rPr lang="el-GR" dirty="0"/>
              <a:t>Μάθηση μέσω παρατήρησης προτύπου (οδηγούμαστε στη μίμηση, στόχοι: καινούριες αντιδράσεις, ανάπτυξη κοινωνικών δεξιοτήτων, εξομοίωση με φυσικούς τρόπους μάθησης, προετοιμασία για συμμετοχή σε ομάδες, προετοιμασία για σχολική ένταξη, συντήρηση κ γενίκευση) (πχ </a:t>
            </a:r>
            <a:r>
              <a:rPr lang="el-GR" dirty="0" err="1"/>
              <a:t>φωτο</a:t>
            </a:r>
            <a:r>
              <a:rPr lang="el-GR" dirty="0"/>
              <a:t> με γυαλιά)</a:t>
            </a:r>
          </a:p>
        </p:txBody>
      </p:sp>
    </p:spTree>
    <p:extLst>
      <p:ext uri="{BB962C8B-B14F-4D97-AF65-F5344CB8AC3E}">
        <p14:creationId xmlns:p14="http://schemas.microsoft.com/office/powerpoint/2010/main" val="428838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Αυτισμός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Σοβαρή διαταραχή επικοινωνίας, αποτέλεσμα νευρολογικής διαταραχής που επηρεάζει τη λειτουργία του εγκεφάλου και τους τομείς της ανάπτυξης.</a:t>
            </a:r>
          </a:p>
          <a:p>
            <a:r>
              <a:rPr lang="el-GR" dirty="0"/>
              <a:t>Εμφανίζεται πριν την ηλικία των 3 ετών</a:t>
            </a:r>
          </a:p>
          <a:p>
            <a:r>
              <a:rPr lang="el-GR" dirty="0"/>
              <a:t>Συχνά συνυπάρχει με άλλες διαταραχές</a:t>
            </a:r>
          </a:p>
          <a:p>
            <a:r>
              <a:rPr lang="el-GR" dirty="0"/>
              <a:t>1911, </a:t>
            </a:r>
            <a:r>
              <a:rPr lang="en-US" dirty="0" err="1"/>
              <a:t>Bleuler</a:t>
            </a:r>
            <a:r>
              <a:rPr lang="el-GR" dirty="0"/>
              <a:t>/ 1943 </a:t>
            </a:r>
            <a:r>
              <a:rPr lang="en-US" dirty="0" err="1"/>
              <a:t>Kanner</a:t>
            </a:r>
            <a:endParaRPr lang="el-GR" dirty="0"/>
          </a:p>
          <a:p>
            <a:r>
              <a:rPr lang="el-GR" dirty="0"/>
              <a:t>Αυτισμός=αυτός=εγώ ο ίδιος -&gt;απομόνωση από τον εαυτό</a:t>
            </a:r>
          </a:p>
        </p:txBody>
      </p:sp>
    </p:spTree>
    <p:extLst>
      <p:ext uri="{BB962C8B-B14F-4D97-AF65-F5344CB8AC3E}">
        <p14:creationId xmlns:p14="http://schemas.microsoft.com/office/powerpoint/2010/main" val="1844837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Μέθοδοι διδασκαλίας επικοινωνιακών και κοινωνικών δεξιοτήτων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Διδασκαλία κοινωνικών συναλλαγών με συνομήλικους (</a:t>
            </a:r>
            <a:r>
              <a:rPr lang="en-US" dirty="0"/>
              <a:t>peer modeling)</a:t>
            </a:r>
            <a:r>
              <a:rPr lang="el-GR" dirty="0"/>
              <a:t> (συμμετοχή σε κοινές δραστηριότητες, στόχοι: κατανόηση κανόνων παιχνιδιού, συμμετοχή σε δυαδικά/ ομαδικά παιχνίδια, μιμείται συνομήλικους, ανταποκρίνεται και απευθύνεται σε αυτούς, ζητά να μοιραστεί, πρωτοβουλίες επικοινωνίας) </a:t>
            </a:r>
          </a:p>
          <a:p>
            <a:r>
              <a:rPr lang="el-GR" dirty="0"/>
              <a:t>Γενίκευση και συντήρηση δεξιοτήτων (διδασκαλία με πολλαπλά ερεθίσματα και εναλλαγές, σε συνθήκες που αλλάζουν απρόβλεπτα, χρήση κοινών ερεθισμάτων σε διαφορετικές συνθήκες)</a:t>
            </a:r>
          </a:p>
        </p:txBody>
      </p:sp>
    </p:spTree>
    <p:extLst>
      <p:ext uri="{BB962C8B-B14F-4D97-AF65-F5344CB8AC3E}">
        <p14:creationId xmlns:p14="http://schemas.microsoft.com/office/powerpoint/2010/main" val="74653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ΕΕΠ για παιδιά με ΔΑΔ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623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Βασικές παράμετροι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65214" y="1752599"/>
            <a:ext cx="10058400" cy="4459357"/>
          </a:xfrm>
        </p:spPr>
        <p:txBody>
          <a:bodyPr>
            <a:normAutofit fontScale="92500" lnSpcReduction="10000"/>
          </a:bodyPr>
          <a:lstStyle/>
          <a:p>
            <a:r>
              <a:rPr lang="el-GR" dirty="0"/>
              <a:t>Δεν υπάρχουν αποκλειστικές μέθοδοι</a:t>
            </a:r>
          </a:p>
          <a:p>
            <a:r>
              <a:rPr lang="el-GR" dirty="0"/>
              <a:t>Δεν ανταποκρίνονται όλες οι μέθοδοι σε όλα τα παιδιά</a:t>
            </a:r>
          </a:p>
          <a:p>
            <a:r>
              <a:rPr lang="el-GR" dirty="0"/>
              <a:t>Οι μέθοδοι παρέμβασης προσαρμόζονται στα παιδιά</a:t>
            </a:r>
          </a:p>
          <a:p>
            <a:r>
              <a:rPr lang="el-GR" dirty="0"/>
              <a:t>Εξοικειωμένο περιβάλλον με τις μεθόδους</a:t>
            </a:r>
          </a:p>
          <a:p>
            <a:r>
              <a:rPr lang="el-GR" dirty="0"/>
              <a:t>Συνέπεια στον τρόπο αντιμετώπισης του παιδιού</a:t>
            </a:r>
          </a:p>
          <a:p>
            <a:r>
              <a:rPr lang="el-GR" dirty="0"/>
              <a:t>Στόχοι που μπορούν να κατακτηθούν σε σύντομο διάστημα</a:t>
            </a:r>
          </a:p>
          <a:p>
            <a:r>
              <a:rPr lang="el-GR" dirty="0"/>
              <a:t>Αφήνουμε το παιδί να επιλέγει αντικείμενα κ δραστηριότητες</a:t>
            </a:r>
          </a:p>
          <a:p>
            <a:r>
              <a:rPr lang="el-GR" dirty="0"/>
              <a:t>Μέτρα ώστε να προλαμβάνεται η εξουθένωση γονιών κ εκπαιδευτικών </a:t>
            </a:r>
          </a:p>
        </p:txBody>
      </p:sp>
    </p:spTree>
    <p:extLst>
      <p:ext uri="{BB962C8B-B14F-4D97-AF65-F5344CB8AC3E}">
        <p14:creationId xmlns:p14="http://schemas.microsoft.com/office/powerpoint/2010/main" val="2449948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65211" y="0"/>
            <a:ext cx="10058402" cy="1219200"/>
          </a:xfrm>
        </p:spPr>
        <p:txBody>
          <a:bodyPr/>
          <a:lstStyle/>
          <a:p>
            <a:r>
              <a:rPr lang="el-GR" dirty="0"/>
              <a:t>Βασικές παράμετροι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76471" y="1292087"/>
            <a:ext cx="11121886" cy="5426765"/>
          </a:xfrm>
        </p:spPr>
        <p:txBody>
          <a:bodyPr>
            <a:normAutofit fontScale="62500" lnSpcReduction="20000"/>
          </a:bodyPr>
          <a:lstStyle/>
          <a:p>
            <a:r>
              <a:rPr lang="el-GR" dirty="0"/>
              <a:t>Αφαίρεση αντικειμένων που αποσπούν την προσοχή του παιδιού</a:t>
            </a:r>
          </a:p>
          <a:p>
            <a:r>
              <a:rPr lang="el-GR" dirty="0"/>
              <a:t>Ευχάριστες συνθήκες μάθησης</a:t>
            </a:r>
          </a:p>
          <a:p>
            <a:r>
              <a:rPr lang="el-GR" dirty="0"/>
              <a:t>Επίπλωση ανταποκρινόμενη σε ανάγκες μαθητή</a:t>
            </a:r>
          </a:p>
          <a:p>
            <a:r>
              <a:rPr lang="el-GR" dirty="0"/>
              <a:t>Προετοιμασία στόχων</a:t>
            </a:r>
          </a:p>
          <a:p>
            <a:r>
              <a:rPr lang="el-GR" dirty="0"/>
              <a:t>Εναλλαγή μεταξύ εύκολων και δύσκολων στόχων</a:t>
            </a:r>
          </a:p>
          <a:p>
            <a:r>
              <a:rPr lang="el-GR" dirty="0"/>
              <a:t>Απουσία θορύβων</a:t>
            </a:r>
          </a:p>
          <a:p>
            <a:r>
              <a:rPr lang="el-GR" dirty="0"/>
              <a:t>Αφαίρεση εύθραυστων αντικειμένων</a:t>
            </a:r>
          </a:p>
          <a:p>
            <a:r>
              <a:rPr lang="el-GR" dirty="0"/>
              <a:t>Χρήση ενισχυτών</a:t>
            </a:r>
          </a:p>
          <a:p>
            <a:r>
              <a:rPr lang="el-GR" dirty="0"/>
              <a:t>Εγγύτητα μαθητή – δασκάλου, για έλεγχο</a:t>
            </a:r>
          </a:p>
          <a:p>
            <a:r>
              <a:rPr lang="el-GR" dirty="0"/>
              <a:t>Συχνή επιβράβευση</a:t>
            </a:r>
          </a:p>
          <a:p>
            <a:r>
              <a:rPr lang="el-GR" dirty="0"/>
              <a:t>Το πότε θα σηκωθεί το παιδί από την καρέκλα ορίζεται από τον εκπαιδευτή</a:t>
            </a:r>
          </a:p>
          <a:p>
            <a:r>
              <a:rPr lang="el-GR" dirty="0"/>
              <a:t>Η διδασκαλία ξεκινά όταν το παιδί είναι ήρεμο και συνεργάσιμο</a:t>
            </a:r>
          </a:p>
          <a:p>
            <a:r>
              <a:rPr lang="el-GR" dirty="0"/>
              <a:t>Παιγνιώδης μορφή</a:t>
            </a:r>
          </a:p>
        </p:txBody>
      </p:sp>
    </p:spTree>
    <p:extLst>
      <p:ext uri="{BB962C8B-B14F-4D97-AF65-F5344CB8AC3E}">
        <p14:creationId xmlns:p14="http://schemas.microsoft.com/office/powerpoint/2010/main" val="61919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Τομείς του ΕΕΠ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Χωροταξική ένταξη</a:t>
            </a:r>
          </a:p>
          <a:p>
            <a:r>
              <a:rPr lang="el-GR" dirty="0"/>
              <a:t>Κοινωνική ένταξη</a:t>
            </a:r>
          </a:p>
          <a:p>
            <a:r>
              <a:rPr lang="el-GR" dirty="0"/>
              <a:t>Κοινωνική υπόσταση</a:t>
            </a:r>
          </a:p>
        </p:txBody>
      </p:sp>
    </p:spTree>
    <p:extLst>
      <p:ext uri="{BB962C8B-B14F-4D97-AF65-F5344CB8AC3E}">
        <p14:creationId xmlns:p14="http://schemas.microsoft.com/office/powerpoint/2010/main" val="3471723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Επιλογή στόχων: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Προϋποτιθέμενη γνώση</a:t>
            </a:r>
          </a:p>
          <a:p>
            <a:r>
              <a:rPr lang="el-GR" dirty="0"/>
              <a:t>Ηλικιακή </a:t>
            </a:r>
            <a:r>
              <a:rPr lang="el-GR" dirty="0" err="1"/>
              <a:t>καταλληλότητα</a:t>
            </a:r>
            <a:endParaRPr lang="el-GR" dirty="0"/>
          </a:p>
          <a:p>
            <a:r>
              <a:rPr lang="el-GR" dirty="0"/>
              <a:t>Να συμβάλλουν στη μείωση </a:t>
            </a:r>
            <a:r>
              <a:rPr lang="el-GR" dirty="0" err="1"/>
              <a:t>δυσπροσαρμοστικών</a:t>
            </a:r>
            <a:r>
              <a:rPr lang="el-GR" dirty="0"/>
              <a:t> συμπεριφορών</a:t>
            </a:r>
          </a:p>
          <a:p>
            <a:r>
              <a:rPr lang="el-GR" dirty="0"/>
              <a:t>Να εξελίσσουν τις υπάρχουσες γνώσεις κ να οδηγούν σε νέες</a:t>
            </a:r>
          </a:p>
          <a:p>
            <a:r>
              <a:rPr lang="el-GR" dirty="0"/>
              <a:t>Λειτουργικές δεξιότητες και με ευκαιρία για γενίκευση</a:t>
            </a:r>
          </a:p>
          <a:p>
            <a:r>
              <a:rPr lang="el-GR" dirty="0"/>
              <a:t>Διδασκαλία κ κατάκτηση σε σύντομο διάστημα</a:t>
            </a:r>
          </a:p>
          <a:p>
            <a:r>
              <a:rPr lang="el-GR" dirty="0"/>
              <a:t>Να προωθείται η συμμετοχή του παιδιού στην οικογένεια</a:t>
            </a:r>
          </a:p>
          <a:p>
            <a:r>
              <a:rPr lang="el-GR" dirty="0"/>
              <a:t>Υπάρχουν στην καθημερινότητα του παιδιού</a:t>
            </a:r>
          </a:p>
        </p:txBody>
      </p:sp>
    </p:spTree>
    <p:extLst>
      <p:ext uri="{BB962C8B-B14F-4D97-AF65-F5344CB8AC3E}">
        <p14:creationId xmlns:p14="http://schemas.microsoft.com/office/powerpoint/2010/main" val="2278567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Πετυχημένοι στόχοι αν: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Εκτελούνται κατά απαίτηση του εκπαιδευτικού</a:t>
            </a:r>
          </a:p>
          <a:p>
            <a:r>
              <a:rPr lang="el-GR" dirty="0"/>
              <a:t>Εκτελούνται χωρίς βοήθεια ή προτροπή</a:t>
            </a:r>
          </a:p>
          <a:p>
            <a:r>
              <a:rPr lang="el-GR" dirty="0"/>
              <a:t>Εκτελούνται με τρόπο σταθερό κ </a:t>
            </a:r>
            <a:r>
              <a:rPr lang="el-GR" dirty="0" err="1"/>
              <a:t>κατ’εξακολούθηση</a:t>
            </a:r>
            <a:endParaRPr lang="el-GR" dirty="0"/>
          </a:p>
          <a:p>
            <a:r>
              <a:rPr lang="el-GR" dirty="0"/>
              <a:t>Εκτελούνται όλα τα βήματα μιας δραστηριότητας χωρίς βοήθεια</a:t>
            </a:r>
          </a:p>
          <a:p>
            <a:r>
              <a:rPr lang="el-GR" dirty="0"/>
              <a:t>Εκτελούνται γενικευμένα</a:t>
            </a:r>
          </a:p>
        </p:txBody>
      </p:sp>
    </p:spTree>
    <p:extLst>
      <p:ext uri="{BB962C8B-B14F-4D97-AF65-F5344CB8AC3E}">
        <p14:creationId xmlns:p14="http://schemas.microsoft.com/office/powerpoint/2010/main" val="255127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16732" y="258820"/>
            <a:ext cx="10058402" cy="506896"/>
          </a:xfrm>
        </p:spPr>
        <p:txBody>
          <a:bodyPr>
            <a:normAutofit fontScale="90000"/>
          </a:bodyPr>
          <a:lstStyle/>
          <a:p>
            <a:r>
              <a:rPr lang="el-GR" dirty="0"/>
              <a:t>Παράδειγμα 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" name="Θέση περιεχομένου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496" y="1782693"/>
            <a:ext cx="4951413" cy="4068279"/>
          </a:xfrm>
        </p:spPr>
      </p:pic>
      <p:pic>
        <p:nvPicPr>
          <p:cNvPr id="5" name="Θέση περιεχομένου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94522"/>
            <a:ext cx="5562600" cy="5685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827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78195" y="367748"/>
            <a:ext cx="10058402" cy="490330"/>
          </a:xfrm>
        </p:spPr>
        <p:txBody>
          <a:bodyPr>
            <a:normAutofit fontScale="90000"/>
          </a:bodyPr>
          <a:lstStyle/>
          <a:p>
            <a:r>
              <a:rPr lang="el-GR" dirty="0"/>
              <a:t>Παράδειγμα ΙΙ</a:t>
            </a:r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96" y="1083365"/>
            <a:ext cx="5317434" cy="5377070"/>
          </a:xfrm>
        </p:spPr>
      </p:pic>
      <p:pic>
        <p:nvPicPr>
          <p:cNvPr id="6" name="Θέση περιεχομένου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190" y="1083365"/>
            <a:ext cx="4880113" cy="5456583"/>
          </a:xfrm>
        </p:spPr>
      </p:pic>
    </p:spTree>
    <p:extLst>
      <p:ext uri="{BB962C8B-B14F-4D97-AF65-F5344CB8AC3E}">
        <p14:creationId xmlns:p14="http://schemas.microsoft.com/office/powerpoint/2010/main" val="47393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79412" y="377686"/>
            <a:ext cx="10058402" cy="510209"/>
          </a:xfrm>
        </p:spPr>
        <p:txBody>
          <a:bodyPr>
            <a:normAutofit fontScale="90000"/>
          </a:bodyPr>
          <a:lstStyle/>
          <a:p>
            <a:r>
              <a:rPr lang="el-GR" dirty="0"/>
              <a:t>Παράδειγμα ΙΙ</a:t>
            </a: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104" y="782527"/>
            <a:ext cx="6549887" cy="5179295"/>
          </a:xfrm>
        </p:spPr>
      </p:pic>
    </p:spTree>
    <p:extLst>
      <p:ext uri="{BB962C8B-B14F-4D97-AF65-F5344CB8AC3E}">
        <p14:creationId xmlns:p14="http://schemas.microsoft.com/office/powerpoint/2010/main" val="237894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Συχνότητα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1 στα 100 παιδιά (αγόρια - κορίτσια: 4 προς 1)</a:t>
            </a:r>
          </a:p>
          <a:p>
            <a:r>
              <a:rPr lang="el-GR" dirty="0"/>
              <a:t>Μεγαλύτερη ενημέρωση</a:t>
            </a:r>
          </a:p>
          <a:p>
            <a:r>
              <a:rPr lang="el-GR" dirty="0"/>
              <a:t>Ευρύς ο ορισμός (μεγάλο φάσμα)</a:t>
            </a:r>
          </a:p>
          <a:p>
            <a:r>
              <a:rPr lang="el-GR" dirty="0"/>
              <a:t>Έγκυρα και αξιόπιστα διαγνωστικά κριτήρια</a:t>
            </a:r>
          </a:p>
          <a:p>
            <a:r>
              <a:rPr lang="el-GR" dirty="0"/>
              <a:t>Αυτισμός αυτό που παλαιότερα ονομαζόταν συναισθηματική διαταραχή ή βαριά νοητική αναπηρία ή ψύχωση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95076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10447" y="168964"/>
            <a:ext cx="10058402" cy="599661"/>
          </a:xfrm>
        </p:spPr>
        <p:txBody>
          <a:bodyPr/>
          <a:lstStyle/>
          <a:p>
            <a:r>
              <a:rPr lang="el-GR" dirty="0"/>
              <a:t>Παράδειγμα ΙΙΙ</a:t>
            </a:r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8" y="866529"/>
            <a:ext cx="5566762" cy="5842384"/>
          </a:xfrm>
        </p:spPr>
      </p:pic>
      <p:pic>
        <p:nvPicPr>
          <p:cNvPr id="6" name="Θέση περιεχομένου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954157"/>
            <a:ext cx="5767395" cy="5754756"/>
          </a:xfrm>
        </p:spPr>
      </p:pic>
    </p:spTree>
    <p:extLst>
      <p:ext uri="{BB962C8B-B14F-4D97-AF65-F5344CB8AC3E}">
        <p14:creationId xmlns:p14="http://schemas.microsoft.com/office/powerpoint/2010/main" val="114007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178904"/>
            <a:ext cx="10058402" cy="689113"/>
          </a:xfrm>
        </p:spPr>
        <p:txBody>
          <a:bodyPr/>
          <a:lstStyle/>
          <a:p>
            <a:r>
              <a:rPr lang="el-GR" dirty="0"/>
              <a:t>Παράδειγμα </a:t>
            </a:r>
            <a:r>
              <a:rPr lang="en-US" dirty="0"/>
              <a:t>IV</a:t>
            </a:r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01" y="964097"/>
            <a:ext cx="5856020" cy="5605668"/>
          </a:xfrm>
        </p:spPr>
      </p:pic>
      <p:pic>
        <p:nvPicPr>
          <p:cNvPr id="6" name="Θέση περιεχομένου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964097"/>
            <a:ext cx="5954621" cy="5605668"/>
          </a:xfrm>
        </p:spPr>
      </p:pic>
    </p:spTree>
    <p:extLst>
      <p:ext uri="{BB962C8B-B14F-4D97-AF65-F5344CB8AC3E}">
        <p14:creationId xmlns:p14="http://schemas.microsoft.com/office/powerpoint/2010/main" val="22018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Τρόποι διδασκαλίας νέας γνώσης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Παρουσίαση ενός ερεθίσματος </a:t>
            </a:r>
            <a:r>
              <a:rPr lang="el-GR" dirty="0" err="1"/>
              <a:t>κατ’επανάληψη</a:t>
            </a:r>
            <a:r>
              <a:rPr lang="el-GR" dirty="0"/>
              <a:t> κ </a:t>
            </a:r>
            <a:r>
              <a:rPr lang="el-GR" dirty="0" err="1"/>
              <a:t>κατ’αποκλειστικότητα</a:t>
            </a:r>
            <a:endParaRPr lang="el-GR" dirty="0"/>
          </a:p>
          <a:p>
            <a:r>
              <a:rPr lang="el-GR" dirty="0"/>
              <a:t>Παρουσίαση του ίδιου ερεθίσματος εναλλάξ με κάποιο μη συναφές</a:t>
            </a:r>
          </a:p>
          <a:p>
            <a:r>
              <a:rPr lang="el-GR" dirty="0"/>
              <a:t>Παρουσίαση του ίδιου ερεθίσματος εναλλάξ με δύο ή περισσότερα μη συναφή</a:t>
            </a:r>
          </a:p>
          <a:p>
            <a:r>
              <a:rPr lang="el-GR" dirty="0"/>
              <a:t>Παρουσίαση του ίδιου ερεθίσματος εναλλάξ με </a:t>
            </a:r>
            <a:r>
              <a:rPr lang="el-GR"/>
              <a:t>συναφή ερεθίσματα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6895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Συμπτωματολογία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47261" y="1524000"/>
            <a:ext cx="11290852" cy="4229100"/>
          </a:xfrm>
        </p:spPr>
        <p:txBody>
          <a:bodyPr>
            <a:normAutofit fontScale="92500" lnSpcReduction="10000"/>
          </a:bodyPr>
          <a:lstStyle/>
          <a:p>
            <a:r>
              <a:rPr lang="el-GR" dirty="0"/>
              <a:t>Προσοχή (αποφυγή </a:t>
            </a:r>
            <a:r>
              <a:rPr lang="el-GR" dirty="0" err="1"/>
              <a:t>βλεμματικής</a:t>
            </a:r>
            <a:r>
              <a:rPr lang="el-GR" dirty="0"/>
              <a:t> επαφής, διάσπαση προσοχής, ελάχιστη ή υπερβολική ενασχόληση με αντικείμενα, εκδήλωση ανησυχίας)</a:t>
            </a:r>
          </a:p>
          <a:p>
            <a:r>
              <a:rPr lang="el-GR" dirty="0"/>
              <a:t>Προφορικός Λόγος (ηχολαλία, ακατάληπτη άρθρωση, ακατάλληλοι κυματισμοί φωνής, ασυνάρτητος λόγος, επαναληπτικός λόγος)</a:t>
            </a:r>
          </a:p>
          <a:p>
            <a:r>
              <a:rPr lang="el-GR" dirty="0"/>
              <a:t>Κοινωνικές &amp; Συναισθηματικές Εκδηλώσεις (αποφυγή ή άρνηση σωματικής επαφής, αποφυγή ή άρνηση κοινωνικής επαφής, έλλειψη ενδιαφέροντος για συνομηλίκους, έλλειψη ενδιαφέροντος για τους ανθρώπους, έλλειψη πρωτοβουλίας &amp; ανταπόκρισης σε κοινωνικές συναλλαγές, απάθεια σε ερεθίσματα που προκαλούν φόβο, υπερβολική αντίδραση φόβου σε μη φοβικά ερεθίσματα, σε αποχωρισμό μητέρας, συναισθηματικές εκφράσεις, απουσία </a:t>
            </a:r>
            <a:r>
              <a:rPr lang="el-GR" dirty="0" err="1"/>
              <a:t>ενσυναίσθησης</a:t>
            </a:r>
            <a:r>
              <a:rPr lang="el-G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54665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Συμπτωματολογία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88235" y="1444487"/>
            <a:ext cx="11698356" cy="4229100"/>
          </a:xfrm>
        </p:spPr>
        <p:txBody>
          <a:bodyPr>
            <a:normAutofit fontScale="92500" lnSpcReduction="10000"/>
          </a:bodyPr>
          <a:lstStyle/>
          <a:p>
            <a:r>
              <a:rPr lang="el-GR" dirty="0"/>
              <a:t>Παιχνίδι (ιδιόρρυθμη χρήση παιχνιδιών,  αποχή από συμβολικό ή αναπαραστατικό παιχνίδι, αποχή από δυαδικό ή ομαδικό παιχνίδι, ενδιαφέρον για πολύ περιορισμένο αριθμό παιχνιδιών)</a:t>
            </a:r>
          </a:p>
          <a:p>
            <a:r>
              <a:rPr lang="el-GR" dirty="0"/>
              <a:t>Αισθητηριακή επεξεργασία (ιδιόρρυθμη επεξεργασία απτικών ερεθισμάτων, αδιαφορία ή υπερβολική αντίδραση σε ακουστικά ερεθίσματα/απτικά ερεθίσματα, </a:t>
            </a:r>
            <a:r>
              <a:rPr lang="el-GR" dirty="0" err="1"/>
              <a:t>υπερευαισθήσια</a:t>
            </a:r>
            <a:r>
              <a:rPr lang="el-GR" dirty="0"/>
              <a:t> σε ορισμένες γεύσεις &amp; οσμές)</a:t>
            </a:r>
          </a:p>
          <a:p>
            <a:r>
              <a:rPr lang="el-GR" dirty="0"/>
              <a:t>Επιλεκτική Προσοχή σε ορισμένα χαρακτηριστικά των ερεθισμάτων του περιβάλλοντος ή </a:t>
            </a:r>
            <a:r>
              <a:rPr lang="el-GR" dirty="0" err="1"/>
              <a:t>Υπερεπιλεκτικότητα</a:t>
            </a:r>
            <a:endParaRPr lang="el-GR" dirty="0"/>
          </a:p>
          <a:p>
            <a:r>
              <a:rPr lang="el-GR" dirty="0"/>
              <a:t>Γνωσιακές λειτουργίες (ΝΑ, ασταθής μάθηση, αναπτυξιακά χάσματα, μαθησιακή παλινδρόμηση)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72860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Συμπτωματολογία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Διασπαστική συμπεριφορά (κρίσεις θυμού, ανυπακοή, επιθετικότητα, αυτοτραυματισμοί)</a:t>
            </a:r>
          </a:p>
          <a:p>
            <a:r>
              <a:rPr lang="el-GR" dirty="0"/>
              <a:t>Στερεοτυπικές αντιδράσεις (σε οπτικά ερεθίσματα, στην ομιλία, στην οσμή, στη γεύση, στην αφή, στην κίνηση, τελετουργίες)</a:t>
            </a:r>
          </a:p>
          <a:p>
            <a:r>
              <a:rPr lang="el-GR" dirty="0"/>
              <a:t>Ιδιαίτερες ικανότητες (εξαιρετική ικανότητα απομνημόνευσης και παπαγαλίας, υψηλή αριθμητική ικανότητα, </a:t>
            </a:r>
            <a:r>
              <a:rPr lang="el-GR" dirty="0" err="1"/>
              <a:t>υπερλεξία</a:t>
            </a:r>
            <a:r>
              <a:rPr lang="el-GR" dirty="0"/>
              <a:t>, επιδεξιότητα σε παζλ και σε παιχνίδια με πολύπλοκους μηχανισμούς) </a:t>
            </a:r>
          </a:p>
        </p:txBody>
      </p:sp>
    </p:spTree>
    <p:extLst>
      <p:ext uri="{BB962C8B-B14F-4D97-AF65-F5344CB8AC3E}">
        <p14:creationId xmlns:p14="http://schemas.microsoft.com/office/powerpoint/2010/main" val="26569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Nature Illustration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FE94251-0F56-47DE-86DB-6AF054F7F28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Πολύχρωμη παρουσίαση της φύσης, με σχεδίαση απεικόνισης τοπίου (ευρεία οθόνη)</Template>
  <TotalTime>0</TotalTime>
  <Words>2370</Words>
  <Application>Microsoft Office PowerPoint</Application>
  <PresentationFormat>Ευρεία οθόνη</PresentationFormat>
  <Paragraphs>321</Paragraphs>
  <Slides>62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62</vt:i4>
      </vt:variant>
    </vt:vector>
  </HeadingPairs>
  <TitlesOfParts>
    <vt:vector size="65" baseType="lpstr">
      <vt:lpstr>Arial</vt:lpstr>
      <vt:lpstr>Segoe Print</vt:lpstr>
      <vt:lpstr>Nature Illustration 16x9</vt:lpstr>
      <vt:lpstr>Μαθητές με  Διάχυτες Αναπτυξιακές Διαταραχές (ΔΑΔ)</vt:lpstr>
      <vt:lpstr>ΔΑΔ</vt:lpstr>
      <vt:lpstr>3 βασικές διαταραχές</vt:lpstr>
      <vt:lpstr>Όρος</vt:lpstr>
      <vt:lpstr>Αυτισμός</vt:lpstr>
      <vt:lpstr>Συχνότητα</vt:lpstr>
      <vt:lpstr>Συμπτωματολογία</vt:lpstr>
      <vt:lpstr>Συμπτωματολογία</vt:lpstr>
      <vt:lpstr>Συμπτωματολογία</vt:lpstr>
      <vt:lpstr>Πρόγνωση: η εξέλιξη εξαρτάται από</vt:lpstr>
      <vt:lpstr>Πρώτα σημάδια αυτισμού</vt:lpstr>
      <vt:lpstr>Πρώιμες ενδείξεις αυτισμού</vt:lpstr>
      <vt:lpstr>Παράδειγμα: Ένα παιδί με αυτισμο μπορεί</vt:lpstr>
      <vt:lpstr>Επικοινωνία</vt:lpstr>
      <vt:lpstr>Επικοινωνία </vt:lpstr>
      <vt:lpstr>Διαφορική Διάγνωση</vt:lpstr>
      <vt:lpstr>Κατανόηση και έκφραση συναισθημάτων</vt:lpstr>
      <vt:lpstr>Το παιχνίδι</vt:lpstr>
      <vt:lpstr>Αισθητηριακές διαταραχές</vt:lpstr>
      <vt:lpstr>Διαταραχή Rett</vt:lpstr>
      <vt:lpstr>Rett</vt:lpstr>
      <vt:lpstr>Κύρια Χαρακτηριστικά</vt:lpstr>
      <vt:lpstr>Συνοδά Χαρακτηριστικά </vt:lpstr>
      <vt:lpstr>Επίσης,</vt:lpstr>
      <vt:lpstr>Παιδική Αποδιοργανωτική Διαταραχή</vt:lpstr>
      <vt:lpstr>Παιδική Αποδιοργανωτική Διαταραχή</vt:lpstr>
      <vt:lpstr>Χαρακτηριστικά</vt:lpstr>
      <vt:lpstr>Συνοδά Χαρακτηριστικά</vt:lpstr>
      <vt:lpstr>Επίσης, </vt:lpstr>
      <vt:lpstr>Διαταραχή Asperger</vt:lpstr>
      <vt:lpstr>Διαταραχή Asperger</vt:lpstr>
      <vt:lpstr>Χαρακτηριστικά </vt:lpstr>
      <vt:lpstr>Χαρακτηριστικά </vt:lpstr>
      <vt:lpstr>Επίσης, </vt:lpstr>
      <vt:lpstr>Διάχυτη Αναπτυξιακή Διαταραχή Μη Προσδιοριζόμενη Αλλιώς </vt:lpstr>
      <vt:lpstr>Διάχυτη Αναπτυξιακή Διαταραχή Μη Προσδιοριζόμενη Αλλιώς </vt:lpstr>
      <vt:lpstr>Διάχυτη Αναπτυξιακή Διαταραχή Μη Προσδιοριζόμενη Αλλιώς </vt:lpstr>
      <vt:lpstr>Εκπαίδευση παιδιών με ΔΑΔ</vt:lpstr>
      <vt:lpstr>Βασικές Αρχές</vt:lpstr>
      <vt:lpstr>Στρατηγικές</vt:lpstr>
      <vt:lpstr>Στρατηγικές</vt:lpstr>
      <vt:lpstr>Παράδειγμα Ι</vt:lpstr>
      <vt:lpstr>Παράδειγμα ΙΙ</vt:lpstr>
      <vt:lpstr>Στρατηγικές</vt:lpstr>
      <vt:lpstr>Στρατηγικές</vt:lpstr>
      <vt:lpstr>Στρατηγικές</vt:lpstr>
      <vt:lpstr>Στρατηγικές</vt:lpstr>
      <vt:lpstr>Στρατηγικές τους άμεσους ενισχυτές</vt:lpstr>
      <vt:lpstr>Μέθοδοι διδασκαλίας επικοινωνιακών και κοινωνικών δεξιοτήτων</vt:lpstr>
      <vt:lpstr>Μέθοδοι διδασκαλίας επικοινωνιακών και κοινωνικών δεξιοτήτων</vt:lpstr>
      <vt:lpstr>ΕΕΠ για παιδιά με ΔΑΔ</vt:lpstr>
      <vt:lpstr>Βασικές παράμετροι</vt:lpstr>
      <vt:lpstr>Βασικές παράμετροι</vt:lpstr>
      <vt:lpstr>Τομείς του ΕΕΠ</vt:lpstr>
      <vt:lpstr>Επιλογή στόχων:</vt:lpstr>
      <vt:lpstr>Πετυχημένοι στόχοι αν:</vt:lpstr>
      <vt:lpstr>Παράδειγμα Ι</vt:lpstr>
      <vt:lpstr>Παράδειγμα ΙΙ</vt:lpstr>
      <vt:lpstr>Παράδειγμα ΙΙ</vt:lpstr>
      <vt:lpstr>Παράδειγμα ΙΙΙ</vt:lpstr>
      <vt:lpstr>Παράδειγμα IV</vt:lpstr>
      <vt:lpstr>Τρόποι διδασκαλίας νέας γνώσης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2016-11-20T15:06:26Z</dcterms:created>
  <dcterms:modified xsi:type="dcterms:W3CDTF">2016-11-24T21:26:24Z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TC034313779991</vt:lpwstr>
  </property>
</Properties>
</file>