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sldIdLst>
    <p:sldId id="256" r:id="rId2"/>
    <p:sldId id="260" r:id="rId3"/>
    <p:sldId id="258" r:id="rId4"/>
    <p:sldId id="257" r:id="rId5"/>
    <p:sldId id="266" r:id="rId6"/>
    <p:sldId id="261" r:id="rId7"/>
    <p:sldId id="259" r:id="rId8"/>
    <p:sldId id="268" r:id="rId9"/>
    <p:sldId id="262" r:id="rId10"/>
    <p:sldId id="263" r:id="rId11"/>
    <p:sldId id="264" r:id="rId12"/>
    <p:sldId id="265" r:id="rId13"/>
    <p:sldId id="267" r:id="rId14"/>
    <p:sldId id="269" r:id="rId15"/>
    <p:sldId id="278" r:id="rId16"/>
    <p:sldId id="276" r:id="rId17"/>
    <p:sldId id="277" r:id="rId18"/>
    <p:sldId id="270" r:id="rId19"/>
    <p:sldId id="271" r:id="rId20"/>
    <p:sldId id="274" r:id="rId21"/>
    <p:sldId id="275" r:id="rId22"/>
    <p:sldId id="273" r:id="rId23"/>
    <p:sldId id="279" r:id="rId24"/>
    <p:sldId id="280" r:id="rId25"/>
    <p:sldId id="27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2" autoAdjust="0"/>
    <p:restoredTop sz="94660"/>
  </p:normalViewPr>
  <p:slideViewPr>
    <p:cSldViewPr snapToGrid="0">
      <p:cViewPr varScale="1">
        <p:scale>
          <a:sx n="116" d="100"/>
          <a:sy n="116" d="100"/>
        </p:scale>
        <p:origin x="10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66803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834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0962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52781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05978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6693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5293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0739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8596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8823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64526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7774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205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5621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54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smtClean="0"/>
              <a:pPr/>
              <a:t>3/18/2019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669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3/18/2019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8397097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smartcities.ellak.gr/2018/08/13/kikliki-ikonomia-ke-dimi-mia-epikeri-endiaferousa-ke-diskoli-lisi/"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ΚΥΚΛΙΚΗ ΟΙΚΟΝΟΜΙΑ</a:t>
            </a:r>
            <a:endParaRPr lang="el-GR" dirty="0"/>
          </a:p>
        </p:txBody>
      </p:sp>
      <p:sp>
        <p:nvSpPr>
          <p:cNvPr id="3" name="Υπότιτλος 2"/>
          <p:cNvSpPr>
            <a:spLocks noGrp="1"/>
          </p:cNvSpPr>
          <p:nvPr>
            <p:ph type="subTitle" idx="1"/>
          </p:nvPr>
        </p:nvSpPr>
        <p:spPr/>
        <p:txBody>
          <a:bodyPr/>
          <a:lstStyle/>
          <a:p>
            <a:r>
              <a:rPr lang="el-GR" dirty="0" smtClean="0"/>
              <a:t>Μάθημα 5 </a:t>
            </a:r>
          </a:p>
          <a:p>
            <a:r>
              <a:rPr lang="el-GR" dirty="0" smtClean="0"/>
              <a:t>Περιβαλλοντικός Σχεδιασμός και Πολιτική</a:t>
            </a:r>
            <a:endParaRPr lang="el-GR" dirty="0"/>
          </a:p>
        </p:txBody>
      </p:sp>
    </p:spTree>
    <p:extLst>
      <p:ext uri="{BB962C8B-B14F-4D97-AF65-F5344CB8AC3E}">
        <p14:creationId xmlns:p14="http://schemas.microsoft.com/office/powerpoint/2010/main" val="1775961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65005" y="624110"/>
            <a:ext cx="10143460" cy="885713"/>
          </a:xfrm>
        </p:spPr>
        <p:txBody>
          <a:bodyPr/>
          <a:lstStyle/>
          <a:p>
            <a:r>
              <a:rPr lang="el-GR" dirty="0"/>
              <a:t>Οι 5 βασικές αρχές της κυκλικής οικονομίας</a:t>
            </a:r>
          </a:p>
        </p:txBody>
      </p:sp>
      <p:sp>
        <p:nvSpPr>
          <p:cNvPr id="3" name="Θέση περιεχομένου 2"/>
          <p:cNvSpPr>
            <a:spLocks noGrp="1"/>
          </p:cNvSpPr>
          <p:nvPr>
            <p:ph idx="1"/>
          </p:nvPr>
        </p:nvSpPr>
        <p:spPr/>
        <p:txBody>
          <a:bodyPr>
            <a:normAutofit/>
          </a:bodyPr>
          <a:lstStyle/>
          <a:p>
            <a:pPr algn="just"/>
            <a:r>
              <a:rPr lang="el-GR" b="1" dirty="0"/>
              <a:t>Αρχή 3</a:t>
            </a:r>
            <a:r>
              <a:rPr lang="el-GR" dirty="0"/>
              <a:t>: Η </a:t>
            </a:r>
            <a:r>
              <a:rPr lang="el-GR" dirty="0" smtClean="0"/>
              <a:t>προσπάθεια επικεντρώνεται στην επαναχρησιμοποίηση προϊόντων και </a:t>
            </a:r>
            <a:r>
              <a:rPr lang="el-GR" dirty="0"/>
              <a:t>αποβλήτων, αν αυτό δεν </a:t>
            </a:r>
            <a:r>
              <a:rPr lang="el-GR" dirty="0" smtClean="0"/>
              <a:t>είναι εφικτό </a:t>
            </a:r>
            <a:r>
              <a:rPr lang="el-GR" dirty="0"/>
              <a:t>τότε μέρη αυτών, και αν </a:t>
            </a:r>
            <a:r>
              <a:rPr lang="el-GR" dirty="0" smtClean="0"/>
              <a:t>ούτε αυτό </a:t>
            </a:r>
            <a:r>
              <a:rPr lang="el-GR" dirty="0"/>
              <a:t>είναι εφικτό, </a:t>
            </a:r>
            <a:r>
              <a:rPr lang="el-GR" dirty="0" smtClean="0"/>
              <a:t>τότε ανακυκλώστε</a:t>
            </a:r>
            <a:r>
              <a:rPr lang="el-GR" dirty="0"/>
              <a:t>.</a:t>
            </a:r>
          </a:p>
          <a:p>
            <a:pPr algn="just"/>
            <a:r>
              <a:rPr lang="el-GR" dirty="0" smtClean="0"/>
              <a:t>Μεγαλύτερη </a:t>
            </a:r>
            <a:r>
              <a:rPr lang="el-GR" dirty="0"/>
              <a:t>αξία έχει </a:t>
            </a:r>
            <a:r>
              <a:rPr lang="el-GR" b="1" dirty="0"/>
              <a:t>ο </a:t>
            </a:r>
            <a:r>
              <a:rPr lang="el-GR" b="1" dirty="0" smtClean="0"/>
              <a:t>μικρότερος </a:t>
            </a:r>
            <a:r>
              <a:rPr lang="pt-BR" b="1" dirty="0" smtClean="0"/>
              <a:t>κύκλος </a:t>
            </a:r>
            <a:r>
              <a:rPr lang="pt-BR" dirty="0"/>
              <a:t>(5R: reduce, repair, </a:t>
            </a:r>
            <a:r>
              <a:rPr lang="pt-BR" dirty="0" smtClean="0"/>
              <a:t>reuse,</a:t>
            </a:r>
            <a:r>
              <a:rPr lang="el-GR" dirty="0" smtClean="0"/>
              <a:t> </a:t>
            </a:r>
            <a:r>
              <a:rPr lang="en-US" dirty="0" smtClean="0"/>
              <a:t>refurbishing </a:t>
            </a:r>
            <a:r>
              <a:rPr lang="en-US" dirty="0"/>
              <a:t>and recycling).</a:t>
            </a:r>
          </a:p>
          <a:p>
            <a:pPr algn="just"/>
            <a:r>
              <a:rPr lang="en-US" b="1" dirty="0" smtClean="0"/>
              <a:t>Try </a:t>
            </a:r>
            <a:r>
              <a:rPr lang="en-US" b="1" dirty="0"/>
              <a:t>to keep loops as small </a:t>
            </a:r>
            <a:r>
              <a:rPr lang="en-US" b="1" dirty="0" smtClean="0"/>
              <a:t>as</a:t>
            </a:r>
            <a:r>
              <a:rPr lang="el-GR" b="1" dirty="0" smtClean="0"/>
              <a:t> </a:t>
            </a:r>
            <a:r>
              <a:rPr lang="en-US" b="1" dirty="0" smtClean="0"/>
              <a:t>possible</a:t>
            </a:r>
            <a:endParaRPr lang="el-GR" b="1" dirty="0"/>
          </a:p>
        </p:txBody>
      </p:sp>
    </p:spTree>
    <p:extLst>
      <p:ext uri="{BB962C8B-B14F-4D97-AF65-F5344CB8AC3E}">
        <p14:creationId xmlns:p14="http://schemas.microsoft.com/office/powerpoint/2010/main" val="836014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27201" y="624110"/>
            <a:ext cx="9777412" cy="777970"/>
          </a:xfrm>
        </p:spPr>
        <p:txBody>
          <a:bodyPr/>
          <a:lstStyle/>
          <a:p>
            <a:r>
              <a:rPr lang="el-GR" dirty="0"/>
              <a:t>Οι 5 βασικές αρχές της κυκλικής οικονομίας</a:t>
            </a:r>
          </a:p>
        </p:txBody>
      </p:sp>
      <p:sp>
        <p:nvSpPr>
          <p:cNvPr id="3" name="Θέση περιεχομένου 2"/>
          <p:cNvSpPr>
            <a:spLocks noGrp="1"/>
          </p:cNvSpPr>
          <p:nvPr>
            <p:ph idx="1"/>
          </p:nvPr>
        </p:nvSpPr>
        <p:spPr>
          <a:xfrm>
            <a:off x="1991360" y="1564640"/>
            <a:ext cx="9875520" cy="4346582"/>
          </a:xfrm>
        </p:spPr>
        <p:txBody>
          <a:bodyPr>
            <a:normAutofit/>
          </a:bodyPr>
          <a:lstStyle/>
          <a:p>
            <a:pPr algn="just"/>
            <a:r>
              <a:rPr lang="el-GR" b="1" dirty="0"/>
              <a:t>Αρχή 4</a:t>
            </a:r>
            <a:r>
              <a:rPr lang="el-GR" dirty="0"/>
              <a:t>: Πρώτα μείωση, </a:t>
            </a:r>
            <a:r>
              <a:rPr lang="el-GR" dirty="0" smtClean="0"/>
              <a:t>μετά</a:t>
            </a:r>
            <a:r>
              <a:rPr lang="en-US" dirty="0" smtClean="0"/>
              <a:t> </a:t>
            </a:r>
            <a:r>
              <a:rPr lang="el-GR" dirty="0" smtClean="0"/>
              <a:t>επιδιόρθωση,</a:t>
            </a:r>
            <a:r>
              <a:rPr lang="en-US" dirty="0" smtClean="0"/>
              <a:t> </a:t>
            </a:r>
            <a:r>
              <a:rPr lang="el-GR" dirty="0" smtClean="0"/>
              <a:t>επαναχρησιμοποίηση,</a:t>
            </a:r>
            <a:r>
              <a:rPr lang="en-US" dirty="0" smtClean="0"/>
              <a:t> </a:t>
            </a:r>
            <a:r>
              <a:rPr lang="el-GR" dirty="0" smtClean="0"/>
              <a:t>ανακατασκευή </a:t>
            </a:r>
            <a:r>
              <a:rPr lang="el-GR" dirty="0"/>
              <a:t>και τέλος </a:t>
            </a:r>
            <a:r>
              <a:rPr lang="el-GR" dirty="0" smtClean="0"/>
              <a:t>η</a:t>
            </a:r>
            <a:r>
              <a:rPr lang="en-US" dirty="0" smtClean="0"/>
              <a:t> </a:t>
            </a:r>
            <a:r>
              <a:rPr lang="el-GR" dirty="0" smtClean="0"/>
              <a:t>ανακύκλωση</a:t>
            </a:r>
            <a:r>
              <a:rPr lang="el-GR" dirty="0"/>
              <a:t>. (</a:t>
            </a:r>
            <a:r>
              <a:rPr lang="el-GR" b="1" dirty="0"/>
              <a:t>5</a:t>
            </a:r>
            <a:r>
              <a:rPr lang="en-US" b="1" dirty="0" err="1"/>
              <a:t>Rs</a:t>
            </a:r>
            <a:r>
              <a:rPr lang="en-US" b="1" dirty="0"/>
              <a:t>: </a:t>
            </a:r>
            <a:r>
              <a:rPr lang="en-US" dirty="0" smtClean="0"/>
              <a:t>reduce, repair</a:t>
            </a:r>
            <a:r>
              <a:rPr lang="en-US" dirty="0"/>
              <a:t>, reuse, refurbishing </a:t>
            </a:r>
            <a:r>
              <a:rPr lang="en-US" dirty="0" smtClean="0"/>
              <a:t>and recycling).</a:t>
            </a:r>
          </a:p>
          <a:p>
            <a:pPr algn="just"/>
            <a:endParaRPr lang="en-US" dirty="0"/>
          </a:p>
          <a:p>
            <a:pPr algn="just"/>
            <a:r>
              <a:rPr lang="el-GR" b="1" dirty="0" smtClean="0"/>
              <a:t>Αρχή </a:t>
            </a:r>
            <a:r>
              <a:rPr lang="el-GR" b="1" dirty="0"/>
              <a:t>5</a:t>
            </a:r>
            <a:r>
              <a:rPr lang="el-GR" dirty="0"/>
              <a:t>: Χρήση </a:t>
            </a:r>
            <a:r>
              <a:rPr lang="el-GR" b="1" dirty="0"/>
              <a:t>ΑΠΕ</a:t>
            </a:r>
            <a:r>
              <a:rPr lang="el-GR" dirty="0"/>
              <a:t>. Η </a:t>
            </a:r>
            <a:r>
              <a:rPr lang="el-GR" dirty="0" smtClean="0"/>
              <a:t>κυκλική</a:t>
            </a:r>
            <a:r>
              <a:rPr lang="en-US" dirty="0" smtClean="0"/>
              <a:t> </a:t>
            </a:r>
            <a:r>
              <a:rPr lang="el-GR" dirty="0" smtClean="0"/>
              <a:t>οικονομία </a:t>
            </a:r>
            <a:r>
              <a:rPr lang="el-GR" dirty="0"/>
              <a:t>πρέπει </a:t>
            </a:r>
            <a:r>
              <a:rPr lang="el-GR" dirty="0" smtClean="0"/>
              <a:t>να</a:t>
            </a:r>
            <a:r>
              <a:rPr lang="en-US" dirty="0" smtClean="0"/>
              <a:t> </a:t>
            </a:r>
            <a:r>
              <a:rPr lang="el-GR" dirty="0" smtClean="0"/>
              <a:t>τροφοδοτείται </a:t>
            </a:r>
            <a:r>
              <a:rPr lang="el-GR" dirty="0"/>
              <a:t>με </a:t>
            </a:r>
            <a:r>
              <a:rPr lang="el-GR" dirty="0" smtClean="0"/>
              <a:t>ανανεώσιμη</a:t>
            </a:r>
            <a:r>
              <a:rPr lang="en-US" dirty="0" smtClean="0"/>
              <a:t> </a:t>
            </a:r>
            <a:r>
              <a:rPr lang="el-GR" dirty="0" smtClean="0"/>
              <a:t>ενέργεια</a:t>
            </a:r>
            <a:r>
              <a:rPr lang="el-GR" dirty="0"/>
              <a:t>.</a:t>
            </a:r>
          </a:p>
        </p:txBody>
      </p:sp>
    </p:spTree>
    <p:extLst>
      <p:ext uri="{BB962C8B-B14F-4D97-AF65-F5344CB8AC3E}">
        <p14:creationId xmlns:p14="http://schemas.microsoft.com/office/powerpoint/2010/main" val="1606085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50720" y="624110"/>
            <a:ext cx="9895839" cy="960850"/>
          </a:xfrm>
        </p:spPr>
        <p:txBody>
          <a:bodyPr/>
          <a:lstStyle/>
          <a:p>
            <a:r>
              <a:rPr lang="el-GR" dirty="0"/>
              <a:t>Οι 5 στρατηγικές κλεισίματος του κύκλου</a:t>
            </a:r>
          </a:p>
        </p:txBody>
      </p:sp>
      <p:sp>
        <p:nvSpPr>
          <p:cNvPr id="3" name="Θέση περιεχομένου 2"/>
          <p:cNvSpPr>
            <a:spLocks noGrp="1"/>
          </p:cNvSpPr>
          <p:nvPr>
            <p:ph idx="1"/>
          </p:nvPr>
        </p:nvSpPr>
        <p:spPr>
          <a:xfrm>
            <a:off x="1584960" y="1524000"/>
            <a:ext cx="9919652" cy="4876800"/>
          </a:xfrm>
        </p:spPr>
        <p:txBody>
          <a:bodyPr>
            <a:normAutofit/>
          </a:bodyPr>
          <a:lstStyle/>
          <a:p>
            <a:r>
              <a:rPr lang="el-GR" b="1" dirty="0" err="1"/>
              <a:t>Reduce</a:t>
            </a:r>
            <a:r>
              <a:rPr lang="el-GR" dirty="0"/>
              <a:t>: Μείωση της ποσότητας υλικών. Οι καταναλωτές μπορούν να μειώσουν τις καταναλισκόμενες ποσότητες υλικών και οι κατασκευαστές να μειώσουν τις ποσότητες υλικών που χρησιμοποιούν στα προϊόντα και την ποσότητα προϊόντων</a:t>
            </a:r>
          </a:p>
          <a:p>
            <a:r>
              <a:rPr lang="el-GR" b="1" dirty="0" err="1"/>
              <a:t>Repair</a:t>
            </a:r>
            <a:r>
              <a:rPr lang="el-GR" dirty="0"/>
              <a:t>:  Επισκευή και συντήρηση των προϊόντων που τα διατηρεί σε κύκλο υψηλής αξίας και αντικαθίστανται μόνο τμήματα τα οποία χρειάζεται να βελτιωθούν και να αναβαθμιστούν</a:t>
            </a:r>
          </a:p>
          <a:p>
            <a:r>
              <a:rPr lang="el-GR" b="1" dirty="0" err="1"/>
              <a:t>Reuse</a:t>
            </a:r>
            <a:r>
              <a:rPr lang="el-GR" b="1" dirty="0"/>
              <a:t> / </a:t>
            </a:r>
            <a:r>
              <a:rPr lang="el-GR" b="1" dirty="0" err="1"/>
              <a:t>redistribute</a:t>
            </a:r>
            <a:r>
              <a:rPr lang="el-GR" dirty="0"/>
              <a:t>: Προϊόντα μπορούν να επαναχρησιμοποιηθούν μεταξύ των χρηστών ή να αναδιανεμηθούν σε παρόχους υπηρεσιών</a:t>
            </a:r>
          </a:p>
          <a:p>
            <a:r>
              <a:rPr lang="el-GR" b="1" dirty="0" err="1"/>
              <a:t>Refurbish</a:t>
            </a:r>
            <a:r>
              <a:rPr lang="el-GR" b="1" dirty="0"/>
              <a:t> / </a:t>
            </a:r>
            <a:r>
              <a:rPr lang="el-GR" b="1" dirty="0" err="1"/>
              <a:t>remanufacture</a:t>
            </a:r>
            <a:r>
              <a:rPr lang="el-GR" dirty="0" smtClean="0"/>
              <a:t>:</a:t>
            </a:r>
            <a:r>
              <a:rPr lang="en-US" dirty="0" smtClean="0"/>
              <a:t> </a:t>
            </a:r>
            <a:r>
              <a:rPr lang="el-GR" dirty="0"/>
              <a:t>Ανακαίνιση/αναβάθμιση/ανακατασκευή είναι η διαδικασία</a:t>
            </a:r>
          </a:p>
          <a:p>
            <a:r>
              <a:rPr lang="el-GR" dirty="0"/>
              <a:t>με την οποία το προϊόν επανέρχεται σε καλή κατάσταση </a:t>
            </a:r>
            <a:r>
              <a:rPr lang="el-GR" dirty="0" smtClean="0"/>
              <a:t>με</a:t>
            </a:r>
            <a:r>
              <a:rPr lang="en-US" dirty="0" smtClean="0"/>
              <a:t> </a:t>
            </a:r>
            <a:r>
              <a:rPr lang="el-GR" dirty="0" smtClean="0"/>
              <a:t>την </a:t>
            </a:r>
            <a:r>
              <a:rPr lang="el-GR" dirty="0"/>
              <a:t>αντικατάσταση </a:t>
            </a:r>
            <a:r>
              <a:rPr lang="el-GR" dirty="0" smtClean="0"/>
              <a:t>κυρίως</a:t>
            </a:r>
            <a:r>
              <a:rPr lang="en-US" dirty="0" smtClean="0"/>
              <a:t> </a:t>
            </a:r>
            <a:r>
              <a:rPr lang="el-GR" dirty="0" smtClean="0"/>
              <a:t>μερών </a:t>
            </a:r>
            <a:r>
              <a:rPr lang="el-GR" dirty="0"/>
              <a:t>του, τα οποία </a:t>
            </a:r>
            <a:r>
              <a:rPr lang="el-GR" dirty="0" smtClean="0"/>
              <a:t>έχουν</a:t>
            </a:r>
            <a:r>
              <a:rPr lang="en-US" dirty="0" smtClean="0"/>
              <a:t> </a:t>
            </a:r>
            <a:r>
              <a:rPr lang="el-GR" dirty="0" smtClean="0"/>
              <a:t>καταστραφεί </a:t>
            </a:r>
            <a:r>
              <a:rPr lang="el-GR" dirty="0"/>
              <a:t>ή σχεδόν καταστραφεί. Παρέχεται </a:t>
            </a:r>
            <a:r>
              <a:rPr lang="el-GR" dirty="0" smtClean="0"/>
              <a:t>εγγύηση</a:t>
            </a:r>
            <a:r>
              <a:rPr lang="en-US" dirty="0" smtClean="0"/>
              <a:t> </a:t>
            </a:r>
            <a:r>
              <a:rPr lang="el-GR" dirty="0" smtClean="0"/>
              <a:t>από </a:t>
            </a:r>
            <a:r>
              <a:rPr lang="el-GR" dirty="0"/>
              <a:t>τον κατασκευαστή (επισκευαστή).</a:t>
            </a:r>
          </a:p>
          <a:p>
            <a:r>
              <a:rPr lang="en-US" b="1" dirty="0" smtClean="0"/>
              <a:t>Recycle</a:t>
            </a:r>
            <a:r>
              <a:rPr lang="en-US" dirty="0" smtClean="0"/>
              <a:t>: </a:t>
            </a:r>
            <a:r>
              <a:rPr lang="el-GR" dirty="0"/>
              <a:t>Ανάκτηση υλικών από τμήματα ενός προϊόντος. Από </a:t>
            </a:r>
            <a:r>
              <a:rPr lang="el-GR" dirty="0" smtClean="0"/>
              <a:t>αυτά</a:t>
            </a:r>
            <a:r>
              <a:rPr lang="en-US" dirty="0" smtClean="0"/>
              <a:t> </a:t>
            </a:r>
            <a:r>
              <a:rPr lang="el-GR" dirty="0" smtClean="0"/>
              <a:t>ένα </a:t>
            </a:r>
            <a:r>
              <a:rPr lang="el-GR" dirty="0"/>
              <a:t>νέο προϊόν παράγεται. Διατηρείται η αξία </a:t>
            </a:r>
            <a:r>
              <a:rPr lang="el-GR" dirty="0" smtClean="0"/>
              <a:t>ωστόσο</a:t>
            </a:r>
            <a:r>
              <a:rPr lang="en-US" dirty="0" smtClean="0"/>
              <a:t> </a:t>
            </a:r>
            <a:r>
              <a:rPr lang="el-GR" dirty="0" smtClean="0"/>
              <a:t>δημιουργείται </a:t>
            </a:r>
            <a:r>
              <a:rPr lang="el-GR" dirty="0"/>
              <a:t>ένα νέο προϊόν.</a:t>
            </a:r>
          </a:p>
        </p:txBody>
      </p:sp>
    </p:spTree>
    <p:extLst>
      <p:ext uri="{BB962C8B-B14F-4D97-AF65-F5344CB8AC3E}">
        <p14:creationId xmlns:p14="http://schemas.microsoft.com/office/powerpoint/2010/main" val="1469687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Παραδείγματα κυκλικής οικονομίας</a:t>
            </a:r>
            <a:endParaRPr lang="el-GR" dirty="0"/>
          </a:p>
        </p:txBody>
      </p:sp>
      <p:sp>
        <p:nvSpPr>
          <p:cNvPr id="3" name="Θέση περιεχομένου 2"/>
          <p:cNvSpPr>
            <a:spLocks noGrp="1"/>
          </p:cNvSpPr>
          <p:nvPr>
            <p:ph idx="1"/>
          </p:nvPr>
        </p:nvSpPr>
        <p:spPr>
          <a:xfrm>
            <a:off x="2357120" y="1524000"/>
            <a:ext cx="9144000" cy="5161280"/>
          </a:xfrm>
        </p:spPr>
        <p:txBody>
          <a:bodyPr>
            <a:normAutofit/>
          </a:bodyPr>
          <a:lstStyle/>
          <a:p>
            <a:pPr algn="just"/>
            <a:r>
              <a:rPr lang="el-GR" sz="2000" dirty="0"/>
              <a:t>Μεγάλη εταιρία αθλητικών ειδών, φτιάχνει </a:t>
            </a:r>
            <a:r>
              <a:rPr lang="el-GR" sz="2000" b="1" dirty="0"/>
              <a:t>μαγιό</a:t>
            </a:r>
            <a:r>
              <a:rPr lang="el-GR" sz="2000" dirty="0"/>
              <a:t> με τα ρετάλια από τα εργοστάσια κλωστοϋφαντουργίας, </a:t>
            </a:r>
            <a:endParaRPr lang="el-GR" sz="2000" dirty="0" smtClean="0"/>
          </a:p>
          <a:p>
            <a:pPr algn="just"/>
            <a:r>
              <a:rPr lang="el-GR" sz="2000" dirty="0" smtClean="0"/>
              <a:t>αμερικανική </a:t>
            </a:r>
            <a:r>
              <a:rPr lang="el-GR" sz="2000" dirty="0"/>
              <a:t>αυτοκινητοβιομηχανία μετατρέπει τα παλιά </a:t>
            </a:r>
            <a:r>
              <a:rPr lang="el-GR" sz="2000" b="1" dirty="0"/>
              <a:t>ταπέτα</a:t>
            </a:r>
            <a:r>
              <a:rPr lang="el-GR" sz="2000" dirty="0"/>
              <a:t> από τα αυτοκίνητά της σε υλικά για τις μηχανές της, </a:t>
            </a:r>
            <a:endParaRPr lang="el-GR" sz="2000" dirty="0" smtClean="0"/>
          </a:p>
          <a:p>
            <a:pPr algn="just"/>
            <a:r>
              <a:rPr lang="el-GR" sz="2000" dirty="0" smtClean="0"/>
              <a:t>εταιρίες </a:t>
            </a:r>
            <a:r>
              <a:rPr lang="el-GR" sz="2000" dirty="0"/>
              <a:t>σε όλο τον κόσμο μετατρέπουν τις παλιές </a:t>
            </a:r>
            <a:r>
              <a:rPr lang="el-GR" sz="2000" b="1" dirty="0"/>
              <a:t>μπαταρίες</a:t>
            </a:r>
            <a:r>
              <a:rPr lang="el-GR" sz="2000" dirty="0"/>
              <a:t> σε </a:t>
            </a:r>
            <a:r>
              <a:rPr lang="el-GR" sz="2000" dirty="0" smtClean="0"/>
              <a:t>καινούργιες</a:t>
            </a:r>
          </a:p>
          <a:p>
            <a:pPr algn="just"/>
            <a:r>
              <a:rPr lang="el-GR" sz="2000" dirty="0" smtClean="0"/>
              <a:t>μια </a:t>
            </a:r>
            <a:r>
              <a:rPr lang="el-GR" sz="2000" dirty="0"/>
              <a:t>εταιρία στη Γαλλία μαζεύει τα </a:t>
            </a:r>
            <a:r>
              <a:rPr lang="el-GR" sz="2000" b="1" dirty="0"/>
              <a:t>λύματα</a:t>
            </a:r>
            <a:r>
              <a:rPr lang="el-GR" sz="2000" dirty="0"/>
              <a:t> τα από τις χημικές τουαλέτες στα εκατοντάδες φεστιβάλ της χώρας και βγάζει φώσφορο για χρήση στις αγροτικές </a:t>
            </a:r>
            <a:r>
              <a:rPr lang="el-GR" sz="2000" dirty="0" smtClean="0"/>
              <a:t>καλλιέργειες</a:t>
            </a:r>
          </a:p>
          <a:p>
            <a:pPr algn="just"/>
            <a:r>
              <a:rPr lang="en-US" sz="2000" b="1" dirty="0" smtClean="0"/>
              <a:t>Carpooling </a:t>
            </a:r>
            <a:endParaRPr lang="en-US" sz="2000" dirty="0" smtClean="0"/>
          </a:p>
          <a:p>
            <a:pPr algn="just"/>
            <a:r>
              <a:rPr lang="el-GR" sz="2000" dirty="0" smtClean="0"/>
              <a:t>Επισκευή </a:t>
            </a:r>
            <a:r>
              <a:rPr lang="en-US" sz="2000" b="1" dirty="0" smtClean="0"/>
              <a:t>laptop – </a:t>
            </a:r>
            <a:r>
              <a:rPr lang="el-GR" sz="2000" b="1" dirty="0" smtClean="0"/>
              <a:t>κινητών </a:t>
            </a:r>
            <a:r>
              <a:rPr lang="el-GR" sz="2000" dirty="0" smtClean="0"/>
              <a:t>(κρίση)</a:t>
            </a:r>
          </a:p>
          <a:p>
            <a:pPr algn="just"/>
            <a:r>
              <a:rPr lang="el-GR" sz="2000" dirty="0" smtClean="0"/>
              <a:t>Τα </a:t>
            </a:r>
            <a:r>
              <a:rPr lang="el-GR" sz="2000" b="1" dirty="0" smtClean="0"/>
              <a:t>αυτοκίνητα </a:t>
            </a:r>
            <a:r>
              <a:rPr lang="en-US" sz="2000" b="1" dirty="0" smtClean="0"/>
              <a:t>Eco</a:t>
            </a:r>
            <a:r>
              <a:rPr lang="el-GR" sz="2000" b="1" dirty="0" smtClean="0"/>
              <a:t>2 της </a:t>
            </a:r>
            <a:r>
              <a:rPr lang="en-US" sz="2000" b="1" dirty="0" smtClean="0"/>
              <a:t>Renault </a:t>
            </a:r>
            <a:r>
              <a:rPr lang="el-GR" sz="2000" dirty="0" smtClean="0"/>
              <a:t>έχουν σχεδιαστεί ώστε το 95% της μάζας τους να μπορεί να επαναχρησιμοποιηθεί</a:t>
            </a:r>
            <a:r>
              <a:rPr lang="en-US" sz="2000" dirty="0" smtClean="0"/>
              <a:t> </a:t>
            </a:r>
            <a:endParaRPr lang="el-GR" sz="2000" dirty="0" smtClean="0"/>
          </a:p>
        </p:txBody>
      </p:sp>
    </p:spTree>
    <p:extLst>
      <p:ext uri="{BB962C8B-B14F-4D97-AF65-F5344CB8AC3E}">
        <p14:creationId xmlns:p14="http://schemas.microsoft.com/office/powerpoint/2010/main" val="3134439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838930"/>
          </a:xfrm>
        </p:spPr>
        <p:txBody>
          <a:bodyPr/>
          <a:lstStyle/>
          <a:p>
            <a:r>
              <a:rPr lang="el-GR" dirty="0"/>
              <a:t>Παραδείγματα κυκλικής οικονομίας</a:t>
            </a:r>
          </a:p>
        </p:txBody>
      </p:sp>
      <p:sp>
        <p:nvSpPr>
          <p:cNvPr id="3" name="Θέση περιεχομένου 2"/>
          <p:cNvSpPr>
            <a:spLocks noGrp="1"/>
          </p:cNvSpPr>
          <p:nvPr>
            <p:ph idx="1"/>
          </p:nvPr>
        </p:nvSpPr>
        <p:spPr>
          <a:xfrm>
            <a:off x="2174240" y="1727200"/>
            <a:ext cx="9794240" cy="4856480"/>
          </a:xfrm>
        </p:spPr>
        <p:txBody>
          <a:bodyPr>
            <a:normAutofit lnSpcReduction="10000"/>
          </a:bodyPr>
          <a:lstStyle/>
          <a:p>
            <a:pPr algn="just"/>
            <a:r>
              <a:rPr lang="el-GR" sz="2000" dirty="0"/>
              <a:t>Αμερικανική αεροπορική εταιρία, μετατρέπει το υλικό από τα παλιά καθίσματα, σε τ</a:t>
            </a:r>
            <a:r>
              <a:rPr lang="el-GR" sz="2000" b="1" dirty="0"/>
              <a:t>σάντες και πορτοφόλια,</a:t>
            </a:r>
            <a:r>
              <a:rPr lang="el-GR" sz="2000" dirty="0"/>
              <a:t> </a:t>
            </a:r>
            <a:r>
              <a:rPr lang="el-GR" sz="2000" b="1" dirty="0" smtClean="0"/>
              <a:t>ποδοσφαιρικές μπάλες</a:t>
            </a:r>
          </a:p>
          <a:p>
            <a:pPr algn="just"/>
            <a:r>
              <a:rPr lang="el-GR" sz="2000" dirty="0" smtClean="0"/>
              <a:t>γνωστή </a:t>
            </a:r>
            <a:r>
              <a:rPr lang="el-GR" sz="2000" dirty="0"/>
              <a:t>εταιρία ελαστικών έχει συνάψει συνεργασία με μία από τις μεγαλύτερες εταιρίες ειδών ένδυσης και σχεδιάζει τα </a:t>
            </a:r>
            <a:r>
              <a:rPr lang="el-GR" sz="2000" b="1" dirty="0"/>
              <a:t>ελαστικά</a:t>
            </a:r>
            <a:r>
              <a:rPr lang="el-GR" sz="2000" dirty="0"/>
              <a:t> της με τέτοιο τρόπο ώστε μετά τη χρήση τους να μπορούν να χρησιμοποιηθούν γα</a:t>
            </a:r>
            <a:r>
              <a:rPr lang="el-GR" sz="2000" b="1" dirty="0"/>
              <a:t> σόλες παπουτσιών, </a:t>
            </a:r>
            <a:endParaRPr lang="el-GR" sz="2000" b="1" dirty="0" smtClean="0"/>
          </a:p>
          <a:p>
            <a:pPr algn="just"/>
            <a:r>
              <a:rPr lang="el-GR" sz="2000" b="1" dirty="0" smtClean="0"/>
              <a:t>κ</a:t>
            </a:r>
            <a:r>
              <a:rPr lang="el-GR" sz="2000" dirty="0" smtClean="0"/>
              <a:t>ολοσσός </a:t>
            </a:r>
            <a:r>
              <a:rPr lang="el-GR" sz="2000" dirty="0"/>
              <a:t>της πληροφορικής συγκεντρώνει όλα </a:t>
            </a:r>
            <a:r>
              <a:rPr lang="el-GR" sz="2000" b="1" dirty="0"/>
              <a:t>τα άδεια δοχεία από μελάνια εκτυπωτών</a:t>
            </a:r>
            <a:r>
              <a:rPr lang="el-GR" sz="2000" dirty="0"/>
              <a:t> και τα επαναχρησιμοποιεί</a:t>
            </a:r>
          </a:p>
          <a:p>
            <a:pPr algn="just"/>
            <a:r>
              <a:rPr lang="el-GR" sz="2000" dirty="0"/>
              <a:t>στο Τορόντο του Καναδά</a:t>
            </a:r>
            <a:r>
              <a:rPr lang="el-GR" sz="2000" b="1" dirty="0"/>
              <a:t>,</a:t>
            </a:r>
            <a:r>
              <a:rPr lang="el-GR" sz="2000" dirty="0"/>
              <a:t> δημιούργησαν μια</a:t>
            </a:r>
            <a:r>
              <a:rPr lang="el-GR" sz="2000" b="1" dirty="0"/>
              <a:t> δανειστική εργαλειοθήκη</a:t>
            </a:r>
            <a:r>
              <a:rPr lang="el-GR" sz="2000" dirty="0"/>
              <a:t>, η οποία έχει πάνω από 5.000 εργαλεία τα οποία </a:t>
            </a:r>
            <a:r>
              <a:rPr lang="el-GR" sz="2000" dirty="0" smtClean="0"/>
              <a:t>μπορούν να χρησιμοποιηθούν με </a:t>
            </a:r>
            <a:r>
              <a:rPr lang="el-GR" sz="2000" dirty="0"/>
              <a:t>μια ετήσια εγγραφή της τάξης των 50 </a:t>
            </a:r>
            <a:r>
              <a:rPr lang="el-GR" sz="2000" dirty="0" smtClean="0"/>
              <a:t>δολαρίων</a:t>
            </a:r>
          </a:p>
          <a:p>
            <a:pPr algn="just"/>
            <a:r>
              <a:rPr lang="el-GR" sz="2000" dirty="0"/>
              <a:t>Γαλλική εταιρία του διαδικτύου που φέρνει σε επαφή κόσμο που θέλει να κάνει διακοπές και κόσμο που διαθέτει ένα </a:t>
            </a:r>
            <a:r>
              <a:rPr lang="el-GR" sz="2000" b="1" dirty="0"/>
              <a:t>σπίτι,</a:t>
            </a:r>
            <a:r>
              <a:rPr lang="el-GR" sz="2000" dirty="0"/>
              <a:t> στο Παρίσι για παράδειγμα, είχε πέρυσι 4 εκατομμύρια χρήστες</a:t>
            </a:r>
          </a:p>
        </p:txBody>
      </p:sp>
    </p:spTree>
    <p:extLst>
      <p:ext uri="{BB962C8B-B14F-4D97-AF65-F5344CB8AC3E}">
        <p14:creationId xmlns:p14="http://schemas.microsoft.com/office/powerpoint/2010/main" val="3575422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18081" y="426720"/>
            <a:ext cx="9001760" cy="1137920"/>
          </a:xfrm>
        </p:spPr>
        <p:txBody>
          <a:bodyPr>
            <a:normAutofit/>
          </a:bodyPr>
          <a:lstStyle/>
          <a:p>
            <a:r>
              <a:rPr lang="el-GR" dirty="0" smtClean="0"/>
              <a:t>Πεδίο εφαρμογής της </a:t>
            </a:r>
            <a:r>
              <a:rPr lang="el-GR" dirty="0"/>
              <a:t>ΚΟ</a:t>
            </a:r>
          </a:p>
        </p:txBody>
      </p:sp>
      <p:sp>
        <p:nvSpPr>
          <p:cNvPr id="3" name="Θέση περιεχομένου 2"/>
          <p:cNvSpPr>
            <a:spLocks noGrp="1"/>
          </p:cNvSpPr>
          <p:nvPr>
            <p:ph idx="1"/>
          </p:nvPr>
        </p:nvSpPr>
        <p:spPr>
          <a:xfrm>
            <a:off x="2418080" y="1625600"/>
            <a:ext cx="8737600" cy="4673600"/>
          </a:xfrm>
        </p:spPr>
        <p:txBody>
          <a:bodyPr>
            <a:normAutofit/>
          </a:bodyPr>
          <a:lstStyle/>
          <a:p>
            <a:pPr algn="just"/>
            <a:r>
              <a:rPr lang="el-GR" sz="2000" dirty="0"/>
              <a:t>περιλαμβάνει προϊόντα, υποδομές, εξοπλισμό και υπηρεσίες και ισχύει για </a:t>
            </a:r>
            <a:r>
              <a:rPr lang="el-GR" sz="2000" b="1" dirty="0"/>
              <a:t>όλους τους κλάδους της </a:t>
            </a:r>
            <a:r>
              <a:rPr lang="el-GR" sz="2000" b="1" dirty="0" smtClean="0"/>
              <a:t>βιομηχανίας</a:t>
            </a:r>
          </a:p>
          <a:p>
            <a:pPr algn="just"/>
            <a:endParaRPr lang="el-GR" sz="2000" b="1" dirty="0"/>
          </a:p>
          <a:p>
            <a:pPr algn="just"/>
            <a:r>
              <a:rPr lang="el-GR" sz="2000" dirty="0"/>
              <a:t>Περιλαμβάνει </a:t>
            </a:r>
            <a:r>
              <a:rPr lang="el-GR" sz="2000" dirty="0" smtClean="0"/>
              <a:t> </a:t>
            </a:r>
            <a:r>
              <a:rPr lang="el-GR" sz="2000" b="1" dirty="0" smtClean="0"/>
              <a:t>«</a:t>
            </a:r>
            <a:r>
              <a:rPr lang="el-GR" sz="2000" b="1" dirty="0"/>
              <a:t>τεχνικούς» πόρους </a:t>
            </a:r>
            <a:r>
              <a:rPr lang="el-GR" sz="2000" dirty="0"/>
              <a:t>(μέταλλα, ορυκτά, ορυκτές πηγές) </a:t>
            </a:r>
            <a:endParaRPr lang="el-GR" sz="2000" dirty="0" smtClean="0"/>
          </a:p>
          <a:p>
            <a:pPr algn="just"/>
            <a:r>
              <a:rPr lang="el-GR" sz="2000" dirty="0" smtClean="0"/>
              <a:t>και </a:t>
            </a:r>
            <a:r>
              <a:rPr lang="el-GR" sz="2000" dirty="0"/>
              <a:t>«</a:t>
            </a:r>
            <a:r>
              <a:rPr lang="el-GR" sz="2000" b="1" dirty="0"/>
              <a:t>βιολογικούς» </a:t>
            </a:r>
            <a:r>
              <a:rPr lang="el-GR" sz="2000" b="1" dirty="0" smtClean="0"/>
              <a:t>πόρους </a:t>
            </a:r>
            <a:r>
              <a:rPr lang="el-GR" sz="2000" dirty="0"/>
              <a:t>(τρόφιμα, ίνες, ξυλεία κ.λπ</a:t>
            </a:r>
            <a:r>
              <a:rPr lang="el-GR" sz="2000" dirty="0" smtClean="0"/>
              <a:t>.)</a:t>
            </a:r>
          </a:p>
          <a:p>
            <a:pPr algn="just"/>
            <a:endParaRPr lang="el-GR" sz="2000" dirty="0"/>
          </a:p>
          <a:p>
            <a:pPr algn="just"/>
            <a:r>
              <a:rPr lang="el-GR" sz="2000" dirty="0"/>
              <a:t>μετάβαση από τα </a:t>
            </a:r>
            <a:r>
              <a:rPr lang="el-GR" sz="2000" b="1" dirty="0"/>
              <a:t>ορυκτά καύσιμα </a:t>
            </a:r>
            <a:r>
              <a:rPr lang="el-GR" sz="2000" dirty="0"/>
              <a:t>στη χρήση </a:t>
            </a:r>
            <a:r>
              <a:rPr lang="el-GR" sz="2000" b="1" dirty="0"/>
              <a:t>ανανεώσιμων πηγών ενέργειας</a:t>
            </a:r>
          </a:p>
        </p:txBody>
      </p:sp>
    </p:spTree>
    <p:extLst>
      <p:ext uri="{BB962C8B-B14F-4D97-AF65-F5344CB8AC3E}">
        <p14:creationId xmlns:p14="http://schemas.microsoft.com/office/powerpoint/2010/main" val="135150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67840" y="243840"/>
            <a:ext cx="10281920" cy="1239520"/>
          </a:xfrm>
        </p:spPr>
        <p:txBody>
          <a:bodyPr/>
          <a:lstStyle/>
          <a:p>
            <a:r>
              <a:rPr lang="el-GR" dirty="0" smtClean="0"/>
              <a:t>Βιομηχανίες που υιοθετούν το μοντέλο της ΚΟ</a:t>
            </a:r>
            <a:endParaRPr lang="el-GR" dirty="0"/>
          </a:p>
        </p:txBody>
      </p:sp>
      <p:sp>
        <p:nvSpPr>
          <p:cNvPr id="3" name="Θέση περιεχομένου 2"/>
          <p:cNvSpPr>
            <a:spLocks noGrp="1"/>
          </p:cNvSpPr>
          <p:nvPr>
            <p:ph idx="1"/>
          </p:nvPr>
        </p:nvSpPr>
        <p:spPr>
          <a:xfrm>
            <a:off x="1828800" y="1076960"/>
            <a:ext cx="9675812" cy="5567680"/>
          </a:xfrm>
        </p:spPr>
        <p:txBody>
          <a:bodyPr>
            <a:normAutofit lnSpcReduction="10000"/>
          </a:bodyPr>
          <a:lstStyle/>
          <a:p>
            <a:pPr algn="just"/>
            <a:r>
              <a:rPr lang="el-GR" sz="2000" b="1" dirty="0" smtClean="0"/>
              <a:t>Κλωστοϋφαντουργία:</a:t>
            </a:r>
          </a:p>
          <a:p>
            <a:pPr algn="just"/>
            <a:r>
              <a:rPr lang="el-GR" sz="2000" dirty="0"/>
              <a:t>αναφέρεται στην πρακτική της ανακύκλωσης ρούχων και </a:t>
            </a:r>
            <a:r>
              <a:rPr lang="el-GR" sz="2000" dirty="0" smtClean="0"/>
              <a:t>ινών</a:t>
            </a:r>
          </a:p>
          <a:p>
            <a:pPr algn="just"/>
            <a:r>
              <a:rPr lang="el-GR" sz="2000" dirty="0" smtClean="0"/>
              <a:t>Μοντέλο </a:t>
            </a:r>
            <a:r>
              <a:rPr lang="el-GR" sz="2000" b="1" dirty="0" smtClean="0"/>
              <a:t>ταχείας  μόδας </a:t>
            </a:r>
            <a:r>
              <a:rPr lang="el-GR" sz="2000" dirty="0" smtClean="0"/>
              <a:t>- </a:t>
            </a:r>
            <a:r>
              <a:rPr lang="el-GR" sz="2000" dirty="0"/>
              <a:t>περιβαλλοντικές και κοινωνικές </a:t>
            </a:r>
            <a:r>
              <a:rPr lang="el-GR" sz="2000" dirty="0" smtClean="0"/>
              <a:t>επιπτώσεις – ανθρώπινα δικαιώματα</a:t>
            </a:r>
          </a:p>
          <a:p>
            <a:pPr algn="just"/>
            <a:endParaRPr lang="el-GR" sz="2000" dirty="0"/>
          </a:p>
          <a:p>
            <a:pPr algn="just"/>
            <a:r>
              <a:rPr lang="el-GR" sz="2000" b="1" dirty="0"/>
              <a:t>Κατασκευαστική </a:t>
            </a:r>
            <a:r>
              <a:rPr lang="el-GR" sz="2000" b="1" dirty="0" smtClean="0"/>
              <a:t>βιομηχανία:</a:t>
            </a:r>
            <a:endParaRPr lang="el-GR" sz="2000" dirty="0" smtClean="0"/>
          </a:p>
          <a:p>
            <a:pPr algn="just"/>
            <a:r>
              <a:rPr lang="el-GR" sz="2000" dirty="0"/>
              <a:t>κατασκευαστικός τομέας </a:t>
            </a:r>
            <a:r>
              <a:rPr lang="el-GR" sz="2000" dirty="0" smtClean="0"/>
              <a:t>- </a:t>
            </a:r>
            <a:r>
              <a:rPr lang="el-GR" sz="2000" dirty="0"/>
              <a:t>ένας από τους μεγαλύτερους παραγωγούς αποβλήτων στον </a:t>
            </a:r>
            <a:r>
              <a:rPr lang="el-GR" sz="2000" dirty="0" smtClean="0"/>
              <a:t>κόσμο</a:t>
            </a:r>
          </a:p>
          <a:p>
            <a:pPr algn="just"/>
            <a:r>
              <a:rPr lang="el-GR" sz="2000" dirty="0"/>
              <a:t>18 εκατομμύρια άμεσες θέσεις εργασίας </a:t>
            </a:r>
            <a:r>
              <a:rPr lang="el-GR" sz="2000" dirty="0" smtClean="0"/>
              <a:t>- 9</a:t>
            </a:r>
            <a:r>
              <a:rPr lang="el-GR" sz="2000" dirty="0"/>
              <a:t>% περίπου του </a:t>
            </a:r>
            <a:r>
              <a:rPr lang="el-GR" sz="2000" dirty="0" smtClean="0"/>
              <a:t>ΑΕΠ </a:t>
            </a:r>
            <a:r>
              <a:rPr lang="el-GR" sz="2000" dirty="0"/>
              <a:t>της ΕΕ </a:t>
            </a:r>
            <a:endParaRPr lang="el-GR" sz="2000" dirty="0" smtClean="0"/>
          </a:p>
          <a:p>
            <a:pPr algn="just"/>
            <a:r>
              <a:rPr lang="el-GR" sz="2000" dirty="0"/>
              <a:t>κατανάλωση μη ανανεώσιμων πόρων και </a:t>
            </a:r>
            <a:r>
              <a:rPr lang="el-GR" sz="2000" dirty="0" smtClean="0"/>
              <a:t>δημιουργία ρυπαντικών αποβλήτων</a:t>
            </a:r>
          </a:p>
          <a:p>
            <a:pPr algn="just"/>
            <a:endParaRPr lang="el-GR" sz="2000" dirty="0"/>
          </a:p>
          <a:p>
            <a:pPr lvl="0" algn="just">
              <a:buClr>
                <a:srgbClr val="353535"/>
              </a:buClr>
            </a:pPr>
            <a:r>
              <a:rPr lang="el-GR" sz="2000" b="1" dirty="0">
                <a:solidFill>
                  <a:prstClr val="black">
                    <a:lumMod val="75000"/>
                    <a:lumOff val="25000"/>
                  </a:prstClr>
                </a:solidFill>
              </a:rPr>
              <a:t>Βιομηχανία</a:t>
            </a:r>
            <a:r>
              <a:rPr lang="en-US" sz="2000" b="1" dirty="0">
                <a:solidFill>
                  <a:prstClr val="black">
                    <a:lumMod val="75000"/>
                    <a:lumOff val="25000"/>
                  </a:prstClr>
                </a:solidFill>
              </a:rPr>
              <a:t> </a:t>
            </a:r>
            <a:r>
              <a:rPr lang="el-GR" sz="2000" b="1" dirty="0">
                <a:solidFill>
                  <a:prstClr val="black">
                    <a:lumMod val="75000"/>
                    <a:lumOff val="25000"/>
                  </a:prstClr>
                </a:solidFill>
              </a:rPr>
              <a:t>υλικοτεχνικής υποστήριξης</a:t>
            </a:r>
            <a:r>
              <a:rPr lang="el-GR" sz="2000" dirty="0">
                <a:solidFill>
                  <a:prstClr val="black">
                    <a:lumMod val="75000"/>
                    <a:lumOff val="25000"/>
                  </a:prstClr>
                </a:solidFill>
              </a:rPr>
              <a:t>:</a:t>
            </a:r>
          </a:p>
          <a:p>
            <a:pPr lvl="0" algn="just">
              <a:buClr>
                <a:srgbClr val="353535"/>
              </a:buClr>
            </a:pPr>
            <a:r>
              <a:rPr lang="el-GR" sz="2000" dirty="0">
                <a:solidFill>
                  <a:prstClr val="black">
                    <a:lumMod val="75000"/>
                    <a:lumOff val="25000"/>
                  </a:prstClr>
                </a:solidFill>
              </a:rPr>
              <a:t>Μείωση στις μεταφορές</a:t>
            </a:r>
          </a:p>
          <a:p>
            <a:pPr algn="just"/>
            <a:endParaRPr lang="el-GR" sz="2000" dirty="0"/>
          </a:p>
        </p:txBody>
      </p:sp>
    </p:spTree>
    <p:extLst>
      <p:ext uri="{BB962C8B-B14F-4D97-AF65-F5344CB8AC3E}">
        <p14:creationId xmlns:p14="http://schemas.microsoft.com/office/powerpoint/2010/main" val="3571899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4" y="284480"/>
            <a:ext cx="8911687" cy="1056640"/>
          </a:xfrm>
        </p:spPr>
        <p:txBody>
          <a:bodyPr/>
          <a:lstStyle/>
          <a:p>
            <a:r>
              <a:rPr lang="el-GR" dirty="0"/>
              <a:t>Κυκλικά επιχειρηματικά μοντέλα</a:t>
            </a:r>
          </a:p>
        </p:txBody>
      </p:sp>
      <p:sp>
        <p:nvSpPr>
          <p:cNvPr id="4" name="Θέση περιεχομένου 3"/>
          <p:cNvSpPr>
            <a:spLocks noGrp="1"/>
          </p:cNvSpPr>
          <p:nvPr>
            <p:ph sz="half" idx="1"/>
          </p:nvPr>
        </p:nvSpPr>
        <p:spPr>
          <a:xfrm>
            <a:off x="1381760" y="1361440"/>
            <a:ext cx="5669280" cy="5181600"/>
          </a:xfrm>
        </p:spPr>
        <p:txBody>
          <a:bodyPr>
            <a:normAutofit/>
          </a:bodyPr>
          <a:lstStyle/>
          <a:p>
            <a:pPr marL="0" indent="0" algn="just">
              <a:buNone/>
            </a:pPr>
            <a:r>
              <a:rPr lang="el-GR" sz="1900" dirty="0" smtClean="0"/>
              <a:t>επιχειρηματικά </a:t>
            </a:r>
            <a:r>
              <a:rPr lang="el-GR" sz="1900" dirty="0"/>
              <a:t>μοντέλα που </a:t>
            </a:r>
            <a:r>
              <a:rPr lang="el-GR" sz="1900" b="1" dirty="0"/>
              <a:t>κλείνουν, περιορίζουν, επιβραδύνουν, εντείνουν και </a:t>
            </a:r>
            <a:r>
              <a:rPr lang="el-GR" sz="1900" b="1" dirty="0" err="1" smtClean="0"/>
              <a:t>αποϋλοποιούν</a:t>
            </a:r>
            <a:r>
              <a:rPr lang="el-GR" sz="1900" b="1" dirty="0" smtClean="0"/>
              <a:t> </a:t>
            </a:r>
            <a:r>
              <a:rPr lang="el-GR" sz="1900" dirty="0"/>
              <a:t>τους βρόχους, προκειμένου να ελαχιστοποιηθούν οι εισροές πόρων και η διαρροή αποβλήτων και </a:t>
            </a:r>
            <a:r>
              <a:rPr lang="el-GR" sz="1900" dirty="0" smtClean="0"/>
              <a:t>εκπομπών.</a:t>
            </a:r>
            <a:r>
              <a:rPr lang="el-GR" sz="1900" dirty="0"/>
              <a:t> </a:t>
            </a:r>
            <a:endParaRPr lang="el-GR" sz="1900" dirty="0" smtClean="0"/>
          </a:p>
          <a:p>
            <a:pPr marL="0" indent="0" algn="just">
              <a:buNone/>
            </a:pPr>
            <a:r>
              <a:rPr lang="el-GR" sz="1900" dirty="0" smtClean="0"/>
              <a:t>αυτό </a:t>
            </a:r>
            <a:r>
              <a:rPr lang="el-GR" sz="1900" dirty="0"/>
              <a:t>περιλαμβάνει μέτρα </a:t>
            </a:r>
            <a:r>
              <a:rPr lang="el-GR" sz="1900" b="1" dirty="0"/>
              <a:t>ανακύκλωσης</a:t>
            </a:r>
            <a:r>
              <a:rPr lang="el-GR" sz="1900" dirty="0"/>
              <a:t> (κλείσιμο), </a:t>
            </a:r>
            <a:r>
              <a:rPr lang="el-GR" sz="1900" b="1" dirty="0"/>
              <a:t>βελτιώσεις της απόδοσης </a:t>
            </a:r>
            <a:r>
              <a:rPr lang="el-GR" sz="1900" dirty="0"/>
              <a:t>(μείωση), </a:t>
            </a:r>
            <a:r>
              <a:rPr lang="el-GR" sz="1900" b="1" dirty="0"/>
              <a:t>επεκτάσεις φάσης χρήσης </a:t>
            </a:r>
            <a:r>
              <a:rPr lang="el-GR" sz="1900" dirty="0"/>
              <a:t>(επιβράδυνση), </a:t>
            </a:r>
            <a:r>
              <a:rPr lang="el-GR" sz="1900" b="1" dirty="0"/>
              <a:t>εντονότερη φάση χρήσης </a:t>
            </a:r>
            <a:r>
              <a:rPr lang="el-GR" sz="1900" dirty="0"/>
              <a:t>(εντατικοποίηση) και </a:t>
            </a:r>
            <a:r>
              <a:rPr lang="el-GR" sz="1900" b="1" dirty="0"/>
              <a:t>υποκατάσταση προϊόντων </a:t>
            </a:r>
            <a:r>
              <a:rPr lang="el-GR" sz="1900" dirty="0"/>
              <a:t>με λύσεις υπηρεσιών και λογισμικού (</a:t>
            </a:r>
            <a:r>
              <a:rPr lang="el-GR" sz="1900" dirty="0" err="1"/>
              <a:t>αποϋλοποίηση</a:t>
            </a:r>
            <a:r>
              <a:rPr lang="el-GR" sz="1900" dirty="0" smtClean="0"/>
              <a:t>).</a:t>
            </a:r>
          </a:p>
          <a:p>
            <a:pPr marL="0" indent="0" algn="just">
              <a:buNone/>
            </a:pPr>
            <a:r>
              <a:rPr lang="el-GR" sz="1900" dirty="0" smtClean="0"/>
              <a:t>αυτές </a:t>
            </a:r>
            <a:r>
              <a:rPr lang="el-GR" sz="1900" dirty="0"/>
              <a:t>οι πέντε προσεγγίσεις στους βρόχους </a:t>
            </a:r>
            <a:r>
              <a:rPr lang="el-GR" sz="1900" dirty="0" smtClean="0"/>
              <a:t>μπορούν </a:t>
            </a:r>
            <a:r>
              <a:rPr lang="el-GR" sz="1900" dirty="0"/>
              <a:t>επίσης να θεωρηθούν </a:t>
            </a:r>
            <a:r>
              <a:rPr lang="el-GR" sz="1900" b="1" dirty="0"/>
              <a:t>γενικές στρατηγικές </a:t>
            </a:r>
            <a:r>
              <a:rPr lang="el-GR" sz="1900" dirty="0"/>
              <a:t>ή </a:t>
            </a:r>
            <a:r>
              <a:rPr lang="el-GR" sz="1900" b="1" dirty="0"/>
              <a:t>αρχέτυπα κυκλικής καινοτομίας επιχειρηματικού μοντέλου</a:t>
            </a:r>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94880" y="1503680"/>
            <a:ext cx="4897119" cy="4836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4094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ΕΕ - 2017 έτος κυκλικής οικονομίας</a:t>
            </a:r>
            <a:endParaRPr lang="el-GR" dirty="0"/>
          </a:p>
        </p:txBody>
      </p:sp>
      <p:sp>
        <p:nvSpPr>
          <p:cNvPr id="3" name="Θέση περιεχομένου 2"/>
          <p:cNvSpPr>
            <a:spLocks noGrp="1"/>
          </p:cNvSpPr>
          <p:nvPr>
            <p:ph idx="1"/>
          </p:nvPr>
        </p:nvSpPr>
        <p:spPr>
          <a:xfrm>
            <a:off x="1828800" y="1686560"/>
            <a:ext cx="9675812" cy="4224662"/>
          </a:xfrm>
        </p:spPr>
        <p:txBody>
          <a:bodyPr>
            <a:normAutofit/>
          </a:bodyPr>
          <a:lstStyle/>
          <a:p>
            <a:pPr algn="just"/>
            <a:r>
              <a:rPr lang="el-GR" sz="2000" dirty="0"/>
              <a:t>Το 2017 θα είναι για την Ευρώπη το έτος της Κυκλικής Οικονομίας. </a:t>
            </a:r>
            <a:endParaRPr lang="el-GR" sz="2000" dirty="0" smtClean="0"/>
          </a:p>
          <a:p>
            <a:pPr algn="just"/>
            <a:r>
              <a:rPr lang="el-GR" sz="2000" dirty="0" smtClean="0"/>
              <a:t>Η </a:t>
            </a:r>
            <a:r>
              <a:rPr lang="el-GR" sz="2000" dirty="0"/>
              <a:t>Ευρωπαϊκή Ένωση έχει ετοιμάσει ήδη τις σχετικές ντιρεκτίβες και τον Ιούλιο του 2014 παρουσίασε για πρώτη φορά το “Πακέτο Κυκλικής Οικονομίας” </a:t>
            </a:r>
            <a:r>
              <a:rPr lang="el-GR" sz="2000" b="1" dirty="0"/>
              <a:t>ύψους 6,1 δισεκατομμυρίων ευρώ.</a:t>
            </a:r>
            <a:r>
              <a:rPr lang="el-GR" sz="2000" dirty="0"/>
              <a:t> </a:t>
            </a:r>
            <a:endParaRPr lang="el-GR" sz="2000" dirty="0" smtClean="0"/>
          </a:p>
          <a:p>
            <a:pPr algn="just"/>
            <a:r>
              <a:rPr lang="el-GR" sz="2000" b="1" dirty="0" smtClean="0"/>
              <a:t>Στόχοι:</a:t>
            </a:r>
          </a:p>
          <a:p>
            <a:pPr algn="just"/>
            <a:r>
              <a:rPr lang="el-GR" sz="2000" b="1" dirty="0" smtClean="0"/>
              <a:t>μείωση </a:t>
            </a:r>
            <a:r>
              <a:rPr lang="el-GR" sz="2000" b="1" dirty="0"/>
              <a:t>της απόρριψης τροφίμων </a:t>
            </a:r>
            <a:r>
              <a:rPr lang="el-GR" sz="2000" dirty="0"/>
              <a:t>κατά 50% μέχρι το 2030, </a:t>
            </a:r>
            <a:endParaRPr lang="el-GR" sz="2000" dirty="0" smtClean="0"/>
          </a:p>
          <a:p>
            <a:pPr algn="just"/>
            <a:r>
              <a:rPr lang="el-GR" sz="2000" dirty="0" smtClean="0"/>
              <a:t>η </a:t>
            </a:r>
            <a:r>
              <a:rPr lang="el-GR" sz="2000" b="1" dirty="0"/>
              <a:t>εισαγωγή προτύπων ποιότητας </a:t>
            </a:r>
            <a:r>
              <a:rPr lang="el-GR" sz="2000" dirty="0"/>
              <a:t>για δευτερεύουσες πρώτες ύλες, </a:t>
            </a:r>
            <a:endParaRPr lang="el-GR" sz="2000" dirty="0" smtClean="0"/>
          </a:p>
          <a:p>
            <a:pPr algn="just"/>
            <a:r>
              <a:rPr lang="el-GR" sz="2000" dirty="0" smtClean="0"/>
              <a:t>μέτρα </a:t>
            </a:r>
            <a:r>
              <a:rPr lang="el-GR" sz="2000" dirty="0"/>
              <a:t>για την </a:t>
            </a:r>
            <a:r>
              <a:rPr lang="el-GR" sz="2000" b="1" dirty="0"/>
              <a:t>ενίσχυση της </a:t>
            </a:r>
            <a:r>
              <a:rPr lang="el-GR" sz="2000" b="1" dirty="0" err="1" smtClean="0"/>
              <a:t>ανακυκλωσιμότητας</a:t>
            </a:r>
            <a:r>
              <a:rPr lang="el-GR" sz="2000" b="1" dirty="0" smtClean="0"/>
              <a:t> </a:t>
            </a:r>
            <a:r>
              <a:rPr lang="el-GR" sz="2000" dirty="0"/>
              <a:t>των προϊόντων, </a:t>
            </a:r>
            <a:endParaRPr lang="el-GR" sz="2000" dirty="0" smtClean="0"/>
          </a:p>
          <a:p>
            <a:pPr algn="just"/>
            <a:r>
              <a:rPr lang="el-GR" sz="2000" dirty="0" smtClean="0"/>
              <a:t>μέτρα </a:t>
            </a:r>
            <a:r>
              <a:rPr lang="el-GR" sz="2000" dirty="0"/>
              <a:t>για την </a:t>
            </a:r>
            <a:r>
              <a:rPr lang="el-GR" sz="2000" b="1" dirty="0"/>
              <a:t>επαναχρησιμοποίηση των υδάτων</a:t>
            </a:r>
            <a:r>
              <a:rPr lang="el-GR" sz="2000" dirty="0"/>
              <a:t>, </a:t>
            </a:r>
            <a:endParaRPr lang="el-GR" sz="2000" dirty="0" smtClean="0"/>
          </a:p>
          <a:p>
            <a:pPr algn="just"/>
            <a:r>
              <a:rPr lang="el-GR" sz="2000" dirty="0" smtClean="0"/>
              <a:t>μέτρα για </a:t>
            </a:r>
            <a:r>
              <a:rPr lang="el-GR" sz="2000" dirty="0"/>
              <a:t>τα </a:t>
            </a:r>
            <a:r>
              <a:rPr lang="el-GR" sz="2000" b="1" dirty="0"/>
              <a:t>αγροτικά λιπάσματα </a:t>
            </a:r>
            <a:r>
              <a:rPr lang="el-GR" sz="2000" dirty="0"/>
              <a:t>κ.α.</a:t>
            </a:r>
          </a:p>
        </p:txBody>
      </p:sp>
    </p:spTree>
    <p:extLst>
      <p:ext uri="{BB962C8B-B14F-4D97-AF65-F5344CB8AC3E}">
        <p14:creationId xmlns:p14="http://schemas.microsoft.com/office/powerpoint/2010/main" val="2900173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ΕΕ - 2017 έτος κυκλικής οικονομίας</a:t>
            </a:r>
          </a:p>
        </p:txBody>
      </p:sp>
      <p:sp>
        <p:nvSpPr>
          <p:cNvPr id="3" name="Θέση περιεχομένου 2"/>
          <p:cNvSpPr>
            <a:spLocks noGrp="1"/>
          </p:cNvSpPr>
          <p:nvPr>
            <p:ph idx="1"/>
          </p:nvPr>
        </p:nvSpPr>
        <p:spPr>
          <a:xfrm>
            <a:off x="2011680" y="1747520"/>
            <a:ext cx="9492932" cy="4754880"/>
          </a:xfrm>
        </p:spPr>
        <p:txBody>
          <a:bodyPr>
            <a:normAutofit/>
          </a:bodyPr>
          <a:lstStyle/>
          <a:p>
            <a:pPr algn="just"/>
            <a:r>
              <a:rPr lang="el-GR" sz="2000" b="1" dirty="0" smtClean="0"/>
              <a:t>Στόχοι:</a:t>
            </a:r>
          </a:p>
          <a:p>
            <a:pPr algn="just"/>
            <a:r>
              <a:rPr lang="el-GR" sz="2000" b="1" dirty="0" smtClean="0"/>
              <a:t>ανακύκλωση </a:t>
            </a:r>
            <a:r>
              <a:rPr lang="el-GR" sz="2000" b="1" dirty="0"/>
              <a:t>των σκουπιδιών </a:t>
            </a:r>
            <a:r>
              <a:rPr lang="el-GR" sz="2000" dirty="0"/>
              <a:t>των Δήμων σε ποσοστό 65% μέχρι το 2030 </a:t>
            </a:r>
            <a:endParaRPr lang="el-GR" sz="2000" dirty="0" smtClean="0"/>
          </a:p>
          <a:p>
            <a:pPr algn="just"/>
            <a:r>
              <a:rPr lang="el-GR" sz="2000" b="1" dirty="0" smtClean="0"/>
              <a:t>ανακύκλωση </a:t>
            </a:r>
            <a:r>
              <a:rPr lang="el-GR" sz="2000" b="1" dirty="0"/>
              <a:t>των συσκευασιών </a:t>
            </a:r>
            <a:r>
              <a:rPr lang="el-GR" sz="2000" dirty="0"/>
              <a:t>σε ποσοστό 75% επίσης μέχρι το 2030. </a:t>
            </a:r>
            <a:endParaRPr lang="el-GR" sz="2000" dirty="0" smtClean="0"/>
          </a:p>
          <a:p>
            <a:pPr algn="just"/>
            <a:r>
              <a:rPr lang="el-GR" sz="2000" dirty="0" smtClean="0"/>
              <a:t>Σύμφωνα </a:t>
            </a:r>
            <a:r>
              <a:rPr lang="el-GR" sz="2000" dirty="0"/>
              <a:t>με τις προβλέψεις της ΕΕ η κυκλική οικονομία μπορεί να δημιουργήσει στην Ευρώπη </a:t>
            </a:r>
            <a:r>
              <a:rPr lang="el-GR" sz="2000" b="1" dirty="0"/>
              <a:t>δύο εκατομμύρια νέες θέσεις </a:t>
            </a:r>
            <a:r>
              <a:rPr lang="el-GR" sz="2000" b="1" dirty="0" smtClean="0"/>
              <a:t>εργασίας</a:t>
            </a:r>
            <a:endParaRPr lang="el-GR" sz="2000" dirty="0" smtClean="0"/>
          </a:p>
          <a:p>
            <a:pPr algn="just"/>
            <a:r>
              <a:rPr lang="el-GR" sz="2000" dirty="0" smtClean="0"/>
              <a:t>η </a:t>
            </a:r>
            <a:r>
              <a:rPr lang="el-GR" sz="2000" b="1" dirty="0" smtClean="0"/>
              <a:t>ανακύκλωση των οικιακών σκουπιδιών </a:t>
            </a:r>
            <a:r>
              <a:rPr lang="el-GR" sz="2000" dirty="0" smtClean="0"/>
              <a:t>θα πρέπει να φτάσει το 65% μέχρι το 2030.</a:t>
            </a:r>
          </a:p>
          <a:p>
            <a:pPr algn="just"/>
            <a:endParaRPr lang="el-GR" sz="2000" dirty="0"/>
          </a:p>
        </p:txBody>
      </p:sp>
    </p:spTree>
    <p:extLst>
      <p:ext uri="{BB962C8B-B14F-4D97-AF65-F5344CB8AC3E}">
        <p14:creationId xmlns:p14="http://schemas.microsoft.com/office/powerpoint/2010/main" val="79344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Κυκλική Οικονομία ορισμός</a:t>
            </a:r>
            <a:endParaRPr lang="el-GR" dirty="0"/>
          </a:p>
        </p:txBody>
      </p:sp>
      <p:sp>
        <p:nvSpPr>
          <p:cNvPr id="3" name="Θέση περιεχομένου 2"/>
          <p:cNvSpPr>
            <a:spLocks noGrp="1"/>
          </p:cNvSpPr>
          <p:nvPr>
            <p:ph sz="half" idx="1"/>
          </p:nvPr>
        </p:nvSpPr>
        <p:spPr>
          <a:xfrm>
            <a:off x="2496065" y="2133600"/>
            <a:ext cx="4407011" cy="3777622"/>
          </a:xfrm>
        </p:spPr>
        <p:txBody>
          <a:bodyPr/>
          <a:lstStyle/>
          <a:p>
            <a:pPr algn="just"/>
            <a:r>
              <a:rPr lang="el-GR" b="1" dirty="0"/>
              <a:t>Κυκλική οικονομία</a:t>
            </a:r>
            <a:r>
              <a:rPr lang="el-GR" dirty="0"/>
              <a:t>: </a:t>
            </a:r>
            <a:endParaRPr lang="el-GR" dirty="0" smtClean="0"/>
          </a:p>
          <a:p>
            <a:pPr algn="just"/>
            <a:r>
              <a:rPr lang="el-GR" b="1" dirty="0" smtClean="0"/>
              <a:t>οικονομικό </a:t>
            </a:r>
            <a:r>
              <a:rPr lang="el-GR" b="1" dirty="0"/>
              <a:t>μοντέλο</a:t>
            </a:r>
            <a:r>
              <a:rPr lang="el-GR" dirty="0"/>
              <a:t> που βασίζεται, μεταξύ άλλων, στη χρηματοδοτική μίσθωση, επαναχρησιμοποίηση, επισκευή και ανακύκλωση, σε έναν (σχεδόν) κλειστό βρόχο, με στόχο τη διατήρηση της υψηλότερης χρησιμότητας και αξίας των προϊόντων, των εξαρτημάτων και των υλικών ανά πάσα στιγμή.</a:t>
            </a:r>
          </a:p>
        </p:txBody>
      </p:sp>
      <p:pic>
        <p:nvPicPr>
          <p:cNvPr id="3074" name="Picture 2" descr="ÎÏÎ¿ÏÎ­Î»ÎµÏÎ¼Î± ÎµÎ¹ÎºÏÎ½Î±Ï Î³Î¹Î± circular econom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91375" y="2619633"/>
            <a:ext cx="4313238" cy="229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052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89760" y="203200"/>
            <a:ext cx="9997439" cy="1076960"/>
          </a:xfrm>
        </p:spPr>
        <p:txBody>
          <a:bodyPr>
            <a:normAutofit fontScale="90000"/>
          </a:bodyPr>
          <a:lstStyle/>
          <a:p>
            <a:r>
              <a:rPr lang="el-GR" dirty="0"/>
              <a:t>Πλατφόρμα για την επιτάχυνση της κυκλικής οικονομίας (PACE)</a:t>
            </a:r>
          </a:p>
        </p:txBody>
      </p:sp>
      <p:sp>
        <p:nvSpPr>
          <p:cNvPr id="3" name="Θέση περιεχομένου 2"/>
          <p:cNvSpPr>
            <a:spLocks noGrp="1"/>
          </p:cNvSpPr>
          <p:nvPr>
            <p:ph idx="1"/>
          </p:nvPr>
        </p:nvSpPr>
        <p:spPr>
          <a:xfrm>
            <a:off x="1950720" y="1503680"/>
            <a:ext cx="9553892" cy="5019040"/>
          </a:xfrm>
        </p:spPr>
        <p:txBody>
          <a:bodyPr>
            <a:normAutofit/>
          </a:bodyPr>
          <a:lstStyle/>
          <a:p>
            <a:pPr algn="just"/>
            <a:r>
              <a:rPr lang="el-GR" sz="2000" dirty="0"/>
              <a:t>Το 2018, το Παγκόσμιο Οικονομικό Φόρουμ , το Παγκόσμιο Ινστιτούτο Πόρων , η </a:t>
            </a:r>
            <a:r>
              <a:rPr lang="el-GR" sz="2000" dirty="0" err="1"/>
              <a:t>Philips</a:t>
            </a:r>
            <a:r>
              <a:rPr lang="el-GR" sz="2000" dirty="0"/>
              <a:t> , το Ίδρυμα </a:t>
            </a:r>
            <a:r>
              <a:rPr lang="el-GR" sz="2000" dirty="0" err="1"/>
              <a:t>Ellen</a:t>
            </a:r>
            <a:r>
              <a:rPr lang="el-GR" sz="2000" dirty="0"/>
              <a:t> </a:t>
            </a:r>
            <a:r>
              <a:rPr lang="el-GR" sz="2000" dirty="0" err="1"/>
              <a:t>MacArthur</a:t>
            </a:r>
            <a:r>
              <a:rPr lang="el-GR" sz="2000" dirty="0"/>
              <a:t> , το Πρόγραμμα των Ηνωμένων Εθνών για το Περιβάλλον και περισσότεροι από 40 άλλοι εταίροι ξεκίνησαν την Πλατφόρμα για την Επιτάχυνση της Κυκλικής Οικονομίας (PACE</a:t>
            </a:r>
            <a:r>
              <a:rPr lang="el-GR" sz="2000" dirty="0" smtClean="0"/>
              <a:t>)</a:t>
            </a:r>
          </a:p>
          <a:p>
            <a:pPr algn="just"/>
            <a:r>
              <a:rPr lang="el-GR" sz="2000" dirty="0" smtClean="0"/>
              <a:t>Η </a:t>
            </a:r>
            <a:r>
              <a:rPr lang="el-GR" sz="2000" dirty="0"/>
              <a:t>PACE </a:t>
            </a:r>
            <a:r>
              <a:rPr lang="el-GR" sz="2000" dirty="0" smtClean="0"/>
              <a:t>επιδιώκει </a:t>
            </a:r>
            <a:r>
              <a:rPr lang="el-GR" sz="2000" dirty="0"/>
              <a:t>να αυξήσει τις καινοτομίες της κυκλικής </a:t>
            </a:r>
            <a:r>
              <a:rPr lang="el-GR" sz="2000" dirty="0" smtClean="0"/>
              <a:t>οικονομίας</a:t>
            </a:r>
          </a:p>
          <a:p>
            <a:pPr algn="just"/>
            <a:r>
              <a:rPr lang="el-GR" sz="2000" dirty="0" smtClean="0"/>
              <a:t>Η </a:t>
            </a:r>
            <a:r>
              <a:rPr lang="el-GR" sz="2000" dirty="0"/>
              <a:t>αρχική πρόθεση της PACE έχει τρεις κύριους τομείς: </a:t>
            </a:r>
            <a:endParaRPr lang="el-GR" sz="2000" dirty="0" smtClean="0"/>
          </a:p>
          <a:p>
            <a:pPr algn="just"/>
            <a:r>
              <a:rPr lang="el-GR" sz="2000" dirty="0" smtClean="0"/>
              <a:t>(</a:t>
            </a:r>
            <a:r>
              <a:rPr lang="el-GR" sz="2000" dirty="0"/>
              <a:t>1) ανάπτυξη μοντέλων συνδυασμένης </a:t>
            </a:r>
            <a:r>
              <a:rPr lang="el-GR" sz="2000" dirty="0" smtClean="0"/>
              <a:t>χρηματοδότησης για </a:t>
            </a:r>
            <a:r>
              <a:rPr lang="el-GR" sz="2000" dirty="0"/>
              <a:t>έργα κυκλικής οικονομίας, ιδίως στις αναπτυσσόμενες και αναδυόμενες </a:t>
            </a:r>
            <a:r>
              <a:rPr lang="el-GR" sz="2000" dirty="0" smtClean="0"/>
              <a:t>οικονομίες</a:t>
            </a:r>
          </a:p>
          <a:p>
            <a:pPr algn="just"/>
            <a:r>
              <a:rPr lang="el-GR" sz="2000" dirty="0" smtClean="0"/>
              <a:t>(2</a:t>
            </a:r>
            <a:r>
              <a:rPr lang="el-GR" sz="2000" dirty="0"/>
              <a:t>) δημιουργία πλαισίων πολιτικής για την αντιμετώπιση συγκεκριμένων φραγμών στην προώθηση της κυκλικής </a:t>
            </a:r>
            <a:r>
              <a:rPr lang="el-GR" sz="2000" dirty="0" smtClean="0"/>
              <a:t>οικονομίας</a:t>
            </a:r>
          </a:p>
          <a:p>
            <a:pPr algn="just"/>
            <a:r>
              <a:rPr lang="el-GR" sz="2000" dirty="0" smtClean="0"/>
              <a:t>(3</a:t>
            </a:r>
            <a:r>
              <a:rPr lang="el-GR" sz="2000" dirty="0"/>
              <a:t>) προώθηση εταιρικής σχέσης δημόσιου-ιδιωτικού τομέα για τους σκοπούς αυτούς</a:t>
            </a:r>
          </a:p>
        </p:txBody>
      </p:sp>
    </p:spTree>
    <p:extLst>
      <p:ext uri="{BB962C8B-B14F-4D97-AF65-F5344CB8AC3E}">
        <p14:creationId xmlns:p14="http://schemas.microsoft.com/office/powerpoint/2010/main" val="2624628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30400" y="203200"/>
            <a:ext cx="9956800" cy="1361440"/>
          </a:xfrm>
        </p:spPr>
        <p:txBody>
          <a:bodyPr/>
          <a:lstStyle/>
          <a:p>
            <a:r>
              <a:rPr lang="el-GR" dirty="0"/>
              <a:t>Πλατφόρμα για την επιτάχυνση της κυκλικής οικονομίας (PACE)</a:t>
            </a:r>
          </a:p>
        </p:txBody>
      </p:sp>
      <p:sp>
        <p:nvSpPr>
          <p:cNvPr id="3" name="Θέση περιεχομένου 2"/>
          <p:cNvSpPr>
            <a:spLocks noGrp="1"/>
          </p:cNvSpPr>
          <p:nvPr>
            <p:ph idx="1"/>
          </p:nvPr>
        </p:nvSpPr>
        <p:spPr>
          <a:xfrm>
            <a:off x="1991360" y="1666240"/>
            <a:ext cx="9513252" cy="4795520"/>
          </a:xfrm>
        </p:spPr>
        <p:txBody>
          <a:bodyPr>
            <a:normAutofit/>
          </a:bodyPr>
          <a:lstStyle/>
          <a:p>
            <a:pPr algn="just"/>
            <a:r>
              <a:rPr lang="el-GR" sz="2000" dirty="0"/>
              <a:t>Τα </a:t>
            </a:r>
            <a:r>
              <a:rPr lang="el-GR" sz="2000" b="1" dirty="0"/>
              <a:t>μέλη της PACE </a:t>
            </a:r>
            <a:r>
              <a:rPr lang="el-GR" sz="2000" dirty="0"/>
              <a:t>περιλαμβάνουν παγκόσμιες εταιρείες όπως η IKEA , η </a:t>
            </a:r>
            <a:r>
              <a:rPr lang="el-GR" sz="2000" dirty="0" err="1"/>
              <a:t>Coca</a:t>
            </a:r>
            <a:r>
              <a:rPr lang="el-GR" sz="2000" dirty="0"/>
              <a:t>-</a:t>
            </a:r>
            <a:r>
              <a:rPr lang="el-GR" sz="2000" dirty="0" err="1"/>
              <a:t>Cola</a:t>
            </a:r>
            <a:r>
              <a:rPr lang="el-GR" sz="2000" dirty="0"/>
              <a:t> , η </a:t>
            </a:r>
            <a:r>
              <a:rPr lang="el-GR" sz="2000" dirty="0" err="1"/>
              <a:t>Alphabet</a:t>
            </a:r>
            <a:r>
              <a:rPr lang="el-GR" sz="2000" dirty="0"/>
              <a:t> </a:t>
            </a:r>
            <a:r>
              <a:rPr lang="el-GR" sz="2000" dirty="0" err="1"/>
              <a:t>Inc</a:t>
            </a:r>
            <a:r>
              <a:rPr lang="el-GR" sz="2000" dirty="0"/>
              <a:t>. και η DSM (εταιρεία) , μαζί με κυβερνητικούς εταίρους και αναπτυξιακά ιδρύματα από τη Δανία, τις Κάτω Χώρες, τη Φινλανδία, τη Ρουάντα, τα Ηνωμένα Αραβικά Εμιράτα, την Κίνα και άλλες χώρες. </a:t>
            </a:r>
            <a:endParaRPr lang="el-GR" sz="2000" dirty="0" smtClean="0"/>
          </a:p>
          <a:p>
            <a:pPr algn="just"/>
            <a:r>
              <a:rPr lang="el-GR" sz="2000" dirty="0" smtClean="0"/>
              <a:t>Οι </a:t>
            </a:r>
            <a:r>
              <a:rPr lang="el-GR" sz="2000" b="1" dirty="0"/>
              <a:t>πρωτοβουλίες</a:t>
            </a:r>
            <a:r>
              <a:rPr lang="el-GR" sz="2000" dirty="0"/>
              <a:t> που διαχειρίζεται σήμερα </a:t>
            </a:r>
            <a:r>
              <a:rPr lang="el-GR" sz="2000" dirty="0" smtClean="0"/>
              <a:t>η </a:t>
            </a:r>
            <a:r>
              <a:rPr lang="el-GR" sz="2000" dirty="0"/>
              <a:t>PACE περιλαμβάνουν τον </a:t>
            </a:r>
            <a:r>
              <a:rPr lang="el-GR" sz="2000" b="1" dirty="0"/>
              <a:t>Συνασπισμό </a:t>
            </a:r>
            <a:r>
              <a:rPr lang="el-GR" sz="2000" b="1" dirty="0" err="1"/>
              <a:t>Capital</a:t>
            </a:r>
            <a:r>
              <a:rPr lang="el-GR" sz="2000" b="1" dirty="0"/>
              <a:t> </a:t>
            </a:r>
            <a:r>
              <a:rPr lang="el-GR" sz="2000" b="1" dirty="0" err="1"/>
              <a:t>Efficiency</a:t>
            </a:r>
            <a:r>
              <a:rPr lang="el-GR" sz="2000" b="1" dirty="0"/>
              <a:t> </a:t>
            </a:r>
            <a:r>
              <a:rPr lang="el-GR" sz="2000" dirty="0"/>
              <a:t>με τη </a:t>
            </a:r>
            <a:r>
              <a:rPr lang="el-GR" sz="2000" dirty="0" err="1"/>
              <a:t>Philips</a:t>
            </a:r>
            <a:r>
              <a:rPr lang="el-GR" sz="2000" dirty="0"/>
              <a:t> και πολλούς άλλους συνεργάτες </a:t>
            </a:r>
            <a:r>
              <a:rPr lang="el-GR" sz="2000" dirty="0" smtClean="0"/>
              <a:t>και </a:t>
            </a:r>
            <a:r>
              <a:rPr lang="el-GR" sz="2000" dirty="0"/>
              <a:t>την </a:t>
            </a:r>
            <a:r>
              <a:rPr lang="el-GR" sz="2000" b="1" dirty="0" err="1"/>
              <a:t>Global</a:t>
            </a:r>
            <a:r>
              <a:rPr lang="el-GR" sz="2000" b="1" dirty="0"/>
              <a:t> </a:t>
            </a:r>
            <a:r>
              <a:rPr lang="el-GR" sz="2000" b="1" dirty="0" err="1"/>
              <a:t>Battery</a:t>
            </a:r>
            <a:r>
              <a:rPr lang="el-GR" sz="2000" b="1" dirty="0"/>
              <a:t> </a:t>
            </a:r>
            <a:r>
              <a:rPr lang="el-GR" sz="2000" b="1" dirty="0" err="1"/>
              <a:t>Alliance</a:t>
            </a:r>
            <a:r>
              <a:rPr lang="el-GR" sz="2000" b="1" dirty="0"/>
              <a:t> </a:t>
            </a:r>
            <a:r>
              <a:rPr lang="el-GR" sz="2000" dirty="0"/>
              <a:t>με περισσότερους από 30 </a:t>
            </a:r>
            <a:r>
              <a:rPr lang="el-GR" sz="2000" dirty="0" smtClean="0"/>
              <a:t>εταίρους</a:t>
            </a:r>
          </a:p>
          <a:p>
            <a:pPr algn="just"/>
            <a:r>
              <a:rPr lang="el-GR" sz="2000" dirty="0" smtClean="0"/>
              <a:t>Τον </a:t>
            </a:r>
            <a:r>
              <a:rPr lang="el-GR" sz="2000" dirty="0"/>
              <a:t>Ιανουάριο του 2019, η PACE δημοσίευσε μια έκθεση με τίτλο "</a:t>
            </a:r>
            <a:r>
              <a:rPr lang="el-GR" sz="2000" b="1" dirty="0"/>
              <a:t>Ένα νέο κυκλικό όραμα για τις ηλεκτρονικές συσκευές: </a:t>
            </a:r>
            <a:r>
              <a:rPr lang="el-GR" sz="2000" b="1" dirty="0" smtClean="0"/>
              <a:t>ώρα </a:t>
            </a:r>
            <a:r>
              <a:rPr lang="el-GR" sz="2000" b="1" dirty="0"/>
              <a:t>για μια παγκόσμια επανεκκίνηση</a:t>
            </a:r>
            <a:r>
              <a:rPr lang="el-GR" sz="2000" dirty="0"/>
              <a:t>" (προς υποστήριξη </a:t>
            </a:r>
            <a:r>
              <a:rPr lang="el-GR" sz="2000" dirty="0" smtClean="0"/>
              <a:t>του Συνασπισμού </a:t>
            </a:r>
            <a:r>
              <a:rPr lang="el-GR" sz="2000" dirty="0"/>
              <a:t>ηλεκτρονικών αποβλήτων των Ηνωμένων Εθνών </a:t>
            </a:r>
          </a:p>
        </p:txBody>
      </p:sp>
    </p:spTree>
    <p:extLst>
      <p:ext uri="{BB962C8B-B14F-4D97-AF65-F5344CB8AC3E}">
        <p14:creationId xmlns:p14="http://schemas.microsoft.com/office/powerpoint/2010/main" val="699839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10080" y="182880"/>
            <a:ext cx="10017759" cy="1219200"/>
          </a:xfrm>
        </p:spPr>
        <p:txBody>
          <a:bodyPr/>
          <a:lstStyle/>
          <a:p>
            <a:r>
              <a:rPr lang="el-GR" dirty="0" smtClean="0"/>
              <a:t>Κυκλική οικονομία – προοπτικές - οικονομικά οφέλη</a:t>
            </a:r>
            <a:endParaRPr lang="el-GR" dirty="0"/>
          </a:p>
        </p:txBody>
      </p:sp>
      <p:sp>
        <p:nvSpPr>
          <p:cNvPr id="3" name="Θέση περιεχομένου 2"/>
          <p:cNvSpPr>
            <a:spLocks noGrp="1"/>
          </p:cNvSpPr>
          <p:nvPr>
            <p:ph idx="1"/>
          </p:nvPr>
        </p:nvSpPr>
        <p:spPr>
          <a:xfrm>
            <a:off x="1544320" y="1463040"/>
            <a:ext cx="9960292" cy="4448182"/>
          </a:xfrm>
        </p:spPr>
        <p:txBody>
          <a:bodyPr>
            <a:normAutofit/>
          </a:bodyPr>
          <a:lstStyle/>
          <a:p>
            <a:pPr algn="just"/>
            <a:r>
              <a:rPr lang="el-GR" sz="2000" b="1" dirty="0"/>
              <a:t>Η </a:t>
            </a:r>
            <a:r>
              <a:rPr lang="el-GR" sz="2000" b="1" dirty="0" err="1"/>
              <a:t>Inovative</a:t>
            </a:r>
            <a:r>
              <a:rPr lang="el-GR" sz="2000" b="1" dirty="0"/>
              <a:t> UK (</a:t>
            </a:r>
            <a:r>
              <a:rPr lang="el-GR" sz="2000" dirty="0"/>
              <a:t>τεχνολογικό </a:t>
            </a:r>
            <a:r>
              <a:rPr lang="el-GR" sz="2000" dirty="0" err="1"/>
              <a:t>ημικρατικό</a:t>
            </a:r>
            <a:r>
              <a:rPr lang="el-GR" sz="2000" dirty="0"/>
              <a:t> </a:t>
            </a:r>
            <a:r>
              <a:rPr lang="el-GR" sz="2000" dirty="0" err="1"/>
              <a:t>think</a:t>
            </a:r>
            <a:r>
              <a:rPr lang="el-GR" sz="2000" dirty="0"/>
              <a:t> </a:t>
            </a:r>
            <a:r>
              <a:rPr lang="el-GR" sz="2000" dirty="0" err="1"/>
              <a:t>tank</a:t>
            </a:r>
            <a:r>
              <a:rPr lang="el-GR" sz="2000" dirty="0"/>
              <a:t>) εκτιμά ότι μέχρι το 2030 η κυκλική οικονομία μπορεί να δώσει στην παγκόσμια οικονομία επιπλέον </a:t>
            </a:r>
            <a:r>
              <a:rPr lang="el-GR" sz="2000" b="1" dirty="0"/>
              <a:t>2,9 τρισεκατομμύρια δολάρια </a:t>
            </a:r>
            <a:endParaRPr lang="el-GR" sz="2000" b="1" dirty="0" smtClean="0"/>
          </a:p>
          <a:p>
            <a:pPr algn="just"/>
            <a:r>
              <a:rPr lang="el-GR" sz="2000" dirty="0" smtClean="0"/>
              <a:t>ενώ </a:t>
            </a:r>
            <a:r>
              <a:rPr lang="el-GR" sz="2000" dirty="0"/>
              <a:t>στη Βρετανία μόνο, αν συνεχιστούν οι πρωτοβουλίες που έχουν ξεκινήσει, θα προστεθούν </a:t>
            </a:r>
            <a:r>
              <a:rPr lang="el-GR" sz="2000" b="1" dirty="0"/>
              <a:t>200.000 επιπλέον θέσεις εργασίας</a:t>
            </a:r>
            <a:r>
              <a:rPr lang="el-GR" sz="2000" dirty="0"/>
              <a:t>. </a:t>
            </a:r>
            <a:endParaRPr lang="el-GR" sz="2000" dirty="0" smtClean="0"/>
          </a:p>
          <a:p>
            <a:pPr algn="just"/>
            <a:r>
              <a:rPr lang="el-GR" sz="2000" dirty="0"/>
              <a:t>Τα μέτρα, ο βελτιωμένος σχεδιασμός, η επαναχρησιμοποίηση αποβλήτων μπορούν να προκαλέσουν καθαρή εξοικονόμηση έως και </a:t>
            </a:r>
            <a:r>
              <a:rPr lang="el-GR" sz="2000" b="1" dirty="0"/>
              <a:t>604 δισεκατομμύρια ευρώ</a:t>
            </a:r>
            <a:r>
              <a:rPr lang="el-GR" sz="2000" dirty="0"/>
              <a:t>, για τις επιχειρήσεις σε όλη την </a:t>
            </a:r>
            <a:r>
              <a:rPr lang="el-GR" sz="2000" dirty="0" smtClean="0"/>
              <a:t>ΕΕ </a:t>
            </a:r>
          </a:p>
          <a:p>
            <a:pPr algn="just"/>
            <a:r>
              <a:rPr lang="el-GR" sz="2000" dirty="0"/>
              <a:t>μείωση των συνολικών ετήσιων εκπομπών </a:t>
            </a:r>
            <a:r>
              <a:rPr lang="el-GR" sz="2000" b="1" dirty="0"/>
              <a:t>αερίων του θερμοκηπίου από 2 έως 4%</a:t>
            </a:r>
            <a:endParaRPr lang="el-GR" sz="2000" b="1" dirty="0" smtClean="0"/>
          </a:p>
          <a:p>
            <a:pPr algn="just"/>
            <a:r>
              <a:rPr lang="el-GR" sz="2000" dirty="0" smtClean="0"/>
              <a:t>θετική </a:t>
            </a:r>
            <a:r>
              <a:rPr lang="el-GR" sz="2000" dirty="0"/>
              <a:t>συμβολή στη μείωση του </a:t>
            </a:r>
            <a:r>
              <a:rPr lang="el-GR" sz="2000" b="1" dirty="0"/>
              <a:t>ενεργειακού </a:t>
            </a:r>
            <a:r>
              <a:rPr lang="el-GR" sz="2000" b="1" dirty="0" smtClean="0"/>
              <a:t>αποτυπώματος</a:t>
            </a:r>
            <a:endParaRPr lang="el-GR" sz="2000" dirty="0"/>
          </a:p>
        </p:txBody>
      </p:sp>
    </p:spTree>
    <p:extLst>
      <p:ext uri="{BB962C8B-B14F-4D97-AF65-F5344CB8AC3E}">
        <p14:creationId xmlns:p14="http://schemas.microsoft.com/office/powerpoint/2010/main" val="4294934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47520" y="203200"/>
            <a:ext cx="10261599" cy="1239520"/>
          </a:xfrm>
        </p:spPr>
        <p:txBody>
          <a:bodyPr/>
          <a:lstStyle/>
          <a:p>
            <a:r>
              <a:rPr lang="el-GR" dirty="0"/>
              <a:t>Κυκλική οικονομία – προοπτικές - οικονομικά οφέλη</a:t>
            </a:r>
          </a:p>
        </p:txBody>
      </p:sp>
      <p:sp>
        <p:nvSpPr>
          <p:cNvPr id="3" name="Θέση περιεχομένου 2"/>
          <p:cNvSpPr>
            <a:spLocks noGrp="1"/>
          </p:cNvSpPr>
          <p:nvPr>
            <p:ph idx="1"/>
          </p:nvPr>
        </p:nvSpPr>
        <p:spPr>
          <a:xfrm>
            <a:off x="1158240" y="1300480"/>
            <a:ext cx="10871200" cy="5557520"/>
          </a:xfrm>
        </p:spPr>
        <p:txBody>
          <a:bodyPr>
            <a:normAutofit lnSpcReduction="10000"/>
          </a:bodyPr>
          <a:lstStyle/>
          <a:p>
            <a:pPr marL="0" indent="0" algn="just">
              <a:buNone/>
            </a:pPr>
            <a:r>
              <a:rPr lang="el-GR" sz="2000" dirty="0"/>
              <a:t>Πρόσφατη έρευνα κατέδειξε ότι η στροφή σε μία κυκλική οικονομία μπορεί να προκαλέσει</a:t>
            </a:r>
            <a:r>
              <a:rPr lang="el-GR" sz="2000" dirty="0" smtClean="0"/>
              <a:t>:</a:t>
            </a:r>
          </a:p>
          <a:p>
            <a:pPr algn="just"/>
            <a:r>
              <a:rPr lang="el-GR" sz="2000" b="1" dirty="0"/>
              <a:t>Αύξηση του διαθέσιμου εισοδήματος.</a:t>
            </a:r>
            <a:r>
              <a:rPr lang="el-GR" sz="2000" dirty="0"/>
              <a:t> </a:t>
            </a:r>
            <a:r>
              <a:rPr lang="el-GR" sz="2000" dirty="0" smtClean="0"/>
              <a:t> </a:t>
            </a:r>
            <a:r>
              <a:rPr lang="el-GR" sz="2000" dirty="0"/>
              <a:t>μέσο διαθέσιμο εισόδημα για τα νοικοκυριά της ΕΕ θα </a:t>
            </a:r>
            <a:r>
              <a:rPr lang="el-GR" sz="2000" dirty="0" smtClean="0"/>
              <a:t>αυξηθεί κατά 3.000 </a:t>
            </a:r>
            <a:r>
              <a:rPr lang="el-GR" sz="2000" dirty="0"/>
              <a:t>ευρώ μέχρι το 2030.</a:t>
            </a:r>
          </a:p>
          <a:p>
            <a:pPr algn="just"/>
            <a:r>
              <a:rPr lang="el-GR" sz="2000" b="1" dirty="0"/>
              <a:t>Περιορισμό των πιέσεων στους δημοτικούς προϋπολογισμούς. </a:t>
            </a:r>
            <a:r>
              <a:rPr lang="el-GR" sz="2000" dirty="0" smtClean="0"/>
              <a:t>μείωση </a:t>
            </a:r>
            <a:r>
              <a:rPr lang="el-GR" sz="2000" dirty="0"/>
              <a:t>κατά 32% των πρωτογενών αποβλήτων κατανάλωσης μέχρι το 2030 και 53% μέχρι το 2025. </a:t>
            </a:r>
            <a:r>
              <a:rPr lang="el-GR" sz="2000" dirty="0" smtClean="0"/>
              <a:t>που οδηγεί </a:t>
            </a:r>
            <a:r>
              <a:rPr lang="el-GR" sz="2000" dirty="0"/>
              <a:t>και σε περιορισμό του κόστους αποκομιδής και διαχείρισης τους. </a:t>
            </a:r>
            <a:endParaRPr lang="el-GR" sz="2000" dirty="0" smtClean="0"/>
          </a:p>
          <a:p>
            <a:pPr algn="just"/>
            <a:r>
              <a:rPr lang="el-GR" sz="2000" b="1" dirty="0" smtClean="0"/>
              <a:t>Ενθάρρυνση </a:t>
            </a:r>
            <a:r>
              <a:rPr lang="el-GR" sz="2000" b="1" dirty="0"/>
              <a:t>της εισαγωγής της καινοτομίας στην οικονομία.</a:t>
            </a:r>
            <a:r>
              <a:rPr lang="el-GR" sz="2000" dirty="0"/>
              <a:t> </a:t>
            </a:r>
            <a:r>
              <a:rPr lang="el-GR" sz="2000" dirty="0" smtClean="0"/>
              <a:t>ισχυρό </a:t>
            </a:r>
            <a:r>
              <a:rPr lang="el-GR" sz="2000" dirty="0"/>
              <a:t>κίνητρο για νέες ιδέες </a:t>
            </a:r>
            <a:r>
              <a:rPr lang="el-GR" sz="2000" dirty="0" smtClean="0"/>
              <a:t>- ενθαρρύνουν ανάπτυξη </a:t>
            </a:r>
            <a:r>
              <a:rPr lang="el-GR" sz="2000" dirty="0"/>
              <a:t>νέων καινοτόμων επιχειρηματικών μοντέλων</a:t>
            </a:r>
            <a:r>
              <a:rPr lang="el-GR" sz="2000" dirty="0" smtClean="0"/>
              <a:t>.</a:t>
            </a:r>
          </a:p>
          <a:p>
            <a:pPr algn="just"/>
            <a:r>
              <a:rPr lang="el-GR" sz="2000" b="1" dirty="0"/>
              <a:t>Αύξηση της ποιότητας ζωής.</a:t>
            </a:r>
            <a:r>
              <a:rPr lang="el-GR" sz="2000" dirty="0"/>
              <a:t> </a:t>
            </a:r>
            <a:r>
              <a:rPr lang="el-GR" sz="2000" dirty="0" smtClean="0"/>
              <a:t>μείωση </a:t>
            </a:r>
            <a:r>
              <a:rPr lang="el-GR" sz="2000" dirty="0"/>
              <a:t>του «χαμένου» χρόνου, κυρίως στις μεταφορές, κατά 60</a:t>
            </a:r>
            <a:r>
              <a:rPr lang="el-GR" sz="2000" dirty="0" smtClean="0"/>
              <a:t>% - ποιότητα αέρα εσωτερικού χώρου (</a:t>
            </a:r>
            <a:r>
              <a:rPr lang="el-GR" sz="2000" dirty="0"/>
              <a:t>μέσω της χρήσης υγιεινών υλικών στα κτίρια) </a:t>
            </a:r>
            <a:r>
              <a:rPr lang="el-GR" sz="2000" dirty="0" smtClean="0"/>
              <a:t>- μείωση </a:t>
            </a:r>
            <a:r>
              <a:rPr lang="el-GR" sz="2000" dirty="0"/>
              <a:t>της ατμοσφαιρικής ρύπανσης (μέσω αποτελεσματικότερων συστημάτων κινητικότητας, παραγωγής και διαχείρισης απορριμμάτων</a:t>
            </a:r>
            <a:r>
              <a:rPr lang="el-GR" sz="2000" dirty="0" smtClean="0"/>
              <a:t>)</a:t>
            </a:r>
          </a:p>
          <a:p>
            <a:pPr algn="just"/>
            <a:r>
              <a:rPr lang="el-GR" sz="2000" b="1" dirty="0"/>
              <a:t>Ευκαιρίες απασχόλησης.</a:t>
            </a:r>
            <a:r>
              <a:rPr lang="el-GR" sz="2000" dirty="0"/>
              <a:t> Πρόσφατη έρευνα που πραγματοποιήθηκε για την πόλη του Λονδίνου αξιολόγησε ότι μέχρι το 2036 μια κυκλική οικονομία θα μπορούσε να προσφέρει στο Λονδίνο </a:t>
            </a:r>
            <a:r>
              <a:rPr lang="el-GR" sz="2000" b="1" dirty="0"/>
              <a:t>12.000 καθαρές νέες θέσεις εργασίας </a:t>
            </a:r>
            <a:r>
              <a:rPr lang="el-GR" sz="2000" dirty="0"/>
              <a:t>στους τομείς της επαναχρησιμοποίησης, της ανακατασκευής και της καινοτομίας των υλικών</a:t>
            </a:r>
          </a:p>
          <a:p>
            <a:pPr algn="just"/>
            <a:endParaRPr lang="el-GR" sz="2000" dirty="0"/>
          </a:p>
          <a:p>
            <a:pPr algn="just"/>
            <a:endParaRPr lang="el-GR" sz="2000" dirty="0"/>
          </a:p>
        </p:txBody>
      </p:sp>
    </p:spTree>
    <p:extLst>
      <p:ext uri="{BB962C8B-B14F-4D97-AF65-F5344CB8AC3E}">
        <p14:creationId xmlns:p14="http://schemas.microsoft.com/office/powerpoint/2010/main" val="4222266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96161" y="624110"/>
            <a:ext cx="9208452" cy="1280890"/>
          </a:xfrm>
        </p:spPr>
        <p:txBody>
          <a:bodyPr/>
          <a:lstStyle/>
          <a:p>
            <a:r>
              <a:rPr lang="en-US" dirty="0" smtClean="0"/>
              <a:t>Reading List</a:t>
            </a:r>
            <a:endParaRPr lang="el-GR" dirty="0"/>
          </a:p>
        </p:txBody>
      </p:sp>
      <p:sp>
        <p:nvSpPr>
          <p:cNvPr id="3" name="Θέση περιεχομένου 2"/>
          <p:cNvSpPr>
            <a:spLocks noGrp="1"/>
          </p:cNvSpPr>
          <p:nvPr>
            <p:ph idx="1"/>
          </p:nvPr>
        </p:nvSpPr>
        <p:spPr>
          <a:xfrm>
            <a:off x="2235200" y="2133600"/>
            <a:ext cx="9269412" cy="3777622"/>
          </a:xfrm>
        </p:spPr>
        <p:txBody>
          <a:bodyPr>
            <a:normAutofit/>
          </a:bodyPr>
          <a:lstStyle/>
          <a:p>
            <a:pPr algn="just">
              <a:buFont typeface="+mj-lt"/>
              <a:buAutoNum type="arabicPeriod"/>
            </a:pPr>
            <a:r>
              <a:rPr lang="el-GR" sz="2000" dirty="0"/>
              <a:t>Κυκλική Οικονομία και Δήμοι: Μία επίκαιρη, ενδιαφέρουσα και δύσκολη </a:t>
            </a:r>
            <a:r>
              <a:rPr lang="el-GR" sz="2000" dirty="0" smtClean="0"/>
              <a:t>λύση</a:t>
            </a:r>
            <a:endParaRPr lang="en-US" sz="2000" dirty="0" smtClean="0">
              <a:hlinkClick r:id="rId2"/>
            </a:endParaRPr>
          </a:p>
          <a:p>
            <a:pPr marL="0" indent="0" algn="just">
              <a:buNone/>
            </a:pPr>
            <a:r>
              <a:rPr lang="el-GR" sz="2000" dirty="0" smtClean="0">
                <a:hlinkClick r:id="rId2"/>
              </a:rPr>
              <a:t>https</a:t>
            </a:r>
            <a:r>
              <a:rPr lang="el-GR" sz="2000" dirty="0">
                <a:hlinkClick r:id="rId2"/>
              </a:rPr>
              <a:t>://smartcities.ellak.gr/2018/08/13/kikliki-ikonomia-ke-dimi-mia-epikeri-endiaferousa-ke-diskoli-lisi</a:t>
            </a:r>
            <a:r>
              <a:rPr lang="el-GR" sz="2000" dirty="0" smtClean="0">
                <a:hlinkClick r:id="rId2"/>
              </a:rPr>
              <a:t>/</a:t>
            </a:r>
            <a:endParaRPr lang="en-US" sz="2000" dirty="0"/>
          </a:p>
          <a:p>
            <a:pPr algn="just"/>
            <a:endParaRPr lang="el-GR" sz="2000" dirty="0"/>
          </a:p>
          <a:p>
            <a:pPr marL="457200" indent="-457200" algn="just">
              <a:buAutoNum type="arabicPeriod" startAt="2"/>
            </a:pPr>
            <a:r>
              <a:rPr lang="en-US" sz="2000" dirty="0" smtClean="0"/>
              <a:t>REPORT </a:t>
            </a:r>
            <a:r>
              <a:rPr lang="en-US" sz="2000" dirty="0"/>
              <a:t>FROM THE COMMISSION TO THE EUROPEAN PARLIAMENT, THE COUNCIL, THE EUROPEAN ECONOMIC AND SOCIAL COMMITTEE AND THE COMMITTEE OF THE REGIONS </a:t>
            </a:r>
            <a:endParaRPr lang="en-US" sz="2000" dirty="0" smtClean="0"/>
          </a:p>
          <a:p>
            <a:pPr marL="0" indent="0" algn="just">
              <a:buNone/>
            </a:pPr>
            <a:r>
              <a:rPr lang="en-US" sz="2000" dirty="0" smtClean="0"/>
              <a:t>	On </a:t>
            </a:r>
            <a:r>
              <a:rPr lang="en-US" sz="2000" dirty="0"/>
              <a:t>the implementation of the Circular Economy Action Plan </a:t>
            </a:r>
            <a:endParaRPr lang="el-GR" sz="2000" dirty="0"/>
          </a:p>
          <a:p>
            <a:pPr algn="just">
              <a:buFont typeface="+mj-lt"/>
              <a:buAutoNum type="arabicPeriod"/>
            </a:pPr>
            <a:endParaRPr lang="el-GR" sz="2000" dirty="0"/>
          </a:p>
        </p:txBody>
      </p:sp>
    </p:spTree>
    <p:extLst>
      <p:ext uri="{BB962C8B-B14F-4D97-AF65-F5344CB8AC3E}">
        <p14:creationId xmlns:p14="http://schemas.microsoft.com/office/powerpoint/2010/main" val="3176606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Κυκλική Οικονομία - Συμπεράσματα</a:t>
            </a:r>
            <a:endParaRPr lang="el-GR" dirty="0"/>
          </a:p>
        </p:txBody>
      </p:sp>
      <p:sp>
        <p:nvSpPr>
          <p:cNvPr id="3" name="Θέση περιεχομένου 2"/>
          <p:cNvSpPr>
            <a:spLocks noGrp="1"/>
          </p:cNvSpPr>
          <p:nvPr>
            <p:ph idx="1"/>
          </p:nvPr>
        </p:nvSpPr>
        <p:spPr/>
        <p:txBody>
          <a:bodyPr>
            <a:normAutofit/>
          </a:bodyPr>
          <a:lstStyle/>
          <a:p>
            <a:pPr algn="just"/>
            <a:r>
              <a:rPr lang="el-GR" sz="2000" dirty="0"/>
              <a:t>Σε έναν πλανήτη που έχει ήδη δεχθεί τεράστιες παρεμβάσεις και υπερεκμετάλλευση, η </a:t>
            </a:r>
            <a:r>
              <a:rPr lang="el-GR" sz="2000" b="1" dirty="0"/>
              <a:t>επαναχρησιμοποίηση</a:t>
            </a:r>
            <a:r>
              <a:rPr lang="el-GR" sz="2000" dirty="0"/>
              <a:t> των </a:t>
            </a:r>
            <a:r>
              <a:rPr lang="el-GR" sz="2000" b="1" dirty="0"/>
              <a:t>πρώτων</a:t>
            </a:r>
            <a:r>
              <a:rPr lang="el-GR" sz="2000" dirty="0"/>
              <a:t> </a:t>
            </a:r>
            <a:r>
              <a:rPr lang="el-GR" sz="2000" b="1" dirty="0"/>
              <a:t>υλών</a:t>
            </a:r>
            <a:r>
              <a:rPr lang="el-GR" sz="2000" dirty="0"/>
              <a:t> και η </a:t>
            </a:r>
            <a:r>
              <a:rPr lang="el-GR" sz="2000" b="1" dirty="0"/>
              <a:t>εξάντληση του χρόνου ζωής τους </a:t>
            </a:r>
            <a:r>
              <a:rPr lang="el-GR" sz="2000" dirty="0"/>
              <a:t>δεν μπορεί παρά να είναι κάτι </a:t>
            </a:r>
            <a:r>
              <a:rPr lang="el-GR" sz="2000" b="1" dirty="0"/>
              <a:t>θετικό</a:t>
            </a:r>
            <a:r>
              <a:rPr lang="el-GR" sz="2000" dirty="0"/>
              <a:t>. </a:t>
            </a:r>
            <a:endParaRPr lang="el-GR" sz="2000" dirty="0" smtClean="0"/>
          </a:p>
          <a:p>
            <a:pPr algn="just"/>
            <a:r>
              <a:rPr lang="el-GR" sz="2000" dirty="0" smtClean="0"/>
              <a:t>Ταυτόχρονα </a:t>
            </a:r>
            <a:r>
              <a:rPr lang="el-GR" sz="2000" dirty="0"/>
              <a:t>όμως η κυκλική οικονομία είναι και μια διέξοδος από ένα </a:t>
            </a:r>
            <a:r>
              <a:rPr lang="el-GR" sz="2000" b="1" dirty="0"/>
              <a:t>οικονομικό μοντέλο που έχει κορεστεί </a:t>
            </a:r>
            <a:r>
              <a:rPr lang="el-GR" sz="2000" dirty="0"/>
              <a:t>και που την τελευταία δεκαετία γεννά μόνο </a:t>
            </a:r>
            <a:r>
              <a:rPr lang="el-GR" sz="2000" b="1" dirty="0"/>
              <a:t>κρίσεις, ανεργία και πολέμους</a:t>
            </a:r>
            <a:r>
              <a:rPr lang="el-GR" sz="2000" dirty="0"/>
              <a:t>. </a:t>
            </a:r>
            <a:endParaRPr lang="el-GR" sz="2000" dirty="0" smtClean="0"/>
          </a:p>
          <a:p>
            <a:pPr algn="just"/>
            <a:r>
              <a:rPr lang="el-GR" sz="2000" dirty="0" smtClean="0"/>
              <a:t>Ίσως </a:t>
            </a:r>
            <a:r>
              <a:rPr lang="el-GR" sz="2000" dirty="0"/>
              <a:t>η κυκλική οικονομία είναι το </a:t>
            </a:r>
            <a:r>
              <a:rPr lang="el-GR" sz="2000" b="1" dirty="0"/>
              <a:t>τελευταίο οικονομικό</a:t>
            </a:r>
            <a:r>
              <a:rPr lang="el-GR" sz="2000" dirty="0"/>
              <a:t> </a:t>
            </a:r>
            <a:r>
              <a:rPr lang="el-GR" sz="2000" b="1" dirty="0"/>
              <a:t>εργαλείο</a:t>
            </a:r>
            <a:r>
              <a:rPr lang="el-GR" sz="2000" dirty="0"/>
              <a:t> για τον </a:t>
            </a:r>
            <a:r>
              <a:rPr lang="el-GR" sz="2000" b="1" dirty="0"/>
              <a:t>παγκόσμιο καπιταλισμό </a:t>
            </a:r>
            <a:r>
              <a:rPr lang="el-GR" sz="2000" dirty="0"/>
              <a:t>να ξεπεράσει άλλη μία - τη σοβαρότερη μέχρι σήμερα- κρίση του</a:t>
            </a:r>
          </a:p>
        </p:txBody>
      </p:sp>
    </p:spTree>
    <p:extLst>
      <p:ext uri="{BB962C8B-B14F-4D97-AF65-F5344CB8AC3E}">
        <p14:creationId xmlns:p14="http://schemas.microsoft.com/office/powerpoint/2010/main" val="118493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2592925" y="1"/>
            <a:ext cx="8911687" cy="712922"/>
          </a:xfrm>
        </p:spPr>
        <p:txBody>
          <a:bodyPr>
            <a:normAutofit/>
          </a:bodyPr>
          <a:lstStyle/>
          <a:p>
            <a:r>
              <a:rPr lang="el-GR" dirty="0" smtClean="0"/>
              <a:t>Κυκλική οικονομία σε εικόνα</a:t>
            </a:r>
            <a:endParaRPr lang="el-GR" dirty="0"/>
          </a:p>
        </p:txBody>
      </p:sp>
      <p:pic>
        <p:nvPicPr>
          <p:cNvPr id="1026" name="Picture 2" descr="ÎÏÎ¿ÏÎ­Î»ÎµÏÎ¼Î± ÎµÎ¹ÎºÏÎ½Î±Ï Î³Î¹Î± ÎºÏÎºÎ»Î¹ÎºÎ® Î¿Î¹ÎºÎ¿Î½Î¿Î¼Î¯Î±"/>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2925" y="604434"/>
            <a:ext cx="9061799" cy="6253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129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Κυκλική Οικονομία </a:t>
            </a:r>
            <a:br>
              <a:rPr lang="el-GR" dirty="0" smtClean="0"/>
            </a:br>
            <a:r>
              <a:rPr lang="el-GR" dirty="0" smtClean="0"/>
              <a:t>Το Μοντέλο του Μέλλοντος</a:t>
            </a:r>
            <a:endParaRPr lang="el-GR" dirty="0"/>
          </a:p>
        </p:txBody>
      </p:sp>
      <p:pic>
        <p:nvPicPr>
          <p:cNvPr id="7" name="Φρανσουά Μισέλ Λαμπέρ  Κυκλική οικονομία  Το μοντέλο του μέλλοντος (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323013" y="1705276"/>
            <a:ext cx="5181600" cy="2914650"/>
          </a:xfrm>
        </p:spPr>
      </p:pic>
      <p:sp>
        <p:nvSpPr>
          <p:cNvPr id="6" name="Θέση κειμένου 5"/>
          <p:cNvSpPr>
            <a:spLocks noGrp="1"/>
          </p:cNvSpPr>
          <p:nvPr>
            <p:ph type="body" sz="half" idx="2"/>
          </p:nvPr>
        </p:nvSpPr>
        <p:spPr/>
        <p:txBody>
          <a:bodyPr/>
          <a:lstStyle/>
          <a:p>
            <a:r>
              <a:rPr lang="en-US" dirty="0" smtClean="0"/>
              <a:t>Video </a:t>
            </a:r>
            <a:r>
              <a:rPr lang="el-GR" dirty="0" smtClean="0"/>
              <a:t>του </a:t>
            </a:r>
            <a:r>
              <a:rPr lang="en-US" b="1" dirty="0" smtClean="0"/>
              <a:t>CNN</a:t>
            </a:r>
            <a:r>
              <a:rPr lang="el-GR" b="1" dirty="0" smtClean="0"/>
              <a:t> </a:t>
            </a:r>
            <a:r>
              <a:rPr lang="en-US" b="1" dirty="0" smtClean="0"/>
              <a:t>GREECE </a:t>
            </a:r>
            <a:r>
              <a:rPr lang="el-GR" dirty="0" smtClean="0"/>
              <a:t>με τον </a:t>
            </a:r>
            <a:r>
              <a:rPr lang="el-GR" b="1" dirty="0" smtClean="0"/>
              <a:t>Φρανσουά Μισέλ </a:t>
            </a:r>
            <a:r>
              <a:rPr lang="el-GR" b="1" dirty="0" err="1" smtClean="0"/>
              <a:t>Λαμπέρ</a:t>
            </a:r>
            <a:r>
              <a:rPr lang="el-GR" b="1" dirty="0" smtClean="0"/>
              <a:t> </a:t>
            </a:r>
          </a:p>
          <a:p>
            <a:r>
              <a:rPr lang="el-GR" dirty="0" smtClean="0"/>
              <a:t>(βουλευτής </a:t>
            </a:r>
            <a:r>
              <a:rPr lang="el-GR" dirty="0"/>
              <a:t>των </a:t>
            </a:r>
            <a:r>
              <a:rPr lang="el-GR" b="1" dirty="0"/>
              <a:t>Οικολόγων</a:t>
            </a:r>
            <a:r>
              <a:rPr lang="el-GR" dirty="0"/>
              <a:t> στην γαλλική Εθνοσυνέλευση και πρόεδρος του </a:t>
            </a:r>
            <a:r>
              <a:rPr lang="el-GR" b="1" dirty="0"/>
              <a:t>Γαλλικού Ινστιτούτου Κυκλικής </a:t>
            </a:r>
            <a:r>
              <a:rPr lang="el-GR" b="1" dirty="0" smtClean="0"/>
              <a:t>Οικονομίας</a:t>
            </a:r>
            <a:r>
              <a:rPr lang="el-GR" dirty="0" smtClean="0"/>
              <a:t>)</a:t>
            </a:r>
            <a:endParaRPr lang="el-GR" dirty="0"/>
          </a:p>
        </p:txBody>
      </p:sp>
    </p:spTree>
    <p:extLst>
      <p:ext uri="{BB962C8B-B14F-4D97-AF65-F5344CB8AC3E}">
        <p14:creationId xmlns:p14="http://schemas.microsoft.com/office/powerpoint/2010/main" val="89793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p:cNvSpPr>
            <a:spLocks noGrp="1"/>
          </p:cNvSpPr>
          <p:nvPr>
            <p:ph idx="4294967295"/>
          </p:nvPr>
        </p:nvSpPr>
        <p:spPr>
          <a:xfrm>
            <a:off x="1625600" y="487680"/>
            <a:ext cx="9814560" cy="5953760"/>
          </a:xfrm>
        </p:spPr>
        <p:txBody>
          <a:bodyPr>
            <a:normAutofit lnSpcReduction="10000"/>
          </a:bodyPr>
          <a:lstStyle/>
          <a:p>
            <a:pPr algn="just"/>
            <a:r>
              <a:rPr lang="el-GR" sz="2000" dirty="0"/>
              <a:t>Σε ένα κόσμο που σύντομα ο πληθυσμός του θα φτάσει τα </a:t>
            </a:r>
            <a:r>
              <a:rPr lang="el-GR" sz="2000" dirty="0" smtClean="0"/>
              <a:t>δέκα δισεκατομμύρια</a:t>
            </a:r>
            <a:r>
              <a:rPr lang="el-GR" sz="2000" dirty="0"/>
              <a:t>, </a:t>
            </a:r>
            <a:r>
              <a:rPr lang="el-GR" sz="2000" b="1" dirty="0"/>
              <a:t>το σημερινό παραγωγικό και καταναλωτικό μοντέλο δεν θα αντέξει για </a:t>
            </a:r>
            <a:r>
              <a:rPr lang="el-GR" sz="2000" b="1" dirty="0" smtClean="0"/>
              <a:t>πολύ</a:t>
            </a:r>
          </a:p>
          <a:p>
            <a:pPr algn="just"/>
            <a:endParaRPr lang="el-GR" sz="2000" b="1" dirty="0" smtClean="0"/>
          </a:p>
          <a:p>
            <a:pPr algn="just"/>
            <a:r>
              <a:rPr lang="el-GR" sz="2000" dirty="0"/>
              <a:t>κάθε πολίτης των </a:t>
            </a:r>
            <a:r>
              <a:rPr lang="el-GR" sz="2000" b="1" dirty="0"/>
              <a:t>χωρών του ΟΟΣΑ</a:t>
            </a:r>
            <a:r>
              <a:rPr lang="el-GR" sz="2000" dirty="0"/>
              <a:t> καταναλώνει κάθε χρόνο, κατά μέσο όρο 8</a:t>
            </a:r>
            <a:r>
              <a:rPr lang="el-GR" sz="2000" b="1" dirty="0"/>
              <a:t>00 κιλά τροφίμων και ποτών, 120 κιλά συσκευασιών, και 20 κιλά ρούχα και </a:t>
            </a:r>
            <a:r>
              <a:rPr lang="el-GR" sz="2000" b="1" dirty="0" smtClean="0"/>
              <a:t>παπούτσια</a:t>
            </a:r>
          </a:p>
          <a:p>
            <a:pPr algn="just"/>
            <a:r>
              <a:rPr lang="el-GR" sz="2000" dirty="0"/>
              <a:t>το </a:t>
            </a:r>
            <a:r>
              <a:rPr lang="el-GR" sz="2000" b="1" dirty="0"/>
              <a:t>80%</a:t>
            </a:r>
            <a:r>
              <a:rPr lang="el-GR" sz="2000" dirty="0"/>
              <a:t> αυτών των προϊόντων καταλήγουν σε σκουπιδότοπους, καταστρέφονται ή μετατρέπονται </a:t>
            </a:r>
            <a:r>
              <a:rPr lang="el-GR" sz="2000" dirty="0" smtClean="0"/>
              <a:t>σε λήμματα</a:t>
            </a:r>
            <a:endParaRPr lang="el-GR" sz="2000" b="1" dirty="0" smtClean="0"/>
          </a:p>
          <a:p>
            <a:pPr algn="just"/>
            <a:endParaRPr lang="el-GR" sz="2000" dirty="0" smtClean="0"/>
          </a:p>
          <a:p>
            <a:pPr marL="0" indent="0" algn="just">
              <a:buNone/>
            </a:pPr>
            <a:r>
              <a:rPr lang="el-GR" sz="2000" dirty="0" smtClean="0"/>
              <a:t>Κάθε χρόνο στην ΕΕ</a:t>
            </a:r>
          </a:p>
          <a:p>
            <a:pPr algn="just"/>
            <a:r>
              <a:rPr lang="el-GR" sz="2000" b="1" dirty="0" smtClean="0"/>
              <a:t>15 τόνοι υλικών </a:t>
            </a:r>
            <a:r>
              <a:rPr lang="el-GR" sz="2000" dirty="0" smtClean="0"/>
              <a:t>ανά άτομο</a:t>
            </a:r>
          </a:p>
          <a:p>
            <a:pPr algn="just"/>
            <a:r>
              <a:rPr lang="el-GR" sz="2000" b="1" dirty="0" smtClean="0"/>
              <a:t>4,5 τόνοι αποβλήτων  </a:t>
            </a:r>
            <a:r>
              <a:rPr lang="el-GR" sz="2000" dirty="0" smtClean="0"/>
              <a:t>ανά άτομο – πάνω από το μισό των οποίων καταλήγει σε ΧΥΤΑ</a:t>
            </a:r>
          </a:p>
          <a:p>
            <a:pPr algn="just"/>
            <a:endParaRPr lang="el-GR" sz="2000" dirty="0" smtClean="0"/>
          </a:p>
          <a:p>
            <a:pPr algn="just"/>
            <a:r>
              <a:rPr lang="el-GR" sz="2000" dirty="0" smtClean="0"/>
              <a:t>Η γραμμική οικονομία, η οποία βασίζεται αποκλειστικά στην εξόρυξη πόρων δεν αποτελεί πλέον βιώσιμη επιλογή</a:t>
            </a:r>
            <a:endParaRPr lang="el-GR" sz="2000" dirty="0"/>
          </a:p>
        </p:txBody>
      </p:sp>
    </p:spTree>
    <p:extLst>
      <p:ext uri="{BB962C8B-B14F-4D97-AF65-F5344CB8AC3E}">
        <p14:creationId xmlns:p14="http://schemas.microsoft.com/office/powerpoint/2010/main" val="344283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Γραμμική Οικονομία</a:t>
            </a:r>
            <a:endParaRPr lang="el-GR" dirty="0"/>
          </a:p>
        </p:txBody>
      </p:sp>
      <p:sp>
        <p:nvSpPr>
          <p:cNvPr id="3" name="Θέση περιεχομένου 2"/>
          <p:cNvSpPr>
            <a:spLocks noGrp="1"/>
          </p:cNvSpPr>
          <p:nvPr>
            <p:ph sz="half" idx="1"/>
          </p:nvPr>
        </p:nvSpPr>
        <p:spPr>
          <a:xfrm>
            <a:off x="2113280" y="2133600"/>
            <a:ext cx="4789796" cy="4104640"/>
          </a:xfrm>
        </p:spPr>
        <p:txBody>
          <a:bodyPr>
            <a:noAutofit/>
          </a:bodyPr>
          <a:lstStyle/>
          <a:p>
            <a:pPr algn="just"/>
            <a:r>
              <a:rPr lang="el-GR" sz="2000" dirty="0"/>
              <a:t>κάθετο μοντέλο “</a:t>
            </a:r>
            <a:r>
              <a:rPr lang="el-GR" sz="2000" b="1" dirty="0"/>
              <a:t>παραγωγής, κατανάλωσης, απόρριψης</a:t>
            </a:r>
            <a:r>
              <a:rPr lang="el-GR" sz="2000" dirty="0" smtClean="0"/>
              <a:t>”</a:t>
            </a:r>
          </a:p>
          <a:p>
            <a:pPr algn="just"/>
            <a:r>
              <a:rPr lang="el-GR" sz="2000" dirty="0"/>
              <a:t>Η παγκόσμια οικονομία είναι γραμμική: οι εταιρίες </a:t>
            </a:r>
            <a:r>
              <a:rPr lang="el-GR" sz="2000" b="1" dirty="0"/>
              <a:t>εξάγουν</a:t>
            </a:r>
            <a:r>
              <a:rPr lang="el-GR" sz="2000" dirty="0"/>
              <a:t> πόρους από το περιβάλλον, τους </a:t>
            </a:r>
            <a:r>
              <a:rPr lang="el-GR" sz="2000" b="1" dirty="0"/>
              <a:t>μετατρέπουν</a:t>
            </a:r>
            <a:r>
              <a:rPr lang="el-GR" sz="2000" dirty="0"/>
              <a:t> σε καταναλωτικά προϊόντα, τα οποία θα καταλήξουν κάποια στιγμή στα </a:t>
            </a:r>
            <a:r>
              <a:rPr lang="el-GR" sz="2000" b="1" dirty="0"/>
              <a:t>σκουπίδια</a:t>
            </a:r>
            <a:r>
              <a:rPr lang="el-GR" sz="2000" dirty="0"/>
              <a:t>. </a:t>
            </a:r>
            <a:endParaRPr lang="el-GR" sz="2000" dirty="0" smtClean="0"/>
          </a:p>
          <a:p>
            <a:pPr algn="just"/>
            <a:r>
              <a:rPr lang="el-GR" sz="2000" dirty="0" smtClean="0"/>
              <a:t>Έτσι </a:t>
            </a:r>
            <a:r>
              <a:rPr lang="el-GR" sz="2000" dirty="0"/>
              <a:t>όμως </a:t>
            </a:r>
            <a:r>
              <a:rPr lang="el-GR" sz="2000" b="1" dirty="0"/>
              <a:t>εξαντλούμε τους φυσικούς πόρους</a:t>
            </a:r>
            <a:r>
              <a:rPr lang="el-GR" sz="2000" dirty="0"/>
              <a:t> της γης και </a:t>
            </a:r>
            <a:r>
              <a:rPr lang="el-GR" sz="2000" b="1" dirty="0">
                <a:solidFill>
                  <a:srgbClr val="FF0000"/>
                </a:solidFill>
              </a:rPr>
              <a:t>σπαταλάμε</a:t>
            </a:r>
            <a:r>
              <a:rPr lang="el-GR" sz="2000" dirty="0"/>
              <a:t> χρήσιμα υλικά</a:t>
            </a:r>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91374" y="2133600"/>
            <a:ext cx="4716145" cy="3393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1337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Κυκλική οικονομία </a:t>
            </a:r>
            <a:r>
              <a:rPr lang="en-US" dirty="0" smtClean="0"/>
              <a:t>vs </a:t>
            </a:r>
            <a:r>
              <a:rPr lang="el-GR" dirty="0" smtClean="0"/>
              <a:t>Γραμμική Οικονομία</a:t>
            </a:r>
            <a:endParaRPr lang="el-GR" dirty="0"/>
          </a:p>
        </p:txBody>
      </p:sp>
      <p:pic>
        <p:nvPicPr>
          <p:cNvPr id="2050" name="Picture 2" descr="https://i0.wp.com/www.localit.gr/wp-content/uploads/2018/07/%CE%A7%CF%89%CF%81%CE%AF%CF%82-%CF%84%CE%AF%CF%84%CE%BB%CE%BF-1-300x266.png?resize=300%2C266&amp;ssl=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592924" y="2323070"/>
            <a:ext cx="4087962" cy="3501080"/>
          </a:xfrm>
          <a:prstGeom prst="rect">
            <a:avLst/>
          </a:prstGeom>
          <a:noFill/>
          <a:extLst>
            <a:ext uri="{909E8E84-426E-40DD-AFC4-6F175D3DCCD1}">
              <a14:hiddenFill xmlns:a14="http://schemas.microsoft.com/office/drawing/2010/main">
                <a:solidFill>
                  <a:srgbClr val="FFFFFF"/>
                </a:solidFill>
              </a14:hiddenFill>
            </a:ext>
          </a:extLst>
        </p:spPr>
      </p:pic>
      <p:pic>
        <p:nvPicPr>
          <p:cNvPr id="6" name="Θέση περιεχομένου 5" descr="Ellen MacArthur Foundation"/>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191375" y="2240693"/>
            <a:ext cx="4313238" cy="3583458"/>
          </a:xfrm>
          <a:prstGeom prst="rect">
            <a:avLst/>
          </a:prstGeom>
          <a:noFill/>
          <a:ln>
            <a:noFill/>
          </a:ln>
        </p:spPr>
      </p:pic>
    </p:spTree>
    <p:extLst>
      <p:ext uri="{BB962C8B-B14F-4D97-AF65-F5344CB8AC3E}">
        <p14:creationId xmlns:p14="http://schemas.microsoft.com/office/powerpoint/2010/main" val="2489586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345440"/>
            <a:ext cx="8911687" cy="1198880"/>
          </a:xfrm>
        </p:spPr>
        <p:txBody>
          <a:bodyPr>
            <a:normAutofit/>
          </a:bodyPr>
          <a:lstStyle/>
          <a:p>
            <a:r>
              <a:rPr lang="el-GR" dirty="0" smtClean="0"/>
              <a:t>Κυκλική οικονομία με απλά λόγια – νέο παραγωγικό μοντέλο</a:t>
            </a:r>
            <a:endParaRPr lang="el-GR" dirty="0"/>
          </a:p>
        </p:txBody>
      </p:sp>
      <p:sp>
        <p:nvSpPr>
          <p:cNvPr id="5" name="Θέση περιεχομένου 4"/>
          <p:cNvSpPr>
            <a:spLocks noGrp="1"/>
          </p:cNvSpPr>
          <p:nvPr>
            <p:ph idx="1"/>
          </p:nvPr>
        </p:nvSpPr>
        <p:spPr>
          <a:xfrm>
            <a:off x="1767840" y="1889760"/>
            <a:ext cx="9736772" cy="4653280"/>
          </a:xfrm>
        </p:spPr>
        <p:txBody>
          <a:bodyPr>
            <a:normAutofit/>
          </a:bodyPr>
          <a:lstStyle/>
          <a:p>
            <a:pPr algn="just"/>
            <a:r>
              <a:rPr lang="el-GR" dirty="0" smtClean="0"/>
              <a:t>Η </a:t>
            </a:r>
            <a:r>
              <a:rPr lang="el-GR" dirty="0"/>
              <a:t>σταδιακή δημιουργία ενός </a:t>
            </a:r>
            <a:r>
              <a:rPr lang="el-GR" b="1" dirty="0"/>
              <a:t>νέου παραγωγικού και καταναλωτικού μοντέλου</a:t>
            </a:r>
            <a:r>
              <a:rPr lang="el-GR" dirty="0"/>
              <a:t> που επιτρέπει τη </a:t>
            </a:r>
            <a:r>
              <a:rPr lang="el-GR" b="1" dirty="0"/>
              <a:t>χρήση των υλικών για πολύ μεγαλύτερο χρόνο </a:t>
            </a:r>
            <a:r>
              <a:rPr lang="el-GR" dirty="0"/>
              <a:t>με παράλληλη</a:t>
            </a:r>
            <a:r>
              <a:rPr lang="el-GR" b="1" dirty="0"/>
              <a:t> ελαχιστοποίηση της χρήσης φυσικών πόρων.</a:t>
            </a:r>
            <a:r>
              <a:rPr lang="el-GR" dirty="0"/>
              <a:t> </a:t>
            </a:r>
            <a:endParaRPr lang="el-GR" dirty="0" smtClean="0"/>
          </a:p>
          <a:p>
            <a:pPr algn="just"/>
            <a:endParaRPr lang="el-GR" dirty="0"/>
          </a:p>
          <a:p>
            <a:pPr algn="just"/>
            <a:r>
              <a:rPr lang="el-GR" dirty="0" smtClean="0"/>
              <a:t>Είναι </a:t>
            </a:r>
            <a:r>
              <a:rPr lang="el-GR" dirty="0"/>
              <a:t>η μετάβαση από ένα </a:t>
            </a:r>
            <a:r>
              <a:rPr lang="el-GR" b="1" dirty="0"/>
              <a:t>κάθετο μοντέλο </a:t>
            </a:r>
            <a:r>
              <a:rPr lang="el-GR" dirty="0"/>
              <a:t>“παραγωγής, κατανάλωσης, απόρριψης” σε ένα </a:t>
            </a:r>
            <a:r>
              <a:rPr lang="el-GR" b="1" dirty="0"/>
              <a:t>κλειστό κυκλικό μοντέλο </a:t>
            </a:r>
            <a:r>
              <a:rPr lang="el-GR" dirty="0"/>
              <a:t>όπου τα προϊόντα θα μπορούν να αποσυναρμολογούνται και να επαναχρησιμοποιούνται με την ελάχιστη δυνατή </a:t>
            </a:r>
            <a:r>
              <a:rPr lang="el-GR" dirty="0" smtClean="0"/>
              <a:t>μεταποίηση</a:t>
            </a:r>
          </a:p>
          <a:p>
            <a:pPr algn="just"/>
            <a:r>
              <a:rPr lang="el-GR" dirty="0"/>
              <a:t>Η κυκλική </a:t>
            </a:r>
            <a:r>
              <a:rPr lang="el-GR" dirty="0" smtClean="0"/>
              <a:t>προσέγγιση λαμβάνει </a:t>
            </a:r>
            <a:r>
              <a:rPr lang="el-GR" dirty="0"/>
              <a:t>γνώση από τα </a:t>
            </a:r>
            <a:r>
              <a:rPr lang="el-GR" b="1" dirty="0"/>
              <a:t>ζωντανά </a:t>
            </a:r>
            <a:r>
              <a:rPr lang="el-GR" b="1" dirty="0" smtClean="0"/>
              <a:t>συστήματα</a:t>
            </a:r>
            <a:r>
              <a:rPr lang="el-GR" dirty="0" smtClean="0"/>
              <a:t>:</a:t>
            </a:r>
          </a:p>
          <a:p>
            <a:pPr marL="0" indent="0" algn="just">
              <a:buNone/>
            </a:pPr>
            <a:r>
              <a:rPr lang="el-GR" dirty="0" smtClean="0"/>
              <a:t>Θεωρεί </a:t>
            </a:r>
            <a:r>
              <a:rPr lang="el-GR" dirty="0"/>
              <a:t>ότι τα συστήματά μας θα πρέπει να λειτουργούν σαν </a:t>
            </a:r>
            <a:r>
              <a:rPr lang="el-GR" b="1" dirty="0"/>
              <a:t>οργανισμοί</a:t>
            </a:r>
            <a:r>
              <a:rPr lang="el-GR" dirty="0"/>
              <a:t>, επεξεργαζόμενοι θρεπτικά συστατικά που μπορούν να τροφοδοτηθούν ξανά στον κύκλο - είτε βιολογικά είτε τεχνικά - εξ ου και οι όροι «</a:t>
            </a:r>
            <a:r>
              <a:rPr lang="el-GR" b="1" dirty="0" smtClean="0"/>
              <a:t>κλειστός βρόχος</a:t>
            </a:r>
            <a:r>
              <a:rPr lang="el-GR" dirty="0" smtClean="0"/>
              <a:t>» </a:t>
            </a:r>
            <a:r>
              <a:rPr lang="el-GR" dirty="0"/>
              <a:t>ή «</a:t>
            </a:r>
            <a:r>
              <a:rPr lang="el-GR" b="1" dirty="0"/>
              <a:t>αναγεννητική</a:t>
            </a:r>
            <a:r>
              <a:rPr lang="el-GR" dirty="0"/>
              <a:t>» που συνήθως συνδέονται με αυτό</a:t>
            </a:r>
          </a:p>
        </p:txBody>
      </p:sp>
    </p:spTree>
    <p:extLst>
      <p:ext uri="{BB962C8B-B14F-4D97-AF65-F5344CB8AC3E}">
        <p14:creationId xmlns:p14="http://schemas.microsoft.com/office/powerpoint/2010/main" val="2060038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1850065" y="624110"/>
            <a:ext cx="10015870" cy="843183"/>
          </a:xfrm>
        </p:spPr>
        <p:txBody>
          <a:bodyPr/>
          <a:lstStyle/>
          <a:p>
            <a:r>
              <a:rPr lang="el-GR" dirty="0"/>
              <a:t>Οι 5 βασικές αρχές της κυκλικής οικονομίας</a:t>
            </a:r>
          </a:p>
        </p:txBody>
      </p:sp>
      <p:sp>
        <p:nvSpPr>
          <p:cNvPr id="6" name="Θέση περιεχομένου 5"/>
          <p:cNvSpPr>
            <a:spLocks noGrp="1"/>
          </p:cNvSpPr>
          <p:nvPr>
            <p:ph idx="1"/>
          </p:nvPr>
        </p:nvSpPr>
        <p:spPr/>
        <p:txBody>
          <a:bodyPr>
            <a:normAutofit/>
          </a:bodyPr>
          <a:lstStyle/>
          <a:p>
            <a:pPr algn="just"/>
            <a:r>
              <a:rPr lang="el-GR" sz="2000" b="1" dirty="0"/>
              <a:t>Αρχή 1</a:t>
            </a:r>
            <a:r>
              <a:rPr lang="el-GR" sz="2000" dirty="0"/>
              <a:t>: «</a:t>
            </a:r>
            <a:r>
              <a:rPr lang="el-GR" sz="2000" b="1" dirty="0"/>
              <a:t>το απόβλητο είναι πρώτη ύλη</a:t>
            </a:r>
            <a:r>
              <a:rPr lang="el-GR" sz="2000" dirty="0"/>
              <a:t>». Αυτό σημαίνει πως όλα </a:t>
            </a:r>
            <a:r>
              <a:rPr lang="el-GR" sz="2000" dirty="0" smtClean="0"/>
              <a:t>τα υλικά </a:t>
            </a:r>
            <a:r>
              <a:rPr lang="el-GR" sz="2000" dirty="0"/>
              <a:t>και προϊόντα μπορούν να αντιμετωπισθούν ως πρώτες ύλες </a:t>
            </a:r>
            <a:r>
              <a:rPr lang="el-GR" sz="2000" dirty="0" smtClean="0"/>
              <a:t>για νέα </a:t>
            </a:r>
            <a:r>
              <a:rPr lang="el-GR" sz="2000" dirty="0"/>
              <a:t>προϊόντα</a:t>
            </a:r>
            <a:r>
              <a:rPr lang="el-GR" sz="2000" dirty="0" smtClean="0"/>
              <a:t>.</a:t>
            </a:r>
          </a:p>
          <a:p>
            <a:pPr marL="0" indent="0" algn="just">
              <a:buNone/>
            </a:pPr>
            <a:endParaRPr lang="el-GR" sz="2000" dirty="0" smtClean="0"/>
          </a:p>
          <a:p>
            <a:pPr algn="just"/>
            <a:r>
              <a:rPr lang="el-GR" sz="2000" b="1" dirty="0" smtClean="0"/>
              <a:t>Αρχή </a:t>
            </a:r>
            <a:r>
              <a:rPr lang="el-GR" sz="2000" b="1" dirty="0"/>
              <a:t>2</a:t>
            </a:r>
            <a:r>
              <a:rPr lang="el-GR" sz="2000" dirty="0"/>
              <a:t>: </a:t>
            </a:r>
            <a:r>
              <a:rPr lang="el-GR" sz="2000" b="1" dirty="0"/>
              <a:t>βιολογικά</a:t>
            </a:r>
            <a:r>
              <a:rPr lang="el-GR" sz="2000" dirty="0"/>
              <a:t> υλικά είναι </a:t>
            </a:r>
            <a:r>
              <a:rPr lang="el-GR" sz="2000" dirty="0" smtClean="0"/>
              <a:t>ανανεώσιμα (κομποστοποίηση), </a:t>
            </a:r>
            <a:r>
              <a:rPr lang="el-GR" sz="2000" dirty="0"/>
              <a:t>τα </a:t>
            </a:r>
            <a:r>
              <a:rPr lang="el-GR" sz="2000" b="1" dirty="0"/>
              <a:t>τεχνολογικά</a:t>
            </a:r>
            <a:r>
              <a:rPr lang="el-GR" sz="2000" dirty="0"/>
              <a:t> όχι και </a:t>
            </a:r>
            <a:r>
              <a:rPr lang="el-GR" sz="2000" dirty="0" smtClean="0"/>
              <a:t>θα πρέπει </a:t>
            </a:r>
            <a:r>
              <a:rPr lang="el-GR" sz="2000" dirty="0"/>
              <a:t>να εισαχθούν στον τεχνολογικό κύκλο. Για το λόγο αυτό </a:t>
            </a:r>
            <a:r>
              <a:rPr lang="el-GR" sz="2000" dirty="0" smtClean="0"/>
              <a:t>θα πρέπει </a:t>
            </a:r>
            <a:r>
              <a:rPr lang="el-GR" sz="2000" dirty="0"/>
              <a:t>να υπάρχει σωστός διαχωρισμός τους.</a:t>
            </a:r>
          </a:p>
        </p:txBody>
      </p:sp>
    </p:spTree>
    <p:extLst>
      <p:ext uri="{BB962C8B-B14F-4D97-AF65-F5344CB8AC3E}">
        <p14:creationId xmlns:p14="http://schemas.microsoft.com/office/powerpoint/2010/main" val="126967732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500</TotalTime>
  <Words>1270</Words>
  <Application>Microsoft Office PowerPoint</Application>
  <PresentationFormat>Ευρεία οθόνη</PresentationFormat>
  <Paragraphs>136</Paragraphs>
  <Slides>25</Slides>
  <Notes>0</Notes>
  <HiddenSlides>0</HiddenSlides>
  <MMClips>1</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25</vt:i4>
      </vt:variant>
    </vt:vector>
  </HeadingPairs>
  <TitlesOfParts>
    <vt:vector size="29" baseType="lpstr">
      <vt:lpstr>Arial</vt:lpstr>
      <vt:lpstr>Century Gothic</vt:lpstr>
      <vt:lpstr>Wingdings 3</vt:lpstr>
      <vt:lpstr>Wisp</vt:lpstr>
      <vt:lpstr>ΚΥΚΛΙΚΗ ΟΙΚΟΝΟΜΙΑ</vt:lpstr>
      <vt:lpstr>Κυκλική Οικονομία ορισμός</vt:lpstr>
      <vt:lpstr>Κυκλική οικονομία σε εικόνα</vt:lpstr>
      <vt:lpstr>Κυκλική Οικονομία  Το Μοντέλο του Μέλλοντος</vt:lpstr>
      <vt:lpstr>Παρουσίαση του PowerPoint</vt:lpstr>
      <vt:lpstr>Γραμμική Οικονομία</vt:lpstr>
      <vt:lpstr>Κυκλική οικονομία vs Γραμμική Οικονομία</vt:lpstr>
      <vt:lpstr>Κυκλική οικονομία με απλά λόγια – νέο παραγωγικό μοντέλο</vt:lpstr>
      <vt:lpstr>Οι 5 βασικές αρχές της κυκλικής οικονομίας</vt:lpstr>
      <vt:lpstr>Οι 5 βασικές αρχές της κυκλικής οικονομίας</vt:lpstr>
      <vt:lpstr>Οι 5 βασικές αρχές της κυκλικής οικονομίας</vt:lpstr>
      <vt:lpstr>Οι 5 στρατηγικές κλεισίματος του κύκλου</vt:lpstr>
      <vt:lpstr>Παραδείγματα κυκλικής οικονομίας</vt:lpstr>
      <vt:lpstr>Παραδείγματα κυκλικής οικονομίας</vt:lpstr>
      <vt:lpstr>Πεδίο εφαρμογής της ΚΟ</vt:lpstr>
      <vt:lpstr>Βιομηχανίες που υιοθετούν το μοντέλο της ΚΟ</vt:lpstr>
      <vt:lpstr>Κυκλικά επιχειρηματικά μοντέλα</vt:lpstr>
      <vt:lpstr>ΕΕ - 2017 έτος κυκλικής οικονομίας</vt:lpstr>
      <vt:lpstr>ΕΕ - 2017 έτος κυκλικής οικονομίας</vt:lpstr>
      <vt:lpstr>Πλατφόρμα για την επιτάχυνση της κυκλικής οικονομίας (PACE)</vt:lpstr>
      <vt:lpstr>Πλατφόρμα για την επιτάχυνση της κυκλικής οικονομίας (PACE)</vt:lpstr>
      <vt:lpstr>Κυκλική οικονομία – προοπτικές - οικονομικά οφέλη</vt:lpstr>
      <vt:lpstr>Κυκλική οικονομία – προοπτικές - οικονομικά οφέλη</vt:lpstr>
      <vt:lpstr>Reading List</vt:lpstr>
      <vt:lpstr>Κυκλική Οικονομία - Συμπεράσματα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ΚΥΚΛΙΚΗ ΟΙΚΟΝΟΜΙΑ</dc:title>
  <dc:creator>Katerina Kaisari</dc:creator>
  <cp:lastModifiedBy>Katerina Kaisari</cp:lastModifiedBy>
  <cp:revision>39</cp:revision>
  <dcterms:created xsi:type="dcterms:W3CDTF">2019-03-15T11:56:14Z</dcterms:created>
  <dcterms:modified xsi:type="dcterms:W3CDTF">2019-03-18T12:47:54Z</dcterms:modified>
</cp:coreProperties>
</file>