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3"/>
  </p:notesMasterIdLst>
  <p:handoutMasterIdLst>
    <p:handoutMasterId r:id="rId74"/>
  </p:handoutMasterIdLst>
  <p:sldIdLst>
    <p:sldId id="291" r:id="rId2"/>
    <p:sldId id="316" r:id="rId3"/>
    <p:sldId id="298" r:id="rId4"/>
    <p:sldId id="318" r:id="rId5"/>
    <p:sldId id="296" r:id="rId6"/>
    <p:sldId id="292" r:id="rId7"/>
    <p:sldId id="299" r:id="rId8"/>
    <p:sldId id="317" r:id="rId9"/>
    <p:sldId id="321" r:id="rId10"/>
    <p:sldId id="320" r:id="rId11"/>
    <p:sldId id="322" r:id="rId12"/>
    <p:sldId id="302" r:id="rId13"/>
    <p:sldId id="355" r:id="rId14"/>
    <p:sldId id="323" r:id="rId15"/>
    <p:sldId id="324" r:id="rId16"/>
    <p:sldId id="303" r:id="rId17"/>
    <p:sldId id="325" r:id="rId18"/>
    <p:sldId id="356" r:id="rId19"/>
    <p:sldId id="304" r:id="rId20"/>
    <p:sldId id="306" r:id="rId21"/>
    <p:sldId id="305" r:id="rId22"/>
    <p:sldId id="309" r:id="rId23"/>
    <p:sldId id="308" r:id="rId24"/>
    <p:sldId id="312" r:id="rId25"/>
    <p:sldId id="314" r:id="rId26"/>
    <p:sldId id="327" r:id="rId27"/>
    <p:sldId id="354" r:id="rId28"/>
    <p:sldId id="328" r:id="rId29"/>
    <p:sldId id="330" r:id="rId30"/>
    <p:sldId id="331" r:id="rId31"/>
    <p:sldId id="333" r:id="rId32"/>
    <p:sldId id="334" r:id="rId33"/>
    <p:sldId id="357" r:id="rId34"/>
    <p:sldId id="336" r:id="rId35"/>
    <p:sldId id="358" r:id="rId36"/>
    <p:sldId id="359" r:id="rId37"/>
    <p:sldId id="360" r:id="rId38"/>
    <p:sldId id="361" r:id="rId39"/>
    <p:sldId id="492" r:id="rId40"/>
    <p:sldId id="347" r:id="rId41"/>
    <p:sldId id="348" r:id="rId42"/>
    <p:sldId id="349" r:id="rId43"/>
    <p:sldId id="350" r:id="rId44"/>
    <p:sldId id="352" r:id="rId45"/>
    <p:sldId id="353" r:id="rId46"/>
    <p:sldId id="363" r:id="rId47"/>
    <p:sldId id="395" r:id="rId48"/>
    <p:sldId id="396" r:id="rId49"/>
    <p:sldId id="364" r:id="rId50"/>
    <p:sldId id="366" r:id="rId51"/>
    <p:sldId id="397" r:id="rId52"/>
    <p:sldId id="368" r:id="rId53"/>
    <p:sldId id="375" r:id="rId54"/>
    <p:sldId id="377" r:id="rId55"/>
    <p:sldId id="379" r:id="rId56"/>
    <p:sldId id="381" r:id="rId57"/>
    <p:sldId id="493" r:id="rId58"/>
    <p:sldId id="503" r:id="rId59"/>
    <p:sldId id="383" r:id="rId60"/>
    <p:sldId id="384" r:id="rId61"/>
    <p:sldId id="385" r:id="rId62"/>
    <p:sldId id="386" r:id="rId63"/>
    <p:sldId id="387" r:id="rId64"/>
    <p:sldId id="388" r:id="rId65"/>
    <p:sldId id="389" r:id="rId66"/>
    <p:sldId id="390" r:id="rId67"/>
    <p:sldId id="391" r:id="rId68"/>
    <p:sldId id="392" r:id="rId69"/>
    <p:sldId id="398" r:id="rId70"/>
    <p:sldId id="393" r:id="rId71"/>
    <p:sldId id="394"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660"/>
  </p:normalViewPr>
  <p:slideViewPr>
    <p:cSldViewPr>
      <p:cViewPr varScale="1">
        <p:scale>
          <a:sx n="61" d="100"/>
          <a:sy n="61" d="100"/>
        </p:scale>
        <p:origin x="-114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3/2/15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22317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3/2/15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225177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3/2/15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3/2/15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3/2/15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3/2/15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3/2/15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tags" Target="../tags/tag3.xml"/><Relationship Id="rId2"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2.xml"/><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tags" Target="../tags/tag12.xml"/><Relationship Id="rId2" Type="http://schemas.openxmlformats.org/officeDocument/2006/relationships/tags" Target="../tags/tag13.xml"/></Relationships>
</file>

<file path=ppt/slides/_rels/slide3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tags" Target="../tags/tag20.xml"/><Relationship Id="rId7" Type="http://schemas.openxmlformats.org/officeDocument/2006/relationships/tags" Target="../tags/tag21.xml"/><Relationship Id="rId8" Type="http://schemas.openxmlformats.org/officeDocument/2006/relationships/slideLayout" Target="../slideLayouts/slideLayout2.xml"/><Relationship Id="rId9" Type="http://schemas.openxmlformats.org/officeDocument/2006/relationships/notesSlide" Target="../notesSlides/notesSlide2.xml"/><Relationship Id="rId10" Type="http://schemas.openxmlformats.org/officeDocument/2006/relationships/image" Target="../media/image17.png"/></Relationships>
</file>

<file path=ppt/slides/_rels/slide37.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slideLayout" Target="../slideLayouts/slideLayout2.xml"/><Relationship Id="rId8" Type="http://schemas.openxmlformats.org/officeDocument/2006/relationships/notesSlide" Target="../notesSlides/notesSlide3.xml"/><Relationship Id="rId9" Type="http://schemas.openxmlformats.org/officeDocument/2006/relationships/image" Target="../media/image24.png"/><Relationship Id="rId10" Type="http://schemas.openxmlformats.org/officeDocument/2006/relationships/image" Target="../media/image25.png"/></Relationships>
</file>

<file path=ppt/slides/_rels/slide38.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slideLayout" Target="../slideLayouts/slideLayout2.xml"/><Relationship Id="rId8" Type="http://schemas.openxmlformats.org/officeDocument/2006/relationships/notesSlide" Target="../notesSlides/notesSlide4.xml"/><Relationship Id="rId9" Type="http://schemas.openxmlformats.org/officeDocument/2006/relationships/image" Target="../media/image30.png"/><Relationship Id="rId10"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slideLayout" Target="../slideLayouts/slideLayout2.xml"/><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tags" Target="../tags/tag34.xml"/><Relationship Id="rId2" Type="http://schemas.openxmlformats.org/officeDocument/2006/relationships/tags" Target="../tags/tag3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tags" Target="../tags/tag37.xml"/><Relationship Id="rId2"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9.png"/><Relationship Id="rId5" Type="http://schemas.openxmlformats.org/officeDocument/2006/relationships/image" Target="../media/image36.png"/><Relationship Id="rId1" Type="http://schemas.openxmlformats.org/officeDocument/2006/relationships/tags" Target="../tags/tag39.xml"/><Relationship Id="rId2" Type="http://schemas.openxmlformats.org/officeDocument/2006/relationships/tags" Target="../tags/tag40.xml"/></Relationships>
</file>

<file path=ppt/slides/_rels/slide43.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29.png"/><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6" Type="http://schemas.openxmlformats.org/officeDocument/2006/relationships/tags" Target="../tags/tag47.xml"/><Relationship Id="rId7" Type="http://schemas.openxmlformats.org/officeDocument/2006/relationships/slideLayout" Target="../slideLayouts/slideLayout2.xml"/><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Layout" Target="../slideLayouts/slideLayout2.xml"/><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 Type="http://schemas.openxmlformats.org/officeDocument/2006/relationships/tags" Target="../tags/tag48.xml"/><Relationship Id="rId2" Type="http://schemas.openxmlformats.org/officeDocument/2006/relationships/tags" Target="../tags/tag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tags" Target="../tags/tag52.xml"/><Relationship Id="rId2" Type="http://schemas.openxmlformats.org/officeDocument/2006/relationships/tags" Target="../tags/tag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tags" Target="../tags/tag54.xml"/><Relationship Id="rId2" Type="http://schemas.openxmlformats.org/officeDocument/2006/relationships/tags" Target="../tags/tag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wmf"/></Relationships>
</file>

<file path=ppt/slides/_rels/slide55.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slideLayout" Target="../slideLayouts/slideLayout2.xml"/><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1" Type="http://schemas.openxmlformats.org/officeDocument/2006/relationships/tags" Target="../tags/tag56.xml"/><Relationship Id="rId2" Type="http://schemas.openxmlformats.org/officeDocument/2006/relationships/tags" Target="../tags/tag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jpeg"/><Relationship Id="rId1" Type="http://schemas.openxmlformats.org/officeDocument/2006/relationships/tags" Target="../tags/tag59.xml"/><Relationship Id="rId2" Type="http://schemas.openxmlformats.org/officeDocument/2006/relationships/tags" Target="../tags/tag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Layout" Target="../slideLayouts/slideLayout2.xml"/><Relationship Id="rId3" Type="http://schemas.openxmlformats.org/officeDocument/2006/relationships/image" Target="../media/image6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slideLayout" Target="../slideLayouts/slideLayout2.xml"/><Relationship Id="rId3"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jpeg"/><Relationship Id="rId1" Type="http://schemas.openxmlformats.org/officeDocument/2006/relationships/tags" Target="../tags/tag63.xml"/><Relationship Id="rId2" Type="http://schemas.openxmlformats.org/officeDocument/2006/relationships/tags" Target="../tags/tag64.xml"/></Relationships>
</file>

<file path=ppt/slides/_rels/slide65.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Layout" Target="../slideLayouts/slideLayout2.xml"/><Relationship Id="rId3"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tags" Target="../tags/tag68.xml"/><Relationship Id="rId4" Type="http://schemas.openxmlformats.org/officeDocument/2006/relationships/tags" Target="../tags/tag69.xml"/><Relationship Id="rId5" Type="http://schemas.openxmlformats.org/officeDocument/2006/relationships/slideLayout" Target="../slideLayouts/slideLayout2.xml"/><Relationship Id="rId6" Type="http://schemas.openxmlformats.org/officeDocument/2006/relationships/image" Target="../media/image63.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 Type="http://schemas.openxmlformats.org/officeDocument/2006/relationships/tags" Target="../tags/tag66.xml"/><Relationship Id="rId2" Type="http://schemas.openxmlformats.org/officeDocument/2006/relationships/tags" Target="../tags/tag6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 Id="rId3" Type="http://schemas.openxmlformats.org/officeDocument/2006/relationships/image" Target="../media/image7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1" Type="http://schemas.openxmlformats.org/officeDocument/2006/relationships/image" Target="../media/image75.png"/><Relationship Id="rId12" Type="http://schemas.openxmlformats.org/officeDocument/2006/relationships/image" Target="../media/image76.png"/><Relationship Id="rId13" Type="http://schemas.openxmlformats.org/officeDocument/2006/relationships/image" Target="../media/image77.png"/><Relationship Id="rId1" Type="http://schemas.openxmlformats.org/officeDocument/2006/relationships/tags" Target="../tags/tag70.xml"/><Relationship Id="rId2" Type="http://schemas.openxmlformats.org/officeDocument/2006/relationships/tags" Target="../tags/tag71.xml"/><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tags" Target="../tags/tag75.xml"/><Relationship Id="rId7" Type="http://schemas.openxmlformats.org/officeDocument/2006/relationships/slideLayout" Target="../slideLayouts/slideLayout2.xml"/><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Structures: Sets, Functions, Sequences, Sums, </a:t>
            </a:r>
            <a:r>
              <a:rPr lang="en-US" smtClean="0"/>
              <a:t>and Matrices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Set-Builder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closed interval  </a:t>
            </a:r>
            <a:r>
              <a:rPr lang="en-US" dirty="0" smtClean="0"/>
              <a:t>[</a:t>
            </a:r>
            <a:r>
              <a:rPr lang="en-US" dirty="0" err="1" smtClean="0"/>
              <a:t>a,b</a:t>
            </a:r>
            <a:r>
              <a:rPr lang="en-US" dirty="0" smtClean="0"/>
              <a:t>]</a:t>
            </a:r>
          </a:p>
          <a:p>
            <a:pPr>
              <a:buNone/>
            </a:pPr>
            <a:r>
              <a:rPr lang="en-US" i="1" dirty="0" smtClean="0"/>
              <a:t>  open interval     </a:t>
            </a:r>
            <a:r>
              <a:rPr lang="en-US" dirty="0" smtClean="0"/>
              <a:t>(</a:t>
            </a:r>
            <a:r>
              <a:rPr lang="en-US" dirty="0" err="1" smtClean="0"/>
              <a:t>a,b</a:t>
            </a:r>
            <a:r>
              <a:rPr lang="en-US" dirty="0" smtClean="0"/>
              <a:t>)</a:t>
            </a:r>
          </a:p>
          <a:p>
            <a:pPr>
              <a:buNone/>
            </a:pP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Set and Empty Set</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universal 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Russell’s Paradox</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S</a:t>
            </a:r>
            <a:r>
              <a:rPr lang="en-US" dirty="0" smtClean="0"/>
              <a:t> be the set of all sets which are not members of themselves. A paradox results from trying to answer the question “Is </a:t>
            </a:r>
            <a:r>
              <a:rPr lang="en-US" i="1" dirty="0" smtClean="0"/>
              <a:t>S</a:t>
            </a:r>
            <a:r>
              <a:rPr lang="en-US" dirty="0" smtClean="0"/>
              <a:t> a member of itself?”</a:t>
            </a:r>
          </a:p>
          <a:p>
            <a:r>
              <a:rPr lang="en-US" dirty="0" smtClean="0"/>
              <a:t>Related Paradox:</a:t>
            </a:r>
          </a:p>
          <a:p>
            <a:pPr lvl="1"/>
            <a:r>
              <a:rPr lang="en-US" dirty="0" smtClean="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smtClean="0"/>
              <a:t>Bertrand Russell (1872-1970)</a:t>
            </a:r>
          </a:p>
          <a:p>
            <a:r>
              <a:rPr lang="en-US" dirty="0" smtClean="0"/>
              <a:t>Cambridge, UK</a:t>
            </a:r>
          </a:p>
          <a:p>
            <a:r>
              <a:rPr lang="en-US" dirty="0" smtClean="0"/>
              <a:t>Nobel Prize Winner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dirty="0" smtClean="0"/>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dirty="0" smtClean="0"/>
              <a:t> 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lnSpcReduction="1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a:t>
            </a:r>
          </a:p>
          <a:p>
            <a:endParaRPr lang="en-US" b="1" dirty="0" smtClean="0">
              <a:latin typeface="Cambria Math" pitchFamily="18" charset="0"/>
              <a:ea typeface="Cambria Math" pitchFamily="18"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Subsets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i="1" dirty="0" smtClean="0"/>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Sets </a:t>
            </a:r>
          </a:p>
          <a:p>
            <a:pPr lvl="1"/>
            <a:r>
              <a:rPr lang="en-US" dirty="0" smtClean="0"/>
              <a:t>The Language of Sets</a:t>
            </a:r>
          </a:p>
          <a:p>
            <a:pPr lvl="1"/>
            <a:r>
              <a:rPr lang="en-US" dirty="0" smtClean="0"/>
              <a:t>Set Operations</a:t>
            </a:r>
          </a:p>
          <a:p>
            <a:pPr lvl="1"/>
            <a:r>
              <a:rPr lang="en-US" dirty="0" smtClean="0"/>
              <a:t>Set Identities</a:t>
            </a:r>
          </a:p>
          <a:p>
            <a:r>
              <a:rPr lang="en-US" dirty="0" smtClean="0"/>
              <a:t>Functions</a:t>
            </a:r>
          </a:p>
          <a:p>
            <a:pPr lvl="1"/>
            <a:r>
              <a:rPr lang="en-US" dirty="0" smtClean="0"/>
              <a:t>Types of Functions</a:t>
            </a:r>
          </a:p>
          <a:p>
            <a:pPr lvl="1"/>
            <a:r>
              <a:rPr lang="en-US" dirty="0" smtClean="0"/>
              <a:t>Operations on Functions</a:t>
            </a:r>
          </a:p>
          <a:p>
            <a:pPr lvl="1"/>
            <a:r>
              <a:rPr lang="en-US" dirty="0" smtClean="0"/>
              <a:t>Computability</a:t>
            </a:r>
          </a:p>
          <a:p>
            <a:r>
              <a:rPr lang="en-US" dirty="0" smtClean="0"/>
              <a:t>Sequences and Summations</a:t>
            </a:r>
          </a:p>
          <a:p>
            <a:pPr lvl="1"/>
            <a:r>
              <a:rPr lang="en-US" dirty="0" smtClean="0"/>
              <a:t>Types of Sequences</a:t>
            </a:r>
          </a:p>
          <a:p>
            <a:pPr lvl="1"/>
            <a:r>
              <a:rPr lang="en-US" dirty="0" smtClean="0"/>
              <a:t>Summation Formulae</a:t>
            </a:r>
          </a:p>
          <a:p>
            <a:r>
              <a:rPr lang="en-US" dirty="0" smtClean="0"/>
              <a:t>Set Cardinality</a:t>
            </a:r>
          </a:p>
          <a:p>
            <a:pPr lvl="1"/>
            <a:r>
              <a:rPr lang="en-US" dirty="0" smtClean="0"/>
              <a:t>Countable Sets</a:t>
            </a:r>
          </a:p>
          <a:p>
            <a:r>
              <a:rPr lang="en-US" dirty="0" smtClean="0"/>
              <a:t>Matrices</a:t>
            </a:r>
          </a:p>
          <a:p>
            <a:pPr lvl="1"/>
            <a:r>
              <a:rPr lang="en-US" dirty="0" smtClean="0"/>
              <a:t>Matrix Arithmetic</a:t>
            </a:r>
          </a:p>
          <a:p>
            <a:endParaRPr lang="en-US" dirty="0" smtClean="0"/>
          </a:p>
          <a:p>
            <a:pPr lvl="1">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distinct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t>finite</a:t>
            </a:r>
            <a:r>
              <a:rPr lang="en-US" dirty="0" smtClean="0"/>
              <a:t>. Otherwise it is </a:t>
            </a:r>
            <a:r>
              <a:rPr lang="en-US" i="1" dirty="0" smtClean="0"/>
              <a:t>infinite</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set of all subsets of a set </a:t>
            </a:r>
            <a:r>
              <a:rPr lang="en-US" i="1" dirty="0" smtClean="0"/>
              <a:t>A</a:t>
            </a:r>
            <a:r>
              <a:rPr lang="en-US" dirty="0" smtClean="0"/>
              <a:t>, denoted P</a:t>
            </a:r>
            <a:r>
              <a:rPr lang="en-US" b="1" dirty="0" smtClean="0"/>
              <a:t>(</a:t>
            </a:r>
            <a:r>
              <a:rPr lang="en-US" i="1" dirty="0" smtClean="0"/>
              <a:t>A</a:t>
            </a:r>
            <a:r>
              <a:rPr lang="en-US" b="1" dirty="0" smtClean="0"/>
              <a:t>)</a:t>
            </a:r>
            <a:r>
              <a:rPr lang="en-US" dirty="0" smtClean="0"/>
              <a:t>, is called the </a:t>
            </a:r>
            <a:r>
              <a:rPr lang="en-US" i="1" dirty="0" smtClean="0"/>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n-</a:t>
            </a:r>
            <a:r>
              <a:rPr lang="en-US" dirty="0" err="1" smtClean="0"/>
              <a:t>tuples</a:t>
            </a:r>
            <a:r>
              <a:rPr lang="en-US" dirty="0" smtClean="0"/>
              <a:t> are equal if and only if their corresponding elements are equal.</a:t>
            </a:r>
          </a:p>
          <a:p>
            <a:r>
              <a:rPr lang="en-US" dirty="0" smtClean="0"/>
              <a:t>2-tuples are called </a:t>
            </a:r>
            <a:r>
              <a:rPr lang="en-US" i="1" dirty="0" smtClean="0"/>
              <a:t>ordered pairs</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{1,2,3}</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,1),(</a:t>
            </a:r>
            <a:r>
              <a:rPr lang="en-US" sz="4500" i="1" dirty="0" smtClean="0">
                <a:ea typeface="Cambria Math" pitchFamily="18" charset="0"/>
              </a:rPr>
              <a:t>a</a:t>
            </a:r>
            <a:r>
              <a:rPr lang="en-US" sz="4500" dirty="0" smtClean="0">
                <a:ea typeface="Cambria Math" pitchFamily="18" charset="0"/>
              </a:rPr>
              <a:t>,2),(</a:t>
            </a:r>
            <a:r>
              <a:rPr lang="en-US" sz="4500" i="1" dirty="0" smtClean="0">
                <a:ea typeface="Cambria Math" pitchFamily="18" charset="0"/>
              </a:rPr>
              <a:t>a</a:t>
            </a:r>
            <a:r>
              <a:rPr lang="en-US" sz="4500" dirty="0" smtClean="0">
                <a:ea typeface="Cambria Math" pitchFamily="18" charset="0"/>
              </a:rPr>
              <a:t>,3), (</a:t>
            </a:r>
            <a:r>
              <a:rPr lang="en-US" sz="4500" i="1" dirty="0" smtClean="0">
                <a:ea typeface="Cambria Math" pitchFamily="18" charset="0"/>
              </a:rPr>
              <a:t>b</a:t>
            </a:r>
            <a:r>
              <a:rPr lang="en-US" sz="4500" dirty="0" smtClean="0">
                <a:ea typeface="Cambria Math" pitchFamily="18" charset="0"/>
              </a:rPr>
              <a:t>,1),(</a:t>
            </a:r>
            <a:r>
              <a:rPr lang="en-US" sz="4500" i="1" dirty="0" smtClean="0">
                <a:ea typeface="Cambria Math" pitchFamily="18" charset="0"/>
              </a:rPr>
              <a:t>b,</a:t>
            </a:r>
            <a:r>
              <a:rPr lang="en-US" sz="4500" dirty="0" smtClean="0">
                <a:ea typeface="Cambria Math" pitchFamily="18" charset="0"/>
              </a:rPr>
              <a:t>2),(</a:t>
            </a:r>
            <a:r>
              <a:rPr lang="en-US" sz="4500" i="1" dirty="0" smtClean="0">
                <a:ea typeface="Cambria Math" pitchFamily="18" charset="0"/>
              </a:rPr>
              <a:t>b,</a:t>
            </a:r>
            <a:r>
              <a:rPr lang="en-US" sz="4500" dirty="0" smtClean="0">
                <a:ea typeface="Cambria Math" pitchFamily="18" charset="0"/>
              </a:rPr>
              <a:t>3)}</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i="1" dirty="0" smtClean="0">
                <a:ea typeface="Cambria Math" pitchFamily="18" charset="0"/>
              </a:rPr>
              <a:t>relation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{0,1}, </a:t>
            </a:r>
            <a:r>
              <a:rPr lang="en-US" i="1" dirty="0" smtClean="0"/>
              <a:t>B</a:t>
            </a:r>
            <a:r>
              <a:rPr lang="en-US" dirty="0" smtClean="0"/>
              <a:t> = {1,2} and    </a:t>
            </a:r>
            <a:r>
              <a:rPr lang="en-US" i="1" dirty="0" smtClean="0"/>
              <a:t>C</a:t>
            </a:r>
            <a:r>
              <a:rPr lang="en-US" dirty="0" smtClean="0"/>
              <a:t> = {0,1,2}</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{(0,1,0), (0,1,1), (0,1,2),(0,2,0), (0,2,1), (0,2,2),(1,1,0), (1,1,1), (1,1,2), (1,2,0), (1,2,1), (1,1,2)}</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Sets of Quantifiers</a:t>
            </a:r>
            <a:endParaRPr lang="en-US" dirty="0"/>
          </a:p>
        </p:txBody>
      </p:sp>
      <p:sp>
        <p:nvSpPr>
          <p:cNvPr id="3" name="Content Placeholder 2"/>
          <p:cNvSpPr>
            <a:spLocks noGrp="1"/>
          </p:cNvSpPr>
          <p:nvPr>
            <p:ph idx="1"/>
          </p:nvPr>
        </p:nvSpPr>
        <p:spPr/>
        <p:txBody>
          <a:bodyPr/>
          <a:lstStyle/>
          <a:p>
            <a:r>
              <a:rPr lang="en-US" dirty="0" smtClean="0"/>
              <a:t>Given a predicate </a:t>
            </a:r>
            <a:r>
              <a:rPr lang="en-US" i="1" dirty="0" smtClean="0"/>
              <a:t>P</a:t>
            </a:r>
            <a:r>
              <a:rPr lang="en-US" dirty="0" smtClean="0"/>
              <a:t> and a domain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endParaRPr lang="en-US" dirty="0" smtClean="0"/>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All sets are assumed to be subsets of </a:t>
            </a:r>
            <a:r>
              <a:rPr lang="en-US" i="1" dirty="0" smtClean="0"/>
              <a:t>U</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t>disjoint</a:t>
            </a:r>
            <a:r>
              <a:rPr lang="en-US" dirty="0" smtClean="0"/>
              <a:t>.</a:t>
            </a:r>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(with respect to </a:t>
            </a:r>
            <a:r>
              <a:rPr lang="en-US" i="1" dirty="0" smtClean="0">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Symmetric Difference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Identity laws</a:t>
            </a:r>
          </a:p>
          <a:p>
            <a:pPr>
              <a:buNone/>
            </a:pPr>
            <a:r>
              <a:rPr lang="en-US" dirty="0" smtClean="0"/>
              <a:t>                                           </a:t>
            </a:r>
          </a:p>
          <a:p>
            <a:r>
              <a:rPr lang="en-US" dirty="0" smtClean="0"/>
              <a:t>Domination laws</a:t>
            </a:r>
          </a:p>
          <a:p>
            <a:pPr>
              <a:buNone/>
            </a:pPr>
            <a:r>
              <a:rPr lang="en-US" dirty="0" smtClean="0"/>
              <a:t>                                            </a:t>
            </a:r>
          </a:p>
          <a:p>
            <a:r>
              <a:rPr lang="en-US" dirty="0" smtClean="0"/>
              <a:t>Idempotent laws</a:t>
            </a:r>
          </a:p>
          <a:p>
            <a:pPr>
              <a:buNone/>
            </a:pPr>
            <a:r>
              <a:rPr lang="en-US" dirty="0" smtClean="0"/>
              <a:t>                                           </a:t>
            </a:r>
          </a:p>
          <a:p>
            <a:r>
              <a:rPr lang="en-US" dirty="0" smtClean="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Commutative laws</a:t>
            </a:r>
          </a:p>
          <a:p>
            <a:pPr>
              <a:buNone/>
            </a:pPr>
            <a:r>
              <a:rPr lang="en-US" dirty="0" smtClean="0"/>
              <a:t>                                           </a:t>
            </a:r>
          </a:p>
          <a:p>
            <a:r>
              <a:rPr lang="en-US" dirty="0" smtClean="0"/>
              <a:t>Associative laws</a:t>
            </a:r>
          </a:p>
          <a:p>
            <a:pPr>
              <a:buNone/>
            </a:pPr>
            <a:r>
              <a:rPr lang="en-US" dirty="0" smtClean="0"/>
              <a:t>    </a:t>
            </a:r>
          </a:p>
          <a:p>
            <a:pPr>
              <a:buNone/>
            </a:pPr>
            <a:r>
              <a:rPr lang="en-US" dirty="0" smtClean="0"/>
              <a:t>                                                                         </a:t>
            </a:r>
          </a:p>
          <a:p>
            <a:r>
              <a:rPr lang="en-US" dirty="0" smtClean="0"/>
              <a:t>Distributive laws</a:t>
            </a:r>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p>
          <a:p>
            <a:pPr>
              <a:buNone/>
            </a:pPr>
            <a:r>
              <a:rPr lang="en-US" dirty="0" smtClean="0"/>
              <a:t>    </a:t>
            </a:r>
          </a:p>
          <a:p>
            <a:pPr>
              <a:buNone/>
            </a:pPr>
            <a:r>
              <a:rPr lang="en-US" dirty="0" smtClean="0"/>
              <a:t>                                                                         </a:t>
            </a:r>
          </a:p>
          <a:p>
            <a:r>
              <a:rPr lang="en-US" dirty="0" smtClean="0"/>
              <a:t>Complement laws</a:t>
            </a:r>
          </a:p>
          <a:p>
            <a:pPr>
              <a:buNone/>
            </a:pPr>
            <a:endParaRPr lang="en-US" dirty="0" smtClean="0"/>
          </a:p>
          <a:p>
            <a:pPr>
              <a:buNone/>
            </a:pPr>
            <a:endParaRPr lang="en-US" dirty="0" smtClean="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Set-Builder Notation: Second De Morgan Law</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Unions and Intersections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n-US" dirty="0" smtClean="0"/>
          </a:p>
          <a:p>
            <a:pPr>
              <a:buNone/>
            </a:pPr>
            <a:endParaRPr lang="en-US" dirty="0" smtClean="0"/>
          </a:p>
          <a:p>
            <a:pPr>
              <a:buNone/>
            </a:pPr>
            <a:r>
              <a:rPr lang="en-US" dirty="0" smtClean="0"/>
              <a:t> </a:t>
            </a:r>
            <a:endParaRPr lang="en-US" dirty="0"/>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a:t>
            </a:r>
            <a:endParaRPr lang="en-US" dirty="0"/>
          </a:p>
        </p:txBody>
      </p:sp>
      <p:sp>
        <p:nvSpPr>
          <p:cNvPr id="3" name="Subtitle 2"/>
          <p:cNvSpPr>
            <a:spLocks noGrp="1"/>
          </p:cNvSpPr>
          <p:nvPr>
            <p:ph type="subTitle" idx="1"/>
          </p:nvPr>
        </p:nvSpPr>
        <p:spPr/>
        <p:txBody>
          <a:bodyPr/>
          <a:lstStyle/>
          <a:p>
            <a:r>
              <a:rPr lang="en-US" dirty="0" smtClean="0"/>
              <a:t>Section 2.3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Function.</a:t>
            </a:r>
          </a:p>
          <a:p>
            <a:pPr lvl="1"/>
            <a:r>
              <a:rPr lang="en-US" dirty="0" smtClean="0"/>
              <a:t>Domain, </a:t>
            </a:r>
            <a:r>
              <a:rPr lang="en-US" dirty="0" err="1" smtClean="0"/>
              <a:t>Cdomain</a:t>
            </a:r>
            <a:endParaRPr lang="en-US" dirty="0" smtClean="0"/>
          </a:p>
          <a:p>
            <a:pPr lvl="1"/>
            <a:r>
              <a:rPr lang="en-US" dirty="0" smtClean="0"/>
              <a:t>Image, </a:t>
            </a:r>
            <a:r>
              <a:rPr lang="en-US" dirty="0" err="1" smtClean="0"/>
              <a:t>Preimage</a:t>
            </a:r>
            <a:endParaRPr lang="en-US" dirty="0" smtClean="0"/>
          </a:p>
          <a:p>
            <a:r>
              <a:rPr lang="en-US" dirty="0" smtClean="0"/>
              <a:t>Injection, Surjection, </a:t>
            </a:r>
            <a:r>
              <a:rPr lang="en-US" dirty="0" err="1" smtClean="0"/>
              <a:t>Bijection</a:t>
            </a:r>
            <a:endParaRPr lang="en-US" dirty="0" smtClean="0"/>
          </a:p>
          <a:p>
            <a:r>
              <a:rPr lang="en-US" dirty="0" smtClean="0"/>
              <a:t>Inverse Function</a:t>
            </a:r>
          </a:p>
          <a:p>
            <a:r>
              <a:rPr lang="en-US" dirty="0" smtClean="0"/>
              <a:t>Function Composition</a:t>
            </a:r>
          </a:p>
          <a:p>
            <a:r>
              <a:rPr lang="en-US" dirty="0" smtClean="0"/>
              <a:t>Graphing Functions</a:t>
            </a:r>
          </a:p>
          <a:p>
            <a:r>
              <a:rPr lang="en-US" dirty="0" smtClean="0"/>
              <a:t>Floor, Ceiling, Factorial</a:t>
            </a:r>
          </a:p>
          <a:p>
            <a:r>
              <a:rPr lang="en-US" dirty="0" smtClean="0"/>
              <a:t>Partial Functions (optional)</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nonempty sets. A </a:t>
            </a:r>
            <a:r>
              <a:rPr lang="en-US" i="1" dirty="0" smtClean="0"/>
              <a:t>function</a:t>
            </a:r>
            <a:r>
              <a:rPr lang="en-US" dirty="0" smtClean="0"/>
              <a:t> </a:t>
            </a:r>
            <a:r>
              <a:rPr lang="en-US" sz="2000" dirty="0" smtClean="0">
                <a:latin typeface="Lucida Calligraphy"/>
              </a:rPr>
              <a:t>f</a:t>
            </a:r>
            <a:r>
              <a:rPr lang="en-US" dirty="0" smtClean="0">
                <a:latin typeface="Lucida Calligraphy"/>
              </a:rPr>
              <a:t>  </a:t>
            </a:r>
            <a:r>
              <a:rPr lang="en-US" dirty="0" smtClean="0"/>
              <a:t>from </a:t>
            </a:r>
            <a:r>
              <a:rPr lang="en-US" i="1" dirty="0" smtClean="0"/>
              <a:t>A</a:t>
            </a:r>
            <a:r>
              <a:rPr lang="en-US" dirty="0" smtClean="0"/>
              <a:t> to </a:t>
            </a:r>
            <a:r>
              <a:rPr lang="en-US" i="1" dirty="0" smtClean="0"/>
              <a:t>B</a:t>
            </a:r>
            <a:r>
              <a:rPr lang="en-US" dirty="0" smtClean="0"/>
              <a:t>, denoted </a:t>
            </a:r>
            <a:r>
              <a:rPr lang="en-US" dirty="0" smtClean="0">
                <a:latin typeface="Lucida Calligraphy" pitchFamily="66" charset="0"/>
              </a:rPr>
              <a:t> </a:t>
            </a:r>
            <a:r>
              <a:rPr lang="en-US" sz="2000"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is an assignment of each element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to exactly one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We write</a:t>
            </a:r>
            <a:r>
              <a:rPr lang="en-US" dirty="0" smtClean="0">
                <a:sym typeface="Wingdings" pitchFamily="2" charset="2"/>
              </a:rPr>
              <a:t>  </a:t>
            </a:r>
            <a:r>
              <a:rPr lang="en-US" sz="2000" dirty="0" smtClean="0">
                <a:latin typeface="Lucida Calligraphy"/>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if </a:t>
            </a:r>
            <a:r>
              <a:rPr lang="en-US" i="1" dirty="0" smtClean="0">
                <a:latin typeface="Cambria Math" pitchFamily="18" charset="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is the unique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assigned by the function </a:t>
            </a:r>
            <a:r>
              <a:rPr lang="en-US" sz="2000" dirty="0" smtClean="0">
                <a:latin typeface="Lucida Calligraphy"/>
              </a:rPr>
              <a:t>f</a:t>
            </a:r>
            <a:r>
              <a:rPr lang="en-US" dirty="0" smtClean="0">
                <a:latin typeface="Cambria Math" pitchFamily="18" charset="0"/>
                <a:ea typeface="Cambria Math" pitchFamily="18" charset="0"/>
                <a:sym typeface="Wingdings" pitchFamily="2" charset="2"/>
              </a:rPr>
              <a:t> to the element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p>
          <a:p>
            <a:r>
              <a:rPr lang="en-US" dirty="0" smtClean="0">
                <a:latin typeface="Cambria Math" pitchFamily="18" charset="0"/>
                <a:ea typeface="Cambria Math" pitchFamily="18" charset="0"/>
                <a:sym typeface="Wingdings" pitchFamily="2" charset="2"/>
              </a:rPr>
              <a:t>Functions are sometimes</a:t>
            </a:r>
          </a:p>
          <a:p>
            <a:pPr>
              <a:buNone/>
            </a:pPr>
            <a:r>
              <a:rPr lang="en-US" dirty="0" smtClean="0">
                <a:latin typeface="Cambria Math" pitchFamily="18" charset="0"/>
                <a:ea typeface="Cambria Math" pitchFamily="18" charset="0"/>
                <a:sym typeface="Wingdings" pitchFamily="2" charset="2"/>
              </a:rPr>
              <a:t>     called </a:t>
            </a:r>
            <a:r>
              <a:rPr lang="en-US" i="1" dirty="0" smtClean="0">
                <a:ea typeface="Cambria Math" pitchFamily="18" charset="0"/>
                <a:sym typeface="Wingdings" pitchFamily="2" charset="2"/>
              </a:rPr>
              <a:t>mappings</a:t>
            </a:r>
            <a:r>
              <a:rPr lang="en-US" dirty="0" smtClean="0">
                <a:latin typeface="Cambria Math" pitchFamily="18" charset="0"/>
                <a:ea typeface="Cambria Math" pitchFamily="18" charset="0"/>
                <a:sym typeface="Wingdings" pitchFamily="2" charset="2"/>
              </a:rPr>
              <a:t> or </a:t>
            </a:r>
          </a:p>
          <a:p>
            <a:pPr>
              <a:buNone/>
            </a:pP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transformations</a:t>
            </a:r>
            <a:r>
              <a:rPr lang="en-US" dirty="0" smtClean="0">
                <a:latin typeface="Cambria Math" pitchFamily="18" charset="0"/>
                <a:ea typeface="Cambria Math" pitchFamily="18" charset="0"/>
                <a:sym typeface="Wingdings" pitchFamily="2" charset="2"/>
              </a:rPr>
              <a:t>.</a:t>
            </a:r>
            <a:endParaRPr lang="en-US" b="1" dirty="0" smtClean="0">
              <a:latin typeface="Cambria Math" pitchFamily="18" charset="0"/>
              <a:ea typeface="Cambria Math" pitchFamily="18" charset="0"/>
              <a:sym typeface="Wingdings" pitchFamily="2" charset="2"/>
            </a:endParaRPr>
          </a:p>
          <a:p>
            <a:pPr>
              <a:buNone/>
            </a:pPr>
            <a:r>
              <a:rPr lang="en-US" dirty="0" smtClean="0">
                <a:latin typeface="Cambria Math" pitchFamily="18" charset="0"/>
                <a:ea typeface="Cambria Math" pitchFamily="18" charset="0"/>
                <a:sym typeface="Wingdings" pitchFamily="2" charset="2"/>
              </a:rPr>
              <a:t> </a:t>
            </a:r>
          </a:p>
          <a:p>
            <a:pPr>
              <a:buNone/>
            </a:pPr>
            <a:endParaRPr lang="en-US" dirty="0" smtClean="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smtClean="0"/>
              <a:t>Students</a:t>
            </a:r>
            <a:endParaRPr lang="en-US" b="1" dirty="0"/>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smtClean="0"/>
              <a:t>Grades</a:t>
            </a:r>
            <a:endParaRPr lang="en-US" b="1" dirty="0"/>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smtClean="0"/>
              <a:t>F</a:t>
            </a:r>
            <a:endParaRPr lang="en-US" dirty="0"/>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smtClean="0"/>
              <a:t>Kathy  Scott</a:t>
            </a:r>
            <a:endParaRPr lang="en-US" dirty="0"/>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smtClean="0"/>
              <a:t>Sandeep</a:t>
            </a:r>
            <a:r>
              <a:rPr lang="en-US" dirty="0" smtClean="0"/>
              <a:t> Patel</a:t>
            </a:r>
            <a:endParaRPr lang="en-US" dirty="0"/>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smtClean="0"/>
              <a:t>Carlota Rodriguez</a:t>
            </a:r>
            <a:endParaRPr lang="en-US" dirty="0"/>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smtClean="0"/>
              <a:t>Jalen</a:t>
            </a:r>
            <a:r>
              <a:rPr lang="en-US" dirty="0" smtClean="0"/>
              <a:t> Williams</a:t>
            </a:r>
            <a:endParaRPr lang="en-US" dirty="0"/>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endParaRPr lang="en-US" dirty="0"/>
          </a:p>
        </p:txBody>
      </p:sp>
      <p:sp>
        <p:nvSpPr>
          <p:cNvPr id="3" name="Content Placeholder 2"/>
          <p:cNvSpPr>
            <a:spLocks noGrp="1"/>
          </p:cNvSpPr>
          <p:nvPr>
            <p:ph idx="1"/>
          </p:nvPr>
        </p:nvSpPr>
        <p:spPr/>
        <p:txBody>
          <a:bodyPr>
            <a:normAutofit/>
          </a:bodyPr>
          <a:lstStyle/>
          <a:p>
            <a:r>
              <a:rPr lang="en-US" dirty="0" smtClean="0"/>
              <a:t>A function </a:t>
            </a:r>
            <a:r>
              <a:rPr lang="en-US"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rPr>
              <a:t>  </a:t>
            </a:r>
            <a:r>
              <a:rPr lang="en-US" dirty="0" smtClean="0"/>
              <a:t>can also be defined as a subset of </a:t>
            </a:r>
            <a:r>
              <a:rPr lang="en-US" i="1" dirty="0" smtClean="0">
                <a:ea typeface="Cambria Math" pitchFamily="18" charset="0"/>
              </a:rPr>
              <a:t>A</a:t>
            </a:r>
            <a:r>
              <a:rPr lang="en-US" dirty="0" smtClean="0">
                <a:latin typeface="Cambria Math" pitchFamily="18" charset="0"/>
                <a:ea typeface="Cambria Math" pitchFamily="18" charset="0"/>
              </a:rPr>
              <a:t>×</a:t>
            </a:r>
            <a:r>
              <a:rPr lang="en-US" i="1" dirty="0" smtClean="0">
                <a:ea typeface="Cambria Math" pitchFamily="18" charset="0"/>
              </a:rPr>
              <a:t>B</a:t>
            </a:r>
            <a:r>
              <a:rPr lang="en-US" dirty="0" smtClean="0"/>
              <a:t> (a relation). This subset is restricted to be a relation where no two elements of the relation have the same first element. </a:t>
            </a:r>
          </a:p>
          <a:p>
            <a:r>
              <a:rPr lang="en-US" dirty="0" smtClean="0"/>
              <a:t>Specifically, a function </a:t>
            </a:r>
            <a:r>
              <a:rPr lang="en-US" dirty="0" smtClean="0">
                <a:latin typeface="Lucida Calligraphy"/>
              </a:rPr>
              <a:t>f</a:t>
            </a:r>
            <a:r>
              <a:rPr lang="en-US" dirty="0" smtClean="0"/>
              <a:t> from </a:t>
            </a:r>
            <a:r>
              <a:rPr lang="en-US" i="1" dirty="0" smtClean="0"/>
              <a:t>A</a:t>
            </a:r>
            <a:r>
              <a:rPr lang="en-US" dirty="0" smtClean="0"/>
              <a:t> to </a:t>
            </a:r>
            <a:r>
              <a:rPr lang="en-US" i="1" dirty="0" smtClean="0"/>
              <a:t>B </a:t>
            </a:r>
            <a:r>
              <a:rPr lang="en-US" dirty="0" smtClean="0"/>
              <a:t>contains one, and only one ordered pair (</a:t>
            </a:r>
            <a:r>
              <a:rPr lang="en-US" i="1" dirty="0" smtClean="0">
                <a:ea typeface="Cambria Math" pitchFamily="18" charset="0"/>
              </a:rPr>
              <a:t>a, b</a:t>
            </a:r>
            <a:r>
              <a:rPr lang="en-US" dirty="0" smtClean="0"/>
              <a:t>) for every element </a:t>
            </a:r>
            <a:r>
              <a:rPr lang="en-US" i="1" dirty="0" smtClean="0"/>
              <a:t>a</a:t>
            </a:r>
            <a:r>
              <a:rPr lang="en-US" dirty="0" smtClean="0">
                <a:latin typeface="Cambria Math"/>
                <a:ea typeface="Cambria Math"/>
              </a:rPr>
              <a:t>∈</a:t>
            </a:r>
            <a:r>
              <a:rPr lang="en-US" dirty="0" smtClean="0"/>
              <a:t> </a:t>
            </a:r>
            <a:r>
              <a:rPr lang="en-US" i="1" dirty="0" smtClean="0"/>
              <a:t>A</a:t>
            </a:r>
            <a:r>
              <a:rPr lang="en-US" dirty="0" smtClean="0"/>
              <a:t>. </a:t>
            </a:r>
          </a:p>
          <a:p>
            <a:endParaRPr lang="en-US" dirty="0" smtClean="0"/>
          </a:p>
          <a:p>
            <a:pPr>
              <a:buNone/>
            </a:pPr>
            <a:r>
              <a:rPr lang="en-US" dirty="0" smtClean="0"/>
              <a:t> and</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447800" y="5638800"/>
            <a:ext cx="6855143"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Sets are one of the basic building blocks for the types of objects considered in discrete mathematics.</a:t>
            </a:r>
          </a:p>
          <a:p>
            <a:pPr lvl="1"/>
            <a:r>
              <a:rPr lang="en-US" dirty="0" smtClean="0"/>
              <a:t>Important for counting.</a:t>
            </a:r>
          </a:p>
          <a:p>
            <a:pPr lvl="1"/>
            <a:r>
              <a:rPr lang="en-US" dirty="0" smtClean="0"/>
              <a:t>Programming languages have set operations.</a:t>
            </a:r>
          </a:p>
          <a:p>
            <a:r>
              <a:rPr lang="en-US" dirty="0" smtClean="0"/>
              <a:t>Set theory is an important branch of mathematics.</a:t>
            </a:r>
          </a:p>
          <a:p>
            <a:pPr lvl="1"/>
            <a:r>
              <a:rPr lang="en-US" dirty="0" smtClean="0"/>
              <a:t>Many different systems of axioms have been used to develop set theory.</a:t>
            </a:r>
          </a:p>
          <a:p>
            <a:pPr lvl="1"/>
            <a:r>
              <a:rPr lang="en-US" dirty="0" smtClean="0"/>
              <a:t>Here we are not concerned with a formal set of axioms for set theory. Instead, we will use what is called naïve set theory.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2800" dirty="0" smtClean="0"/>
              <a:t>Given a function </a:t>
            </a:r>
            <a:r>
              <a:rPr lang="en-US" sz="2800" i="1" dirty="0" smtClean="0"/>
              <a:t>f</a:t>
            </a:r>
            <a:r>
              <a:rPr lang="en-US" sz="2800" dirty="0" smtClean="0">
                <a:latin typeface="Cambria Math" pitchFamily="18" charset="0"/>
                <a:ea typeface="Cambria Math" pitchFamily="18" charset="0"/>
              </a:rPr>
              <a:t>: </a:t>
            </a:r>
            <a:r>
              <a:rPr lang="en-US" sz="2800" i="1" dirty="0" smtClean="0">
                <a:ea typeface="Cambria Math" pitchFamily="18" charset="0"/>
              </a:rPr>
              <a:t>A</a:t>
            </a:r>
            <a:r>
              <a:rPr lang="en-US" sz="2800"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Wingdings" pitchFamily="2" charset="2"/>
              </a:rPr>
              <a:t>→ </a:t>
            </a:r>
            <a:r>
              <a:rPr lang="en-US" sz="2800" i="1" dirty="0" smtClean="0">
                <a:ea typeface="Cambria Math" pitchFamily="18" charset="0"/>
                <a:sym typeface="Wingdings" pitchFamily="2" charset="2"/>
              </a:rPr>
              <a:t>B</a:t>
            </a:r>
            <a:r>
              <a:rPr lang="en-US" sz="2800" b="1" dirty="0" smtClean="0">
                <a:latin typeface="Cambria Math" pitchFamily="18" charset="0"/>
                <a:ea typeface="Cambria Math" pitchFamily="18" charset="0"/>
                <a:sym typeface="Wingdings" pitchFamily="2" charset="2"/>
              </a:rPr>
              <a:t>:</a:t>
            </a:r>
            <a:r>
              <a:rPr lang="en-US" sz="2800" dirty="0" smtClean="0"/>
              <a:t> </a:t>
            </a:r>
          </a:p>
          <a:p>
            <a:r>
              <a:rPr lang="en-US" sz="2800" dirty="0" smtClean="0"/>
              <a:t>We say </a:t>
            </a:r>
            <a:r>
              <a:rPr lang="en-US" sz="2800" i="1" dirty="0" smtClean="0"/>
              <a:t>f</a:t>
            </a:r>
            <a:r>
              <a:rPr lang="en-US" sz="2800" dirty="0" smtClean="0">
                <a:latin typeface="Lucida Calligraphy"/>
              </a:rPr>
              <a:t> </a:t>
            </a:r>
            <a:r>
              <a:rPr lang="en-US" sz="2800" i="1" dirty="0" smtClean="0"/>
              <a:t>maps</a:t>
            </a:r>
            <a:r>
              <a:rPr lang="en-US" sz="2800" dirty="0" smtClean="0"/>
              <a:t> </a:t>
            </a:r>
            <a:r>
              <a:rPr lang="en-US" sz="2800" i="1" dirty="0" smtClean="0"/>
              <a:t>A</a:t>
            </a:r>
            <a:r>
              <a:rPr lang="en-US" sz="2800" dirty="0" smtClean="0"/>
              <a:t> to </a:t>
            </a:r>
            <a:r>
              <a:rPr lang="en-US" sz="2800" i="1" dirty="0" smtClean="0"/>
              <a:t>B or </a:t>
            </a:r>
          </a:p>
          <a:p>
            <a:pPr>
              <a:buNone/>
            </a:pPr>
            <a:r>
              <a:rPr lang="en-US" sz="2800" i="1" dirty="0" smtClean="0"/>
              <a:t>        f </a:t>
            </a:r>
            <a:r>
              <a:rPr lang="en-US" sz="2800" dirty="0" smtClean="0"/>
              <a:t>is a </a:t>
            </a:r>
            <a:r>
              <a:rPr lang="en-US" sz="2800" i="1" dirty="0" smtClean="0"/>
              <a:t>mapping</a:t>
            </a:r>
            <a:r>
              <a:rPr lang="en-US" sz="2800" dirty="0" smtClean="0"/>
              <a:t> from  </a:t>
            </a:r>
            <a:r>
              <a:rPr lang="en-US" sz="2800" i="1" dirty="0" smtClean="0"/>
              <a:t>A</a:t>
            </a:r>
            <a:r>
              <a:rPr lang="en-US" sz="2800" dirty="0" smtClean="0"/>
              <a:t> to </a:t>
            </a:r>
            <a:r>
              <a:rPr lang="en-US" sz="2800" i="1" dirty="0" smtClean="0"/>
              <a:t>B</a:t>
            </a:r>
            <a:r>
              <a:rPr lang="en-US" sz="2800" dirty="0" smtClean="0"/>
              <a:t>.</a:t>
            </a:r>
          </a:p>
          <a:p>
            <a:r>
              <a:rPr lang="en-US" sz="2800" i="1" dirty="0" smtClean="0"/>
              <a:t>A</a:t>
            </a:r>
            <a:r>
              <a:rPr lang="en-US" sz="2800" dirty="0" smtClean="0"/>
              <a:t> is called the </a:t>
            </a:r>
            <a:r>
              <a:rPr lang="en-US" sz="2800" i="1" dirty="0" smtClean="0"/>
              <a:t>domain</a:t>
            </a:r>
            <a:r>
              <a:rPr lang="en-US" sz="2800" dirty="0" smtClean="0"/>
              <a:t> of </a:t>
            </a:r>
            <a:r>
              <a:rPr lang="en-US" sz="2800" i="1" dirty="0" smtClean="0"/>
              <a:t>f</a:t>
            </a:r>
            <a:r>
              <a:rPr lang="en-US" sz="2800" dirty="0" smtClean="0"/>
              <a:t>.</a:t>
            </a:r>
          </a:p>
          <a:p>
            <a:r>
              <a:rPr lang="en-US" sz="2800" i="1" dirty="0" smtClean="0"/>
              <a:t>B</a:t>
            </a:r>
            <a:r>
              <a:rPr lang="en-US" sz="2800" dirty="0" smtClean="0"/>
              <a:t> is called the </a:t>
            </a:r>
            <a:r>
              <a:rPr lang="en-US" sz="2800" i="1" dirty="0" err="1" smtClean="0"/>
              <a:t>codomain</a:t>
            </a:r>
            <a:r>
              <a:rPr lang="en-US" sz="2800" dirty="0" smtClean="0"/>
              <a:t> of </a:t>
            </a:r>
            <a:r>
              <a:rPr lang="en-US" sz="2800" i="1" dirty="0" smtClean="0"/>
              <a:t>f</a:t>
            </a:r>
            <a:r>
              <a:rPr lang="en-US" sz="2800" dirty="0" smtClean="0"/>
              <a:t>.</a:t>
            </a:r>
          </a:p>
          <a:p>
            <a:r>
              <a:rPr lang="en-US" sz="2800" dirty="0" smtClean="0"/>
              <a:t>If </a:t>
            </a:r>
            <a:r>
              <a:rPr lang="en-US" sz="2800" i="1" dirty="0" smtClean="0"/>
              <a:t>f</a:t>
            </a:r>
            <a:r>
              <a:rPr lang="en-US" sz="2800" dirty="0" smtClean="0"/>
              <a:t>(</a:t>
            </a:r>
            <a:r>
              <a:rPr lang="en-US" sz="2800" i="1" dirty="0" smtClean="0">
                <a:ea typeface="Cambria Math" pitchFamily="18" charset="0"/>
              </a:rPr>
              <a:t>a</a:t>
            </a:r>
            <a:r>
              <a:rPr lang="en-US" sz="2800" dirty="0" smtClean="0"/>
              <a:t>)</a:t>
            </a:r>
            <a:r>
              <a:rPr lang="en-US" sz="2800" i="1" dirty="0" smtClean="0"/>
              <a:t> = </a:t>
            </a:r>
            <a:r>
              <a:rPr lang="en-US" sz="2800" i="1" dirty="0" smtClean="0">
                <a:ea typeface="Cambria Math" pitchFamily="18" charset="0"/>
              </a:rPr>
              <a:t>b</a:t>
            </a:r>
            <a:r>
              <a:rPr lang="en-US" sz="2800" dirty="0" smtClean="0"/>
              <a:t>, </a:t>
            </a:r>
          </a:p>
          <a:p>
            <a:pPr lvl="1"/>
            <a:r>
              <a:rPr lang="en-US" sz="2800" dirty="0" smtClean="0"/>
              <a:t>then </a:t>
            </a:r>
            <a:r>
              <a:rPr lang="en-US" sz="2800" i="1" dirty="0" smtClean="0">
                <a:ea typeface="Cambria Math" pitchFamily="18" charset="0"/>
              </a:rPr>
              <a:t>b</a:t>
            </a:r>
            <a:r>
              <a:rPr lang="en-US" sz="2800" dirty="0" smtClean="0">
                <a:latin typeface="Cambria Math" pitchFamily="18" charset="0"/>
                <a:ea typeface="Cambria Math" pitchFamily="18" charset="0"/>
              </a:rPr>
              <a:t> </a:t>
            </a:r>
            <a:r>
              <a:rPr lang="en-US" sz="2800" dirty="0" smtClean="0"/>
              <a:t>is called the </a:t>
            </a:r>
            <a:r>
              <a:rPr lang="en-US" sz="2800" i="1" dirty="0" smtClean="0"/>
              <a:t>image</a:t>
            </a:r>
            <a:r>
              <a:rPr lang="en-US" sz="2800" dirty="0" smtClean="0"/>
              <a:t> of </a:t>
            </a:r>
            <a:r>
              <a:rPr lang="en-US" sz="2800" i="1" dirty="0" smtClean="0">
                <a:ea typeface="Cambria Math" pitchFamily="18" charset="0"/>
              </a:rPr>
              <a:t>a</a:t>
            </a:r>
            <a:r>
              <a:rPr lang="en-US" sz="2800" i="1" dirty="0" smtClean="0">
                <a:latin typeface="Cambria Math" pitchFamily="18" charset="0"/>
                <a:ea typeface="Cambria Math" pitchFamily="18" charset="0"/>
              </a:rPr>
              <a:t> </a:t>
            </a:r>
            <a:r>
              <a:rPr lang="en-US" sz="2800" dirty="0" smtClean="0"/>
              <a:t>under </a:t>
            </a:r>
            <a:r>
              <a:rPr lang="en-US" sz="2800" i="1" dirty="0" smtClean="0"/>
              <a:t>f</a:t>
            </a:r>
            <a:r>
              <a:rPr lang="en-US" sz="2800" dirty="0" smtClean="0"/>
              <a:t>.</a:t>
            </a:r>
          </a:p>
          <a:p>
            <a:pPr lvl="1"/>
            <a:r>
              <a:rPr lang="en-US" sz="2800" i="1" dirty="0" smtClean="0">
                <a:ea typeface="Cambria Math" pitchFamily="18" charset="0"/>
              </a:rPr>
              <a:t>a</a:t>
            </a:r>
            <a:r>
              <a:rPr lang="en-US" sz="2800" dirty="0" smtClean="0"/>
              <a:t> is called the </a:t>
            </a:r>
            <a:r>
              <a:rPr lang="en-US" sz="2800" i="1" dirty="0" err="1" smtClean="0"/>
              <a:t>preimage</a:t>
            </a:r>
            <a:r>
              <a:rPr lang="en-US" sz="2800" dirty="0" smtClean="0"/>
              <a:t> of </a:t>
            </a:r>
            <a:r>
              <a:rPr lang="en-US" sz="2800" i="1" dirty="0" smtClean="0">
                <a:latin typeface="Cambria Math" pitchFamily="18" charset="0"/>
                <a:ea typeface="Cambria Math" pitchFamily="18" charset="0"/>
              </a:rPr>
              <a:t>b.</a:t>
            </a:r>
          </a:p>
          <a:p>
            <a:r>
              <a:rPr lang="en-US" sz="2800" dirty="0" smtClean="0"/>
              <a:t>The range of </a:t>
            </a:r>
            <a:r>
              <a:rPr lang="en-US" sz="2800" i="1" dirty="0" smtClean="0">
                <a:latin typeface="Constantia" pitchFamily="18" charset="0"/>
              </a:rPr>
              <a:t>f</a:t>
            </a:r>
            <a:r>
              <a:rPr lang="en-US" sz="2800" dirty="0" smtClean="0"/>
              <a:t> is the set of all images of points in </a:t>
            </a:r>
            <a:r>
              <a:rPr lang="en-US" sz="2800" b="1" dirty="0" smtClean="0"/>
              <a:t>A</a:t>
            </a:r>
            <a:r>
              <a:rPr lang="en-US" sz="2800" dirty="0" smtClean="0"/>
              <a:t> under </a:t>
            </a:r>
            <a:r>
              <a:rPr lang="en-US" sz="2800" i="1" dirty="0" smtClean="0"/>
              <a:t>f</a:t>
            </a:r>
            <a:r>
              <a:rPr lang="en-US" sz="2800" dirty="0" smtClean="0"/>
              <a:t>. We denote it by </a:t>
            </a:r>
            <a:r>
              <a:rPr lang="en-US" sz="2800" i="1" dirty="0" smtClean="0"/>
              <a:t>f</a:t>
            </a:r>
            <a:r>
              <a:rPr lang="en-US" sz="2800" dirty="0" smtClean="0"/>
              <a:t>(</a:t>
            </a:r>
            <a:r>
              <a:rPr lang="en-US" sz="2800" i="1" dirty="0" smtClean="0"/>
              <a:t>A</a:t>
            </a:r>
            <a:r>
              <a:rPr lang="en-US" sz="2800" dirty="0" smtClean="0"/>
              <a:t>).</a:t>
            </a:r>
          </a:p>
          <a:p>
            <a:r>
              <a:rPr lang="en-US" sz="2800" dirty="0" smtClean="0"/>
              <a:t>Two functions are </a:t>
            </a:r>
            <a:r>
              <a:rPr lang="en-US" sz="2800" i="1" dirty="0" smtClean="0"/>
              <a:t>equal </a:t>
            </a:r>
            <a:r>
              <a:rPr lang="en-US" sz="2800" dirty="0" smtClean="0"/>
              <a:t>when they have the same domain, the same </a:t>
            </a:r>
            <a:r>
              <a:rPr lang="en-US" sz="2800" dirty="0" err="1" smtClean="0"/>
              <a:t>codomain</a:t>
            </a:r>
            <a:r>
              <a:rPr lang="en-US" sz="2800" dirty="0" smtClean="0"/>
              <a:t> and map each element of the domain to the same element of the </a:t>
            </a:r>
            <a:r>
              <a:rPr lang="en-US" sz="2800" dirty="0" err="1" smtClean="0"/>
              <a:t>codomain</a:t>
            </a:r>
            <a:r>
              <a:rPr lang="en-US" sz="2800" dirty="0" smtClean="0"/>
              <a:t>. </a:t>
            </a:r>
          </a:p>
          <a:p>
            <a:endParaRPr lang="en-US" sz="2800" dirty="0" smtClean="0"/>
          </a:p>
          <a:p>
            <a:endParaRPr lang="en-US" dirty="0" smtClean="0"/>
          </a:p>
          <a:p>
            <a:endParaRPr lang="en-US" dirty="0" smtClean="0"/>
          </a:p>
          <a:p>
            <a:endParaRPr lang="en-US" dirty="0" smtClean="0"/>
          </a:p>
        </p:txBody>
      </p:sp>
      <p:pic>
        <p:nvPicPr>
          <p:cNvPr id="6" name="Picture 5" descr="0213.jpg"/>
          <p:cNvPicPr>
            <a:picLocks noChangeAspect="1"/>
          </p:cNvPicPr>
          <p:nvPr/>
        </p:nvPicPr>
        <p:blipFill>
          <a:blip r:embed="rId2" cstate="print"/>
          <a:stretch>
            <a:fillRect/>
          </a:stretch>
        </p:blipFill>
        <p:spPr>
          <a:xfrm>
            <a:off x="5105400" y="1981200"/>
            <a:ext cx="2711196" cy="9570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Functions</a:t>
            </a:r>
            <a:endParaRPr lang="en-US" dirty="0"/>
          </a:p>
        </p:txBody>
      </p:sp>
      <p:sp>
        <p:nvSpPr>
          <p:cNvPr id="3" name="Content Placeholder 2"/>
          <p:cNvSpPr>
            <a:spLocks noGrp="1"/>
          </p:cNvSpPr>
          <p:nvPr>
            <p:ph idx="1"/>
          </p:nvPr>
        </p:nvSpPr>
        <p:spPr/>
        <p:txBody>
          <a:bodyPr/>
          <a:lstStyle/>
          <a:p>
            <a:r>
              <a:rPr lang="en-US" dirty="0" smtClean="0"/>
              <a:t>Functions may be specified in different ways:</a:t>
            </a:r>
          </a:p>
          <a:p>
            <a:pPr lvl="1"/>
            <a:r>
              <a:rPr lang="en-US" dirty="0" smtClean="0"/>
              <a:t>An explicit statement of the assignment.</a:t>
            </a:r>
          </a:p>
          <a:p>
            <a:pPr lvl="2">
              <a:buNone/>
            </a:pPr>
            <a:r>
              <a:rPr lang="en-US" dirty="0" smtClean="0"/>
              <a:t>Students and grades example.</a:t>
            </a:r>
          </a:p>
          <a:p>
            <a:pPr lvl="1"/>
            <a:r>
              <a:rPr lang="en-US" dirty="0" smtClean="0"/>
              <a:t>A formula. </a:t>
            </a:r>
          </a:p>
          <a:p>
            <a:pPr lvl="2">
              <a:buNone/>
            </a:pP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+ 1</a:t>
            </a:r>
            <a:endParaRPr lang="en-US" dirty="0" smtClean="0"/>
          </a:p>
          <a:p>
            <a:pPr lvl="1"/>
            <a:r>
              <a:rPr lang="en-US" dirty="0" smtClean="0"/>
              <a:t>A computer program.</a:t>
            </a:r>
          </a:p>
          <a:p>
            <a:pPr lvl="2"/>
            <a:r>
              <a:rPr lang="en-US" dirty="0" smtClean="0"/>
              <a:t>A Java program that when given an integer </a:t>
            </a:r>
            <a:r>
              <a:rPr lang="en-US" i="1" dirty="0" smtClean="0"/>
              <a:t>n</a:t>
            </a:r>
            <a:r>
              <a:rPr lang="en-US" dirty="0" smtClean="0"/>
              <a:t>, produces the </a:t>
            </a:r>
            <a:r>
              <a:rPr lang="en-US" i="1" dirty="0" smtClean="0"/>
              <a:t>n</a:t>
            </a:r>
            <a:r>
              <a:rPr lang="en-US" dirty="0" smtClean="0"/>
              <a:t>th Fibonacci Number (covered in the next section and also </a:t>
            </a:r>
            <a:r>
              <a:rPr lang="en-US" dirty="0" err="1" smtClean="0"/>
              <a:t>inChapter</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smtClean="0"/>
              <a:t>f</a:t>
            </a:r>
            <a:r>
              <a:rPr lang="en-US" sz="3200" dirty="0" smtClean="0"/>
              <a:t>(a) = ?</a:t>
            </a:r>
            <a:endParaRPr lang="en-US" sz="3200" dirty="0"/>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smtClean="0"/>
              <a:t>z</a:t>
            </a:r>
            <a:endParaRPr lang="en-US" sz="3200" dirty="0"/>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smtClean="0"/>
              <a:t>The image of d is ?</a:t>
            </a:r>
            <a:endParaRPr lang="en-US" sz="3200" dirty="0"/>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smtClean="0"/>
              <a:t>z</a:t>
            </a:r>
            <a:endParaRPr lang="en-US" sz="3200" dirty="0"/>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smtClean="0"/>
              <a:t>The domain of f is ?</a:t>
            </a:r>
            <a:endParaRPr lang="en-US" sz="3200" dirty="0"/>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smtClean="0"/>
              <a:t>A</a:t>
            </a:r>
            <a:endParaRPr lang="en-US" sz="3200" i="1" dirty="0"/>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smtClean="0"/>
              <a:t>The </a:t>
            </a:r>
            <a:r>
              <a:rPr lang="en-US" sz="3200" dirty="0" err="1" smtClean="0"/>
              <a:t>codomain</a:t>
            </a:r>
            <a:r>
              <a:rPr lang="en-US" sz="3200" dirty="0" smtClean="0"/>
              <a:t> of f is ?</a:t>
            </a:r>
            <a:endParaRPr lang="en-US" sz="3200" dirty="0"/>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smtClean="0"/>
              <a:t>B</a:t>
            </a:r>
            <a:endParaRPr lang="en-US" sz="3200" i="1" dirty="0"/>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 of y is ?</a:t>
            </a:r>
            <a:endParaRPr lang="en-US" sz="3200" dirty="0"/>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smtClean="0"/>
              <a:t>b</a:t>
            </a:r>
            <a:endParaRPr lang="en-US" sz="3200" dirty="0"/>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smtClean="0"/>
              <a:t>{</a:t>
            </a:r>
            <a:r>
              <a:rPr lang="en-US" sz="3200" dirty="0" err="1" smtClean="0"/>
              <a:t>a,c,d</a:t>
            </a:r>
            <a:r>
              <a:rPr lang="en-US" sz="3200" dirty="0" smtClean="0"/>
              <a:t>}</a:t>
            </a:r>
            <a:endParaRPr lang="en-US" sz="3200" dirty="0"/>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(s) of z is (are)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4" grpId="0"/>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on Functions and Sets </a:t>
            </a:r>
            <a:endParaRPr lang="en-US" dirty="0"/>
          </a:p>
        </p:txBody>
      </p:sp>
      <p:sp>
        <p:nvSpPr>
          <p:cNvPr id="3" name="Content Placeholder 2"/>
          <p:cNvSpPr>
            <a:spLocks noGrp="1"/>
          </p:cNvSpPr>
          <p:nvPr>
            <p:ph idx="1"/>
          </p:nvPr>
        </p:nvSpPr>
        <p:spPr/>
        <p:txBody>
          <a:bodyPr/>
          <a:lstStyle/>
          <a:p>
            <a:r>
              <a:rPr lang="en-US" dirty="0" smtClean="0"/>
              <a:t>If                         and  S is a subset of A, then </a:t>
            </a:r>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c,d</a:t>
            </a:r>
            <a:r>
              <a:rPr lang="en-US" sz="3200" dirty="0" smtClean="0"/>
              <a:t>} is ?</a:t>
            </a:r>
            <a:endParaRPr lang="en-US" sz="3200" dirty="0"/>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smtClean="0"/>
              <a:t>{</a:t>
            </a:r>
            <a:r>
              <a:rPr lang="en-US" sz="2400" dirty="0" err="1" smtClean="0"/>
              <a:t>y,z</a:t>
            </a:r>
            <a:r>
              <a:rPr lang="en-US" sz="2400" dirty="0" smtClean="0"/>
              <a:t>}</a:t>
            </a:r>
            <a:endParaRPr lang="en-US" sz="2400" dirty="0"/>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a,b,c</a:t>
            </a:r>
            <a:r>
              <a:rPr lang="en-US" sz="3200" dirty="0" smtClean="0"/>
              <a:t>,} is ?</a:t>
            </a:r>
            <a:endParaRPr lang="en-US" sz="3200" dirty="0"/>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smtClean="0"/>
              <a:t>{</a:t>
            </a:r>
            <a:r>
              <a:rPr lang="en-US" sz="2400" i="1" dirty="0" smtClean="0"/>
              <a:t>z</a:t>
            </a:r>
            <a:r>
              <a:rPr lang="en-US" sz="2400" dirty="0" smtClean="0"/>
              <a:t>}</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5" name="Content Placeholder 4"/>
          <p:cNvSpPr>
            <a:spLocks noGrp="1"/>
          </p:cNvSpPr>
          <p:nvPr>
            <p:ph idx="1"/>
          </p:nvPr>
        </p:nvSpPr>
        <p:spPr/>
        <p:txBody>
          <a:bodyPr/>
          <a:lstStyle/>
          <a:p>
            <a:pPr>
              <a:buNone/>
            </a:pPr>
            <a:r>
              <a:rPr lang="en-US" b="1" dirty="0" smtClean="0"/>
              <a:t>   Definition</a:t>
            </a:r>
            <a:r>
              <a:rPr lang="en-US" dirty="0" smtClean="0"/>
              <a:t>: A function f is said to be </a:t>
            </a:r>
            <a:r>
              <a:rPr lang="en-US" i="1" dirty="0" smtClean="0"/>
              <a:t>one-to-one</a:t>
            </a:r>
            <a:r>
              <a:rPr lang="en-US" dirty="0" smtClean="0"/>
              <a:t> ,  or </a:t>
            </a:r>
            <a:r>
              <a:rPr lang="en-US" i="1" dirty="0" smtClean="0"/>
              <a:t>injective</a:t>
            </a:r>
            <a:r>
              <a:rPr lang="en-US" dirty="0" smtClean="0"/>
              <a:t>, if and only if </a:t>
            </a:r>
            <a:r>
              <a:rPr lang="en-US" i="1" dirty="0" smtClean="0"/>
              <a:t>f</a:t>
            </a:r>
            <a:r>
              <a:rPr lang="en-US" dirty="0" smtClean="0"/>
              <a:t>(</a:t>
            </a:r>
            <a:r>
              <a:rPr lang="en-US" i="1" dirty="0" smtClean="0"/>
              <a:t>a</a:t>
            </a:r>
            <a:r>
              <a:rPr lang="en-US" dirty="0" smtClean="0"/>
              <a:t>) = </a:t>
            </a:r>
            <a:r>
              <a:rPr lang="en-US" i="1" dirty="0" smtClean="0"/>
              <a:t>f</a:t>
            </a:r>
            <a:r>
              <a:rPr lang="en-US" dirty="0" smtClean="0"/>
              <a:t>(</a:t>
            </a:r>
            <a:r>
              <a:rPr lang="en-US" i="1" dirty="0" smtClean="0"/>
              <a:t>b</a:t>
            </a:r>
            <a:r>
              <a:rPr lang="en-US" dirty="0" smtClean="0"/>
              <a:t>) implies that  </a:t>
            </a:r>
            <a:r>
              <a:rPr lang="en-US" i="1" dirty="0" smtClean="0"/>
              <a:t>a</a:t>
            </a:r>
            <a:r>
              <a:rPr lang="en-US" dirty="0" smtClean="0"/>
              <a:t> = </a:t>
            </a:r>
            <a:r>
              <a:rPr lang="en-US" i="1" dirty="0" smtClean="0"/>
              <a:t>b</a:t>
            </a:r>
            <a:r>
              <a:rPr lang="en-US" dirty="0" smtClean="0"/>
              <a:t> for all </a:t>
            </a:r>
            <a:r>
              <a:rPr lang="en-US" i="1" dirty="0" smtClean="0"/>
              <a:t>a</a:t>
            </a:r>
            <a:r>
              <a:rPr lang="en-US" dirty="0" smtClean="0"/>
              <a:t> and </a:t>
            </a:r>
            <a:r>
              <a:rPr lang="en-US" i="1" dirty="0" smtClean="0"/>
              <a:t>b</a:t>
            </a:r>
            <a:r>
              <a:rPr lang="en-US" dirty="0" smtClean="0"/>
              <a:t> in the domain of </a:t>
            </a:r>
            <a:r>
              <a:rPr lang="en-US" i="1" dirty="0" smtClean="0"/>
              <a:t>f</a:t>
            </a:r>
            <a:r>
              <a:rPr lang="en-US" dirty="0" smtClean="0"/>
              <a:t>. A function is said to be an </a:t>
            </a:r>
            <a:r>
              <a:rPr lang="en-US" i="1" dirty="0" smtClean="0"/>
              <a:t>injection</a:t>
            </a:r>
            <a:r>
              <a:rPr lang="en-US" dirty="0" smtClean="0"/>
              <a:t> if it is one-to-one.</a:t>
            </a:r>
            <a:endParaRPr lang="en-US" dirty="0"/>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smtClean="0"/>
                <a:t>v</a:t>
              </a:r>
              <a:endParaRPr lang="en-US" dirty="0"/>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smtClean="0"/>
                <a:t>w</a:t>
              </a:r>
              <a:endParaRPr lang="en-US" dirty="0"/>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a:t>
            </a:r>
            <a:r>
              <a:rPr lang="en-US" i="1" dirty="0" smtClean="0"/>
              <a:t>f</a:t>
            </a:r>
            <a:r>
              <a:rPr lang="en-US" dirty="0" smtClean="0"/>
              <a:t> from </a:t>
            </a:r>
            <a:r>
              <a:rPr lang="en-US" i="1" dirty="0" smtClean="0"/>
              <a:t>A</a:t>
            </a:r>
            <a:r>
              <a:rPr lang="en-US" dirty="0" smtClean="0"/>
              <a:t> to </a:t>
            </a:r>
            <a:r>
              <a:rPr lang="en-US" i="1" dirty="0" smtClean="0"/>
              <a:t>B</a:t>
            </a:r>
            <a:r>
              <a:rPr lang="en-US" dirty="0" smtClean="0"/>
              <a:t> is called </a:t>
            </a:r>
            <a:r>
              <a:rPr lang="en-US" i="1" dirty="0" smtClean="0"/>
              <a:t>onto</a:t>
            </a:r>
            <a:r>
              <a:rPr lang="en-US" dirty="0" smtClean="0"/>
              <a:t> or </a:t>
            </a:r>
            <a:r>
              <a:rPr lang="en-US" i="1" dirty="0" err="1" smtClean="0"/>
              <a:t>surjective</a:t>
            </a:r>
            <a:r>
              <a:rPr lang="en-US" dirty="0" smtClean="0"/>
              <a:t>, if and only if for every element               there is an element               with                   .  A function </a:t>
            </a:r>
            <a:r>
              <a:rPr lang="en-US" i="1" dirty="0" smtClean="0"/>
              <a:t>f</a:t>
            </a:r>
            <a:r>
              <a:rPr lang="en-US" b="1" dirty="0" smtClean="0"/>
              <a:t> </a:t>
            </a:r>
            <a:r>
              <a:rPr lang="en-US" dirty="0" smtClean="0"/>
              <a:t>is called a </a:t>
            </a:r>
            <a:r>
              <a:rPr lang="en-US" i="1" dirty="0" smtClean="0"/>
              <a:t>surjection</a:t>
            </a:r>
            <a:r>
              <a:rPr lang="en-US" dirty="0" smtClean="0"/>
              <a:t> if it is onto.</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smtClean="0"/>
                <a:t>A</a:t>
              </a:r>
              <a:endParaRPr lang="en-US" sz="4000" b="1" dirty="0"/>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smtClean="0"/>
                <a:t>B</a:t>
              </a:r>
              <a:endParaRPr lang="en-US" sz="4000" b="1" dirty="0"/>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smtClean="0"/>
                <a:t>c</a:t>
              </a:r>
              <a:endParaRPr lang="en-US" dirty="0"/>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smtClean="0"/>
                <a:t>d</a:t>
              </a:r>
              <a:endParaRPr lang="en-US" dirty="0"/>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smtClean="0"/>
                <a:t>y</a:t>
              </a:r>
              <a:endParaRPr lang="en-US" dirty="0"/>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smtClean="0"/>
                <a:t>z</a:t>
              </a:r>
              <a:endParaRPr lang="en-US" dirty="0"/>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f is a </a:t>
            </a:r>
            <a:r>
              <a:rPr lang="en-US" i="1" dirty="0" smtClean="0"/>
              <a:t>one-to-one correspondence</a:t>
            </a:r>
            <a:r>
              <a:rPr lang="en-US" dirty="0" smtClean="0"/>
              <a:t>, or a </a:t>
            </a:r>
            <a:r>
              <a:rPr lang="en-US" i="1" dirty="0" err="1" smtClean="0"/>
              <a:t>bijection</a:t>
            </a:r>
            <a:r>
              <a:rPr lang="en-US" dirty="0" smtClean="0"/>
              <a:t>, if it is both one-to-one and onto (</a:t>
            </a:r>
            <a:r>
              <a:rPr lang="en-US" dirty="0" err="1" smtClean="0"/>
              <a:t>surjective</a:t>
            </a:r>
            <a:r>
              <a:rPr lang="en-US" dirty="0" smtClean="0"/>
              <a:t> and injective).</a:t>
            </a:r>
            <a:endParaRPr lang="en-US" dirty="0"/>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smtClean="0"/>
                <a:t>y</a:t>
              </a:r>
              <a:endParaRPr lang="en-US" dirty="0"/>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smtClean="0"/>
                <a:t>z</a:t>
              </a:r>
              <a:endParaRPr lang="en-US" dirty="0"/>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smtClean="0"/>
                <a:t>w</a:t>
              </a:r>
              <a:endParaRPr lang="en-US" dirty="0"/>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sp>
        <p:nvSpPr>
          <p:cNvPr id="5" name="Content Placeholder 4"/>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1</a:t>
            </a:r>
            <a:r>
              <a:rPr lang="en-US" dirty="0" smtClean="0"/>
              <a:t>: Let </a:t>
            </a:r>
            <a:r>
              <a:rPr lang="en-US" i="1" dirty="0" smtClean="0"/>
              <a:t>f </a:t>
            </a:r>
            <a:r>
              <a:rPr lang="en-US" dirty="0" smtClean="0"/>
              <a:t>be the function from {</a:t>
            </a:r>
            <a:r>
              <a:rPr lang="en-US" i="1" dirty="0" err="1" smtClean="0"/>
              <a:t>a,b,c,d</a:t>
            </a:r>
            <a:r>
              <a:rPr lang="en-US" dirty="0" smtClean="0"/>
              <a:t>} to {</a:t>
            </a:r>
            <a:r>
              <a:rPr lang="en-US" dirty="0" smtClean="0">
                <a:latin typeface="Cambria Math" pitchFamily="18" charset="0"/>
                <a:ea typeface="Cambria Math" pitchFamily="18" charset="0"/>
              </a:rPr>
              <a:t>1,2,3</a:t>
            </a:r>
            <a:r>
              <a:rPr lang="en-US" dirty="0" smtClean="0"/>
              <a:t>} defined by </a:t>
            </a:r>
            <a:r>
              <a:rPr lang="en-US" i="1" dirty="0" smtClean="0"/>
              <a:t>f</a:t>
            </a:r>
            <a:r>
              <a:rPr lang="en-US" dirty="0" smtClean="0"/>
              <a:t>(</a:t>
            </a:r>
            <a:r>
              <a:rPr lang="en-US" i="1" dirty="0" smtClean="0"/>
              <a:t>a</a:t>
            </a:r>
            <a:r>
              <a:rPr lang="en-US" dirty="0" smtClean="0"/>
              <a:t>) = </a:t>
            </a:r>
            <a:r>
              <a:rPr lang="el-GR"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c</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a:t>
            </a:r>
            <a:r>
              <a:rPr lang="en-US" i="1" dirty="0" smtClean="0"/>
              <a:t>d</a:t>
            </a:r>
            <a:r>
              <a:rPr lang="en-US" dirty="0" smtClean="0"/>
              <a:t>) = </a:t>
            </a:r>
            <a:r>
              <a:rPr lang="en-US" dirty="0" smtClean="0">
                <a:latin typeface="Cambria Math" pitchFamily="18" charset="0"/>
                <a:ea typeface="Cambria Math" pitchFamily="18" charset="0"/>
              </a:rPr>
              <a:t>3</a:t>
            </a:r>
            <a:r>
              <a:rPr lang="en-US" dirty="0" smtClean="0"/>
              <a:t>. Is </a:t>
            </a:r>
            <a:r>
              <a:rPr lang="en-US" i="1" dirty="0" smtClean="0"/>
              <a:t>f</a:t>
            </a:r>
            <a:r>
              <a:rPr lang="en-US" dirty="0" smtClean="0"/>
              <a:t> an onto function?</a:t>
            </a:r>
          </a:p>
          <a:p>
            <a:pPr>
              <a:buNone/>
            </a:pPr>
            <a:r>
              <a:rPr lang="en-US" dirty="0" smtClean="0"/>
              <a:t>    </a:t>
            </a:r>
            <a:r>
              <a:rPr lang="en-US" b="1" dirty="0" smtClean="0"/>
              <a:t>Solution</a:t>
            </a:r>
            <a:r>
              <a:rPr lang="en-US" dirty="0" smtClean="0"/>
              <a:t>: Yes, </a:t>
            </a:r>
            <a:r>
              <a:rPr lang="en-US" i="1" dirty="0" smtClean="0"/>
              <a:t>f </a:t>
            </a:r>
            <a:r>
              <a:rPr lang="en-US" dirty="0" smtClean="0"/>
              <a:t>is onto since all three elements of the </a:t>
            </a:r>
            <a:r>
              <a:rPr lang="en-US" dirty="0" err="1" smtClean="0"/>
              <a:t>codomain</a:t>
            </a:r>
            <a:r>
              <a:rPr lang="en-US" dirty="0" smtClean="0"/>
              <a:t> are images of elements in the domain. If the </a:t>
            </a:r>
            <a:r>
              <a:rPr lang="en-US" dirty="0" err="1" smtClean="0"/>
              <a:t>codomain</a:t>
            </a:r>
            <a:r>
              <a:rPr lang="en-US" dirty="0" smtClean="0"/>
              <a:t> were changed to {</a:t>
            </a:r>
            <a:r>
              <a:rPr lang="en-US" dirty="0" smtClean="0">
                <a:latin typeface="Cambria Math" pitchFamily="18" charset="0"/>
                <a:ea typeface="Cambria Math" pitchFamily="18" charset="0"/>
              </a:rPr>
              <a:t>1,2,3,4</a:t>
            </a:r>
            <a:r>
              <a:rPr lang="en-US" dirty="0" smtClean="0"/>
              <a:t>}, </a:t>
            </a:r>
            <a:r>
              <a:rPr lang="en-US" i="1" dirty="0" smtClean="0"/>
              <a:t>f  </a:t>
            </a:r>
            <a:r>
              <a:rPr lang="en-US" dirty="0" smtClean="0"/>
              <a:t>would not be onto. </a:t>
            </a:r>
          </a:p>
          <a:p>
            <a:pPr>
              <a:buNone/>
            </a:pPr>
            <a:r>
              <a:rPr lang="en-US" b="1" dirty="0" smtClean="0"/>
              <a:t>   Example </a:t>
            </a:r>
            <a:r>
              <a:rPr lang="en-US" b="1" dirty="0" smtClean="0">
                <a:latin typeface="Cambria Math" pitchFamily="18" charset="0"/>
                <a:ea typeface="Cambria Math" pitchFamily="18" charset="0"/>
              </a:rPr>
              <a:t>2</a:t>
            </a:r>
            <a:r>
              <a:rPr lang="en-US" dirty="0" smtClean="0"/>
              <a:t>: Is the function  </a:t>
            </a:r>
            <a:r>
              <a:rPr lang="en-US" i="1" dirty="0" smtClean="0"/>
              <a:t>f</a:t>
            </a:r>
            <a:r>
              <a:rPr lang="en-US" dirty="0" smtClean="0"/>
              <a:t>(</a:t>
            </a:r>
            <a:r>
              <a:rPr lang="en-US" i="1" dirty="0" smtClean="0"/>
              <a:t>x</a:t>
            </a:r>
            <a:r>
              <a:rPr lang="en-US" dirty="0" smtClean="0"/>
              <a:t>)</a:t>
            </a:r>
            <a:r>
              <a:rPr lang="en-US" i="1" dirty="0" smtClean="0"/>
              <a:t> = x</a:t>
            </a:r>
            <a:r>
              <a:rPr lang="en-US" baseline="30000" dirty="0" smtClean="0"/>
              <a:t>2</a:t>
            </a:r>
            <a:r>
              <a:rPr lang="en-US" i="1" baseline="30000" dirty="0" smtClean="0"/>
              <a:t>   </a:t>
            </a:r>
            <a:r>
              <a:rPr lang="en-US" dirty="0" smtClean="0"/>
              <a:t> from the set of integers onto?  </a:t>
            </a:r>
          </a:p>
          <a:p>
            <a:pPr>
              <a:buNone/>
            </a:pPr>
            <a:r>
              <a:rPr lang="en-US" b="1" dirty="0" smtClean="0"/>
              <a:t>   Solution</a:t>
            </a:r>
            <a:r>
              <a:rPr lang="en-US" dirty="0" smtClean="0"/>
              <a:t>: No, </a:t>
            </a:r>
            <a:r>
              <a:rPr lang="en-US" i="1" dirty="0" smtClean="0"/>
              <a:t>f</a:t>
            </a:r>
            <a:r>
              <a:rPr lang="en-US" dirty="0" smtClean="0"/>
              <a:t> is  not onto because there is no integer </a:t>
            </a:r>
            <a:r>
              <a:rPr lang="en-US" i="1" dirty="0" smtClean="0"/>
              <a:t>x </a:t>
            </a:r>
            <a:r>
              <a:rPr lang="en-US" dirty="0" smtClean="0"/>
              <a:t>with </a:t>
            </a:r>
            <a:r>
              <a:rPr lang="en-US" i="1" dirty="0" smtClean="0"/>
              <a:t>x</a:t>
            </a:r>
            <a:r>
              <a:rPr lang="en-US" baseline="30000" dirty="0" smtClean="0"/>
              <a:t>2</a:t>
            </a:r>
            <a:r>
              <a:rPr lang="en-US" i="1" baseline="30000" dirty="0" smtClean="0"/>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 for example.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a:t>
            </a:r>
            <a:endParaRPr lang="en-US" dirty="0"/>
          </a:p>
        </p:txBody>
      </p:sp>
      <p:sp>
        <p:nvSpPr>
          <p:cNvPr id="3" name="Content Placeholder 2"/>
          <p:cNvSpPr>
            <a:spLocks noGrp="1"/>
          </p:cNvSpPr>
          <p:nvPr>
            <p:ph idx="1"/>
          </p:nvPr>
        </p:nvSpPr>
        <p:spPr/>
        <p:txBody>
          <a:bodyPr/>
          <a:lstStyle/>
          <a:p>
            <a:pPr>
              <a:buNone/>
            </a:pPr>
            <a:r>
              <a:rPr lang="en-US" b="1" dirty="0" smtClean="0"/>
              <a:t>   </a:t>
            </a:r>
            <a:r>
              <a:rPr lang="en-US" b="1" dirty="0" smtClean="0"/>
              <a:t>Def.</a:t>
            </a:r>
            <a:r>
              <a:rPr lang="en-US" dirty="0" smtClean="0"/>
              <a:t>: </a:t>
            </a:r>
            <a:r>
              <a:rPr lang="en-US" dirty="0" smtClean="0"/>
              <a:t>Let </a:t>
            </a:r>
            <a:r>
              <a:rPr lang="en-US" i="1" dirty="0" smtClean="0"/>
              <a:t>f</a:t>
            </a:r>
            <a:r>
              <a:rPr lang="en-US" dirty="0" smtClean="0"/>
              <a:t> </a:t>
            </a:r>
            <a:r>
              <a:rPr lang="en-US" dirty="0" smtClean="0"/>
              <a:t> be </a:t>
            </a:r>
            <a:r>
              <a:rPr lang="en-US" dirty="0" smtClean="0"/>
              <a:t>a </a:t>
            </a:r>
            <a:r>
              <a:rPr lang="en-US" dirty="0" smtClean="0"/>
              <a:t>one-to-one cor.</a:t>
            </a:r>
            <a:r>
              <a:rPr lang="en-US" dirty="0" smtClean="0"/>
              <a:t> </a:t>
            </a:r>
            <a:r>
              <a:rPr lang="en-US" dirty="0" smtClean="0"/>
              <a:t>from </a:t>
            </a:r>
            <a:r>
              <a:rPr lang="en-US" i="1" dirty="0" smtClean="0"/>
              <a:t>A</a:t>
            </a:r>
            <a:r>
              <a:rPr lang="en-US" dirty="0" smtClean="0"/>
              <a:t> to </a:t>
            </a:r>
            <a:r>
              <a:rPr lang="en-US" i="1" dirty="0" smtClean="0"/>
              <a:t>B</a:t>
            </a:r>
            <a:r>
              <a:rPr lang="en-US" dirty="0" smtClean="0"/>
              <a:t>. </a:t>
            </a:r>
            <a:r>
              <a:rPr lang="en-US" dirty="0" smtClean="0"/>
              <a:t>Then </a:t>
            </a:r>
            <a:r>
              <a:rPr lang="en-US" dirty="0" smtClean="0"/>
              <a:t>the </a:t>
            </a:r>
            <a:r>
              <a:rPr lang="en-US" i="1" dirty="0" smtClean="0"/>
              <a:t>inverse</a:t>
            </a:r>
            <a:r>
              <a:rPr lang="en-US" dirty="0" smtClean="0"/>
              <a:t> of </a:t>
            </a:r>
            <a:r>
              <a:rPr lang="en-US" i="1" dirty="0" smtClean="0"/>
              <a:t>f</a:t>
            </a:r>
            <a:r>
              <a:rPr lang="en-US" dirty="0" smtClean="0"/>
              <a:t>, denoted          , is the function from </a:t>
            </a:r>
            <a:r>
              <a:rPr lang="en-US" i="1" dirty="0" smtClean="0"/>
              <a:t>B</a:t>
            </a:r>
            <a:r>
              <a:rPr lang="en-US" dirty="0" smtClean="0"/>
              <a:t> to </a:t>
            </a:r>
            <a:r>
              <a:rPr lang="en-US" i="1" dirty="0" smtClean="0"/>
              <a:t>A</a:t>
            </a:r>
            <a:r>
              <a:rPr lang="en-US" b="1" dirty="0" smtClean="0"/>
              <a:t> </a:t>
            </a:r>
            <a:r>
              <a:rPr lang="en-US" dirty="0" smtClean="0"/>
              <a:t>defined as</a:t>
            </a:r>
            <a:endParaRPr lang="en-US" b="1" dirty="0" smtClean="0"/>
          </a:p>
          <a:p>
            <a:pPr>
              <a:buNone/>
            </a:pPr>
            <a:r>
              <a:rPr lang="en-US" dirty="0" smtClean="0"/>
              <a:t>   No inverse exists unless </a:t>
            </a:r>
            <a:r>
              <a:rPr lang="en-US" i="1" dirty="0" smtClean="0"/>
              <a:t>f</a:t>
            </a:r>
            <a:r>
              <a:rPr lang="en-US" dirty="0" smtClean="0"/>
              <a:t> is a </a:t>
            </a:r>
            <a:r>
              <a:rPr lang="en-US" dirty="0" err="1" smtClean="0"/>
              <a:t>bijection</a:t>
            </a:r>
            <a:r>
              <a:rPr lang="en-US" dirty="0" smtClean="0"/>
              <a:t>. Why?</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an unordered collection 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i="1" dirty="0" smtClean="0"/>
              <a:t>elements</a:t>
            </a:r>
            <a:r>
              <a:rPr lang="en-US" dirty="0" smtClean="0"/>
              <a:t>, or </a:t>
            </a:r>
            <a:r>
              <a:rPr lang="en-US" i="1" dirty="0" smtClean="0"/>
              <a:t>members</a:t>
            </a:r>
            <a:r>
              <a:rPr lang="en-US" dirty="0" smtClean="0"/>
              <a:t> of the set. A set is said to </a:t>
            </a:r>
            <a:r>
              <a:rPr lang="en-US" i="1" dirty="0" smtClean="0"/>
              <a:t>contain</a:t>
            </a:r>
            <a:r>
              <a:rPr lang="en-US" dirty="0" smtClean="0"/>
              <a:t> its elements.</a:t>
            </a:r>
          </a:p>
          <a:p>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 </a:t>
            </a:r>
            <a:endParaRPr lang="en-US" dirty="0"/>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smtClean="0"/>
                <a:t>f</a:t>
              </a:r>
              <a:endParaRPr lang="en-US" sz="2400" i="1" dirty="0"/>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the function from {</a:t>
            </a:r>
            <a:r>
              <a:rPr lang="en-US" i="1" dirty="0" err="1" smtClean="0"/>
              <a:t>a,b,c</a:t>
            </a:r>
            <a:r>
              <a:rPr lang="en-US" dirty="0" smtClean="0"/>
              <a:t>} to {1,2,3} 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b</a:t>
            </a:r>
            <a:r>
              <a:rPr lang="en-US" dirty="0" smtClean="0"/>
              <a:t>) </a:t>
            </a:r>
            <a:r>
              <a:rPr lang="en-US" i="1" dirty="0" smtClean="0"/>
              <a:t>= </a:t>
            </a:r>
            <a:r>
              <a:rPr lang="en-US"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c</a:t>
            </a:r>
            <a:r>
              <a:rPr lang="en-US" dirty="0" smtClean="0"/>
              <a:t>)</a:t>
            </a:r>
            <a:r>
              <a:rPr lang="en-US" i="1" dirty="0" smtClean="0"/>
              <a:t> = </a:t>
            </a:r>
            <a:r>
              <a:rPr lang="en-US" dirty="0" smtClean="0">
                <a:latin typeface="Cambria Math" pitchFamily="18" charset="0"/>
                <a:ea typeface="Cambria Math" pitchFamily="18" charset="0"/>
              </a:rPr>
              <a:t>1</a:t>
            </a:r>
            <a:r>
              <a:rPr lang="en-US" dirty="0" smtClean="0"/>
              <a:t>. Is f invertible and if so what is its inverse?</a:t>
            </a:r>
            <a:endParaRPr lang="en-US" dirty="0"/>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given by </a:t>
            </a:r>
            <a:r>
              <a:rPr lang="en-US" i="1" dirty="0" smtClean="0"/>
              <a:t>f</a:t>
            </a:r>
            <a:r>
              <a:rPr lang="en-US" dirty="0" smtClean="0"/>
              <a:t>,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 </a:t>
            </a:r>
            <a:r>
              <a:rPr lang="en-US" i="1" dirty="0" smtClean="0">
                <a:ea typeface="Cambria Math" pitchFamily="18" charset="0"/>
              </a:rPr>
              <a:t>= c</a:t>
            </a:r>
            <a:r>
              <a:rPr lang="en-US" dirty="0" smtClean="0">
                <a:latin typeface="Cambria Math" pitchFamily="18" charset="0"/>
                <a:ea typeface="Cambria Math" pitchFamily="18" charset="0"/>
              </a:rPr>
              <a:t>,    </a:t>
            </a:r>
            <a:r>
              <a:rPr lang="en-US" i="1" dirty="0" smtClean="0"/>
              <a:t>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2</a:t>
            </a:r>
            <a:r>
              <a:rPr lang="en-US" dirty="0" smtClean="0"/>
              <a:t>)</a:t>
            </a:r>
            <a:r>
              <a:rPr lang="en-US" i="1" dirty="0" smtClean="0"/>
              <a:t> = a,  </a:t>
            </a:r>
            <a:r>
              <a:rPr lang="en-US" dirty="0" smtClean="0"/>
              <a:t>and</a:t>
            </a:r>
            <a:r>
              <a:rPr lang="en-US" i="1" dirty="0" smtClean="0"/>
              <a:t> 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3</a:t>
            </a:r>
            <a:r>
              <a:rPr lang="en-US" dirty="0" smtClean="0"/>
              <a:t>)</a:t>
            </a:r>
            <a:r>
              <a:rPr lang="en-US" i="1" dirty="0" smtClean="0"/>
              <a:t> = b.</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 </a:t>
            </a:r>
            <a:r>
              <a:rPr lang="en-US" dirty="0" smtClean="0"/>
              <a:t>Let </a:t>
            </a:r>
            <a:r>
              <a:rPr lang="en-US" i="1" dirty="0" smtClean="0"/>
              <a:t>f: </a:t>
            </a:r>
            <a:r>
              <a:rPr lang="en-US" b="1" dirty="0" smtClean="0"/>
              <a:t>Z </a:t>
            </a:r>
            <a:r>
              <a:rPr lang="en-US" i="1" dirty="0" smtClean="0">
                <a:sym typeface="Wingdings" pitchFamily="2" charset="2"/>
              </a:rPr>
              <a:t> </a:t>
            </a:r>
            <a:r>
              <a:rPr lang="en-US" b="1" dirty="0" smtClean="0">
                <a:sym typeface="Wingdings" pitchFamily="2" charset="2"/>
              </a:rPr>
              <a:t>Z</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f(x) = x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i="1" dirty="0" smtClean="0">
                <a:ea typeface="Cambria Math" pitchFamily="18" charset="0"/>
              </a:rPr>
              <a:t>(y) = y – </a:t>
            </a:r>
            <a:r>
              <a:rPr lang="en-US" dirty="0" smtClean="0">
                <a:latin typeface="Cambria Math" pitchFamily="18" charset="0"/>
                <a:ea typeface="Cambria Math" pitchFamily="18" charset="0"/>
              </a:rPr>
              <a:t>1.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t>Let </a:t>
            </a:r>
            <a:r>
              <a:rPr lang="en-US" i="1" dirty="0" smtClean="0"/>
              <a:t>f: </a:t>
            </a:r>
            <a:r>
              <a:rPr lang="en-US" b="1" dirty="0" smtClean="0"/>
              <a:t>R</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a:t>
            </a:r>
            <a:r>
              <a:rPr lang="en-US" b="1" dirty="0" smtClean="0">
                <a:sym typeface="Wingdings" pitchFamily="2" charset="2"/>
              </a:rPr>
              <a:t>R</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                   </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not invertible because it is not one-to-one .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f</a:t>
            </a:r>
            <a:r>
              <a:rPr lang="en-US" dirty="0" smtClean="0"/>
              <a:t>: </a:t>
            </a:r>
            <a:r>
              <a:rPr lang="en-US" i="1" dirty="0" smtClean="0"/>
              <a:t>B</a:t>
            </a:r>
            <a:r>
              <a:rPr lang="en-US" dirty="0" smtClean="0"/>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C</a:t>
            </a:r>
            <a:r>
              <a:rPr lang="en-US" dirty="0" smtClean="0">
                <a:sym typeface="Wingdings" pitchFamily="2" charset="2"/>
              </a:rPr>
              <a:t>, </a:t>
            </a:r>
            <a:r>
              <a:rPr lang="en-US" i="1" dirty="0" smtClean="0">
                <a:sym typeface="Wingdings" pitchFamily="2" charset="2"/>
              </a:rPr>
              <a:t>g</a:t>
            </a:r>
            <a:r>
              <a:rPr lang="en-US" dirty="0" smtClean="0">
                <a:sym typeface="Wingdings" pitchFamily="2" charset="2"/>
              </a:rPr>
              <a:t>: </a:t>
            </a:r>
            <a:r>
              <a:rPr lang="en-US" i="1" dirty="0" smtClean="0">
                <a:sym typeface="Wingdings" pitchFamily="2" charset="2"/>
              </a:rPr>
              <a:t>A</a:t>
            </a:r>
            <a:r>
              <a:rPr lang="en-US" dirty="0" smtClean="0">
                <a:sym typeface="Wingdings" pitchFamily="2" charset="2"/>
              </a:rPr>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B</a:t>
            </a:r>
            <a:r>
              <a:rPr lang="en-US" dirty="0" smtClean="0">
                <a:sym typeface="Wingdings" pitchFamily="2" charset="2"/>
              </a:rPr>
              <a:t>. The </a:t>
            </a:r>
            <a:r>
              <a:rPr lang="en-US" i="1" dirty="0" smtClean="0">
                <a:sym typeface="Wingdings" pitchFamily="2" charset="2"/>
              </a:rPr>
              <a:t>composition of f with g</a:t>
            </a:r>
            <a:r>
              <a:rPr lang="en-US" dirty="0" smtClean="0">
                <a:sym typeface="Wingdings" pitchFamily="2" charset="2"/>
              </a:rPr>
              <a:t>, denoted            is the function from </a:t>
            </a:r>
            <a:r>
              <a:rPr lang="en-US" i="1" dirty="0" smtClean="0">
                <a:sym typeface="Wingdings" pitchFamily="2" charset="2"/>
              </a:rPr>
              <a:t>A</a:t>
            </a:r>
            <a:r>
              <a:rPr lang="en-US" dirty="0" smtClean="0">
                <a:sym typeface="Wingdings" pitchFamily="2" charset="2"/>
              </a:rPr>
              <a:t> to </a:t>
            </a:r>
            <a:r>
              <a:rPr lang="en-US" i="1" dirty="0" smtClean="0">
                <a:sym typeface="Wingdings" pitchFamily="2" charset="2"/>
              </a:rPr>
              <a:t>C </a:t>
            </a:r>
            <a:r>
              <a:rPr lang="en-US" dirty="0" smtClean="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Composition </a:t>
            </a:r>
            <a:endParaRPr lang="en-US" dirty="0"/>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smtClean="0"/>
              <a:t>A</a:t>
            </a:r>
            <a:endParaRPr lang="en-US" sz="4000" b="1" dirty="0"/>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smtClean="0"/>
              <a:t>C</a:t>
            </a:r>
            <a:endParaRPr lang="en-US" sz="4000" b="1" dirty="0"/>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smtClean="0"/>
              <a:t>a</a:t>
            </a:r>
            <a:endParaRPr lang="en-US" dirty="0"/>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smtClean="0"/>
              <a:t>b</a:t>
            </a:r>
            <a:endParaRPr lang="en-US" dirty="0"/>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smtClean="0"/>
              <a:t>c</a:t>
            </a:r>
            <a:endParaRPr lang="en-US" dirty="0"/>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smtClean="0"/>
              <a:t>d</a:t>
            </a:r>
            <a:endParaRPr lang="en-US" dirty="0"/>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smtClean="0"/>
              <a:t>i</a:t>
            </a:r>
            <a:endParaRPr lang="en-US" dirty="0"/>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smtClean="0"/>
              <a:t>j</a:t>
            </a:r>
            <a:endParaRPr lang="en-US" dirty="0"/>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smtClean="0"/>
              <a:t>h</a:t>
            </a:r>
            <a:endParaRPr lang="en-US" dirty="0"/>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smtClean="0"/>
                <a:t>B</a:t>
              </a:r>
              <a:endParaRPr lang="en-US" sz="4000" b="1" dirty="0"/>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smtClean="0"/>
                <a:t>C</a:t>
              </a:r>
              <a:endParaRPr lang="en-US" sz="4000" b="1" dirty="0"/>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smtClean="0"/>
                <a:t>g</a:t>
              </a:r>
              <a:endParaRPr lang="en-US" sz="2400" i="1" dirty="0"/>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smtClean="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smtClean="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smtClean="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smtClean="0"/>
                <a:t>f</a:t>
              </a:r>
              <a:endParaRPr lang="en-US" sz="2400" i="1" dirty="0"/>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If                         and                                  , then </a:t>
            </a:r>
          </a:p>
          <a:p>
            <a:endParaRPr lang="en-US" dirty="0" smtClean="0"/>
          </a:p>
          <a:p>
            <a:pPr>
              <a:buNone/>
            </a:pPr>
            <a:r>
              <a:rPr lang="en-US" dirty="0" smtClean="0"/>
              <a:t>     and  </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a:t>
            </a:r>
            <a:r>
              <a:rPr lang="en-US" i="1" dirty="0" smtClean="0"/>
              <a:t>g</a:t>
            </a:r>
            <a:r>
              <a:rPr lang="en-US" dirty="0" smtClean="0"/>
              <a:t> be the function from the set {</a:t>
            </a:r>
            <a:r>
              <a:rPr lang="en-US" i="1" dirty="0" err="1" smtClean="0"/>
              <a:t>a,b,c</a:t>
            </a:r>
            <a:r>
              <a:rPr lang="en-US" dirty="0" smtClean="0"/>
              <a:t>}</a:t>
            </a:r>
            <a:r>
              <a:rPr lang="en-US" i="1" dirty="0" smtClean="0"/>
              <a:t> </a:t>
            </a:r>
            <a:r>
              <a:rPr lang="en-US" dirty="0" smtClean="0"/>
              <a:t>to itself such that </a:t>
            </a:r>
            <a:r>
              <a:rPr lang="en-US" i="1" dirty="0" smtClean="0"/>
              <a:t>g</a:t>
            </a:r>
            <a:r>
              <a:rPr lang="en-US" dirty="0" smtClean="0"/>
              <a:t>(</a:t>
            </a:r>
            <a:r>
              <a:rPr lang="en-US" i="1" dirty="0" smtClean="0"/>
              <a:t>a</a:t>
            </a:r>
            <a:r>
              <a:rPr lang="en-US" dirty="0" smtClean="0"/>
              <a:t>)</a:t>
            </a:r>
            <a:r>
              <a:rPr lang="en-US" i="1" dirty="0" smtClean="0"/>
              <a:t> = b</a:t>
            </a:r>
            <a:r>
              <a:rPr lang="en-US" dirty="0" smtClean="0"/>
              <a:t>, </a:t>
            </a:r>
            <a:r>
              <a:rPr lang="en-US" i="1" dirty="0" smtClean="0"/>
              <a:t>g</a:t>
            </a:r>
            <a:r>
              <a:rPr lang="en-US" dirty="0" smtClean="0"/>
              <a:t>(</a:t>
            </a:r>
            <a:r>
              <a:rPr lang="en-US" i="1" dirty="0" smtClean="0"/>
              <a:t>b</a:t>
            </a:r>
            <a:r>
              <a:rPr lang="en-US" dirty="0" smtClean="0"/>
              <a:t>)</a:t>
            </a:r>
            <a:r>
              <a:rPr lang="en-US" i="1" dirty="0" smtClean="0"/>
              <a:t> = c</a:t>
            </a:r>
            <a:r>
              <a:rPr lang="en-US" dirty="0" smtClean="0"/>
              <a:t>, and </a:t>
            </a:r>
            <a:r>
              <a:rPr lang="en-US" i="1" dirty="0" smtClean="0"/>
              <a:t>g</a:t>
            </a:r>
            <a:r>
              <a:rPr lang="en-US" dirty="0" smtClean="0"/>
              <a:t>(</a:t>
            </a:r>
            <a:r>
              <a:rPr lang="en-US" i="1" dirty="0" smtClean="0"/>
              <a:t>c</a:t>
            </a:r>
            <a:r>
              <a:rPr lang="en-US" dirty="0" smtClean="0"/>
              <a:t>)</a:t>
            </a:r>
            <a:r>
              <a:rPr lang="en-US" i="1" dirty="0" smtClean="0"/>
              <a:t> = a</a:t>
            </a:r>
            <a:r>
              <a:rPr lang="en-US" dirty="0" smtClean="0"/>
              <a:t>. Let  </a:t>
            </a:r>
            <a:r>
              <a:rPr lang="en-US" i="1" dirty="0" smtClean="0"/>
              <a:t>f</a:t>
            </a:r>
            <a:r>
              <a:rPr lang="en-US" dirty="0" smtClean="0"/>
              <a:t> be the function from the set {</a:t>
            </a:r>
            <a:r>
              <a:rPr lang="en-US" i="1" dirty="0" err="1" smtClean="0"/>
              <a:t>a,b,c</a:t>
            </a:r>
            <a:r>
              <a:rPr lang="en-US" dirty="0" smtClean="0"/>
              <a:t>}</a:t>
            </a:r>
            <a:r>
              <a:rPr lang="en-US" i="1" dirty="0" smtClean="0"/>
              <a:t> </a:t>
            </a:r>
            <a:r>
              <a:rPr lang="en-US" dirty="0" smtClean="0"/>
              <a:t>to the set {</a:t>
            </a:r>
            <a:r>
              <a:rPr lang="en-US" dirty="0" smtClean="0">
                <a:latin typeface="Cambria Math" pitchFamily="18" charset="0"/>
                <a:ea typeface="Cambria Math" pitchFamily="18" charset="0"/>
              </a:rPr>
              <a:t>1,2,3</a:t>
            </a:r>
            <a:r>
              <a:rPr lang="en-US" dirty="0" smtClean="0"/>
              <a:t>}</a:t>
            </a:r>
            <a:r>
              <a:rPr lang="en-US" i="1" dirty="0" smtClean="0"/>
              <a:t> </a:t>
            </a:r>
            <a:r>
              <a:rPr lang="en-US" dirty="0" smtClean="0"/>
              <a:t>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and </a:t>
            </a:r>
            <a:r>
              <a:rPr lang="en-US" i="1" dirty="0" smtClean="0"/>
              <a:t>f</a:t>
            </a:r>
            <a:r>
              <a:rPr lang="en-US" dirty="0" smtClean="0"/>
              <a:t>(</a:t>
            </a:r>
            <a:r>
              <a:rPr lang="en-US" i="1" dirty="0" smtClean="0"/>
              <a:t>c</a:t>
            </a:r>
            <a:r>
              <a:rPr lang="en-US" dirty="0" smtClean="0"/>
              <a:t>)</a:t>
            </a:r>
            <a:r>
              <a:rPr lang="en-US" i="1" dirty="0" smtClean="0"/>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what is the composition of </a:t>
            </a:r>
            <a:r>
              <a:rPr lang="en-US" i="1" dirty="0" smtClean="0"/>
              <a:t>g </a:t>
            </a:r>
            <a:r>
              <a:rPr lang="en-US" dirty="0" smtClean="0"/>
              <a:t>and </a:t>
            </a:r>
            <a:r>
              <a:rPr lang="en-US" i="1" dirty="0" smtClean="0"/>
              <a:t>f</a:t>
            </a:r>
            <a:r>
              <a:rPr lang="en-US" dirty="0" smtClean="0"/>
              <a:t>.</a:t>
            </a:r>
          </a:p>
          <a:p>
            <a:pPr>
              <a:buNone/>
            </a:pPr>
            <a:r>
              <a:rPr lang="en-US" b="1" dirty="0" smtClean="0"/>
              <a:t>    Solution:  </a:t>
            </a:r>
            <a:r>
              <a:rPr lang="en-US" dirty="0" smtClean="0"/>
              <a:t>The composition </a:t>
            </a:r>
            <a:r>
              <a:rPr lang="en-US" i="1" dirty="0" err="1" smtClean="0"/>
              <a:t>f</a:t>
            </a:r>
            <a:r>
              <a:rPr lang="en-US" i="1" dirty="0" err="1" smtClean="0">
                <a:latin typeface="Cambria Math"/>
                <a:ea typeface="Cambria Math"/>
              </a:rPr>
              <a:t>∘g</a:t>
            </a:r>
            <a:r>
              <a:rPr lang="en-US" dirty="0" smtClean="0"/>
              <a:t>  is defined by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2</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1</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a:t>
            </a:r>
            <a:r>
              <a:rPr lang="en-US" dirty="0" smtClean="0"/>
              <a:t> </a:t>
            </a:r>
          </a:p>
          <a:p>
            <a:pPr lvl="1">
              <a:buNone/>
            </a:pPr>
            <a:r>
              <a:rPr lang="en-US" dirty="0" smtClean="0"/>
              <a:t>Note that </a:t>
            </a: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is not defined, because the range of </a:t>
            </a:r>
            <a:r>
              <a:rPr lang="en-US" i="1" dirty="0" smtClean="0">
                <a:ea typeface="Cambria Math"/>
              </a:rPr>
              <a:t>f</a:t>
            </a:r>
            <a:r>
              <a:rPr lang="en-US" dirty="0" smtClean="0">
                <a:latin typeface="Cambria Math"/>
                <a:ea typeface="Cambria Math"/>
              </a:rPr>
              <a:t> is not a subset of the domain of </a:t>
            </a:r>
            <a:r>
              <a:rPr lang="en-US" i="1" dirty="0" smtClean="0">
                <a:ea typeface="Cambria Math"/>
              </a:rPr>
              <a:t>g</a:t>
            </a:r>
            <a:r>
              <a:rPr lang="en-US" dirty="0" smtClean="0">
                <a:latin typeface="Cambria Math"/>
                <a:ea typeface="Cambria Math"/>
              </a:rPr>
              <a:t>. </a:t>
            </a:r>
            <a:endParaRPr lang="en-US" dirty="0" smtClean="0"/>
          </a:p>
          <a:p>
            <a:pPr lvl="1"/>
            <a:endParaRPr lang="en-US" dirty="0" smtClean="0"/>
          </a:p>
          <a:p>
            <a:pPr lvl="1"/>
            <a:endParaRPr lang="en-US" dirty="0" smtClean="0"/>
          </a:p>
          <a:p>
            <a:pPr lvl="1"/>
            <a:endParaRPr lang="en-US" dirty="0" smtClean="0"/>
          </a:p>
          <a:p>
            <a:endParaRPr lang="en-US" dirty="0" smtClean="0"/>
          </a:p>
          <a:p>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f and g be functions from the set of integers to the set of integers defined by  </a:t>
            </a:r>
            <a:r>
              <a:rPr lang="en-US" i="1" dirty="0" smtClean="0"/>
              <a:t>f</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g</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3</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2</a:t>
            </a:r>
            <a:r>
              <a:rPr lang="en-US" dirty="0" smtClean="0"/>
              <a:t>. </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also the composition of </a:t>
            </a:r>
            <a:r>
              <a:rPr lang="en-US" i="1" dirty="0" smtClean="0"/>
              <a:t>g</a:t>
            </a:r>
            <a:r>
              <a:rPr lang="en-US" dirty="0" smtClean="0"/>
              <a:t> and </a:t>
            </a:r>
            <a:r>
              <a:rPr lang="en-US" i="1" dirty="0" smtClean="0"/>
              <a:t>f </a:t>
            </a:r>
            <a:r>
              <a:rPr lang="en-US" dirty="0" smtClean="0"/>
              <a:t>?</a:t>
            </a:r>
          </a:p>
          <a:p>
            <a:pPr>
              <a:buNone/>
            </a:pPr>
            <a:r>
              <a:rPr lang="en-US" b="1" dirty="0" smtClean="0"/>
              <a:t>     Solution:</a:t>
            </a:r>
            <a:endParaRPr lang="en-US" dirty="0" smtClean="0"/>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(3</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2(3</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+ 3</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a:t>
            </a:r>
            <a:endParaRPr lang="en-US" dirty="0" smtClean="0"/>
          </a:p>
          <a:p>
            <a:pPr lvl="1">
              <a:buNone/>
            </a:pP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a:t>
            </a:r>
            <a:r>
              <a:rPr lang="en-US" i="1" dirty="0" smtClean="0">
                <a:latin typeface="Cambria Math"/>
                <a:ea typeface="Cambria Math"/>
              </a:rPr>
              <a:t>f</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(2</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 = 3(2</a:t>
            </a:r>
            <a:r>
              <a:rPr lang="en-US" i="1" dirty="0" smtClean="0">
                <a:ea typeface="Cambria Math"/>
              </a:rPr>
              <a:t>x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3)</a:t>
            </a:r>
            <a:r>
              <a:rPr lang="en-US" i="1" dirty="0" smtClean="0">
                <a:latin typeface="Cambria Math"/>
                <a:ea typeface="Cambria Math"/>
              </a:rPr>
              <a:t> </a:t>
            </a:r>
            <a:r>
              <a:rPr lang="en-US" dirty="0" smtClean="0">
                <a:latin typeface="Cambria Math"/>
                <a:ea typeface="Cambria Math"/>
              </a:rPr>
              <a:t>+ 2</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+ 11</a:t>
            </a:r>
            <a:r>
              <a:rPr lang="en-US" dirty="0" smtClean="0"/>
              <a:t>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Functions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f</a:t>
            </a:r>
            <a:r>
              <a:rPr lang="en-US" dirty="0" smtClean="0"/>
              <a:t> be a function from the set </a:t>
            </a:r>
            <a:r>
              <a:rPr lang="en-US" i="1" dirty="0" smtClean="0"/>
              <a:t>A</a:t>
            </a:r>
            <a:r>
              <a:rPr lang="en-US" dirty="0" smtClean="0"/>
              <a:t> to the set </a:t>
            </a:r>
            <a:r>
              <a:rPr lang="en-US" i="1" dirty="0" smtClean="0"/>
              <a:t>B</a:t>
            </a:r>
            <a:r>
              <a:rPr lang="en-US" dirty="0" smtClean="0"/>
              <a:t>. The </a:t>
            </a:r>
            <a:r>
              <a:rPr lang="en-US" i="1" dirty="0" smtClean="0"/>
              <a:t>graph</a:t>
            </a:r>
            <a:r>
              <a:rPr lang="en-US" dirty="0" smtClean="0"/>
              <a:t> of the function </a:t>
            </a:r>
            <a:r>
              <a:rPr lang="en-US" i="1" dirty="0" smtClean="0"/>
              <a:t>f</a:t>
            </a:r>
            <a:r>
              <a:rPr lang="en-US" dirty="0" smtClean="0"/>
              <a:t> is the set of ordered pairs   </a:t>
            </a:r>
            <a:r>
              <a:rPr lang="en-US" dirty="0" smtClean="0">
                <a:latin typeface="Cambria Math" pitchFamily="18" charset="0"/>
                <a:ea typeface="Cambria Math" pitchFamily="18" charset="0"/>
              </a:rPr>
              <a:t>{(</a:t>
            </a:r>
            <a:r>
              <a:rPr lang="en-US" i="1" dirty="0" err="1" smtClean="0">
                <a:ea typeface="Cambria Math" pitchFamily="18" charset="0"/>
              </a:rPr>
              <a:t>a,b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latin typeface="Cambria Math"/>
                <a:ea typeface="Cambria Math"/>
              </a:rPr>
              <a:t>A</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a:t>
            </a:r>
            <a:r>
              <a:rPr lang="en-US" i="1" dirty="0" smtClean="0">
                <a:ea typeface="Cambria Math"/>
              </a:rPr>
              <a:t>a</a:t>
            </a:r>
            <a:r>
              <a:rPr lang="en-US" dirty="0" smtClean="0">
                <a:latin typeface="Cambria Math"/>
                <a:ea typeface="Cambria Math"/>
              </a:rPr>
              <a:t>) = </a:t>
            </a:r>
            <a:r>
              <a:rPr lang="en-US" i="1" dirty="0" smtClean="0">
                <a:ea typeface="Cambria Math"/>
              </a:rPr>
              <a:t>b</a:t>
            </a:r>
            <a:r>
              <a:rPr lang="en-US" dirty="0" smtClean="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n</a:t>
            </a:r>
            <a:r>
              <a:rPr lang="en-US" sz="2400" dirty="0" smtClean="0"/>
              <a:t> </a:t>
            </a:r>
            <a:r>
              <a:rPr lang="en-US" sz="2400" dirty="0" smtClean="0">
                <a:latin typeface="Cambria Math" pitchFamily="18" charset="0"/>
                <a:ea typeface="Cambria Math" pitchFamily="18" charset="0"/>
              </a:rPr>
              <a:t>+ 1 </a:t>
            </a:r>
          </a:p>
          <a:p>
            <a:r>
              <a:rPr lang="en-US" sz="2400" dirty="0" smtClean="0"/>
              <a:t>    from Z to Z</a:t>
            </a:r>
            <a:endParaRPr lang="en-US" sz="2400" dirty="0"/>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x</a:t>
            </a:r>
            <a:r>
              <a:rPr lang="en-US" sz="2400" dirty="0" smtClean="0"/>
              <a:t>) = </a:t>
            </a:r>
            <a:r>
              <a:rPr lang="en-US" sz="2400" i="1" dirty="0" smtClean="0"/>
              <a:t>x</a:t>
            </a:r>
            <a:r>
              <a:rPr lang="en-US" sz="2400" baseline="30000" dirty="0" smtClean="0">
                <a:latin typeface="Cambria Math" pitchFamily="18" charset="0"/>
                <a:ea typeface="Cambria Math" pitchFamily="18" charset="0"/>
              </a:rPr>
              <a:t>2</a:t>
            </a:r>
            <a:r>
              <a:rPr lang="en-US" sz="2400" dirty="0" smtClean="0"/>
              <a:t> </a:t>
            </a:r>
          </a:p>
          <a:p>
            <a:r>
              <a:rPr lang="en-US" sz="2400" dirty="0" smtClean="0"/>
              <a:t>    from Z to Z</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Functions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floor</a:t>
            </a:r>
            <a:r>
              <a:rPr lang="en-US" dirty="0" smtClean="0"/>
              <a:t> function, denoted</a:t>
            </a:r>
          </a:p>
          <a:p>
            <a:endParaRPr lang="en-US" dirty="0" smtClean="0"/>
          </a:p>
          <a:p>
            <a:pPr>
              <a:buNone/>
            </a:pPr>
            <a:r>
              <a:rPr lang="en-US" dirty="0" smtClean="0"/>
              <a:t>  is the largest integer less than or equal to </a:t>
            </a:r>
            <a:r>
              <a:rPr lang="en-US" i="1" dirty="0" smtClean="0"/>
              <a:t>x</a:t>
            </a:r>
            <a:r>
              <a:rPr lang="en-US" dirty="0" smtClean="0"/>
              <a:t>.</a:t>
            </a:r>
          </a:p>
          <a:p>
            <a:endParaRPr lang="en-US" dirty="0" smtClean="0"/>
          </a:p>
          <a:p>
            <a:r>
              <a:rPr lang="en-US" dirty="0" smtClean="0"/>
              <a:t>The </a:t>
            </a:r>
            <a:r>
              <a:rPr lang="en-US" i="1" dirty="0" smtClean="0"/>
              <a:t>ceiling </a:t>
            </a:r>
            <a:r>
              <a:rPr lang="en-US" dirty="0" smtClean="0"/>
              <a:t>function, denoted</a:t>
            </a:r>
          </a:p>
          <a:p>
            <a:endParaRPr lang="en-US" dirty="0" smtClean="0"/>
          </a:p>
          <a:p>
            <a:pPr>
              <a:buNone/>
            </a:pPr>
            <a:r>
              <a:rPr lang="en-US" dirty="0" smtClean="0"/>
              <a:t>  is the smallest integer greater than or  equal to </a:t>
            </a:r>
            <a:r>
              <a:rPr lang="en-US" i="1" dirty="0" smtClean="0"/>
              <a:t>x</a:t>
            </a:r>
            <a:endParaRPr lang="en-US" i="1" dirty="0"/>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smtClean="0"/>
              <a:t>Example:</a:t>
            </a:r>
            <a:endParaRPr lang="en-US" sz="2400" b="1" dirty="0"/>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smtClean="0"/>
              <a:t>Graph of (a) Floor and (b) Ceiling Functions </a:t>
            </a:r>
          </a:p>
          <a:p>
            <a:r>
              <a:rPr lang="en-US" sz="2400" dirty="0" smtClean="0"/>
              <a:t>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a:t>
            </a:r>
            <a:r>
              <a:rPr lang="en-US" dirty="0" smtClean="0"/>
              <a:t>.</a:t>
            </a:r>
          </a:p>
          <a:p>
            <a:pPr>
              <a:buNone/>
            </a:pPr>
            <a:r>
              <a:rPr lang="en-US" b="1" dirty="0" smtClean="0"/>
              <a:t>Q</a:t>
            </a:r>
            <a:r>
              <a:rPr lang="en-US" dirty="0" smtClean="0"/>
              <a:t> = set of rational numbers</a:t>
            </a:r>
          </a:p>
          <a:p>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 \rightarrow y_1 = y_2]$&#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39340</TotalTime>
  <Words>4745</Words>
  <Application>Microsoft Macintosh PowerPoint</Application>
  <PresentationFormat>On-screen Show (4:3)</PresentationFormat>
  <Paragraphs>672</Paragraphs>
  <Slides>71</Slides>
  <Notes>4</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Flow</vt:lpstr>
      <vt:lpstr>Basic Structures: Sets, Functions, Sequences, Sums, and Matrices</vt:lpstr>
      <vt:lpstr>Chapter Summary</vt:lpstr>
      <vt:lpstr>Sets</vt:lpstr>
      <vt:lpstr>Section Summary</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lpstr>Functions</vt:lpstr>
      <vt:lpstr>Section Summary</vt:lpstr>
      <vt:lpstr>Functions</vt:lpstr>
      <vt:lpstr>Functions </vt:lpstr>
      <vt:lpstr>Functions</vt:lpstr>
      <vt:lpstr>Representing Functions</vt:lpstr>
      <vt:lpstr>Questions</vt:lpstr>
      <vt:lpstr>Question on Functions and Sets </vt:lpstr>
      <vt:lpstr>Injections</vt:lpstr>
      <vt:lpstr>Surjections</vt:lpstr>
      <vt:lpstr>Bijections</vt:lpstr>
      <vt:lpstr>Showing that f is one-to-one or onto</vt:lpstr>
      <vt:lpstr>Showing that f is one-to-one or onto</vt:lpstr>
      <vt:lpstr>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Artemis Hatzigeorgiou</cp:lastModifiedBy>
  <cp:revision>2005</cp:revision>
  <cp:lastPrinted>2015-02-24T20:38:44Z</cp:lastPrinted>
  <dcterms:created xsi:type="dcterms:W3CDTF">2011-03-27T19:09:13Z</dcterms:created>
  <dcterms:modified xsi:type="dcterms:W3CDTF">2015-03-02T10:40:34Z</dcterms:modified>
</cp:coreProperties>
</file>