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63" r:id="rId4"/>
    <p:sldId id="261" r:id="rId5"/>
    <p:sldId id="272" r:id="rId6"/>
    <p:sldId id="257" r:id="rId7"/>
    <p:sldId id="266" r:id="rId8"/>
    <p:sldId id="259" r:id="rId9"/>
    <p:sldId id="260" r:id="rId10"/>
    <p:sldId id="283" r:id="rId11"/>
    <p:sldId id="262" r:id="rId12"/>
    <p:sldId id="264" r:id="rId13"/>
    <p:sldId id="265" r:id="rId14"/>
    <p:sldId id="284" r:id="rId15"/>
    <p:sldId id="267" r:id="rId16"/>
    <p:sldId id="268" r:id="rId17"/>
    <p:sldId id="269" r:id="rId18"/>
    <p:sldId id="270" r:id="rId19"/>
    <p:sldId id="271" r:id="rId20"/>
    <p:sldId id="273" r:id="rId21"/>
    <p:sldId id="274" r:id="rId22"/>
    <p:sldId id="275" r:id="rId23"/>
    <p:sldId id="277" r:id="rId24"/>
    <p:sldId id="278" r:id="rId25"/>
    <p:sldId id="279" r:id="rId26"/>
    <p:sldId id="282" r:id="rId27"/>
    <p:sldId id="280" r:id="rId28"/>
    <p:sldId id="281" r:id="rId29"/>
    <p:sldId id="285" r:id="rId30"/>
    <p:sldId id="286"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l-GR" smtClean="0"/>
              <a:t>Στυλ κύριου τίτλου</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pPr/>
              <a:t>3/13/2018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446C117F-5CCF-4837-BE5F-2B92066CAFAF}" type="datetimeFigureOut">
              <a:rPr lang="en-US" dirty="0"/>
              <a:pPr/>
              <a:t>3/13/2018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l-GR" smtClean="0"/>
              <a:t>Στυλ κύριου τίτλου</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84EB90BD-B6CE-46B7-997F-7313B992CCDC}" type="datetimeFigureOut">
              <a:rPr lang="en-US" dirty="0"/>
              <a:pPr/>
              <a:t>3/13/2018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l-GR" smtClean="0"/>
              <a:t>Στυλ κύριου τίτλου</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CDB9D11F-B188-461D-B23F-39381795C052}" type="datetimeFigureOut">
              <a:rPr lang="en-US" dirty="0"/>
              <a:pPr/>
              <a:t>3/13/2018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l-GR" smtClean="0"/>
              <a:t>Στυλ κύριου τίτλου</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52E6D8D9-55A2-4063-B0F3-121F44549695}" type="datetimeFigureOut">
              <a:rPr lang="en-US" dirty="0"/>
              <a:pPr/>
              <a:t>3/13/2018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l-GR" smtClean="0"/>
              <a:t>Στυλ κύριου τίτλου</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3" name="Date Placeholder 2"/>
          <p:cNvSpPr>
            <a:spLocks noGrp="1"/>
          </p:cNvSpPr>
          <p:nvPr>
            <p:ph type="dt" sz="half" idx="10"/>
          </p:nvPr>
        </p:nvSpPr>
        <p:spPr/>
        <p:txBody>
          <a:bodyPr/>
          <a:lstStyle/>
          <a:p>
            <a:fld id="{D4B24536-994D-4021-A283-9F449C0DB509}" type="datetimeFigureOut">
              <a:rPr lang="en-US" dirty="0"/>
              <a:pPr/>
              <a:t>3/13/2018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l-GR" smtClean="0"/>
              <a:t>Στυλ κύριου τίτλου</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3" name="Date Placeholder 2"/>
          <p:cNvSpPr>
            <a:spLocks noGrp="1"/>
          </p:cNvSpPr>
          <p:nvPr>
            <p:ph type="dt" sz="half" idx="10"/>
          </p:nvPr>
        </p:nvSpPr>
        <p:spPr/>
        <p:txBody>
          <a:bodyPr/>
          <a:lstStyle/>
          <a:p>
            <a:fld id="{3CBBBB78-C96F-47B7-AB17-D852CA960AC9}" type="datetimeFigureOut">
              <a:rPr lang="en-US" dirty="0"/>
              <a:pPr/>
              <a:t>3/13/2018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pPr/>
              <a:t>3/13/2018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pPr/>
              <a:t>3/13/2018</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pPr/>
              <a:t>3/13/2018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l-GR" smtClean="0"/>
              <a:t>Στυλ κύριου τίτλου</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30578ACC-22D6-47C1-A373-4FD133E34F3C}" type="datetimeFigureOut">
              <a:rPr lang="en-US" dirty="0"/>
              <a:pPr/>
              <a:t>3/13/2018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pPr/>
              <a:t>3/13/2018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680322" y="3030008"/>
            <a:ext cx="4698355" cy="2906179"/>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5594123" y="3030008"/>
            <a:ext cx="4700059" cy="2906179"/>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pPr/>
              <a:t>3/13/2018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pPr/>
              <a:t>3/13/2018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pPr/>
              <a:t>3/13/2018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l-GR" smtClean="0"/>
              <a:t>Στυλ κύριου τίτλου</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E331444B-B92B-4E27-8C94-BB93EAF5CB18}" type="datetimeFigureOut">
              <a:rPr lang="en-US" dirty="0"/>
              <a:pPr/>
              <a:t>3/13/2018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363EFA5E-FA76-400D-B3DC-F0BA90E6D107}" type="datetimeFigureOut">
              <a:rPr lang="en-US" dirty="0"/>
              <a:pPr/>
              <a:t>3/13/2018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pPr/>
              <a:t>3/13/2018</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mindhack.gr/wp-content/uploads/2016/03/terence_mckenna_tribute_by_mickehill-d70k96q.jp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l-GR" dirty="0" smtClean="0"/>
              <a:t>Σαμανισμός : μία ιστορία παλιά και καινούργια …</a:t>
            </a:r>
            <a:endParaRPr lang="el-GR" dirty="0"/>
          </a:p>
        </p:txBody>
      </p:sp>
      <p:sp>
        <p:nvSpPr>
          <p:cNvPr id="3" name="Υπότιτλος 2"/>
          <p:cNvSpPr>
            <a:spLocks noGrp="1"/>
          </p:cNvSpPr>
          <p:nvPr>
            <p:ph type="subTitle" idx="1"/>
          </p:nvPr>
        </p:nvSpPr>
        <p:spPr>
          <a:xfrm>
            <a:off x="680322" y="4394039"/>
            <a:ext cx="11511678" cy="1117687"/>
          </a:xfrm>
        </p:spPr>
        <p:txBody>
          <a:bodyPr/>
          <a:lstStyle/>
          <a:p>
            <a:r>
              <a:rPr lang="el-GR" dirty="0" smtClean="0"/>
              <a:t>		Επιμέλεια παρουσίασης: Βλαστού Πηνελόπη</a:t>
            </a:r>
            <a:endParaRPr lang="el-GR" dirty="0"/>
          </a:p>
        </p:txBody>
      </p:sp>
      <p:pic>
        <p:nvPicPr>
          <p:cNvPr id="4" name="Εικόνα 3" descr="https://www.nea-acropoli.gr/images/images/articles_online_new/esoterismos/shamanism-filosofia.jpg"/>
          <p:cNvPicPr/>
          <p:nvPr/>
        </p:nvPicPr>
        <p:blipFill>
          <a:blip r:embed="rId2">
            <a:extLst>
              <a:ext uri="{28A0092B-C50C-407E-A947-70E740481C1C}">
                <a14:useLocalDpi xmlns:a14="http://schemas.microsoft.com/office/drawing/2010/main" val="0"/>
              </a:ext>
            </a:extLst>
          </a:blip>
          <a:srcRect/>
          <a:stretch>
            <a:fillRect/>
          </a:stretch>
        </p:blipFill>
        <p:spPr bwMode="auto">
          <a:xfrm>
            <a:off x="360608" y="0"/>
            <a:ext cx="11230378" cy="2588654"/>
          </a:xfrm>
          <a:prstGeom prst="rect">
            <a:avLst/>
          </a:prstGeom>
          <a:noFill/>
          <a:ln>
            <a:noFill/>
          </a:ln>
        </p:spPr>
      </p:pic>
    </p:spTree>
    <p:extLst>
      <p:ext uri="{BB962C8B-B14F-4D97-AF65-F5344CB8AC3E}">
        <p14:creationId xmlns:p14="http://schemas.microsoft.com/office/powerpoint/2010/main" val="1331304112"/>
      </p:ext>
    </p:extLst>
  </p:cSld>
  <p:clrMapOvr>
    <a:masterClrMapping/>
  </p:clrMapOvr>
  <p:transition>
    <p:newsfla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Αρχές του σαμανισμού:</a:t>
            </a:r>
            <a:endParaRPr lang="el-GR" dirty="0"/>
          </a:p>
        </p:txBody>
      </p:sp>
      <p:sp>
        <p:nvSpPr>
          <p:cNvPr id="3" name="Θέση περιεχομένου 2"/>
          <p:cNvSpPr>
            <a:spLocks noGrp="1"/>
          </p:cNvSpPr>
          <p:nvPr>
            <p:ph idx="1"/>
          </p:nvPr>
        </p:nvSpPr>
        <p:spPr>
          <a:xfrm>
            <a:off x="680321" y="2336873"/>
            <a:ext cx="10305358" cy="3599316"/>
          </a:xfrm>
        </p:spPr>
        <p:txBody>
          <a:bodyPr/>
          <a:lstStyle/>
          <a:p>
            <a:r>
              <a:rPr lang="el-GR" b="1" dirty="0" smtClean="0">
                <a:solidFill>
                  <a:schemeClr val="bg1"/>
                </a:solidFill>
              </a:rPr>
              <a:t>Ο διπλός εαυτός(</a:t>
            </a:r>
            <a:r>
              <a:rPr lang="en-US" b="1" dirty="0" smtClean="0">
                <a:solidFill>
                  <a:schemeClr val="bg1"/>
                </a:solidFill>
              </a:rPr>
              <a:t>alter ego)</a:t>
            </a:r>
            <a:r>
              <a:rPr lang="el-GR" b="1" dirty="0" smtClean="0">
                <a:solidFill>
                  <a:schemeClr val="bg1"/>
                </a:solidFill>
              </a:rPr>
              <a:t> με ένα δίδυμο πνεύμα με τη μορφή του ζώου- σταδιακά γίνεται το κύριο πνεύμα και εγκαθίσταται στο δέντρο της ζωής στο μέσο του κόσμου</a:t>
            </a:r>
          </a:p>
          <a:p>
            <a:r>
              <a:rPr lang="el-GR" b="1" dirty="0" smtClean="0">
                <a:solidFill>
                  <a:schemeClr val="bg1"/>
                </a:solidFill>
              </a:rPr>
              <a:t>Προγονική σειρά πνευμάτων με την οποία οι </a:t>
            </a:r>
            <a:r>
              <a:rPr lang="el-GR" b="1" dirty="0" err="1" smtClean="0">
                <a:solidFill>
                  <a:schemeClr val="bg1"/>
                </a:solidFill>
              </a:rPr>
              <a:t>σαμάνοι</a:t>
            </a:r>
            <a:r>
              <a:rPr lang="el-GR" b="1" dirty="0" smtClean="0">
                <a:solidFill>
                  <a:schemeClr val="bg1"/>
                </a:solidFill>
              </a:rPr>
              <a:t> συνδέονται με γενεαλογική σειρά ή με άμεση επιλογή ενός ανώτερου </a:t>
            </a:r>
            <a:r>
              <a:rPr lang="el-GR" b="1" dirty="0" err="1" smtClean="0">
                <a:solidFill>
                  <a:schemeClr val="bg1"/>
                </a:solidFill>
              </a:rPr>
              <a:t>σαμάνου</a:t>
            </a:r>
            <a:endParaRPr lang="el-GR" b="1" dirty="0" smtClean="0">
              <a:solidFill>
                <a:schemeClr val="bg1"/>
              </a:solidFill>
            </a:endParaRPr>
          </a:p>
          <a:p>
            <a:r>
              <a:rPr lang="el-GR" b="1" dirty="0" smtClean="0">
                <a:solidFill>
                  <a:schemeClr val="bg1"/>
                </a:solidFill>
              </a:rPr>
              <a:t>Γνώση της γλώσσας των ζώων και των πουλιών/μέσα από ειδική δίαιτα-κατάποση φιδιού –ο </a:t>
            </a:r>
            <a:r>
              <a:rPr lang="el-GR" b="1" dirty="0" err="1" smtClean="0">
                <a:solidFill>
                  <a:schemeClr val="bg1"/>
                </a:solidFill>
              </a:rPr>
              <a:t>σαμάνος</a:t>
            </a:r>
            <a:r>
              <a:rPr lang="el-GR" b="1" dirty="0" smtClean="0">
                <a:solidFill>
                  <a:schemeClr val="bg1"/>
                </a:solidFill>
              </a:rPr>
              <a:t> μπορεί να επικοινωνεί και με τους νεκρούς</a:t>
            </a:r>
            <a:endParaRPr lang="el-GR" b="1" dirty="0">
              <a:solidFill>
                <a:schemeClr val="bg1"/>
              </a:solidFill>
            </a:endParaRPr>
          </a:p>
        </p:txBody>
      </p:sp>
    </p:spTree>
    <p:extLst>
      <p:ext uri="{BB962C8B-B14F-4D97-AF65-F5344CB8AC3E}">
        <p14:creationId xmlns:p14="http://schemas.microsoft.com/office/powerpoint/2010/main" val="24694853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Η επίδραση των ονείρων:</a:t>
            </a:r>
            <a:endParaRPr lang="el-GR"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975834"/>
            <a:ext cx="3786389" cy="4882166"/>
          </a:xfrm>
        </p:spPr>
      </p:pic>
      <p:sp>
        <p:nvSpPr>
          <p:cNvPr id="3" name="Ορθογώνιο 2"/>
          <p:cNvSpPr/>
          <p:nvPr/>
        </p:nvSpPr>
        <p:spPr>
          <a:xfrm>
            <a:off x="3786389" y="1975834"/>
            <a:ext cx="8667481" cy="5078313"/>
          </a:xfrm>
          <a:prstGeom prst="rect">
            <a:avLst/>
          </a:prstGeom>
        </p:spPr>
        <p:txBody>
          <a:bodyPr wrap="square">
            <a:spAutoFit/>
          </a:bodyPr>
          <a:lstStyle/>
          <a:p>
            <a:r>
              <a:rPr lang="el-GR" dirty="0">
                <a:solidFill>
                  <a:schemeClr val="bg1"/>
                </a:solidFill>
                <a:latin typeface="+mj-lt"/>
                <a:ea typeface="Times New Roman" panose="02020603050405020304" pitchFamily="18" charset="0"/>
              </a:rPr>
              <a:t>Μια μορφή από τις πιο τρέχουσες της εκλογής του μελλοντικού </a:t>
            </a:r>
            <a:r>
              <a:rPr lang="el-GR" dirty="0" err="1">
                <a:solidFill>
                  <a:schemeClr val="bg1"/>
                </a:solidFill>
                <a:latin typeface="+mj-lt"/>
                <a:ea typeface="Times New Roman" panose="02020603050405020304" pitchFamily="18" charset="0"/>
              </a:rPr>
              <a:t>σαμάνου</a:t>
            </a:r>
            <a:r>
              <a:rPr lang="el-GR" dirty="0">
                <a:solidFill>
                  <a:schemeClr val="bg1"/>
                </a:solidFill>
                <a:latin typeface="+mj-lt"/>
                <a:ea typeface="Times New Roman" panose="02020603050405020304" pitchFamily="18" charset="0"/>
              </a:rPr>
              <a:t> είναι η συνάντηση ενός θεϊκού ή </a:t>
            </a:r>
            <a:r>
              <a:rPr lang="el-GR" dirty="0" err="1">
                <a:solidFill>
                  <a:schemeClr val="bg1"/>
                </a:solidFill>
                <a:latin typeface="+mj-lt"/>
                <a:ea typeface="Times New Roman" panose="02020603050405020304" pitchFamily="18" charset="0"/>
              </a:rPr>
              <a:t>ημιθεϊκού</a:t>
            </a:r>
            <a:r>
              <a:rPr lang="el-GR" dirty="0">
                <a:solidFill>
                  <a:schemeClr val="bg1"/>
                </a:solidFill>
                <a:latin typeface="+mj-lt"/>
                <a:ea typeface="Times New Roman" panose="02020603050405020304" pitchFamily="18" charset="0"/>
              </a:rPr>
              <a:t> όντος, που του εμφανίζεται μέσω ενός ονείρου, μιας αρρώστιας ή κάποιας άλλης περίπτωσης, που του αποκαλύπτει ότι έχει εκλεγεί και τον παρακινεί να ακολουθήσει στο εξής έναν νέο κανόνα ζωής. Πιο συχνά είναι οι ψυχές των προγόνων </a:t>
            </a:r>
            <a:r>
              <a:rPr lang="el-GR" dirty="0" err="1">
                <a:solidFill>
                  <a:schemeClr val="bg1"/>
                </a:solidFill>
                <a:latin typeface="+mj-lt"/>
                <a:ea typeface="Times New Roman" panose="02020603050405020304" pitchFamily="18" charset="0"/>
              </a:rPr>
              <a:t>σαμάνων</a:t>
            </a:r>
            <a:r>
              <a:rPr lang="el-GR" dirty="0">
                <a:solidFill>
                  <a:schemeClr val="bg1"/>
                </a:solidFill>
                <a:latin typeface="+mj-lt"/>
                <a:ea typeface="Times New Roman" panose="02020603050405020304" pitchFamily="18" charset="0"/>
              </a:rPr>
              <a:t> που του μεταδίδουν το νέο. Οι αρρώστιες, τα όνειρα και οι λίγο - πολύ </a:t>
            </a:r>
            <a:r>
              <a:rPr lang="el-GR" dirty="0" err="1">
                <a:solidFill>
                  <a:schemeClr val="bg1"/>
                </a:solidFill>
                <a:latin typeface="+mj-lt"/>
                <a:ea typeface="Times New Roman" panose="02020603050405020304" pitchFamily="18" charset="0"/>
              </a:rPr>
              <a:t>παθογενείς</a:t>
            </a:r>
            <a:r>
              <a:rPr lang="el-GR" dirty="0">
                <a:solidFill>
                  <a:schemeClr val="bg1"/>
                </a:solidFill>
                <a:latin typeface="+mj-lt"/>
                <a:ea typeface="Times New Roman" panose="02020603050405020304" pitchFamily="18" charset="0"/>
              </a:rPr>
              <a:t> εκστάσεις, είναι μέσα προσέγγισης στη </a:t>
            </a:r>
            <a:r>
              <a:rPr lang="el-GR" dirty="0" err="1">
                <a:solidFill>
                  <a:schemeClr val="bg1"/>
                </a:solidFill>
                <a:latin typeface="+mj-lt"/>
                <a:ea typeface="Times New Roman" panose="02020603050405020304" pitchFamily="18" charset="0"/>
              </a:rPr>
              <a:t>σαμανιστική</a:t>
            </a:r>
            <a:r>
              <a:rPr lang="el-GR" dirty="0">
                <a:solidFill>
                  <a:schemeClr val="bg1"/>
                </a:solidFill>
                <a:latin typeface="+mj-lt"/>
                <a:ea typeface="Times New Roman" panose="02020603050405020304" pitchFamily="18" charset="0"/>
              </a:rPr>
              <a:t> κατάσταση. Μερικές φορές αυτές οι μοναδικές εμπειρίες δε σημαίνουν τίποτε άλλο παρά μια προτίμηση εκ των άνω και δεν κάνουν άλλο από το να ετοιμάζουν τον υποψήφιο για νέες </a:t>
            </a:r>
            <a:r>
              <a:rPr lang="el-GR" dirty="0" smtClean="0">
                <a:solidFill>
                  <a:schemeClr val="bg1"/>
                </a:solidFill>
                <a:latin typeface="+mj-lt"/>
                <a:ea typeface="Times New Roman" panose="02020603050405020304" pitchFamily="18" charset="0"/>
              </a:rPr>
              <a:t>αποκαλύψεις .</a:t>
            </a:r>
          </a:p>
          <a:p>
            <a:r>
              <a:rPr lang="el-GR" dirty="0" smtClean="0">
                <a:solidFill>
                  <a:schemeClr val="bg1"/>
                </a:solidFill>
                <a:latin typeface="+mj-lt"/>
              </a:rPr>
              <a:t>Το </a:t>
            </a:r>
            <a:r>
              <a:rPr lang="el-GR" dirty="0">
                <a:solidFill>
                  <a:schemeClr val="bg1"/>
                </a:solidFill>
                <a:latin typeface="+mj-lt"/>
              </a:rPr>
              <a:t>χαρακτηριστικό γνώρισμα του Σαμανισμού, δεν είναι η είσοδος ενός ξένου πνεύματος μέσα στο </a:t>
            </a:r>
            <a:r>
              <a:rPr lang="el-GR" dirty="0" err="1">
                <a:solidFill>
                  <a:schemeClr val="bg1"/>
                </a:solidFill>
                <a:latin typeface="+mj-lt"/>
              </a:rPr>
              <a:t>σαμάνα</a:t>
            </a:r>
            <a:r>
              <a:rPr lang="el-GR" dirty="0">
                <a:solidFill>
                  <a:schemeClr val="bg1"/>
                </a:solidFill>
                <a:latin typeface="+mj-lt"/>
              </a:rPr>
              <a:t>, αλλά είναι η απελευθέρωση του πνεύματος του </a:t>
            </a:r>
            <a:r>
              <a:rPr lang="el-GR" dirty="0" err="1">
                <a:solidFill>
                  <a:schemeClr val="bg1"/>
                </a:solidFill>
                <a:latin typeface="+mj-lt"/>
              </a:rPr>
              <a:t>σαμάνα</a:t>
            </a:r>
            <a:r>
              <a:rPr lang="el-GR" dirty="0">
                <a:solidFill>
                  <a:schemeClr val="bg1"/>
                </a:solidFill>
                <a:latin typeface="+mj-lt"/>
              </a:rPr>
              <a:t>, που εγκαταλείπει το σώμα του και ξεκινά για ένα εκστατικό ταξίδι ή μια "ψυχική εκδρομή". </a:t>
            </a:r>
            <a:r>
              <a:rPr lang="el-GR" dirty="0" smtClean="0">
                <a:solidFill>
                  <a:schemeClr val="bg1"/>
                </a:solidFill>
                <a:latin typeface="+mj-lt"/>
              </a:rPr>
              <a:t>Και </a:t>
            </a:r>
            <a:r>
              <a:rPr lang="el-GR" dirty="0">
                <a:solidFill>
                  <a:schemeClr val="bg1"/>
                </a:solidFill>
                <a:latin typeface="+mj-lt"/>
              </a:rPr>
              <a:t>εδώ βρίσκεται η διαφορά του με την Πυθία για παράδειγμα. Η Πυθία γινόταν ένθεος, πλήρης Θεού. </a:t>
            </a:r>
            <a:r>
              <a:rPr lang="el-GR" dirty="0" smtClean="0">
                <a:solidFill>
                  <a:schemeClr val="bg1"/>
                </a:solidFill>
                <a:latin typeface="+mj-lt"/>
              </a:rPr>
              <a:t>Αυτός </a:t>
            </a:r>
            <a:r>
              <a:rPr lang="el-GR" dirty="0">
                <a:solidFill>
                  <a:schemeClr val="bg1"/>
                </a:solidFill>
                <a:latin typeface="+mj-lt"/>
              </a:rPr>
              <a:t>είναι και ο λόγος που οι χρησμοδοτήσεις του Απόλλωνα ανακοινώνονταν πάντοτε στο πρώτο πρόσωπο και </a:t>
            </a:r>
            <a:r>
              <a:rPr lang="el-GR" dirty="0" smtClean="0">
                <a:solidFill>
                  <a:schemeClr val="bg1"/>
                </a:solidFill>
                <a:latin typeface="+mj-lt"/>
              </a:rPr>
              <a:t>ποτ</a:t>
            </a:r>
            <a:r>
              <a:rPr lang="el-GR" dirty="0">
                <a:solidFill>
                  <a:schemeClr val="bg1"/>
                </a:solidFill>
                <a:latin typeface="+mj-lt"/>
              </a:rPr>
              <a:t>έ</a:t>
            </a:r>
            <a:r>
              <a:rPr lang="el-GR" dirty="0" smtClean="0">
                <a:solidFill>
                  <a:schemeClr val="bg1"/>
                </a:solidFill>
                <a:latin typeface="+mj-lt"/>
              </a:rPr>
              <a:t> </a:t>
            </a:r>
            <a:r>
              <a:rPr lang="el-GR" dirty="0">
                <a:solidFill>
                  <a:schemeClr val="bg1"/>
                </a:solidFill>
                <a:latin typeface="+mj-lt"/>
              </a:rPr>
              <a:t>στο τρίτο. Η ψυχή του </a:t>
            </a:r>
            <a:r>
              <a:rPr lang="el-GR" dirty="0" err="1">
                <a:solidFill>
                  <a:schemeClr val="bg1"/>
                </a:solidFill>
                <a:latin typeface="+mj-lt"/>
              </a:rPr>
              <a:t>σαμάνου</a:t>
            </a:r>
            <a:r>
              <a:rPr lang="el-GR" dirty="0">
                <a:solidFill>
                  <a:schemeClr val="bg1"/>
                </a:solidFill>
                <a:latin typeface="+mj-lt"/>
              </a:rPr>
              <a:t>, όμως, εγκαταλείπει το σώμα και ταξιδεύει σε μέρη μακρινά και συχνότερα στον κόσμο των πνευμάτων.</a:t>
            </a:r>
            <a:br>
              <a:rPr lang="el-GR" dirty="0">
                <a:solidFill>
                  <a:schemeClr val="bg1"/>
                </a:solidFill>
                <a:latin typeface="+mj-lt"/>
              </a:rPr>
            </a:br>
            <a:endParaRPr lang="el-GR" dirty="0">
              <a:solidFill>
                <a:schemeClr val="bg1"/>
              </a:solidFill>
              <a:latin typeface="+mj-lt"/>
            </a:endParaRPr>
          </a:p>
        </p:txBody>
      </p:sp>
    </p:spTree>
    <p:extLst>
      <p:ext uri="{BB962C8B-B14F-4D97-AF65-F5344CB8AC3E}">
        <p14:creationId xmlns:p14="http://schemas.microsoft.com/office/powerpoint/2010/main" val="39795366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Η θεραπεία των </a:t>
            </a:r>
            <a:r>
              <a:rPr lang="el-GR" dirty="0" err="1" smtClean="0"/>
              <a:t>σαμάνων</a:t>
            </a:r>
            <a:r>
              <a:rPr lang="el-GR" dirty="0" smtClean="0"/>
              <a:t>:</a:t>
            </a:r>
            <a:endParaRPr lang="el-GR"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 y="2047742"/>
            <a:ext cx="3026534" cy="4810258"/>
          </a:xfrm>
        </p:spPr>
      </p:pic>
      <p:sp>
        <p:nvSpPr>
          <p:cNvPr id="3" name="Ορθογώνιο 2"/>
          <p:cNvSpPr/>
          <p:nvPr/>
        </p:nvSpPr>
        <p:spPr>
          <a:xfrm>
            <a:off x="3026536" y="1834166"/>
            <a:ext cx="9401577" cy="6350200"/>
          </a:xfrm>
          <a:prstGeom prst="rect">
            <a:avLst/>
          </a:prstGeom>
        </p:spPr>
        <p:txBody>
          <a:bodyPr wrap="square">
            <a:spAutoFit/>
          </a:bodyPr>
          <a:lstStyle/>
          <a:p>
            <a:pPr algn="just">
              <a:lnSpc>
                <a:spcPct val="107000"/>
              </a:lnSpc>
              <a:spcBef>
                <a:spcPts val="600"/>
              </a:spcBef>
              <a:spcAft>
                <a:spcPts val="1800"/>
              </a:spcAft>
            </a:pPr>
            <a:r>
              <a:rPr lang="el-GR" b="1" dirty="0" smtClean="0">
                <a:solidFill>
                  <a:schemeClr val="bg1"/>
                </a:solidFill>
                <a:latin typeface="+mj-lt"/>
                <a:ea typeface="Times New Roman" panose="02020603050405020304" pitchFamily="18" charset="0"/>
                <a:cs typeface="Times New Roman" panose="02020603050405020304" pitchFamily="18" charset="0"/>
              </a:rPr>
              <a:t>Η </a:t>
            </a:r>
            <a:r>
              <a:rPr lang="el-GR" b="1" dirty="0" err="1" smtClean="0">
                <a:solidFill>
                  <a:schemeClr val="bg1"/>
                </a:solidFill>
                <a:latin typeface="+mj-lt"/>
                <a:ea typeface="Times New Roman" panose="02020603050405020304" pitchFamily="18" charset="0"/>
                <a:cs typeface="Times New Roman" panose="02020603050405020304" pitchFamily="18" charset="0"/>
              </a:rPr>
              <a:t>σαμανιστική</a:t>
            </a:r>
            <a:r>
              <a:rPr lang="el-GR" b="1" dirty="0" smtClean="0">
                <a:solidFill>
                  <a:schemeClr val="bg1"/>
                </a:solidFill>
                <a:latin typeface="+mj-lt"/>
                <a:ea typeface="Times New Roman" panose="02020603050405020304" pitchFamily="18" charset="0"/>
                <a:cs typeface="Times New Roman" panose="02020603050405020304" pitchFamily="18" charset="0"/>
              </a:rPr>
              <a:t> θεραπεία, περιλαμβάνει θυμιάματα από καπνό, τραγούδια ,μάλαξη της άρρωστης περιοχής του σώματος, ταύτιση της αιτίας της αρρώστιας με τη βοήθεια των βοηθητικών πνευμάτων και αφαίρεση του </a:t>
            </a:r>
            <a:r>
              <a:rPr lang="el-GR" b="1" dirty="0" err="1" smtClean="0">
                <a:solidFill>
                  <a:schemeClr val="bg1"/>
                </a:solidFill>
                <a:latin typeface="+mj-lt"/>
                <a:ea typeface="Times New Roman" panose="02020603050405020304" pitchFamily="18" charset="0"/>
                <a:cs typeface="Times New Roman" panose="02020603050405020304" pitchFamily="18" charset="0"/>
              </a:rPr>
              <a:t>παθογενούς</a:t>
            </a:r>
            <a:r>
              <a:rPr lang="el-GR" b="1" dirty="0" smtClean="0">
                <a:solidFill>
                  <a:schemeClr val="bg1"/>
                </a:solidFill>
                <a:latin typeface="+mj-lt"/>
                <a:ea typeface="Times New Roman" panose="02020603050405020304" pitchFamily="18" charset="0"/>
                <a:cs typeface="Times New Roman" panose="02020603050405020304" pitchFamily="18" charset="0"/>
              </a:rPr>
              <a:t> αντικειμένου μέσω της απομύζησης. Τα τελετουργικά ενισχύουν </a:t>
            </a:r>
            <a:r>
              <a:rPr lang="el-GR" dirty="0" smtClean="0">
                <a:solidFill>
                  <a:schemeClr val="bg1"/>
                </a:solidFill>
                <a:latin typeface="+mj-lt"/>
              </a:rPr>
              <a:t>όλους </a:t>
            </a:r>
            <a:r>
              <a:rPr lang="el-GR" dirty="0">
                <a:solidFill>
                  <a:schemeClr val="bg1"/>
                </a:solidFill>
                <a:latin typeface="+mj-lt"/>
              </a:rPr>
              <a:t>τους αισθητικούς τρόπους, και έτσι προκαλούν αισθητηριακή υπερφόρτωση με τη χρήση φωτεινών φτερών πουλιών, ψαλμωδίας </a:t>
            </a:r>
            <a:r>
              <a:rPr lang="el-GR" dirty="0" smtClean="0">
                <a:solidFill>
                  <a:schemeClr val="bg1"/>
                </a:solidFill>
                <a:latin typeface="+mj-lt"/>
              </a:rPr>
              <a:t>κινήσεων, φωνών και </a:t>
            </a:r>
            <a:r>
              <a:rPr lang="el-GR" dirty="0">
                <a:solidFill>
                  <a:schemeClr val="bg1"/>
                </a:solidFill>
                <a:latin typeface="+mj-lt"/>
              </a:rPr>
              <a:t>χορού, πολύχρωμες βαφές</a:t>
            </a:r>
            <a:br>
              <a:rPr lang="el-GR" dirty="0">
                <a:solidFill>
                  <a:schemeClr val="bg1"/>
                </a:solidFill>
                <a:latin typeface="+mj-lt"/>
              </a:rPr>
            </a:br>
            <a:r>
              <a:rPr lang="el-GR" dirty="0">
                <a:solidFill>
                  <a:schemeClr val="bg1"/>
                </a:solidFill>
                <a:latin typeface="+mj-lt"/>
              </a:rPr>
              <a:t>σώματος και έντονες μυρωδιές </a:t>
            </a:r>
            <a:r>
              <a:rPr lang="el-GR" dirty="0" smtClean="0">
                <a:solidFill>
                  <a:schemeClr val="bg1"/>
                </a:solidFill>
                <a:latin typeface="+mj-lt"/>
              </a:rPr>
              <a:t>,όπως </a:t>
            </a:r>
            <a:r>
              <a:rPr lang="el-GR" dirty="0">
                <a:solidFill>
                  <a:schemeClr val="bg1"/>
                </a:solidFill>
                <a:latin typeface="+mj-lt"/>
              </a:rPr>
              <a:t>άρωμα και καπνό. Τα οράματα και η τελετουργία η οποία τα πλαισιώνει, προφανώς αντανακλά την πολλαπλή αισθητηριακή ενίσχυση που </a:t>
            </a:r>
            <a:r>
              <a:rPr lang="el-GR" dirty="0" err="1">
                <a:solidFill>
                  <a:schemeClr val="bg1"/>
                </a:solidFill>
                <a:latin typeface="+mj-lt"/>
              </a:rPr>
              <a:t>βίωνουν</a:t>
            </a:r>
            <a:r>
              <a:rPr lang="el-GR" dirty="0">
                <a:solidFill>
                  <a:schemeClr val="bg1"/>
                </a:solidFill>
                <a:latin typeface="+mj-lt"/>
              </a:rPr>
              <a:t> τόσο ο </a:t>
            </a:r>
            <a:r>
              <a:rPr lang="el-GR" dirty="0" err="1">
                <a:solidFill>
                  <a:schemeClr val="bg1"/>
                </a:solidFill>
                <a:latin typeface="+mj-lt"/>
              </a:rPr>
              <a:t>σαμάνος</a:t>
            </a:r>
            <a:r>
              <a:rPr lang="el-GR" dirty="0">
                <a:solidFill>
                  <a:schemeClr val="bg1"/>
                </a:solidFill>
                <a:latin typeface="+mj-lt"/>
              </a:rPr>
              <a:t> όσο και οι συμμετέχοντες</a:t>
            </a:r>
            <a:r>
              <a:rPr lang="el-GR" dirty="0" smtClean="0">
                <a:solidFill>
                  <a:schemeClr val="bg1"/>
                </a:solidFill>
                <a:latin typeface="+mj-lt"/>
              </a:rPr>
              <a:t>.</a:t>
            </a:r>
          </a:p>
          <a:p>
            <a:pPr algn="just">
              <a:lnSpc>
                <a:spcPct val="107000"/>
              </a:lnSpc>
              <a:spcBef>
                <a:spcPts val="600"/>
              </a:spcBef>
              <a:spcAft>
                <a:spcPts val="1800"/>
              </a:spcAft>
            </a:pPr>
            <a:r>
              <a:rPr lang="el-GR" dirty="0" smtClean="0">
                <a:solidFill>
                  <a:schemeClr val="bg1"/>
                </a:solidFill>
                <a:latin typeface="+mj-lt"/>
              </a:rPr>
              <a:t>Ο </a:t>
            </a:r>
            <a:r>
              <a:rPr lang="el-GR" dirty="0" err="1">
                <a:solidFill>
                  <a:schemeClr val="bg1"/>
                </a:solidFill>
                <a:latin typeface="+mj-lt"/>
              </a:rPr>
              <a:t>σαµάνος</a:t>
            </a:r>
            <a:r>
              <a:rPr lang="el-GR" dirty="0">
                <a:solidFill>
                  <a:schemeClr val="bg1"/>
                </a:solidFill>
                <a:latin typeface="+mj-lt"/>
              </a:rPr>
              <a:t> µ</a:t>
            </a:r>
            <a:r>
              <a:rPr lang="el-GR" dirty="0" err="1">
                <a:solidFill>
                  <a:schemeClr val="bg1"/>
                </a:solidFill>
                <a:latin typeface="+mj-lt"/>
              </a:rPr>
              <a:t>πορεί</a:t>
            </a:r>
            <a:r>
              <a:rPr lang="el-GR" dirty="0">
                <a:solidFill>
                  <a:schemeClr val="bg1"/>
                </a:solidFill>
                <a:latin typeface="+mj-lt"/>
              </a:rPr>
              <a:t> να επικοινωνήσει µε τον </a:t>
            </a:r>
            <a:r>
              <a:rPr lang="el-GR" dirty="0" err="1">
                <a:solidFill>
                  <a:schemeClr val="bg1"/>
                </a:solidFill>
                <a:latin typeface="+mj-lt"/>
              </a:rPr>
              <a:t>κόσµο</a:t>
            </a:r>
            <a:r>
              <a:rPr lang="el-GR" dirty="0">
                <a:solidFill>
                  <a:schemeClr val="bg1"/>
                </a:solidFill>
                <a:latin typeface="+mj-lt"/>
              </a:rPr>
              <a:t> των </a:t>
            </a:r>
            <a:r>
              <a:rPr lang="el-GR" dirty="0" err="1">
                <a:solidFill>
                  <a:schemeClr val="bg1"/>
                </a:solidFill>
                <a:latin typeface="+mj-lt"/>
              </a:rPr>
              <a:t>πνευµάτων</a:t>
            </a:r>
            <a:r>
              <a:rPr lang="el-GR" dirty="0">
                <a:solidFill>
                  <a:schemeClr val="bg1"/>
                </a:solidFill>
                <a:latin typeface="+mj-lt"/>
              </a:rPr>
              <a:t> και να</a:t>
            </a:r>
            <a:br>
              <a:rPr lang="el-GR" dirty="0">
                <a:solidFill>
                  <a:schemeClr val="bg1"/>
                </a:solidFill>
                <a:latin typeface="+mj-lt"/>
              </a:rPr>
            </a:br>
            <a:r>
              <a:rPr lang="el-GR" dirty="0" err="1">
                <a:solidFill>
                  <a:schemeClr val="bg1"/>
                </a:solidFill>
                <a:latin typeface="+mj-lt"/>
              </a:rPr>
              <a:t>εφαρµόσει</a:t>
            </a:r>
            <a:r>
              <a:rPr lang="el-GR" dirty="0">
                <a:solidFill>
                  <a:schemeClr val="bg1"/>
                </a:solidFill>
                <a:latin typeface="+mj-lt"/>
              </a:rPr>
              <a:t> θεραπευτική αγωγή σε ασθένεια η οποία προκλήθηκε από κακά </a:t>
            </a:r>
            <a:r>
              <a:rPr lang="el-GR" dirty="0" err="1">
                <a:solidFill>
                  <a:schemeClr val="bg1"/>
                </a:solidFill>
                <a:latin typeface="+mj-lt"/>
              </a:rPr>
              <a:t>πνεύµατα</a:t>
            </a:r>
            <a:r>
              <a:rPr lang="el-GR" dirty="0">
                <a:solidFill>
                  <a:schemeClr val="bg1"/>
                </a:solidFill>
                <a:latin typeface="+mj-lt"/>
              </a:rPr>
              <a:t>. </a:t>
            </a:r>
            <a:r>
              <a:rPr lang="en-US" dirty="0">
                <a:solidFill>
                  <a:schemeClr val="bg1"/>
                </a:solidFill>
                <a:latin typeface="+mj-lt"/>
              </a:rPr>
              <a:t>Σ</a:t>
            </a:r>
            <a:r>
              <a:rPr lang="el-GR" dirty="0">
                <a:solidFill>
                  <a:schemeClr val="bg1"/>
                </a:solidFill>
                <a:latin typeface="+mj-lt"/>
              </a:rPr>
              <a:t>τις δυνατότητές του συγκαταλέγεται και η ύπνωση µε σκοπό την υποκίνηση ενός είδους διορατικής έκστασης. Το </a:t>
            </a:r>
            <a:r>
              <a:rPr lang="el-GR" dirty="0" err="1">
                <a:solidFill>
                  <a:schemeClr val="bg1"/>
                </a:solidFill>
                <a:latin typeface="+mj-lt"/>
              </a:rPr>
              <a:t>πνεύµα</a:t>
            </a:r>
            <a:r>
              <a:rPr lang="el-GR" dirty="0">
                <a:solidFill>
                  <a:schemeClr val="bg1"/>
                </a:solidFill>
                <a:latin typeface="+mj-lt"/>
              </a:rPr>
              <a:t> του µ</a:t>
            </a:r>
            <a:r>
              <a:rPr lang="el-GR" dirty="0" err="1">
                <a:solidFill>
                  <a:schemeClr val="bg1"/>
                </a:solidFill>
                <a:latin typeface="+mj-lt"/>
              </a:rPr>
              <a:t>πορεί</a:t>
            </a:r>
            <a:r>
              <a:rPr lang="el-GR" dirty="0">
                <a:solidFill>
                  <a:schemeClr val="bg1"/>
                </a:solidFill>
                <a:latin typeface="+mj-lt"/>
              </a:rPr>
              <a:t> να αφήσει το </a:t>
            </a:r>
            <a:r>
              <a:rPr lang="el-GR" dirty="0" err="1">
                <a:solidFill>
                  <a:schemeClr val="bg1"/>
                </a:solidFill>
                <a:latin typeface="+mj-lt"/>
              </a:rPr>
              <a:t>σώµα</a:t>
            </a:r>
            <a:r>
              <a:rPr lang="el-GR" dirty="0">
                <a:solidFill>
                  <a:schemeClr val="bg1"/>
                </a:solidFill>
                <a:latin typeface="+mj-lt"/>
              </a:rPr>
              <a:t> ώστε να µπει στον υπερφυσικό </a:t>
            </a:r>
            <a:r>
              <a:rPr lang="el-GR" dirty="0" err="1">
                <a:solidFill>
                  <a:schemeClr val="bg1"/>
                </a:solidFill>
                <a:latin typeface="+mj-lt"/>
              </a:rPr>
              <a:t>κόσµο</a:t>
            </a:r>
            <a:r>
              <a:rPr lang="el-GR" dirty="0">
                <a:solidFill>
                  <a:schemeClr val="bg1"/>
                </a:solidFill>
                <a:latin typeface="+mj-lt"/>
              </a:rPr>
              <a:t> προς αναζήτηση απαντήσεων. </a:t>
            </a:r>
            <a:r>
              <a:rPr lang="el-GR" dirty="0" err="1">
                <a:solidFill>
                  <a:schemeClr val="bg1"/>
                </a:solidFill>
                <a:latin typeface="+mj-lt"/>
              </a:rPr>
              <a:t>Ακόµη</a:t>
            </a:r>
            <a:r>
              <a:rPr lang="el-GR" dirty="0">
                <a:solidFill>
                  <a:schemeClr val="bg1"/>
                </a:solidFill>
                <a:latin typeface="+mj-lt"/>
              </a:rPr>
              <a:t> </a:t>
            </a:r>
            <a:r>
              <a:rPr lang="el-GR" dirty="0" err="1">
                <a:solidFill>
                  <a:schemeClr val="bg1"/>
                </a:solidFill>
                <a:latin typeface="+mj-lt"/>
              </a:rPr>
              <a:t>χρησιµοποιούν</a:t>
            </a:r>
            <a:r>
              <a:rPr lang="el-GR" dirty="0">
                <a:solidFill>
                  <a:schemeClr val="bg1"/>
                </a:solidFill>
                <a:latin typeface="+mj-lt"/>
              </a:rPr>
              <a:t> εικόνες ζώων ως εγχειρίδιο </a:t>
            </a:r>
            <a:r>
              <a:rPr lang="el-GR" dirty="0" err="1">
                <a:solidFill>
                  <a:schemeClr val="bg1"/>
                </a:solidFill>
                <a:latin typeface="+mj-lt"/>
              </a:rPr>
              <a:t>πνευµάτων</a:t>
            </a:r>
            <a:r>
              <a:rPr lang="el-GR" dirty="0">
                <a:solidFill>
                  <a:schemeClr val="bg1"/>
                </a:solidFill>
                <a:latin typeface="+mj-lt"/>
              </a:rPr>
              <a:t>, οιωνών και µ</a:t>
            </a:r>
            <a:r>
              <a:rPr lang="el-GR" dirty="0" err="1">
                <a:solidFill>
                  <a:schemeClr val="bg1"/>
                </a:solidFill>
                <a:latin typeface="+mj-lt"/>
              </a:rPr>
              <a:t>ηνυµάτων</a:t>
            </a:r>
            <a:r>
              <a:rPr lang="el-GR" dirty="0">
                <a:solidFill>
                  <a:schemeClr val="bg1"/>
                </a:solidFill>
                <a:latin typeface="+mj-lt"/>
              </a:rPr>
              <a:t> ώστε να προφητεύσουν το µ</a:t>
            </a:r>
            <a:r>
              <a:rPr lang="el-GR" dirty="0" err="1">
                <a:solidFill>
                  <a:schemeClr val="bg1"/>
                </a:solidFill>
                <a:latin typeface="+mj-lt"/>
              </a:rPr>
              <a:t>έλλον</a:t>
            </a:r>
            <a:r>
              <a:rPr lang="el-GR" dirty="0">
                <a:solidFill>
                  <a:schemeClr val="bg1"/>
                </a:solidFill>
                <a:latin typeface="+mj-lt"/>
              </a:rPr>
              <a:t> µε τη ρίψη κοκάλων/ρούνων εκτελώντας ποικίλες µ</a:t>
            </a:r>
            <a:r>
              <a:rPr lang="el-GR" dirty="0" err="1">
                <a:solidFill>
                  <a:schemeClr val="bg1"/>
                </a:solidFill>
                <a:latin typeface="+mj-lt"/>
              </a:rPr>
              <a:t>ορφές</a:t>
            </a:r>
            <a:r>
              <a:rPr lang="el-GR" dirty="0">
                <a:solidFill>
                  <a:schemeClr val="bg1"/>
                </a:solidFill>
                <a:latin typeface="+mj-lt"/>
              </a:rPr>
              <a:t> µ</a:t>
            </a:r>
            <a:r>
              <a:rPr lang="el-GR" dirty="0" err="1">
                <a:solidFill>
                  <a:schemeClr val="bg1"/>
                </a:solidFill>
                <a:latin typeface="+mj-lt"/>
              </a:rPr>
              <a:t>αντείας</a:t>
            </a:r>
            <a:endParaRPr lang="el-GR" dirty="0">
              <a:solidFill>
                <a:schemeClr val="bg1"/>
              </a:solidFill>
              <a:latin typeface="+mj-lt"/>
            </a:endParaRPr>
          </a:p>
          <a:p>
            <a:pPr algn="just">
              <a:lnSpc>
                <a:spcPct val="107000"/>
              </a:lnSpc>
              <a:spcBef>
                <a:spcPts val="600"/>
              </a:spcBef>
              <a:spcAft>
                <a:spcPts val="1800"/>
              </a:spcAft>
            </a:pPr>
            <a:endParaRPr lang="el-GR" dirty="0">
              <a:solidFill>
                <a:schemeClr val="bg1"/>
              </a:solidFill>
            </a:endParaRPr>
          </a:p>
          <a:p>
            <a:pPr algn="just">
              <a:lnSpc>
                <a:spcPct val="107000"/>
              </a:lnSpc>
              <a:spcBef>
                <a:spcPts val="600"/>
              </a:spcBef>
              <a:spcAft>
                <a:spcPts val="1800"/>
              </a:spcAft>
            </a:pPr>
            <a:endParaRPr lang="el-GR"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22152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6986" y="501403"/>
            <a:ext cx="9613861" cy="1080938"/>
          </a:xfrm>
        </p:spPr>
        <p:txBody>
          <a:bodyPr/>
          <a:lstStyle/>
          <a:p>
            <a:r>
              <a:rPr lang="el-GR" dirty="0" smtClean="0"/>
              <a:t>Η έννοια του </a:t>
            </a:r>
            <a:r>
              <a:rPr lang="en-US" dirty="0" smtClean="0"/>
              <a:t>Trance</a:t>
            </a:r>
            <a:r>
              <a:rPr lang="el-GR" dirty="0"/>
              <a:t>:</a:t>
            </a: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2047741"/>
            <a:ext cx="3563154" cy="4810259"/>
          </a:xfrm>
        </p:spPr>
      </p:pic>
      <p:sp>
        <p:nvSpPr>
          <p:cNvPr id="3" name="Ορθογώνιο 2"/>
          <p:cNvSpPr/>
          <p:nvPr/>
        </p:nvSpPr>
        <p:spPr>
          <a:xfrm>
            <a:off x="3563154" y="2047741"/>
            <a:ext cx="9058142" cy="5355312"/>
          </a:xfrm>
          <a:prstGeom prst="rect">
            <a:avLst/>
          </a:prstGeom>
        </p:spPr>
        <p:txBody>
          <a:bodyPr wrap="square">
            <a:spAutoFit/>
          </a:bodyPr>
          <a:lstStyle/>
          <a:p>
            <a:pPr algn="just"/>
            <a:r>
              <a:rPr lang="en-US" b="1" dirty="0" smtClean="0">
                <a:solidFill>
                  <a:srgbClr val="000000"/>
                </a:solidFill>
                <a:latin typeface="+mj-lt"/>
                <a:ea typeface="Calibri" panose="020F0502020204030204" pitchFamily="34" charset="0"/>
                <a:cs typeface="Times New Roman" panose="02020603050405020304" pitchFamily="18" charset="0"/>
              </a:rPr>
              <a:t>O</a:t>
            </a:r>
            <a:r>
              <a:rPr lang="el-GR" b="1" dirty="0" err="1" smtClean="0">
                <a:solidFill>
                  <a:srgbClr val="000000"/>
                </a:solidFill>
                <a:latin typeface="+mj-lt"/>
                <a:ea typeface="Calibri" panose="020F0502020204030204" pitchFamily="34" charset="0"/>
                <a:cs typeface="Times New Roman" panose="02020603050405020304" pitchFamily="18" charset="0"/>
              </a:rPr>
              <a:t>ρισμένοι</a:t>
            </a:r>
            <a:r>
              <a:rPr lang="el-GR" b="1" dirty="0" smtClean="0">
                <a:solidFill>
                  <a:srgbClr val="000000"/>
                </a:solidFill>
                <a:latin typeface="+mj-lt"/>
                <a:ea typeface="Calibri" panose="020F0502020204030204" pitchFamily="34" charset="0"/>
                <a:cs typeface="Times New Roman" panose="02020603050405020304" pitchFamily="18" charset="0"/>
              </a:rPr>
              <a:t> </a:t>
            </a:r>
            <a:r>
              <a:rPr lang="el-GR" b="1" dirty="0">
                <a:solidFill>
                  <a:srgbClr val="000000"/>
                </a:solidFill>
                <a:latin typeface="+mj-lt"/>
                <a:ea typeface="Calibri" panose="020F0502020204030204" pitchFamily="34" charset="0"/>
                <a:cs typeface="Times New Roman" panose="02020603050405020304" pitchFamily="18" charset="0"/>
              </a:rPr>
              <a:t>είδαν αυτή την συνειδησιακή κατάσταση ως τρέλα, </a:t>
            </a:r>
            <a:r>
              <a:rPr lang="el-GR" b="1" dirty="0" smtClean="0">
                <a:solidFill>
                  <a:srgbClr val="000000"/>
                </a:solidFill>
                <a:latin typeface="+mj-lt"/>
                <a:ea typeface="Calibri" panose="020F0502020204030204" pitchFamily="34" charset="0"/>
                <a:cs typeface="Times New Roman" panose="02020603050405020304" pitchFamily="18" charset="0"/>
              </a:rPr>
              <a:t>μια</a:t>
            </a:r>
            <a:r>
              <a:rPr lang="el-GR" b="1" dirty="0">
                <a:solidFill>
                  <a:srgbClr val="000000"/>
                </a:solidFill>
                <a:latin typeface="+mj-lt"/>
                <a:ea typeface="Calibri" panose="020F0502020204030204" pitchFamily="34" charset="0"/>
                <a:cs typeface="Times New Roman" panose="02020603050405020304" pitchFamily="18" charset="0"/>
              </a:rPr>
              <a:t/>
            </a:r>
            <a:br>
              <a:rPr lang="el-GR" b="1" dirty="0">
                <a:solidFill>
                  <a:srgbClr val="000000"/>
                </a:solidFill>
                <a:latin typeface="+mj-lt"/>
                <a:ea typeface="Calibri" panose="020F0502020204030204" pitchFamily="34" charset="0"/>
                <a:cs typeface="Times New Roman" panose="02020603050405020304" pitchFamily="18" charset="0"/>
              </a:rPr>
            </a:br>
            <a:r>
              <a:rPr lang="el-GR" b="1" dirty="0">
                <a:solidFill>
                  <a:srgbClr val="000000"/>
                </a:solidFill>
                <a:latin typeface="+mj-lt"/>
                <a:ea typeface="Calibri" panose="020F0502020204030204" pitchFamily="34" charset="0"/>
                <a:cs typeface="Times New Roman" panose="02020603050405020304" pitchFamily="18" charset="0"/>
              </a:rPr>
              <a:t>διαταραχή που σημειώνεται στην </a:t>
            </a:r>
            <a:r>
              <a:rPr lang="el-GR" b="1" dirty="0" smtClean="0">
                <a:solidFill>
                  <a:srgbClr val="000000"/>
                </a:solidFill>
                <a:latin typeface="+mj-lt"/>
                <a:ea typeface="Calibri" panose="020F0502020204030204" pitchFamily="34" charset="0"/>
                <a:cs typeface="Times New Roman" panose="02020603050405020304" pitchFamily="18" charset="0"/>
              </a:rPr>
              <a:t>περιοχή </a:t>
            </a:r>
            <a:r>
              <a:rPr lang="el-GR" b="1" dirty="0">
                <a:solidFill>
                  <a:srgbClr val="000000"/>
                </a:solidFill>
                <a:latin typeface="+mj-lt"/>
                <a:ea typeface="Calibri" panose="020F0502020204030204" pitchFamily="34" charset="0"/>
                <a:cs typeface="Times New Roman" panose="02020603050405020304" pitchFamily="18" charset="0"/>
              </a:rPr>
              <a:t>της Σιβηρίας και </a:t>
            </a:r>
            <a:r>
              <a:rPr lang="el-GR" b="1" dirty="0" smtClean="0">
                <a:solidFill>
                  <a:srgbClr val="000000"/>
                </a:solidFill>
                <a:latin typeface="+mj-lt"/>
                <a:ea typeface="Calibri" panose="020F0502020204030204" pitchFamily="34" charset="0"/>
                <a:cs typeface="Times New Roman" panose="02020603050405020304" pitchFamily="18" charset="0"/>
              </a:rPr>
              <a:t>οφείλεται </a:t>
            </a:r>
            <a:r>
              <a:rPr lang="el-GR" b="1" dirty="0">
                <a:solidFill>
                  <a:srgbClr val="000000"/>
                </a:solidFill>
                <a:latin typeface="+mj-lt"/>
                <a:ea typeface="Calibri" panose="020F0502020204030204" pitchFamily="34" charset="0"/>
                <a:cs typeface="Times New Roman" panose="02020603050405020304" pitchFamily="18" charset="0"/>
              </a:rPr>
              <a:t/>
            </a:r>
            <a:br>
              <a:rPr lang="el-GR" b="1" dirty="0">
                <a:solidFill>
                  <a:srgbClr val="000000"/>
                </a:solidFill>
                <a:latin typeface="+mj-lt"/>
                <a:ea typeface="Calibri" panose="020F0502020204030204" pitchFamily="34" charset="0"/>
                <a:cs typeface="Times New Roman" panose="02020603050405020304" pitchFamily="18" charset="0"/>
              </a:rPr>
            </a:br>
            <a:r>
              <a:rPr lang="el-GR" b="1" dirty="0">
                <a:solidFill>
                  <a:srgbClr val="000000"/>
                </a:solidFill>
                <a:latin typeface="+mj-lt"/>
                <a:ea typeface="Calibri" panose="020F0502020204030204" pitchFamily="34" charset="0"/>
                <a:cs typeface="Times New Roman" panose="02020603050405020304" pitchFamily="18" charset="0"/>
              </a:rPr>
              <a:t>στην αλληλεπίδραση του πολικού κλίματος και του ψυχισμού του </a:t>
            </a:r>
            <a:r>
              <a:rPr lang="el-GR" b="1" dirty="0" err="1" smtClean="0">
                <a:solidFill>
                  <a:srgbClr val="000000"/>
                </a:solidFill>
                <a:latin typeface="+mj-lt"/>
                <a:ea typeface="Calibri" panose="020F0502020204030204" pitchFamily="34" charset="0"/>
                <a:cs typeface="Times New Roman" panose="02020603050405020304" pitchFamily="18" charset="0"/>
              </a:rPr>
              <a:t>ανθρώπου.Η</a:t>
            </a:r>
            <a:r>
              <a:rPr lang="el-GR" b="1" dirty="0" smtClean="0">
                <a:solidFill>
                  <a:srgbClr val="000000"/>
                </a:solidFill>
                <a:latin typeface="+mj-lt"/>
                <a:ea typeface="Calibri" panose="020F0502020204030204" pitchFamily="34" charset="0"/>
                <a:cs typeface="Times New Roman" panose="02020603050405020304" pitchFamily="18" charset="0"/>
              </a:rPr>
              <a:t> συγκεκριμένη </a:t>
            </a:r>
            <a:r>
              <a:rPr lang="el-GR" b="1" dirty="0">
                <a:solidFill>
                  <a:srgbClr val="000000"/>
                </a:solidFill>
                <a:latin typeface="+mj-lt"/>
                <a:ea typeface="Calibri" panose="020F0502020204030204" pitchFamily="34" charset="0"/>
                <a:cs typeface="Times New Roman" panose="02020603050405020304" pitchFamily="18" charset="0"/>
              </a:rPr>
              <a:t>ψυχική κατάσταση του </a:t>
            </a:r>
            <a:r>
              <a:rPr lang="el-GR" b="1" dirty="0" err="1">
                <a:solidFill>
                  <a:srgbClr val="000000"/>
                </a:solidFill>
                <a:latin typeface="+mj-lt"/>
                <a:ea typeface="Calibri" panose="020F0502020204030204" pitchFamily="34" charset="0"/>
                <a:cs typeface="Times New Roman" panose="02020603050405020304" pitchFamily="18" charset="0"/>
              </a:rPr>
              <a:t>σαμάνου</a:t>
            </a:r>
            <a:r>
              <a:rPr lang="el-GR" b="1" dirty="0">
                <a:solidFill>
                  <a:srgbClr val="000000"/>
                </a:solidFill>
                <a:latin typeface="+mj-lt"/>
                <a:ea typeface="Calibri" panose="020F0502020204030204" pitchFamily="34" charset="0"/>
                <a:cs typeface="Times New Roman" panose="02020603050405020304" pitchFamily="18" charset="0"/>
              </a:rPr>
              <a:t> ονομάστηκε αρκτική</a:t>
            </a:r>
            <a:br>
              <a:rPr lang="el-GR" b="1" dirty="0">
                <a:solidFill>
                  <a:srgbClr val="000000"/>
                </a:solidFill>
                <a:latin typeface="+mj-lt"/>
                <a:ea typeface="Calibri" panose="020F0502020204030204" pitchFamily="34" charset="0"/>
                <a:cs typeface="Times New Roman" panose="02020603050405020304" pitchFamily="18" charset="0"/>
              </a:rPr>
            </a:br>
            <a:r>
              <a:rPr lang="el-GR" b="1" dirty="0">
                <a:solidFill>
                  <a:srgbClr val="000000"/>
                </a:solidFill>
                <a:latin typeface="+mj-lt"/>
                <a:ea typeface="Calibri" panose="020F0502020204030204" pitchFamily="34" charset="0"/>
                <a:cs typeface="Times New Roman" panose="02020603050405020304" pitchFamily="18" charset="0"/>
              </a:rPr>
              <a:t>υστερία (=</a:t>
            </a:r>
            <a:r>
              <a:rPr lang="el-GR" b="1" dirty="0" err="1">
                <a:solidFill>
                  <a:srgbClr val="000000"/>
                </a:solidFill>
                <a:latin typeface="+mj-lt"/>
                <a:ea typeface="Calibri" panose="020F0502020204030204" pitchFamily="34" charset="0"/>
                <a:cs typeface="Times New Roman" panose="02020603050405020304" pitchFamily="18" charset="0"/>
              </a:rPr>
              <a:t>arctic</a:t>
            </a:r>
            <a:r>
              <a:rPr lang="el-GR" b="1" dirty="0">
                <a:solidFill>
                  <a:srgbClr val="000000"/>
                </a:solidFill>
                <a:latin typeface="+mj-lt"/>
                <a:ea typeface="Calibri" panose="020F0502020204030204" pitchFamily="34" charset="0"/>
                <a:cs typeface="Times New Roman" panose="02020603050405020304" pitchFamily="18" charset="0"/>
              </a:rPr>
              <a:t> </a:t>
            </a:r>
            <a:r>
              <a:rPr lang="el-GR" b="1" dirty="0" err="1">
                <a:solidFill>
                  <a:srgbClr val="000000"/>
                </a:solidFill>
                <a:latin typeface="+mj-lt"/>
                <a:ea typeface="Calibri" panose="020F0502020204030204" pitchFamily="34" charset="0"/>
                <a:cs typeface="Times New Roman" panose="02020603050405020304" pitchFamily="18" charset="0"/>
              </a:rPr>
              <a:t>hysteria</a:t>
            </a:r>
            <a:r>
              <a:rPr lang="el-GR" b="1" dirty="0">
                <a:solidFill>
                  <a:srgbClr val="000000"/>
                </a:solidFill>
                <a:latin typeface="+mj-lt"/>
                <a:ea typeface="Calibri" panose="020F0502020204030204" pitchFamily="34" charset="0"/>
                <a:cs typeface="Times New Roman" panose="02020603050405020304" pitchFamily="18" charset="0"/>
              </a:rPr>
              <a:t>). Η </a:t>
            </a:r>
            <a:r>
              <a:rPr lang="el-GR" b="1" dirty="0" err="1">
                <a:solidFill>
                  <a:srgbClr val="000000"/>
                </a:solidFill>
                <a:latin typeface="+mj-lt"/>
                <a:ea typeface="Calibri" panose="020F0502020204030204" pitchFamily="34" charset="0"/>
                <a:cs typeface="Times New Roman" panose="02020603050405020304" pitchFamily="18" charset="0"/>
              </a:rPr>
              <a:t>trance</a:t>
            </a:r>
            <a:r>
              <a:rPr lang="el-GR" b="1" dirty="0">
                <a:solidFill>
                  <a:srgbClr val="000000"/>
                </a:solidFill>
                <a:latin typeface="+mj-lt"/>
                <a:ea typeface="Calibri" panose="020F0502020204030204" pitchFamily="34" charset="0"/>
                <a:cs typeface="Times New Roman" panose="02020603050405020304" pitchFamily="18" charset="0"/>
              </a:rPr>
              <a:t> (και, ως συνέπεια, ο σαμανισμός)</a:t>
            </a:r>
            <a:br>
              <a:rPr lang="el-GR" b="1" dirty="0">
                <a:solidFill>
                  <a:srgbClr val="000000"/>
                </a:solidFill>
                <a:latin typeface="+mj-lt"/>
                <a:ea typeface="Calibri" panose="020F0502020204030204" pitchFamily="34" charset="0"/>
                <a:cs typeface="Times New Roman" panose="02020603050405020304" pitchFamily="18" charset="0"/>
              </a:rPr>
            </a:br>
            <a:r>
              <a:rPr lang="el-GR" b="1" dirty="0">
                <a:solidFill>
                  <a:srgbClr val="000000"/>
                </a:solidFill>
                <a:latin typeface="+mj-lt"/>
                <a:ea typeface="Calibri" panose="020F0502020204030204" pitchFamily="34" charset="0"/>
                <a:cs typeface="Times New Roman" panose="02020603050405020304" pitchFamily="18" charset="0"/>
              </a:rPr>
              <a:t>χαρακτηρίστηκε ως αμιγώς σιβηρικό φαινόμενο και αποδόθηκε σε παράγοντες</a:t>
            </a:r>
            <a:br>
              <a:rPr lang="el-GR" b="1" dirty="0">
                <a:solidFill>
                  <a:srgbClr val="000000"/>
                </a:solidFill>
                <a:latin typeface="+mj-lt"/>
                <a:ea typeface="Calibri" panose="020F0502020204030204" pitchFamily="34" charset="0"/>
                <a:cs typeface="Times New Roman" panose="02020603050405020304" pitchFamily="18" charset="0"/>
              </a:rPr>
            </a:br>
            <a:r>
              <a:rPr lang="el-GR" b="1" dirty="0">
                <a:solidFill>
                  <a:srgbClr val="000000"/>
                </a:solidFill>
                <a:latin typeface="+mj-lt"/>
                <a:ea typeface="Calibri" panose="020F0502020204030204" pitchFamily="34" charset="0"/>
                <a:cs typeface="Times New Roman" panose="02020603050405020304" pitchFamily="18" charset="0"/>
              </a:rPr>
              <a:t>κλιματικούς και ψυχολογικούς (</a:t>
            </a:r>
            <a:r>
              <a:rPr lang="el-GR" b="1" dirty="0" err="1" smtClean="0">
                <a:solidFill>
                  <a:srgbClr val="000000"/>
                </a:solidFill>
                <a:latin typeface="+mj-lt"/>
                <a:ea typeface="Calibri" panose="020F0502020204030204" pitchFamily="34" charset="0"/>
                <a:cs typeface="Times New Roman" panose="02020603050405020304" pitchFamily="18" charset="0"/>
              </a:rPr>
              <a:t>Eliad</a:t>
            </a:r>
            <a:r>
              <a:rPr lang="en-US" b="1" dirty="0">
                <a:solidFill>
                  <a:srgbClr val="000000"/>
                </a:solidFill>
                <a:latin typeface="+mj-lt"/>
                <a:ea typeface="Calibri" panose="020F0502020204030204" pitchFamily="34" charset="0"/>
                <a:cs typeface="Times New Roman" panose="02020603050405020304" pitchFamily="18" charset="0"/>
              </a:rPr>
              <a:t>e</a:t>
            </a:r>
            <a:r>
              <a:rPr lang="el-GR" b="1" dirty="0" smtClean="0">
                <a:solidFill>
                  <a:srgbClr val="000000"/>
                </a:solidFill>
                <a:latin typeface="+mj-lt"/>
                <a:ea typeface="Calibri" panose="020F0502020204030204" pitchFamily="34" charset="0"/>
                <a:cs typeface="Times New Roman" panose="02020603050405020304" pitchFamily="18" charset="0"/>
              </a:rPr>
              <a:t>, </a:t>
            </a:r>
            <a:r>
              <a:rPr lang="el-GR" b="1" dirty="0">
                <a:solidFill>
                  <a:srgbClr val="000000"/>
                </a:solidFill>
                <a:latin typeface="+mj-lt"/>
                <a:ea typeface="Calibri" panose="020F0502020204030204" pitchFamily="34" charset="0"/>
                <a:cs typeface="Times New Roman" panose="02020603050405020304" pitchFamily="18" charset="0"/>
              </a:rPr>
              <a:t>Μ. </a:t>
            </a:r>
            <a:r>
              <a:rPr lang="el-GR" b="1" dirty="0" smtClean="0">
                <a:solidFill>
                  <a:srgbClr val="000000"/>
                </a:solidFill>
                <a:latin typeface="+mj-lt"/>
                <a:ea typeface="Calibri" panose="020F0502020204030204" pitchFamily="34" charset="0"/>
                <a:cs typeface="Times New Roman" panose="02020603050405020304" pitchFamily="18" charset="0"/>
              </a:rPr>
              <a:t>1978). </a:t>
            </a:r>
            <a:endParaRPr lang="en-US" b="1" dirty="0" smtClean="0">
              <a:solidFill>
                <a:srgbClr val="000000"/>
              </a:solidFill>
              <a:latin typeface="+mj-lt"/>
              <a:ea typeface="Calibri" panose="020F0502020204030204" pitchFamily="34" charset="0"/>
              <a:cs typeface="Times New Roman" panose="02020603050405020304" pitchFamily="18" charset="0"/>
            </a:endParaRPr>
          </a:p>
          <a:p>
            <a:pPr algn="just"/>
            <a:r>
              <a:rPr lang="el-GR" b="1" dirty="0" smtClean="0">
                <a:solidFill>
                  <a:schemeClr val="bg1"/>
                </a:solidFill>
                <a:latin typeface="+mj-lt"/>
              </a:rPr>
              <a:t>Η </a:t>
            </a:r>
            <a:r>
              <a:rPr lang="el-GR" b="1" dirty="0" err="1">
                <a:solidFill>
                  <a:schemeClr val="bg1"/>
                </a:solidFill>
                <a:latin typeface="+mj-lt"/>
              </a:rPr>
              <a:t>σαμανική</a:t>
            </a:r>
            <a:r>
              <a:rPr lang="el-GR" b="1" dirty="0">
                <a:solidFill>
                  <a:schemeClr val="bg1"/>
                </a:solidFill>
                <a:latin typeface="+mj-lt"/>
              </a:rPr>
              <a:t> κατάσταση συνείδησης </a:t>
            </a:r>
            <a:r>
              <a:rPr lang="el-GR" b="1" i="1" dirty="0">
                <a:solidFill>
                  <a:schemeClr val="bg1"/>
                </a:solidFill>
                <a:latin typeface="+mj-lt"/>
              </a:rPr>
              <a:t>(</a:t>
            </a:r>
            <a:r>
              <a:rPr lang="el-GR" b="1" i="1" dirty="0" err="1">
                <a:solidFill>
                  <a:schemeClr val="bg1"/>
                </a:solidFill>
                <a:latin typeface="+mj-lt"/>
              </a:rPr>
              <a:t>shamanic</a:t>
            </a:r>
            <a:r>
              <a:rPr lang="el-GR" b="1" i="1" dirty="0">
                <a:solidFill>
                  <a:schemeClr val="bg1"/>
                </a:solidFill>
                <a:latin typeface="+mj-lt"/>
              </a:rPr>
              <a:t> </a:t>
            </a:r>
            <a:r>
              <a:rPr lang="el-GR" b="1" i="1" dirty="0" err="1">
                <a:solidFill>
                  <a:schemeClr val="bg1"/>
                </a:solidFill>
                <a:latin typeface="+mj-lt"/>
              </a:rPr>
              <a:t>state</a:t>
            </a:r>
            <a:r>
              <a:rPr lang="el-GR" b="1" i="1" dirty="0">
                <a:solidFill>
                  <a:schemeClr val="bg1"/>
                </a:solidFill>
                <a:latin typeface="+mj-lt"/>
              </a:rPr>
              <a:t> </a:t>
            </a:r>
            <a:r>
              <a:rPr lang="el-GR" b="1" i="1" dirty="0" err="1">
                <a:solidFill>
                  <a:schemeClr val="bg1"/>
                </a:solidFill>
                <a:latin typeface="+mj-lt"/>
              </a:rPr>
              <a:t>ofconsciousness</a:t>
            </a:r>
            <a:r>
              <a:rPr lang="el-GR" b="1" i="1" dirty="0">
                <a:solidFill>
                  <a:schemeClr val="bg1"/>
                </a:solidFill>
                <a:latin typeface="+mj-lt"/>
              </a:rPr>
              <a:t> </a:t>
            </a:r>
            <a:r>
              <a:rPr lang="el-GR" b="1" dirty="0">
                <a:solidFill>
                  <a:schemeClr val="bg1"/>
                </a:solidFill>
                <a:latin typeface="+mj-lt"/>
              </a:rPr>
              <a:t>ή </a:t>
            </a:r>
            <a:r>
              <a:rPr lang="el-GR" b="1" i="1" dirty="0">
                <a:solidFill>
                  <a:schemeClr val="bg1"/>
                </a:solidFill>
                <a:latin typeface="+mj-lt"/>
              </a:rPr>
              <a:t>SSC),</a:t>
            </a:r>
            <a:br>
              <a:rPr lang="el-GR" b="1" i="1" dirty="0">
                <a:solidFill>
                  <a:schemeClr val="bg1"/>
                </a:solidFill>
                <a:latin typeface="+mj-lt"/>
              </a:rPr>
            </a:br>
            <a:r>
              <a:rPr lang="el-GR" b="1" dirty="0">
                <a:solidFill>
                  <a:schemeClr val="bg1"/>
                </a:solidFill>
                <a:latin typeface="+mj-lt"/>
              </a:rPr>
              <a:t>όρος που χρησιμοποιείται αντί της ‘</a:t>
            </a:r>
            <a:r>
              <a:rPr lang="el-GR" b="1" dirty="0" err="1">
                <a:solidFill>
                  <a:schemeClr val="bg1"/>
                </a:solidFill>
                <a:latin typeface="+mj-lt"/>
              </a:rPr>
              <a:t>trance</a:t>
            </a:r>
            <a:r>
              <a:rPr lang="el-GR" b="1" dirty="0">
                <a:solidFill>
                  <a:schemeClr val="bg1"/>
                </a:solidFill>
                <a:latin typeface="+mj-lt"/>
              </a:rPr>
              <a:t>’ και της ‘μεταβαλλόμενης κατάστασης</a:t>
            </a:r>
            <a:br>
              <a:rPr lang="el-GR" b="1" dirty="0">
                <a:solidFill>
                  <a:schemeClr val="bg1"/>
                </a:solidFill>
                <a:latin typeface="+mj-lt"/>
              </a:rPr>
            </a:br>
            <a:r>
              <a:rPr lang="el-GR" b="1" dirty="0">
                <a:solidFill>
                  <a:schemeClr val="bg1"/>
                </a:solidFill>
                <a:latin typeface="+mj-lt"/>
              </a:rPr>
              <a:t>συνείδησης’, μπορεί να επιτευχθεί με ποικίλα μέσα. Ένας από τους τρόπους</a:t>
            </a:r>
            <a:br>
              <a:rPr lang="el-GR" b="1" dirty="0">
                <a:solidFill>
                  <a:schemeClr val="bg1"/>
                </a:solidFill>
                <a:latin typeface="+mj-lt"/>
              </a:rPr>
            </a:br>
            <a:r>
              <a:rPr lang="el-GR" b="1" dirty="0">
                <a:solidFill>
                  <a:schemeClr val="bg1"/>
                </a:solidFill>
                <a:latin typeface="+mj-lt"/>
              </a:rPr>
              <a:t>υποβολής σε </a:t>
            </a:r>
            <a:r>
              <a:rPr lang="el-GR" b="1" dirty="0" err="1">
                <a:solidFill>
                  <a:schemeClr val="bg1"/>
                </a:solidFill>
                <a:latin typeface="+mj-lt"/>
              </a:rPr>
              <a:t>trance</a:t>
            </a:r>
            <a:r>
              <a:rPr lang="el-GR" b="1" dirty="0">
                <a:solidFill>
                  <a:schemeClr val="bg1"/>
                </a:solidFill>
                <a:latin typeface="+mj-lt"/>
              </a:rPr>
              <a:t> </a:t>
            </a:r>
            <a:r>
              <a:rPr lang="el-GR" b="1" dirty="0" smtClean="0">
                <a:solidFill>
                  <a:schemeClr val="bg1"/>
                </a:solidFill>
                <a:latin typeface="+mj-lt"/>
              </a:rPr>
              <a:t>είναι</a:t>
            </a:r>
            <a:r>
              <a:rPr lang="en-US" b="1" dirty="0" smtClean="0">
                <a:solidFill>
                  <a:schemeClr val="bg1"/>
                </a:solidFill>
                <a:latin typeface="+mj-lt"/>
              </a:rPr>
              <a:t> </a:t>
            </a:r>
            <a:r>
              <a:rPr lang="el-GR" b="1" dirty="0" smtClean="0">
                <a:solidFill>
                  <a:schemeClr val="bg1"/>
                </a:solidFill>
                <a:latin typeface="+mj-lt"/>
              </a:rPr>
              <a:t>η </a:t>
            </a:r>
            <a:r>
              <a:rPr lang="el-GR" b="1" dirty="0">
                <a:solidFill>
                  <a:schemeClr val="bg1"/>
                </a:solidFill>
                <a:latin typeface="+mj-lt"/>
              </a:rPr>
              <a:t>κατανάλωση </a:t>
            </a:r>
            <a:r>
              <a:rPr lang="el-GR" b="1" dirty="0" err="1">
                <a:solidFill>
                  <a:schemeClr val="bg1"/>
                </a:solidFill>
                <a:latin typeface="+mj-lt"/>
              </a:rPr>
              <a:t>ψυχοτροπικών</a:t>
            </a:r>
            <a:r>
              <a:rPr lang="el-GR" b="1" dirty="0">
                <a:solidFill>
                  <a:schemeClr val="bg1"/>
                </a:solidFill>
                <a:latin typeface="+mj-lt"/>
              </a:rPr>
              <a:t>,</a:t>
            </a:r>
            <a:br>
              <a:rPr lang="el-GR" b="1" dirty="0">
                <a:solidFill>
                  <a:schemeClr val="bg1"/>
                </a:solidFill>
                <a:latin typeface="+mj-lt"/>
              </a:rPr>
            </a:br>
            <a:r>
              <a:rPr lang="el-GR" b="1" dirty="0" smtClean="0">
                <a:solidFill>
                  <a:schemeClr val="bg1"/>
                </a:solidFill>
                <a:latin typeface="+mj-lt"/>
              </a:rPr>
              <a:t>παραισθησιογόνων. </a:t>
            </a:r>
          </a:p>
          <a:p>
            <a:pPr algn="just"/>
            <a:r>
              <a:rPr lang="el-GR" b="1" dirty="0" smtClean="0">
                <a:solidFill>
                  <a:schemeClr val="bg1"/>
                </a:solidFill>
                <a:latin typeface="+mj-lt"/>
              </a:rPr>
              <a:t>Ένας </a:t>
            </a:r>
            <a:r>
              <a:rPr lang="el-GR" b="1" dirty="0">
                <a:solidFill>
                  <a:schemeClr val="bg1"/>
                </a:solidFill>
                <a:latin typeface="+mj-lt"/>
              </a:rPr>
              <a:t>δεύτερος είναι η κατανάλωση αλκοόλ και καπνού-</a:t>
            </a:r>
            <a:br>
              <a:rPr lang="el-GR" b="1" dirty="0">
                <a:solidFill>
                  <a:schemeClr val="bg1"/>
                </a:solidFill>
                <a:latin typeface="+mj-lt"/>
              </a:rPr>
            </a:br>
            <a:r>
              <a:rPr lang="el-GR" b="1" i="1" dirty="0" err="1">
                <a:solidFill>
                  <a:schemeClr val="bg1"/>
                </a:solidFill>
                <a:latin typeface="+mj-lt"/>
              </a:rPr>
              <a:t>tobacco</a:t>
            </a:r>
            <a:r>
              <a:rPr lang="el-GR" b="1" i="1" dirty="0">
                <a:solidFill>
                  <a:schemeClr val="bg1"/>
                </a:solidFill>
                <a:latin typeface="+mj-lt"/>
              </a:rPr>
              <a:t> (</a:t>
            </a:r>
            <a:r>
              <a:rPr lang="el-GR" b="1" i="1" dirty="0" err="1">
                <a:solidFill>
                  <a:schemeClr val="bg1"/>
                </a:solidFill>
                <a:latin typeface="+mj-lt"/>
              </a:rPr>
              <a:t>Nicotiana</a:t>
            </a:r>
            <a:r>
              <a:rPr lang="el-GR" b="1" i="1" dirty="0">
                <a:solidFill>
                  <a:schemeClr val="bg1"/>
                </a:solidFill>
                <a:latin typeface="+mj-lt"/>
              </a:rPr>
              <a:t> </a:t>
            </a:r>
            <a:r>
              <a:rPr lang="el-GR" b="1" i="1" dirty="0" err="1">
                <a:solidFill>
                  <a:schemeClr val="bg1"/>
                </a:solidFill>
                <a:latin typeface="+mj-lt"/>
              </a:rPr>
              <a:t>tabaccum</a:t>
            </a:r>
            <a:r>
              <a:rPr lang="el-GR" b="1" i="1" dirty="0">
                <a:solidFill>
                  <a:schemeClr val="bg1"/>
                </a:solidFill>
                <a:latin typeface="+mj-lt"/>
              </a:rPr>
              <a:t> </a:t>
            </a:r>
            <a:r>
              <a:rPr lang="el-GR" b="1" i="1" dirty="0" err="1">
                <a:solidFill>
                  <a:schemeClr val="bg1"/>
                </a:solidFill>
                <a:latin typeface="+mj-lt"/>
              </a:rPr>
              <a:t>spp</a:t>
            </a:r>
            <a:r>
              <a:rPr lang="el-GR" b="1" i="1" dirty="0" smtClean="0">
                <a:solidFill>
                  <a:schemeClr val="bg1"/>
                </a:solidFill>
                <a:latin typeface="+mj-lt"/>
              </a:rPr>
              <a:t>.)</a:t>
            </a:r>
            <a:r>
              <a:rPr lang="el-GR" b="1" dirty="0" smtClean="0">
                <a:solidFill>
                  <a:schemeClr val="bg1"/>
                </a:solidFill>
                <a:latin typeface="+mj-lt"/>
              </a:rPr>
              <a:t>. </a:t>
            </a:r>
            <a:r>
              <a:rPr lang="el-GR" b="1" dirty="0">
                <a:solidFill>
                  <a:schemeClr val="bg1"/>
                </a:solidFill>
                <a:latin typeface="+mj-lt"/>
              </a:rPr>
              <a:t/>
            </a:r>
            <a:br>
              <a:rPr lang="el-GR" b="1" dirty="0">
                <a:solidFill>
                  <a:schemeClr val="bg1"/>
                </a:solidFill>
                <a:latin typeface="+mj-lt"/>
              </a:rPr>
            </a:br>
            <a:r>
              <a:rPr lang="el-GR" b="1" dirty="0" smtClean="0">
                <a:solidFill>
                  <a:schemeClr val="bg1"/>
                </a:solidFill>
                <a:latin typeface="+mj-lt"/>
              </a:rPr>
              <a:t> Η μεταβαλλόμενη </a:t>
            </a:r>
            <a:r>
              <a:rPr lang="el-GR" b="1" dirty="0">
                <a:solidFill>
                  <a:schemeClr val="bg1"/>
                </a:solidFill>
                <a:latin typeface="+mj-lt"/>
              </a:rPr>
              <a:t>κατάσταση συνείδησης μπορεί να επέλθει και με </a:t>
            </a:r>
            <a:r>
              <a:rPr lang="el-GR" b="1" dirty="0" smtClean="0">
                <a:solidFill>
                  <a:schemeClr val="bg1"/>
                </a:solidFill>
                <a:latin typeface="+mj-lt"/>
              </a:rPr>
              <a:t>εναλλαγή </a:t>
            </a:r>
            <a:r>
              <a:rPr lang="el-GR" b="1" dirty="0">
                <a:solidFill>
                  <a:schemeClr val="bg1"/>
                </a:solidFill>
                <a:latin typeface="+mj-lt"/>
              </a:rPr>
              <a:t/>
            </a:r>
            <a:br>
              <a:rPr lang="el-GR" b="1" dirty="0">
                <a:solidFill>
                  <a:schemeClr val="bg1"/>
                </a:solidFill>
                <a:latin typeface="+mj-lt"/>
              </a:rPr>
            </a:br>
            <a:r>
              <a:rPr lang="el-GR" b="1" dirty="0">
                <a:solidFill>
                  <a:schemeClr val="bg1"/>
                </a:solidFill>
                <a:latin typeface="+mj-lt"/>
              </a:rPr>
              <a:t>του ρυθμού αναπνοής, με την γρήγορη και συνεχόμενη περιστροφή του κεφαλιού, </a:t>
            </a:r>
            <a:br>
              <a:rPr lang="el-GR" b="1" dirty="0">
                <a:solidFill>
                  <a:schemeClr val="bg1"/>
                </a:solidFill>
                <a:latin typeface="+mj-lt"/>
              </a:rPr>
            </a:br>
            <a:r>
              <a:rPr lang="el-GR" b="1" dirty="0">
                <a:solidFill>
                  <a:schemeClr val="bg1"/>
                </a:solidFill>
                <a:latin typeface="+mj-lt"/>
              </a:rPr>
              <a:t>αλλά και με τη μουσική και το χορό.</a:t>
            </a:r>
          </a:p>
          <a:p>
            <a:endParaRPr lang="en-US" b="1" dirty="0" smtClean="0">
              <a:solidFill>
                <a:srgbClr val="000000"/>
              </a:solidFill>
              <a:latin typeface="DefaultMetricsFont"/>
              <a:ea typeface="Calibri" panose="020F0502020204030204" pitchFamily="34" charset="0"/>
              <a:cs typeface="Times New Roman" panose="02020603050405020304" pitchFamily="18" charset="0"/>
            </a:endParaRPr>
          </a:p>
          <a:p>
            <a:endParaRPr lang="el-GR" b="1" dirty="0"/>
          </a:p>
        </p:txBody>
      </p:sp>
    </p:spTree>
    <p:extLst>
      <p:ext uri="{BB962C8B-B14F-4D97-AF65-F5344CB8AC3E}">
        <p14:creationId xmlns:p14="http://schemas.microsoft.com/office/powerpoint/2010/main" val="3276550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Η μουσική των </a:t>
            </a:r>
            <a:r>
              <a:rPr lang="el-GR" dirty="0" err="1" smtClean="0"/>
              <a:t>σαμάνων</a:t>
            </a:r>
            <a:endParaRPr lang="el-GR" dirty="0"/>
          </a:p>
        </p:txBody>
      </p:sp>
      <p:pic>
        <p:nvPicPr>
          <p:cNvPr id="1026" name="Picture 2" descr="http://www.travelstyle.gr/wp-content/uploads/2017/11/perou-1-800x600.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55394" y="2323921"/>
            <a:ext cx="4798484" cy="3598863"/>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6272010" y="3244334"/>
            <a:ext cx="3773511" cy="369332"/>
          </a:xfrm>
          <a:prstGeom prst="rect">
            <a:avLst/>
          </a:prstGeom>
        </p:spPr>
        <p:txBody>
          <a:bodyPr wrap="square">
            <a:spAutoFit/>
          </a:bodyPr>
          <a:lstStyle/>
          <a:p>
            <a:r>
              <a:rPr lang="en-US" dirty="0"/>
              <a:t>https://youtu.be/btFFdBM4NE8</a:t>
            </a:r>
            <a:endParaRPr lang="el-GR" dirty="0"/>
          </a:p>
        </p:txBody>
      </p:sp>
      <p:pic>
        <p:nvPicPr>
          <p:cNvPr id="3" name="Shaman's Journe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06096" y="2021983"/>
            <a:ext cx="6310648" cy="3773510"/>
          </a:xfrm>
          <a:prstGeom prst="rect">
            <a:avLst/>
          </a:prstGeom>
        </p:spPr>
      </p:pic>
    </p:spTree>
    <p:extLst>
      <p:ext uri="{BB962C8B-B14F-4D97-AF65-F5344CB8AC3E}">
        <p14:creationId xmlns:p14="http://schemas.microsoft.com/office/powerpoint/2010/main" val="3755484719"/>
      </p:ext>
    </p:extLst>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Πώς επιδρά η μουσική του </a:t>
            </a:r>
            <a:r>
              <a:rPr lang="el-GR" dirty="0" err="1" smtClean="0"/>
              <a:t>σαμάνου</a:t>
            </a:r>
            <a:r>
              <a:rPr lang="el-GR" dirty="0" smtClean="0"/>
              <a:t>:</a:t>
            </a:r>
            <a:endParaRPr lang="el-GR" dirty="0"/>
          </a:p>
        </p:txBody>
      </p:sp>
      <p:sp>
        <p:nvSpPr>
          <p:cNvPr id="3" name="Θέση περιεχομένου 2"/>
          <p:cNvSpPr>
            <a:spLocks noGrp="1"/>
          </p:cNvSpPr>
          <p:nvPr>
            <p:ph idx="1"/>
          </p:nvPr>
        </p:nvSpPr>
        <p:spPr>
          <a:xfrm>
            <a:off x="680321" y="2073499"/>
            <a:ext cx="11181121" cy="4494726"/>
          </a:xfrm>
        </p:spPr>
        <p:txBody>
          <a:bodyPr>
            <a:normAutofit fontScale="92500"/>
          </a:bodyPr>
          <a:lstStyle/>
          <a:p>
            <a:r>
              <a:rPr lang="el-GR" b="1" dirty="0">
                <a:solidFill>
                  <a:schemeClr val="bg1"/>
                </a:solidFill>
              </a:rPr>
              <a:t>Η μουσική και η ψυχεδέλεια φαίνεται να έχουν κοινές μορφές συναισθηματικής</a:t>
            </a:r>
            <a:br>
              <a:rPr lang="el-GR" b="1" dirty="0">
                <a:solidFill>
                  <a:schemeClr val="bg1"/>
                </a:solidFill>
              </a:rPr>
            </a:br>
            <a:r>
              <a:rPr lang="el-GR" b="1" dirty="0">
                <a:solidFill>
                  <a:schemeClr val="bg1"/>
                </a:solidFill>
              </a:rPr>
              <a:t>επεξεργασίας, τουλάχιστον </a:t>
            </a:r>
            <a:r>
              <a:rPr lang="el-GR" b="1" dirty="0" smtClean="0">
                <a:solidFill>
                  <a:schemeClr val="bg1"/>
                </a:solidFill>
              </a:rPr>
              <a:t>στην </a:t>
            </a:r>
            <a:r>
              <a:rPr lang="el-GR" b="1" dirty="0">
                <a:solidFill>
                  <a:schemeClr val="bg1"/>
                </a:solidFill>
              </a:rPr>
              <a:t>επεξεργασία δεδομένων στο </a:t>
            </a:r>
            <a:r>
              <a:rPr lang="el-GR" b="1" dirty="0" err="1" smtClean="0">
                <a:solidFill>
                  <a:schemeClr val="bg1"/>
                </a:solidFill>
              </a:rPr>
              <a:t>μεταιχμιακό</a:t>
            </a:r>
            <a:r>
              <a:rPr lang="en-US" b="1" dirty="0" smtClean="0">
                <a:solidFill>
                  <a:schemeClr val="bg1"/>
                </a:solidFill>
              </a:rPr>
              <a:t> </a:t>
            </a:r>
            <a:r>
              <a:rPr lang="el-GR" b="1" dirty="0">
                <a:solidFill>
                  <a:schemeClr val="bg1"/>
                </a:solidFill>
              </a:rPr>
              <a:t/>
            </a:r>
            <a:br>
              <a:rPr lang="el-GR" b="1" dirty="0">
                <a:solidFill>
                  <a:schemeClr val="bg1"/>
                </a:solidFill>
              </a:rPr>
            </a:br>
            <a:r>
              <a:rPr lang="el-GR" b="1" dirty="0">
                <a:solidFill>
                  <a:schemeClr val="bg1"/>
                </a:solidFill>
              </a:rPr>
              <a:t>σύστημα του εγκεφάλου. Ακούγοντας την κατάλληλη μουσική </a:t>
            </a:r>
            <a:r>
              <a:rPr lang="el-GR" b="1" dirty="0" smtClean="0">
                <a:solidFill>
                  <a:schemeClr val="bg1"/>
                </a:solidFill>
              </a:rPr>
              <a:t>με την επήρεια</a:t>
            </a:r>
            <a:r>
              <a:rPr lang="el-GR" b="1" dirty="0">
                <a:solidFill>
                  <a:schemeClr val="bg1"/>
                </a:solidFill>
              </a:rPr>
              <a:t/>
            </a:r>
            <a:br>
              <a:rPr lang="el-GR" b="1" dirty="0">
                <a:solidFill>
                  <a:schemeClr val="bg1"/>
                </a:solidFill>
              </a:rPr>
            </a:br>
            <a:r>
              <a:rPr lang="el-GR" b="1" dirty="0" err="1" smtClean="0">
                <a:solidFill>
                  <a:schemeClr val="bg1"/>
                </a:solidFill>
              </a:rPr>
              <a:t>παραισθησιογόνων,παρατηρούνται</a:t>
            </a:r>
            <a:r>
              <a:rPr lang="el-GR" b="1" dirty="0" smtClean="0">
                <a:solidFill>
                  <a:schemeClr val="bg1"/>
                </a:solidFill>
              </a:rPr>
              <a:t> αλλαγές </a:t>
            </a:r>
            <a:r>
              <a:rPr lang="el-GR" b="1" dirty="0">
                <a:solidFill>
                  <a:schemeClr val="bg1"/>
                </a:solidFill>
              </a:rPr>
              <a:t>στη δραστηριότητα του αυτόνομου νευρικού συστήματος, </a:t>
            </a:r>
            <a:r>
              <a:rPr lang="el-GR" b="1" dirty="0" smtClean="0">
                <a:solidFill>
                  <a:schemeClr val="bg1"/>
                </a:solidFill>
              </a:rPr>
              <a:t>στον </a:t>
            </a:r>
            <a:r>
              <a:rPr lang="el-GR" b="1" dirty="0">
                <a:solidFill>
                  <a:schemeClr val="bg1"/>
                </a:solidFill>
              </a:rPr>
              <a:t>καρδιακό ρυθμό, την ένταση των μυών, την αντίσταση του δέρματος και το βάθος της αναπνοής καθώς επίσης στη ροή του αίματος στις δομές του εγκεφάλου που εμπλέκονται στην επεξεργασία των συναισθηματικών ερεθισμάτων. </a:t>
            </a:r>
            <a:endParaRPr lang="en-US" b="1" dirty="0" smtClean="0">
              <a:solidFill>
                <a:schemeClr val="bg1"/>
              </a:solidFill>
            </a:endParaRPr>
          </a:p>
          <a:p>
            <a:r>
              <a:rPr lang="el-GR" b="1" dirty="0" smtClean="0">
                <a:solidFill>
                  <a:schemeClr val="bg1"/>
                </a:solidFill>
              </a:rPr>
              <a:t>Το </a:t>
            </a:r>
            <a:r>
              <a:rPr lang="el-GR" b="1" dirty="0">
                <a:solidFill>
                  <a:schemeClr val="bg1"/>
                </a:solidFill>
              </a:rPr>
              <a:t>μοτίβο ενεργοποίησης των περιοχών του εγκεφάλου δείχνει μια εκπληκτική ομοιότητα με τα πρότυπα δραστηριότητας που προκαλούνται από τα ναρκωτικά με κυρίως </a:t>
            </a:r>
            <a:r>
              <a:rPr lang="el-GR" b="1" dirty="0" err="1">
                <a:solidFill>
                  <a:schemeClr val="bg1"/>
                </a:solidFill>
              </a:rPr>
              <a:t>ευφορικές</a:t>
            </a:r>
            <a:r>
              <a:rPr lang="el-GR" b="1" dirty="0">
                <a:solidFill>
                  <a:schemeClr val="bg1"/>
                </a:solidFill>
              </a:rPr>
              <a:t> </a:t>
            </a:r>
            <a:r>
              <a:rPr lang="el-GR" b="1" dirty="0" smtClean="0">
                <a:solidFill>
                  <a:schemeClr val="bg1"/>
                </a:solidFill>
              </a:rPr>
              <a:t>επιδράσεις, </a:t>
            </a:r>
            <a:r>
              <a:rPr lang="el-GR" b="1" dirty="0">
                <a:solidFill>
                  <a:schemeClr val="bg1"/>
                </a:solidFill>
              </a:rPr>
              <a:t>όπως η κοκαΐνη. Η </a:t>
            </a:r>
            <a:r>
              <a:rPr lang="el-GR" b="1" dirty="0" smtClean="0">
                <a:solidFill>
                  <a:schemeClr val="bg1"/>
                </a:solidFill>
              </a:rPr>
              <a:t>μουσική, </a:t>
            </a:r>
            <a:r>
              <a:rPr lang="el-GR" b="1" dirty="0">
                <a:solidFill>
                  <a:schemeClr val="bg1"/>
                </a:solidFill>
              </a:rPr>
              <a:t>λοιπόν, </a:t>
            </a:r>
            <a:r>
              <a:rPr lang="el-GR" b="1" dirty="0" err="1">
                <a:solidFill>
                  <a:schemeClr val="bg1"/>
                </a:solidFill>
              </a:rPr>
              <a:t>αλληλεπιδρά</a:t>
            </a:r>
            <a:r>
              <a:rPr lang="el-GR" b="1" dirty="0">
                <a:solidFill>
                  <a:schemeClr val="bg1"/>
                </a:solidFill>
              </a:rPr>
              <a:t> άμεσα με τις δομές που σχετίζονται με τα συναισθήματα και </a:t>
            </a:r>
            <a:r>
              <a:rPr lang="el-GR" b="1" dirty="0" smtClean="0">
                <a:solidFill>
                  <a:schemeClr val="bg1"/>
                </a:solidFill>
              </a:rPr>
              <a:t>γι’ </a:t>
            </a:r>
            <a:r>
              <a:rPr lang="el-GR" b="1" dirty="0">
                <a:solidFill>
                  <a:schemeClr val="bg1"/>
                </a:solidFill>
              </a:rPr>
              <a:t>αυτόν ακριβώς το </a:t>
            </a:r>
            <a:r>
              <a:rPr lang="el-GR" b="1" dirty="0" smtClean="0">
                <a:solidFill>
                  <a:schemeClr val="bg1"/>
                </a:solidFill>
              </a:rPr>
              <a:t>λόγο </a:t>
            </a:r>
            <a:r>
              <a:rPr lang="el-GR" b="1" dirty="0">
                <a:solidFill>
                  <a:schemeClr val="bg1"/>
                </a:solidFill>
              </a:rPr>
              <a:t>θεωρείται ως το πλέον κατάλληλο εργαλείο στα χέρια του </a:t>
            </a:r>
            <a:r>
              <a:rPr lang="el-GR" b="1" dirty="0" err="1" smtClean="0">
                <a:solidFill>
                  <a:schemeClr val="bg1"/>
                </a:solidFill>
              </a:rPr>
              <a:t>σαμάνου</a:t>
            </a:r>
            <a:r>
              <a:rPr lang="el-GR" b="1" dirty="0" smtClean="0">
                <a:solidFill>
                  <a:schemeClr val="bg1"/>
                </a:solidFill>
              </a:rPr>
              <a:t>. </a:t>
            </a:r>
            <a:endParaRPr lang="el-GR" b="1" dirty="0">
              <a:solidFill>
                <a:schemeClr val="bg1"/>
              </a:solidFill>
            </a:endParaRPr>
          </a:p>
        </p:txBody>
      </p:sp>
    </p:spTree>
    <p:extLst>
      <p:ext uri="{BB962C8B-B14F-4D97-AF65-F5344CB8AC3E}">
        <p14:creationId xmlns:p14="http://schemas.microsoft.com/office/powerpoint/2010/main" val="1146502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Μουσική και μεταβαλλόμενη συνείδηση:</a:t>
            </a:r>
            <a:endParaRPr lang="el-GR" dirty="0"/>
          </a:p>
        </p:txBody>
      </p:sp>
      <p:sp>
        <p:nvSpPr>
          <p:cNvPr id="3" name="Θέση περιεχομένου 2"/>
          <p:cNvSpPr>
            <a:spLocks noGrp="1"/>
          </p:cNvSpPr>
          <p:nvPr>
            <p:ph idx="1"/>
          </p:nvPr>
        </p:nvSpPr>
        <p:spPr>
          <a:xfrm>
            <a:off x="0" y="2090670"/>
            <a:ext cx="12389476" cy="4824211"/>
          </a:xfrm>
        </p:spPr>
        <p:txBody>
          <a:bodyPr>
            <a:normAutofit fontScale="77500" lnSpcReduction="20000"/>
          </a:bodyPr>
          <a:lstStyle/>
          <a:p>
            <a:r>
              <a:rPr lang="el-GR" b="1" dirty="0">
                <a:solidFill>
                  <a:schemeClr val="bg1"/>
                </a:solidFill>
              </a:rPr>
              <a:t>Οι μελέτες που έχουν γίνει γύρω από τη σχέση της μουσικής και της μεταβαλλόμενης κατάστασης συνείδησης του </a:t>
            </a:r>
            <a:r>
              <a:rPr lang="el-GR" b="1" dirty="0" err="1">
                <a:solidFill>
                  <a:schemeClr val="bg1"/>
                </a:solidFill>
              </a:rPr>
              <a:t>σαμάνου</a:t>
            </a:r>
            <a:r>
              <a:rPr lang="el-GR" b="1" dirty="0">
                <a:solidFill>
                  <a:schemeClr val="bg1"/>
                </a:solidFill>
              </a:rPr>
              <a:t> δείχνουν ότι το </a:t>
            </a:r>
            <a:r>
              <a:rPr lang="el-GR" b="1" dirty="0" smtClean="0">
                <a:solidFill>
                  <a:schemeClr val="bg1"/>
                </a:solidFill>
              </a:rPr>
              <a:t>τύμπανο</a:t>
            </a:r>
            <a:r>
              <a:rPr lang="el-GR" b="1" dirty="0">
                <a:solidFill>
                  <a:schemeClr val="bg1"/>
                </a:solidFill>
              </a:rPr>
              <a:t/>
            </a:r>
            <a:br>
              <a:rPr lang="el-GR" b="1" dirty="0">
                <a:solidFill>
                  <a:schemeClr val="bg1"/>
                </a:solidFill>
              </a:rPr>
            </a:br>
            <a:r>
              <a:rPr lang="el-GR" b="1" dirty="0">
                <a:solidFill>
                  <a:schemeClr val="bg1"/>
                </a:solidFill>
              </a:rPr>
              <a:t>είναι το πιο συχνά χρησιμοποιούμενο όργανο για τις τελετουργίες θεραπείας,</a:t>
            </a:r>
            <a:br>
              <a:rPr lang="el-GR" b="1" dirty="0">
                <a:solidFill>
                  <a:schemeClr val="bg1"/>
                </a:solidFill>
              </a:rPr>
            </a:br>
            <a:r>
              <a:rPr lang="el-GR" b="1" dirty="0">
                <a:solidFill>
                  <a:schemeClr val="bg1"/>
                </a:solidFill>
              </a:rPr>
              <a:t>συνοδείας της ψυχής στον Κάτω Κόσμο και γενικότερα για την επίτευξη της </a:t>
            </a:r>
            <a:r>
              <a:rPr lang="el-GR" b="1" dirty="0" err="1">
                <a:solidFill>
                  <a:schemeClr val="bg1"/>
                </a:solidFill>
              </a:rPr>
              <a:t>trance</a:t>
            </a:r>
            <a:r>
              <a:rPr lang="el-GR" b="1" dirty="0">
                <a:solidFill>
                  <a:schemeClr val="bg1"/>
                </a:solidFill>
              </a:rPr>
              <a:t>.</a:t>
            </a:r>
            <a:br>
              <a:rPr lang="el-GR" b="1" dirty="0">
                <a:solidFill>
                  <a:schemeClr val="bg1"/>
                </a:solidFill>
              </a:rPr>
            </a:br>
            <a:r>
              <a:rPr lang="el-GR" b="1" dirty="0">
                <a:solidFill>
                  <a:schemeClr val="bg1"/>
                </a:solidFill>
              </a:rPr>
              <a:t>Σύμφωνα με τον </a:t>
            </a:r>
            <a:r>
              <a:rPr lang="el-GR" b="1" dirty="0" err="1">
                <a:solidFill>
                  <a:schemeClr val="bg1"/>
                </a:solidFill>
              </a:rPr>
              <a:t>Rouget</a:t>
            </a:r>
            <a:r>
              <a:rPr lang="el-GR" b="1" dirty="0">
                <a:solidFill>
                  <a:schemeClr val="bg1"/>
                </a:solidFill>
              </a:rPr>
              <a:t> (</a:t>
            </a:r>
            <a:r>
              <a:rPr lang="el-GR" b="1" dirty="0" smtClean="0">
                <a:solidFill>
                  <a:schemeClr val="bg1"/>
                </a:solidFill>
              </a:rPr>
              <a:t>1985) </a:t>
            </a:r>
            <a:r>
              <a:rPr lang="el-GR" b="1" dirty="0">
                <a:solidFill>
                  <a:schemeClr val="bg1"/>
                </a:solidFill>
              </a:rPr>
              <a:t>αυτό συμβαίνει γιατί το </a:t>
            </a:r>
            <a:r>
              <a:rPr lang="el-GR" b="1" dirty="0" smtClean="0">
                <a:solidFill>
                  <a:schemeClr val="bg1"/>
                </a:solidFill>
              </a:rPr>
              <a:t>τύμπανο </a:t>
            </a:r>
            <a:r>
              <a:rPr lang="el-GR" b="1" dirty="0">
                <a:solidFill>
                  <a:schemeClr val="bg1"/>
                </a:solidFill>
              </a:rPr>
              <a:t>μπορεί να</a:t>
            </a:r>
            <a:br>
              <a:rPr lang="el-GR" b="1" dirty="0">
                <a:solidFill>
                  <a:schemeClr val="bg1"/>
                </a:solidFill>
              </a:rPr>
            </a:br>
            <a:r>
              <a:rPr lang="el-GR" b="1" dirty="0">
                <a:solidFill>
                  <a:schemeClr val="bg1"/>
                </a:solidFill>
              </a:rPr>
              <a:t>λειτουργήσει μελωδικά αλλά και </a:t>
            </a:r>
            <a:r>
              <a:rPr lang="el-GR" b="1" dirty="0" smtClean="0">
                <a:solidFill>
                  <a:schemeClr val="bg1"/>
                </a:solidFill>
              </a:rPr>
              <a:t>ρυθμικά-μπορεί </a:t>
            </a:r>
            <a:r>
              <a:rPr lang="el-GR" b="1" dirty="0">
                <a:solidFill>
                  <a:schemeClr val="bg1"/>
                </a:solidFill>
              </a:rPr>
              <a:t>να είναι το μοναδικό</a:t>
            </a:r>
            <a:br>
              <a:rPr lang="el-GR" b="1" dirty="0">
                <a:solidFill>
                  <a:schemeClr val="bg1"/>
                </a:solidFill>
              </a:rPr>
            </a:br>
            <a:r>
              <a:rPr lang="el-GR" b="1" dirty="0">
                <a:solidFill>
                  <a:schemeClr val="bg1"/>
                </a:solidFill>
              </a:rPr>
              <a:t>όργανο που χρησιμοποιείται κατά την τελετουργία ή να ενταχθεί σε ένα σύνολο</a:t>
            </a:r>
            <a:br>
              <a:rPr lang="el-GR" b="1" dirty="0">
                <a:solidFill>
                  <a:schemeClr val="bg1"/>
                </a:solidFill>
              </a:rPr>
            </a:br>
            <a:r>
              <a:rPr lang="el-GR" b="1" dirty="0">
                <a:solidFill>
                  <a:schemeClr val="bg1"/>
                </a:solidFill>
              </a:rPr>
              <a:t>διαφορετικών μουσικών οργάνων και να δώσει ρυθμό</a:t>
            </a:r>
            <a:r>
              <a:rPr lang="el-GR" b="1" dirty="0" smtClean="0">
                <a:solidFill>
                  <a:schemeClr val="bg1"/>
                </a:solidFill>
              </a:rPr>
              <a:t>.</a:t>
            </a:r>
            <a:r>
              <a:rPr lang="el-GR" dirty="0"/>
              <a:t> </a:t>
            </a:r>
            <a:endParaRPr lang="el-GR" dirty="0" smtClean="0"/>
          </a:p>
          <a:p>
            <a:r>
              <a:rPr lang="el-GR" b="1" dirty="0" smtClean="0">
                <a:solidFill>
                  <a:schemeClr val="bg1"/>
                </a:solidFill>
              </a:rPr>
              <a:t>Μελέτες </a:t>
            </a:r>
            <a:r>
              <a:rPr lang="el-GR" b="1" dirty="0">
                <a:solidFill>
                  <a:schemeClr val="bg1"/>
                </a:solidFill>
              </a:rPr>
              <a:t>έδειξαν ότι </a:t>
            </a:r>
            <a:r>
              <a:rPr lang="el-GR" b="1" dirty="0" err="1">
                <a:solidFill>
                  <a:schemeClr val="bg1"/>
                </a:solidFill>
              </a:rPr>
              <a:t>επαναλαµβανόµενος</a:t>
            </a:r>
            <a:r>
              <a:rPr lang="el-GR" b="1" dirty="0">
                <a:solidFill>
                  <a:schemeClr val="bg1"/>
                </a:solidFill>
              </a:rPr>
              <a:t> ήχος µ</a:t>
            </a:r>
            <a:r>
              <a:rPr lang="el-GR" b="1" dirty="0" err="1">
                <a:solidFill>
                  <a:schemeClr val="bg1"/>
                </a:solidFill>
              </a:rPr>
              <a:t>ετατρέπει</a:t>
            </a:r>
            <a:r>
              <a:rPr lang="el-GR" b="1" dirty="0">
                <a:solidFill>
                  <a:schemeClr val="bg1"/>
                </a:solidFill>
              </a:rPr>
              <a:t> τα </a:t>
            </a:r>
            <a:r>
              <a:rPr lang="el-GR" b="1" dirty="0" smtClean="0">
                <a:solidFill>
                  <a:schemeClr val="bg1"/>
                </a:solidFill>
              </a:rPr>
              <a:t>άλφα </a:t>
            </a:r>
            <a:r>
              <a:rPr lang="el-GR" b="1" dirty="0">
                <a:solidFill>
                  <a:schemeClr val="bg1"/>
                </a:solidFill>
              </a:rPr>
              <a:t/>
            </a:r>
            <a:br>
              <a:rPr lang="el-GR" b="1" dirty="0">
                <a:solidFill>
                  <a:schemeClr val="bg1"/>
                </a:solidFill>
              </a:rPr>
            </a:br>
            <a:r>
              <a:rPr lang="el-GR" b="1" dirty="0">
                <a:solidFill>
                  <a:schemeClr val="bg1"/>
                </a:solidFill>
              </a:rPr>
              <a:t>και βήτα µ</a:t>
            </a:r>
            <a:r>
              <a:rPr lang="el-GR" b="1" dirty="0" err="1">
                <a:solidFill>
                  <a:schemeClr val="bg1"/>
                </a:solidFill>
              </a:rPr>
              <a:t>ορφές</a:t>
            </a:r>
            <a:r>
              <a:rPr lang="el-GR" b="1" dirty="0">
                <a:solidFill>
                  <a:schemeClr val="bg1"/>
                </a:solidFill>
              </a:rPr>
              <a:t> </a:t>
            </a:r>
            <a:r>
              <a:rPr lang="el-GR" b="1" dirty="0" err="1">
                <a:solidFill>
                  <a:schemeClr val="bg1"/>
                </a:solidFill>
              </a:rPr>
              <a:t>κυµάτων</a:t>
            </a:r>
            <a:r>
              <a:rPr lang="el-GR" b="1" dirty="0">
                <a:solidFill>
                  <a:schemeClr val="bg1"/>
                </a:solidFill>
              </a:rPr>
              <a:t> σε θήτα. </a:t>
            </a:r>
            <a:endParaRPr lang="el-GR" b="1" dirty="0" smtClean="0">
              <a:solidFill>
                <a:schemeClr val="bg1"/>
              </a:solidFill>
            </a:endParaRPr>
          </a:p>
          <a:p>
            <a:r>
              <a:rPr lang="el-GR" b="1" dirty="0" smtClean="0">
                <a:solidFill>
                  <a:schemeClr val="bg1"/>
                </a:solidFill>
              </a:rPr>
              <a:t>Η </a:t>
            </a:r>
            <a:r>
              <a:rPr lang="el-GR" b="1" dirty="0">
                <a:solidFill>
                  <a:schemeClr val="bg1"/>
                </a:solidFill>
              </a:rPr>
              <a:t>θήτα µ</a:t>
            </a:r>
            <a:r>
              <a:rPr lang="el-GR" b="1" dirty="0" err="1">
                <a:solidFill>
                  <a:schemeClr val="bg1"/>
                </a:solidFill>
              </a:rPr>
              <a:t>ορφή</a:t>
            </a:r>
            <a:r>
              <a:rPr lang="el-GR" b="1" dirty="0">
                <a:solidFill>
                  <a:schemeClr val="bg1"/>
                </a:solidFill>
              </a:rPr>
              <a:t> </a:t>
            </a:r>
            <a:r>
              <a:rPr lang="el-GR" b="1" dirty="0" err="1">
                <a:solidFill>
                  <a:schemeClr val="bg1"/>
                </a:solidFill>
              </a:rPr>
              <a:t>κύµατος</a:t>
            </a:r>
            <a:r>
              <a:rPr lang="el-GR" b="1" dirty="0">
                <a:solidFill>
                  <a:schemeClr val="bg1"/>
                </a:solidFill>
              </a:rPr>
              <a:t> είναι πρόσφορη σχετικά µε την</a:t>
            </a:r>
            <a:br>
              <a:rPr lang="el-GR" b="1" dirty="0">
                <a:solidFill>
                  <a:schemeClr val="bg1"/>
                </a:solidFill>
              </a:rPr>
            </a:br>
            <a:r>
              <a:rPr lang="el-GR" b="1" dirty="0">
                <a:solidFill>
                  <a:schemeClr val="bg1"/>
                </a:solidFill>
              </a:rPr>
              <a:t>χαλάρωση και έχει συνδεθεί µε ένα είδος </a:t>
            </a:r>
            <a:r>
              <a:rPr lang="el-GR" b="1" dirty="0" err="1">
                <a:solidFill>
                  <a:schemeClr val="bg1"/>
                </a:solidFill>
              </a:rPr>
              <a:t>ανεπτυγµένης</a:t>
            </a:r>
            <a:r>
              <a:rPr lang="el-GR" b="1" dirty="0">
                <a:solidFill>
                  <a:schemeClr val="bg1"/>
                </a:solidFill>
              </a:rPr>
              <a:t> </a:t>
            </a:r>
            <a:r>
              <a:rPr lang="el-GR" b="1" dirty="0" err="1">
                <a:solidFill>
                  <a:schemeClr val="bg1"/>
                </a:solidFill>
              </a:rPr>
              <a:t>δηµιουργικότητας</a:t>
            </a:r>
            <a:r>
              <a:rPr lang="el-GR" b="1" dirty="0" smtClean="0">
                <a:solidFill>
                  <a:schemeClr val="bg1"/>
                </a:solidFill>
              </a:rPr>
              <a:t>.</a:t>
            </a:r>
            <a:r>
              <a:rPr lang="el-GR" b="1" dirty="0">
                <a:solidFill>
                  <a:schemeClr val="bg1"/>
                </a:solidFill>
              </a:rPr>
              <a:t/>
            </a:r>
            <a:br>
              <a:rPr lang="el-GR" b="1" dirty="0">
                <a:solidFill>
                  <a:schemeClr val="bg1"/>
                </a:solidFill>
              </a:rPr>
            </a:br>
            <a:r>
              <a:rPr lang="el-GR" b="1" dirty="0" smtClean="0">
                <a:solidFill>
                  <a:schemeClr val="bg1"/>
                </a:solidFill>
              </a:rPr>
              <a:t>ο ήχος έχει </a:t>
            </a:r>
            <a:r>
              <a:rPr lang="el-GR" b="1" dirty="0" err="1" smtClean="0">
                <a:solidFill>
                  <a:schemeClr val="bg1"/>
                </a:solidFill>
              </a:rPr>
              <a:t>χρησιµοποιηθεί</a:t>
            </a:r>
            <a:r>
              <a:rPr lang="el-GR" b="1" dirty="0" smtClean="0">
                <a:solidFill>
                  <a:schemeClr val="bg1"/>
                </a:solidFill>
              </a:rPr>
              <a:t> </a:t>
            </a:r>
            <a:r>
              <a:rPr lang="el-GR" b="1" dirty="0">
                <a:solidFill>
                  <a:schemeClr val="bg1"/>
                </a:solidFill>
              </a:rPr>
              <a:t>ως </a:t>
            </a:r>
            <a:r>
              <a:rPr lang="el-GR" b="1" dirty="0" err="1">
                <a:solidFill>
                  <a:schemeClr val="bg1"/>
                </a:solidFill>
              </a:rPr>
              <a:t>αποτελεσµατικό</a:t>
            </a:r>
            <a:r>
              <a:rPr lang="el-GR" b="1" dirty="0">
                <a:solidFill>
                  <a:schemeClr val="bg1"/>
                </a:solidFill>
              </a:rPr>
              <a:t> εργαλείο συνδέοντας ποικίλα ενεργειακά</a:t>
            </a:r>
            <a:br>
              <a:rPr lang="el-GR" b="1" dirty="0">
                <a:solidFill>
                  <a:schemeClr val="bg1"/>
                </a:solidFill>
              </a:rPr>
            </a:br>
            <a:r>
              <a:rPr lang="el-GR" b="1" dirty="0" err="1">
                <a:solidFill>
                  <a:schemeClr val="bg1"/>
                </a:solidFill>
              </a:rPr>
              <a:t>σηµεία</a:t>
            </a:r>
            <a:r>
              <a:rPr lang="el-GR" b="1" dirty="0">
                <a:solidFill>
                  <a:schemeClr val="bg1"/>
                </a:solidFill>
              </a:rPr>
              <a:t> του </a:t>
            </a:r>
            <a:r>
              <a:rPr lang="el-GR" b="1" dirty="0" err="1">
                <a:solidFill>
                  <a:schemeClr val="bg1"/>
                </a:solidFill>
              </a:rPr>
              <a:t>σώµατος</a:t>
            </a:r>
            <a:r>
              <a:rPr lang="el-GR" b="1" dirty="0">
                <a:solidFill>
                  <a:schemeClr val="bg1"/>
                </a:solidFill>
              </a:rPr>
              <a:t> </a:t>
            </a:r>
            <a:br>
              <a:rPr lang="el-GR" b="1" dirty="0">
                <a:solidFill>
                  <a:schemeClr val="bg1"/>
                </a:solidFill>
              </a:rPr>
            </a:br>
            <a:r>
              <a:rPr lang="el-GR" dirty="0">
                <a:solidFill>
                  <a:schemeClr val="bg1"/>
                </a:solidFill>
              </a:rPr>
              <a:t>Οι </a:t>
            </a:r>
            <a:r>
              <a:rPr lang="el-GR" dirty="0" err="1">
                <a:solidFill>
                  <a:schemeClr val="bg1"/>
                </a:solidFill>
              </a:rPr>
              <a:t>Gabrielsson</a:t>
            </a:r>
            <a:r>
              <a:rPr lang="el-GR" dirty="0">
                <a:solidFill>
                  <a:schemeClr val="bg1"/>
                </a:solidFill>
              </a:rPr>
              <a:t> και </a:t>
            </a:r>
            <a:r>
              <a:rPr lang="el-GR" dirty="0" err="1">
                <a:solidFill>
                  <a:schemeClr val="bg1"/>
                </a:solidFill>
              </a:rPr>
              <a:t>Lindstrom</a:t>
            </a:r>
            <a:r>
              <a:rPr lang="el-GR" dirty="0">
                <a:solidFill>
                  <a:schemeClr val="bg1"/>
                </a:solidFill>
              </a:rPr>
              <a:t> (2001), στο τέλος της δεκαετίας του '80, πραγματοποίησαν μία μελέτη σχετικά με τις αντιδράσεις ατόμων που βίωσαν μία ισχυρή μουσική εμπειρία. Τα αποτελέσματα αυτής της μελέτης έδειξαν ότι η πιο συχνή αντίδραση ήταν τα δάκρυα (από βούρκωμα μέχρι ασυγκράτητο κλάμα). Στις περισσότερες περιπτώσεις αυτή η αντίδραση σχετιζόταν με θετικά συναισθήματα αν και υπήρχαν παραδείγματα όπου τα δάκρυα συνδεόταν με αίσθημα λύπης ή θλίψης. Αμέσως μετά σε συχνότητα ακολουθούσαν το ρίγος και το ανατρίχιασμα, η αίσθηση θερμότητας, η εφίδρωση, το αίσθημα κρύου, η μυϊκή χαλάρωση, η αλλαγή της αναπνοής, η αύξηση του καρδιακού ρυθμού, η αίσθηση βάρους στο στήθος, διάφορες 13 στομαχικές αντιδράσεις, μυϊκή ένταση, τρόμος, κόμπος στο λαιμό, ζαλάδα, πόνος, ξηροστομία.</a:t>
            </a:r>
            <a:endParaRPr lang="el-GR" b="1" dirty="0">
              <a:solidFill>
                <a:schemeClr val="bg1"/>
              </a:solidFill>
            </a:endParaRPr>
          </a:p>
          <a:p>
            <a:endParaRPr lang="el-GR" b="1" dirty="0">
              <a:solidFill>
                <a:schemeClr val="bg1"/>
              </a:solidFill>
            </a:endParaRPr>
          </a:p>
        </p:txBody>
      </p:sp>
    </p:spTree>
    <p:extLst>
      <p:ext uri="{BB962C8B-B14F-4D97-AF65-F5344CB8AC3E}">
        <p14:creationId xmlns:p14="http://schemas.microsoft.com/office/powerpoint/2010/main" val="34255396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Σχέση του </a:t>
            </a:r>
            <a:r>
              <a:rPr lang="el-GR" dirty="0" err="1" smtClean="0"/>
              <a:t>σαμάνου</a:t>
            </a:r>
            <a:r>
              <a:rPr lang="el-GR" dirty="0" smtClean="0"/>
              <a:t> με τα πνεύματα:</a:t>
            </a:r>
            <a:endParaRPr lang="el-GR" dirty="0"/>
          </a:p>
        </p:txBody>
      </p:sp>
      <p:sp>
        <p:nvSpPr>
          <p:cNvPr id="3" name="Θέση περιεχομένου 2"/>
          <p:cNvSpPr>
            <a:spLocks noGrp="1"/>
          </p:cNvSpPr>
          <p:nvPr>
            <p:ph idx="1"/>
          </p:nvPr>
        </p:nvSpPr>
        <p:spPr>
          <a:xfrm>
            <a:off x="0" y="2336872"/>
            <a:ext cx="12192000" cy="3973775"/>
          </a:xfrm>
        </p:spPr>
        <p:txBody>
          <a:bodyPr>
            <a:normAutofit/>
          </a:bodyPr>
          <a:lstStyle/>
          <a:p>
            <a:r>
              <a:rPr lang="el-GR" b="1" dirty="0">
                <a:solidFill>
                  <a:schemeClr val="bg1"/>
                </a:solidFill>
              </a:rPr>
              <a:t>Η σχέση του υποψήφιου </a:t>
            </a:r>
            <a:r>
              <a:rPr lang="el-GR" b="1" dirty="0" err="1">
                <a:solidFill>
                  <a:schemeClr val="bg1"/>
                </a:solidFill>
              </a:rPr>
              <a:t>σαμάνου</a:t>
            </a:r>
            <a:r>
              <a:rPr lang="el-GR" b="1" dirty="0">
                <a:solidFill>
                  <a:schemeClr val="bg1"/>
                </a:solidFill>
              </a:rPr>
              <a:t> με τα πνεύματά του παρουσιάζει</a:t>
            </a:r>
            <a:br>
              <a:rPr lang="el-GR" b="1" dirty="0">
                <a:solidFill>
                  <a:schemeClr val="bg1"/>
                </a:solidFill>
              </a:rPr>
            </a:br>
            <a:r>
              <a:rPr lang="el-GR" b="1" dirty="0">
                <a:solidFill>
                  <a:schemeClr val="bg1"/>
                </a:solidFill>
              </a:rPr>
              <a:t>ιδιαίτερο </a:t>
            </a:r>
            <a:r>
              <a:rPr lang="el-GR" b="1" dirty="0" smtClean="0">
                <a:solidFill>
                  <a:schemeClr val="bg1"/>
                </a:solidFill>
              </a:rPr>
              <a:t>ενδιαφέρον κι υπάρχει </a:t>
            </a:r>
            <a:r>
              <a:rPr lang="el-GR" b="1" dirty="0">
                <a:solidFill>
                  <a:schemeClr val="bg1"/>
                </a:solidFill>
              </a:rPr>
              <a:t>ερωτικό και σεξουαλικό περιεχόμενο. </a:t>
            </a:r>
            <a:br>
              <a:rPr lang="el-GR" b="1" dirty="0">
                <a:solidFill>
                  <a:schemeClr val="bg1"/>
                </a:solidFill>
              </a:rPr>
            </a:br>
            <a:r>
              <a:rPr lang="el-GR" b="1" dirty="0">
                <a:solidFill>
                  <a:schemeClr val="bg1"/>
                </a:solidFill>
              </a:rPr>
              <a:t>Έ</a:t>
            </a:r>
            <a:r>
              <a:rPr lang="el-GR" b="1" dirty="0" smtClean="0">
                <a:solidFill>
                  <a:schemeClr val="bg1"/>
                </a:solidFill>
              </a:rPr>
              <a:t>να </a:t>
            </a:r>
            <a:r>
              <a:rPr lang="el-GR" b="1" dirty="0">
                <a:solidFill>
                  <a:schemeClr val="bg1"/>
                </a:solidFill>
              </a:rPr>
              <a:t>συνοπτικό παράδειγμα </a:t>
            </a:r>
            <a:r>
              <a:rPr lang="el-GR" b="1" dirty="0" smtClean="0">
                <a:solidFill>
                  <a:schemeClr val="bg1"/>
                </a:solidFill>
              </a:rPr>
              <a:t>:</a:t>
            </a:r>
            <a:r>
              <a:rPr lang="el-GR" b="1" dirty="0" err="1" smtClean="0">
                <a:solidFill>
                  <a:schemeClr val="bg1"/>
                </a:solidFill>
              </a:rPr>
              <a:t>Eliade</a:t>
            </a:r>
            <a:r>
              <a:rPr lang="el-GR" b="1" dirty="0" smtClean="0">
                <a:solidFill>
                  <a:schemeClr val="bg1"/>
                </a:solidFill>
              </a:rPr>
              <a:t> </a:t>
            </a:r>
            <a:r>
              <a:rPr lang="el-GR" b="1" dirty="0">
                <a:solidFill>
                  <a:schemeClr val="bg1"/>
                </a:solidFill>
              </a:rPr>
              <a:t>(</a:t>
            </a:r>
            <a:r>
              <a:rPr lang="el-GR" b="1" dirty="0" smtClean="0">
                <a:solidFill>
                  <a:schemeClr val="bg1"/>
                </a:solidFill>
              </a:rPr>
              <a:t>1978)</a:t>
            </a:r>
            <a:r>
              <a:rPr lang="el-GR" b="1" dirty="0">
                <a:solidFill>
                  <a:schemeClr val="bg1"/>
                </a:solidFill>
              </a:rPr>
              <a:t/>
            </a:r>
            <a:br>
              <a:rPr lang="el-GR" b="1" dirty="0">
                <a:solidFill>
                  <a:schemeClr val="bg1"/>
                </a:solidFill>
              </a:rPr>
            </a:br>
            <a:r>
              <a:rPr lang="el-GR" b="1" dirty="0" smtClean="0">
                <a:solidFill>
                  <a:schemeClr val="bg1"/>
                </a:solidFill>
              </a:rPr>
              <a:t>Στους </a:t>
            </a:r>
            <a:r>
              <a:rPr lang="el-GR" b="1" dirty="0" err="1">
                <a:solidFill>
                  <a:schemeClr val="bg1"/>
                </a:solidFill>
              </a:rPr>
              <a:t>Buryat</a:t>
            </a:r>
            <a:r>
              <a:rPr lang="el-GR" b="1" dirty="0">
                <a:solidFill>
                  <a:schemeClr val="bg1"/>
                </a:solidFill>
              </a:rPr>
              <a:t> (Σιβηρία) ένας πρόγονος- </a:t>
            </a:r>
            <a:r>
              <a:rPr lang="el-GR" b="1" dirty="0" err="1">
                <a:solidFill>
                  <a:schemeClr val="bg1"/>
                </a:solidFill>
              </a:rPr>
              <a:t>σαμάνος</a:t>
            </a:r>
            <a:r>
              <a:rPr lang="el-GR" b="1" dirty="0">
                <a:solidFill>
                  <a:schemeClr val="bg1"/>
                </a:solidFill>
              </a:rPr>
              <a:t> καλεί </a:t>
            </a:r>
            <a:r>
              <a:rPr lang="el-GR" b="1" dirty="0" smtClean="0">
                <a:solidFill>
                  <a:schemeClr val="bg1"/>
                </a:solidFill>
              </a:rPr>
              <a:t>τον </a:t>
            </a:r>
            <a:r>
              <a:rPr lang="el-GR" b="1" dirty="0">
                <a:solidFill>
                  <a:schemeClr val="bg1"/>
                </a:solidFill>
              </a:rPr>
              <a:t/>
            </a:r>
            <a:br>
              <a:rPr lang="el-GR" b="1" dirty="0">
                <a:solidFill>
                  <a:schemeClr val="bg1"/>
                </a:solidFill>
              </a:rPr>
            </a:br>
            <a:r>
              <a:rPr lang="el-GR" b="1" dirty="0">
                <a:solidFill>
                  <a:schemeClr val="bg1"/>
                </a:solidFill>
              </a:rPr>
              <a:t>νεαρό υποψήφιο. Παίρνει την ψυχή του και ταξιδεύουν στους Ουρανούς </a:t>
            </a:r>
            <a:r>
              <a:rPr lang="el-GR" b="1" dirty="0" smtClean="0">
                <a:solidFill>
                  <a:schemeClr val="bg1"/>
                </a:solidFill>
              </a:rPr>
              <a:t>,ώστε </a:t>
            </a:r>
            <a:r>
              <a:rPr lang="el-GR" b="1" dirty="0">
                <a:solidFill>
                  <a:schemeClr val="bg1"/>
                </a:solidFill>
              </a:rPr>
              <a:t>ο</a:t>
            </a:r>
            <a:br>
              <a:rPr lang="el-GR" b="1" dirty="0">
                <a:solidFill>
                  <a:schemeClr val="bg1"/>
                </a:solidFill>
              </a:rPr>
            </a:br>
            <a:r>
              <a:rPr lang="el-GR" b="1" dirty="0">
                <a:solidFill>
                  <a:schemeClr val="bg1"/>
                </a:solidFill>
              </a:rPr>
              <a:t>δόκιμος να εκπαιδευτεί. Συναντούν </a:t>
            </a:r>
            <a:r>
              <a:rPr lang="el-GR" b="1" dirty="0" smtClean="0">
                <a:solidFill>
                  <a:schemeClr val="bg1"/>
                </a:solidFill>
              </a:rPr>
              <a:t>εκεί τη </a:t>
            </a:r>
            <a:r>
              <a:rPr lang="el-GR" b="1" dirty="0">
                <a:solidFill>
                  <a:schemeClr val="bg1"/>
                </a:solidFill>
              </a:rPr>
              <a:t>θεότητα του χορού, της </a:t>
            </a:r>
            <a:r>
              <a:rPr lang="el-GR" b="1" dirty="0" smtClean="0">
                <a:solidFill>
                  <a:schemeClr val="bg1"/>
                </a:solidFill>
              </a:rPr>
              <a:t>γονιμότητας </a:t>
            </a:r>
            <a:r>
              <a:rPr lang="el-GR" b="1" dirty="0">
                <a:solidFill>
                  <a:schemeClr val="bg1"/>
                </a:solidFill>
              </a:rPr>
              <a:t/>
            </a:r>
            <a:br>
              <a:rPr lang="el-GR" b="1" dirty="0">
                <a:solidFill>
                  <a:schemeClr val="bg1"/>
                </a:solidFill>
              </a:rPr>
            </a:br>
            <a:r>
              <a:rPr lang="el-GR" b="1" dirty="0">
                <a:solidFill>
                  <a:schemeClr val="bg1"/>
                </a:solidFill>
              </a:rPr>
              <a:t>και του πλούτου, θεότητα του μέσου </a:t>
            </a:r>
            <a:r>
              <a:rPr lang="el-GR" b="1" dirty="0" smtClean="0">
                <a:solidFill>
                  <a:schemeClr val="bg1"/>
                </a:solidFill>
              </a:rPr>
              <a:t>κόσμου. </a:t>
            </a:r>
            <a:r>
              <a:rPr lang="el-GR" b="1" dirty="0">
                <a:solidFill>
                  <a:schemeClr val="bg1"/>
                </a:solidFill>
              </a:rPr>
              <a:t>η οποία ονομάζεται </a:t>
            </a:r>
            <a:r>
              <a:rPr lang="el-GR" b="1" i="1" dirty="0" err="1">
                <a:solidFill>
                  <a:schemeClr val="bg1"/>
                </a:solidFill>
              </a:rPr>
              <a:t>Τέκα</a:t>
            </a:r>
            <a:r>
              <a:rPr lang="el-GR" b="1" i="1" dirty="0">
                <a:solidFill>
                  <a:schemeClr val="bg1"/>
                </a:solidFill>
              </a:rPr>
              <a:t> Σάρα</a:t>
            </a:r>
            <a:br>
              <a:rPr lang="el-GR" b="1" i="1" dirty="0">
                <a:solidFill>
                  <a:schemeClr val="bg1"/>
                </a:solidFill>
              </a:rPr>
            </a:br>
            <a:r>
              <a:rPr lang="el-GR" b="1" i="1" dirty="0" err="1">
                <a:solidFill>
                  <a:schemeClr val="bg1"/>
                </a:solidFill>
              </a:rPr>
              <a:t>Ματζκάλα</a:t>
            </a:r>
            <a:r>
              <a:rPr lang="el-GR" b="1" i="1" dirty="0">
                <a:solidFill>
                  <a:schemeClr val="bg1"/>
                </a:solidFill>
              </a:rPr>
              <a:t>, </a:t>
            </a:r>
            <a:r>
              <a:rPr lang="el-GR" b="1" dirty="0">
                <a:solidFill>
                  <a:schemeClr val="bg1"/>
                </a:solidFill>
              </a:rPr>
              <a:t>και ο δόκιμος συνάπτει ερωτικές σχέσεις με τις εννέα συζύγους του. Η</a:t>
            </a:r>
            <a:br>
              <a:rPr lang="el-GR" b="1" dirty="0">
                <a:solidFill>
                  <a:schemeClr val="bg1"/>
                </a:solidFill>
              </a:rPr>
            </a:br>
            <a:r>
              <a:rPr lang="el-GR" b="1" dirty="0">
                <a:solidFill>
                  <a:schemeClr val="bg1"/>
                </a:solidFill>
              </a:rPr>
              <a:t>εκπαίδευση του νεαρού </a:t>
            </a:r>
            <a:r>
              <a:rPr lang="el-GR" b="1" dirty="0" err="1">
                <a:solidFill>
                  <a:schemeClr val="bg1"/>
                </a:solidFill>
              </a:rPr>
              <a:t>σαμάνου</a:t>
            </a:r>
            <a:r>
              <a:rPr lang="el-GR" b="1" dirty="0">
                <a:solidFill>
                  <a:schemeClr val="bg1"/>
                </a:solidFill>
              </a:rPr>
              <a:t> θα έχει ολοκληρωθεί όταν η ψυχή του βρει την</a:t>
            </a:r>
            <a:br>
              <a:rPr lang="el-GR" b="1" dirty="0">
                <a:solidFill>
                  <a:schemeClr val="bg1"/>
                </a:solidFill>
              </a:rPr>
            </a:br>
            <a:r>
              <a:rPr lang="el-GR" b="1" dirty="0">
                <a:solidFill>
                  <a:schemeClr val="bg1"/>
                </a:solidFill>
              </a:rPr>
              <a:t>ουράνια σύζυγό του και κάνει σεξουαλικές σχέσεις μαζί της.</a:t>
            </a:r>
          </a:p>
          <a:p>
            <a:endParaRPr lang="el-GR" b="1" dirty="0">
              <a:solidFill>
                <a:schemeClr val="bg1"/>
              </a:solidFill>
            </a:endParaRPr>
          </a:p>
        </p:txBody>
      </p:sp>
    </p:spTree>
    <p:extLst>
      <p:ext uri="{BB962C8B-B14F-4D97-AF65-F5344CB8AC3E}">
        <p14:creationId xmlns:p14="http://schemas.microsoft.com/office/powerpoint/2010/main" val="1261075289"/>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Τα ζώα στο σαμανισμό:</a:t>
            </a:r>
            <a:endParaRPr lang="el-GR" dirty="0"/>
          </a:p>
        </p:txBody>
      </p:sp>
      <p:sp>
        <p:nvSpPr>
          <p:cNvPr id="3" name="Θέση περιεχομένου 2"/>
          <p:cNvSpPr>
            <a:spLocks noGrp="1"/>
          </p:cNvSpPr>
          <p:nvPr>
            <p:ph idx="1"/>
          </p:nvPr>
        </p:nvSpPr>
        <p:spPr>
          <a:xfrm>
            <a:off x="-154546" y="2066417"/>
            <a:ext cx="12346546" cy="3599316"/>
          </a:xfrm>
        </p:spPr>
        <p:txBody>
          <a:bodyPr>
            <a:normAutofit fontScale="92500"/>
          </a:bodyPr>
          <a:lstStyle/>
          <a:p>
            <a:r>
              <a:rPr lang="el-GR" b="1" dirty="0">
                <a:solidFill>
                  <a:schemeClr val="bg1"/>
                </a:solidFill>
              </a:rPr>
              <a:t>Η σημασία των ζώων στο σαμανισμό είναι μεγάλη. </a:t>
            </a:r>
            <a:endParaRPr lang="el-GR" b="1" dirty="0" smtClean="0">
              <a:solidFill>
                <a:schemeClr val="bg1"/>
              </a:solidFill>
            </a:endParaRPr>
          </a:p>
          <a:p>
            <a:r>
              <a:rPr lang="el-GR" b="1" dirty="0">
                <a:solidFill>
                  <a:schemeClr val="bg1"/>
                </a:solidFill>
              </a:rPr>
              <a:t/>
            </a:r>
            <a:br>
              <a:rPr lang="el-GR" b="1" dirty="0">
                <a:solidFill>
                  <a:schemeClr val="bg1"/>
                </a:solidFill>
              </a:rPr>
            </a:br>
            <a:r>
              <a:rPr lang="el-GR" b="1" dirty="0" smtClean="0">
                <a:solidFill>
                  <a:schemeClr val="bg1"/>
                </a:solidFill>
              </a:rPr>
              <a:t>τα ζώα δεν αντιπροσωπεύουν αυτό </a:t>
            </a:r>
            <a:r>
              <a:rPr lang="el-GR" b="1" dirty="0">
                <a:solidFill>
                  <a:schemeClr val="bg1"/>
                </a:solidFill>
              </a:rPr>
              <a:t>που δείχνει η εξωτερική τους μορφή, αλλά αξίες,</a:t>
            </a:r>
            <a:br>
              <a:rPr lang="el-GR" b="1" dirty="0">
                <a:solidFill>
                  <a:schemeClr val="bg1"/>
                </a:solidFill>
              </a:rPr>
            </a:br>
            <a:r>
              <a:rPr lang="el-GR" b="1" dirty="0">
                <a:solidFill>
                  <a:schemeClr val="bg1"/>
                </a:solidFill>
              </a:rPr>
              <a:t>δυνάμεις και δεσμούς με τους ανθρώπους. Δηλαδή, η αρκούδα γίνεται αντιληπτή ως</a:t>
            </a:r>
            <a:br>
              <a:rPr lang="el-GR" b="1" dirty="0">
                <a:solidFill>
                  <a:schemeClr val="bg1"/>
                </a:solidFill>
              </a:rPr>
            </a:br>
            <a:r>
              <a:rPr lang="el-GR" b="1" dirty="0">
                <a:solidFill>
                  <a:schemeClr val="bg1"/>
                </a:solidFill>
              </a:rPr>
              <a:t>πρόγονος των </a:t>
            </a:r>
            <a:r>
              <a:rPr lang="el-GR" b="1" dirty="0" err="1">
                <a:solidFill>
                  <a:schemeClr val="bg1"/>
                </a:solidFill>
              </a:rPr>
              <a:t>Goldi</a:t>
            </a:r>
            <a:r>
              <a:rPr lang="el-GR" b="1" dirty="0">
                <a:solidFill>
                  <a:schemeClr val="bg1"/>
                </a:solidFill>
              </a:rPr>
              <a:t> και ο πάνθηρας έχει θεραπευτικές ιδιότητες. Επιπλέον, με τη</a:t>
            </a:r>
            <a:br>
              <a:rPr lang="el-GR" b="1" dirty="0">
                <a:solidFill>
                  <a:schemeClr val="bg1"/>
                </a:solidFill>
              </a:rPr>
            </a:br>
            <a:r>
              <a:rPr lang="el-GR" b="1" dirty="0">
                <a:solidFill>
                  <a:schemeClr val="bg1"/>
                </a:solidFill>
              </a:rPr>
              <a:t>βοήθεια αυτών των πνευμάτων- ζώων </a:t>
            </a:r>
            <a:r>
              <a:rPr lang="el-GR" b="1" dirty="0" err="1">
                <a:solidFill>
                  <a:schemeClr val="bg1"/>
                </a:solidFill>
              </a:rPr>
              <a:t>σαμάνος</a:t>
            </a:r>
            <a:r>
              <a:rPr lang="el-GR" b="1" dirty="0">
                <a:solidFill>
                  <a:schemeClr val="bg1"/>
                </a:solidFill>
              </a:rPr>
              <a:t> μπορεί να επέρχεται σε </a:t>
            </a:r>
            <a:r>
              <a:rPr lang="el-GR" b="1" dirty="0" err="1">
                <a:solidFill>
                  <a:schemeClr val="bg1"/>
                </a:solidFill>
              </a:rPr>
              <a:t>trance</a:t>
            </a:r>
            <a:r>
              <a:rPr lang="el-GR" b="1" dirty="0">
                <a:solidFill>
                  <a:schemeClr val="bg1"/>
                </a:solidFill>
              </a:rPr>
              <a:t> και να</a:t>
            </a:r>
            <a:br>
              <a:rPr lang="el-GR" b="1" dirty="0">
                <a:solidFill>
                  <a:schemeClr val="bg1"/>
                </a:solidFill>
              </a:rPr>
            </a:br>
            <a:r>
              <a:rPr lang="el-GR" b="1" dirty="0">
                <a:solidFill>
                  <a:schemeClr val="bg1"/>
                </a:solidFill>
              </a:rPr>
              <a:t>«μεταμορφώνεται» στο καθένα από αυτά (έχουμε δηλαδή </a:t>
            </a:r>
            <a:r>
              <a:rPr lang="el-GR" b="1" dirty="0" err="1">
                <a:solidFill>
                  <a:schemeClr val="bg1"/>
                </a:solidFill>
              </a:rPr>
              <a:t>trance</a:t>
            </a:r>
            <a:r>
              <a:rPr lang="el-GR" b="1" dirty="0">
                <a:solidFill>
                  <a:schemeClr val="bg1"/>
                </a:solidFill>
              </a:rPr>
              <a:t> μεταμόρφωσης). Ο</a:t>
            </a:r>
            <a:br>
              <a:rPr lang="el-GR" b="1" dirty="0">
                <a:solidFill>
                  <a:schemeClr val="bg1"/>
                </a:solidFill>
              </a:rPr>
            </a:br>
            <a:r>
              <a:rPr lang="el-GR" b="1" dirty="0" err="1">
                <a:solidFill>
                  <a:schemeClr val="bg1"/>
                </a:solidFill>
              </a:rPr>
              <a:t>σαμάνος</a:t>
            </a:r>
            <a:r>
              <a:rPr lang="el-GR" b="1" dirty="0">
                <a:solidFill>
                  <a:schemeClr val="bg1"/>
                </a:solidFill>
              </a:rPr>
              <a:t> μιμείται τις κινήσεις και τους ήχους που κάνει το ζώο. Σε εκείνη την</a:t>
            </a:r>
            <a:br>
              <a:rPr lang="el-GR" b="1" dirty="0">
                <a:solidFill>
                  <a:schemeClr val="bg1"/>
                </a:solidFill>
              </a:rPr>
            </a:br>
            <a:r>
              <a:rPr lang="el-GR" b="1" dirty="0">
                <a:solidFill>
                  <a:schemeClr val="bg1"/>
                </a:solidFill>
              </a:rPr>
              <a:t>περίπτωση ο </a:t>
            </a:r>
            <a:r>
              <a:rPr lang="el-GR" b="1" dirty="0" err="1">
                <a:solidFill>
                  <a:schemeClr val="bg1"/>
                </a:solidFill>
              </a:rPr>
              <a:t>σαμάνος</a:t>
            </a:r>
            <a:r>
              <a:rPr lang="el-GR" b="1" dirty="0">
                <a:solidFill>
                  <a:schemeClr val="bg1"/>
                </a:solidFill>
              </a:rPr>
              <a:t> είναι το ζώο, δεν το αναπαριστά μονάχα.</a:t>
            </a:r>
          </a:p>
          <a:p>
            <a:endParaRPr lang="el-GR" dirty="0"/>
          </a:p>
        </p:txBody>
      </p:sp>
    </p:spTree>
    <p:extLst>
      <p:ext uri="{BB962C8B-B14F-4D97-AF65-F5344CB8AC3E}">
        <p14:creationId xmlns:p14="http://schemas.microsoft.com/office/powerpoint/2010/main" val="3737832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Η </a:t>
            </a:r>
            <a:r>
              <a:rPr lang="el-GR" dirty="0" err="1" smtClean="0"/>
              <a:t>υπόδυση</a:t>
            </a:r>
            <a:r>
              <a:rPr lang="el-GR" dirty="0" smtClean="0"/>
              <a:t> ρόλων στους </a:t>
            </a:r>
            <a:r>
              <a:rPr lang="el-GR" dirty="0" err="1" smtClean="0"/>
              <a:t>σαμάνους</a:t>
            </a:r>
            <a:r>
              <a:rPr lang="el-GR" dirty="0" smtClean="0"/>
              <a:t>:</a:t>
            </a:r>
            <a:endParaRPr lang="el-GR" dirty="0"/>
          </a:p>
        </p:txBody>
      </p:sp>
      <p:sp>
        <p:nvSpPr>
          <p:cNvPr id="3" name="Θέση περιεχομένου 2"/>
          <p:cNvSpPr>
            <a:spLocks noGrp="1"/>
          </p:cNvSpPr>
          <p:nvPr>
            <p:ph idx="1"/>
          </p:nvPr>
        </p:nvSpPr>
        <p:spPr>
          <a:xfrm>
            <a:off x="0" y="2021983"/>
            <a:ext cx="12054625" cy="3914206"/>
          </a:xfrm>
        </p:spPr>
        <p:txBody>
          <a:bodyPr>
            <a:normAutofit fontScale="92500"/>
          </a:bodyPr>
          <a:lstStyle/>
          <a:p>
            <a:r>
              <a:rPr lang="el-GR" b="1" dirty="0">
                <a:solidFill>
                  <a:schemeClr val="bg1"/>
                </a:solidFill>
              </a:rPr>
              <a:t>Το φαινόμενο του τελετουργικού </a:t>
            </a:r>
            <a:r>
              <a:rPr lang="el-GR" b="1" dirty="0" err="1" smtClean="0">
                <a:solidFill>
                  <a:schemeClr val="bg1"/>
                </a:solidFill>
              </a:rPr>
              <a:t>τρασβεστισμού</a:t>
            </a:r>
            <a:r>
              <a:rPr lang="el-GR" b="1" dirty="0" smtClean="0">
                <a:solidFill>
                  <a:schemeClr val="bg1"/>
                </a:solidFill>
              </a:rPr>
              <a:t> </a:t>
            </a:r>
            <a:r>
              <a:rPr lang="el-GR" b="1" dirty="0">
                <a:solidFill>
                  <a:schemeClr val="bg1"/>
                </a:solidFill>
              </a:rPr>
              <a:t>αποτελεί, κατά τη γνώμη</a:t>
            </a:r>
            <a:br>
              <a:rPr lang="el-GR" b="1" dirty="0">
                <a:solidFill>
                  <a:schemeClr val="bg1"/>
                </a:solidFill>
              </a:rPr>
            </a:br>
            <a:r>
              <a:rPr lang="el-GR" b="1" dirty="0">
                <a:solidFill>
                  <a:schemeClr val="bg1"/>
                </a:solidFill>
              </a:rPr>
              <a:t>μου. κάτι περισσότερο από προσπάθεια άρθρωσης ενός κοινωνικού λόγου (</a:t>
            </a:r>
            <a:r>
              <a:rPr lang="el-GR" b="1" dirty="0" err="1">
                <a:solidFill>
                  <a:schemeClr val="bg1"/>
                </a:solidFill>
              </a:rPr>
              <a:t>discourse</a:t>
            </a:r>
            <a:r>
              <a:rPr lang="el-GR" b="1" dirty="0">
                <a:solidFill>
                  <a:schemeClr val="bg1"/>
                </a:solidFill>
              </a:rPr>
              <a:t>)</a:t>
            </a:r>
            <a:br>
              <a:rPr lang="el-GR" b="1" dirty="0">
                <a:solidFill>
                  <a:schemeClr val="bg1"/>
                </a:solidFill>
              </a:rPr>
            </a:br>
            <a:r>
              <a:rPr lang="el-GR" b="1" dirty="0">
                <a:solidFill>
                  <a:schemeClr val="bg1"/>
                </a:solidFill>
              </a:rPr>
              <a:t>για το φύλο και τη σεξουαλικότητα. Ο </a:t>
            </a:r>
            <a:r>
              <a:rPr lang="el-GR" b="1" dirty="0" err="1">
                <a:solidFill>
                  <a:schemeClr val="bg1"/>
                </a:solidFill>
              </a:rPr>
              <a:t>σαμάνος</a:t>
            </a:r>
            <a:r>
              <a:rPr lang="el-GR" b="1" dirty="0">
                <a:solidFill>
                  <a:schemeClr val="bg1"/>
                </a:solidFill>
              </a:rPr>
              <a:t> είναι μια προσωπικότητα που</a:t>
            </a:r>
            <a:br>
              <a:rPr lang="el-GR" b="1" dirty="0">
                <a:solidFill>
                  <a:schemeClr val="bg1"/>
                </a:solidFill>
              </a:rPr>
            </a:br>
            <a:r>
              <a:rPr lang="el-GR" b="1" dirty="0">
                <a:solidFill>
                  <a:schemeClr val="bg1"/>
                </a:solidFill>
              </a:rPr>
              <a:t>αντιπροσωπεύει την γεφύρωση των αντιθέτων. Κινείται από το ένα κοσμικό επίπεδο</a:t>
            </a:r>
            <a:br>
              <a:rPr lang="el-GR" b="1" dirty="0">
                <a:solidFill>
                  <a:schemeClr val="bg1"/>
                </a:solidFill>
              </a:rPr>
            </a:br>
            <a:r>
              <a:rPr lang="el-GR" b="1" dirty="0">
                <a:solidFill>
                  <a:schemeClr val="bg1"/>
                </a:solidFill>
              </a:rPr>
              <a:t>στο άλλο, από τον Κάτω Κόσμο στους Ουρανούς. ο </a:t>
            </a:r>
            <a:r>
              <a:rPr lang="el-GR" b="1" dirty="0" err="1">
                <a:solidFill>
                  <a:schemeClr val="bg1"/>
                </a:solidFill>
              </a:rPr>
              <a:t>Ripinsky-Naxon</a:t>
            </a:r>
            <a:r>
              <a:rPr lang="el-GR" b="1" dirty="0">
                <a:solidFill>
                  <a:schemeClr val="bg1"/>
                </a:solidFill>
              </a:rPr>
              <a:t> (</a:t>
            </a:r>
            <a:r>
              <a:rPr lang="el-GR" b="1" dirty="0" smtClean="0">
                <a:solidFill>
                  <a:schemeClr val="bg1"/>
                </a:solidFill>
              </a:rPr>
              <a:t>1997) </a:t>
            </a:r>
            <a:r>
              <a:rPr lang="el-GR" b="1" dirty="0">
                <a:solidFill>
                  <a:schemeClr val="bg1"/>
                </a:solidFill>
              </a:rPr>
              <a:t>γράφει: </a:t>
            </a:r>
          </a:p>
          <a:p>
            <a:r>
              <a:rPr lang="el-GR" b="1" i="1" dirty="0">
                <a:solidFill>
                  <a:schemeClr val="bg1"/>
                </a:solidFill>
              </a:rPr>
              <a:t/>
            </a:r>
            <a:br>
              <a:rPr lang="el-GR" b="1" i="1" dirty="0">
                <a:solidFill>
                  <a:schemeClr val="bg1"/>
                </a:solidFill>
              </a:rPr>
            </a:br>
            <a:r>
              <a:rPr lang="el-GR" b="1" i="1" dirty="0" smtClean="0">
                <a:solidFill>
                  <a:schemeClr val="bg1"/>
                </a:solidFill>
              </a:rPr>
              <a:t>..σε πολιτισμούς </a:t>
            </a:r>
            <a:r>
              <a:rPr lang="el-GR" b="1" i="1" dirty="0">
                <a:solidFill>
                  <a:schemeClr val="bg1"/>
                </a:solidFill>
              </a:rPr>
              <a:t>υπάρχουν </a:t>
            </a:r>
            <a:r>
              <a:rPr lang="el-GR" b="1" i="1" dirty="0" err="1">
                <a:solidFill>
                  <a:schemeClr val="bg1"/>
                </a:solidFill>
              </a:rPr>
              <a:t>σαμάνοι</a:t>
            </a:r>
            <a:r>
              <a:rPr lang="el-GR" b="1" i="1" dirty="0">
                <a:solidFill>
                  <a:schemeClr val="bg1"/>
                </a:solidFill>
              </a:rPr>
              <a:t> και </a:t>
            </a:r>
            <a:r>
              <a:rPr lang="el-GR" b="1" i="1" dirty="0" err="1">
                <a:solidFill>
                  <a:schemeClr val="bg1"/>
                </a:solidFill>
              </a:rPr>
              <a:t>σαμάνες</a:t>
            </a:r>
            <a:r>
              <a:rPr lang="el-GR" b="1" i="1" dirty="0">
                <a:solidFill>
                  <a:schemeClr val="bg1"/>
                </a:solidFill>
              </a:rPr>
              <a:t> που θεωρούν ότι έχουν υποστεί μια</a:t>
            </a:r>
            <a:br>
              <a:rPr lang="el-GR" b="1" i="1" dirty="0">
                <a:solidFill>
                  <a:schemeClr val="bg1"/>
                </a:solidFill>
              </a:rPr>
            </a:br>
            <a:r>
              <a:rPr lang="el-GR" b="1" i="1" dirty="0">
                <a:solidFill>
                  <a:schemeClr val="bg1"/>
                </a:solidFill>
              </a:rPr>
              <a:t>μεταμόρφωση κοινωνικού φύλου, και επιδεικνύουν μια συμβολική αλλαγή φύλου. Σε</a:t>
            </a:r>
            <a:br>
              <a:rPr lang="el-GR" b="1" i="1" dirty="0">
                <a:solidFill>
                  <a:schemeClr val="bg1"/>
                </a:solidFill>
              </a:rPr>
            </a:br>
            <a:r>
              <a:rPr lang="el-GR" b="1" i="1" dirty="0">
                <a:solidFill>
                  <a:schemeClr val="bg1"/>
                </a:solidFill>
              </a:rPr>
              <a:t>πιο σπάνιες περιπτώσεις- για παράδειγμα αυτή των </a:t>
            </a:r>
            <a:r>
              <a:rPr lang="el-GR" b="1" i="1" dirty="0" err="1">
                <a:solidFill>
                  <a:schemeClr val="bg1"/>
                </a:solidFill>
              </a:rPr>
              <a:t>Malay</a:t>
            </a:r>
            <a:r>
              <a:rPr lang="el-GR" b="1" i="1" dirty="0">
                <a:solidFill>
                  <a:schemeClr val="bg1"/>
                </a:solidFill>
              </a:rPr>
              <a:t>- είναι -πιθανό να υπόκεινται</a:t>
            </a:r>
            <a:br>
              <a:rPr lang="el-GR" b="1" i="1" dirty="0">
                <a:solidFill>
                  <a:schemeClr val="bg1"/>
                </a:solidFill>
              </a:rPr>
            </a:br>
            <a:r>
              <a:rPr lang="el-GR" b="1" i="1" dirty="0">
                <a:solidFill>
                  <a:schemeClr val="bg1"/>
                </a:solidFill>
              </a:rPr>
              <a:t>σε ανατομικές αλλαγές. Αυτοί οι </a:t>
            </a:r>
            <a:r>
              <a:rPr lang="el-GR" b="1" i="1" dirty="0" err="1">
                <a:solidFill>
                  <a:schemeClr val="bg1"/>
                </a:solidFill>
              </a:rPr>
              <a:t>σαμάνοι</a:t>
            </a:r>
            <a:r>
              <a:rPr lang="el-GR" b="1" i="1" dirty="0">
                <a:solidFill>
                  <a:schemeClr val="bg1"/>
                </a:solidFill>
              </a:rPr>
              <a:t> φαίνεται να συνδυάζουν το θηλυκό (γη) και το</a:t>
            </a:r>
            <a:br>
              <a:rPr lang="el-GR" b="1" i="1" dirty="0">
                <a:solidFill>
                  <a:schemeClr val="bg1"/>
                </a:solidFill>
              </a:rPr>
            </a:br>
            <a:r>
              <a:rPr lang="el-GR" b="1" i="1" dirty="0">
                <a:solidFill>
                  <a:schemeClr val="bg1"/>
                </a:solidFill>
              </a:rPr>
              <a:t>αρσενικό(ουρανός). Με άλλα λόγια, αντιπροσωπεύουν τη συμπληρωματικότητα της</a:t>
            </a:r>
            <a:br>
              <a:rPr lang="el-GR" b="1" i="1" dirty="0">
                <a:solidFill>
                  <a:schemeClr val="bg1"/>
                </a:solidFill>
              </a:rPr>
            </a:br>
            <a:r>
              <a:rPr lang="el-GR" b="1" i="1" dirty="0">
                <a:solidFill>
                  <a:schemeClr val="bg1"/>
                </a:solidFill>
              </a:rPr>
              <a:t>ένωσης δίπολων, την ένωση αντιθέτων</a:t>
            </a:r>
            <a:r>
              <a:rPr lang="el-GR" b="1" i="1" dirty="0" smtClean="0">
                <a:solidFill>
                  <a:schemeClr val="bg1"/>
                </a:solidFill>
              </a:rPr>
              <a:t>.....</a:t>
            </a:r>
            <a:endParaRPr lang="el-GR" b="1" dirty="0">
              <a:solidFill>
                <a:schemeClr val="bg1"/>
              </a:solidFill>
            </a:endParaRPr>
          </a:p>
          <a:p>
            <a:endParaRPr lang="el-GR" dirty="0"/>
          </a:p>
        </p:txBody>
      </p:sp>
    </p:spTree>
    <p:extLst>
      <p:ext uri="{BB962C8B-B14F-4D97-AF65-F5344CB8AC3E}">
        <p14:creationId xmlns:p14="http://schemas.microsoft.com/office/powerpoint/2010/main" val="356801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79549" y="682580"/>
            <a:ext cx="9613861" cy="1331890"/>
          </a:xfrm>
        </p:spPr>
        <p:txBody>
          <a:bodyPr>
            <a:normAutofit fontScale="90000"/>
          </a:bodyPr>
          <a:lstStyle/>
          <a:p>
            <a:r>
              <a:rPr lang="en-US" b="1" i="1" dirty="0">
                <a:latin typeface="Lato"/>
              </a:rPr>
              <a:t>Shamanism: A Concise Introduction,</a:t>
            </a:r>
            <a:r>
              <a:rPr lang="en-US" b="1" dirty="0">
                <a:latin typeface="Lato"/>
              </a:rPr>
              <a:t> Routledge (New York, NY), 2002</a:t>
            </a:r>
            <a:r>
              <a:rPr lang="en-US" b="1" dirty="0" smtClean="0">
                <a:latin typeface="Lato"/>
              </a:rPr>
              <a:t>. Margaret </a:t>
            </a:r>
            <a:r>
              <a:rPr lang="en-US" b="1" dirty="0" err="1" smtClean="0">
                <a:latin typeface="Lato"/>
              </a:rPr>
              <a:t>Stutley</a:t>
            </a:r>
            <a:r>
              <a:rPr lang="en-US" b="1" dirty="0">
                <a:latin typeface="Lato"/>
              </a:rPr>
              <a:t/>
            </a:r>
            <a:br>
              <a:rPr lang="en-US" b="1" dirty="0">
                <a:latin typeface="Lato"/>
              </a:rPr>
            </a:br>
            <a:endParaRPr lang="el-GR" dirty="0"/>
          </a:p>
        </p:txBody>
      </p:sp>
      <p:pic>
        <p:nvPicPr>
          <p:cNvPr id="1026" name="Picture 2" descr="Εξώφυλλο"/>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1854" y="2462252"/>
            <a:ext cx="4121240" cy="3460515"/>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4404575" y="2571655"/>
            <a:ext cx="7486919" cy="3693319"/>
          </a:xfrm>
          <a:prstGeom prst="rect">
            <a:avLst/>
          </a:prstGeom>
        </p:spPr>
        <p:txBody>
          <a:bodyPr wrap="square">
            <a:spAutoFit/>
          </a:bodyPr>
          <a:lstStyle/>
          <a:p>
            <a:r>
              <a:rPr lang="el-GR" b="1" i="1" dirty="0" smtClean="0">
                <a:solidFill>
                  <a:schemeClr val="bg1"/>
                </a:solidFill>
                <a:latin typeface="Lato"/>
              </a:rPr>
              <a:t>Άλλα βιβλία της:</a:t>
            </a:r>
          </a:p>
          <a:p>
            <a:r>
              <a:rPr lang="el-GR" b="1" i="1" dirty="0" smtClean="0">
                <a:solidFill>
                  <a:schemeClr val="bg1"/>
                </a:solidFill>
                <a:latin typeface="Lato"/>
              </a:rPr>
              <a:t>Λεξικό </a:t>
            </a:r>
            <a:r>
              <a:rPr lang="el-GR" b="1" i="1" dirty="0">
                <a:solidFill>
                  <a:schemeClr val="bg1"/>
                </a:solidFill>
                <a:latin typeface="Lato"/>
              </a:rPr>
              <a:t>του Ινδουισμού: Μυθολογία, Λαογραφία και Ανάπτυξη, 1500 π.Χ.-1500 μ.Χ.,</a:t>
            </a:r>
            <a:r>
              <a:rPr lang="el-GR" b="1" dirty="0">
                <a:solidFill>
                  <a:schemeClr val="bg1"/>
                </a:solidFill>
                <a:latin typeface="Lato"/>
              </a:rPr>
              <a:t> </a:t>
            </a:r>
            <a:r>
              <a:rPr lang="en-US" b="1" dirty="0">
                <a:solidFill>
                  <a:schemeClr val="bg1"/>
                </a:solidFill>
                <a:latin typeface="Lato"/>
              </a:rPr>
              <a:t>Routledge &amp; Kegan Paul (</a:t>
            </a:r>
            <a:r>
              <a:rPr lang="el-GR" b="1" dirty="0">
                <a:solidFill>
                  <a:schemeClr val="bg1"/>
                </a:solidFill>
                <a:latin typeface="Lato"/>
              </a:rPr>
              <a:t>Λονδίνο, Αγγλία), 1977 </a:t>
            </a:r>
            <a:r>
              <a:rPr lang="el-GR" b="1" i="1" dirty="0">
                <a:solidFill>
                  <a:schemeClr val="bg1"/>
                </a:solidFill>
                <a:latin typeface="Lato"/>
              </a:rPr>
              <a:t>, Φιλοσοφία, Λογοτεχνία και Ιστορία,</a:t>
            </a:r>
            <a:r>
              <a:rPr lang="en-US" b="1" dirty="0">
                <a:solidFill>
                  <a:schemeClr val="bg1"/>
                </a:solidFill>
                <a:latin typeface="Lato"/>
              </a:rPr>
              <a:t>Harper &amp; Row (</a:t>
            </a:r>
            <a:r>
              <a:rPr lang="el-GR" b="1" dirty="0">
                <a:solidFill>
                  <a:schemeClr val="bg1"/>
                </a:solidFill>
                <a:latin typeface="Lato"/>
              </a:rPr>
              <a:t>Σαν Φρανσίσκο, Καλιφόρνια), 1977.</a:t>
            </a:r>
          </a:p>
          <a:p>
            <a:r>
              <a:rPr lang="el-GR" b="1" i="1" dirty="0">
                <a:solidFill>
                  <a:schemeClr val="bg1"/>
                </a:solidFill>
                <a:latin typeface="Lato"/>
              </a:rPr>
              <a:t>Αρχαία Ινδική Μαγεία και Λαογραφία: Εισαγωγή,</a:t>
            </a:r>
            <a:r>
              <a:rPr lang="el-GR" b="1" dirty="0">
                <a:solidFill>
                  <a:schemeClr val="bg1"/>
                </a:solidFill>
                <a:latin typeface="Lato"/>
              </a:rPr>
              <a:t> Μεγάλη Ανατολή (</a:t>
            </a:r>
            <a:r>
              <a:rPr lang="en-US" b="1" dirty="0">
                <a:solidFill>
                  <a:schemeClr val="bg1"/>
                </a:solidFill>
                <a:latin typeface="Lato"/>
              </a:rPr>
              <a:t>Boulder, CO), 1980.</a:t>
            </a:r>
          </a:p>
          <a:p>
            <a:r>
              <a:rPr lang="el-GR" b="1" i="1" dirty="0">
                <a:solidFill>
                  <a:schemeClr val="bg1"/>
                </a:solidFill>
                <a:latin typeface="Lato"/>
              </a:rPr>
              <a:t>Το εικονογραφημένο λεξικό της ινδουιστικής εικονογραφίας,</a:t>
            </a:r>
            <a:r>
              <a:rPr lang="el-GR" b="1" dirty="0">
                <a:solidFill>
                  <a:schemeClr val="bg1"/>
                </a:solidFill>
                <a:latin typeface="Lato"/>
              </a:rPr>
              <a:t> </a:t>
            </a:r>
            <a:r>
              <a:rPr lang="en-US" b="1" dirty="0">
                <a:solidFill>
                  <a:schemeClr val="bg1"/>
                </a:solidFill>
                <a:latin typeface="Lato"/>
              </a:rPr>
              <a:t>Routledge &amp; Kegan Paul (Boston, MA), 1985.</a:t>
            </a:r>
          </a:p>
          <a:p>
            <a:r>
              <a:rPr lang="el-GR" b="1" i="1" dirty="0">
                <a:solidFill>
                  <a:schemeClr val="bg1"/>
                </a:solidFill>
                <a:latin typeface="Lato"/>
              </a:rPr>
              <a:t>Ινδουισμός: Ο αιώνιος νόμος,</a:t>
            </a:r>
            <a:r>
              <a:rPr lang="el-GR" b="1" dirty="0">
                <a:solidFill>
                  <a:schemeClr val="bg1"/>
                </a:solidFill>
                <a:latin typeface="Lato"/>
              </a:rPr>
              <a:t> </a:t>
            </a:r>
            <a:r>
              <a:rPr lang="en-US" b="1" dirty="0">
                <a:solidFill>
                  <a:schemeClr val="bg1"/>
                </a:solidFill>
                <a:latin typeface="Lato"/>
              </a:rPr>
              <a:t>Crucible (</a:t>
            </a:r>
            <a:r>
              <a:rPr lang="en-US" b="1" dirty="0" err="1">
                <a:solidFill>
                  <a:schemeClr val="bg1"/>
                </a:solidFill>
                <a:latin typeface="Lato"/>
              </a:rPr>
              <a:t>Wellingborough</a:t>
            </a:r>
            <a:r>
              <a:rPr lang="en-US" b="1" dirty="0">
                <a:solidFill>
                  <a:schemeClr val="bg1"/>
                </a:solidFill>
                <a:latin typeface="Lato"/>
              </a:rPr>
              <a:t>, </a:t>
            </a:r>
            <a:r>
              <a:rPr lang="en-US" b="1" dirty="0" err="1">
                <a:solidFill>
                  <a:schemeClr val="bg1"/>
                </a:solidFill>
                <a:latin typeface="Lato"/>
              </a:rPr>
              <a:t>Northamptonshire</a:t>
            </a:r>
            <a:r>
              <a:rPr lang="en-US" b="1" dirty="0">
                <a:solidFill>
                  <a:schemeClr val="bg1"/>
                </a:solidFill>
                <a:latin typeface="Lato"/>
              </a:rPr>
              <a:t>, </a:t>
            </a:r>
            <a:r>
              <a:rPr lang="el-GR" b="1" dirty="0">
                <a:solidFill>
                  <a:schemeClr val="bg1"/>
                </a:solidFill>
                <a:latin typeface="Lato"/>
              </a:rPr>
              <a:t>Αγγλία), 1989.</a:t>
            </a:r>
          </a:p>
          <a:p>
            <a:r>
              <a:rPr lang="el-GR" b="1" i="1" dirty="0">
                <a:solidFill>
                  <a:schemeClr val="bg1"/>
                </a:solidFill>
                <a:latin typeface="Lato"/>
              </a:rPr>
              <a:t>Σαμανισμός: Συνοπτική εισαγωγή,</a:t>
            </a:r>
            <a:r>
              <a:rPr lang="el-GR" b="1" dirty="0">
                <a:solidFill>
                  <a:schemeClr val="bg1"/>
                </a:solidFill>
                <a:latin typeface="Lato"/>
              </a:rPr>
              <a:t> </a:t>
            </a:r>
            <a:r>
              <a:rPr lang="en-US" b="1" dirty="0">
                <a:solidFill>
                  <a:schemeClr val="bg1"/>
                </a:solidFill>
                <a:latin typeface="Lato"/>
              </a:rPr>
              <a:t>Routledge (</a:t>
            </a:r>
            <a:r>
              <a:rPr lang="el-GR" b="1" dirty="0">
                <a:solidFill>
                  <a:schemeClr val="bg1"/>
                </a:solidFill>
                <a:latin typeface="Lato"/>
              </a:rPr>
              <a:t>Νέα Υόρκη, Νέα Υόρκη), 2002.</a:t>
            </a:r>
            <a:endParaRPr lang="el-GR" b="1" i="0" dirty="0">
              <a:solidFill>
                <a:schemeClr val="bg1"/>
              </a:solidFill>
              <a:effectLst/>
              <a:latin typeface="Lato"/>
            </a:endParaRPr>
          </a:p>
        </p:txBody>
      </p:sp>
    </p:spTree>
    <p:extLst>
      <p:ext uri="{BB962C8B-B14F-4D97-AF65-F5344CB8AC3E}">
        <p14:creationId xmlns:p14="http://schemas.microsoft.com/office/powerpoint/2010/main" val="923332796"/>
      </p:ext>
    </p:extLst>
  </p:cSld>
  <p:clrMapOvr>
    <a:masterClrMapping/>
  </p:clrMapOvr>
  <p:transition>
    <p:wheel spokes="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Τα </a:t>
            </a:r>
            <a:r>
              <a:rPr lang="el-GR" dirty="0" err="1" smtClean="0"/>
              <a:t>παραφερνάλια</a:t>
            </a:r>
            <a:r>
              <a:rPr lang="el-GR" dirty="0" smtClean="0"/>
              <a:t> του </a:t>
            </a:r>
            <a:r>
              <a:rPr lang="el-GR" dirty="0" err="1" smtClean="0"/>
              <a:t>σαμάνου</a:t>
            </a:r>
            <a:r>
              <a:rPr lang="el-GR" dirty="0" smtClean="0"/>
              <a:t>:</a:t>
            </a:r>
            <a:endParaRPr lang="el-GR" dirty="0"/>
          </a:p>
        </p:txBody>
      </p:sp>
      <p:sp>
        <p:nvSpPr>
          <p:cNvPr id="3" name="Θέση περιεχομένου 2"/>
          <p:cNvSpPr>
            <a:spLocks noGrp="1"/>
          </p:cNvSpPr>
          <p:nvPr>
            <p:ph idx="1"/>
          </p:nvPr>
        </p:nvSpPr>
        <p:spPr>
          <a:xfrm>
            <a:off x="0" y="2040658"/>
            <a:ext cx="12192000" cy="3599316"/>
          </a:xfrm>
        </p:spPr>
        <p:txBody>
          <a:bodyPr>
            <a:normAutofit fontScale="92500" lnSpcReduction="20000"/>
          </a:bodyPr>
          <a:lstStyle/>
          <a:p>
            <a:r>
              <a:rPr lang="el-GR" b="1" dirty="0">
                <a:solidFill>
                  <a:schemeClr val="bg1"/>
                </a:solidFill>
              </a:rPr>
              <a:t>Τα </a:t>
            </a:r>
            <a:r>
              <a:rPr lang="el-GR" b="1" dirty="0" err="1">
                <a:solidFill>
                  <a:schemeClr val="bg1"/>
                </a:solidFill>
              </a:rPr>
              <a:t>σύµβολα</a:t>
            </a:r>
            <a:r>
              <a:rPr lang="el-GR" b="1" dirty="0">
                <a:solidFill>
                  <a:schemeClr val="bg1"/>
                </a:solidFill>
              </a:rPr>
              <a:t> στην </a:t>
            </a:r>
            <a:r>
              <a:rPr lang="el-GR" b="1" dirty="0" err="1">
                <a:solidFill>
                  <a:schemeClr val="bg1"/>
                </a:solidFill>
              </a:rPr>
              <a:t>ενδυµασία</a:t>
            </a:r>
            <a:r>
              <a:rPr lang="el-GR" b="1" dirty="0">
                <a:solidFill>
                  <a:schemeClr val="bg1"/>
                </a:solidFill>
              </a:rPr>
              <a:t> του </a:t>
            </a:r>
            <a:r>
              <a:rPr lang="el-GR" b="1" dirty="0" err="1">
                <a:solidFill>
                  <a:schemeClr val="bg1"/>
                </a:solidFill>
              </a:rPr>
              <a:t>σαµάνου</a:t>
            </a:r>
            <a:r>
              <a:rPr lang="el-GR" b="1" dirty="0">
                <a:solidFill>
                  <a:schemeClr val="bg1"/>
                </a:solidFill>
              </a:rPr>
              <a:t> και το </a:t>
            </a:r>
            <a:r>
              <a:rPr lang="el-GR" b="1" dirty="0" err="1">
                <a:solidFill>
                  <a:schemeClr val="bg1"/>
                </a:solidFill>
              </a:rPr>
              <a:t>τύµπανο</a:t>
            </a:r>
            <a:r>
              <a:rPr lang="el-GR" b="1" dirty="0">
                <a:solidFill>
                  <a:schemeClr val="bg1"/>
                </a:solidFill>
              </a:rPr>
              <a:t> µ</a:t>
            </a:r>
            <a:r>
              <a:rPr lang="el-GR" b="1" dirty="0" err="1">
                <a:solidFill>
                  <a:schemeClr val="bg1"/>
                </a:solidFill>
              </a:rPr>
              <a:t>πορούν</a:t>
            </a:r>
            <a:r>
              <a:rPr lang="el-GR" b="1" dirty="0">
                <a:solidFill>
                  <a:schemeClr val="bg1"/>
                </a:solidFill>
              </a:rPr>
              <a:t> να αναφέρονται σε ζώα (ως βοηθητικά </a:t>
            </a:r>
            <a:r>
              <a:rPr lang="el-GR" b="1" dirty="0" err="1">
                <a:solidFill>
                  <a:schemeClr val="bg1"/>
                </a:solidFill>
              </a:rPr>
              <a:t>πνεύµατα</a:t>
            </a:r>
            <a:r>
              <a:rPr lang="el-GR" b="1" dirty="0">
                <a:solidFill>
                  <a:schemeClr val="bg1"/>
                </a:solidFill>
              </a:rPr>
              <a:t>) ή </a:t>
            </a:r>
            <a:r>
              <a:rPr lang="el-GR" b="1" dirty="0" smtClean="0">
                <a:solidFill>
                  <a:schemeClr val="bg1"/>
                </a:solidFill>
              </a:rPr>
              <a:t>στην </a:t>
            </a:r>
            <a:r>
              <a:rPr lang="el-GR" b="1" dirty="0">
                <a:solidFill>
                  <a:schemeClr val="bg1"/>
                </a:solidFill>
              </a:rPr>
              <a:t>ιεραρχική </a:t>
            </a:r>
            <a:r>
              <a:rPr lang="el-GR" b="1" dirty="0" err="1">
                <a:solidFill>
                  <a:schemeClr val="bg1"/>
                </a:solidFill>
              </a:rPr>
              <a:t>βαθµίδα</a:t>
            </a:r>
            <a:r>
              <a:rPr lang="el-GR" b="1" dirty="0">
                <a:solidFill>
                  <a:schemeClr val="bg1"/>
                </a:solidFill>
              </a:rPr>
              <a:t> του </a:t>
            </a:r>
            <a:r>
              <a:rPr lang="el-GR" b="1" dirty="0" err="1">
                <a:solidFill>
                  <a:schemeClr val="bg1"/>
                </a:solidFill>
              </a:rPr>
              <a:t>σαµάνου</a:t>
            </a:r>
            <a:r>
              <a:rPr lang="el-GR" b="1" dirty="0">
                <a:solidFill>
                  <a:schemeClr val="bg1"/>
                </a:solidFill>
              </a:rPr>
              <a:t>. Συνήθως ο </a:t>
            </a:r>
            <a:r>
              <a:rPr lang="el-GR" b="1" dirty="0" err="1">
                <a:solidFill>
                  <a:schemeClr val="bg1"/>
                </a:solidFill>
              </a:rPr>
              <a:t>σαµάνος</a:t>
            </a:r>
            <a:r>
              <a:rPr lang="el-GR" b="1" dirty="0">
                <a:solidFill>
                  <a:schemeClr val="bg1"/>
                </a:solidFill>
              </a:rPr>
              <a:t> ''εισχωρεί στο </a:t>
            </a:r>
            <a:r>
              <a:rPr lang="el-GR" b="1" dirty="0" err="1">
                <a:solidFill>
                  <a:schemeClr val="bg1"/>
                </a:solidFill>
              </a:rPr>
              <a:t>σώµα</a:t>
            </a:r>
            <a:r>
              <a:rPr lang="el-GR" b="1" dirty="0">
                <a:solidFill>
                  <a:schemeClr val="bg1"/>
                </a:solidFill>
              </a:rPr>
              <a:t>'' του πάσχοντος για να </a:t>
            </a:r>
            <a:r>
              <a:rPr lang="el-GR" b="1" dirty="0" err="1">
                <a:solidFill>
                  <a:schemeClr val="bg1"/>
                </a:solidFill>
              </a:rPr>
              <a:t>αντιµετωπίσει</a:t>
            </a:r>
            <a:r>
              <a:rPr lang="el-GR" b="1" dirty="0">
                <a:solidFill>
                  <a:schemeClr val="bg1"/>
                </a:solidFill>
              </a:rPr>
              <a:t> το </a:t>
            </a:r>
            <a:r>
              <a:rPr lang="el-GR" b="1" dirty="0" err="1">
                <a:solidFill>
                  <a:schemeClr val="bg1"/>
                </a:solidFill>
              </a:rPr>
              <a:t>πνεύµα</a:t>
            </a:r>
            <a:r>
              <a:rPr lang="el-GR" b="1" dirty="0">
                <a:solidFill>
                  <a:schemeClr val="bg1"/>
                </a:solidFill>
              </a:rPr>
              <a:t> προκαλώντας στον ασθενή να αρρωστήσει και την ίδια </a:t>
            </a:r>
            <a:r>
              <a:rPr lang="el-GR" b="1" dirty="0" err="1">
                <a:solidFill>
                  <a:schemeClr val="bg1"/>
                </a:solidFill>
              </a:rPr>
              <a:t>στιγµή</a:t>
            </a:r>
            <a:r>
              <a:rPr lang="el-GR" b="1" dirty="0">
                <a:solidFill>
                  <a:schemeClr val="bg1"/>
                </a:solidFill>
              </a:rPr>
              <a:t> γιατρεύοντάς τον εκδιώκοντας το µ</a:t>
            </a:r>
            <a:r>
              <a:rPr lang="el-GR" b="1" dirty="0" err="1">
                <a:solidFill>
                  <a:schemeClr val="bg1"/>
                </a:solidFill>
              </a:rPr>
              <a:t>ολυσµατικό</a:t>
            </a:r>
            <a:r>
              <a:rPr lang="el-GR" b="1" dirty="0">
                <a:solidFill>
                  <a:schemeClr val="bg1"/>
                </a:solidFill>
              </a:rPr>
              <a:t> </a:t>
            </a:r>
            <a:r>
              <a:rPr lang="el-GR" b="1" dirty="0" err="1">
                <a:solidFill>
                  <a:schemeClr val="bg1"/>
                </a:solidFill>
              </a:rPr>
              <a:t>πνεύµα</a:t>
            </a:r>
            <a:r>
              <a:rPr lang="el-GR" b="1" dirty="0">
                <a:solidFill>
                  <a:schemeClr val="bg1"/>
                </a:solidFill>
              </a:rPr>
              <a:t>. </a:t>
            </a:r>
            <a:endParaRPr lang="el-GR" b="1" dirty="0" smtClean="0">
              <a:solidFill>
                <a:schemeClr val="bg1"/>
              </a:solidFill>
            </a:endParaRPr>
          </a:p>
          <a:p>
            <a:r>
              <a:rPr lang="el-GR" b="1" dirty="0" smtClean="0">
                <a:solidFill>
                  <a:schemeClr val="bg1"/>
                </a:solidFill>
              </a:rPr>
              <a:t>Το τύμπανο είναι το άλογο του </a:t>
            </a:r>
            <a:r>
              <a:rPr lang="el-GR" b="1" dirty="0" err="1" smtClean="0">
                <a:solidFill>
                  <a:schemeClr val="bg1"/>
                </a:solidFill>
              </a:rPr>
              <a:t>σαμάνου</a:t>
            </a:r>
            <a:r>
              <a:rPr lang="el-GR" b="1" dirty="0" smtClean="0">
                <a:solidFill>
                  <a:schemeClr val="bg1"/>
                </a:solidFill>
              </a:rPr>
              <a:t> που τον οδηγεί στο μέσο κόσμο-αυτό ζωοποιείται με αίμα, μπύρα ή βότκα.</a:t>
            </a:r>
          </a:p>
          <a:p>
            <a:r>
              <a:rPr lang="el-GR" b="1" dirty="0" smtClean="0">
                <a:solidFill>
                  <a:schemeClr val="bg1"/>
                </a:solidFill>
              </a:rPr>
              <a:t>Τα κοσμήματα είναι διακριτικά του κύρους και της θέσης του </a:t>
            </a:r>
            <a:r>
              <a:rPr lang="el-GR" b="1" dirty="0" err="1" smtClean="0">
                <a:solidFill>
                  <a:schemeClr val="bg1"/>
                </a:solidFill>
              </a:rPr>
              <a:t>σαμάνου</a:t>
            </a:r>
            <a:r>
              <a:rPr lang="el-GR" b="1" dirty="0" smtClean="0">
                <a:solidFill>
                  <a:schemeClr val="bg1"/>
                </a:solidFill>
              </a:rPr>
              <a:t>- συχνά αυτά κληρονομούνται στους επόμενους </a:t>
            </a:r>
            <a:r>
              <a:rPr lang="el-GR" b="1" dirty="0" err="1" smtClean="0">
                <a:solidFill>
                  <a:schemeClr val="bg1"/>
                </a:solidFill>
              </a:rPr>
              <a:t>σαμάνους</a:t>
            </a:r>
            <a:r>
              <a:rPr lang="el-GR" b="1" dirty="0" smtClean="0">
                <a:solidFill>
                  <a:schemeClr val="bg1"/>
                </a:solidFill>
              </a:rPr>
              <a:t> κι έχουν μαγικές ιδιότητες</a:t>
            </a:r>
          </a:p>
          <a:p>
            <a:r>
              <a:rPr lang="el-GR" b="1" dirty="0" smtClean="0">
                <a:solidFill>
                  <a:schemeClr val="bg1"/>
                </a:solidFill>
              </a:rPr>
              <a:t>Πολλοί </a:t>
            </a:r>
            <a:r>
              <a:rPr lang="el-GR" b="1" dirty="0" err="1">
                <a:solidFill>
                  <a:schemeClr val="bg1"/>
                </a:solidFill>
              </a:rPr>
              <a:t>σαµάνοι</a:t>
            </a:r>
            <a:r>
              <a:rPr lang="el-GR" b="1" dirty="0">
                <a:solidFill>
                  <a:schemeClr val="bg1"/>
                </a:solidFill>
              </a:rPr>
              <a:t> ειδικεύονται στα φυτά που υπάρχουν σε κάθε περιοχή. Σε µ</a:t>
            </a:r>
            <a:r>
              <a:rPr lang="el-GR" b="1" dirty="0" err="1">
                <a:solidFill>
                  <a:schemeClr val="bg1"/>
                </a:solidFill>
              </a:rPr>
              <a:t>ερικές</a:t>
            </a:r>
            <a:r>
              <a:rPr lang="el-GR" b="1" dirty="0">
                <a:solidFill>
                  <a:schemeClr val="bg1"/>
                </a:solidFill>
              </a:rPr>
              <a:t> περιπτώσεις οι </a:t>
            </a:r>
            <a:r>
              <a:rPr lang="el-GR" b="1" dirty="0" err="1">
                <a:solidFill>
                  <a:schemeClr val="bg1"/>
                </a:solidFill>
              </a:rPr>
              <a:t>σαµάνοι</a:t>
            </a:r>
            <a:r>
              <a:rPr lang="el-GR" b="1" dirty="0">
                <a:solidFill>
                  <a:schemeClr val="bg1"/>
                </a:solidFill>
              </a:rPr>
              <a:t> ισχυρίζονται ότι µ</a:t>
            </a:r>
            <a:r>
              <a:rPr lang="el-GR" b="1" dirty="0" err="1">
                <a:solidFill>
                  <a:schemeClr val="bg1"/>
                </a:solidFill>
              </a:rPr>
              <a:t>αθαίνουν</a:t>
            </a:r>
            <a:r>
              <a:rPr lang="el-GR" b="1" dirty="0">
                <a:solidFill>
                  <a:schemeClr val="bg1"/>
                </a:solidFill>
              </a:rPr>
              <a:t> </a:t>
            </a:r>
            <a:r>
              <a:rPr lang="el-GR" b="1" dirty="0" err="1">
                <a:solidFill>
                  <a:schemeClr val="bg1"/>
                </a:solidFill>
              </a:rPr>
              <a:t>κατ’ευθείαν</a:t>
            </a:r>
            <a:r>
              <a:rPr lang="el-GR" b="1" dirty="0">
                <a:solidFill>
                  <a:schemeClr val="bg1"/>
                </a:solidFill>
              </a:rPr>
              <a:t> από τα φυτά και είναι ικανοί να χαλιναγωγούν την επίδραση και τις </a:t>
            </a:r>
            <a:r>
              <a:rPr lang="el-GR" b="1" dirty="0" err="1">
                <a:solidFill>
                  <a:schemeClr val="bg1"/>
                </a:solidFill>
              </a:rPr>
              <a:t>ιαµατικές</a:t>
            </a:r>
            <a:r>
              <a:rPr lang="el-GR" b="1" dirty="0">
                <a:solidFill>
                  <a:schemeClr val="bg1"/>
                </a:solidFill>
              </a:rPr>
              <a:t> ιδιότητες µόνο µ</a:t>
            </a:r>
            <a:r>
              <a:rPr lang="el-GR" b="1" dirty="0" err="1">
                <a:solidFill>
                  <a:schemeClr val="bg1"/>
                </a:solidFill>
              </a:rPr>
              <a:t>ετά</a:t>
            </a:r>
            <a:r>
              <a:rPr lang="el-GR" b="1" dirty="0">
                <a:solidFill>
                  <a:schemeClr val="bg1"/>
                </a:solidFill>
              </a:rPr>
              <a:t> από </a:t>
            </a:r>
            <a:r>
              <a:rPr lang="el-GR" b="1" dirty="0" smtClean="0">
                <a:solidFill>
                  <a:schemeClr val="bg1"/>
                </a:solidFill>
              </a:rPr>
              <a:t>άδεια, </a:t>
            </a:r>
            <a:r>
              <a:rPr lang="el-GR" b="1" dirty="0">
                <a:solidFill>
                  <a:schemeClr val="bg1"/>
                </a:solidFill>
              </a:rPr>
              <a:t>η οποία </a:t>
            </a:r>
            <a:r>
              <a:rPr lang="el-GR" b="1" dirty="0" err="1">
                <a:solidFill>
                  <a:schemeClr val="bg1"/>
                </a:solidFill>
              </a:rPr>
              <a:t>λαµβάνεται</a:t>
            </a:r>
            <a:r>
              <a:rPr lang="el-GR" b="1" dirty="0">
                <a:solidFill>
                  <a:schemeClr val="bg1"/>
                </a:solidFill>
              </a:rPr>
              <a:t> από το </a:t>
            </a:r>
            <a:r>
              <a:rPr lang="el-GR" b="1" dirty="0" err="1">
                <a:solidFill>
                  <a:schemeClr val="bg1"/>
                </a:solidFill>
              </a:rPr>
              <a:t>υφιστάµενο</a:t>
            </a:r>
            <a:r>
              <a:rPr lang="el-GR" b="1" dirty="0">
                <a:solidFill>
                  <a:schemeClr val="bg1"/>
                </a:solidFill>
              </a:rPr>
              <a:t> </a:t>
            </a:r>
            <a:r>
              <a:rPr lang="el-GR" b="1" dirty="0" err="1">
                <a:solidFill>
                  <a:schemeClr val="bg1"/>
                </a:solidFill>
              </a:rPr>
              <a:t>πνεύµα</a:t>
            </a:r>
            <a:r>
              <a:rPr lang="el-GR" b="1" dirty="0">
                <a:solidFill>
                  <a:schemeClr val="bg1"/>
                </a:solidFill>
              </a:rPr>
              <a:t>.</a:t>
            </a:r>
          </a:p>
          <a:p>
            <a:endParaRPr lang="el-GR" dirty="0"/>
          </a:p>
        </p:txBody>
      </p:sp>
    </p:spTree>
    <p:extLst>
      <p:ext uri="{BB962C8B-B14F-4D97-AF65-F5344CB8AC3E}">
        <p14:creationId xmlns:p14="http://schemas.microsoft.com/office/powerpoint/2010/main" val="1154873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Αρχαίοι Έλληνες </a:t>
            </a:r>
            <a:r>
              <a:rPr lang="el-GR" dirty="0" err="1" smtClean="0"/>
              <a:t>σαμάνοι</a:t>
            </a:r>
            <a:r>
              <a:rPr lang="el-GR" dirty="0" smtClean="0"/>
              <a:t>:</a:t>
            </a:r>
            <a:endParaRPr lang="el-GR" dirty="0"/>
          </a:p>
        </p:txBody>
      </p:sp>
      <p:sp>
        <p:nvSpPr>
          <p:cNvPr id="3" name="Θέση περιεχομένου 2"/>
          <p:cNvSpPr>
            <a:spLocks noGrp="1"/>
          </p:cNvSpPr>
          <p:nvPr>
            <p:ph idx="1"/>
          </p:nvPr>
        </p:nvSpPr>
        <p:spPr>
          <a:xfrm>
            <a:off x="0" y="2079295"/>
            <a:ext cx="12192000" cy="4604840"/>
          </a:xfrm>
        </p:spPr>
        <p:txBody>
          <a:bodyPr>
            <a:noAutofit/>
          </a:bodyPr>
          <a:lstStyle/>
          <a:p>
            <a:r>
              <a:rPr lang="el-GR" sz="1600" b="1" dirty="0">
                <a:solidFill>
                  <a:schemeClr val="bg1"/>
                </a:solidFill>
              </a:rPr>
              <a:t>Τα λίγα ελληνικά μυθικά πρόσωπα που επιδέχονται σύγκριση με τους </a:t>
            </a:r>
            <a:r>
              <a:rPr lang="el-GR" sz="1600" b="1" dirty="0" err="1">
                <a:solidFill>
                  <a:schemeClr val="bg1"/>
                </a:solidFill>
              </a:rPr>
              <a:t>σαμάνους</a:t>
            </a:r>
            <a:r>
              <a:rPr lang="el-GR" sz="1600" b="1" dirty="0">
                <a:solidFill>
                  <a:schemeClr val="bg1"/>
                </a:solidFill>
              </a:rPr>
              <a:t> διεκδικούν ότι κατάγονται από τον Απόλλωνα. Και υπολογίζεται ότι έφτασαν στην Ελλάδα από το </a:t>
            </a:r>
            <a:r>
              <a:rPr lang="el-GR" sz="1600" b="1" dirty="0" smtClean="0">
                <a:solidFill>
                  <a:schemeClr val="bg1"/>
                </a:solidFill>
              </a:rPr>
              <a:t>Βορά</a:t>
            </a:r>
            <a:r>
              <a:rPr lang="el-GR" sz="1600" b="1" dirty="0">
                <a:solidFill>
                  <a:schemeClr val="bg1"/>
                </a:solidFill>
              </a:rPr>
              <a:t>, από τη χώρα των Υπερβόρειων που είναι και η αρχική πατρίδα του Απόλλωνα.</a:t>
            </a:r>
            <a:br>
              <a:rPr lang="el-GR" sz="1600" b="1" dirty="0">
                <a:solidFill>
                  <a:schemeClr val="bg1"/>
                </a:solidFill>
              </a:rPr>
            </a:br>
            <a:r>
              <a:rPr lang="el-GR" sz="1600" b="1" dirty="0">
                <a:solidFill>
                  <a:schemeClr val="bg1"/>
                </a:solidFill>
              </a:rPr>
              <a:t/>
            </a:r>
            <a:br>
              <a:rPr lang="el-GR" sz="1600" b="1" dirty="0">
                <a:solidFill>
                  <a:schemeClr val="bg1"/>
                </a:solidFill>
              </a:rPr>
            </a:br>
            <a:r>
              <a:rPr lang="el-GR" sz="1600" b="1" dirty="0">
                <a:solidFill>
                  <a:schemeClr val="bg1"/>
                </a:solidFill>
              </a:rPr>
              <a:t>Πέρα από το Βορρά, έλεγαν, ήρθε ο </a:t>
            </a:r>
            <a:r>
              <a:rPr lang="el-GR" sz="1600" b="1" dirty="0" err="1">
                <a:solidFill>
                  <a:schemeClr val="bg1"/>
                </a:solidFill>
              </a:rPr>
              <a:t>Άβαρης</a:t>
            </a:r>
            <a:r>
              <a:rPr lang="el-GR" sz="1600" b="1" dirty="0">
                <a:solidFill>
                  <a:schemeClr val="bg1"/>
                </a:solidFill>
              </a:rPr>
              <a:t> καβαλάρης, πάνω σ' ένα βέλος, καθώς όπως φαίνεται γίνεται ακόμη με τις ψυχές στη Σιβηρία. Ήταν τόσο προχωρημένος με την τέχνη της νηστείας, ώστε είχε μάθει να ζει χωρίς καθόλου ανθρώπινη τροφή. Εξαφάνισε τους λοιμούς, πρόβλεψε σεισμούς, συνέθεσε θρησκευτικά ποιήματα και δίδαξε τη λατρεία του βόρειου Θεού του, που οι Έλληνες τον αποκαλούσαν υπερβόρειο Απόλλωνα. </a:t>
            </a:r>
            <a:endParaRPr lang="el-GR" sz="1600" b="1" dirty="0" smtClean="0">
              <a:solidFill>
                <a:schemeClr val="bg1"/>
              </a:solidFill>
            </a:endParaRPr>
          </a:p>
          <a:p>
            <a:r>
              <a:rPr lang="el-GR" sz="1600" b="1" dirty="0" smtClean="0">
                <a:solidFill>
                  <a:schemeClr val="bg1"/>
                </a:solidFill>
              </a:rPr>
              <a:t>Ένας </a:t>
            </a:r>
            <a:r>
              <a:rPr lang="el-GR" sz="1600" b="1" dirty="0">
                <a:solidFill>
                  <a:schemeClr val="bg1"/>
                </a:solidFill>
              </a:rPr>
              <a:t>μεταγενέστερος μύθος μας δείχνει τον </a:t>
            </a:r>
            <a:r>
              <a:rPr lang="el-GR" sz="1600" b="1" dirty="0" err="1">
                <a:solidFill>
                  <a:schemeClr val="bg1"/>
                </a:solidFill>
              </a:rPr>
              <a:t>Άβαρη</a:t>
            </a:r>
            <a:r>
              <a:rPr lang="el-GR" sz="1600" b="1" dirty="0">
                <a:solidFill>
                  <a:schemeClr val="bg1"/>
                </a:solidFill>
              </a:rPr>
              <a:t> να πετάει στους αιθέρες πάνω στο βέλος του. Το βέλος που παίζει κάποιο ρόλο στη μυθολογία και τη θρησκεία των Σκύθων είναι ένα σύμβολο του "μαγικού πετάγματος". Ο </a:t>
            </a:r>
            <a:r>
              <a:rPr lang="el-GR" sz="1600" b="1" dirty="0" err="1">
                <a:solidFill>
                  <a:schemeClr val="bg1"/>
                </a:solidFill>
              </a:rPr>
              <a:t>σαμάνος</a:t>
            </a:r>
            <a:r>
              <a:rPr lang="el-GR" sz="1600" b="1" dirty="0">
                <a:solidFill>
                  <a:schemeClr val="bg1"/>
                </a:solidFill>
              </a:rPr>
              <a:t> χρησιμοποιεί το βέλος για να φέρει πίσω τις ψυχές των άρρωστων και επίσης στις κηδείες. Οι </a:t>
            </a:r>
            <a:r>
              <a:rPr lang="el-GR" sz="1600" b="1" dirty="0" err="1">
                <a:solidFill>
                  <a:schemeClr val="bg1"/>
                </a:solidFill>
              </a:rPr>
              <a:t>σαμάνοι</a:t>
            </a:r>
            <a:r>
              <a:rPr lang="el-GR" sz="1600" b="1" dirty="0">
                <a:solidFill>
                  <a:schemeClr val="bg1"/>
                </a:solidFill>
              </a:rPr>
              <a:t> επίσης μαντεύουν από το πέταγμα του βέλους</a:t>
            </a:r>
            <a:r>
              <a:rPr lang="el-GR" sz="1600" b="1" dirty="0" smtClean="0">
                <a:solidFill>
                  <a:schemeClr val="bg1"/>
                </a:solidFill>
              </a:rPr>
              <a:t>.</a:t>
            </a:r>
          </a:p>
          <a:p>
            <a:r>
              <a:rPr lang="el-GR" sz="1600" b="1" dirty="0">
                <a:solidFill>
                  <a:schemeClr val="bg1"/>
                </a:solidFill>
              </a:rPr>
              <a:t>Και τέλος ο Ορφέας του οποίου πατρίδα είναι η Θράκη και εκεί στη Θράκη συνοδεύει έναν θεό που οι Έλληνες ταύτιζαν με τον Απόλλωνα. Συνδυάζει τα επαγγέλματα του ποιητή, του μάγου, του θρησκευτικού δασκάλου και χρησμοδότη. Όπως μερικοί μυθικοί </a:t>
            </a:r>
            <a:r>
              <a:rPr lang="el-GR" sz="1600" b="1" dirty="0" err="1">
                <a:solidFill>
                  <a:schemeClr val="bg1"/>
                </a:solidFill>
              </a:rPr>
              <a:t>σαμάνες</a:t>
            </a:r>
            <a:r>
              <a:rPr lang="el-GR" sz="1600" b="1" dirty="0">
                <a:solidFill>
                  <a:schemeClr val="bg1"/>
                </a:solidFill>
              </a:rPr>
              <a:t> της Σιβηρίας, μπορεί με τη μουσική του να μαζεύει τα πουλιά και τα άγρια ζώα για να τον ακούσουν. Όπως κάνουν παντού οι </a:t>
            </a:r>
            <a:r>
              <a:rPr lang="el-GR" sz="1600" b="1" dirty="0" err="1">
                <a:solidFill>
                  <a:schemeClr val="bg1"/>
                </a:solidFill>
              </a:rPr>
              <a:t>σαμάνες</a:t>
            </a:r>
            <a:r>
              <a:rPr lang="el-GR" sz="1600" b="1" dirty="0">
                <a:solidFill>
                  <a:schemeClr val="bg1"/>
                </a:solidFill>
              </a:rPr>
              <a:t>, επισκέπτεται τον κάτω κόσμο και το κίνητρό του είναι πολύ κοινό για τους </a:t>
            </a:r>
            <a:r>
              <a:rPr lang="el-GR" sz="1600" b="1" dirty="0" err="1">
                <a:solidFill>
                  <a:schemeClr val="bg1"/>
                </a:solidFill>
              </a:rPr>
              <a:t>σαμάνες</a:t>
            </a:r>
            <a:r>
              <a:rPr lang="el-GR" sz="1600" b="1" dirty="0">
                <a:solidFill>
                  <a:schemeClr val="bg1"/>
                </a:solidFill>
              </a:rPr>
              <a:t>, να ξανακερδίσει μια κλεμμένη </a:t>
            </a:r>
            <a:r>
              <a:rPr lang="el-GR" sz="1600" b="1" dirty="0" smtClean="0">
                <a:solidFill>
                  <a:schemeClr val="bg1"/>
                </a:solidFill>
              </a:rPr>
              <a:t>ψυχή</a:t>
            </a:r>
          </a:p>
          <a:p>
            <a:r>
              <a:rPr lang="el-GR" sz="1600" b="1" dirty="0" smtClean="0">
                <a:solidFill>
                  <a:schemeClr val="bg1"/>
                </a:solidFill>
              </a:rPr>
              <a:t>Λατρεία του Βάκχου-μαινάδες-</a:t>
            </a:r>
            <a:r>
              <a:rPr lang="el-GR" sz="1600" b="1" dirty="0" err="1" smtClean="0">
                <a:solidFill>
                  <a:schemeClr val="bg1"/>
                </a:solidFill>
              </a:rPr>
              <a:t>σαμάνες</a:t>
            </a:r>
            <a:r>
              <a:rPr lang="el-GR" sz="1600" b="1" dirty="0">
                <a:solidFill>
                  <a:schemeClr val="bg1"/>
                </a:solidFill>
              </a:rPr>
              <a:t/>
            </a:r>
            <a:br>
              <a:rPr lang="el-GR" sz="1600" b="1" dirty="0">
                <a:solidFill>
                  <a:schemeClr val="bg1"/>
                </a:solidFill>
              </a:rPr>
            </a:br>
            <a:endParaRPr lang="el-GR" sz="1600" b="1" dirty="0">
              <a:solidFill>
                <a:schemeClr val="bg1"/>
              </a:solidFill>
            </a:endParaRPr>
          </a:p>
        </p:txBody>
      </p:sp>
    </p:spTree>
    <p:extLst>
      <p:ext uri="{BB962C8B-B14F-4D97-AF65-F5344CB8AC3E}">
        <p14:creationId xmlns:p14="http://schemas.microsoft.com/office/powerpoint/2010/main" val="29496928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Η αίγλη και η οικονομική δύναμη του </a:t>
            </a:r>
            <a:r>
              <a:rPr lang="el-GR" dirty="0" err="1" smtClean="0"/>
              <a:t>σαμάνου</a:t>
            </a:r>
            <a:r>
              <a:rPr lang="el-GR" dirty="0" smtClean="0"/>
              <a:t>:</a:t>
            </a:r>
            <a:endParaRPr lang="el-GR" dirty="0"/>
          </a:p>
        </p:txBody>
      </p:sp>
      <p:pic>
        <p:nvPicPr>
          <p:cNvPr id="4" name="Θέση περιεχομένου 3" descr="https://www.nea-acropoli.gr/images/images/articles_online_new/esoterismos/shamanism2-filosofia.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442" y="2150056"/>
            <a:ext cx="3302581" cy="3903014"/>
          </a:xfrm>
          <a:prstGeom prst="rect">
            <a:avLst/>
          </a:prstGeom>
          <a:noFill/>
          <a:ln>
            <a:noFill/>
          </a:ln>
        </p:spPr>
      </p:pic>
      <p:sp>
        <p:nvSpPr>
          <p:cNvPr id="5" name="Ορθογώνιο 4"/>
          <p:cNvSpPr/>
          <p:nvPr/>
        </p:nvSpPr>
        <p:spPr>
          <a:xfrm>
            <a:off x="3400022" y="2150056"/>
            <a:ext cx="8920765" cy="4401205"/>
          </a:xfrm>
          <a:prstGeom prst="rect">
            <a:avLst/>
          </a:prstGeom>
        </p:spPr>
        <p:txBody>
          <a:bodyPr wrap="square">
            <a:spAutoFit/>
          </a:bodyPr>
          <a:lstStyle/>
          <a:p>
            <a:r>
              <a:rPr lang="el-GR" sz="2000" b="1" spc="-75" dirty="0">
                <a:solidFill>
                  <a:srgbClr val="000000"/>
                </a:solidFill>
                <a:latin typeface="Times New Roman" panose="02020603050405020304" pitchFamily="18" charset="0"/>
                <a:ea typeface="Times New Roman" panose="02020603050405020304" pitchFamily="18" charset="0"/>
              </a:rPr>
              <a:t>ο </a:t>
            </a:r>
            <a:r>
              <a:rPr lang="el-GR" sz="2000" b="1" spc="-75" dirty="0" err="1">
                <a:solidFill>
                  <a:srgbClr val="000000"/>
                </a:solidFill>
                <a:latin typeface="Times New Roman" panose="02020603050405020304" pitchFamily="18" charset="0"/>
                <a:ea typeface="Times New Roman" panose="02020603050405020304" pitchFamily="18" charset="0"/>
              </a:rPr>
              <a:t>Ελιάντε</a:t>
            </a:r>
            <a:r>
              <a:rPr lang="el-GR" sz="2000" b="1" spc="-75" dirty="0">
                <a:solidFill>
                  <a:srgbClr val="000000"/>
                </a:solidFill>
                <a:latin typeface="Times New Roman" panose="02020603050405020304" pitchFamily="18" charset="0"/>
                <a:ea typeface="Times New Roman" panose="02020603050405020304" pitchFamily="18" charset="0"/>
              </a:rPr>
              <a:t> </a:t>
            </a:r>
            <a:r>
              <a:rPr lang="el-GR" sz="2000" b="1" spc="-75" dirty="0" smtClean="0">
                <a:solidFill>
                  <a:srgbClr val="000000"/>
                </a:solidFill>
                <a:latin typeface="Times New Roman" panose="02020603050405020304" pitchFamily="18" charset="0"/>
                <a:ea typeface="Times New Roman" panose="02020603050405020304" pitchFamily="18" charset="0"/>
              </a:rPr>
              <a:t>δίνει </a:t>
            </a:r>
            <a:r>
              <a:rPr lang="el-GR" sz="2000" b="1" spc="-75" dirty="0">
                <a:solidFill>
                  <a:srgbClr val="000000"/>
                </a:solidFill>
                <a:latin typeface="Times New Roman" panose="02020603050405020304" pitchFamily="18" charset="0"/>
                <a:ea typeface="Times New Roman" panose="02020603050405020304" pitchFamily="18" charset="0"/>
              </a:rPr>
              <a:t>έμφαση στην ιδιότητα του </a:t>
            </a:r>
            <a:r>
              <a:rPr lang="el-GR" sz="2000" b="1" spc="-75" dirty="0" err="1">
                <a:solidFill>
                  <a:srgbClr val="000000"/>
                </a:solidFill>
                <a:latin typeface="Times New Roman" panose="02020603050405020304" pitchFamily="18" charset="0"/>
                <a:ea typeface="Times New Roman" panose="02020603050405020304" pitchFamily="18" charset="0"/>
              </a:rPr>
              <a:t>σαμάνου</a:t>
            </a:r>
            <a:r>
              <a:rPr lang="el-GR" sz="2000" b="1" spc="-75" dirty="0">
                <a:solidFill>
                  <a:srgbClr val="000000"/>
                </a:solidFill>
                <a:latin typeface="Times New Roman" panose="02020603050405020304" pitchFamily="18" charset="0"/>
                <a:ea typeface="Times New Roman" panose="02020603050405020304" pitchFamily="18" charset="0"/>
              </a:rPr>
              <a:t> να επιδιώκει την κατάσταση του ανθρώπου πριν από την Πτώση στις παρυφές του ιερού χρόνου. Για τον </a:t>
            </a:r>
            <a:r>
              <a:rPr lang="el-GR" sz="2000" b="1" spc="-75" dirty="0" err="1">
                <a:solidFill>
                  <a:srgbClr val="000000"/>
                </a:solidFill>
                <a:latin typeface="Times New Roman" panose="02020603050405020304" pitchFamily="18" charset="0"/>
                <a:ea typeface="Times New Roman" panose="02020603050405020304" pitchFamily="18" charset="0"/>
              </a:rPr>
              <a:t>Ελιάντε</a:t>
            </a:r>
            <a:r>
              <a:rPr lang="el-GR" sz="2000" b="1" spc="-75" dirty="0">
                <a:solidFill>
                  <a:srgbClr val="000000"/>
                </a:solidFill>
                <a:latin typeface="Times New Roman" panose="02020603050405020304" pitchFamily="18" charset="0"/>
                <a:ea typeface="Times New Roman" panose="02020603050405020304" pitchFamily="18" charset="0"/>
              </a:rPr>
              <a:t> η πλέον αντιπροσωπευτική μυστικιστική εμπειρία των αρχαϊκών κοινωνιών και του σαμανισμού, είναι </a:t>
            </a:r>
            <a:r>
              <a:rPr lang="el-GR" sz="2000" b="1" spc="-75" dirty="0" smtClean="0">
                <a:solidFill>
                  <a:srgbClr val="000000"/>
                </a:solidFill>
                <a:latin typeface="Times New Roman" panose="02020603050405020304" pitchFamily="18" charset="0"/>
                <a:ea typeface="Times New Roman" panose="02020603050405020304" pitchFamily="18" charset="0"/>
              </a:rPr>
              <a:t>η Νοσταλγία </a:t>
            </a:r>
            <a:r>
              <a:rPr lang="el-GR" sz="2000" b="1" spc="-75" dirty="0">
                <a:solidFill>
                  <a:srgbClr val="000000"/>
                </a:solidFill>
                <a:latin typeface="Times New Roman" panose="02020603050405020304" pitchFamily="18" charset="0"/>
                <a:ea typeface="Times New Roman" panose="02020603050405020304" pitchFamily="18" charset="0"/>
              </a:rPr>
              <a:t>του </a:t>
            </a:r>
            <a:r>
              <a:rPr lang="el-GR" sz="2000" b="1" spc="-75" dirty="0" err="1">
                <a:solidFill>
                  <a:srgbClr val="000000"/>
                </a:solidFill>
                <a:latin typeface="Times New Roman" panose="02020603050405020304" pitchFamily="18" charset="0"/>
                <a:ea typeface="Times New Roman" panose="02020603050405020304" pitchFamily="18" charset="0"/>
              </a:rPr>
              <a:t>Παραδείσου</a:t>
            </a:r>
            <a:r>
              <a:rPr lang="el-GR" sz="2000" b="1" spc="-75" dirty="0" err="1" smtClean="0">
                <a:solidFill>
                  <a:srgbClr val="000000"/>
                </a:solidFill>
                <a:latin typeface="Times New Roman" panose="02020603050405020304" pitchFamily="18" charset="0"/>
                <a:ea typeface="Times New Roman" panose="02020603050405020304" pitchFamily="18" charset="0"/>
              </a:rPr>
              <a:t>,.</a:t>
            </a:r>
            <a:r>
              <a:rPr lang="el-GR" sz="2000" b="1" spc="-75" dirty="0" err="1">
                <a:solidFill>
                  <a:srgbClr val="000000"/>
                </a:solidFill>
                <a:latin typeface="Times New Roman" panose="02020603050405020304" pitchFamily="18" charset="0"/>
                <a:ea typeface="Times New Roman" panose="02020603050405020304" pitchFamily="18" charset="0"/>
              </a:rPr>
              <a:t>Αυτή</a:t>
            </a:r>
            <a:r>
              <a:rPr lang="el-GR" sz="2000" b="1" spc="-75" dirty="0">
                <a:solidFill>
                  <a:srgbClr val="000000"/>
                </a:solidFill>
                <a:latin typeface="Times New Roman" panose="02020603050405020304" pitchFamily="18" charset="0"/>
                <a:ea typeface="Times New Roman" panose="02020603050405020304" pitchFamily="18" charset="0"/>
              </a:rPr>
              <a:t> η επιθυμία εγγενής σε όλες σχεδόν </a:t>
            </a:r>
            <a:r>
              <a:rPr lang="el-GR" sz="2000" b="1" spc="-75" dirty="0" smtClean="0">
                <a:solidFill>
                  <a:srgbClr val="000000"/>
                </a:solidFill>
                <a:latin typeface="Times New Roman" panose="02020603050405020304" pitchFamily="18" charset="0"/>
                <a:ea typeface="Times New Roman" panose="02020603050405020304" pitchFamily="18" charset="0"/>
              </a:rPr>
              <a:t>τις θρησκευτικές </a:t>
            </a:r>
            <a:r>
              <a:rPr lang="el-GR" sz="2000" b="1" spc="-75" dirty="0">
                <a:solidFill>
                  <a:srgbClr val="000000"/>
                </a:solidFill>
                <a:latin typeface="Times New Roman" panose="02020603050405020304" pitchFamily="18" charset="0"/>
                <a:ea typeface="Times New Roman" panose="02020603050405020304" pitchFamily="18" charset="0"/>
              </a:rPr>
              <a:t>τάσεις, σύμφωνα πάντα με τον </a:t>
            </a:r>
            <a:r>
              <a:rPr lang="el-GR" sz="2000" b="1" spc="-75" dirty="0" err="1">
                <a:solidFill>
                  <a:srgbClr val="000000"/>
                </a:solidFill>
                <a:latin typeface="Times New Roman" panose="02020603050405020304" pitchFamily="18" charset="0"/>
                <a:ea typeface="Times New Roman" panose="02020603050405020304" pitchFamily="18" charset="0"/>
              </a:rPr>
              <a:t>Ελιάντε</a:t>
            </a:r>
            <a:r>
              <a:rPr lang="el-GR" sz="2000" b="1" spc="-75" dirty="0">
                <a:solidFill>
                  <a:srgbClr val="000000"/>
                </a:solidFill>
                <a:latin typeface="Times New Roman" panose="02020603050405020304" pitchFamily="18" charset="0"/>
                <a:ea typeface="Times New Roman" panose="02020603050405020304" pitchFamily="18" charset="0"/>
              </a:rPr>
              <a:t> </a:t>
            </a:r>
            <a:r>
              <a:rPr lang="el-GR" sz="2000" b="1" spc="-75" dirty="0" smtClean="0">
                <a:solidFill>
                  <a:srgbClr val="000000"/>
                </a:solidFill>
                <a:latin typeface="Times New Roman" panose="02020603050405020304" pitchFamily="18" charset="0"/>
                <a:ea typeface="Times New Roman" panose="02020603050405020304" pitchFamily="18" charset="0"/>
              </a:rPr>
              <a:t> εκδηλώνεται με </a:t>
            </a:r>
            <a:r>
              <a:rPr lang="el-GR" sz="2000" b="1" spc="-75" dirty="0">
                <a:solidFill>
                  <a:srgbClr val="000000"/>
                </a:solidFill>
                <a:latin typeface="Times New Roman" panose="02020603050405020304" pitchFamily="18" charset="0"/>
                <a:ea typeface="Times New Roman" panose="02020603050405020304" pitchFamily="18" charset="0"/>
              </a:rPr>
              <a:t>ιδιαίτερους τρόπους </a:t>
            </a:r>
            <a:r>
              <a:rPr lang="el-GR" sz="2000" b="1" spc="-75" dirty="0" smtClean="0">
                <a:solidFill>
                  <a:srgbClr val="000000"/>
                </a:solidFill>
                <a:latin typeface="Times New Roman" panose="02020603050405020304" pitchFamily="18" charset="0"/>
                <a:ea typeface="Times New Roman" panose="02020603050405020304" pitchFamily="18" charset="0"/>
              </a:rPr>
              <a:t>στο σαμανισμό. Πέρα από τη θρησκευτική, </a:t>
            </a:r>
            <a:r>
              <a:rPr lang="el-GR" sz="2000" b="1" spc="-75" dirty="0">
                <a:solidFill>
                  <a:srgbClr val="000000"/>
                </a:solidFill>
                <a:latin typeface="Times New Roman" panose="02020603050405020304" pitchFamily="18" charset="0"/>
                <a:ea typeface="Times New Roman" panose="02020603050405020304" pitchFamily="18" charset="0"/>
              </a:rPr>
              <a:t>ο </a:t>
            </a:r>
            <a:r>
              <a:rPr lang="el-GR" sz="2000" b="1" spc="-75" dirty="0" err="1" smtClean="0">
                <a:solidFill>
                  <a:srgbClr val="000000"/>
                </a:solidFill>
                <a:latin typeface="Times New Roman" panose="02020603050405020304" pitchFamily="18" charset="0"/>
                <a:ea typeface="Times New Roman" panose="02020603050405020304" pitchFamily="18" charset="0"/>
              </a:rPr>
              <a:t>σαμάνος</a:t>
            </a:r>
            <a:r>
              <a:rPr lang="el-GR" sz="2000" b="1" spc="-75" dirty="0" smtClean="0">
                <a:solidFill>
                  <a:srgbClr val="000000"/>
                </a:solidFill>
                <a:latin typeface="Times New Roman" panose="02020603050405020304" pitchFamily="18" charset="0"/>
                <a:ea typeface="Times New Roman" panose="02020603050405020304" pitchFamily="18" charset="0"/>
              </a:rPr>
              <a:t> συμμετείχε </a:t>
            </a:r>
            <a:r>
              <a:rPr lang="el-GR" sz="2000" b="1" spc="-75" dirty="0">
                <a:solidFill>
                  <a:srgbClr val="000000"/>
                </a:solidFill>
                <a:latin typeface="Times New Roman" panose="02020603050405020304" pitchFamily="18" charset="0"/>
                <a:ea typeface="Times New Roman" panose="02020603050405020304" pitchFamily="18" charset="0"/>
              </a:rPr>
              <a:t>στις οικονομικές λειτουργίες της κοινότητας</a:t>
            </a:r>
            <a:r>
              <a:rPr lang="el-GR" sz="2000" b="1" spc="-75" dirty="0" smtClean="0">
                <a:solidFill>
                  <a:srgbClr val="000000"/>
                </a:solidFill>
                <a:latin typeface="Times New Roman" panose="02020603050405020304" pitchFamily="18" charset="0"/>
                <a:ea typeface="Times New Roman" panose="02020603050405020304" pitchFamily="18" charset="0"/>
              </a:rPr>
              <a:t>. </a:t>
            </a:r>
          </a:p>
          <a:p>
            <a:r>
              <a:rPr lang="el-GR" sz="2000" b="1" spc="-75" dirty="0" smtClean="0">
                <a:solidFill>
                  <a:srgbClr val="000000"/>
                </a:solidFill>
                <a:latin typeface="Times New Roman" panose="02020603050405020304" pitchFamily="18" charset="0"/>
                <a:ea typeface="Times New Roman" panose="02020603050405020304" pitchFamily="18" charset="0"/>
              </a:rPr>
              <a:t>Χρησιμοποιώντας </a:t>
            </a:r>
            <a:r>
              <a:rPr lang="el-GR" sz="2000" b="1" spc="-75" dirty="0">
                <a:solidFill>
                  <a:srgbClr val="000000"/>
                </a:solidFill>
                <a:latin typeface="Times New Roman" panose="02020603050405020304" pitchFamily="18" charset="0"/>
                <a:ea typeface="Times New Roman" panose="02020603050405020304" pitchFamily="18" charset="0"/>
              </a:rPr>
              <a:t>τον φόβο, το δέος -βάση κάθε </a:t>
            </a:r>
            <a:r>
              <a:rPr lang="el-GR" sz="2000" b="1" spc="-75" dirty="0" smtClean="0">
                <a:solidFill>
                  <a:srgbClr val="000000"/>
                </a:solidFill>
                <a:latin typeface="Times New Roman" panose="02020603050405020304" pitchFamily="18" charset="0"/>
                <a:ea typeface="Times New Roman" panose="02020603050405020304" pitchFamily="18" charset="0"/>
              </a:rPr>
              <a:t>θρησκευτικού ενστίκτου </a:t>
            </a:r>
            <a:r>
              <a:rPr lang="el-GR" sz="2000" b="1" spc="-75" dirty="0">
                <a:solidFill>
                  <a:srgbClr val="000000"/>
                </a:solidFill>
                <a:latin typeface="Times New Roman" panose="02020603050405020304" pitchFamily="18" charset="0"/>
                <a:ea typeface="Times New Roman" panose="02020603050405020304" pitchFamily="18" charset="0"/>
              </a:rPr>
              <a:t>σύμφωνα με τη θεώρηση άλλων ανθρωπολόγων- με </a:t>
            </a:r>
            <a:r>
              <a:rPr lang="el-GR" sz="2000" b="1" spc="-75" dirty="0" smtClean="0">
                <a:solidFill>
                  <a:srgbClr val="000000"/>
                </a:solidFill>
                <a:latin typeface="Times New Roman" panose="02020603050405020304" pitchFamily="18" charset="0"/>
                <a:ea typeface="Times New Roman" panose="02020603050405020304" pitchFamily="18" charset="0"/>
              </a:rPr>
              <a:t>τις συμμαχίες </a:t>
            </a:r>
            <a:r>
              <a:rPr lang="el-GR" sz="2000" b="1" spc="-75" dirty="0">
                <a:solidFill>
                  <a:srgbClr val="000000"/>
                </a:solidFill>
                <a:latin typeface="Times New Roman" panose="02020603050405020304" pitchFamily="18" charset="0"/>
                <a:ea typeface="Times New Roman" panose="02020603050405020304" pitchFamily="18" charset="0"/>
              </a:rPr>
              <a:t>και τα δώρα για τις υπηρεσίες του </a:t>
            </a:r>
            <a:r>
              <a:rPr lang="el-GR" sz="2000" b="1" spc="-75" dirty="0" smtClean="0">
                <a:solidFill>
                  <a:srgbClr val="000000"/>
                </a:solidFill>
                <a:latin typeface="Times New Roman" panose="02020603050405020304" pitchFamily="18" charset="0"/>
                <a:ea typeface="Times New Roman" panose="02020603050405020304" pitchFamily="18" charset="0"/>
              </a:rPr>
              <a:t>αύξανε τις </a:t>
            </a:r>
            <a:r>
              <a:rPr lang="el-GR" sz="2000" b="1" spc="-75" dirty="0">
                <a:solidFill>
                  <a:srgbClr val="000000"/>
                </a:solidFill>
                <a:latin typeface="Times New Roman" panose="02020603050405020304" pitchFamily="18" charset="0"/>
                <a:ea typeface="Times New Roman" panose="02020603050405020304" pitchFamily="18" charset="0"/>
              </a:rPr>
              <a:t>πηγές του πλούτου, διατηρώντας μονοπώλιο σε </a:t>
            </a:r>
            <a:r>
              <a:rPr lang="el-GR" sz="2000" b="1" spc="-75" dirty="0" smtClean="0">
                <a:solidFill>
                  <a:srgbClr val="000000"/>
                </a:solidFill>
                <a:latin typeface="Times New Roman" panose="02020603050405020304" pitchFamily="18" charset="0"/>
                <a:ea typeface="Times New Roman" panose="02020603050405020304" pitchFamily="18" charset="0"/>
              </a:rPr>
              <a:t>συγκεκριμένα ιερά </a:t>
            </a:r>
            <a:r>
              <a:rPr lang="el-GR" sz="2000" b="1" spc="-75" dirty="0">
                <a:solidFill>
                  <a:srgbClr val="000000"/>
                </a:solidFill>
                <a:latin typeface="Times New Roman" panose="02020603050405020304" pitchFamily="18" charset="0"/>
                <a:ea typeface="Times New Roman" panose="02020603050405020304" pitchFamily="18" charset="0"/>
              </a:rPr>
              <a:t>αντικείμενα και υλικά, όπως τα φτερά</a:t>
            </a:r>
            <a:r>
              <a:rPr lang="el-GR" sz="2000" b="1" spc="-75" dirty="0" smtClean="0">
                <a:solidFill>
                  <a:srgbClr val="000000"/>
                </a:solidFill>
                <a:latin typeface="Times New Roman" panose="02020603050405020304" pitchFamily="18" charset="0"/>
                <a:ea typeface="Times New Roman" panose="02020603050405020304" pitchFamily="18" charset="0"/>
              </a:rPr>
              <a:t>.. Έτσι ,η πίστη στα </a:t>
            </a:r>
            <a:r>
              <a:rPr lang="el-GR" sz="2000" b="1" spc="-75" dirty="0">
                <a:solidFill>
                  <a:srgbClr val="000000"/>
                </a:solidFill>
                <a:latin typeface="Times New Roman" panose="02020603050405020304" pitchFamily="18" charset="0"/>
                <a:ea typeface="Times New Roman" panose="02020603050405020304" pitchFamily="18" charset="0"/>
              </a:rPr>
              <a:t>πνεύματα υπήρξε πρότυπο κοινωνικής </a:t>
            </a:r>
            <a:r>
              <a:rPr lang="el-GR" sz="2000" b="1" spc="-75" dirty="0" smtClean="0">
                <a:solidFill>
                  <a:srgbClr val="000000"/>
                </a:solidFill>
                <a:latin typeface="Times New Roman" panose="02020603050405020304" pitchFamily="18" charset="0"/>
                <a:ea typeface="Times New Roman" panose="02020603050405020304" pitchFamily="18" charset="0"/>
              </a:rPr>
              <a:t>οργάνωσης. Με βάση αυτά ο </a:t>
            </a:r>
            <a:r>
              <a:rPr lang="el-GR" sz="2000" b="1" spc="-75" dirty="0" err="1">
                <a:solidFill>
                  <a:srgbClr val="000000"/>
                </a:solidFill>
                <a:latin typeface="Times New Roman" panose="02020603050405020304" pitchFamily="18" charset="0"/>
                <a:ea typeface="Times New Roman" panose="02020603050405020304" pitchFamily="18" charset="0"/>
              </a:rPr>
              <a:t>σαμάνος</a:t>
            </a:r>
            <a:r>
              <a:rPr lang="el-GR" sz="2000" b="1" spc="-75" dirty="0">
                <a:solidFill>
                  <a:srgbClr val="000000"/>
                </a:solidFill>
                <a:latin typeface="Times New Roman" panose="02020603050405020304" pitchFamily="18" charset="0"/>
                <a:ea typeface="Times New Roman" panose="02020603050405020304" pitchFamily="18" charset="0"/>
              </a:rPr>
              <a:t> μέσω της κοσμολογίας </a:t>
            </a:r>
            <a:r>
              <a:rPr lang="el-GR" sz="2000" b="1" spc="-75" dirty="0" smtClean="0">
                <a:solidFill>
                  <a:srgbClr val="000000"/>
                </a:solidFill>
                <a:latin typeface="Times New Roman" panose="02020603050405020304" pitchFamily="18" charset="0"/>
                <a:ea typeface="Times New Roman" panose="02020603050405020304" pitchFamily="18" charset="0"/>
              </a:rPr>
              <a:t>που αναπτύσσει</a:t>
            </a:r>
            <a:r>
              <a:rPr lang="el-GR" sz="2000" b="1" spc="-75" dirty="0">
                <a:solidFill>
                  <a:srgbClr val="000000"/>
                </a:solidFill>
                <a:latin typeface="Times New Roman" panose="02020603050405020304" pitchFamily="18" charset="0"/>
                <a:ea typeface="Times New Roman" panose="02020603050405020304" pitchFamily="18" charset="0"/>
              </a:rPr>
              <a:t>, χτίζει ένα πρότυπο κοινωνικής συμπεριφοράς </a:t>
            </a:r>
            <a:r>
              <a:rPr lang="el-GR" sz="2000" b="1" spc="-75" dirty="0" smtClean="0">
                <a:solidFill>
                  <a:srgbClr val="000000"/>
                </a:solidFill>
                <a:latin typeface="Times New Roman" panose="02020603050405020304" pitchFamily="18" charset="0"/>
                <a:ea typeface="Times New Roman" panose="02020603050405020304" pitchFamily="18" charset="0"/>
              </a:rPr>
              <a:t>και οργάνωσης </a:t>
            </a:r>
            <a:r>
              <a:rPr lang="el-GR" sz="2000" b="1" spc="-75" dirty="0">
                <a:solidFill>
                  <a:srgbClr val="000000"/>
                </a:solidFill>
                <a:latin typeface="Times New Roman" panose="02020603050405020304" pitchFamily="18" charset="0"/>
                <a:ea typeface="Times New Roman" panose="02020603050405020304" pitchFamily="18" charset="0"/>
              </a:rPr>
              <a:t>για το περιβάλλον του, στο οποίο υπεισέρχεται και </a:t>
            </a:r>
            <a:r>
              <a:rPr lang="el-GR" sz="2000" b="1" spc="-75" dirty="0" smtClean="0">
                <a:solidFill>
                  <a:srgbClr val="000000"/>
                </a:solidFill>
                <a:latin typeface="Times New Roman" panose="02020603050405020304" pitchFamily="18" charset="0"/>
                <a:ea typeface="Times New Roman" panose="02020603050405020304" pitchFamily="18" charset="0"/>
              </a:rPr>
              <a:t>ο οικονομικός παράγοντας.</a:t>
            </a:r>
            <a:endParaRPr lang="el-GR" sz="2000" b="1" dirty="0"/>
          </a:p>
        </p:txBody>
      </p:sp>
    </p:spTree>
    <p:extLst>
      <p:ext uri="{BB962C8B-B14F-4D97-AF65-F5344CB8AC3E}">
        <p14:creationId xmlns:p14="http://schemas.microsoft.com/office/powerpoint/2010/main" val="1651247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Σύγχρονοι </a:t>
            </a:r>
            <a:r>
              <a:rPr lang="el-GR" dirty="0" err="1" smtClean="0"/>
              <a:t>σαμάνοι</a:t>
            </a:r>
            <a:r>
              <a:rPr lang="el-GR" dirty="0" smtClean="0"/>
              <a:t>: οραματιστές ή φακίρηδες</a:t>
            </a:r>
            <a:endParaRPr lang="el-GR" dirty="0"/>
          </a:p>
        </p:txBody>
      </p:sp>
      <p:pic>
        <p:nvPicPr>
          <p:cNvPr id="4" name="Θέση περιεχομένου 3" descr="terence_mckenna_tribute_by_mickehill-d70k96q">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27280" y="2336800"/>
            <a:ext cx="4520484" cy="3598863"/>
          </a:xfrm>
          <a:prstGeom prst="rect">
            <a:avLst/>
          </a:prstGeom>
          <a:noFill/>
          <a:ln>
            <a:noFill/>
          </a:ln>
        </p:spPr>
      </p:pic>
      <p:sp>
        <p:nvSpPr>
          <p:cNvPr id="5" name="Ορθογώνιο 4"/>
          <p:cNvSpPr/>
          <p:nvPr/>
        </p:nvSpPr>
        <p:spPr>
          <a:xfrm>
            <a:off x="5288924" y="2458079"/>
            <a:ext cx="6739944" cy="4131900"/>
          </a:xfrm>
          <a:prstGeom prst="rect">
            <a:avLst/>
          </a:prstGeom>
        </p:spPr>
        <p:txBody>
          <a:bodyPr wrap="square">
            <a:spAutoFit/>
          </a:bodyPr>
          <a:lstStyle/>
          <a:p>
            <a:pPr algn="ctr" fontAlgn="base">
              <a:lnSpc>
                <a:spcPts val="2250"/>
              </a:lnSpc>
              <a:spcAft>
                <a:spcPts val="800"/>
              </a:spcAft>
            </a:pPr>
            <a:r>
              <a:rPr lang="el-GR" b="1" i="1" spc="3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“Πρέπει να δημιουργήσουμε Πολιτισμό, Μην παρακολουθείτε τηλεόραση, μην διαβάζετε περιοδικά, μην ακούτε ότι σας λέει το ραδιόφωνο.. Δημιουργήστε</a:t>
            </a:r>
            <a:r>
              <a:rPr lang="el-GR" b="1" spc="3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l-GR" b="1" i="1" spc="3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την</a:t>
            </a:r>
            <a:r>
              <a:rPr lang="el-GR" b="1" spc="3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l-GR" b="1" i="1" spc="3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δική</a:t>
            </a:r>
            <a:r>
              <a:rPr lang="el-GR" b="1" spc="3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l-GR" b="1" i="1" spc="3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σας ροή</a:t>
            </a:r>
            <a:r>
              <a:rPr lang="el-GR" b="1" i="1" spc="3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 </a:t>
            </a:r>
            <a:r>
              <a:rPr lang="el-GR" b="1" i="1" spc="3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Τερενς</a:t>
            </a:r>
            <a:r>
              <a:rPr lang="el-GR" b="1" i="1" spc="3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l-GR" b="1" i="1" spc="30" dirty="0" err="1"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Μακενα</a:t>
            </a:r>
            <a:endParaRPr lang="el-GR" b="1" i="1" spc="3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algn="ctr" fontAlgn="base">
              <a:lnSpc>
                <a:spcPts val="2250"/>
              </a:lnSpc>
              <a:spcAft>
                <a:spcPts val="800"/>
              </a:spcAft>
            </a:pPr>
            <a:r>
              <a:rPr lang="el-GR" b="1" dirty="0">
                <a:solidFill>
                  <a:schemeClr val="bg1"/>
                </a:solidFill>
              </a:rPr>
              <a:t>Ο </a:t>
            </a:r>
            <a:r>
              <a:rPr lang="el-GR" b="1" dirty="0" err="1">
                <a:solidFill>
                  <a:schemeClr val="bg1"/>
                </a:solidFill>
              </a:rPr>
              <a:t>Μακενα</a:t>
            </a:r>
            <a:r>
              <a:rPr lang="el-GR" b="1" dirty="0">
                <a:solidFill>
                  <a:schemeClr val="bg1"/>
                </a:solidFill>
              </a:rPr>
              <a:t> ήταν ένας Αμερικάνος Φιλόσοφος και Εθνοβοτανολόγος που πέθανε το 2000. Ήταν γνωστός για την ειδίκευσή του σε μία γκάμα θεματικών που περιλάμβαναν τις Ιστορία, Βιολογία, Γεωλογία, Βοτανολογία και Οικολογία. Τριγυρνούσε και έδινε διαλέξεις σε ζητήματα που διέφεραν από τους τομείς της Γλώσσας και της Επιστήμης ως τον Σαμανισμό και τις Εξωγήινες μορφές ζωής, αναπτύσσοντας ένα </a:t>
            </a:r>
            <a:r>
              <a:rPr lang="el-GR" b="1" dirty="0" smtClean="0">
                <a:solidFill>
                  <a:schemeClr val="bg1"/>
                </a:solidFill>
              </a:rPr>
              <a:t>ενθουσιώδες </a:t>
            </a:r>
            <a:r>
              <a:rPr lang="el-GR" b="1" dirty="0">
                <a:solidFill>
                  <a:schemeClr val="bg1"/>
                </a:solidFill>
              </a:rPr>
              <a:t>κοινό.</a:t>
            </a:r>
          </a:p>
          <a:p>
            <a:pPr algn="ctr" fontAlgn="base">
              <a:lnSpc>
                <a:spcPts val="2250"/>
              </a:lnSpc>
              <a:spcAft>
                <a:spcPts val="800"/>
              </a:spcAft>
            </a:pPr>
            <a:endParaRPr lang="el-GR"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1347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Σύγχρονοι </a:t>
            </a:r>
            <a:r>
              <a:rPr lang="el-GR" dirty="0" err="1" smtClean="0"/>
              <a:t>σαμάνοι</a:t>
            </a:r>
            <a:r>
              <a:rPr lang="el-GR" dirty="0" smtClean="0"/>
              <a:t>:</a:t>
            </a:r>
            <a:endParaRPr lang="el-GR" dirty="0"/>
          </a:p>
        </p:txBody>
      </p:sp>
      <p:sp>
        <p:nvSpPr>
          <p:cNvPr id="3" name="Θέση περιεχομένου 2"/>
          <p:cNvSpPr>
            <a:spLocks noGrp="1"/>
          </p:cNvSpPr>
          <p:nvPr>
            <p:ph idx="1"/>
          </p:nvPr>
        </p:nvSpPr>
        <p:spPr>
          <a:xfrm>
            <a:off x="680321" y="2336873"/>
            <a:ext cx="11284152" cy="3599316"/>
          </a:xfrm>
        </p:spPr>
        <p:txBody>
          <a:bodyPr>
            <a:normAutofit fontScale="92500" lnSpcReduction="10000"/>
          </a:bodyPr>
          <a:lstStyle/>
          <a:p>
            <a:r>
              <a:rPr lang="el-GR" b="1" dirty="0">
                <a:solidFill>
                  <a:schemeClr val="bg1"/>
                </a:solidFill>
              </a:rPr>
              <a:t>Ο Κάρλος </a:t>
            </a:r>
            <a:r>
              <a:rPr lang="el-GR" b="1" dirty="0" err="1">
                <a:solidFill>
                  <a:schemeClr val="bg1"/>
                </a:solidFill>
              </a:rPr>
              <a:t>Καστανιέδα</a:t>
            </a:r>
            <a:r>
              <a:rPr lang="el-GR" b="1" dirty="0">
                <a:solidFill>
                  <a:schemeClr val="bg1"/>
                </a:solidFill>
              </a:rPr>
              <a:t> (</a:t>
            </a:r>
            <a:r>
              <a:rPr lang="el-GR" b="1" dirty="0" err="1">
                <a:solidFill>
                  <a:schemeClr val="bg1"/>
                </a:solidFill>
              </a:rPr>
              <a:t>Carlos</a:t>
            </a:r>
            <a:r>
              <a:rPr lang="el-GR" b="1" dirty="0">
                <a:solidFill>
                  <a:schemeClr val="bg1"/>
                </a:solidFill>
              </a:rPr>
              <a:t> </a:t>
            </a:r>
            <a:r>
              <a:rPr lang="el-GR" b="1" dirty="0" err="1">
                <a:solidFill>
                  <a:schemeClr val="bg1"/>
                </a:solidFill>
              </a:rPr>
              <a:t>César</a:t>
            </a:r>
            <a:r>
              <a:rPr lang="el-GR" b="1" dirty="0">
                <a:solidFill>
                  <a:schemeClr val="bg1"/>
                </a:solidFill>
              </a:rPr>
              <a:t> </a:t>
            </a:r>
            <a:r>
              <a:rPr lang="el-GR" b="1" dirty="0" err="1">
                <a:solidFill>
                  <a:schemeClr val="bg1"/>
                </a:solidFill>
              </a:rPr>
              <a:t>Salvador</a:t>
            </a:r>
            <a:r>
              <a:rPr lang="el-GR" b="1" dirty="0">
                <a:solidFill>
                  <a:schemeClr val="bg1"/>
                </a:solidFill>
              </a:rPr>
              <a:t> </a:t>
            </a:r>
            <a:r>
              <a:rPr lang="el-GR" b="1" dirty="0" err="1">
                <a:solidFill>
                  <a:schemeClr val="bg1"/>
                </a:solidFill>
              </a:rPr>
              <a:t>Arana</a:t>
            </a:r>
            <a:r>
              <a:rPr lang="el-GR" b="1" dirty="0">
                <a:solidFill>
                  <a:schemeClr val="bg1"/>
                </a:solidFill>
              </a:rPr>
              <a:t> </a:t>
            </a:r>
            <a:r>
              <a:rPr lang="el-GR" b="1" dirty="0" err="1">
                <a:solidFill>
                  <a:schemeClr val="bg1"/>
                </a:solidFill>
              </a:rPr>
              <a:t>Castañeda</a:t>
            </a:r>
            <a:r>
              <a:rPr lang="el-GR" b="1" dirty="0">
                <a:solidFill>
                  <a:schemeClr val="bg1"/>
                </a:solidFill>
              </a:rPr>
              <a:t>) (25 Δεκεμβρίου 1925 – 27 Απριλίου 1998) γεννήθηκε στο Περού και ήταν Αμερικανός ανθρωπολόγος και συγγραφέας. Ξεκινώντας το 1968 με τη δημοσίευση του Οι Διδασκαλίες του Δον Χουάν, ο </a:t>
            </a:r>
            <a:r>
              <a:rPr lang="el-GR" b="1" dirty="0" err="1">
                <a:solidFill>
                  <a:schemeClr val="bg1"/>
                </a:solidFill>
              </a:rPr>
              <a:t>Καστανιέδα</a:t>
            </a:r>
            <a:r>
              <a:rPr lang="el-GR" b="1" dirty="0">
                <a:solidFill>
                  <a:schemeClr val="bg1"/>
                </a:solidFill>
              </a:rPr>
              <a:t> έγραψε μια σειρά βιβλίων που περιγράφει τη μαθητεία του στον παραδοσιακό </a:t>
            </a:r>
            <a:r>
              <a:rPr lang="el-GR" b="1" dirty="0" err="1">
                <a:solidFill>
                  <a:schemeClr val="bg1"/>
                </a:solidFill>
              </a:rPr>
              <a:t>Μεσο</a:t>
            </a:r>
            <a:r>
              <a:rPr lang="el-GR" b="1" dirty="0">
                <a:solidFill>
                  <a:schemeClr val="bg1"/>
                </a:solidFill>
              </a:rPr>
              <a:t>-αμερικανικό σαμανισμό. Τα 12 βιβλία του έχουν πουλήσει περισσότερα από 8 εκατομμύρια αντίτυπα σε 17 χώρες. Τα βιβλία και ο </a:t>
            </a:r>
            <a:r>
              <a:rPr lang="el-GR" b="1" dirty="0" err="1">
                <a:solidFill>
                  <a:schemeClr val="bg1"/>
                </a:solidFill>
              </a:rPr>
              <a:t>Καστανιέδα</a:t>
            </a:r>
            <a:r>
              <a:rPr lang="el-GR" b="1" dirty="0">
                <a:solidFill>
                  <a:schemeClr val="bg1"/>
                </a:solidFill>
              </a:rPr>
              <a:t>, ο οποίος σπάνια μιλούσε σε κοινό για τη δουλειά του, υπήρξαν αμφιλεγόμενοι για πολλά χρόνια. Οι υποστηρικτές πιστεύουν ότι τα βιβλία είναι είτε αληθή, είτε πολύτιμες εργασίες στη φιλοσοφία και περιγραφές πρακτικών οι οποίες επιτρέπουν μια αυξημένη επίγνωση. Για πολλά χρόνια, οι ανθρωπολόγοι θεωρούσαν τη δουλειά του σημαντική και αυθεντική, ωστόσο μια σειρά αποκαλύψεων τα επόμενα χρόνια έθεσαν υπό αμφισβήτηση την ειλικρίνεια του </a:t>
            </a:r>
            <a:r>
              <a:rPr lang="el-GR" b="1" dirty="0" err="1">
                <a:solidFill>
                  <a:schemeClr val="bg1"/>
                </a:solidFill>
              </a:rPr>
              <a:t>Καστανιέδα</a:t>
            </a:r>
            <a:r>
              <a:rPr lang="el-GR" b="1" dirty="0">
                <a:solidFill>
                  <a:schemeClr val="bg1"/>
                </a:solidFill>
              </a:rPr>
              <a:t>. </a:t>
            </a:r>
          </a:p>
          <a:p>
            <a:endParaRPr lang="el-GR" dirty="0"/>
          </a:p>
        </p:txBody>
      </p:sp>
    </p:spTree>
    <p:extLst>
      <p:ext uri="{BB962C8B-B14F-4D97-AF65-F5344CB8AC3E}">
        <p14:creationId xmlns:p14="http://schemas.microsoft.com/office/powerpoint/2010/main" val="2924037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Πολιτική και κοινωνική διάσταση του σαμανισμού</a:t>
            </a:r>
            <a:r>
              <a:rPr lang="en-US" dirty="0" smtClean="0"/>
              <a:t>-</a:t>
            </a:r>
            <a:r>
              <a:rPr lang="el-GR" dirty="0" smtClean="0"/>
              <a:t>θρησκευτικός συγκρητισμός:</a:t>
            </a:r>
            <a:endParaRPr lang="el-GR" dirty="0"/>
          </a:p>
        </p:txBody>
      </p:sp>
      <p:pic>
        <p:nvPicPr>
          <p:cNvPr id="4" name="Θέση περιεχομένου 3" descr="https://www.nea-acropoli.gr/images/images/articles_online_new/esoterismos/american-shamanism-filosofia.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055266"/>
            <a:ext cx="3026535" cy="4802734"/>
          </a:xfrm>
          <a:prstGeom prst="rect">
            <a:avLst/>
          </a:prstGeom>
          <a:noFill/>
          <a:ln>
            <a:noFill/>
          </a:ln>
        </p:spPr>
      </p:pic>
      <p:sp>
        <p:nvSpPr>
          <p:cNvPr id="5" name="Ορθογώνιο 4"/>
          <p:cNvSpPr/>
          <p:nvPr/>
        </p:nvSpPr>
        <p:spPr>
          <a:xfrm>
            <a:off x="3026535" y="2055266"/>
            <a:ext cx="9362941" cy="5723233"/>
          </a:xfrm>
          <a:prstGeom prst="rect">
            <a:avLst/>
          </a:prstGeom>
        </p:spPr>
        <p:txBody>
          <a:bodyPr wrap="square">
            <a:spAutoFit/>
          </a:bodyPr>
          <a:lstStyle/>
          <a:p>
            <a:pPr>
              <a:lnSpc>
                <a:spcPct val="107000"/>
              </a:lnSpc>
              <a:spcAft>
                <a:spcPts val="0"/>
              </a:spcAft>
            </a:pPr>
            <a:r>
              <a:rPr lang="el-GR"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Γνώρισε διώξεις τόσο από τον </a:t>
            </a:r>
            <a:r>
              <a:rPr lang="el-GR"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Τσάρο, </a:t>
            </a:r>
            <a:r>
              <a:rPr lang="el-GR"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όσο και από το </a:t>
            </a:r>
            <a:r>
              <a:rPr lang="el-GR"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Στάλιν </a:t>
            </a:r>
            <a:r>
              <a:rPr lang="el-GR"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l-GR"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l-GR"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Δεν αποτελεί </a:t>
            </a:r>
            <a:r>
              <a:rPr lang="el-GR"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θρησκεία, </a:t>
            </a:r>
            <a:r>
              <a:rPr lang="el-GR"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αλλά εμπεριέχει πνευματικές </a:t>
            </a:r>
            <a:r>
              <a:rPr lang="el-GR"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ποικιλότητες που συναντάμε σε άλλες θρησκείες.</a:t>
            </a:r>
            <a:r>
              <a:rPr lang="el-GR" b="1" dirty="0" smtClean="0">
                <a:latin typeface="Calibri" panose="020F0502020204030204" pitchFamily="34"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Krader</a:t>
            </a:r>
            <a:r>
              <a:rPr lang="el-GR"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(1956)-ο σαμανισμός ενυπάρχει σε όλες τις θρησκείες και κουλτούρες-το δέντρο της ζωής, η λατρεία της φωτιάς, η πυροβασία, το άγιο πνεύμα με τη μορφή περιστεριού, ο χορός των Δερβίσηδων </a:t>
            </a:r>
            <a:r>
              <a:rPr lang="el-GR"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κ.λ.π</a:t>
            </a:r>
            <a:r>
              <a:rPr lang="el-GR"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l-GR" b="1" dirty="0" smtClean="0">
                <a:latin typeface="Calibri" panose="020F0502020204030204" pitchFamily="34" charset="0"/>
                <a:ea typeface="Calibri" panose="020F0502020204030204" pitchFamily="34" charset="0"/>
                <a:cs typeface="Times New Roman" panose="02020603050405020304" pitchFamily="18" charset="0"/>
              </a:rPr>
              <a:t> </a:t>
            </a:r>
            <a:r>
              <a:rPr lang="el-GR"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Σαμανικές</a:t>
            </a:r>
            <a:r>
              <a:rPr lang="el-GR"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προβολές συναντάμε στην Οδύσσεια και στην  </a:t>
            </a:r>
            <a:r>
              <a:rPr lang="en-US"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Kallevala</a:t>
            </a:r>
            <a:endParaRPr lang="el-GR"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pPr>
            <a:r>
              <a:rPr lang="el-GR"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Ηρόδοτος: οι </a:t>
            </a:r>
            <a:r>
              <a:rPr lang="el-GR"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Σκύθες</a:t>
            </a:r>
            <a:r>
              <a:rPr lang="el-GR"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μάντεις καταφεύγουν στην παρενδυσία και λειτουργούν κάτω από την επίδραση της Αφροδίτης</a:t>
            </a:r>
          </a:p>
          <a:p>
            <a:pPr>
              <a:lnSpc>
                <a:spcPct val="107000"/>
              </a:lnSpc>
              <a:spcAft>
                <a:spcPts val="0"/>
              </a:spcAft>
            </a:pPr>
            <a:r>
              <a:rPr lang="el-GR"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Οι μαινάδες έβλεπαν οράματα , ήταν προικισμένες με κοφτερά δόντια , κατασπάραζαν τα ζώα της θυσίας και μέσω της τροφής ενώνονταν με το Θεό Διόνυσο-ανάλογη και η λειτουργία της θείας κοινωνίας με σώμα και αίμα μέσω της τροφής και του κρασιού</a:t>
            </a:r>
          </a:p>
          <a:p>
            <a:pPr>
              <a:lnSpc>
                <a:spcPct val="107000"/>
              </a:lnSpc>
              <a:spcAft>
                <a:spcPts val="0"/>
              </a:spcAft>
            </a:pPr>
            <a:r>
              <a:rPr lang="el-GR"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Το σίδερο και τα μέταλλα ιερά και μυστηριώδη-οι </a:t>
            </a:r>
            <a:r>
              <a:rPr lang="el-GR"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σαμάνοι</a:t>
            </a:r>
            <a:r>
              <a:rPr lang="el-GR"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έχουν ανάλογα επαγγέλματα-Θεός </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Odin </a:t>
            </a:r>
            <a:r>
              <a:rPr lang="el-GR"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και Ήφαιστος </a:t>
            </a:r>
          </a:p>
          <a:p>
            <a:pPr>
              <a:lnSpc>
                <a:spcPct val="107000"/>
              </a:lnSpc>
              <a:spcAft>
                <a:spcPts val="0"/>
              </a:spcAft>
            </a:pPr>
            <a:r>
              <a:rPr lang="el-GR"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Ανάλογα εκστατικές θρησκείες είναι η εβραϊκή και η χριστιανική – ο θεός παρουσιάζεται στα όνειρα των ανθρώπων και τους καθοδηγεί-απόστολος Παύλος</a:t>
            </a:r>
            <a:endParaRPr lang="el-GR"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l-GR"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Στους </a:t>
            </a:r>
            <a:r>
              <a:rPr lang="el-GR"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Σαμάνους</a:t>
            </a:r>
            <a:r>
              <a:rPr lang="el-GR"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καταφεύγει η φυλή κι όταν το κυνήγι ήταν ανεπαρκές ή οι συνθήκες ιδιαίτερα </a:t>
            </a:r>
            <a:r>
              <a:rPr lang="el-GR"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δυσχερείς-</a:t>
            </a:r>
            <a:r>
              <a:rPr lang="en-US"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Mallinowski</a:t>
            </a:r>
            <a:endParaRPr lang="el-GR"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l-GR"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l-G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l-GR"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1504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Συνέχεια του συγκρητισμού</a:t>
            </a:r>
            <a:endParaRPr lang="el-GR" dirty="0"/>
          </a:p>
        </p:txBody>
      </p:sp>
      <p:sp>
        <p:nvSpPr>
          <p:cNvPr id="3" name="Θέση περιεχομένου 2"/>
          <p:cNvSpPr>
            <a:spLocks noGrp="1"/>
          </p:cNvSpPr>
          <p:nvPr>
            <p:ph idx="1"/>
          </p:nvPr>
        </p:nvSpPr>
        <p:spPr>
          <a:xfrm>
            <a:off x="680321" y="2336873"/>
            <a:ext cx="10202327" cy="3599316"/>
          </a:xfrm>
        </p:spPr>
        <p:txBody>
          <a:bodyPr>
            <a:normAutofit fontScale="92500" lnSpcReduction="20000"/>
          </a:bodyPr>
          <a:lstStyle/>
          <a:p>
            <a:r>
              <a:rPr lang="el-GR" b="1" dirty="0" smtClean="0">
                <a:solidFill>
                  <a:schemeClr val="bg1"/>
                </a:solidFill>
              </a:rPr>
              <a:t>Κατά το 19</a:t>
            </a:r>
            <a:r>
              <a:rPr lang="el-GR" b="1" baseline="30000" dirty="0" smtClean="0">
                <a:solidFill>
                  <a:schemeClr val="bg1"/>
                </a:solidFill>
              </a:rPr>
              <a:t>ο</a:t>
            </a:r>
            <a:r>
              <a:rPr lang="el-GR" b="1" dirty="0" smtClean="0">
                <a:solidFill>
                  <a:schemeClr val="bg1"/>
                </a:solidFill>
              </a:rPr>
              <a:t> αιώνα οι Σκανδιναβοί και οι Ρώσοι </a:t>
            </a:r>
            <a:r>
              <a:rPr lang="el-GR" b="1" dirty="0" err="1" smtClean="0">
                <a:solidFill>
                  <a:schemeClr val="bg1"/>
                </a:solidFill>
              </a:rPr>
              <a:t>σαμάνοι</a:t>
            </a:r>
            <a:r>
              <a:rPr lang="el-GR" b="1" dirty="0" smtClean="0">
                <a:solidFill>
                  <a:schemeClr val="bg1"/>
                </a:solidFill>
              </a:rPr>
              <a:t> θεωρούσαν ότι μετατρέπονταν σε λύκους ή μπορούσαν να μετατρέψουν τους νεκρούς σε λυκανθρώπους-</a:t>
            </a:r>
            <a:r>
              <a:rPr lang="en-US" b="1" dirty="0" err="1" smtClean="0">
                <a:solidFill>
                  <a:schemeClr val="bg1"/>
                </a:solidFill>
              </a:rPr>
              <a:t>volsunga</a:t>
            </a:r>
            <a:r>
              <a:rPr lang="en-US" b="1" dirty="0" smtClean="0">
                <a:solidFill>
                  <a:schemeClr val="bg1"/>
                </a:solidFill>
              </a:rPr>
              <a:t> saga-</a:t>
            </a:r>
            <a:r>
              <a:rPr lang="el-GR" b="1" dirty="0" smtClean="0">
                <a:solidFill>
                  <a:schemeClr val="bg1"/>
                </a:solidFill>
              </a:rPr>
              <a:t>το να φοράς δέρμα λύκου απέτρεπε από αυτή τη μετατροπή</a:t>
            </a:r>
          </a:p>
          <a:p>
            <a:r>
              <a:rPr lang="el-GR" b="1" dirty="0" smtClean="0">
                <a:solidFill>
                  <a:schemeClr val="bg1"/>
                </a:solidFill>
              </a:rPr>
              <a:t>Η παρενδυσία είναι μία διαδικασία μετάβασης από τη μητριαρχία στην πατριαρχία- με τη διαφορετική ενδυμασία και την αλλαγή συμπεριφοράς οι ιερατικές τελετουργίες έγιναν προσιτές και στους άνδρες</a:t>
            </a:r>
          </a:p>
          <a:p>
            <a:r>
              <a:rPr lang="el-GR" b="1" dirty="0" smtClean="0">
                <a:solidFill>
                  <a:schemeClr val="bg1"/>
                </a:solidFill>
              </a:rPr>
              <a:t>Η ψυχή ενός αυτόχειρα περιφέρεται στη γη χωρίς να βρίσκει ανάπαυση- για την ηρεμία της χρειάζεται εξορκισμός από το </a:t>
            </a:r>
            <a:r>
              <a:rPr lang="el-GR" b="1" dirty="0" err="1" smtClean="0">
                <a:solidFill>
                  <a:schemeClr val="bg1"/>
                </a:solidFill>
              </a:rPr>
              <a:t>σαμάνο</a:t>
            </a:r>
            <a:r>
              <a:rPr lang="el-GR" b="1" dirty="0" smtClean="0">
                <a:solidFill>
                  <a:schemeClr val="bg1"/>
                </a:solidFill>
              </a:rPr>
              <a:t>-αντιπαραβολή με την άποψη του χριστιανισμού για την αυτοκτονία</a:t>
            </a:r>
          </a:p>
          <a:p>
            <a:r>
              <a:rPr lang="el-GR" b="1" dirty="0" smtClean="0">
                <a:solidFill>
                  <a:schemeClr val="bg1"/>
                </a:solidFill>
              </a:rPr>
              <a:t>Οι καθρέφτες αντανακλούν την ψυχική δύναμη- ο </a:t>
            </a:r>
            <a:r>
              <a:rPr lang="el-GR" b="1" dirty="0" err="1" smtClean="0">
                <a:solidFill>
                  <a:schemeClr val="bg1"/>
                </a:solidFill>
              </a:rPr>
              <a:t>σαμάνος</a:t>
            </a:r>
            <a:r>
              <a:rPr lang="el-GR" b="1" dirty="0" smtClean="0">
                <a:solidFill>
                  <a:schemeClr val="bg1"/>
                </a:solidFill>
              </a:rPr>
              <a:t> μέσα από αυτούς μπορεί να δει την ψυχή του ανθρώπου ή να διώξει πνεύματα</a:t>
            </a:r>
          </a:p>
          <a:p>
            <a:endParaRPr lang="el-GR" b="1" dirty="0"/>
          </a:p>
        </p:txBody>
      </p:sp>
    </p:spTree>
    <p:extLst>
      <p:ext uri="{BB962C8B-B14F-4D97-AF65-F5344CB8AC3E}">
        <p14:creationId xmlns:p14="http://schemas.microsoft.com/office/powerpoint/2010/main" val="233059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Μαντική τέχνη των </a:t>
            </a:r>
            <a:r>
              <a:rPr lang="el-GR" dirty="0" err="1" smtClean="0"/>
              <a:t>σαμάνων</a:t>
            </a:r>
            <a:r>
              <a:rPr lang="el-GR" dirty="0" smtClean="0"/>
              <a:t>:</a:t>
            </a:r>
            <a:endParaRPr lang="el-GR" dirty="0"/>
          </a:p>
        </p:txBody>
      </p:sp>
      <p:sp>
        <p:nvSpPr>
          <p:cNvPr id="3" name="Θέση περιεχομένου 2"/>
          <p:cNvSpPr>
            <a:spLocks noGrp="1"/>
          </p:cNvSpPr>
          <p:nvPr>
            <p:ph idx="1"/>
          </p:nvPr>
        </p:nvSpPr>
        <p:spPr/>
        <p:txBody>
          <a:bodyPr/>
          <a:lstStyle/>
          <a:p>
            <a:r>
              <a:rPr lang="el-GR" b="1" dirty="0" smtClean="0">
                <a:solidFill>
                  <a:schemeClr val="bg1"/>
                </a:solidFill>
              </a:rPr>
              <a:t>Προβλέψεις μέσα από τη φυσική παρατήρηση και την κοινωνική ψυχολογία</a:t>
            </a:r>
          </a:p>
          <a:p>
            <a:r>
              <a:rPr lang="el-GR" b="1" dirty="0" err="1" smtClean="0">
                <a:solidFill>
                  <a:schemeClr val="bg1"/>
                </a:solidFill>
              </a:rPr>
              <a:t>Σπλαχνοσκοπία</a:t>
            </a:r>
            <a:endParaRPr lang="el-GR" b="1" dirty="0" smtClean="0">
              <a:solidFill>
                <a:schemeClr val="bg1"/>
              </a:solidFill>
            </a:endParaRPr>
          </a:p>
          <a:p>
            <a:r>
              <a:rPr lang="el-GR" b="1" dirty="0" smtClean="0">
                <a:solidFill>
                  <a:schemeClr val="bg1"/>
                </a:solidFill>
              </a:rPr>
              <a:t>Χρήση οστών ζώου μετά την καύση του-ιδιαίτερα ωμοπλάτη</a:t>
            </a:r>
          </a:p>
          <a:p>
            <a:r>
              <a:rPr lang="el-GR" b="1" dirty="0" smtClean="0">
                <a:solidFill>
                  <a:schemeClr val="bg1"/>
                </a:solidFill>
              </a:rPr>
              <a:t>Χρήση πέτρας, ξύλου ή κεφαλιού ζώου- η τυχαία κίνησή του μπορεί να δώσει απάντηση</a:t>
            </a:r>
          </a:p>
          <a:p>
            <a:r>
              <a:rPr lang="el-GR" b="1" dirty="0" smtClean="0">
                <a:solidFill>
                  <a:schemeClr val="bg1"/>
                </a:solidFill>
              </a:rPr>
              <a:t>Τόξο-τόσο η ρίψη όσο και η καύση του</a:t>
            </a:r>
            <a:endParaRPr lang="el-GR" b="1" dirty="0">
              <a:solidFill>
                <a:schemeClr val="bg1"/>
              </a:solidFill>
            </a:endParaRPr>
          </a:p>
        </p:txBody>
      </p:sp>
    </p:spTree>
    <p:extLst>
      <p:ext uri="{BB962C8B-B14F-4D97-AF65-F5344CB8AC3E}">
        <p14:creationId xmlns:p14="http://schemas.microsoft.com/office/powerpoint/2010/main" val="2524510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Λόγοι ασθένειας στους </a:t>
            </a:r>
            <a:r>
              <a:rPr lang="el-GR" dirty="0" err="1" smtClean="0"/>
              <a:t>σαμάνους</a:t>
            </a:r>
            <a:r>
              <a:rPr lang="el-GR" dirty="0" smtClean="0"/>
              <a:t>:</a:t>
            </a:r>
            <a:endParaRPr lang="el-GR" dirty="0"/>
          </a:p>
        </p:txBody>
      </p:sp>
      <p:sp>
        <p:nvSpPr>
          <p:cNvPr id="3" name="Θέση περιεχομένου 2"/>
          <p:cNvSpPr>
            <a:spLocks noGrp="1"/>
          </p:cNvSpPr>
          <p:nvPr>
            <p:ph idx="1"/>
          </p:nvPr>
        </p:nvSpPr>
        <p:spPr/>
        <p:txBody>
          <a:bodyPr/>
          <a:lstStyle/>
          <a:p>
            <a:r>
              <a:rPr lang="el-GR" b="1" dirty="0" smtClean="0">
                <a:solidFill>
                  <a:schemeClr val="bg1"/>
                </a:solidFill>
              </a:rPr>
              <a:t>Απαγωγή της ψυχής από πνεύμα</a:t>
            </a:r>
          </a:p>
          <a:p>
            <a:r>
              <a:rPr lang="el-GR" b="1" dirty="0" smtClean="0">
                <a:solidFill>
                  <a:schemeClr val="bg1"/>
                </a:solidFill>
              </a:rPr>
              <a:t>Εισχώρηση μαγικών αντικειμένων στο σώμα του ασθενούς</a:t>
            </a:r>
          </a:p>
          <a:p>
            <a:r>
              <a:rPr lang="el-GR" b="1" dirty="0" smtClean="0">
                <a:solidFill>
                  <a:schemeClr val="bg1"/>
                </a:solidFill>
              </a:rPr>
              <a:t>Θεραπεία με :θυσία, </a:t>
            </a:r>
            <a:r>
              <a:rPr lang="en-US" b="1" dirty="0" smtClean="0">
                <a:solidFill>
                  <a:schemeClr val="bg1"/>
                </a:solidFill>
              </a:rPr>
              <a:t>trance,</a:t>
            </a:r>
            <a:r>
              <a:rPr lang="el-GR" b="1" dirty="0" smtClean="0">
                <a:solidFill>
                  <a:schemeClr val="bg1"/>
                </a:solidFill>
              </a:rPr>
              <a:t>ύπνωση, μεταφορά ασθένειας σε ζώο, όραμα, μουσικοθεραπεία</a:t>
            </a:r>
          </a:p>
          <a:p>
            <a:r>
              <a:rPr lang="el-GR" b="1" dirty="0" smtClean="0">
                <a:solidFill>
                  <a:schemeClr val="bg1"/>
                </a:solidFill>
              </a:rPr>
              <a:t>Γενικότερα οι </a:t>
            </a:r>
            <a:r>
              <a:rPr lang="el-GR" b="1" dirty="0" err="1" smtClean="0">
                <a:solidFill>
                  <a:schemeClr val="bg1"/>
                </a:solidFill>
              </a:rPr>
              <a:t>Σαμάνοι</a:t>
            </a:r>
            <a:r>
              <a:rPr lang="el-GR" b="1" dirty="0" smtClean="0">
                <a:solidFill>
                  <a:schemeClr val="bg1"/>
                </a:solidFill>
              </a:rPr>
              <a:t> θεραπεύουν με την αφαίρεση, με το άδειασμα-</a:t>
            </a:r>
            <a:r>
              <a:rPr lang="en-US" b="1" dirty="0" smtClean="0">
                <a:solidFill>
                  <a:schemeClr val="bg1"/>
                </a:solidFill>
              </a:rPr>
              <a:t>void-</a:t>
            </a:r>
            <a:r>
              <a:rPr lang="el-GR" b="1" dirty="0" smtClean="0">
                <a:solidFill>
                  <a:schemeClr val="bg1"/>
                </a:solidFill>
              </a:rPr>
              <a:t>αντιπαραβολή με το Βουδισμό-καθάρισμα της ενέργειας/αντίθετα η δυτική ιατρική είναι υπέρ της πρόσθεσης, της ανάλυσης και της διατήρησής της νόσου-αντιμετωπίζει το άτομο ως μη πνευματικό όν</a:t>
            </a:r>
            <a:endParaRPr lang="el-GR" b="1" dirty="0">
              <a:solidFill>
                <a:schemeClr val="bg1"/>
              </a:solidFill>
            </a:endParaRPr>
          </a:p>
        </p:txBody>
      </p:sp>
    </p:spTree>
    <p:extLst>
      <p:ext uri="{BB962C8B-B14F-4D97-AF65-F5344CB8AC3E}">
        <p14:creationId xmlns:p14="http://schemas.microsoft.com/office/powerpoint/2010/main" val="4021623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Συνέβη πριν από λίγο καιρό στην εξωτική Αθήνα:</a:t>
            </a:r>
            <a:endParaRPr lang="el-GR" dirty="0"/>
          </a:p>
        </p:txBody>
      </p:sp>
      <p:pic>
        <p:nvPicPr>
          <p:cNvPr id="2050" name="Picture 2" descr="http://www.protothema.gr/files/1/2016/03/31/samanismos/saman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532237"/>
            <a:ext cx="5411824" cy="3598863"/>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5525038" y="2208011"/>
            <a:ext cx="6903075" cy="4524315"/>
          </a:xfrm>
          <a:prstGeom prst="rect">
            <a:avLst/>
          </a:prstGeom>
        </p:spPr>
        <p:txBody>
          <a:bodyPr wrap="square">
            <a:spAutoFit/>
          </a:bodyPr>
          <a:lstStyle/>
          <a:p>
            <a:r>
              <a:rPr lang="el-GR" b="1" dirty="0">
                <a:solidFill>
                  <a:srgbClr val="454648"/>
                </a:solidFill>
                <a:latin typeface="Medium"/>
              </a:rPr>
              <a:t>Η... Νύχτα των </a:t>
            </a:r>
            <a:r>
              <a:rPr lang="el-GR" b="1" dirty="0" err="1">
                <a:solidFill>
                  <a:srgbClr val="454648"/>
                </a:solidFill>
                <a:latin typeface="Medium"/>
              </a:rPr>
              <a:t>Σαμάνων</a:t>
            </a:r>
            <a:r>
              <a:rPr lang="el-GR" b="1" dirty="0"/>
              <a:t/>
            </a:r>
            <a:br>
              <a:rPr lang="el-GR" b="1" dirty="0"/>
            </a:br>
            <a:r>
              <a:rPr lang="el-GR" b="1" dirty="0"/>
              <a:t/>
            </a:r>
            <a:br>
              <a:rPr lang="el-GR" b="1" dirty="0"/>
            </a:br>
            <a:r>
              <a:rPr lang="el-GR" b="1" dirty="0">
                <a:solidFill>
                  <a:srgbClr val="454648"/>
                </a:solidFill>
                <a:latin typeface="Medium"/>
              </a:rPr>
              <a:t>Την </a:t>
            </a:r>
            <a:r>
              <a:rPr lang="el-GR" b="1" dirty="0" smtClean="0">
                <a:solidFill>
                  <a:srgbClr val="454648"/>
                </a:solidFill>
                <a:latin typeface="Medium"/>
              </a:rPr>
              <a:t>Τρίτη </a:t>
            </a:r>
            <a:r>
              <a:rPr lang="el-GR" b="1" dirty="0">
                <a:solidFill>
                  <a:srgbClr val="454648"/>
                </a:solidFill>
                <a:latin typeface="Medium"/>
              </a:rPr>
              <a:t>15 </a:t>
            </a:r>
            <a:r>
              <a:rPr lang="el-GR" b="1" dirty="0" smtClean="0">
                <a:solidFill>
                  <a:srgbClr val="454648"/>
                </a:solidFill>
                <a:latin typeface="Medium"/>
              </a:rPr>
              <a:t>Μαρτίου 2016, </a:t>
            </a:r>
            <a:r>
              <a:rPr lang="el-GR" b="1" dirty="0">
                <a:solidFill>
                  <a:srgbClr val="454648"/>
                </a:solidFill>
                <a:latin typeface="Medium"/>
              </a:rPr>
              <a:t>στο «</a:t>
            </a:r>
            <a:r>
              <a:rPr lang="el-GR" b="1" dirty="0" err="1">
                <a:solidFill>
                  <a:srgbClr val="454648"/>
                </a:solidFill>
                <a:latin typeface="Medium"/>
              </a:rPr>
              <a:t>Shamanic</a:t>
            </a:r>
            <a:r>
              <a:rPr lang="el-GR" b="1" dirty="0">
                <a:solidFill>
                  <a:srgbClr val="454648"/>
                </a:solidFill>
                <a:latin typeface="Medium"/>
              </a:rPr>
              <a:t> </a:t>
            </a:r>
            <a:r>
              <a:rPr lang="el-GR" b="1" dirty="0" err="1">
                <a:solidFill>
                  <a:srgbClr val="454648"/>
                </a:solidFill>
                <a:latin typeface="Medium"/>
              </a:rPr>
              <a:t>Mystic</a:t>
            </a:r>
            <a:r>
              <a:rPr lang="el-GR" b="1" dirty="0">
                <a:solidFill>
                  <a:srgbClr val="454648"/>
                </a:solidFill>
                <a:latin typeface="Medium"/>
              </a:rPr>
              <a:t> </a:t>
            </a:r>
            <a:r>
              <a:rPr lang="el-GR" b="1" dirty="0" err="1">
                <a:solidFill>
                  <a:srgbClr val="454648"/>
                </a:solidFill>
                <a:latin typeface="Medium"/>
              </a:rPr>
              <a:t>Night</a:t>
            </a:r>
            <a:r>
              <a:rPr lang="el-GR" b="1" dirty="0">
                <a:solidFill>
                  <a:srgbClr val="454648"/>
                </a:solidFill>
                <a:latin typeface="Medium"/>
              </a:rPr>
              <a:t>» του «</a:t>
            </a:r>
            <a:r>
              <a:rPr lang="el-GR" b="1" dirty="0" err="1">
                <a:solidFill>
                  <a:srgbClr val="454648"/>
                </a:solidFill>
                <a:latin typeface="Medium"/>
              </a:rPr>
              <a:t>Salon</a:t>
            </a:r>
            <a:r>
              <a:rPr lang="el-GR" b="1" dirty="0">
                <a:solidFill>
                  <a:srgbClr val="454648"/>
                </a:solidFill>
                <a:latin typeface="Medium"/>
              </a:rPr>
              <a:t> de </a:t>
            </a:r>
            <a:r>
              <a:rPr lang="el-GR" b="1" dirty="0" err="1">
                <a:solidFill>
                  <a:srgbClr val="454648"/>
                </a:solidFill>
                <a:latin typeface="Medium"/>
              </a:rPr>
              <a:t>Bricolage</a:t>
            </a:r>
            <a:r>
              <a:rPr lang="el-GR" b="1" dirty="0">
                <a:solidFill>
                  <a:srgbClr val="454648"/>
                </a:solidFill>
                <a:latin typeface="Medium"/>
              </a:rPr>
              <a:t>», γνωστοί επιχειρηματίες, στελέχη εταιρειών και μερικές δεκάδες άλλοι «μυημένοι» αναζήτησαν μια πρωτότυπη και ασυνήθιστη συμμετοχική εμπειρία αυτογνωσίας. Και μάλλον δεν έφυγαν απογοητευμένοι, καθώς η </a:t>
            </a:r>
            <a:r>
              <a:rPr lang="el-GR" b="1" dirty="0" err="1">
                <a:solidFill>
                  <a:srgbClr val="454648"/>
                </a:solidFill>
                <a:latin typeface="Medium"/>
              </a:rPr>
              <a:t>σαμανιστική</a:t>
            </a:r>
            <a:r>
              <a:rPr lang="el-GR" b="1" dirty="0">
                <a:solidFill>
                  <a:srgbClr val="454648"/>
                </a:solidFill>
                <a:latin typeface="Medium"/>
              </a:rPr>
              <a:t> νύχτα του «</a:t>
            </a:r>
            <a:r>
              <a:rPr lang="el-GR" b="1" dirty="0" err="1">
                <a:solidFill>
                  <a:srgbClr val="454648"/>
                </a:solidFill>
                <a:latin typeface="Medium"/>
              </a:rPr>
              <a:t>Salon</a:t>
            </a:r>
            <a:r>
              <a:rPr lang="el-GR" b="1" dirty="0">
                <a:solidFill>
                  <a:srgbClr val="454648"/>
                </a:solidFill>
                <a:latin typeface="Medium"/>
              </a:rPr>
              <a:t> de </a:t>
            </a:r>
            <a:r>
              <a:rPr lang="el-GR" b="1" dirty="0" err="1">
                <a:solidFill>
                  <a:srgbClr val="454648"/>
                </a:solidFill>
                <a:latin typeface="Medium"/>
              </a:rPr>
              <a:t>Bricolage</a:t>
            </a:r>
            <a:r>
              <a:rPr lang="el-GR" b="1" dirty="0">
                <a:solidFill>
                  <a:srgbClr val="454648"/>
                </a:solidFill>
                <a:latin typeface="Medium"/>
              </a:rPr>
              <a:t>» ξεπέρασε τις προσδοκίες, αφού η εκδήλωση είχε γίνει θέμα συζήτησης στους κοσμικούς κύκλους για αρκετό καιρό, με δεκάδες γυναίκες -κυρίως- να σπεύδουν στο </a:t>
            </a:r>
            <a:r>
              <a:rPr lang="el-GR" b="1" dirty="0" err="1">
                <a:solidFill>
                  <a:srgbClr val="454648"/>
                </a:solidFill>
                <a:latin typeface="Medium"/>
              </a:rPr>
              <a:t>πριβέ</a:t>
            </a:r>
            <a:r>
              <a:rPr lang="el-GR" b="1" dirty="0">
                <a:solidFill>
                  <a:srgbClr val="454648"/>
                </a:solidFill>
                <a:latin typeface="Medium"/>
              </a:rPr>
              <a:t> κλαμπ προκειμένου να λάβουν μέρος στην ιεροτελεστία. Η «</a:t>
            </a:r>
            <a:r>
              <a:rPr lang="el-GR" b="1" dirty="0" err="1">
                <a:solidFill>
                  <a:srgbClr val="454648"/>
                </a:solidFill>
                <a:latin typeface="Medium"/>
              </a:rPr>
              <a:t>Shamanic</a:t>
            </a:r>
            <a:r>
              <a:rPr lang="el-GR" b="1" dirty="0">
                <a:solidFill>
                  <a:srgbClr val="454648"/>
                </a:solidFill>
                <a:latin typeface="Medium"/>
              </a:rPr>
              <a:t> </a:t>
            </a:r>
            <a:r>
              <a:rPr lang="el-GR" b="1" dirty="0" err="1">
                <a:solidFill>
                  <a:srgbClr val="454648"/>
                </a:solidFill>
                <a:latin typeface="Medium"/>
              </a:rPr>
              <a:t>Mystic</a:t>
            </a:r>
            <a:r>
              <a:rPr lang="el-GR" b="1" dirty="0">
                <a:solidFill>
                  <a:srgbClr val="454648"/>
                </a:solidFill>
                <a:latin typeface="Medium"/>
              </a:rPr>
              <a:t> </a:t>
            </a:r>
            <a:r>
              <a:rPr lang="el-GR" b="1" dirty="0" err="1">
                <a:solidFill>
                  <a:srgbClr val="454648"/>
                </a:solidFill>
                <a:latin typeface="Medium"/>
              </a:rPr>
              <a:t>Night</a:t>
            </a:r>
            <a:r>
              <a:rPr lang="el-GR" b="1" dirty="0">
                <a:solidFill>
                  <a:srgbClr val="454648"/>
                </a:solidFill>
                <a:latin typeface="Medium"/>
              </a:rPr>
              <a:t>», όπως ήταν ο τίτλος της βραδιάς, δημιούργησε ήδη τον δικό της θρύλο και οι Αθηναίοι έγιναν πλέον και επισήμως κοινωνοί μιας παγκόσμιας τάσης, την οποία ακολουθούν διασημότητες διεθνούς βεληνεκούς. </a:t>
            </a:r>
            <a:endParaRPr lang="el-GR" b="1" dirty="0"/>
          </a:p>
        </p:txBody>
      </p:sp>
    </p:spTree>
    <p:extLst>
      <p:ext uri="{BB962C8B-B14F-4D97-AF65-F5344CB8AC3E}">
        <p14:creationId xmlns:p14="http://schemas.microsoft.com/office/powerpoint/2010/main" val="1209230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80321" y="753228"/>
            <a:ext cx="9613861" cy="817995"/>
          </a:xfrm>
        </p:spPr>
        <p:txBody>
          <a:bodyPr/>
          <a:lstStyle/>
          <a:p>
            <a:r>
              <a:rPr lang="el-GR" dirty="0" smtClean="0"/>
              <a:t>Για τη συγγραφέα:</a:t>
            </a:r>
            <a:endParaRPr lang="el-GR" dirty="0"/>
          </a:p>
        </p:txBody>
      </p:sp>
      <p:sp>
        <p:nvSpPr>
          <p:cNvPr id="3" name="Θέση περιεχομένου 2"/>
          <p:cNvSpPr>
            <a:spLocks noGrp="1"/>
          </p:cNvSpPr>
          <p:nvPr>
            <p:ph idx="1"/>
          </p:nvPr>
        </p:nvSpPr>
        <p:spPr>
          <a:xfrm>
            <a:off x="680321" y="2336873"/>
            <a:ext cx="11129606" cy="4166958"/>
          </a:xfrm>
        </p:spPr>
        <p:txBody>
          <a:bodyPr>
            <a:normAutofit fontScale="92500" lnSpcReduction="20000"/>
          </a:bodyPr>
          <a:lstStyle/>
          <a:p>
            <a:r>
              <a:rPr lang="el-GR" b="1" dirty="0">
                <a:solidFill>
                  <a:schemeClr val="bg1"/>
                </a:solidFill>
              </a:rPr>
              <a:t>Η </a:t>
            </a:r>
            <a:r>
              <a:rPr lang="el-GR" b="1" dirty="0" smtClean="0">
                <a:solidFill>
                  <a:schemeClr val="bg1"/>
                </a:solidFill>
              </a:rPr>
              <a:t>συγγραφέας ενδιαφέρθηκε για το </a:t>
            </a:r>
            <a:r>
              <a:rPr lang="el-GR" b="1" dirty="0">
                <a:solidFill>
                  <a:schemeClr val="bg1"/>
                </a:solidFill>
              </a:rPr>
              <a:t>Βουδισμό και τον Ινδουισμό όταν ήταν </a:t>
            </a:r>
            <a:r>
              <a:rPr lang="el-GR" b="1" dirty="0" err="1" smtClean="0">
                <a:solidFill>
                  <a:schemeClr val="bg1"/>
                </a:solidFill>
              </a:rPr>
              <a:t>έφηβη</a:t>
            </a:r>
            <a:r>
              <a:rPr lang="el-GR" b="1" dirty="0" smtClean="0">
                <a:solidFill>
                  <a:schemeClr val="bg1"/>
                </a:solidFill>
              </a:rPr>
              <a:t>. Αργότερα</a:t>
            </a:r>
            <a:r>
              <a:rPr lang="el-GR" b="1" dirty="0">
                <a:solidFill>
                  <a:schemeClr val="bg1"/>
                </a:solidFill>
              </a:rPr>
              <a:t>, με τον σύζυγό της, </a:t>
            </a:r>
            <a:r>
              <a:rPr lang="el-GR" b="1" dirty="0" err="1">
                <a:solidFill>
                  <a:schemeClr val="bg1"/>
                </a:solidFill>
              </a:rPr>
              <a:t>James</a:t>
            </a:r>
            <a:r>
              <a:rPr lang="el-GR" b="1" dirty="0">
                <a:solidFill>
                  <a:schemeClr val="bg1"/>
                </a:solidFill>
              </a:rPr>
              <a:t> </a:t>
            </a:r>
            <a:r>
              <a:rPr lang="el-GR" b="1" dirty="0" err="1">
                <a:solidFill>
                  <a:schemeClr val="bg1"/>
                </a:solidFill>
              </a:rPr>
              <a:t>Stutley</a:t>
            </a:r>
            <a:r>
              <a:rPr lang="el-GR" b="1" dirty="0">
                <a:solidFill>
                  <a:schemeClr val="bg1"/>
                </a:solidFill>
              </a:rPr>
              <a:t>, </a:t>
            </a:r>
            <a:r>
              <a:rPr lang="el-GR" b="1" dirty="0" smtClean="0">
                <a:solidFill>
                  <a:schemeClr val="bg1"/>
                </a:solidFill>
              </a:rPr>
              <a:t>δημιούργησε μια </a:t>
            </a:r>
            <a:r>
              <a:rPr lang="el-GR" b="1" dirty="0">
                <a:solidFill>
                  <a:schemeClr val="bg1"/>
                </a:solidFill>
              </a:rPr>
              <a:t>βιβλιοθήκη έργων για την Ινδία και τους ανθρώπους της. Γνωστός ως εμπειρογνώμονας για τις παγκόσμιες θρησκείες και τη λαϊκή παράδοση, ο </a:t>
            </a:r>
            <a:r>
              <a:rPr lang="el-GR" b="1" dirty="0" err="1">
                <a:solidFill>
                  <a:schemeClr val="bg1"/>
                </a:solidFill>
              </a:rPr>
              <a:t>Stutley</a:t>
            </a:r>
            <a:r>
              <a:rPr lang="el-GR" b="1" dirty="0">
                <a:solidFill>
                  <a:schemeClr val="bg1"/>
                </a:solidFill>
              </a:rPr>
              <a:t> έχει συντάξει πολλά βιβλία με επίκεντρο την Ινδία και τον Ινδουισμό</a:t>
            </a:r>
            <a:r>
              <a:rPr lang="el-GR" b="1" dirty="0" smtClean="0">
                <a:solidFill>
                  <a:schemeClr val="bg1"/>
                </a:solidFill>
              </a:rPr>
              <a:t>.</a:t>
            </a:r>
          </a:p>
          <a:p>
            <a:r>
              <a:rPr lang="el-GR" b="1" dirty="0">
                <a:solidFill>
                  <a:schemeClr val="bg1"/>
                </a:solidFill>
              </a:rPr>
              <a:t> Το πρώτο της βιβλίο, </a:t>
            </a:r>
            <a:r>
              <a:rPr lang="el-GR" b="1" i="1" dirty="0">
                <a:solidFill>
                  <a:schemeClr val="bg1"/>
                </a:solidFill>
              </a:rPr>
              <a:t>Λεξικό του Ινδουισμού: Μυθολογία, Λαογραφία και Ανάπτυξη, 1500 π.Χ.-1500 μ.Χ.,</a:t>
            </a:r>
            <a:r>
              <a:rPr lang="el-GR" b="1" dirty="0">
                <a:solidFill>
                  <a:schemeClr val="bg1"/>
                </a:solidFill>
              </a:rPr>
              <a:t> δημοσιεύθηκε στις Ηνωμένες Πολιτείες ως </a:t>
            </a:r>
            <a:r>
              <a:rPr lang="el-GR" b="1" i="1" dirty="0">
                <a:solidFill>
                  <a:schemeClr val="bg1"/>
                </a:solidFill>
              </a:rPr>
              <a:t>Χάρτης του Ινδουισμού του </a:t>
            </a:r>
            <a:r>
              <a:rPr lang="el-GR" b="1" i="1" dirty="0" err="1">
                <a:solidFill>
                  <a:schemeClr val="bg1"/>
                </a:solidFill>
              </a:rPr>
              <a:t>Harper</a:t>
            </a:r>
            <a:r>
              <a:rPr lang="el-GR" b="1" i="1" dirty="0">
                <a:solidFill>
                  <a:schemeClr val="bg1"/>
                </a:solidFill>
              </a:rPr>
              <a:t>: Μυθολογία, Λαογραφία, Φιλοσοφία, Λογοτεχνία και Ιστορία.</a:t>
            </a:r>
            <a:r>
              <a:rPr lang="el-GR" b="1" dirty="0">
                <a:solidFill>
                  <a:schemeClr val="bg1"/>
                </a:solidFill>
              </a:rPr>
              <a:t> </a:t>
            </a:r>
            <a:endParaRPr lang="el-GR" b="1" dirty="0" smtClean="0">
              <a:solidFill>
                <a:schemeClr val="bg1"/>
              </a:solidFill>
            </a:endParaRPr>
          </a:p>
          <a:p>
            <a:r>
              <a:rPr lang="el-GR" b="1" dirty="0" smtClean="0">
                <a:solidFill>
                  <a:schemeClr val="bg1"/>
                </a:solidFill>
              </a:rPr>
              <a:t>Η </a:t>
            </a:r>
            <a:r>
              <a:rPr lang="el-GR" b="1" dirty="0" err="1">
                <a:solidFill>
                  <a:schemeClr val="bg1"/>
                </a:solidFill>
              </a:rPr>
              <a:t>Stutley</a:t>
            </a:r>
            <a:r>
              <a:rPr lang="el-GR" b="1" dirty="0">
                <a:solidFill>
                  <a:schemeClr val="bg1"/>
                </a:solidFill>
              </a:rPr>
              <a:t> συνεργάστηκε με τον σύζυγό της για να παρουσιάσει μια συνοπτική εγκυκλοπαίδεια γεμάτη με πληροφορίες που συλλέχθηκαν από τα είκοσι χρόνια συνθετικής έρευνας του ζευγαριού πάνω στο θέμα. Με έμφαση στον κλασικό ινδουισμό, το βιβλίο περιέχει 2.500 καταχωρήσεις που εστιάζουν σε συγκεκριμένες τελετουργίες και πρακτικές, γενικές έννοιες και μύθους, καθώς και σε σημαντικά λογοτεχνικά κείμενα και τόπους. </a:t>
            </a:r>
          </a:p>
        </p:txBody>
      </p:sp>
    </p:spTree>
    <p:extLst>
      <p:ext uri="{BB962C8B-B14F-4D97-AF65-F5344CB8AC3E}">
        <p14:creationId xmlns:p14="http://schemas.microsoft.com/office/powerpoint/2010/main" val="2002250430"/>
      </p:ext>
    </p:extLst>
  </p:cSld>
  <p:clrMapOvr>
    <a:masterClrMapping/>
  </p:clrMapOvr>
  <p:transition>
    <p:pull dir="l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Ερωτήματα:</a:t>
            </a:r>
            <a:endParaRPr lang="el-GR" dirty="0"/>
          </a:p>
        </p:txBody>
      </p:sp>
      <p:sp>
        <p:nvSpPr>
          <p:cNvPr id="3" name="Θέση περιεχομένου 2"/>
          <p:cNvSpPr>
            <a:spLocks noGrp="1"/>
          </p:cNvSpPr>
          <p:nvPr>
            <p:ph idx="1"/>
          </p:nvPr>
        </p:nvSpPr>
        <p:spPr>
          <a:xfrm>
            <a:off x="448501" y="2163650"/>
            <a:ext cx="11374304" cy="4031087"/>
          </a:xfrm>
        </p:spPr>
        <p:txBody>
          <a:bodyPr>
            <a:normAutofit/>
          </a:bodyPr>
          <a:lstStyle/>
          <a:p>
            <a:r>
              <a:rPr lang="el-GR" b="1" dirty="0" smtClean="0">
                <a:solidFill>
                  <a:schemeClr val="bg1"/>
                </a:solidFill>
              </a:rPr>
              <a:t>Γιατί ο σαμανισμός έχει ένα αυξανόμενο αριθμό οπαδών σε όλο τον κόσμο;</a:t>
            </a:r>
          </a:p>
          <a:p>
            <a:r>
              <a:rPr lang="el-GR" b="1" dirty="0" smtClean="0">
                <a:solidFill>
                  <a:schemeClr val="bg1"/>
                </a:solidFill>
              </a:rPr>
              <a:t>Ποιες αρχές του σαμανισμού μπορεί να χρησιμοποιήσει η δυτική ιατρική;</a:t>
            </a:r>
          </a:p>
          <a:p>
            <a:r>
              <a:rPr lang="el-GR" b="1" dirty="0" smtClean="0">
                <a:solidFill>
                  <a:schemeClr val="bg1"/>
                </a:solidFill>
              </a:rPr>
              <a:t>Ποιες </a:t>
            </a:r>
            <a:r>
              <a:rPr lang="el-GR" b="1" dirty="0" err="1" smtClean="0">
                <a:solidFill>
                  <a:schemeClr val="bg1"/>
                </a:solidFill>
              </a:rPr>
              <a:t>σαμανιστικές</a:t>
            </a:r>
            <a:r>
              <a:rPr lang="el-GR" b="1" dirty="0" smtClean="0">
                <a:solidFill>
                  <a:schemeClr val="bg1"/>
                </a:solidFill>
              </a:rPr>
              <a:t> πρακτικές μπορούμε να ανιχνεύσουμε στην ελληνική παράδοση, που επιβιώνουν και σήμερα;</a:t>
            </a:r>
          </a:p>
          <a:p>
            <a:r>
              <a:rPr lang="el-GR" b="1" dirty="0" smtClean="0">
                <a:solidFill>
                  <a:schemeClr val="bg1"/>
                </a:solidFill>
              </a:rPr>
              <a:t>Γιατί ο σαμανισμός, παρά το γεγονός ότι έχει διαχρονική ιστορική παρουσία έχει υποβαθμιστεί στη δυτική σκέψη;</a:t>
            </a:r>
          </a:p>
          <a:p>
            <a:r>
              <a:rPr lang="el-GR" b="1" dirty="0" smtClean="0">
                <a:solidFill>
                  <a:schemeClr val="bg1"/>
                </a:solidFill>
              </a:rPr>
              <a:t>Τελικά ο σαμανισμός είναι απάτη ή όχι;</a:t>
            </a:r>
          </a:p>
          <a:p>
            <a:endParaRPr lang="el-GR" b="1" dirty="0">
              <a:solidFill>
                <a:schemeClr val="bg1"/>
              </a:solidFill>
            </a:endParaRPr>
          </a:p>
        </p:txBody>
      </p:sp>
    </p:spTree>
    <p:extLst>
      <p:ext uri="{BB962C8B-B14F-4D97-AF65-F5344CB8AC3E}">
        <p14:creationId xmlns:p14="http://schemas.microsoft.com/office/powerpoint/2010/main" val="3506998772"/>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Περιεχόμενο του βιβλίου:</a:t>
            </a:r>
            <a:endParaRPr lang="el-GR" dirty="0"/>
          </a:p>
        </p:txBody>
      </p:sp>
      <p:sp>
        <p:nvSpPr>
          <p:cNvPr id="3" name="Θέση περιεχομένου 2"/>
          <p:cNvSpPr>
            <a:spLocks noGrp="1"/>
          </p:cNvSpPr>
          <p:nvPr>
            <p:ph idx="1"/>
          </p:nvPr>
        </p:nvSpPr>
        <p:spPr>
          <a:xfrm>
            <a:off x="103031" y="2336872"/>
            <a:ext cx="12286445" cy="4205595"/>
          </a:xfrm>
        </p:spPr>
        <p:txBody>
          <a:bodyPr>
            <a:normAutofit/>
          </a:bodyPr>
          <a:lstStyle/>
          <a:p>
            <a:r>
              <a:rPr lang="en-US" i="1" dirty="0" smtClean="0"/>
              <a:t> </a:t>
            </a:r>
            <a:r>
              <a:rPr lang="el-GR" i="1" dirty="0" smtClean="0"/>
              <a:t> </a:t>
            </a:r>
            <a:r>
              <a:rPr lang="el-GR" b="1" i="1" dirty="0" smtClean="0">
                <a:solidFill>
                  <a:schemeClr val="bg1"/>
                </a:solidFill>
              </a:rPr>
              <a:t>Το βιβλίο </a:t>
            </a:r>
            <a:r>
              <a:rPr lang="en-US" b="1" i="1" dirty="0" smtClean="0">
                <a:solidFill>
                  <a:schemeClr val="bg1"/>
                </a:solidFill>
              </a:rPr>
              <a:t>Shamanism</a:t>
            </a:r>
            <a:r>
              <a:rPr lang="el-GR" b="1" i="1" dirty="0" smtClean="0">
                <a:solidFill>
                  <a:schemeClr val="bg1"/>
                </a:solidFill>
              </a:rPr>
              <a:t>:Μια </a:t>
            </a:r>
            <a:r>
              <a:rPr lang="el-GR" b="1" i="1" dirty="0">
                <a:solidFill>
                  <a:schemeClr val="bg1"/>
                </a:solidFill>
              </a:rPr>
              <a:t>Συνοπτική Εισαγωγή,</a:t>
            </a:r>
            <a:r>
              <a:rPr lang="el-GR" b="1" dirty="0">
                <a:solidFill>
                  <a:schemeClr val="bg1"/>
                </a:solidFill>
              </a:rPr>
              <a:t> </a:t>
            </a:r>
            <a:r>
              <a:rPr lang="el-GR" b="1" dirty="0" smtClean="0">
                <a:solidFill>
                  <a:schemeClr val="bg1"/>
                </a:solidFill>
              </a:rPr>
              <a:t> </a:t>
            </a:r>
            <a:r>
              <a:rPr lang="el-GR" b="1" dirty="0">
                <a:solidFill>
                  <a:schemeClr val="bg1"/>
                </a:solidFill>
              </a:rPr>
              <a:t>εντοπίζει την εξέλιξη του σαμανισμού. Εστιάζοντας κυρίως στη Σιβηρία και τη Μογγολία, ασχολείται επίσης με τον σαμανισμό στην Κίνα, την Κορέα και το Θιβέτ και συζητά πολλές από τις παραπλανητικές πτυχές της παράδοσης. </a:t>
            </a:r>
            <a:endParaRPr lang="el-GR" b="1" dirty="0" smtClean="0">
              <a:solidFill>
                <a:schemeClr val="bg1"/>
              </a:solidFill>
            </a:endParaRPr>
          </a:p>
          <a:p>
            <a:r>
              <a:rPr lang="el-GR" b="1" dirty="0" smtClean="0">
                <a:solidFill>
                  <a:schemeClr val="bg1"/>
                </a:solidFill>
              </a:rPr>
              <a:t>Ορισμένα </a:t>
            </a:r>
            <a:r>
              <a:rPr lang="el-GR" b="1" dirty="0">
                <a:solidFill>
                  <a:schemeClr val="bg1"/>
                </a:solidFill>
              </a:rPr>
              <a:t>από τα θέματα του βιβλίου περιλαμβάνουν τους </a:t>
            </a:r>
            <a:r>
              <a:rPr lang="el-GR" b="1" dirty="0" err="1" smtClean="0">
                <a:solidFill>
                  <a:schemeClr val="bg1"/>
                </a:solidFill>
              </a:rPr>
              <a:t>σαμάνους</a:t>
            </a:r>
            <a:r>
              <a:rPr lang="el-GR" b="1" dirty="0" smtClean="0">
                <a:solidFill>
                  <a:schemeClr val="bg1"/>
                </a:solidFill>
              </a:rPr>
              <a:t> </a:t>
            </a:r>
            <a:r>
              <a:rPr lang="el-GR" b="1" dirty="0">
                <a:solidFill>
                  <a:schemeClr val="bg1"/>
                </a:solidFill>
              </a:rPr>
              <a:t>που υποτίθεται ότι περιφέρονται στον κόσμο των νεκρών σε αναζήτηση χαμένων </a:t>
            </a:r>
            <a:r>
              <a:rPr lang="el-GR" b="1" dirty="0" smtClean="0">
                <a:solidFill>
                  <a:schemeClr val="bg1"/>
                </a:solidFill>
              </a:rPr>
              <a:t>ψυχών.</a:t>
            </a:r>
            <a:r>
              <a:rPr lang="el-GR" b="1" dirty="0">
                <a:solidFill>
                  <a:schemeClr val="bg1"/>
                </a:solidFill>
              </a:rPr>
              <a:t> </a:t>
            </a:r>
            <a:r>
              <a:rPr lang="el-GR" b="1" dirty="0" smtClean="0">
                <a:solidFill>
                  <a:schemeClr val="bg1"/>
                </a:solidFill>
              </a:rPr>
              <a:t> Το βιβλίο</a:t>
            </a:r>
            <a:r>
              <a:rPr lang="el-GR" b="1" dirty="0">
                <a:solidFill>
                  <a:schemeClr val="bg1"/>
                </a:solidFill>
              </a:rPr>
              <a:t> εξετάζει τα καθοριστικά χαρακτηριστικά της παράδοσης και περιλαμβάνει κεφάλαια για τα </a:t>
            </a:r>
            <a:r>
              <a:rPr lang="el-GR" b="1" dirty="0" err="1">
                <a:solidFill>
                  <a:schemeClr val="bg1"/>
                </a:solidFill>
              </a:rPr>
              <a:t>σαμανικά</a:t>
            </a:r>
            <a:r>
              <a:rPr lang="el-GR" b="1" dirty="0">
                <a:solidFill>
                  <a:schemeClr val="bg1"/>
                </a:solidFill>
              </a:rPr>
              <a:t> σύνεργα και το έργο του </a:t>
            </a:r>
            <a:r>
              <a:rPr lang="el-GR" b="1" dirty="0" err="1" smtClean="0">
                <a:solidFill>
                  <a:schemeClr val="bg1"/>
                </a:solidFill>
              </a:rPr>
              <a:t>σαμάνου</a:t>
            </a:r>
            <a:r>
              <a:rPr lang="el-GR" b="1" dirty="0" smtClean="0">
                <a:solidFill>
                  <a:schemeClr val="bg1"/>
                </a:solidFill>
              </a:rPr>
              <a:t> </a:t>
            </a:r>
            <a:r>
              <a:rPr lang="el-GR" b="1" dirty="0">
                <a:solidFill>
                  <a:schemeClr val="bg1"/>
                </a:solidFill>
              </a:rPr>
              <a:t>ως θεραπευτή και </a:t>
            </a:r>
            <a:r>
              <a:rPr lang="el-GR" b="1" dirty="0" smtClean="0">
                <a:solidFill>
                  <a:schemeClr val="bg1"/>
                </a:solidFill>
              </a:rPr>
              <a:t>διανομέα δυνάμεων.</a:t>
            </a:r>
            <a:endParaRPr lang="el-GR" b="1" dirty="0">
              <a:solidFill>
                <a:schemeClr val="bg1"/>
              </a:solidFill>
            </a:endParaRPr>
          </a:p>
        </p:txBody>
      </p:sp>
    </p:spTree>
    <p:extLst>
      <p:ext uri="{BB962C8B-B14F-4D97-AF65-F5344CB8AC3E}">
        <p14:creationId xmlns:p14="http://schemas.microsoft.com/office/powerpoint/2010/main" val="3522398628"/>
      </p:ext>
    </p:extLst>
  </p:cSld>
  <p:clrMapOvr>
    <a:masterClrMapping/>
  </p:clrMapOvr>
  <p:transition>
    <p:pull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Εθνογραφικό πλαίσιο του σαμανισμού:</a:t>
            </a:r>
            <a:endParaRPr lang="el-GR" dirty="0"/>
          </a:p>
        </p:txBody>
      </p:sp>
      <p:sp>
        <p:nvSpPr>
          <p:cNvPr id="3" name="Θέση περιεχομένου 2"/>
          <p:cNvSpPr>
            <a:spLocks noGrp="1"/>
          </p:cNvSpPr>
          <p:nvPr>
            <p:ph idx="1"/>
          </p:nvPr>
        </p:nvSpPr>
        <p:spPr>
          <a:xfrm>
            <a:off x="-334852" y="1944710"/>
            <a:ext cx="12788721" cy="5009881"/>
          </a:xfrm>
        </p:spPr>
        <p:txBody>
          <a:bodyPr>
            <a:noAutofit/>
          </a:bodyPr>
          <a:lstStyle/>
          <a:p>
            <a:pPr>
              <a:lnSpc>
                <a:spcPct val="170000"/>
              </a:lnSpc>
            </a:pPr>
            <a:r>
              <a:rPr lang="el-GR" sz="1400" b="1" u="sng" dirty="0" err="1">
                <a:solidFill>
                  <a:schemeClr val="bg1"/>
                </a:solidFill>
              </a:rPr>
              <a:t>προοπτικισμός</a:t>
            </a:r>
            <a:r>
              <a:rPr lang="el-GR" sz="1400" b="1" dirty="0">
                <a:solidFill>
                  <a:schemeClr val="bg1"/>
                </a:solidFill>
              </a:rPr>
              <a:t>: σε κανονικές συνθήκες, οι άνθρωποι αντιλαμβάνονται τους ανθρώπους ως ανθρώπους, τα ζώα ως ζώα και τα πνεύματα ως πνεύματα. Ωστόσο τα ζώα (αρπακτικά) και τα πνεύματα αντιλαμβάνονται τους ανθρώπους ,όπως ο άνθρωπος τα ζώα (δηλαδή ως λεία) με την έννοια ότι τα ζώα (ως θήραμα) βλέπουν τους ανθρώπους και τα πνεύματα ως ζώα (δηλαδή θηρευτές). Ομοίως τα ζώα και τα πνεύματα βλέπουν τον εαυτό τους ως ανθρώπους: αντιλαμβάνονται τους εαυτούς τους ως (ή γίνονται) ανθρωπομορφικά </a:t>
            </a:r>
            <a:r>
              <a:rPr lang="el-GR" sz="1400" b="1" dirty="0" smtClean="0">
                <a:solidFill>
                  <a:schemeClr val="bg1"/>
                </a:solidFill>
              </a:rPr>
              <a:t>όντα, </a:t>
            </a:r>
            <a:r>
              <a:rPr lang="el-GR" sz="1400" b="1" dirty="0">
                <a:solidFill>
                  <a:schemeClr val="bg1"/>
                </a:solidFill>
              </a:rPr>
              <a:t>όταν βρίσκονται στη δική τους περιοχή ή φωλιά και βιώνουν τις συνήθειες και τα χαρακτηριστικά τους με τη μορφή του δικού τους </a:t>
            </a:r>
            <a:r>
              <a:rPr lang="el-GR" sz="1400" b="1" dirty="0" smtClean="0">
                <a:solidFill>
                  <a:schemeClr val="bg1"/>
                </a:solidFill>
              </a:rPr>
              <a:t>πολιτισμού</a:t>
            </a:r>
            <a:endParaRPr lang="el-GR" sz="1400" b="1" dirty="0">
              <a:solidFill>
                <a:schemeClr val="bg1"/>
              </a:solidFill>
            </a:endParaRPr>
          </a:p>
          <a:p>
            <a:pPr>
              <a:lnSpc>
                <a:spcPct val="170000"/>
              </a:lnSpc>
            </a:pPr>
            <a:r>
              <a:rPr lang="el-GR" sz="1400" b="1" u="sng" dirty="0">
                <a:solidFill>
                  <a:schemeClr val="bg1"/>
                </a:solidFill>
              </a:rPr>
              <a:t>ανιμισμός:</a:t>
            </a:r>
            <a:r>
              <a:rPr lang="el-GR" sz="1400" b="1" dirty="0">
                <a:solidFill>
                  <a:schemeClr val="bg1"/>
                </a:solidFill>
              </a:rPr>
              <a:t> πώς οι σχέσεις με την υπερφυσική διάσταση επηρεάζουν τις συνθήκες στον αισθητηριακό ή τον ανθρώπινο κόσμο. Έτσι προκύπτουν οι έννοιες της «εξοικείωσης», της « δια- </a:t>
            </a:r>
            <a:r>
              <a:rPr lang="el-GR" sz="1400" b="1" dirty="0" err="1">
                <a:solidFill>
                  <a:schemeClr val="bg1"/>
                </a:solidFill>
              </a:rPr>
              <a:t>διαστασιακής</a:t>
            </a:r>
            <a:r>
              <a:rPr lang="el-GR" sz="1400" b="1" dirty="0">
                <a:solidFill>
                  <a:schemeClr val="bg1"/>
                </a:solidFill>
              </a:rPr>
              <a:t> επικοινωνίας» και της θήρευσης, έννοιες συνυφασμένες με το πρόσωπο του </a:t>
            </a:r>
            <a:r>
              <a:rPr lang="el-GR" sz="1400" b="1" dirty="0" err="1">
                <a:solidFill>
                  <a:schemeClr val="bg1"/>
                </a:solidFill>
              </a:rPr>
              <a:t>σαμάνου</a:t>
            </a:r>
            <a:r>
              <a:rPr lang="el-GR" sz="1400" b="1" dirty="0">
                <a:solidFill>
                  <a:schemeClr val="bg1"/>
                </a:solidFill>
              </a:rPr>
              <a:t>, που κατέχει κεντρική θέση στον ανιμισμό-«την ικανότητα που παρουσιάζουν μερικά άτομα να διασχίζουν </a:t>
            </a:r>
            <a:r>
              <a:rPr lang="el-GR" sz="1400" b="1" dirty="0" smtClean="0">
                <a:solidFill>
                  <a:schemeClr val="bg1"/>
                </a:solidFill>
              </a:rPr>
              <a:t>τα </a:t>
            </a:r>
            <a:r>
              <a:rPr lang="el-GR" sz="1400" b="1" dirty="0">
                <a:solidFill>
                  <a:schemeClr val="bg1"/>
                </a:solidFill>
              </a:rPr>
              <a:t>οντολογικά όρια και να υιοθετήσουν την προοπτική των μη ανθρώπινων υποκειμενικοτήτων για τη διαχείριση των σχέσεων </a:t>
            </a:r>
            <a:r>
              <a:rPr lang="el-GR" sz="1400" b="1" dirty="0" smtClean="0">
                <a:solidFill>
                  <a:schemeClr val="bg1"/>
                </a:solidFill>
              </a:rPr>
              <a:t>ανθρώπων και μη ανθρώπινων όντων.</a:t>
            </a:r>
            <a:endParaRPr lang="el-GR" sz="1400" b="1" dirty="0">
              <a:solidFill>
                <a:schemeClr val="bg1"/>
              </a:solidFill>
            </a:endParaRPr>
          </a:p>
          <a:p>
            <a:pPr>
              <a:lnSpc>
                <a:spcPct val="170000"/>
              </a:lnSpc>
            </a:pPr>
            <a:r>
              <a:rPr lang="el-GR" sz="1400" b="1" dirty="0" smtClean="0">
                <a:solidFill>
                  <a:schemeClr val="bg1"/>
                </a:solidFill>
              </a:rPr>
              <a:t>Έτσι οι </a:t>
            </a:r>
            <a:r>
              <a:rPr lang="el-GR" sz="1400" b="1" dirty="0" err="1">
                <a:solidFill>
                  <a:schemeClr val="bg1"/>
                </a:solidFill>
              </a:rPr>
              <a:t>αυτοαναφορές</a:t>
            </a:r>
            <a:r>
              <a:rPr lang="el-GR" sz="1400" b="1" dirty="0">
                <a:solidFill>
                  <a:schemeClr val="bg1"/>
                </a:solidFill>
              </a:rPr>
              <a:t> όπως «άνθρωπος» σημαίνει «πρόσωπο» και όχι «μέλος του ανθρώπινου είδους» και είναι προσωπικές αντωνυμίες που καταγράφουν την άποψη του υποκειμένου και όχι ονόματα. Το να </a:t>
            </a:r>
            <a:r>
              <a:rPr lang="el-GR" sz="1400" b="1" dirty="0" smtClean="0">
                <a:solidFill>
                  <a:schemeClr val="bg1"/>
                </a:solidFill>
              </a:rPr>
              <a:t>θεωρούν</a:t>
            </a:r>
            <a:r>
              <a:rPr lang="el-GR" sz="1400" b="1" dirty="0">
                <a:solidFill>
                  <a:schemeClr val="bg1"/>
                </a:solidFill>
              </a:rPr>
              <a:t> </a:t>
            </a:r>
            <a:r>
              <a:rPr lang="el-GR" sz="1400" b="1" dirty="0" smtClean="0">
                <a:solidFill>
                  <a:schemeClr val="bg1"/>
                </a:solidFill>
              </a:rPr>
              <a:t>οι σαμανιστές και οι οπαδοί τους  ότι </a:t>
            </a:r>
            <a:r>
              <a:rPr lang="el-GR" sz="1400" b="1" dirty="0">
                <a:solidFill>
                  <a:schemeClr val="bg1"/>
                </a:solidFill>
              </a:rPr>
              <a:t>τα ζώα και τα πνεύματα είναι άνθρωποι σημαίνει ότι τα αντιλαμβάνονται ως άτομα και αποδίδουν στους μη ανθρώπους ικανότητες συνειδητής σκοπιμότητας και </a:t>
            </a:r>
            <a:r>
              <a:rPr lang="el-GR" sz="1400" b="1" dirty="0" smtClean="0">
                <a:solidFill>
                  <a:schemeClr val="bg1"/>
                </a:solidFill>
              </a:rPr>
              <a:t>πρακτικής υποκειμένου.</a:t>
            </a:r>
            <a:r>
              <a:rPr lang="el-GR" sz="1200" b="1" dirty="0">
                <a:solidFill>
                  <a:schemeClr val="bg1"/>
                </a:solidFill>
              </a:rPr>
              <a:t/>
            </a:r>
            <a:br>
              <a:rPr lang="el-GR" sz="1200" b="1" dirty="0">
                <a:solidFill>
                  <a:schemeClr val="bg1"/>
                </a:solidFill>
              </a:rPr>
            </a:br>
            <a:endParaRPr lang="el-GR" sz="1200" dirty="0"/>
          </a:p>
        </p:txBody>
      </p:sp>
    </p:spTree>
    <p:extLst>
      <p:ext uri="{BB962C8B-B14F-4D97-AF65-F5344CB8AC3E}">
        <p14:creationId xmlns:p14="http://schemas.microsoft.com/office/powerpoint/2010/main" val="633625966"/>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Οι </a:t>
            </a:r>
            <a:r>
              <a:rPr lang="el-GR" dirty="0" err="1" smtClean="0"/>
              <a:t>σαμάνοι</a:t>
            </a:r>
            <a:r>
              <a:rPr lang="el-GR" dirty="0" smtClean="0"/>
              <a:t> καλούν τα πνεύματα:</a:t>
            </a:r>
            <a:endParaRPr lang="el-GR"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001949"/>
            <a:ext cx="6349285" cy="3598863"/>
          </a:xfr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285" y="1896380"/>
            <a:ext cx="5715000" cy="3810000"/>
          </a:xfrm>
          <a:prstGeom prst="rect">
            <a:avLst/>
          </a:prstGeom>
        </p:spPr>
      </p:pic>
    </p:spTree>
    <p:extLst>
      <p:ext uri="{BB962C8B-B14F-4D97-AF65-F5344CB8AC3E}">
        <p14:creationId xmlns:p14="http://schemas.microsoft.com/office/powerpoint/2010/main" val="1115013822"/>
      </p:ext>
    </p:extLst>
  </p:cSld>
  <p:clrMapOvr>
    <a:masterClrMapping/>
  </p:clrMapOvr>
  <p:transition>
    <p:wheel spokes="3"/>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80321" y="753228"/>
            <a:ext cx="9613861" cy="624811"/>
          </a:xfrm>
        </p:spPr>
        <p:txBody>
          <a:bodyPr/>
          <a:lstStyle/>
          <a:p>
            <a:r>
              <a:rPr lang="el-GR" dirty="0" smtClean="0"/>
              <a:t>Η έννοια του σαμανισμού:</a:t>
            </a:r>
            <a:endParaRPr lang="el-GR"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919657"/>
            <a:ext cx="4906850" cy="4938343"/>
          </a:xfrm>
        </p:spPr>
      </p:pic>
      <p:sp>
        <p:nvSpPr>
          <p:cNvPr id="3" name="Ορθογώνιο 2"/>
          <p:cNvSpPr/>
          <p:nvPr/>
        </p:nvSpPr>
        <p:spPr>
          <a:xfrm>
            <a:off x="4906851" y="1919657"/>
            <a:ext cx="7285150" cy="5032147"/>
          </a:xfrm>
          <a:prstGeom prst="rect">
            <a:avLst/>
          </a:prstGeom>
        </p:spPr>
        <p:txBody>
          <a:bodyPr wrap="square">
            <a:spAutoFit/>
          </a:bodyPr>
          <a:lstStyle/>
          <a:p>
            <a:pPr>
              <a:lnSpc>
                <a:spcPct val="107000"/>
              </a:lnSpc>
              <a:spcAft>
                <a:spcPts val="0"/>
              </a:spcAft>
            </a:pPr>
            <a:r>
              <a:rPr lang="el-GR" sz="2000" b="1" dirty="0">
                <a:solidFill>
                  <a:srgbClr val="242020"/>
                </a:solidFill>
                <a:latin typeface="Times New Roman" panose="02020603050405020304" pitchFamily="18" charset="0"/>
                <a:ea typeface="Times New Roman" panose="02020603050405020304" pitchFamily="18" charset="0"/>
                <a:cs typeface="Times New Roman" panose="02020603050405020304" pitchFamily="18" charset="0"/>
              </a:rPr>
              <a:t>O </a:t>
            </a:r>
            <a:r>
              <a:rPr lang="el-GR"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σαμανισμός </a:t>
            </a:r>
            <a:r>
              <a:rPr lang="el-GR" sz="2000" b="1" dirty="0">
                <a:solidFill>
                  <a:srgbClr val="242020"/>
                </a:solidFill>
                <a:latin typeface="Times New Roman" panose="02020603050405020304" pitchFamily="18" charset="0"/>
                <a:ea typeface="Times New Roman" panose="02020603050405020304" pitchFamily="18" charset="0"/>
                <a:cs typeface="Times New Roman" panose="02020603050405020304" pitchFamily="18" charset="0"/>
              </a:rPr>
              <a:t> είναι κατεξοχήν θρησκευτικό σιβηρικό και </a:t>
            </a:r>
            <a:r>
              <a:rPr lang="el-GR" sz="2000" b="1" dirty="0" err="1">
                <a:solidFill>
                  <a:srgbClr val="242020"/>
                </a:solidFill>
                <a:latin typeface="Times New Roman" panose="02020603050405020304" pitchFamily="18" charset="0"/>
                <a:ea typeface="Times New Roman" panose="02020603050405020304" pitchFamily="18" charset="0"/>
                <a:cs typeface="Times New Roman" panose="02020603050405020304" pitchFamily="18" charset="0"/>
              </a:rPr>
              <a:t>κεντροασιατικό</a:t>
            </a:r>
            <a:r>
              <a:rPr lang="el-GR" sz="2000" b="1" dirty="0">
                <a:solidFill>
                  <a:srgbClr val="242020"/>
                </a:solidFill>
                <a:latin typeface="Times New Roman" panose="02020603050405020304" pitchFamily="18" charset="0"/>
                <a:ea typeface="Times New Roman" panose="02020603050405020304" pitchFamily="18" charset="0"/>
                <a:cs typeface="Times New Roman" panose="02020603050405020304" pitchFamily="18" charset="0"/>
              </a:rPr>
              <a:t> φαινόμενο. Παρουσιάστηκε από τους πρώτους ταξιδιώτες και περιηγητές της κεντρικής και Αρκτικής Ασίας. Εξελίχθηκε πριν από την ανάπτυξη της ταξικής κοινωνίας κατά τη Νεολιθική περίοδο και την Εποχή του χαλκού. Τον ασκούσαν λαοί που ζούσαν στο κυνηγετικό και </a:t>
            </a:r>
            <a:r>
              <a:rPr lang="el-GR" sz="2000" b="1" dirty="0" err="1">
                <a:solidFill>
                  <a:srgbClr val="242020"/>
                </a:solidFill>
                <a:latin typeface="Times New Roman" panose="02020603050405020304" pitchFamily="18" charset="0"/>
                <a:ea typeface="Times New Roman" panose="02020603050405020304" pitchFamily="18" charset="0"/>
                <a:cs typeface="Times New Roman" panose="02020603050405020304" pitchFamily="18" charset="0"/>
              </a:rPr>
              <a:t>καρποσυλλεκτικό</a:t>
            </a:r>
            <a:r>
              <a:rPr lang="el-GR" sz="2000" b="1" dirty="0">
                <a:solidFill>
                  <a:srgbClr val="242020"/>
                </a:solidFill>
                <a:latin typeface="Times New Roman" panose="02020603050405020304" pitchFamily="18" charset="0"/>
                <a:ea typeface="Times New Roman" panose="02020603050405020304" pitchFamily="18" charset="0"/>
                <a:cs typeface="Times New Roman" panose="02020603050405020304" pitchFamily="18" charset="0"/>
              </a:rPr>
              <a:t> στάδιο και συνέχισε να υφίσταται, κάπως τροποποιημένος, σε λαούς που είχαν φτάσει στο στάδιο της γεωργίας και της κτηνοτροφίας</a:t>
            </a:r>
            <a:r>
              <a:rPr lang="el-GR" sz="2000" b="1" dirty="0" smtClean="0">
                <a:solidFill>
                  <a:srgbClr val="242020"/>
                </a:solidFill>
                <a:latin typeface="Times New Roman" panose="02020603050405020304" pitchFamily="18" charset="0"/>
                <a:ea typeface="Times New Roman" panose="02020603050405020304" pitchFamily="18" charset="0"/>
                <a:cs typeface="Times New Roman" panose="02020603050405020304" pitchFamily="18" charset="0"/>
              </a:rPr>
              <a:t>.</a:t>
            </a:r>
            <a:r>
              <a:rPr lang="el-GR" sz="2000" b="1" dirty="0" smtClean="0">
                <a:latin typeface="Calibri" panose="020F0502020204030204" pitchFamily="34" charset="0"/>
                <a:ea typeface="Calibri" panose="020F0502020204030204" pitchFamily="34" charset="0"/>
                <a:cs typeface="Times New Roman" panose="02020603050405020304" pitchFamily="18" charset="0"/>
              </a:rPr>
              <a:t> </a:t>
            </a:r>
            <a:r>
              <a:rPr lang="el-GR" sz="2000" b="1" dirty="0" smtClean="0">
                <a:solidFill>
                  <a:srgbClr val="242020"/>
                </a:solidFill>
                <a:latin typeface="Times New Roman" panose="02020603050405020304" pitchFamily="18" charset="0"/>
                <a:ea typeface="Times New Roman" panose="02020603050405020304" pitchFamily="18" charset="0"/>
                <a:cs typeface="Times New Roman" panose="02020603050405020304" pitchFamily="18" charset="0"/>
              </a:rPr>
              <a:t>Ο </a:t>
            </a:r>
            <a:r>
              <a:rPr lang="el-GR" sz="2000" b="1" dirty="0">
                <a:solidFill>
                  <a:srgbClr val="242020"/>
                </a:solidFill>
                <a:latin typeface="Times New Roman" panose="02020603050405020304" pitchFamily="18" charset="0"/>
                <a:ea typeface="Times New Roman" panose="02020603050405020304" pitchFamily="18" charset="0"/>
                <a:cs typeface="Times New Roman" panose="02020603050405020304" pitchFamily="18" charset="0"/>
              </a:rPr>
              <a:t>όρος </a:t>
            </a:r>
            <a:r>
              <a:rPr lang="el-GR" sz="2000" b="1" dirty="0" smtClean="0">
                <a:solidFill>
                  <a:srgbClr val="242020"/>
                </a:solidFill>
                <a:latin typeface="Times New Roman" panose="02020603050405020304" pitchFamily="18" charset="0"/>
                <a:ea typeface="Times New Roman" panose="02020603050405020304" pitchFamily="18" charset="0"/>
                <a:cs typeface="Times New Roman" panose="02020603050405020304" pitchFamily="18" charset="0"/>
              </a:rPr>
              <a:t>:από </a:t>
            </a:r>
            <a:r>
              <a:rPr lang="el-GR" sz="2000" b="1" dirty="0">
                <a:solidFill>
                  <a:srgbClr val="242020"/>
                </a:solidFill>
                <a:latin typeface="Times New Roman" panose="02020603050405020304" pitchFamily="18" charset="0"/>
                <a:ea typeface="Times New Roman" panose="02020603050405020304" pitchFamily="18" charset="0"/>
                <a:cs typeface="Times New Roman" panose="02020603050405020304" pitchFamily="18" charset="0"/>
              </a:rPr>
              <a:t>τη λέξη </a:t>
            </a:r>
            <a:r>
              <a:rPr lang="el-GR" sz="2000" b="1" dirty="0" err="1">
                <a:solidFill>
                  <a:srgbClr val="242020"/>
                </a:solidFill>
                <a:latin typeface="Times New Roman" panose="02020603050405020304" pitchFamily="18" charset="0"/>
                <a:ea typeface="Times New Roman" panose="02020603050405020304" pitchFamily="18" charset="0"/>
                <a:cs typeface="Times New Roman" panose="02020603050405020304" pitchFamily="18" charset="0"/>
              </a:rPr>
              <a:t>saman</a:t>
            </a:r>
            <a:r>
              <a:rPr lang="el-GR" sz="2000" b="1" dirty="0">
                <a:solidFill>
                  <a:srgbClr val="242020"/>
                </a:solidFill>
                <a:latin typeface="Times New Roman" panose="02020603050405020304" pitchFamily="18" charset="0"/>
                <a:ea typeface="Times New Roman" panose="02020603050405020304" pitchFamily="18" charset="0"/>
                <a:cs typeface="Times New Roman" panose="02020603050405020304" pitchFamily="18" charset="0"/>
              </a:rPr>
              <a:t> (σαμάν), </a:t>
            </a:r>
            <a:r>
              <a:rPr lang="el-GR" sz="2000" b="1" u="sng" dirty="0">
                <a:solidFill>
                  <a:srgbClr val="242020"/>
                </a:solidFill>
                <a:latin typeface="Times New Roman" panose="02020603050405020304" pitchFamily="18" charset="0"/>
                <a:ea typeface="Times New Roman" panose="02020603050405020304" pitchFamily="18" charset="0"/>
                <a:cs typeface="Times New Roman" panose="02020603050405020304" pitchFamily="18" charset="0"/>
              </a:rPr>
              <a:t>σύνθετη από το ρήμα </a:t>
            </a:r>
            <a:r>
              <a:rPr lang="el-GR" sz="2000" b="1" u="sng" dirty="0" err="1">
                <a:solidFill>
                  <a:srgbClr val="242020"/>
                </a:solidFill>
                <a:latin typeface="Times New Roman" panose="02020603050405020304" pitchFamily="18" charset="0"/>
                <a:ea typeface="Times New Roman" panose="02020603050405020304" pitchFamily="18" charset="0"/>
                <a:cs typeface="Times New Roman" panose="02020603050405020304" pitchFamily="18" charset="0"/>
              </a:rPr>
              <a:t>sa</a:t>
            </a:r>
            <a:r>
              <a:rPr lang="el-GR" sz="2000" b="1" u="sng" dirty="0">
                <a:solidFill>
                  <a:srgbClr val="242020"/>
                </a:solidFill>
                <a:latin typeface="Times New Roman" panose="02020603050405020304" pitchFamily="18" charset="0"/>
                <a:ea typeface="Times New Roman" panose="02020603050405020304" pitchFamily="18" charset="0"/>
                <a:cs typeface="Times New Roman" panose="02020603050405020304" pitchFamily="18" charset="0"/>
              </a:rPr>
              <a:t>, που σημαίνει γνωρίζω και </a:t>
            </a:r>
            <a:r>
              <a:rPr lang="el-GR" sz="2000" b="1" u="sng" dirty="0" err="1">
                <a:solidFill>
                  <a:srgbClr val="242020"/>
                </a:solidFill>
                <a:latin typeface="Times New Roman" panose="02020603050405020304" pitchFamily="18" charset="0"/>
                <a:ea typeface="Times New Roman" panose="02020603050405020304" pitchFamily="18" charset="0"/>
                <a:cs typeface="Times New Roman" panose="02020603050405020304" pitchFamily="18" charset="0"/>
              </a:rPr>
              <a:t>man</a:t>
            </a:r>
            <a:r>
              <a:rPr lang="el-GR" sz="2000" b="1" u="sng" dirty="0">
                <a:solidFill>
                  <a:srgbClr val="242020"/>
                </a:solidFill>
                <a:latin typeface="Times New Roman" panose="02020603050405020304" pitchFamily="18" charset="0"/>
                <a:ea typeface="Times New Roman" panose="02020603050405020304" pitchFamily="18" charset="0"/>
                <a:cs typeface="Times New Roman" panose="02020603050405020304" pitchFamily="18" charset="0"/>
              </a:rPr>
              <a:t>, που σημαίνει αυτός (σαμάν = αυτός που γνωρίζει).</a:t>
            </a:r>
            <a:r>
              <a:rPr lang="el-GR" sz="2000" b="1" dirty="0">
                <a:solidFill>
                  <a:srgbClr val="242020"/>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2000" b="1" dirty="0" err="1">
                <a:solidFill>
                  <a:srgbClr val="242020"/>
                </a:solidFill>
                <a:latin typeface="Times New Roman" panose="02020603050405020304" pitchFamily="18" charset="0"/>
                <a:ea typeface="Times New Roman" panose="02020603050405020304" pitchFamily="18" charset="0"/>
                <a:cs typeface="Times New Roman" panose="02020603050405020304" pitchFamily="18" charset="0"/>
              </a:rPr>
              <a:t>Σαμάνος</a:t>
            </a:r>
            <a:r>
              <a:rPr lang="el-GR" sz="2000" b="1" dirty="0">
                <a:solidFill>
                  <a:srgbClr val="242020"/>
                </a:solidFill>
                <a:latin typeface="Times New Roman" panose="02020603050405020304" pitchFamily="18" charset="0"/>
                <a:ea typeface="Times New Roman" panose="02020603050405020304" pitchFamily="18" charset="0"/>
                <a:cs typeface="Times New Roman" panose="02020603050405020304" pitchFamily="18" charset="0"/>
              </a:rPr>
              <a:t> είναι ένας μάγος και ένας γιατρός. Λογίζεται ότι θεραπεύει όπως όλοι οι γιατροί και επιχειρεί φακιρικά θαύματα, όπως οι μάγοι. Αλλά είναι επίσης και </a:t>
            </a:r>
            <a:r>
              <a:rPr lang="el-GR" sz="2000" b="1" dirty="0" err="1" smtClean="0">
                <a:solidFill>
                  <a:srgbClr val="242020"/>
                </a:solidFill>
                <a:latin typeface="Times New Roman" panose="02020603050405020304" pitchFamily="18" charset="0"/>
                <a:ea typeface="Times New Roman" panose="02020603050405020304" pitchFamily="18" charset="0"/>
                <a:cs typeface="Times New Roman" panose="02020603050405020304" pitchFamily="18" charset="0"/>
              </a:rPr>
              <a:t>ψυχοπομπός,ενώ</a:t>
            </a:r>
            <a:r>
              <a:rPr lang="el-GR" sz="2000" b="1" dirty="0" smtClean="0">
                <a:solidFill>
                  <a:srgbClr val="242020"/>
                </a:solidFill>
                <a:latin typeface="Times New Roman" panose="02020603050405020304" pitchFamily="18" charset="0"/>
                <a:ea typeface="Times New Roman" panose="02020603050405020304" pitchFamily="18" charset="0"/>
                <a:cs typeface="Times New Roman" panose="02020603050405020304" pitchFamily="18" charset="0"/>
              </a:rPr>
              <a:t> μπορεί </a:t>
            </a:r>
            <a:r>
              <a:rPr lang="el-GR" sz="2000" b="1" dirty="0">
                <a:solidFill>
                  <a:srgbClr val="242020"/>
                </a:solidFill>
                <a:latin typeface="Times New Roman" panose="02020603050405020304" pitchFamily="18" charset="0"/>
                <a:ea typeface="Times New Roman" panose="02020603050405020304" pitchFamily="18" charset="0"/>
                <a:cs typeface="Times New Roman" panose="02020603050405020304" pitchFamily="18" charset="0"/>
              </a:rPr>
              <a:t>να είναι και ιερέας, μυστικός και ποιητής...</a:t>
            </a:r>
            <a:endParaRPr lang="el-GR"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9082821"/>
      </p:ext>
    </p:extLst>
  </p:cSld>
  <p:clrMapOvr>
    <a:masterClrMapping/>
  </p:clrMapOvr>
  <p:transition>
    <p:split orient="vert" dir="in"/>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Χώρος δράσης των </a:t>
            </a:r>
            <a:r>
              <a:rPr lang="el-GR" dirty="0" err="1" smtClean="0"/>
              <a:t>σαμάνων</a:t>
            </a:r>
            <a:r>
              <a:rPr lang="el-GR" dirty="0" smtClean="0"/>
              <a:t>:</a:t>
            </a:r>
            <a:endParaRPr lang="el-GR"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996225"/>
            <a:ext cx="4391696" cy="4824210"/>
          </a:xfrm>
        </p:spPr>
      </p:pic>
      <p:sp>
        <p:nvSpPr>
          <p:cNvPr id="3" name="Ορθογώνιο 2"/>
          <p:cNvSpPr/>
          <p:nvPr/>
        </p:nvSpPr>
        <p:spPr>
          <a:xfrm>
            <a:off x="4391697" y="2111454"/>
            <a:ext cx="7972871" cy="4401205"/>
          </a:xfrm>
          <a:prstGeom prst="rect">
            <a:avLst/>
          </a:prstGeom>
        </p:spPr>
        <p:txBody>
          <a:bodyPr wrap="square">
            <a:spAutoFit/>
          </a:bodyPr>
          <a:lstStyle/>
          <a:p>
            <a:r>
              <a:rPr lang="el-GR" sz="2000" b="1" dirty="0">
                <a:solidFill>
                  <a:srgbClr val="242020"/>
                </a:solidFill>
                <a:latin typeface="Times New Roman" panose="02020603050405020304" pitchFamily="18" charset="0"/>
                <a:ea typeface="Times New Roman" panose="02020603050405020304" pitchFamily="18" charset="0"/>
              </a:rPr>
              <a:t>Στη μεγάλη έκταση που περιλαμβάνει το κέντρο και τον Βορρά της Ασίας, η μαγικό - θρησκευτική ζωή της κοινωνίας είναι συγκεντρωμένη γύρω από το </a:t>
            </a:r>
            <a:r>
              <a:rPr lang="el-GR" sz="2000" b="1" dirty="0" err="1">
                <a:solidFill>
                  <a:srgbClr val="242020"/>
                </a:solidFill>
                <a:latin typeface="Times New Roman" panose="02020603050405020304" pitchFamily="18" charset="0"/>
                <a:ea typeface="Times New Roman" panose="02020603050405020304" pitchFamily="18" charset="0"/>
              </a:rPr>
              <a:t>σαμάνο</a:t>
            </a:r>
            <a:r>
              <a:rPr lang="el-GR" sz="2000" b="1" dirty="0">
                <a:solidFill>
                  <a:srgbClr val="242020"/>
                </a:solidFill>
                <a:latin typeface="Times New Roman" panose="02020603050405020304" pitchFamily="18" charset="0"/>
                <a:ea typeface="Times New Roman" panose="02020603050405020304" pitchFamily="18" charset="0"/>
              </a:rPr>
              <a:t>. Φυσικά δεν είναι ο μοναδικός χειριστής του ιερού, ούτε έχει μονοπωλήσει τη θρησκευτική δραστηριότητα. Σε πολλές φυλές ο ιερέας - θύτης συνυπάρχει με το </a:t>
            </a:r>
            <a:r>
              <a:rPr lang="el-GR" sz="2000" b="1" dirty="0" err="1">
                <a:solidFill>
                  <a:srgbClr val="242020"/>
                </a:solidFill>
                <a:latin typeface="Times New Roman" panose="02020603050405020304" pitchFamily="18" charset="0"/>
                <a:ea typeface="Times New Roman" panose="02020603050405020304" pitchFamily="18" charset="0"/>
              </a:rPr>
              <a:t>σαμάνο</a:t>
            </a:r>
            <a:r>
              <a:rPr lang="el-GR" sz="2000" b="1" dirty="0">
                <a:solidFill>
                  <a:srgbClr val="242020"/>
                </a:solidFill>
                <a:latin typeface="Times New Roman" panose="02020603050405020304" pitchFamily="18" charset="0"/>
                <a:ea typeface="Times New Roman" panose="02020603050405020304" pitchFamily="18" charset="0"/>
              </a:rPr>
              <a:t>. Ο </a:t>
            </a:r>
            <a:r>
              <a:rPr lang="el-GR" sz="2000" b="1" dirty="0" err="1">
                <a:solidFill>
                  <a:srgbClr val="242020"/>
                </a:solidFill>
                <a:latin typeface="Times New Roman" panose="02020603050405020304" pitchFamily="18" charset="0"/>
                <a:ea typeface="Times New Roman" panose="02020603050405020304" pitchFamily="18" charset="0"/>
              </a:rPr>
              <a:t>σαμάνος</a:t>
            </a:r>
            <a:r>
              <a:rPr lang="el-GR" sz="2000" b="1" dirty="0">
                <a:solidFill>
                  <a:srgbClr val="242020"/>
                </a:solidFill>
                <a:latin typeface="Times New Roman" panose="02020603050405020304" pitchFamily="18" charset="0"/>
                <a:ea typeface="Times New Roman" panose="02020603050405020304" pitchFamily="18" charset="0"/>
              </a:rPr>
              <a:t> παραμένει κυρίαρχη μορφή, γιατί σ' όλη αυτή τη ζώνη όπου η εκστατική εμπειρία βασίζεται κατεξοχήν στη θρησκευτική εμπειρία, ο </a:t>
            </a:r>
            <a:r>
              <a:rPr lang="el-GR" sz="2000" b="1" dirty="0" err="1">
                <a:solidFill>
                  <a:srgbClr val="242020"/>
                </a:solidFill>
                <a:latin typeface="Times New Roman" panose="02020603050405020304" pitchFamily="18" charset="0"/>
                <a:ea typeface="Times New Roman" panose="02020603050405020304" pitchFamily="18" charset="0"/>
              </a:rPr>
              <a:t>σαμάνος</a:t>
            </a:r>
            <a:r>
              <a:rPr lang="el-GR" sz="2000" b="1" dirty="0">
                <a:solidFill>
                  <a:srgbClr val="242020"/>
                </a:solidFill>
                <a:latin typeface="Times New Roman" panose="02020603050405020304" pitchFamily="18" charset="0"/>
                <a:ea typeface="Times New Roman" panose="02020603050405020304" pitchFamily="18" charset="0"/>
              </a:rPr>
              <a:t> και μόνο αυτός είναι ο μεγάλος δάσκαλος της έκστασης. Έτσι ένας πρώτος ορισμός αυτού του πολύπλοκου φαινομένου, θα ήταν </a:t>
            </a:r>
            <a:r>
              <a:rPr lang="el-GR" sz="2000" b="1" u="sng" dirty="0">
                <a:solidFill>
                  <a:srgbClr val="242020"/>
                </a:solidFill>
                <a:latin typeface="Times New Roman" panose="02020603050405020304" pitchFamily="18" charset="0"/>
                <a:ea typeface="Times New Roman" panose="02020603050405020304" pitchFamily="18" charset="0"/>
              </a:rPr>
              <a:t>Σαμανισμός = τεχνική της έκστασης</a:t>
            </a:r>
            <a:r>
              <a:rPr lang="el-GR" sz="2000" b="1" dirty="0">
                <a:solidFill>
                  <a:srgbClr val="242020"/>
                </a:solidFill>
                <a:latin typeface="Times New Roman" panose="02020603050405020304" pitchFamily="18" charset="0"/>
                <a:ea typeface="Times New Roman" panose="02020603050405020304" pitchFamily="18" charset="0"/>
              </a:rPr>
              <a:t>. Αφού η έκσταση είναι ψυχοσωματικό φαινόμενο, που μπορεί να παρουσιάσει κάθε άτομο που έχει την ικανότητα γι' αυτό, η ουσία, όμως του Σαμανισμού, δεν έγκειται σ' αυτό </a:t>
            </a:r>
            <a:r>
              <a:rPr lang="el-GR" sz="2000" b="1" dirty="0" smtClean="0">
                <a:solidFill>
                  <a:srgbClr val="242020"/>
                </a:solidFill>
                <a:latin typeface="Times New Roman" panose="02020603050405020304" pitchFamily="18" charset="0"/>
                <a:ea typeface="Times New Roman" panose="02020603050405020304" pitchFamily="18" charset="0"/>
              </a:rPr>
              <a:t>το </a:t>
            </a:r>
            <a:r>
              <a:rPr lang="el-GR" sz="2000" b="1" dirty="0">
                <a:solidFill>
                  <a:srgbClr val="242020"/>
                </a:solidFill>
                <a:latin typeface="Times New Roman" panose="02020603050405020304" pitchFamily="18" charset="0"/>
                <a:ea typeface="Times New Roman" panose="02020603050405020304" pitchFamily="18" charset="0"/>
              </a:rPr>
              <a:t>φαινόμενο, αλλά στις ειδικές πράξεις, γνώσεις και αντικείμενα που συνδέονται με την κατάσταση της έκστασης.</a:t>
            </a:r>
            <a:endParaRPr lang="el-GR" sz="2000" b="1" dirty="0"/>
          </a:p>
        </p:txBody>
      </p:sp>
    </p:spTree>
    <p:extLst>
      <p:ext uri="{BB962C8B-B14F-4D97-AF65-F5344CB8AC3E}">
        <p14:creationId xmlns:p14="http://schemas.microsoft.com/office/powerpoint/2010/main" val="3406420747"/>
      </p:ext>
    </p:extLst>
  </p:cSld>
  <p:clrMapOvr>
    <a:masterClrMapping/>
  </p:clrMapOvr>
  <p:transition>
    <p:wheel spokes="8"/>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00017" y="572924"/>
            <a:ext cx="9613861" cy="1080938"/>
          </a:xfrm>
        </p:spPr>
        <p:txBody>
          <a:bodyPr/>
          <a:lstStyle/>
          <a:p>
            <a:r>
              <a:rPr lang="el-GR" dirty="0" smtClean="0"/>
              <a:t>Πώς γίνεται κάποιος </a:t>
            </a:r>
            <a:r>
              <a:rPr lang="el-GR" dirty="0" err="1" smtClean="0"/>
              <a:t>σαμάνος</a:t>
            </a:r>
            <a:r>
              <a:rPr lang="el-GR" dirty="0" smtClean="0"/>
              <a:t>;</a:t>
            </a:r>
            <a:endParaRPr lang="el-GR"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021984"/>
            <a:ext cx="3876541" cy="4836016"/>
          </a:xfrm>
        </p:spPr>
      </p:pic>
      <p:sp>
        <p:nvSpPr>
          <p:cNvPr id="3" name="Ορθογώνιο 2"/>
          <p:cNvSpPr/>
          <p:nvPr/>
        </p:nvSpPr>
        <p:spPr>
          <a:xfrm>
            <a:off x="3876541" y="2185475"/>
            <a:ext cx="8418489" cy="4247317"/>
          </a:xfrm>
          <a:prstGeom prst="rect">
            <a:avLst/>
          </a:prstGeom>
        </p:spPr>
        <p:txBody>
          <a:bodyPr wrap="square">
            <a:spAutoFit/>
          </a:bodyPr>
          <a:lstStyle/>
          <a:p>
            <a:pPr marL="342900" indent="-342900">
              <a:buAutoNum type="arabicParenR"/>
            </a:pPr>
            <a:r>
              <a:rPr lang="el-GR" b="1" dirty="0" smtClean="0">
                <a:solidFill>
                  <a:srgbClr val="242020"/>
                </a:solidFill>
                <a:latin typeface="Times New Roman" panose="02020603050405020304" pitchFamily="18" charset="0"/>
                <a:ea typeface="Times New Roman" panose="02020603050405020304" pitchFamily="18" charset="0"/>
              </a:rPr>
              <a:t>η </a:t>
            </a:r>
            <a:r>
              <a:rPr lang="el-GR" b="1" dirty="0">
                <a:solidFill>
                  <a:srgbClr val="242020"/>
                </a:solidFill>
                <a:latin typeface="Times New Roman" panose="02020603050405020304" pitchFamily="18" charset="0"/>
                <a:ea typeface="Times New Roman" panose="02020603050405020304" pitchFamily="18" charset="0"/>
              </a:rPr>
              <a:t>κληρονομική μεταβίβαση του </a:t>
            </a:r>
            <a:r>
              <a:rPr lang="el-GR" b="1" dirty="0" err="1">
                <a:solidFill>
                  <a:srgbClr val="242020"/>
                </a:solidFill>
                <a:latin typeface="Times New Roman" panose="02020603050405020304" pitchFamily="18" charset="0"/>
                <a:ea typeface="Times New Roman" panose="02020603050405020304" pitchFamily="18" charset="0"/>
              </a:rPr>
              <a:t>σαμανικού</a:t>
            </a:r>
            <a:r>
              <a:rPr lang="el-GR" b="1" dirty="0">
                <a:solidFill>
                  <a:srgbClr val="242020"/>
                </a:solidFill>
                <a:latin typeface="Times New Roman" panose="02020603050405020304" pitchFamily="18" charset="0"/>
                <a:ea typeface="Times New Roman" panose="02020603050405020304" pitchFamily="18" charset="0"/>
              </a:rPr>
              <a:t> επαγγέλματος και </a:t>
            </a:r>
            <a:br>
              <a:rPr lang="el-GR" b="1" dirty="0">
                <a:solidFill>
                  <a:srgbClr val="242020"/>
                </a:solidFill>
                <a:latin typeface="Times New Roman" panose="02020603050405020304" pitchFamily="18" charset="0"/>
                <a:ea typeface="Times New Roman" panose="02020603050405020304" pitchFamily="18" charset="0"/>
              </a:rPr>
            </a:br>
            <a:r>
              <a:rPr lang="el-GR" b="1" dirty="0">
                <a:solidFill>
                  <a:srgbClr val="242020"/>
                </a:solidFill>
                <a:latin typeface="Times New Roman" panose="02020603050405020304" pitchFamily="18" charset="0"/>
                <a:ea typeface="Times New Roman" panose="02020603050405020304" pitchFamily="18" charset="0"/>
              </a:rPr>
              <a:t>2) η αυθόρμητη κλήση ( το "κάλεσμα" ή η "εκλογή"). </a:t>
            </a:r>
            <a:endParaRPr lang="el-GR" b="1" dirty="0" smtClean="0">
              <a:solidFill>
                <a:srgbClr val="242020"/>
              </a:solidFill>
              <a:latin typeface="Times New Roman" panose="02020603050405020304" pitchFamily="18" charset="0"/>
              <a:ea typeface="Times New Roman" panose="02020603050405020304" pitchFamily="18" charset="0"/>
            </a:endParaRPr>
          </a:p>
          <a:p>
            <a:r>
              <a:rPr lang="el-GR" b="1" dirty="0" smtClean="0">
                <a:solidFill>
                  <a:srgbClr val="242020"/>
                </a:solidFill>
                <a:latin typeface="Times New Roman" panose="02020603050405020304" pitchFamily="18" charset="0"/>
                <a:ea typeface="Times New Roman" panose="02020603050405020304" pitchFamily="18" charset="0"/>
              </a:rPr>
              <a:t>Στη </a:t>
            </a:r>
            <a:r>
              <a:rPr lang="el-GR" b="1" dirty="0">
                <a:solidFill>
                  <a:srgbClr val="242020"/>
                </a:solidFill>
                <a:latin typeface="Times New Roman" panose="02020603050405020304" pitchFamily="18" charset="0"/>
                <a:ea typeface="Times New Roman" panose="02020603050405020304" pitchFamily="18" charset="0"/>
              </a:rPr>
              <a:t>δεύτερη περίπτωση, ο </a:t>
            </a:r>
            <a:r>
              <a:rPr lang="el-GR" b="1" dirty="0" err="1">
                <a:solidFill>
                  <a:srgbClr val="242020"/>
                </a:solidFill>
                <a:latin typeface="Times New Roman" panose="02020603050405020304" pitchFamily="18" charset="0"/>
                <a:ea typeface="Times New Roman" panose="02020603050405020304" pitchFamily="18" charset="0"/>
              </a:rPr>
              <a:t>σαμάνος</a:t>
            </a:r>
            <a:r>
              <a:rPr lang="el-GR" b="1" dirty="0">
                <a:solidFill>
                  <a:srgbClr val="242020"/>
                </a:solidFill>
                <a:latin typeface="Times New Roman" panose="02020603050405020304" pitchFamily="18" charset="0"/>
                <a:ea typeface="Times New Roman" panose="02020603050405020304" pitchFamily="18" charset="0"/>
              </a:rPr>
              <a:t> γεννιέται για το ρόλο του. Κατά την εφηβεία και ιδιαίτερα κατά την περίοδο της σεξουαλικής ωρίμανσης, ο "εκλεκτός" ξαφνικά παρουσιάζει υστερικές κλίσεις, λιποθυμικές καταστάσεις, οράματα και παρόμοια συμπτώματα, που τον βασανίζουν επί βδομάδες ή και χρόνια. </a:t>
            </a:r>
            <a:endParaRPr lang="el-GR" b="1" dirty="0" smtClean="0">
              <a:solidFill>
                <a:srgbClr val="242020"/>
              </a:solidFill>
              <a:latin typeface="Times New Roman" panose="02020603050405020304" pitchFamily="18" charset="0"/>
              <a:ea typeface="Times New Roman" panose="02020603050405020304" pitchFamily="18" charset="0"/>
            </a:endParaRPr>
          </a:p>
          <a:p>
            <a:r>
              <a:rPr lang="el-GR" b="1" dirty="0" smtClean="0">
                <a:solidFill>
                  <a:srgbClr val="242020"/>
                </a:solidFill>
                <a:latin typeface="Times New Roman" panose="02020603050405020304" pitchFamily="18" charset="0"/>
                <a:ea typeface="Times New Roman" panose="02020603050405020304" pitchFamily="18" charset="0"/>
              </a:rPr>
              <a:t>Ο </a:t>
            </a:r>
            <a:r>
              <a:rPr lang="el-GR" b="1" dirty="0" err="1">
                <a:solidFill>
                  <a:srgbClr val="242020"/>
                </a:solidFill>
                <a:latin typeface="Times New Roman" panose="02020603050405020304" pitchFamily="18" charset="0"/>
                <a:ea typeface="Times New Roman" panose="02020603050405020304" pitchFamily="18" charset="0"/>
              </a:rPr>
              <a:t>σαμάνος</a:t>
            </a:r>
            <a:r>
              <a:rPr lang="el-GR" b="1" dirty="0">
                <a:solidFill>
                  <a:srgbClr val="242020"/>
                </a:solidFill>
                <a:latin typeface="Times New Roman" panose="02020603050405020304" pitchFamily="18" charset="0"/>
                <a:ea typeface="Times New Roman" panose="02020603050405020304" pitchFamily="18" charset="0"/>
              </a:rPr>
              <a:t> λαμβάνει μια διπλή εκπαίδευση </a:t>
            </a:r>
            <a:r>
              <a:rPr lang="el-GR" b="1" dirty="0" smtClean="0">
                <a:solidFill>
                  <a:srgbClr val="242020"/>
                </a:solidFill>
                <a:latin typeface="Times New Roman" panose="02020603050405020304" pitchFamily="18" charset="0"/>
                <a:ea typeface="Times New Roman" panose="02020603050405020304" pitchFamily="18" charset="0"/>
              </a:rPr>
              <a:t>: </a:t>
            </a:r>
            <a:r>
              <a:rPr lang="el-GR" b="1" dirty="0">
                <a:solidFill>
                  <a:srgbClr val="242020"/>
                </a:solidFill>
                <a:latin typeface="Times New Roman" panose="02020603050405020304" pitchFamily="18" charset="0"/>
                <a:ea typeface="Times New Roman" panose="02020603050405020304" pitchFamily="18" charset="0"/>
              </a:rPr>
              <a:t/>
            </a:r>
            <a:br>
              <a:rPr lang="el-GR" b="1" dirty="0">
                <a:solidFill>
                  <a:srgbClr val="242020"/>
                </a:solidFill>
                <a:latin typeface="Times New Roman" panose="02020603050405020304" pitchFamily="18" charset="0"/>
                <a:ea typeface="Times New Roman" panose="02020603050405020304" pitchFamily="18" charset="0"/>
              </a:rPr>
            </a:br>
            <a:r>
              <a:rPr lang="el-GR" b="1" dirty="0">
                <a:solidFill>
                  <a:srgbClr val="242020"/>
                </a:solidFill>
                <a:latin typeface="Times New Roman" panose="02020603050405020304" pitchFamily="18" charset="0"/>
                <a:ea typeface="Times New Roman" panose="02020603050405020304" pitchFamily="18" charset="0"/>
              </a:rPr>
              <a:t>1) μιας εκστατικής τάξης (όνειρα, τρόμοι </a:t>
            </a:r>
            <a:r>
              <a:rPr lang="el-GR" b="1" dirty="0" err="1">
                <a:solidFill>
                  <a:srgbClr val="242020"/>
                </a:solidFill>
                <a:latin typeface="Times New Roman" panose="02020603050405020304" pitchFamily="18" charset="0"/>
                <a:ea typeface="Times New Roman" panose="02020603050405020304" pitchFamily="18" charset="0"/>
              </a:rPr>
              <a:t>κ.λ.π</a:t>
            </a:r>
            <a:r>
              <a:rPr lang="el-GR" b="1" dirty="0">
                <a:solidFill>
                  <a:srgbClr val="242020"/>
                </a:solidFill>
                <a:latin typeface="Times New Roman" panose="02020603050405020304" pitchFamily="18" charset="0"/>
                <a:ea typeface="Times New Roman" panose="02020603050405020304" pitchFamily="18" charset="0"/>
              </a:rPr>
              <a:t>.) </a:t>
            </a:r>
            <a:r>
              <a:rPr lang="el-GR" b="1" dirty="0" smtClean="0">
                <a:solidFill>
                  <a:srgbClr val="242020"/>
                </a:solidFill>
                <a:latin typeface="Times New Roman" panose="02020603050405020304" pitchFamily="18" charset="0"/>
                <a:ea typeface="Times New Roman" panose="02020603050405020304" pitchFamily="18" charset="0"/>
              </a:rPr>
              <a:t>και </a:t>
            </a:r>
            <a:r>
              <a:rPr lang="el-GR" b="1" dirty="0">
                <a:solidFill>
                  <a:srgbClr val="242020"/>
                </a:solidFill>
                <a:latin typeface="Times New Roman" panose="02020603050405020304" pitchFamily="18" charset="0"/>
                <a:ea typeface="Times New Roman" panose="02020603050405020304" pitchFamily="18" charset="0"/>
              </a:rPr>
              <a:t/>
            </a:r>
            <a:br>
              <a:rPr lang="el-GR" b="1" dirty="0">
                <a:solidFill>
                  <a:srgbClr val="242020"/>
                </a:solidFill>
                <a:latin typeface="Times New Roman" panose="02020603050405020304" pitchFamily="18" charset="0"/>
                <a:ea typeface="Times New Roman" panose="02020603050405020304" pitchFamily="18" charset="0"/>
              </a:rPr>
            </a:br>
            <a:r>
              <a:rPr lang="el-GR" b="1" dirty="0">
                <a:solidFill>
                  <a:srgbClr val="242020"/>
                </a:solidFill>
                <a:latin typeface="Times New Roman" panose="02020603050405020304" pitchFamily="18" charset="0"/>
                <a:ea typeface="Times New Roman" panose="02020603050405020304" pitchFamily="18" charset="0"/>
              </a:rPr>
              <a:t>2) μιας παραδοσιακής τάξης (</a:t>
            </a:r>
            <a:r>
              <a:rPr lang="el-GR" b="1" dirty="0" err="1">
                <a:solidFill>
                  <a:srgbClr val="242020"/>
                </a:solidFill>
                <a:latin typeface="Times New Roman" panose="02020603050405020304" pitchFamily="18" charset="0"/>
                <a:ea typeface="Times New Roman" panose="02020603050405020304" pitchFamily="18" charset="0"/>
              </a:rPr>
              <a:t>σαμανικές</a:t>
            </a:r>
            <a:r>
              <a:rPr lang="el-GR" b="1" dirty="0">
                <a:solidFill>
                  <a:srgbClr val="242020"/>
                </a:solidFill>
                <a:latin typeface="Times New Roman" panose="02020603050405020304" pitchFamily="18" charset="0"/>
                <a:ea typeface="Times New Roman" panose="02020603050405020304" pitchFamily="18" charset="0"/>
              </a:rPr>
              <a:t> τεχνικές, ονόματα και λειτουργίες πνευμάτων, μυστική γλώσσα </a:t>
            </a:r>
            <a:r>
              <a:rPr lang="el-GR" b="1" dirty="0" err="1">
                <a:solidFill>
                  <a:srgbClr val="242020"/>
                </a:solidFill>
                <a:latin typeface="Times New Roman" panose="02020603050405020304" pitchFamily="18" charset="0"/>
                <a:ea typeface="Times New Roman" panose="02020603050405020304" pitchFamily="18" charset="0"/>
              </a:rPr>
              <a:t>κ.λ.π</a:t>
            </a:r>
            <a:r>
              <a:rPr lang="el-GR" b="1" dirty="0">
                <a:solidFill>
                  <a:srgbClr val="242020"/>
                </a:solidFill>
                <a:latin typeface="Times New Roman" panose="02020603050405020304" pitchFamily="18" charset="0"/>
                <a:ea typeface="Times New Roman" panose="02020603050405020304" pitchFamily="18" charset="0"/>
              </a:rPr>
              <a:t>). Αυτή η διπλή μόρφωση που παίρνει από τα πνεύματα και τους παλιούς </a:t>
            </a:r>
            <a:r>
              <a:rPr lang="el-GR" b="1" dirty="0" err="1">
                <a:solidFill>
                  <a:srgbClr val="242020"/>
                </a:solidFill>
                <a:latin typeface="Times New Roman" panose="02020603050405020304" pitchFamily="18" charset="0"/>
                <a:ea typeface="Times New Roman" panose="02020603050405020304" pitchFamily="18" charset="0"/>
              </a:rPr>
              <a:t>αρχι</a:t>
            </a:r>
            <a:r>
              <a:rPr lang="el-GR" b="1" dirty="0">
                <a:solidFill>
                  <a:srgbClr val="242020"/>
                </a:solidFill>
                <a:latin typeface="Times New Roman" panose="02020603050405020304" pitchFamily="18" charset="0"/>
                <a:ea typeface="Times New Roman" panose="02020603050405020304" pitchFamily="18" charset="0"/>
              </a:rPr>
              <a:t> - </a:t>
            </a:r>
            <a:r>
              <a:rPr lang="el-GR" b="1" dirty="0" err="1">
                <a:solidFill>
                  <a:srgbClr val="242020"/>
                </a:solidFill>
                <a:latin typeface="Times New Roman" panose="02020603050405020304" pitchFamily="18" charset="0"/>
                <a:ea typeface="Times New Roman" panose="02020603050405020304" pitchFamily="18" charset="0"/>
              </a:rPr>
              <a:t>σαμάνους</a:t>
            </a:r>
            <a:r>
              <a:rPr lang="el-GR" b="1" dirty="0">
                <a:solidFill>
                  <a:srgbClr val="242020"/>
                </a:solidFill>
                <a:latin typeface="Times New Roman" panose="02020603050405020304" pitchFamily="18" charset="0"/>
                <a:ea typeface="Times New Roman" panose="02020603050405020304" pitchFamily="18" charset="0"/>
              </a:rPr>
              <a:t>, ισοδυναμεί με μια μύηση. Μερικές φορές η μύηση γίνεται δημόσια και αποτελεί από μόνη της μια αυτόνομη τελετουργία. Αλλά η απουσία ενός τελετουργικού αυτού του είδους, δεν εμπεριέχει καθόλου την απουσία μιας μύησης : αυτή μπορεί πολύ καλά να επιχειρηθεί σε όνειρο ή στην εκστατική εμπειρία του νεοφώτιστου. </a:t>
            </a:r>
            <a:endParaRPr lang="el-GR" b="1" dirty="0"/>
          </a:p>
        </p:txBody>
      </p:sp>
    </p:spTree>
    <p:extLst>
      <p:ext uri="{BB962C8B-B14F-4D97-AF65-F5344CB8AC3E}">
        <p14:creationId xmlns:p14="http://schemas.microsoft.com/office/powerpoint/2010/main" val="1801094123"/>
      </p:ext>
    </p:extLst>
  </p:cSld>
  <p:clrMapOvr>
    <a:masterClrMapping/>
  </p:clrMapOvr>
  <p:transition>
    <p:push dir="d"/>
  </p:transition>
  <p:timing>
    <p:tnLst>
      <p:par>
        <p:cTn id="1" dur="indefinite" restart="never" nodeType="tmRoot"/>
      </p:par>
    </p:tnLst>
  </p:timing>
</p:sld>
</file>

<file path=ppt/theme/theme1.xml><?xml version="1.0" encoding="utf-8"?>
<a:theme xmlns:a="http://schemas.openxmlformats.org/drawingml/2006/main" name="Βερολίνο">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TM04033917[[fn=Βερολίνο]]</Template>
  <TotalTime>343</TotalTime>
  <Words>1776</Words>
  <Application>Microsoft Office PowerPoint</Application>
  <PresentationFormat>Ευρεία οθόνη</PresentationFormat>
  <Paragraphs>112</Paragraphs>
  <Slides>30</Slides>
  <Notes>0</Notes>
  <HiddenSlides>0</HiddenSlides>
  <MMClips>1</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30</vt:i4>
      </vt:variant>
    </vt:vector>
  </HeadingPairs>
  <TitlesOfParts>
    <vt:vector size="38" baseType="lpstr">
      <vt:lpstr>Arial</vt:lpstr>
      <vt:lpstr>Calibri</vt:lpstr>
      <vt:lpstr>DefaultMetricsFont</vt:lpstr>
      <vt:lpstr>Lato</vt:lpstr>
      <vt:lpstr>Medium</vt:lpstr>
      <vt:lpstr>Times New Roman</vt:lpstr>
      <vt:lpstr>Trebuchet MS</vt:lpstr>
      <vt:lpstr>Βερολίνο</vt:lpstr>
      <vt:lpstr>Σαμανισμός : μία ιστορία παλιά και καινούργια …</vt:lpstr>
      <vt:lpstr>Shamanism: A Concise Introduction, Routledge (New York, NY), 2002. Margaret Stutley </vt:lpstr>
      <vt:lpstr>Για τη συγγραφέα:</vt:lpstr>
      <vt:lpstr>Περιεχόμενο του βιβλίου:</vt:lpstr>
      <vt:lpstr>Εθνογραφικό πλαίσιο του σαμανισμού:</vt:lpstr>
      <vt:lpstr>Οι σαμάνοι καλούν τα πνεύματα:</vt:lpstr>
      <vt:lpstr>Η έννοια του σαμανισμού:</vt:lpstr>
      <vt:lpstr>Χώρος δράσης των σαμάνων:</vt:lpstr>
      <vt:lpstr>Πώς γίνεται κάποιος σαμάνος;</vt:lpstr>
      <vt:lpstr>Αρχές του σαμανισμού:</vt:lpstr>
      <vt:lpstr>Η επίδραση των ονείρων:</vt:lpstr>
      <vt:lpstr>Η θεραπεία των σαμάνων:</vt:lpstr>
      <vt:lpstr>Η έννοια του Trance:</vt:lpstr>
      <vt:lpstr>Η μουσική των σαμάνων</vt:lpstr>
      <vt:lpstr>Πώς επιδρά η μουσική του σαμάνου:</vt:lpstr>
      <vt:lpstr>Μουσική και μεταβαλλόμενη συνείδηση:</vt:lpstr>
      <vt:lpstr>Σχέση του σαμάνου με τα πνεύματα:</vt:lpstr>
      <vt:lpstr>Τα ζώα στο σαμανισμό:</vt:lpstr>
      <vt:lpstr>Η υπόδυση ρόλων στους σαμάνους:</vt:lpstr>
      <vt:lpstr>Τα παραφερνάλια του σαμάνου:</vt:lpstr>
      <vt:lpstr>Αρχαίοι Έλληνες σαμάνοι:</vt:lpstr>
      <vt:lpstr>Η αίγλη και η οικονομική δύναμη του σαμάνου:</vt:lpstr>
      <vt:lpstr>Σύγχρονοι σαμάνοι: οραματιστές ή φακίρηδες</vt:lpstr>
      <vt:lpstr>Σύγχρονοι σαμάνοι:</vt:lpstr>
      <vt:lpstr>Πολιτική και κοινωνική διάσταση του σαμανισμού-θρησκευτικός συγκρητισμός:</vt:lpstr>
      <vt:lpstr>Συνέχεια του συγκρητισμού</vt:lpstr>
      <vt:lpstr>Μαντική τέχνη των σαμάνων:</vt:lpstr>
      <vt:lpstr>Λόγοι ασθένειας στους σαμάνους:</vt:lpstr>
      <vt:lpstr>Συνέβη πριν από λίγο καιρό στην εξωτική Αθήνα:</vt:lpstr>
      <vt:lpstr>Ερωτήματα: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Σαμανισμός : μία ιστορία παλιά και καινούργια …</dc:title>
  <dc:creator>νελλη</dc:creator>
  <cp:lastModifiedBy>νελλη</cp:lastModifiedBy>
  <cp:revision>42</cp:revision>
  <dcterms:created xsi:type="dcterms:W3CDTF">2018-03-08T13:36:24Z</dcterms:created>
  <dcterms:modified xsi:type="dcterms:W3CDTF">2018-03-13T15:30:06Z</dcterms:modified>
</cp:coreProperties>
</file>