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29" r:id="rId2"/>
    <p:sldId id="407" r:id="rId3"/>
    <p:sldId id="427" r:id="rId4"/>
    <p:sldId id="428" r:id="rId5"/>
    <p:sldId id="430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50917-3D5D-4FCB-86C8-C29280A03437}" type="datetimeFigureOut">
              <a:rPr lang="el-GR" smtClean="0"/>
              <a:t>25/6/2015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FFC49-A98E-4B9B-BAA6-9A4EFF6298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398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B17-52A6-4430-87CA-2A127961F88D}" type="datetime1">
              <a:rPr lang="el-GR" smtClean="0"/>
              <a:t>25/6/2015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80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092B-1EBC-4A4D-887B-1DE82E68A7DE}" type="datetime1">
              <a:rPr lang="el-GR" smtClean="0"/>
              <a:t>25/6/2015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329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7992-74AD-4695-90CA-6C60E7E7E6B0}" type="datetime1">
              <a:rPr lang="el-GR" smtClean="0"/>
              <a:t>25/6/2015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004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83C-BE0E-4B23-84D0-1E21CAFC107B}" type="datetime1">
              <a:rPr lang="el-GR" smtClean="0"/>
              <a:t>25/6/2015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617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46D-5481-4F43-9CCB-D55AD71E7BDA}" type="datetime1">
              <a:rPr lang="el-GR" smtClean="0"/>
              <a:t>25/6/2015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722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8E55-F146-4313-AE2C-D790D29B2DEA}" type="datetime1">
              <a:rPr lang="el-GR" smtClean="0"/>
              <a:t>25/6/2015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56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9421-9780-4B79-AE3C-22456461B46F}" type="datetime1">
              <a:rPr lang="el-GR" smtClean="0"/>
              <a:t>25/6/2015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968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0EEF-2472-4C77-86B6-DF385FE41B0E}" type="datetime1">
              <a:rPr lang="el-GR" smtClean="0"/>
              <a:t>25/6/2015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208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5475-195A-42F5-B605-5FBC97850B16}" type="datetime1">
              <a:rPr lang="el-GR" smtClean="0"/>
              <a:t>25/6/2015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004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E2BC-ED2D-4069-B096-0527AE10DD36}" type="datetime1">
              <a:rPr lang="el-GR" smtClean="0"/>
              <a:t>25/6/2015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395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EF58-E338-465E-BCF6-A98F9F38D369}" type="datetime1">
              <a:rPr lang="el-GR" smtClean="0"/>
              <a:t>25/6/2015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663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01CBB-9CFF-43D8-AD69-75A5C33E89C2}" type="datetime1">
              <a:rPr lang="el-GR" smtClean="0"/>
              <a:t>25/6/2015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66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2393"/>
            <a:ext cx="7772400" cy="794519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l-GR" b="1" dirty="0" smtClean="0">
                <a:solidFill>
                  <a:schemeClr val="bg1"/>
                </a:solidFill>
              </a:rPr>
              <a:t>ΣΤΑΤΙΚΗ Ι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84512"/>
            <a:ext cx="9144000" cy="67248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Ενότητα </a:t>
            </a:r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  <a:r>
              <a:rPr lang="el-GR" b="1" baseline="30000" dirty="0" smtClean="0">
                <a:solidFill>
                  <a:schemeClr val="accent5">
                    <a:lumMod val="75000"/>
                  </a:schemeClr>
                </a:solidFill>
              </a:rPr>
              <a:t>η</a:t>
            </a:r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: Η ΕΛΑΣΤΙΚΗ ΓΡΑΜΜΗ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7504" y="3356992"/>
            <a:ext cx="88924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 smtClean="0">
                <a:solidFill>
                  <a:schemeClr val="tx1"/>
                </a:solidFill>
              </a:rPr>
              <a:t>Διάλεξη: Η ελαστική γραμμή – τα ελαστικά φορτία – η ομόλογη δοκός των βυθίσεων.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4016" y="4509120"/>
            <a:ext cx="889248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600" dirty="0" smtClean="0">
                <a:solidFill>
                  <a:schemeClr val="tx1"/>
                </a:solidFill>
              </a:rPr>
              <a:t>Καθηγητής Ε. Μυστακίδης</a:t>
            </a:r>
          </a:p>
          <a:p>
            <a:r>
              <a:rPr lang="el-GR" sz="2600" dirty="0" smtClean="0">
                <a:solidFill>
                  <a:schemeClr val="tx1"/>
                </a:solidFill>
              </a:rPr>
              <a:t>Τμήμα Πολιτικών Μηχανικών Π.Θ.</a:t>
            </a:r>
            <a:endParaRPr lang="el-GR" sz="2600" dirty="0">
              <a:solidFill>
                <a:schemeClr val="tx1"/>
              </a:solidFill>
            </a:endParaRPr>
          </a:p>
        </p:txBody>
      </p:sp>
      <p:pic>
        <p:nvPicPr>
          <p:cNvPr id="22538" name="Picture 10" descr="Λογότυπο Πανεπιστήμιο Θεσσαλία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800"/>
            <a:ext cx="147216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195737" y="404664"/>
            <a:ext cx="266429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ΠΑΝΕΠΙΣΤΗΜΙΟ ΘΕΣΣΑΛΙΑΣ</a:t>
            </a:r>
            <a:endParaRPr lang="el-GR" sz="2800" b="1" dirty="0">
              <a:solidFill>
                <a:schemeClr val="tx1"/>
              </a:solidFill>
            </a:endParaRPr>
          </a:p>
        </p:txBody>
      </p:sp>
      <p:pic>
        <p:nvPicPr>
          <p:cNvPr id="22533" name="Picture 5" descr="Λογότυπο ανοιχτά ακαδημαϊκά μαθήματα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353"/>
            <a:ext cx="2235695" cy="181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Εικόνα 3" descr="Λογότυπο ΕΣΠΑ 2007-2013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661248"/>
            <a:ext cx="4797921" cy="11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6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39"/>
            <a:ext cx="9144000" cy="101235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2800" b="1" dirty="0" smtClean="0"/>
              <a:t>Παράδειγμα 1</a:t>
            </a:r>
            <a:r>
              <a:rPr lang="el-GR" sz="2800" b="1" baseline="30000" dirty="0"/>
              <a:t>ο</a:t>
            </a:r>
            <a:r>
              <a:rPr lang="el-GR" sz="2800" b="1" dirty="0" smtClean="0"/>
              <a:t> – υπολογισμός διαγράμματος ροπής </a:t>
            </a:r>
            <a:br>
              <a:rPr lang="el-GR" sz="2800" b="1" dirty="0" smtClean="0"/>
            </a:br>
            <a:r>
              <a:rPr lang="el-GR" sz="2800" b="1" dirty="0" smtClean="0"/>
              <a:t>ομόλογης δοκού </a:t>
            </a:r>
            <a:endParaRPr lang="el-GR" sz="2800" b="1" baseline="-25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7504" y="1200997"/>
            <a:ext cx="903649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Στη συνέχεια, πρέπει να υπολογιστούν τα διαγράμματα τεμνουσών και ροπών της ομόλογης δοκού. Υπολογίζονται οι αντιδράσεις:</a:t>
            </a:r>
          </a:p>
          <a:p>
            <a:pPr marL="0" indent="0">
              <a:buFont typeface="Arial" pitchFamily="34" charset="0"/>
              <a:buNone/>
            </a:pPr>
            <a:endParaRPr 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2106463"/>
                <a:ext cx="3682931" cy="822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𝑦</m:t>
                          </m:r>
                        </m:sub>
                        <m:sup/>
                      </m:sSubSup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𝑃𝑙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𝐸𝐽</m:t>
                          </m:r>
                        </m:den>
                      </m:f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𝑙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16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𝐸𝐽</m:t>
                          </m:r>
                        </m:den>
                      </m:f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106463"/>
                <a:ext cx="3682931" cy="8227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2929189"/>
            <a:ext cx="8820472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Καθώς το φορτίο είναι τριγωνικό, η συνάρτηση των </a:t>
            </a:r>
            <a:r>
              <a:rPr lang="en-US" sz="2400" dirty="0" smtClean="0"/>
              <a:t>Q</a:t>
            </a:r>
            <a:r>
              <a:rPr lang="el-GR" sz="2400" dirty="0" smtClean="0"/>
              <a:t>*</a:t>
            </a:r>
            <a:r>
              <a:rPr lang="en-US" sz="2400" dirty="0" smtClean="0"/>
              <a:t> </a:t>
            </a:r>
            <a:r>
              <a:rPr lang="el-GR" sz="2400" dirty="0" smtClean="0"/>
              <a:t>θα είναι 2</a:t>
            </a:r>
            <a:r>
              <a:rPr lang="el-GR" sz="2400" baseline="30000" dirty="0" smtClean="0"/>
              <a:t>ου</a:t>
            </a:r>
            <a:r>
              <a:rPr lang="el-GR" sz="2400" dirty="0" smtClean="0"/>
              <a:t> βαθμού και των Μ* θα είναι 3</a:t>
            </a:r>
            <a:r>
              <a:rPr lang="el-GR" sz="2400" baseline="30000" dirty="0" smtClean="0"/>
              <a:t>ου</a:t>
            </a:r>
            <a:r>
              <a:rPr lang="el-GR" sz="2400" dirty="0" smtClean="0"/>
              <a:t> βαθμού. Η συνάρτηση Μ*(</a:t>
            </a:r>
            <a:r>
              <a:rPr lang="en-US" sz="2400" dirty="0" smtClean="0"/>
              <a:t>x) </a:t>
            </a:r>
            <a:r>
              <a:rPr lang="el-GR" sz="2400" dirty="0" smtClean="0"/>
              <a:t>προκύπτει από τομή στην ομόλογη δοκό που φορτίζεται με το ελαστικό φορτίο:</a:t>
            </a:r>
            <a:endParaRPr lang="el-GR" sz="2400" baseline="-25000" dirty="0" smtClean="0"/>
          </a:p>
        </p:txBody>
      </p:sp>
      <p:graphicFrame>
        <p:nvGraphicFramePr>
          <p:cNvPr id="3" name="Object 2" descr="Εικόνα που παρουσιάζει την τομή στην ομόλογη δοκό που φορτίζεται με το ελαστικό φορτίο, με σκοπό την εύρεση της συνάρτησης της ροπής της ομόλογης δοκού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308571"/>
              </p:ext>
            </p:extLst>
          </p:nvPr>
        </p:nvGraphicFramePr>
        <p:xfrm>
          <a:off x="133494" y="4480148"/>
          <a:ext cx="2854329" cy="1397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53" name="Picture (32-bit)" r:id="rId6" imgW="2343240" imgH="1181160" progId="MetafileCompanion32.Picture.1">
                  <p:embed/>
                </p:oleObj>
              </mc:Choice>
              <mc:Fallback>
                <p:oleObj name="Picture (32-bit)" r:id="rId6" imgW="2343240" imgH="11811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3494" y="4480148"/>
                        <a:ext cx="2854329" cy="1397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87824" y="4513365"/>
                <a:ext cx="6141425" cy="822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16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𝐸𝐽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𝑃𝑙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𝐸𝐽</m:t>
                          </m:r>
                        </m:den>
                      </m:f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𝑙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𝑥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16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𝐸𝐽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𝐸𝐽</m:t>
                          </m:r>
                        </m:den>
                      </m:f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513365"/>
                <a:ext cx="6141425" cy="82272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19672" y="5665493"/>
                <a:ext cx="7509577" cy="85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16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𝐸𝐽</m:t>
                          </m:r>
                        </m:den>
                      </m:f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𝑙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𝐸𝐽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∗8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32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𝐸𝐽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96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𝐸𝐽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48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𝐸𝐽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665493"/>
                <a:ext cx="7509577" cy="85985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72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Παράδειγμα 1</a:t>
            </a:r>
            <a:r>
              <a:rPr lang="el-GR" sz="2800" b="1" baseline="30000" dirty="0" smtClean="0"/>
              <a:t>ο </a:t>
            </a:r>
            <a:r>
              <a:rPr lang="el-GR" sz="2800" b="1" dirty="0" smtClean="0"/>
              <a:t>– εύρεση της ελαστικής γραμμής </a:t>
            </a:r>
            <a:endParaRPr lang="el-GR" sz="2800" b="1" baseline="-25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836712"/>
            <a:ext cx="91440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Τα διαγράμματα τεμνουσών και ροπών που προκύπτουν για την ομόλογη δοκό παρουσιάζονται παρακάτω.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Το διάγραμμα των </a:t>
            </a:r>
            <a:r>
              <a:rPr lang="en-US" sz="2400" dirty="0" smtClean="0"/>
              <a:t>Q</a:t>
            </a:r>
            <a:r>
              <a:rPr lang="el-GR" sz="2400" dirty="0" smtClean="0"/>
              <a:t>* της ομόλογης δοκού δίνει τη συνάρτηση των στροφών φ του αρχικού φορέα. Αντίστοιχα, η συνάρτηση Μ*(</a:t>
            </a:r>
            <a:r>
              <a:rPr lang="en-US" sz="2400" dirty="0" smtClean="0"/>
              <a:t>x) </a:t>
            </a:r>
            <a:r>
              <a:rPr lang="el-GR" sz="2400" dirty="0" smtClean="0"/>
              <a:t>της ομόλογης δοκού ταυτίζεται με τη συνάρτηση της ελαστικής γραμμής </a:t>
            </a:r>
            <a:r>
              <a:rPr lang="en-US" sz="2400" dirty="0" smtClean="0"/>
              <a:t>u(x) </a:t>
            </a:r>
            <a:r>
              <a:rPr lang="el-GR" sz="2400" dirty="0" smtClean="0"/>
              <a:t>της αρχικής δοκού.</a:t>
            </a:r>
          </a:p>
          <a:p>
            <a:pPr marL="0" indent="0">
              <a:buFont typeface="Arial" pitchFamily="34" charset="0"/>
              <a:buNone/>
            </a:pPr>
            <a:endParaRPr lang="en-US" sz="2400" baseline="30000" dirty="0"/>
          </a:p>
        </p:txBody>
      </p:sp>
      <p:graphicFrame>
        <p:nvGraphicFramePr>
          <p:cNvPr id="4" name="Object 3" descr="Εικόνα που παρουσιάζει τα διαγράμματα τεμνουσών και ροπών της ομόλογης δοκού και τη ζητούμενη ελαστική γραμμή της αρχικής δοκού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969890"/>
              </p:ext>
            </p:extLst>
          </p:nvPr>
        </p:nvGraphicFramePr>
        <p:xfrm>
          <a:off x="2195736" y="3140968"/>
          <a:ext cx="4968552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6" name="Picture (32-bit)" r:id="rId3" imgW="1685880" imgH="1314360" progId="MetafileCompanion32.Picture.1">
                  <p:embed/>
                </p:oleObj>
              </mc:Choice>
              <mc:Fallback>
                <p:oleObj name="Picture (32-bit)" r:id="rId3" imgW="1685880" imgH="13143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5736" y="3140968"/>
                        <a:ext cx="4968552" cy="36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64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Παράδειγμα </a:t>
            </a:r>
            <a:r>
              <a:rPr lang="en-US" sz="2800" b="1" dirty="0" smtClean="0"/>
              <a:t>2</a:t>
            </a:r>
            <a:r>
              <a:rPr lang="el-GR" sz="2800" b="1" baseline="30000" dirty="0" smtClean="0"/>
              <a:t>ο</a:t>
            </a:r>
            <a:r>
              <a:rPr lang="en-US" sz="2800" b="1" baseline="30000" dirty="0" smtClean="0"/>
              <a:t> </a:t>
            </a:r>
            <a:r>
              <a:rPr lang="en-US" sz="2800" b="1" dirty="0" smtClean="0"/>
              <a:t>– </a:t>
            </a:r>
            <a:r>
              <a:rPr lang="el-GR" sz="2800" b="1" dirty="0" smtClean="0"/>
              <a:t>υπολογισμός ελαστικού φορτίου </a:t>
            </a:r>
            <a:endParaRPr lang="el-GR" sz="2800" b="1" baseline="-25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47864" y="836712"/>
            <a:ext cx="5796136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Να υπολογιστεί η ελαστική γραμμή του προβόλου του σχήματος.</a:t>
            </a:r>
          </a:p>
          <a:p>
            <a:pPr marL="0" indent="0">
              <a:buFont typeface="Arial" pitchFamily="34" charset="0"/>
              <a:buNone/>
            </a:pPr>
            <a:endParaRPr lang="en-US" sz="2400" baseline="30000" dirty="0"/>
          </a:p>
          <a:p>
            <a:r>
              <a:rPr lang="el-GR" sz="2400" dirty="0" smtClean="0"/>
              <a:t>Υπολογίζεται το διάγραμμα ροπών του προβόλου για το κατακόρυφο φορτίο </a:t>
            </a:r>
            <a:r>
              <a:rPr lang="en-US" sz="2400" dirty="0" smtClean="0"/>
              <a:t>P</a:t>
            </a:r>
            <a:r>
              <a:rPr lang="el-GR" sz="2400" dirty="0" smtClean="0"/>
              <a:t>. Διαιρώντας τα Μ με το Ε</a:t>
            </a:r>
            <a:r>
              <a:rPr lang="en-US" sz="2400" dirty="0" smtClean="0"/>
              <a:t>J </a:t>
            </a:r>
            <a:r>
              <a:rPr lang="el-GR" sz="2400" dirty="0" smtClean="0"/>
              <a:t>υπολογίζεται το ελαστικό φορτίο </a:t>
            </a:r>
            <a:r>
              <a:rPr lang="en-US" sz="2400" dirty="0" smtClean="0"/>
              <a:t>w</a:t>
            </a:r>
            <a:r>
              <a:rPr lang="el-GR" sz="2400" dirty="0" smtClean="0"/>
              <a:t>.</a:t>
            </a:r>
            <a:r>
              <a:rPr lang="en-US" sz="2400" dirty="0" smtClean="0"/>
              <a:t> </a:t>
            </a:r>
            <a:r>
              <a:rPr lang="el-GR" sz="2400" dirty="0" smtClean="0"/>
              <a:t>Η μέγιστη τιμή του ελαστικού φορτίου θα είναι: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=</a:t>
            </a:r>
            <a:r>
              <a:rPr lang="el-GR" sz="2400" dirty="0" smtClean="0"/>
              <a:t>-</a:t>
            </a:r>
            <a:r>
              <a:rPr lang="en-US" sz="2400" dirty="0" smtClean="0"/>
              <a:t>Pl/EJ.</a:t>
            </a:r>
            <a:endParaRPr lang="el-GR" sz="2400" dirty="0" smtClean="0"/>
          </a:p>
          <a:p>
            <a:r>
              <a:rPr lang="el-GR" sz="2400" dirty="0" smtClean="0"/>
              <a:t>Ακολούθως, θα πρέπει να φορτιστεί με το ελαστικό φορτίο η </a:t>
            </a:r>
            <a:r>
              <a:rPr lang="el-GR" sz="2400" b="1" dirty="0" smtClean="0"/>
              <a:t>ομόλογη δοκός</a:t>
            </a:r>
            <a:r>
              <a:rPr lang="el-GR" sz="2400" dirty="0" smtClean="0"/>
              <a:t>. </a:t>
            </a:r>
          </a:p>
        </p:txBody>
      </p:sp>
      <p:graphicFrame>
        <p:nvGraphicFramePr>
          <p:cNvPr id="3" name="Object 2" descr="Εικόνα που παρουσιάζει τον πρόβολο στο ελεύθερο άκρο του οποίου ασκείται κατακόρυφο φορτίο, το διάγραμμα ροπών του προβόλου και την ομόλογη δοκό που φορτίζεται με το ελαστικό φορτίο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049686"/>
              </p:ext>
            </p:extLst>
          </p:nvPr>
        </p:nvGraphicFramePr>
        <p:xfrm>
          <a:off x="28476" y="836711"/>
          <a:ext cx="3260140" cy="4104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4" name="Picture (32-bit)" r:id="rId3" imgW="1400040" imgH="1523880" progId="MetafileCompanion32.Picture.1">
                  <p:embed/>
                </p:oleObj>
              </mc:Choice>
              <mc:Fallback>
                <p:oleObj name="Picture (32-bit)" r:id="rId3" imgW="1400040" imgH="152388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76" y="836711"/>
                        <a:ext cx="3260140" cy="4104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0" y="5013176"/>
            <a:ext cx="91440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/>
              <a:t>Σημειώνεται ότι για την ομόλογη δοκό </a:t>
            </a:r>
            <a:r>
              <a:rPr lang="el-GR" sz="2400" dirty="0" smtClean="0"/>
              <a:t>ισχύει </a:t>
            </a:r>
            <a:r>
              <a:rPr lang="el-GR" sz="2400" dirty="0"/>
              <a:t>ο κανόνας: </a:t>
            </a:r>
            <a:r>
              <a:rPr lang="el-GR" sz="2400" u="sng" dirty="0">
                <a:solidFill>
                  <a:schemeClr val="accent5">
                    <a:lumMod val="75000"/>
                  </a:schemeClr>
                </a:solidFill>
              </a:rPr>
              <a:t>όπου υπάρχει πάκτωση </a:t>
            </a:r>
            <a:r>
              <a:rPr lang="el-GR" sz="2400" u="sng" dirty="0" smtClean="0">
                <a:solidFill>
                  <a:schemeClr val="accent5">
                    <a:lumMod val="75000"/>
                  </a:schemeClr>
                </a:solidFill>
              </a:rPr>
              <a:t>στην αρχική δοκό μετατρέπεται </a:t>
            </a:r>
            <a:r>
              <a:rPr lang="el-GR" sz="2400" u="sng" dirty="0">
                <a:solidFill>
                  <a:schemeClr val="accent5">
                    <a:lumMod val="75000"/>
                  </a:schemeClr>
                </a:solidFill>
              </a:rPr>
              <a:t>σε ελεύθερο άκρο </a:t>
            </a:r>
            <a:r>
              <a:rPr lang="el-GR" sz="2400" u="sng" dirty="0" smtClean="0">
                <a:solidFill>
                  <a:schemeClr val="accent5">
                    <a:lumMod val="75000"/>
                  </a:schemeClr>
                </a:solidFill>
              </a:rPr>
              <a:t>στην ομόλογη και αντίστροφα</a:t>
            </a:r>
            <a:r>
              <a:rPr lang="el-GR" sz="2400" dirty="0" smtClean="0"/>
              <a:t>. </a:t>
            </a:r>
            <a:r>
              <a:rPr lang="el-GR" sz="2400" dirty="0"/>
              <a:t>Το ελαστικό φορτίο προκύπτει αρνητικό, άρα η ομόλογη δοκός φορτίζεται από </a:t>
            </a:r>
            <a:r>
              <a:rPr lang="el-GR" sz="2400" dirty="0" smtClean="0"/>
              <a:t>κάτω προς τα πάνω.</a:t>
            </a:r>
            <a:endParaRPr lang="en-US" sz="2400" baseline="30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22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39"/>
            <a:ext cx="9144000" cy="101235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2800" b="1" dirty="0" smtClean="0"/>
              <a:t>Παράδειγμα 2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– υπολογισμός διαγράμματος ροπής </a:t>
            </a:r>
            <a:br>
              <a:rPr lang="el-GR" sz="2800" b="1" dirty="0" smtClean="0"/>
            </a:br>
            <a:r>
              <a:rPr lang="el-GR" sz="2800" b="1" dirty="0" smtClean="0"/>
              <a:t>ομόλογης δοκού και εύρεση ελαστικής γραμμής</a:t>
            </a:r>
            <a:endParaRPr lang="el-GR" sz="2800" b="1" baseline="-25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7504" y="1200997"/>
            <a:ext cx="903649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Στη συνέχεια, πρέπει να υπολογιστούν τα διαγράμματα τεμνουσών και ροπών της ομόλογης δοκού. Υπολογίζεται </a:t>
            </a:r>
            <a:r>
              <a:rPr lang="el-GR" sz="2400" dirty="0"/>
              <a:t>η</a:t>
            </a:r>
            <a:r>
              <a:rPr lang="el-GR" sz="2400" dirty="0" smtClean="0"/>
              <a:t> αντίδραση:</a:t>
            </a:r>
          </a:p>
          <a:p>
            <a:pPr marL="0" indent="0">
              <a:buFont typeface="Arial" pitchFamily="34" charset="0"/>
              <a:buNone/>
            </a:pPr>
            <a:endParaRPr 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4088" y="2102218"/>
                <a:ext cx="1713931" cy="822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𝐸𝐽</m:t>
                          </m:r>
                        </m:den>
                      </m:f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102218"/>
                <a:ext cx="1713931" cy="8227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3923928" y="3073205"/>
            <a:ext cx="5220072" cy="2372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Καθώς το φορτίο είναι τριγωνικό, η συνάρτηση των </a:t>
            </a:r>
            <a:r>
              <a:rPr lang="en-US" sz="2400" dirty="0" smtClean="0"/>
              <a:t>Q</a:t>
            </a:r>
            <a:r>
              <a:rPr lang="el-GR" sz="2400" dirty="0" smtClean="0"/>
              <a:t>*</a:t>
            </a:r>
            <a:r>
              <a:rPr lang="en-US" sz="2400" dirty="0" smtClean="0"/>
              <a:t> </a:t>
            </a:r>
            <a:r>
              <a:rPr lang="el-GR" sz="2400" dirty="0" smtClean="0"/>
              <a:t>θα είναι 2</a:t>
            </a:r>
            <a:r>
              <a:rPr lang="el-GR" sz="2400" baseline="30000" dirty="0" smtClean="0"/>
              <a:t>ου</a:t>
            </a:r>
            <a:r>
              <a:rPr lang="el-GR" sz="2400" dirty="0" smtClean="0"/>
              <a:t> βαθμού και των Μ* θα είναι 3</a:t>
            </a:r>
            <a:r>
              <a:rPr lang="el-GR" sz="2400" baseline="30000" dirty="0" smtClean="0"/>
              <a:t>ου</a:t>
            </a:r>
            <a:r>
              <a:rPr lang="el-GR" sz="2400" dirty="0" smtClean="0"/>
              <a:t> βαθμού. Το διάγραμμα Μ*</a:t>
            </a:r>
            <a:r>
              <a:rPr lang="en-US" sz="2400" dirty="0" smtClean="0"/>
              <a:t> </a:t>
            </a:r>
            <a:r>
              <a:rPr lang="el-GR" sz="2400" dirty="0"/>
              <a:t>της ομόλογης δοκού ταυτίζεται με </a:t>
            </a:r>
            <a:r>
              <a:rPr lang="el-GR" sz="2400" dirty="0" smtClean="0"/>
              <a:t>την ελαστική γραμμή </a:t>
            </a:r>
            <a:r>
              <a:rPr lang="en-US" sz="2400" dirty="0" smtClean="0"/>
              <a:t>u </a:t>
            </a:r>
            <a:r>
              <a:rPr lang="el-GR" sz="2400" dirty="0" smtClean="0"/>
              <a:t>του αρχικού φορέα.</a:t>
            </a:r>
            <a:endParaRPr lang="el-GR" sz="2400" baseline="-25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55976" y="5558602"/>
                <a:ext cx="3778470" cy="822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𝐸𝐽</m:t>
                          </m:r>
                        </m:den>
                      </m:f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𝑙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𝐸𝐽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558602"/>
                <a:ext cx="3778470" cy="8227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 descr="Εικόνα που παρουσιάζει τα διαγράμματα τεμνουσών και ροπών της ομόλογης δοκού και τη ζητούμενη ελαστική γραμμή του αρχικού φορέα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547862"/>
              </p:ext>
            </p:extLst>
          </p:nvPr>
        </p:nvGraphicFramePr>
        <p:xfrm>
          <a:off x="288032" y="2342135"/>
          <a:ext cx="3491880" cy="3834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6" name="Picture (32-bit)" r:id="rId7" imgW="2685960" imgH="2771640" progId="MetafileCompanion32.Picture.1">
                  <p:embed/>
                </p:oleObj>
              </mc:Choice>
              <mc:Fallback>
                <p:oleObj name="Picture (32-bit)" r:id="rId7" imgW="2685960" imgH="27716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8032" y="2342135"/>
                        <a:ext cx="3491880" cy="3834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50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Κανόνας εύρεσης ομόλογης δοκού για συνεχείς δοκούς</a:t>
            </a:r>
            <a:endParaRPr lang="el-GR" sz="2800" b="1" baseline="-25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7504" y="836712"/>
            <a:ext cx="9036496" cy="590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Για την εύρεση της ομόλογης δοκού στην περίπτωση μιας συνεχούς δοκού, πρέπει να ακολουθηθεί ο παρακάτω κανόνας:</a:t>
            </a:r>
          </a:p>
          <a:p>
            <a:pPr marL="0" indent="0">
              <a:buFont typeface="Arial" pitchFamily="34" charset="0"/>
              <a:buNone/>
            </a:pPr>
            <a:endParaRPr lang="en-US" sz="2400" baseline="30000" dirty="0"/>
          </a:p>
          <a:p>
            <a:r>
              <a:rPr lang="el-GR" sz="2400" dirty="0" smtClean="0"/>
              <a:t>Όπου υπάρχει πάκτωση στον αρχικό φορέα, στην ομόλογη δοκό υπάρχει ελεύθερο άκρο. Αντίστοιχα, στη θέση του ελέυθερου άκρου του αρχικού φορέα τοποθετείται πάκτωση στην ομόλογη δοκό.</a:t>
            </a:r>
          </a:p>
          <a:p>
            <a:r>
              <a:rPr lang="el-GR" sz="2400" b="1" dirty="0" smtClean="0"/>
              <a:t>Στο εσωτερικό της αρχικής δοκού</a:t>
            </a:r>
            <a:r>
              <a:rPr lang="el-GR" sz="2400" dirty="0" smtClean="0"/>
              <a:t>: όπου υπάρχει απλή στήριξη (άρθρωση ή κύλιση), τοποθετείται εσωτερική άρθρωση στην ομόλογη δοκό. Αντίστοιχα, </a:t>
            </a:r>
            <a:r>
              <a:rPr lang="el-GR" sz="2400" dirty="0"/>
              <a:t>ό</a:t>
            </a:r>
            <a:r>
              <a:rPr lang="el-GR" sz="2400" dirty="0" smtClean="0"/>
              <a:t>που υπάρχει εσωτερική άρθρωση στον αρχικό φορέα, τοποθετείται απλή στήριξη στην ομόλογη δοκό. </a:t>
            </a:r>
          </a:p>
          <a:p>
            <a:r>
              <a:rPr lang="el-GR" sz="2400" b="1" dirty="0" smtClean="0"/>
              <a:t>Στα άκρα της αρχικής δοκού: </a:t>
            </a:r>
            <a:r>
              <a:rPr lang="el-GR" sz="2400" dirty="0" smtClean="0"/>
              <a:t>όπου υπάρχει απλή στήριξη (άρθρωση ή κύλιση), παραμένει απλή στήριξη και στην ομόλογη δοκό. Το αν θα τοποθετηθεί άρθρωση ή κύλιση δεν έχει σημασία, καθώς υπάρχουν μόνο κατακόρυφα φορτία στο φορέα.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81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Η ομόλογη δοκός διάφορων τύπων αρχικών φορέων</a:t>
            </a:r>
            <a:endParaRPr lang="el-GR" sz="2800" b="1" baseline="-25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836712"/>
            <a:ext cx="363589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Για αμφιέρειστη δοκό:</a:t>
            </a:r>
            <a:endParaRPr lang="en-US" sz="2400" baseline="30000" dirty="0"/>
          </a:p>
        </p:txBody>
      </p:sp>
      <p:graphicFrame>
        <p:nvGraphicFramePr>
          <p:cNvPr id="2" name="Object 1" descr="Εικόνα που παρουσιάζει την αρχική αμφιέρειστη δοκό και την ομόλογή της, επίσης αμφιέρειστη, δοκό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84706"/>
              </p:ext>
            </p:extLst>
          </p:nvPr>
        </p:nvGraphicFramePr>
        <p:xfrm>
          <a:off x="3419872" y="836712"/>
          <a:ext cx="3640683" cy="1530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2" name="Picture (32-bit)" r:id="rId3" imgW="1495440" imgH="628560" progId="MetafileCompanion32.Picture.1">
                  <p:embed/>
                </p:oleObj>
              </mc:Choice>
              <mc:Fallback>
                <p:oleObj name="Picture (32-bit)" r:id="rId3" imgW="1495440" imgH="6285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9872" y="836712"/>
                        <a:ext cx="3640683" cy="1530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0" y="2924944"/>
            <a:ext cx="363589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Για πρόβολο:</a:t>
            </a:r>
            <a:endParaRPr lang="en-US" sz="2400" baseline="30000" dirty="0"/>
          </a:p>
        </p:txBody>
      </p:sp>
      <p:graphicFrame>
        <p:nvGraphicFramePr>
          <p:cNvPr id="3" name="Object 2" descr="Εικόνα που παρουσιάζει τον πρόβολο και την ομόλογη δοκό του που προκύπτει αντικαθιστώντας την πάκτωση με ελεύθερο άκρο και το ελεύθερο άκρο με πάκτωση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802833"/>
              </p:ext>
            </p:extLst>
          </p:nvPr>
        </p:nvGraphicFramePr>
        <p:xfrm>
          <a:off x="2699792" y="2831405"/>
          <a:ext cx="2428655" cy="1461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3" name="Picture (32-bit)" r:id="rId5" imgW="1028880" imgH="619200" progId="MetafileCompanion32.Picture.1">
                  <p:embed/>
                </p:oleObj>
              </mc:Choice>
              <mc:Fallback>
                <p:oleObj name="Picture (32-bit)" r:id="rId5" imgW="1028880" imgH="61920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9792" y="2831405"/>
                        <a:ext cx="2428655" cy="1461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0" y="4941168"/>
            <a:ext cx="363589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Για συνεχή δοκό:</a:t>
            </a:r>
            <a:endParaRPr lang="en-US" sz="2400" baseline="30000" dirty="0"/>
          </a:p>
        </p:txBody>
      </p:sp>
      <p:graphicFrame>
        <p:nvGraphicFramePr>
          <p:cNvPr id="6" name="Object 5" descr="Εικόνα που παρουσιάζει μια συνεχή δοκό και την ομόλογη δοκό της που προκύπτει ακολουθώντας τον αντίστοιχο κανόνα που αφορά τις στηρίξει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650789"/>
              </p:ext>
            </p:extLst>
          </p:nvPr>
        </p:nvGraphicFramePr>
        <p:xfrm>
          <a:off x="2771799" y="4873706"/>
          <a:ext cx="3960441" cy="186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4" name="Picture (32-bit)" r:id="rId7" imgW="1924200" imgH="752400" progId="MetafileCompanion32.Picture.1">
                  <p:embed/>
                </p:oleObj>
              </mc:Choice>
              <mc:Fallback>
                <p:oleObj name="Picture (32-bit)" r:id="rId7" imgW="1924200" imgH="75240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71799" y="4873706"/>
                        <a:ext cx="3960441" cy="186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82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Η</a:t>
            </a:r>
            <a:r>
              <a:rPr lang="el-GR" sz="2800" b="1" dirty="0" smtClean="0"/>
              <a:t> ελαστική γραμμή</a:t>
            </a:r>
            <a:endParaRPr lang="el-GR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4016" y="928144"/>
            <a:ext cx="4211960" cy="2860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ΟΡΙΣΜΟΣ: </a:t>
            </a:r>
            <a:r>
              <a:rPr lang="el-GR" sz="2400" dirty="0" smtClean="0"/>
              <a:t>με τον όρο ελαστική γραμμή εννοούμε τη γραμμή του παραμορφωμένου άξονα του φορέα</a:t>
            </a:r>
            <a:r>
              <a:rPr lang="en-US" sz="2400" dirty="0"/>
              <a:t>.</a:t>
            </a:r>
            <a:endParaRPr lang="el-GR" sz="2400" dirty="0" smtClean="0"/>
          </a:p>
        </p:txBody>
      </p:sp>
      <p:sp>
        <p:nvSpPr>
          <p:cNvPr id="7" name="Right Arrow 6" descr="Σχήμα βέλος."/>
          <p:cNvSpPr/>
          <p:nvPr/>
        </p:nvSpPr>
        <p:spPr>
          <a:xfrm>
            <a:off x="144016" y="4221088"/>
            <a:ext cx="281795" cy="26860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       </a:t>
            </a:r>
            <a:endParaRPr lang="el-GR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4077072"/>
            <a:ext cx="3528392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Ο προσδιορισμός της ελαστικής γραμμής ενός φορέα γίνεται με τη μέθοδο των </a:t>
            </a:r>
            <a:r>
              <a:rPr lang="el-GR" sz="2400" b="1" dirty="0" smtClean="0"/>
              <a:t>ελαστικών φορτίων</a:t>
            </a:r>
            <a:r>
              <a:rPr lang="el-GR" sz="2400" dirty="0" smtClean="0"/>
              <a:t>.</a:t>
            </a:r>
            <a:endParaRPr lang="el-GR" sz="2400" baseline="-25000" dirty="0" smtClean="0"/>
          </a:p>
        </p:txBody>
      </p:sp>
      <p:graphicFrame>
        <p:nvGraphicFramePr>
          <p:cNvPr id="3" name="Object 2" descr="Εικόνα που παρουσιάζει το φορέα και τη βοηθητική φόρτιση για τον προσδιορισμό του ελαστικού φορτίου και κατ' επέκταση και της ελαστικής γραμμή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458020"/>
              </p:ext>
            </p:extLst>
          </p:nvPr>
        </p:nvGraphicFramePr>
        <p:xfrm>
          <a:off x="4355976" y="1124744"/>
          <a:ext cx="46609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27" name="Picture (32-bit)" r:id="rId3" imgW="2238480" imgH="2523960" progId="MetafileCompanion32.Picture.1">
                  <p:embed/>
                </p:oleObj>
              </mc:Choice>
              <mc:Fallback>
                <p:oleObj name="Picture (32-bit)" r:id="rId3" imgW="2238480" imgH="2523960" progId="MetafileCompanion32.Picture.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1124744"/>
                        <a:ext cx="46609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54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Η</a:t>
            </a:r>
            <a:r>
              <a:rPr lang="el-GR" sz="2800" b="1" dirty="0" smtClean="0"/>
              <a:t> μέθοδος των ελαστικών φορτίων</a:t>
            </a:r>
            <a:endParaRPr lang="el-GR" sz="2800" b="1" dirty="0"/>
          </a:p>
        </p:txBody>
      </p:sp>
      <p:sp>
        <p:nvSpPr>
          <p:cNvPr id="11" name="Right Arrow 10" descr="Σχήμα βέλος."/>
          <p:cNvSpPr/>
          <p:nvPr/>
        </p:nvSpPr>
        <p:spPr>
          <a:xfrm>
            <a:off x="144016" y="1052736"/>
            <a:ext cx="281795" cy="26860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       </a:t>
            </a:r>
            <a:endParaRPr lang="el-GR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1560" y="908720"/>
            <a:ext cx="8424936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Η μέθοδος αυτή επιτρέπει τον προσδιορισμό των βυθίσεων </a:t>
            </a:r>
            <a:r>
              <a:rPr lang="en-US" sz="2400" dirty="0" smtClean="0"/>
              <a:t>u</a:t>
            </a:r>
            <a:r>
              <a:rPr lang="en-US" sz="2400" baseline="-25000" dirty="0" smtClean="0"/>
              <a:t>m</a:t>
            </a:r>
            <a:r>
              <a:rPr lang="el-GR" sz="2400" baseline="-25000" dirty="0" smtClean="0"/>
              <a:t> </a:t>
            </a:r>
            <a:r>
              <a:rPr lang="el-GR" sz="2400" dirty="0" smtClean="0"/>
              <a:t>των κόμβων </a:t>
            </a:r>
            <a:r>
              <a:rPr lang="en-US" sz="2400" dirty="0" smtClean="0"/>
              <a:t>m </a:t>
            </a:r>
            <a:r>
              <a:rPr lang="el-GR" sz="2400" dirty="0" smtClean="0"/>
              <a:t>ενός φορέα, σαν ροπές κάμψης λόγω των μοναχικών φορτίων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 </a:t>
            </a:r>
            <a:r>
              <a:rPr lang="el-GR" sz="2400" dirty="0" smtClean="0"/>
              <a:t>που ενεργούν στους κόμβους αυτούς. </a:t>
            </a:r>
            <a:r>
              <a:rPr lang="en-US" sz="2400" dirty="0"/>
              <a:t>M</a:t>
            </a:r>
            <a:r>
              <a:rPr lang="el-GR" sz="2400" dirty="0" smtClean="0"/>
              <a:t>έσω των επαγωγικών τύπων της δοκού με μοναχικά φορτία, τα φορτία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 </a:t>
            </a:r>
            <a:r>
              <a:rPr lang="el-GR" sz="2400" dirty="0" smtClean="0"/>
              <a:t>συνδέονται με τις βυθίσεις ως εξής:</a:t>
            </a:r>
            <a:endParaRPr lang="el-GR" sz="2400" baseline="-25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4560" y="2996952"/>
                <a:ext cx="7255832" cy="853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200" b="0" i="1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200" b="0" i="1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200" b="0" i="1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200" b="0" i="1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60" y="2996952"/>
                <a:ext cx="7255832" cy="8530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 txBox="1">
            <a:spLocks/>
          </p:cNvSpPr>
          <p:nvPr/>
        </p:nvSpPr>
        <p:spPr>
          <a:xfrm>
            <a:off x="467544" y="4077072"/>
            <a:ext cx="8424936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Εάν θεωρηθεί η βοηθητική φόρτιση του παραπάνω σχήματος, η οποία αποτελείται από τρία αυτοϊσορροπούμενα φορτία, τότε το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 </a:t>
            </a:r>
            <a:r>
              <a:rPr lang="el-GR" sz="2400" dirty="0" smtClean="0"/>
              <a:t>είναι ίσο με το έργο της βοηθητικής φόρτισης για τη βύθιση </a:t>
            </a:r>
            <a:r>
              <a:rPr lang="en-US" sz="2400" dirty="0" smtClean="0"/>
              <a:t>u</a:t>
            </a:r>
            <a:r>
              <a:rPr lang="en-US" sz="2400" baseline="-25000" dirty="0" smtClean="0"/>
              <a:t>m</a:t>
            </a:r>
            <a:r>
              <a:rPr lang="en-US" sz="2400" dirty="0" smtClean="0"/>
              <a:t>. </a:t>
            </a:r>
            <a:r>
              <a:rPr lang="el-GR" sz="2400" dirty="0" smtClean="0"/>
              <a:t>Συνεπώς το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 </a:t>
            </a:r>
            <a:r>
              <a:rPr lang="el-GR" sz="2400" dirty="0" smtClean="0"/>
              <a:t>θα είναι ίσο και με το έργο των φορτίων διατομής της βοηθητικής φόρτισης για τις παραμορφώσεις από τις οποίες προήλθαν τα </a:t>
            </a:r>
            <a:r>
              <a:rPr lang="en-US" sz="2400" dirty="0" smtClean="0"/>
              <a:t>u</a:t>
            </a:r>
            <a:r>
              <a:rPr lang="en-US" sz="2400" baseline="-25000" dirty="0" smtClean="0"/>
              <a:t>m</a:t>
            </a:r>
            <a:r>
              <a:rPr lang="en-US" sz="2400" dirty="0" smtClean="0"/>
              <a:t>.</a:t>
            </a:r>
            <a:endParaRPr lang="el-GR" sz="2400" baseline="-25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42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/>
              <a:t>Η</a:t>
            </a:r>
            <a:r>
              <a:rPr lang="el-GR" sz="2800" b="1" dirty="0" smtClean="0"/>
              <a:t> μέθοδος των ελαστικών φορτίων</a:t>
            </a:r>
            <a:r>
              <a:rPr lang="en-US" sz="2800" b="1" dirty="0" smtClean="0"/>
              <a:t> (</a:t>
            </a:r>
            <a:r>
              <a:rPr lang="el-GR" sz="2800" b="1" dirty="0" smtClean="0"/>
              <a:t>συνέχεια)</a:t>
            </a:r>
            <a:endParaRPr lang="el-GR" sz="2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6"/>
            <a:ext cx="842493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Δηλαδή θα ισχύει:</a:t>
            </a:r>
            <a:endParaRPr lang="el-GR" sz="2400" baseline="-25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9048" y="1912999"/>
                <a:ext cx="6879256" cy="939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l-GR" sz="2100" b="0" i="0" smtClean="0">
                              <a:latin typeface="Cambria Math"/>
                            </a:rPr>
                            <m:t>,</m:t>
                          </m:r>
                          <m:r>
                            <a:rPr lang="el-GR" sz="2100" b="0" i="1" smtClean="0">
                              <a:latin typeface="Cambria Math"/>
                            </a:rPr>
                            <m:t>𝛼</m:t>
                          </m:r>
                        </m:sub>
                      </m:sSub>
                      <m:r>
                        <a:rPr lang="en-US" sz="210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1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l-GR" sz="21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1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1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1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</m:acc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,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1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100" b="0" i="1" smtClean="0">
                                      <a:latin typeface="Cambria Math"/>
                                    </a:rPr>
                                    <m:t>𝜅</m:t>
                                  </m:r>
                                  <m:r>
                                    <a:rPr lang="el-GR" sz="2100" b="0" i="1" smtClean="0">
                                      <a:latin typeface="Cambria Math"/>
                                    </a:rPr>
                                    <m:t>,</m:t>
                                  </m:r>
                                </m:e>
                                <m:sub>
                                  <m:r>
                                    <a:rPr lang="el-GR" sz="2100" b="0" i="1" smtClean="0"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n-US" sz="21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1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100" i="1">
                                          <a:latin typeface="Cambria Math"/>
                                        </a:rPr>
                                        <m:t>𝑄</m:t>
                                      </m:r>
                                    </m:e>
                                  </m:acc>
                                  <m:r>
                                    <a:rPr lang="en-US" sz="2100" i="1">
                                      <a:latin typeface="Cambria Math"/>
                                    </a:rPr>
                                    <m:t>,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100" i="1">
                                      <a:latin typeface="Cambria Math"/>
                                    </a:rPr>
                                    <m:t>𝛾</m:t>
                                  </m:r>
                                  <m:r>
                                    <a:rPr lang="el-GR" sz="2100" i="1">
                                      <a:latin typeface="Cambria Math"/>
                                    </a:rPr>
                                    <m:t>,</m:t>
                                  </m:r>
                                </m:e>
                                <m:sub>
                                  <m:r>
                                    <a:rPr lang="el-GR" sz="2100" b="0" i="1" smtClean="0"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l-GR" sz="21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1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1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  <m:r>
                                    <a:rPr lang="en-US" sz="2100" i="1">
                                      <a:latin typeface="Cambria Math"/>
                                    </a:rPr>
                                    <m:t>,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100" i="1">
                                      <a:latin typeface="Cambria Math"/>
                                    </a:rPr>
                                    <m:t>𝜀</m:t>
                                  </m:r>
                                  <m:r>
                                    <a:rPr lang="el-GR" sz="2100" i="1">
                                      <a:latin typeface="Cambria Math"/>
                                    </a:rPr>
                                    <m:t>,</m:t>
                                  </m:r>
                                </m:e>
                                <m:sub>
                                  <m:r>
                                    <a:rPr lang="el-GR" sz="2100" b="0" i="1" smtClean="0"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100" b="0" i="1" smtClean="0">
                              <a:latin typeface="Cambria Math"/>
                            </a:rPr>
                            <m:t>𝑑𝑠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1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100" b="0" i="1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1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1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100" b="0" i="0" smtClean="0">
                                          <a:latin typeface="Cambria Math"/>
                                        </a:rPr>
                                        <m:t>Δ</m:t>
                                      </m:r>
                                      <m:r>
                                        <a:rPr lang="en-US" sz="2100" b="0" i="1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1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l-GR" sz="2100" i="1">
                                      <a:latin typeface="Cambria Math"/>
                                    </a:rPr>
                                    <m:t>,</m:t>
                                  </m:r>
                                </m:e>
                                <m:sub>
                                  <m:r>
                                    <a:rPr lang="el-GR" sz="2100" i="1">
                                      <a:latin typeface="Cambria Math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l-GR" sz="21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48" y="1912999"/>
                <a:ext cx="6879256" cy="9399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 txBox="1">
            <a:spLocks/>
          </p:cNvSpPr>
          <p:nvPr/>
        </p:nvSpPr>
        <p:spPr>
          <a:xfrm>
            <a:off x="323528" y="3140968"/>
            <a:ext cx="8424936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Επομένως, για δεδομένες τις εσωτερικές παραμορφώσεις κ,</a:t>
            </a:r>
            <a:r>
              <a:rPr lang="el-GR" sz="2400" baseline="-25000" dirty="0" smtClean="0"/>
              <a:t>α</a:t>
            </a:r>
            <a:r>
              <a:rPr lang="el-GR" sz="2400" dirty="0" smtClean="0"/>
              <a:t>, γ,</a:t>
            </a:r>
            <a:r>
              <a:rPr lang="el-GR" sz="2400" baseline="-25000" dirty="0" smtClean="0"/>
              <a:t>α</a:t>
            </a:r>
            <a:r>
              <a:rPr lang="el-GR" sz="2400" dirty="0" smtClean="0"/>
              <a:t>, ε,</a:t>
            </a:r>
            <a:r>
              <a:rPr lang="el-GR" sz="2400" baseline="-25000" dirty="0" smtClean="0"/>
              <a:t>α</a:t>
            </a:r>
            <a:r>
              <a:rPr lang="el-GR" sz="2400" dirty="0" smtClean="0"/>
              <a:t> και Δ</a:t>
            </a:r>
            <a:r>
              <a:rPr lang="en-US" sz="2400" dirty="0" err="1" smtClean="0"/>
              <a:t>l</a:t>
            </a:r>
            <a:r>
              <a:rPr lang="en-US" sz="2400" baseline="-25000" dirty="0" err="1" smtClean="0"/>
              <a:t>r</a:t>
            </a:r>
            <a:r>
              <a:rPr lang="en-US" sz="2400" baseline="-25000" dirty="0" smtClean="0"/>
              <a:t>,</a:t>
            </a:r>
            <a:r>
              <a:rPr lang="el-GR" sz="2400" baseline="-25000" dirty="0" smtClean="0"/>
              <a:t>α </a:t>
            </a:r>
            <a:r>
              <a:rPr lang="el-GR" sz="2400" dirty="0" smtClean="0"/>
              <a:t>μπορεί να υπολογιστεί σε κάθε σημείο το ελαστικό φορτίο </a:t>
            </a:r>
            <a:r>
              <a:rPr lang="en-US" sz="2400" dirty="0" smtClean="0"/>
              <a:t>W</a:t>
            </a:r>
            <a:r>
              <a:rPr lang="en-US" sz="2400" baseline="-25000" dirty="0" smtClean="0"/>
              <a:t>m</a:t>
            </a:r>
            <a:r>
              <a:rPr lang="en-US" sz="2400" dirty="0" smtClean="0"/>
              <a:t>. </a:t>
            </a:r>
            <a:r>
              <a:rPr lang="el-GR" sz="2400" dirty="0" smtClean="0"/>
              <a:t>Το διάγραμμα των ροπών από το φορτίο αυτό θα ταυτίζεται με τη ζητούμενη ελαστική γραμμή του φορέα για το αίτιο α.</a:t>
            </a:r>
            <a:endParaRPr lang="el-GR" sz="2400" baseline="-25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26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Χρήσιμες σχέσεις για την εύρεση της ελαστικής γραμμής</a:t>
            </a:r>
            <a:endParaRPr lang="el-GR" sz="2800" b="1" dirty="0"/>
          </a:p>
        </p:txBody>
      </p:sp>
      <p:sp>
        <p:nvSpPr>
          <p:cNvPr id="7" name="Right Arrow 6" descr="Σχήμα βέλος."/>
          <p:cNvSpPr/>
          <p:nvPr/>
        </p:nvSpPr>
        <p:spPr>
          <a:xfrm>
            <a:off x="179512" y="1196752"/>
            <a:ext cx="281795" cy="26860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       </a:t>
            </a:r>
            <a:endParaRPr lang="el-GR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9552" y="1052735"/>
            <a:ext cx="8424936" cy="860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Είναι γνωστό πως για μια δοκό που καταπονείται από κατανεμημένο φορτίο </a:t>
            </a:r>
            <a:r>
              <a:rPr lang="en-US" sz="2400" dirty="0" smtClean="0"/>
              <a:t>q</a:t>
            </a:r>
            <a:r>
              <a:rPr lang="el-GR" sz="2400" dirty="0" smtClean="0"/>
              <a:t> ισχύει:</a:t>
            </a:r>
            <a:endParaRPr lang="el-GR" sz="2400" baseline="-25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53907" y="1931890"/>
                <a:ext cx="1348831" cy="735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𝑑𝑄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=−</m:t>
                      </m:r>
                      <m:r>
                        <a:rPr lang="en-US" sz="2200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907" y="1931890"/>
                <a:ext cx="1348831" cy="7351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39952" y="1916832"/>
                <a:ext cx="1225335" cy="735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𝑑𝑀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916832"/>
                <a:ext cx="1225335" cy="7351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/>
          <p:cNvSpPr txBox="1">
            <a:spLocks/>
          </p:cNvSpPr>
          <p:nvPr/>
        </p:nvSpPr>
        <p:spPr>
          <a:xfrm>
            <a:off x="395536" y="2784761"/>
            <a:ext cx="8424936" cy="644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Επίσης, από την αντοχή υλικών, για μια δοκό σε κάμψη ισχύει:</a:t>
            </a:r>
            <a:endParaRPr lang="el-GR" sz="2400" baseline="-25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13813" y="3362903"/>
                <a:ext cx="1522083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l-GR" sz="2200" b="0" i="1" smtClean="0">
                              <a:latin typeface="Cambria Math"/>
                            </a:rPr>
                            <m:t>𝜑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𝑀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𝐸𝐽</m:t>
                          </m:r>
                        </m:den>
                      </m:f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813" y="3362903"/>
                <a:ext cx="1522083" cy="7861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47151" y="3362903"/>
                <a:ext cx="1144929" cy="735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l-GR" sz="2200" b="0" i="1" smtClean="0">
                          <a:latin typeface="Cambria Math"/>
                        </a:rPr>
                        <m:t>𝜑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151" y="3362903"/>
                <a:ext cx="1144929" cy="73513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/>
          <p:cNvSpPr txBox="1">
            <a:spLocks/>
          </p:cNvSpPr>
          <p:nvPr/>
        </p:nvSpPr>
        <p:spPr>
          <a:xfrm>
            <a:off x="467544" y="4293096"/>
            <a:ext cx="842493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Καθώς η εξίσωση της ελαστικής γραμμής ταυτίζεται με τις βυθίσεις, λύνοντας τις παραπάνω σχέσεις ως προς </a:t>
            </a:r>
            <a:r>
              <a:rPr lang="en-US" sz="2400" dirty="0" smtClean="0"/>
              <a:t>u</a:t>
            </a:r>
            <a:r>
              <a:rPr lang="el-GR" sz="2400" dirty="0" smtClean="0"/>
              <a:t> προκύπτει η ελαστική γραμμή.</a:t>
            </a:r>
            <a:endParaRPr lang="el-GR" sz="2400" baseline="-25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42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Διαδικασία εύρεσης της ελαστικής γραμμής </a:t>
            </a:r>
            <a:r>
              <a:rPr lang="en-US" sz="2800" b="1" dirty="0" smtClean="0"/>
              <a:t>(</a:t>
            </a:r>
            <a:r>
              <a:rPr lang="el-GR" sz="2800" b="1" dirty="0" smtClean="0"/>
              <a:t>1)</a:t>
            </a:r>
            <a:endParaRPr lang="el-GR" sz="2800" b="1" dirty="0"/>
          </a:p>
        </p:txBody>
      </p:sp>
      <p:sp>
        <p:nvSpPr>
          <p:cNvPr id="7" name="Right Arrow 6" descr="Σχήμα βέλος."/>
          <p:cNvSpPr/>
          <p:nvPr/>
        </p:nvSpPr>
        <p:spPr>
          <a:xfrm>
            <a:off x="179512" y="980729"/>
            <a:ext cx="281795" cy="26860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       </a:t>
            </a:r>
            <a:endParaRPr lang="el-GR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9552" y="836712"/>
            <a:ext cx="8424936" cy="860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Αυτό μπορεί να γίνει με διαδοχικές ολοκληρώσεις των παραπάνω σχέσεων, δηλαδή:</a:t>
            </a:r>
            <a:endParaRPr lang="el-GR" sz="2400" baseline="-25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9552" y="1723078"/>
                <a:ext cx="2890728" cy="980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𝑄</m:t>
                      </m:r>
                      <m:r>
                        <a:rPr lang="en-US" sz="2200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200" b="0" i="1" smtClean="0">
                          <a:latin typeface="Cambria Math"/>
                        </a:rPr>
                        <m:t>𝑑𝑥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𝑐</m:t>
                      </m:r>
                      <m:r>
                        <a:rPr lang="en-US" sz="22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23078"/>
                <a:ext cx="2890728" cy="9803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33600" y="1700809"/>
                <a:ext cx="2720232" cy="980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𝑀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200" b="0" i="1" smtClean="0">
                          <a:latin typeface="Cambria Math"/>
                        </a:rPr>
                        <m:t>𝑑𝑥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𝑐</m:t>
                      </m:r>
                      <m:r>
                        <a:rPr lang="en-US" sz="22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600" y="1700809"/>
                <a:ext cx="2720232" cy="9803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9552" y="2492897"/>
                <a:ext cx="2974917" cy="980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0" i="1" smtClean="0">
                          <a:latin typeface="Cambria Math"/>
                        </a:rPr>
                        <m:t>𝜑</m:t>
                      </m:r>
                      <m:r>
                        <a:rPr lang="en-US" sz="2200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</a:rPr>
                                <m:t>𝐸𝐽</m:t>
                              </m:r>
                            </m:den>
                          </m:f>
                        </m:e>
                      </m:nary>
                      <m:r>
                        <a:rPr lang="en-US" sz="2200" b="0" i="1" smtClean="0">
                          <a:latin typeface="Cambria Math"/>
                        </a:rPr>
                        <m:t>𝑑𝑥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𝑐</m:t>
                      </m:r>
                      <m:r>
                        <a:rPr lang="en-US" sz="22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92897"/>
                <a:ext cx="2974917" cy="9803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33600" y="2492897"/>
                <a:ext cx="2639825" cy="980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𝑢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l-GR" sz="2200" b="0" i="1" smtClean="0">
                              <a:latin typeface="Cambria Math"/>
                            </a:rPr>
                            <m:t>𝜑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200" b="0" i="1" smtClean="0">
                          <a:latin typeface="Cambria Math"/>
                        </a:rPr>
                        <m:t>𝑑𝑥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𝑐</m:t>
                      </m:r>
                      <m:r>
                        <a:rPr lang="el-GR" sz="2200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600" y="2492897"/>
                <a:ext cx="2639825" cy="9803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/>
          <p:cNvSpPr txBox="1">
            <a:spLocks/>
          </p:cNvSpPr>
          <p:nvPr/>
        </p:nvSpPr>
        <p:spPr>
          <a:xfrm>
            <a:off x="395536" y="3425305"/>
            <a:ext cx="8424936" cy="94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Όμως, με τη βοήθεια των παρακάτω συμβολισμών, μπορεί να προσδιοριστεί η ελαστική γραμμή με πιο πρακτικό τρόπο. Έστω:</a:t>
            </a:r>
            <a:endParaRPr lang="el-GR" sz="2400" baseline="-25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13813" y="4227000"/>
                <a:ext cx="112248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0" i="1" smtClean="0">
                          <a:latin typeface="Cambria Math"/>
                        </a:rPr>
                        <m:t>𝜑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813" y="4227000"/>
                <a:ext cx="1122487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69593" y="4221089"/>
                <a:ext cx="114300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𝑢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593" y="4221089"/>
                <a:ext cx="1143005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/>
          <p:cNvSpPr txBox="1">
            <a:spLocks/>
          </p:cNvSpPr>
          <p:nvPr/>
        </p:nvSpPr>
        <p:spPr>
          <a:xfrm>
            <a:off x="395536" y="4653137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Τότε:</a:t>
            </a:r>
            <a:endParaRPr lang="el-GR" sz="2400" baseline="-25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8550" y="5091096"/>
                <a:ext cx="4111382" cy="78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l-GR" sz="2200" b="0" i="1" smtClean="0">
                              <a:latin typeface="Cambria Math"/>
                            </a:rPr>
                            <m:t>𝜑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𝑀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𝐸𝐽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𝐸𝐽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𝑤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50" y="5091096"/>
                <a:ext cx="4111382" cy="78931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5536" y="5905940"/>
                <a:ext cx="2745559" cy="738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l-GR" sz="2200" b="0" i="1" smtClean="0">
                          <a:latin typeface="Cambria Math"/>
                        </a:rPr>
                        <m:t>𝜑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200" b="0" i="0" smtClean="0">
                                  <a:latin typeface="Cambria Math"/>
                                  <a:ea typeface="Cambria Math"/>
                                </a:rPr>
                                <m:t>Μ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905940"/>
                <a:ext cx="2745559" cy="73827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20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Διαδικασία εύρεσης της ελαστικής γραμμής </a:t>
            </a:r>
            <a:r>
              <a:rPr lang="en-US" sz="2800" b="1" dirty="0" smtClean="0"/>
              <a:t>(</a:t>
            </a:r>
            <a:r>
              <a:rPr lang="el-GR" sz="2800" b="1" dirty="0" smtClean="0"/>
              <a:t>2)</a:t>
            </a:r>
            <a:endParaRPr lang="el-GR" sz="2800" b="1" dirty="0"/>
          </a:p>
        </p:txBody>
      </p:sp>
      <p:sp>
        <p:nvSpPr>
          <p:cNvPr id="7" name="Right Arrow 6" descr="Σχήμα βέλος."/>
          <p:cNvSpPr/>
          <p:nvPr/>
        </p:nvSpPr>
        <p:spPr>
          <a:xfrm>
            <a:off x="179512" y="1188341"/>
            <a:ext cx="281795" cy="26860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       </a:t>
            </a:r>
            <a:endParaRPr lang="el-GR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9552" y="1044324"/>
            <a:ext cx="8604448" cy="1376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Ο όρος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w=M/EJ</a:t>
            </a:r>
            <a:r>
              <a:rPr lang="en-US" sz="2400" dirty="0" smtClean="0"/>
              <a:t> </a:t>
            </a:r>
            <a:r>
              <a:rPr lang="el-GR" sz="2400" dirty="0" smtClean="0"/>
              <a:t>ονομάζεται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ελαστικό φορτίο</a:t>
            </a:r>
            <a:r>
              <a:rPr lang="el-GR" sz="2400" dirty="0" smtClean="0"/>
              <a:t>. Δηλαδή το ελαστικό φορτίο είναι ουσιαστικά το διάγραμμα ροπών μιας δοκού, διαιρεμένο με </a:t>
            </a:r>
            <a:r>
              <a:rPr lang="en-US" sz="2400" dirty="0" smtClean="0"/>
              <a:t>EJ.</a:t>
            </a:r>
            <a:r>
              <a:rPr lang="el-GR" sz="2400" dirty="0" smtClean="0"/>
              <a:t> </a:t>
            </a:r>
            <a:endParaRPr lang="el-GR" sz="2400" baseline="-25000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9512" y="2564904"/>
            <a:ext cx="8856984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Σύμφωνα με τα παραπάνω, η διαδικασία εύρεσης της ελαστικής γραμμής συνοψίζεται στα εξής:</a:t>
            </a:r>
            <a:endParaRPr lang="en-US" sz="2400" dirty="0" smtClean="0"/>
          </a:p>
          <a:p>
            <a:r>
              <a:rPr lang="el-GR" sz="2400" dirty="0" smtClean="0"/>
              <a:t>Υπολογίζεται το διάγραμμα ροπών της δοκού.</a:t>
            </a:r>
          </a:p>
          <a:p>
            <a:r>
              <a:rPr lang="el-GR" sz="2400" dirty="0"/>
              <a:t>Π</a:t>
            </a:r>
            <a:r>
              <a:rPr lang="el-GR" sz="2400" dirty="0" smtClean="0"/>
              <a:t>ροσδιορίζεται το ελαστικό φορτίο </a:t>
            </a:r>
            <a:r>
              <a:rPr lang="en-US" sz="2400" dirty="0" smtClean="0"/>
              <a:t>w=M/EJ</a:t>
            </a:r>
            <a:r>
              <a:rPr lang="el-GR" sz="2400" dirty="0" smtClean="0"/>
              <a:t> αυτής.</a:t>
            </a:r>
          </a:p>
          <a:p>
            <a:r>
              <a:rPr lang="el-GR" sz="2400" dirty="0" smtClean="0"/>
              <a:t>Φορτίζεται η ομόλογη δοκός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l-GR" sz="2400" dirty="0" smtClean="0"/>
              <a:t>βλ. παρακάτω) με το φορτίο αυτό.</a:t>
            </a:r>
          </a:p>
          <a:p>
            <a:r>
              <a:rPr lang="el-GR" sz="2400" dirty="0" smtClean="0"/>
              <a:t>Το διάγραμμα ροπών της ομόλογης αυτής δοκού είναι η ζητούμενη ελαστική γραμμή της αρχικής δοκού.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76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Το ελαστικό φορτίο</a:t>
            </a:r>
            <a:endParaRPr lang="el-GR" sz="28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4016" y="1044324"/>
            <a:ext cx="8604448" cy="1376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ΠΑΡΑΤΗΡΗΣΗ: </a:t>
            </a:r>
            <a:r>
              <a:rPr lang="el-GR" sz="2400" dirty="0" smtClean="0"/>
              <a:t>ο γενικός τύπος του ελαστικού φορτίου (στην περίπτωση που συνυπάρχουν κάμψη, αξονική παραμόρφωση και διάτμηση) είναι:</a:t>
            </a:r>
            <a:endParaRPr lang="el-GR" sz="2400" baseline="-25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51720" y="2276872"/>
                <a:ext cx="3703257" cy="814582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𝑤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200" b="0" i="1" smtClean="0">
                              <a:latin typeface="Cambria Math"/>
                            </a:rPr>
                            <m:t>𝜅</m:t>
                          </m:r>
                        </m:num>
                        <m:den>
                          <m:func>
                            <m:func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l-GR" sz="2200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</m:func>
                        </m:den>
                      </m:f>
                      <m:r>
                        <a:rPr lang="el-GR" sz="2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l-GR" sz="2200" b="0" i="1" smtClean="0">
                              <a:latin typeface="Cambria Math"/>
                            </a:rPr>
                            <m:t>𝛾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l-GR" sz="2200" b="0" i="1" smtClean="0">
                              <a:latin typeface="Cambria Math"/>
                            </a:rPr>
                            <m:t>𝜀</m:t>
                          </m:r>
                          <m:func>
                            <m:func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l-GR" sz="2200" b="0" i="1" smtClean="0">
                                  <a:latin typeface="Cambria Math"/>
                                </a:rPr>
                                <m:t>𝜓</m:t>
                              </m:r>
                              <m:r>
                                <a:rPr lang="el-GR" sz="22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276872"/>
                <a:ext cx="3703257" cy="8145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/>
          <p:cNvSpPr txBox="1">
            <a:spLocks/>
          </p:cNvSpPr>
          <p:nvPr/>
        </p:nvSpPr>
        <p:spPr>
          <a:xfrm>
            <a:off x="251520" y="3284984"/>
            <a:ext cx="878497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όπου </a:t>
            </a:r>
            <a:r>
              <a:rPr lang="el-GR" sz="2400" i="1" dirty="0" smtClean="0"/>
              <a:t>ψ</a:t>
            </a:r>
            <a:r>
              <a:rPr lang="el-GR" sz="2400" dirty="0" smtClean="0"/>
              <a:t> η γωνία που σχηματίζει ο φορέας με την οριζόντι</a:t>
            </a:r>
            <a:r>
              <a:rPr lang="el-GR" sz="2400" dirty="0"/>
              <a:t>α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Για οριζόντιους φορείς (δηλαδή για ψ=0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) και εάν ληφθεί υπόψη μόνο η καμπυλότητα, ο τύπος του ελαστικού φορτίου γίνεται: </a:t>
            </a:r>
            <a:endParaRPr lang="el-GR" sz="2400" baseline="-25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59832" y="5085184"/>
                <a:ext cx="1647952" cy="777264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𝑤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l-GR" sz="2200" b="0" i="1" smtClean="0">
                          <a:latin typeface="Cambria Math"/>
                        </a:rPr>
                        <m:t>𝜅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𝑀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𝐸𝐽</m:t>
                          </m:r>
                        </m:den>
                      </m:f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085184"/>
                <a:ext cx="1647952" cy="7772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23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Παράδειγμα 1</a:t>
            </a:r>
            <a:r>
              <a:rPr lang="el-GR" sz="2800" b="1" baseline="30000" dirty="0" smtClean="0"/>
              <a:t>ο</a:t>
            </a:r>
            <a:r>
              <a:rPr lang="en-US" sz="2800" b="1" baseline="30000" dirty="0" smtClean="0"/>
              <a:t> </a:t>
            </a:r>
            <a:r>
              <a:rPr lang="en-US" sz="2800" b="1" dirty="0" smtClean="0"/>
              <a:t>– </a:t>
            </a:r>
            <a:r>
              <a:rPr lang="el-GR" sz="2800" b="1" dirty="0" smtClean="0"/>
              <a:t>υπολογισμός ελαστικού φορτίου </a:t>
            </a:r>
            <a:endParaRPr lang="el-GR" sz="2800" b="1" baseline="-25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95936" y="836712"/>
            <a:ext cx="5148064" cy="58326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Να υπολογιστεί η ελαστική γραμμή της αμφιέρειστης δοκού του σχήματος.</a:t>
            </a:r>
          </a:p>
          <a:p>
            <a:pPr marL="0" indent="0">
              <a:buFont typeface="Arial" pitchFamily="34" charset="0"/>
              <a:buNone/>
            </a:pPr>
            <a:endParaRPr lang="en-US" sz="2400" baseline="30000" dirty="0"/>
          </a:p>
          <a:p>
            <a:r>
              <a:rPr lang="el-GR" sz="2400" dirty="0" smtClean="0"/>
              <a:t>Υπολογίζεται το διάγραμμα ροπών της δοκού για το κατακόρυφο φορτίο </a:t>
            </a:r>
            <a:r>
              <a:rPr lang="en-US" sz="2400" dirty="0" smtClean="0"/>
              <a:t>P</a:t>
            </a:r>
            <a:r>
              <a:rPr lang="el-GR" sz="2400" dirty="0" smtClean="0"/>
              <a:t>. Διαιρώντας τα Μ με το Ε</a:t>
            </a:r>
            <a:r>
              <a:rPr lang="en-US" sz="2400" dirty="0" smtClean="0"/>
              <a:t>J </a:t>
            </a:r>
            <a:r>
              <a:rPr lang="el-GR" sz="2400" dirty="0" smtClean="0"/>
              <a:t>υπολογίζεται το ελαστικό φορτίο </a:t>
            </a:r>
            <a:r>
              <a:rPr lang="en-US" sz="2400" dirty="0"/>
              <a:t>w</a:t>
            </a:r>
            <a:r>
              <a:rPr lang="el-GR" sz="2400" dirty="0" smtClean="0"/>
              <a:t>.</a:t>
            </a:r>
            <a:r>
              <a:rPr lang="en-US" sz="2400" dirty="0" smtClean="0"/>
              <a:t> </a:t>
            </a:r>
            <a:r>
              <a:rPr lang="el-GR" sz="2400" dirty="0" smtClean="0"/>
              <a:t>Η μέγιστη τιμή του ελαστικού φορτίου θα είναι: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=Pl/4EJ.</a:t>
            </a:r>
            <a:endParaRPr lang="el-GR" sz="2400" dirty="0" smtClean="0"/>
          </a:p>
          <a:p>
            <a:r>
              <a:rPr lang="el-GR" sz="2400" dirty="0" smtClean="0"/>
              <a:t>Ακολούθως, θα πρέπει να φορτιστεί με το ελαστικό φορτίο η </a:t>
            </a:r>
            <a:r>
              <a:rPr lang="el-GR" sz="2400" b="1" dirty="0" smtClean="0"/>
              <a:t>ομόλογη δοκός</a:t>
            </a:r>
            <a:r>
              <a:rPr lang="el-GR" sz="2400" dirty="0" smtClean="0"/>
              <a:t>. Σημειώνεται ότι </a:t>
            </a:r>
            <a:r>
              <a:rPr lang="el-GR" sz="2400" u="sng" dirty="0" smtClean="0">
                <a:solidFill>
                  <a:schemeClr val="accent5">
                    <a:lumMod val="75000"/>
                  </a:schemeClr>
                </a:solidFill>
              </a:rPr>
              <a:t>η ομόλογη δοκός της αμφιέρειστης δοκού είναι η ίδια αμφιέρειστη δοκός</a:t>
            </a:r>
            <a:r>
              <a:rPr lang="el-GR" sz="2400" dirty="0" smtClean="0"/>
              <a:t>. Τα μεγέθη που θα αναφέρονται στην ομόλογη δοκό θα συμβολίζονται με αστερίσκο.</a:t>
            </a:r>
          </a:p>
          <a:p>
            <a:endParaRPr lang="el-GR" sz="2400" dirty="0" smtClean="0"/>
          </a:p>
        </p:txBody>
      </p:sp>
      <p:graphicFrame>
        <p:nvGraphicFramePr>
          <p:cNvPr id="2" name="Object 1" descr="Εικόνα που παρουσιάζει την αμφιέρειστη δοκό στο μέσο της οποίας ασκείται κατακόρυφο φορτίο, το διάγραμμα ροπών της δοκού και την ομόλογη δοκό που φορτίζεται με το ελαστικό φορτίο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42878"/>
              </p:ext>
            </p:extLst>
          </p:nvPr>
        </p:nvGraphicFramePr>
        <p:xfrm>
          <a:off x="107504" y="908720"/>
          <a:ext cx="3888432" cy="4267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3" name="Picture (32-bit)" r:id="rId3" imgW="2314440" imgH="2219400" progId="MetafileCompanion32.Picture.1">
                  <p:embed/>
                </p:oleObj>
              </mc:Choice>
              <mc:Fallback>
                <p:oleObj name="Picture (32-bit)" r:id="rId3" imgW="2314440" imgH="221940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908720"/>
                        <a:ext cx="3888432" cy="4267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21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50156</TotalTime>
  <Words>1569</Words>
  <Application>Microsoft Office PowerPoint</Application>
  <PresentationFormat>On-screen Show (4:3)</PresentationFormat>
  <Paragraphs>105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Picture (32-bit)</vt:lpstr>
      <vt:lpstr>ΣΤΑΤΙΚΗ Ι</vt:lpstr>
      <vt:lpstr>Η ελαστική γραμμή</vt:lpstr>
      <vt:lpstr>Η μέθοδος των ελαστικών φορτίων</vt:lpstr>
      <vt:lpstr>Η μέθοδος των ελαστικών φορτίων (συνέχεια)</vt:lpstr>
      <vt:lpstr>Χρήσιμες σχέσεις για την εύρεση της ελαστικής γραμμής</vt:lpstr>
      <vt:lpstr>Διαδικασία εύρεσης της ελαστικής γραμμής (1)</vt:lpstr>
      <vt:lpstr>Διαδικασία εύρεσης της ελαστικής γραμμής (2)</vt:lpstr>
      <vt:lpstr>Το ελαστικό φορτίο</vt:lpstr>
      <vt:lpstr>Παράδειγμα 1ο – υπολογισμός ελαστικού φορτίου </vt:lpstr>
      <vt:lpstr>Παράδειγμα 1ο – υπολογισμός διαγράμματος ροπής  ομόλογης δοκού </vt:lpstr>
      <vt:lpstr>Παράδειγμα 1ο – εύρεση της ελαστικής γραμμής </vt:lpstr>
      <vt:lpstr>Παράδειγμα 2ο – υπολογισμός ελαστικού φορτίου </vt:lpstr>
      <vt:lpstr>Παράδειγμα 2ο – υπολογισμός διαγράμματος ροπής  ομόλογης δοκού και εύρεση ελαστικής γραμμής</vt:lpstr>
      <vt:lpstr>Κανόνας εύρεσης ομόλογης δοκού για συνεχείς δοκούς</vt:lpstr>
      <vt:lpstr>Η ομόλογη δοκός διάφορων τύπων αρχικών φορέων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Georgiadi-Stefanidi</dc:creator>
  <cp:lastModifiedBy>kelly</cp:lastModifiedBy>
  <cp:revision>608</cp:revision>
  <dcterms:created xsi:type="dcterms:W3CDTF">2013-03-08T16:01:01Z</dcterms:created>
  <dcterms:modified xsi:type="dcterms:W3CDTF">2015-06-25T06:44:26Z</dcterms:modified>
</cp:coreProperties>
</file>