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4"/>
  </p:notesMasterIdLst>
  <p:handoutMasterIdLst>
    <p:handoutMasterId r:id="rId65"/>
  </p:handoutMasterIdLst>
  <p:sldIdLst>
    <p:sldId id="361" r:id="rId2"/>
    <p:sldId id="320" r:id="rId3"/>
    <p:sldId id="403" r:id="rId4"/>
    <p:sldId id="365" r:id="rId5"/>
    <p:sldId id="303" r:id="rId6"/>
    <p:sldId id="304" r:id="rId7"/>
    <p:sldId id="334" r:id="rId8"/>
    <p:sldId id="335" r:id="rId9"/>
    <p:sldId id="337" r:id="rId10"/>
    <p:sldId id="342" r:id="rId11"/>
    <p:sldId id="343" r:id="rId12"/>
    <p:sldId id="306" r:id="rId13"/>
    <p:sldId id="362" r:id="rId14"/>
    <p:sldId id="363" r:id="rId15"/>
    <p:sldId id="364" r:id="rId16"/>
    <p:sldId id="366" r:id="rId17"/>
    <p:sldId id="347" r:id="rId18"/>
    <p:sldId id="348" r:id="rId19"/>
    <p:sldId id="351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60" r:id="rId28"/>
    <p:sldId id="370" r:id="rId29"/>
    <p:sldId id="371" r:id="rId30"/>
    <p:sldId id="372" r:id="rId31"/>
    <p:sldId id="373" r:id="rId32"/>
    <p:sldId id="374" r:id="rId33"/>
    <p:sldId id="375" r:id="rId34"/>
    <p:sldId id="376" r:id="rId35"/>
    <p:sldId id="377" r:id="rId36"/>
    <p:sldId id="378" r:id="rId37"/>
    <p:sldId id="379" r:id="rId38"/>
    <p:sldId id="380" r:id="rId39"/>
    <p:sldId id="381" r:id="rId40"/>
    <p:sldId id="382" r:id="rId41"/>
    <p:sldId id="383" r:id="rId42"/>
    <p:sldId id="384" r:id="rId43"/>
    <p:sldId id="385" r:id="rId44"/>
    <p:sldId id="386" r:id="rId45"/>
    <p:sldId id="387" r:id="rId46"/>
    <p:sldId id="388" r:id="rId47"/>
    <p:sldId id="389" r:id="rId48"/>
    <p:sldId id="390" r:id="rId49"/>
    <p:sldId id="391" r:id="rId50"/>
    <p:sldId id="392" r:id="rId51"/>
    <p:sldId id="393" r:id="rId52"/>
    <p:sldId id="394" r:id="rId53"/>
    <p:sldId id="395" r:id="rId54"/>
    <p:sldId id="396" r:id="rId55"/>
    <p:sldId id="397" r:id="rId56"/>
    <p:sldId id="398" r:id="rId57"/>
    <p:sldId id="399" r:id="rId58"/>
    <p:sldId id="400" r:id="rId59"/>
    <p:sldId id="401" r:id="rId60"/>
    <p:sldId id="402" r:id="rId61"/>
    <p:sldId id="404" r:id="rId62"/>
    <p:sldId id="405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00CC00"/>
    <a:srgbClr val="00FF00"/>
    <a:srgbClr val="FF3300"/>
    <a:srgbClr val="66FF33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454" autoAdjust="0"/>
  </p:normalViewPr>
  <p:slideViewPr>
    <p:cSldViewPr>
      <p:cViewPr>
        <p:scale>
          <a:sx n="66" d="100"/>
          <a:sy n="66" d="100"/>
        </p:scale>
        <p:origin x="-2388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2D2D396-35D5-447A-8B3C-845B0E114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1390ED6-3B10-4EE1-AEC7-5CF4A9C1348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2CFFDB-9732-4FCD-AB7D-278EB69A3D74}" type="slidenum">
              <a:rPr lang="it-IT"/>
              <a:pPr/>
              <a:t>1</a:t>
            </a:fld>
            <a:endParaRPr lang="it-IT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90ED6-3B10-4EE1-AEC7-5CF4A9C1348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90ED6-3B10-4EE1-AEC7-5CF4A9C1348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F0232-F2D9-414B-B79C-588C555B5E38}" type="slidenum">
              <a:rPr lang="it-IT"/>
              <a:pPr/>
              <a:t>19</a:t>
            </a:fld>
            <a:endParaRPr lang="it-IT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A77ED06-52FC-4AB6-ADE2-ECD5C6B9516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7AC63-08A2-467B-8AD9-2A09073827D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B7A26-CF05-43A4-8F37-AD0430F3F6F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DD4B476E-F3D5-415A-968E-0A5E861953E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B9872330-61EB-465A-80EB-E13922471C1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D869D-39A1-4F1E-AE27-F3D1CA258A8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E967-FD9A-42BA-AF31-FBB4689D867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7ED3A-02A1-4D0F-8701-D1E03B456F7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EE282-F1BD-4509-8B86-16E6332A61B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D4EB5-E664-4360-8868-07B92604E17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6736F-2DDF-4D3F-AEAC-F1148C17A8C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39BB6-B3E4-4CF0-BE6D-C25F2E3CE6A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D621B-89E7-4199-ABAD-E4B25493635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l-GR" sz="240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14D4F96-4D2C-454A-974E-66748E4CB80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  <p:sldLayoutId id="2147483676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755576" y="3501008"/>
            <a:ext cx="784887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5400" kern="0" dirty="0" smtClean="0">
                <a:solidFill>
                  <a:srgbClr val="333399"/>
                </a:solidFill>
                <a:latin typeface="Comic Sans MS" pitchFamily="66" charset="0"/>
                <a:ea typeface="+mj-ea"/>
                <a:cs typeface="Arial"/>
              </a:rPr>
              <a:t>Network Formation Games</a:t>
            </a:r>
            <a:r>
              <a:rPr lang="en-US" sz="4800" b="1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en-US" sz="4800" b="1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en-US" sz="4800" b="1" dirty="0" smtClean="0">
                <a:solidFill>
                  <a:schemeClr val="tx2"/>
                </a:solidFill>
                <a:latin typeface="Comic Sans MS" pitchFamily="66" charset="0"/>
              </a:rPr>
            </a:br>
            <a:endParaRPr lang="en-US" sz="4000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974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2123728" y="4293096"/>
            <a:ext cx="4572000" cy="21452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l-GR" b="1" dirty="0" smtClean="0"/>
              <a:t>Εργασία στο μάθημα </a:t>
            </a:r>
          </a:p>
          <a:p>
            <a:pPr algn="ctr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«ΠΡΟΧΩΡΗΜΕΝΑ ΘΕΜΑΤΑ ΔΙΚΤΥΩΝ»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l-GR" b="1" dirty="0" smtClean="0"/>
              <a:t>Μεταπτυχιακοί φοιτητές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Σοφία Κατή</a:t>
            </a:r>
          </a:p>
          <a:p>
            <a:pPr algn="ctr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Διονύσης </a:t>
            </a:r>
            <a:r>
              <a:rPr lang="el-GR" dirty="0" err="1" smtClean="0">
                <a:solidFill>
                  <a:schemeClr val="tx2">
                    <a:lumMod val="75000"/>
                  </a:schemeClr>
                </a:solidFill>
              </a:rPr>
              <a:t>Πλακιάς</a:t>
            </a:r>
            <a:endParaRPr lang="el-GR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el-GR" b="1" dirty="0" smtClean="0"/>
              <a:t>Διδάσκων :</a:t>
            </a:r>
          </a:p>
          <a:p>
            <a:pPr algn="ctr">
              <a:lnSpc>
                <a:spcPct val="90000"/>
              </a:lnSpc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Ιορδάνης </a:t>
            </a:r>
            <a:r>
              <a:rPr lang="el-GR" dirty="0" err="1" smtClean="0">
                <a:solidFill>
                  <a:schemeClr val="tx2">
                    <a:lumMod val="75000"/>
                  </a:schemeClr>
                </a:solidFill>
              </a:rPr>
              <a:t>Κουτσόπουλος</a:t>
            </a:r>
            <a:endParaRPr lang="el-G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definitions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899592" y="3645024"/>
            <a:ext cx="7920880" cy="3024336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where,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cost that is incurred in node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each unit of traffic which either passes through or terminates at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is the amount of flow passing through or terminating at node I</a:t>
            </a:r>
          </a:p>
          <a:p>
            <a:r>
              <a:rPr lang="en-US" sz="2000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baseline="-25000" dirty="0" smtClean="0"/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cost proportional to the traffic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bij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wishes to send j that is incurred in node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if destination j is unreachable from node I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set of nodes j ≠I which are unreachable from node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given the set of links A.</a:t>
            </a:r>
          </a:p>
          <a:p>
            <a:endParaRPr lang="pl-PL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dirty="0" smtClean="0"/>
          </a:p>
        </p:txBody>
      </p:sp>
      <p:sp>
        <p:nvSpPr>
          <p:cNvPr id="6" name="8 - Θέση περιεχομένου"/>
          <p:cNvSpPr txBox="1">
            <a:spLocks/>
          </p:cNvSpPr>
          <p:nvPr/>
        </p:nvSpPr>
        <p:spPr bwMode="auto">
          <a:xfrm>
            <a:off x="971600" y="1844824"/>
            <a:ext cx="73448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800" kern="0" dirty="0">
                <a:latin typeface="+mn-lt"/>
                <a:cs typeface="+mn-cs"/>
              </a:rPr>
              <a:t>  </a:t>
            </a:r>
            <a:r>
              <a:rPr lang="en-US" sz="3600" dirty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The cost to node </a:t>
            </a:r>
            <a:r>
              <a:rPr lang="en-US" sz="3600" dirty="0" err="1" smtClean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i</a:t>
            </a:r>
            <a:endParaRPr lang="pl-PL" sz="4800" dirty="0">
              <a:solidFill>
                <a:schemeClr val="tx2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7" name="6 - Αντικείμενο"/>
          <p:cNvGraphicFramePr>
            <a:graphicFrameLocks noChangeAspect="1"/>
          </p:cNvGraphicFramePr>
          <p:nvPr/>
        </p:nvGraphicFramePr>
        <p:xfrm>
          <a:off x="1619672" y="2564904"/>
          <a:ext cx="6179596" cy="1152128"/>
        </p:xfrm>
        <a:graphic>
          <a:graphicData uri="http://schemas.openxmlformats.org/presentationml/2006/ole">
            <p:oleObj spid="_x0000_s56323" name="Εξίσωση" r:id="rId4" imgW="149832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definitions</a:t>
            </a:r>
          </a:p>
        </p:txBody>
      </p:sp>
      <p:sp>
        <p:nvSpPr>
          <p:cNvPr id="6" name="8 - Θέση περιεχομένου"/>
          <p:cNvSpPr txBox="1">
            <a:spLocks/>
          </p:cNvSpPr>
          <p:nvPr/>
        </p:nvSpPr>
        <p:spPr bwMode="auto">
          <a:xfrm>
            <a:off x="971600" y="1844824"/>
            <a:ext cx="73448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800" kern="0" dirty="0">
                <a:latin typeface="+mn-lt"/>
                <a:cs typeface="+mn-cs"/>
              </a:rPr>
              <a:t>  </a:t>
            </a:r>
            <a:r>
              <a:rPr lang="en-US" sz="3600" dirty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The </a:t>
            </a:r>
            <a:r>
              <a:rPr lang="en-US" sz="3600" dirty="0" smtClean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payoff </a:t>
            </a:r>
            <a:r>
              <a:rPr lang="en-US" sz="3600" dirty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to node </a:t>
            </a:r>
            <a:r>
              <a:rPr lang="en-US" sz="3600" dirty="0" err="1" smtClean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i</a:t>
            </a:r>
            <a:endParaRPr lang="pl-PL" sz="4800" dirty="0">
              <a:solidFill>
                <a:schemeClr val="tx2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7" name="6 - Αντικείμενο"/>
          <p:cNvGraphicFramePr>
            <a:graphicFrameLocks noChangeAspect="1"/>
          </p:cNvGraphicFramePr>
          <p:nvPr/>
        </p:nvGraphicFramePr>
        <p:xfrm>
          <a:off x="467544" y="3140968"/>
          <a:ext cx="8378825" cy="1150938"/>
        </p:xfrm>
        <a:graphic>
          <a:graphicData uri="http://schemas.openxmlformats.org/presentationml/2006/ole">
            <p:oleObj spid="_x0000_s57346" name="Εξίσωση" r:id="rId4" imgW="203184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Link stable </a:t>
            </a:r>
            <a:r>
              <a:rPr lang="en-US" dirty="0" err="1" smtClean="0">
                <a:latin typeface="Comic Sans MS" pitchFamily="66" charset="0"/>
              </a:rPr>
              <a:t>equilibria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51050"/>
            <a:ext cx="8270875" cy="4114800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strategy vector s is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link stable equilibrium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for every possible link (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j )  E the following conditions hold:</a:t>
            </a: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(1) For any s</a:t>
            </a:r>
            <a:r>
              <a:rPr lang="el-GR" sz="2400" dirty="0" smtClean="0"/>
              <a:t>’</a:t>
            </a:r>
            <a:r>
              <a:rPr lang="el-GR" sz="2400" baseline="-25000" dirty="0" smtClean="0"/>
              <a:t>(</a:t>
            </a:r>
            <a:r>
              <a:rPr lang="en-US" sz="2400" baseline="-25000" dirty="0" err="1" smtClean="0"/>
              <a:t>i,j</a:t>
            </a:r>
            <a:r>
              <a:rPr lang="el-GR" sz="2400" baseline="-25000" dirty="0" smtClean="0"/>
              <a:t>)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</a:t>
            </a:r>
            <a:r>
              <a:rPr lang="pt-B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p’</a:t>
            </a:r>
            <a:r>
              <a:rPr lang="pt-BR" sz="24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ij </a:t>
            </a:r>
            <a:r>
              <a:rPr lang="pt-B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,q</a:t>
            </a:r>
            <a:r>
              <a:rPr lang="pt-BR" sz="24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ji</a:t>
            </a:r>
            <a:r>
              <a:rPr lang="pt-BR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:</a:t>
            </a:r>
          </a:p>
          <a:p>
            <a:pPr lvl="2">
              <a:spcAft>
                <a:spcPts val="1200"/>
              </a:spcAft>
            </a:pP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l-GR" sz="2000" dirty="0" smtClean="0"/>
              <a:t>’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14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E</a:t>
            </a:r>
            <a:r>
              <a:rPr lang="en-US" sz="1400" baseline="-25000" dirty="0" smtClean="0">
                <a:solidFill>
                  <a:schemeClr val="tx1"/>
                </a:solidFill>
                <a:latin typeface="+mn-lt"/>
                <a:cs typeface="+mn-cs"/>
              </a:rPr>
              <a:t>\{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baseline="-25000" dirty="0" smtClean="0"/>
              <a:t>}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)≤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pPr lvl="1">
              <a:buNone/>
            </a:pPr>
            <a:r>
              <a:rPr lang="en-US" sz="2400" dirty="0" smtClean="0"/>
              <a:t>(2) For any s</a:t>
            </a:r>
            <a:r>
              <a:rPr lang="el-GR" sz="2400" dirty="0" smtClean="0"/>
              <a:t>’</a:t>
            </a:r>
            <a:r>
              <a:rPr lang="el-GR" sz="2400" baseline="-25000" dirty="0" smtClean="0"/>
              <a:t>(</a:t>
            </a:r>
            <a:r>
              <a:rPr lang="en-US" sz="2400" baseline="-25000" dirty="0" err="1" smtClean="0"/>
              <a:t>i,j</a:t>
            </a:r>
            <a:r>
              <a:rPr lang="el-GR" sz="2400" baseline="-25000" dirty="0" smtClean="0"/>
              <a:t>)</a:t>
            </a:r>
            <a:r>
              <a:rPr lang="en-US" sz="2400" dirty="0" smtClean="0"/>
              <a:t> = (</a:t>
            </a:r>
            <a:r>
              <a:rPr lang="pt-BR" sz="2400" dirty="0" smtClean="0"/>
              <a:t>p</a:t>
            </a:r>
            <a:r>
              <a:rPr lang="pt-BR" sz="2400" baseline="-25000" dirty="0" smtClean="0"/>
              <a:t>ij </a:t>
            </a:r>
            <a:r>
              <a:rPr lang="pt-BR" sz="2400" dirty="0" smtClean="0"/>
              <a:t>,q’</a:t>
            </a:r>
            <a:r>
              <a:rPr lang="pt-BR" sz="2400" baseline="-25000" dirty="0" smtClean="0"/>
              <a:t>ji</a:t>
            </a:r>
            <a:r>
              <a:rPr lang="pt-BR" sz="2400" dirty="0" smtClean="0"/>
              <a:t>) :</a:t>
            </a:r>
          </a:p>
          <a:p>
            <a:pPr lvl="2">
              <a:spcAft>
                <a:spcPts val="1200"/>
              </a:spcAft>
            </a:pP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l-GR" sz="2000" dirty="0" smtClean="0"/>
              <a:t>’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14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E</a:t>
            </a:r>
            <a:r>
              <a:rPr lang="en-US" sz="1400" baseline="-25000" dirty="0" smtClean="0">
                <a:solidFill>
                  <a:schemeClr val="tx1"/>
                </a:solidFill>
                <a:latin typeface="+mn-lt"/>
                <a:cs typeface="+mn-cs"/>
              </a:rPr>
              <a:t>\{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baseline="-25000" dirty="0" smtClean="0"/>
              <a:t>}</a:t>
            </a:r>
            <a:r>
              <a:rPr lang="en-US" sz="2000" dirty="0" smtClean="0"/>
              <a:t>)≤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j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</a:t>
            </a:r>
          </a:p>
          <a:p>
            <a:pPr lvl="1">
              <a:buNone/>
            </a:pPr>
            <a:r>
              <a:rPr lang="en-US" sz="2400" dirty="0" smtClean="0"/>
              <a:t>(3) For any s</a:t>
            </a:r>
            <a:r>
              <a:rPr lang="el-GR" sz="2400" dirty="0" smtClean="0"/>
              <a:t>’</a:t>
            </a:r>
            <a:r>
              <a:rPr lang="el-GR" sz="2400" baseline="-25000" dirty="0" smtClean="0"/>
              <a:t>(</a:t>
            </a:r>
            <a:r>
              <a:rPr lang="en-US" sz="2400" baseline="-25000" dirty="0" err="1" smtClean="0"/>
              <a:t>i,j</a:t>
            </a:r>
            <a:r>
              <a:rPr lang="el-GR" sz="2400" baseline="-25000" dirty="0" smtClean="0"/>
              <a:t>)</a:t>
            </a:r>
            <a:r>
              <a:rPr lang="en-US" sz="2400" dirty="0" smtClean="0"/>
              <a:t> = (</a:t>
            </a:r>
            <a:r>
              <a:rPr lang="pt-BR" sz="2400" dirty="0" smtClean="0"/>
              <a:t>p’</a:t>
            </a:r>
            <a:r>
              <a:rPr lang="pt-BR" sz="2400" baseline="-25000" dirty="0" smtClean="0"/>
              <a:t>ij </a:t>
            </a:r>
            <a:r>
              <a:rPr lang="pt-BR" sz="2400" dirty="0" smtClean="0"/>
              <a:t>,q’</a:t>
            </a:r>
            <a:r>
              <a:rPr lang="pt-BR" sz="2400" baseline="-25000" dirty="0" smtClean="0"/>
              <a:t>ji</a:t>
            </a:r>
            <a:r>
              <a:rPr lang="pt-BR" sz="2400" dirty="0" smtClean="0"/>
              <a:t>),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cs typeface="+mn-cs"/>
              </a:rPr>
              <a:t>at least one of the following   holds</a:t>
            </a:r>
            <a:r>
              <a:rPr lang="pt-BR" sz="2400" dirty="0" smtClean="0"/>
              <a:t> :</a:t>
            </a:r>
          </a:p>
          <a:p>
            <a:pPr lvl="2"/>
            <a:r>
              <a:rPr lang="en-US" sz="2000" dirty="0" err="1" smtClean="0"/>
              <a:t>R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l-GR" sz="2000" dirty="0" smtClean="0"/>
              <a:t>’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14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E</a:t>
            </a:r>
            <a:r>
              <a:rPr lang="en-US" sz="1400" baseline="-25000" dirty="0" smtClean="0">
                <a:solidFill>
                  <a:schemeClr val="tx1"/>
                </a:solidFill>
                <a:latin typeface="+mn-lt"/>
                <a:cs typeface="+mn-cs"/>
              </a:rPr>
              <a:t>\{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baseline="-25000" dirty="0" smtClean="0"/>
              <a:t>}</a:t>
            </a:r>
            <a:r>
              <a:rPr lang="en-US" sz="2000" dirty="0" smtClean="0"/>
              <a:t>)≤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</a:t>
            </a:r>
          </a:p>
          <a:p>
            <a:pPr lvl="2"/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l-GR" sz="2000" dirty="0" smtClean="0"/>
              <a:t>’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14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E</a:t>
            </a:r>
            <a:r>
              <a:rPr lang="en-US" sz="1400" baseline="-25000" dirty="0" smtClean="0">
                <a:solidFill>
                  <a:schemeClr val="tx1"/>
                </a:solidFill>
                <a:latin typeface="+mn-lt"/>
                <a:cs typeface="+mn-cs"/>
              </a:rPr>
              <a:t>\{</a:t>
            </a:r>
            <a:r>
              <a:rPr lang="el-GR" sz="2000" baseline="-25000" dirty="0" smtClean="0"/>
              <a:t>(</a:t>
            </a:r>
            <a:r>
              <a:rPr lang="en-US" sz="2000" baseline="-25000" dirty="0" err="1" smtClean="0"/>
              <a:t>i,j</a:t>
            </a:r>
            <a:r>
              <a:rPr lang="el-GR" sz="2000" baseline="-25000" dirty="0" smtClean="0"/>
              <a:t>)</a:t>
            </a:r>
            <a:r>
              <a:rPr lang="en-US" sz="2000" baseline="-25000" dirty="0" smtClean="0"/>
              <a:t>}</a:t>
            </a:r>
            <a:r>
              <a:rPr lang="en-US" sz="2000" dirty="0" smtClean="0"/>
              <a:t>)≤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</a:t>
            </a:r>
            <a:r>
              <a:rPr lang="en-US" sz="2000" baseline="-25000" dirty="0" err="1" smtClean="0">
                <a:solidFill>
                  <a:schemeClr val="tx1"/>
                </a:solidFill>
                <a:latin typeface="+mn-lt"/>
                <a:cs typeface="+mn-cs"/>
              </a:rPr>
              <a:t>j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cs typeface="+mn-cs"/>
              </a:rPr>
              <a:t>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</a:t>
            </a:r>
          </a:p>
          <a:p>
            <a:pPr lvl="2"/>
            <a:endParaRPr lang="en-US" sz="2000" dirty="0" smtClean="0">
              <a:solidFill>
                <a:schemeClr val="tx1"/>
              </a:solidFill>
              <a:latin typeface="+mn-lt"/>
              <a:cs typeface="+mn-cs"/>
            </a:endParaRPr>
          </a:p>
          <a:p>
            <a:endParaRPr lang="en-US" dirty="0" smtClean="0">
              <a:latin typeface="Comic Sans MS" pitchFamily="66" charset="0"/>
            </a:endParaRP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47864" y="2492896"/>
          <a:ext cx="362707" cy="288032"/>
        </p:xfrm>
        <a:graphic>
          <a:graphicData uri="http://schemas.openxmlformats.org/presentationml/2006/ole">
            <p:oleObj spid="_x0000_s13317" name="Εξίσωση" r:id="rId3" imgW="12672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thoughts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51050"/>
            <a:ext cx="8270875" cy="41148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Parallel and distributed computing</a:t>
            </a:r>
          </a:p>
          <a:p>
            <a:r>
              <a:rPr lang="en-US" sz="2400" dirty="0" smtClean="0">
                <a:latin typeface="Comic Sans MS" pitchFamily="66" charset="0"/>
              </a:rPr>
              <a:t>Local network</a:t>
            </a:r>
            <a:endParaRPr lang="en-US" dirty="0" smtClean="0">
              <a:latin typeface="Comic Sans MS" pitchFamily="66" charset="0"/>
            </a:endParaRPr>
          </a:p>
        </p:txBody>
      </p:sp>
      <p:pic>
        <p:nvPicPr>
          <p:cNvPr id="95235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221088"/>
            <a:ext cx="720080" cy="663761"/>
          </a:xfrm>
          <a:prstGeom prst="rect">
            <a:avLst/>
          </a:prstGeom>
          <a:noFill/>
        </p:spPr>
      </p:pic>
      <p:pic>
        <p:nvPicPr>
          <p:cNvPr id="6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068960"/>
            <a:ext cx="720080" cy="663761"/>
          </a:xfrm>
          <a:prstGeom prst="rect">
            <a:avLst/>
          </a:prstGeom>
          <a:noFill/>
        </p:spPr>
      </p:pic>
      <p:pic>
        <p:nvPicPr>
          <p:cNvPr id="7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789040"/>
            <a:ext cx="720080" cy="663761"/>
          </a:xfrm>
          <a:prstGeom prst="rect">
            <a:avLst/>
          </a:prstGeom>
          <a:noFill/>
        </p:spPr>
      </p:pic>
      <p:pic>
        <p:nvPicPr>
          <p:cNvPr id="8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725144"/>
            <a:ext cx="720080" cy="663761"/>
          </a:xfrm>
          <a:prstGeom prst="rect">
            <a:avLst/>
          </a:prstGeom>
          <a:noFill/>
        </p:spPr>
      </p:pic>
      <p:pic>
        <p:nvPicPr>
          <p:cNvPr id="9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5373216"/>
            <a:ext cx="720080" cy="663761"/>
          </a:xfrm>
          <a:prstGeom prst="rect">
            <a:avLst/>
          </a:prstGeom>
          <a:noFill/>
        </p:spPr>
      </p:pic>
      <p:sp>
        <p:nvSpPr>
          <p:cNvPr id="10" name="9 - Δεξιό βέλος"/>
          <p:cNvSpPr/>
          <p:nvPr/>
        </p:nvSpPr>
        <p:spPr bwMode="auto">
          <a:xfrm rot="19936738">
            <a:off x="2755053" y="3919481"/>
            <a:ext cx="1237624" cy="2333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10 - Δεξιό βέλος"/>
          <p:cNvSpPr/>
          <p:nvPr/>
        </p:nvSpPr>
        <p:spPr bwMode="auto">
          <a:xfrm rot="21255920">
            <a:off x="2847598" y="4372149"/>
            <a:ext cx="1590068" cy="15548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2" name="11 - Δεξιό βέλος"/>
          <p:cNvSpPr/>
          <p:nvPr/>
        </p:nvSpPr>
        <p:spPr bwMode="auto">
          <a:xfrm rot="628210">
            <a:off x="2700681" y="4796318"/>
            <a:ext cx="1590068" cy="15548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3" name="12 - Δεξιό βέλος"/>
          <p:cNvSpPr/>
          <p:nvPr/>
        </p:nvSpPr>
        <p:spPr bwMode="auto">
          <a:xfrm rot="1551393">
            <a:off x="2393868" y="5132700"/>
            <a:ext cx="1343437" cy="195329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thoughts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51050"/>
            <a:ext cx="8270875" cy="41148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Parallel and distributed computing</a:t>
            </a:r>
          </a:p>
          <a:p>
            <a:r>
              <a:rPr lang="en-US" sz="2400" dirty="0" smtClean="0">
                <a:latin typeface="Comic Sans MS" pitchFamily="66" charset="0"/>
              </a:rPr>
              <a:t>Internet</a:t>
            </a:r>
            <a:endParaRPr lang="en-US" dirty="0" smtClean="0">
              <a:latin typeface="Comic Sans MS" pitchFamily="66" charset="0"/>
            </a:endParaRPr>
          </a:p>
        </p:txBody>
      </p:sp>
      <p:pic>
        <p:nvPicPr>
          <p:cNvPr id="95235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221088"/>
            <a:ext cx="720080" cy="663761"/>
          </a:xfrm>
          <a:prstGeom prst="rect">
            <a:avLst/>
          </a:prstGeom>
          <a:noFill/>
        </p:spPr>
      </p:pic>
      <p:pic>
        <p:nvPicPr>
          <p:cNvPr id="6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068960"/>
            <a:ext cx="720080" cy="663761"/>
          </a:xfrm>
          <a:prstGeom prst="rect">
            <a:avLst/>
          </a:prstGeom>
          <a:noFill/>
        </p:spPr>
      </p:pic>
      <p:pic>
        <p:nvPicPr>
          <p:cNvPr id="7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356992"/>
            <a:ext cx="720080" cy="663761"/>
          </a:xfrm>
          <a:prstGeom prst="rect">
            <a:avLst/>
          </a:prstGeom>
          <a:noFill/>
        </p:spPr>
      </p:pic>
      <p:pic>
        <p:nvPicPr>
          <p:cNvPr id="8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437112"/>
            <a:ext cx="720080" cy="663761"/>
          </a:xfrm>
          <a:prstGeom prst="rect">
            <a:avLst/>
          </a:prstGeom>
          <a:noFill/>
        </p:spPr>
      </p:pic>
      <p:pic>
        <p:nvPicPr>
          <p:cNvPr id="9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5373216"/>
            <a:ext cx="720080" cy="663761"/>
          </a:xfrm>
          <a:prstGeom prst="rect">
            <a:avLst/>
          </a:prstGeom>
          <a:noFill/>
        </p:spPr>
      </p:pic>
      <p:sp>
        <p:nvSpPr>
          <p:cNvPr id="10" name="9 - Δεξιό βέλος"/>
          <p:cNvSpPr/>
          <p:nvPr/>
        </p:nvSpPr>
        <p:spPr bwMode="auto">
          <a:xfrm rot="19167919">
            <a:off x="2473357" y="3985722"/>
            <a:ext cx="1019144" cy="15283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10 - Δεξιό βέλος"/>
          <p:cNvSpPr/>
          <p:nvPr/>
        </p:nvSpPr>
        <p:spPr bwMode="auto">
          <a:xfrm rot="19829887" flipV="1">
            <a:off x="2564750" y="3884427"/>
            <a:ext cx="1854259" cy="232219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2" name="11 - Δεξιό βέλος"/>
          <p:cNvSpPr/>
          <p:nvPr/>
        </p:nvSpPr>
        <p:spPr bwMode="auto">
          <a:xfrm rot="628210">
            <a:off x="2700682" y="4652301"/>
            <a:ext cx="1590068" cy="15548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3" name="12 - Δεξιό βέλος"/>
          <p:cNvSpPr/>
          <p:nvPr/>
        </p:nvSpPr>
        <p:spPr bwMode="auto">
          <a:xfrm rot="1551393">
            <a:off x="2393868" y="5132700"/>
            <a:ext cx="1343437" cy="195329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pic>
        <p:nvPicPr>
          <p:cNvPr id="14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5301208"/>
            <a:ext cx="720080" cy="663761"/>
          </a:xfrm>
          <a:prstGeom prst="rect">
            <a:avLst/>
          </a:prstGeom>
          <a:noFill/>
        </p:spPr>
      </p:pic>
      <p:pic>
        <p:nvPicPr>
          <p:cNvPr id="15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996952"/>
            <a:ext cx="720080" cy="663761"/>
          </a:xfrm>
          <a:prstGeom prst="rect">
            <a:avLst/>
          </a:prstGeom>
          <a:noFill/>
        </p:spPr>
      </p:pic>
      <p:sp>
        <p:nvSpPr>
          <p:cNvPr id="16" name="15 - Δεξιό βέλος"/>
          <p:cNvSpPr/>
          <p:nvPr/>
        </p:nvSpPr>
        <p:spPr bwMode="auto">
          <a:xfrm rot="20798246">
            <a:off x="2678700" y="4113114"/>
            <a:ext cx="2850496" cy="15138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7" name="16 - Δεξιό βέλος"/>
          <p:cNvSpPr/>
          <p:nvPr/>
        </p:nvSpPr>
        <p:spPr bwMode="auto">
          <a:xfrm rot="1035322">
            <a:off x="2575229" y="5037060"/>
            <a:ext cx="3099591" cy="16825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thoughts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51050"/>
            <a:ext cx="8270875" cy="41148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Parallel and distributed computing</a:t>
            </a:r>
          </a:p>
          <a:p>
            <a:r>
              <a:rPr lang="en-US" sz="2400" dirty="0" smtClean="0">
                <a:latin typeface="Comic Sans MS" pitchFamily="66" charset="0"/>
              </a:rPr>
              <a:t>Internet</a:t>
            </a:r>
            <a:endParaRPr lang="en-US" dirty="0" smtClean="0">
              <a:latin typeface="Comic Sans MS" pitchFamily="66" charset="0"/>
            </a:endParaRPr>
          </a:p>
        </p:txBody>
      </p:sp>
      <p:pic>
        <p:nvPicPr>
          <p:cNvPr id="95235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221088"/>
            <a:ext cx="720080" cy="663761"/>
          </a:xfrm>
          <a:prstGeom prst="rect">
            <a:avLst/>
          </a:prstGeom>
          <a:noFill/>
        </p:spPr>
      </p:pic>
      <p:pic>
        <p:nvPicPr>
          <p:cNvPr id="6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068960"/>
            <a:ext cx="720080" cy="663761"/>
          </a:xfrm>
          <a:prstGeom prst="rect">
            <a:avLst/>
          </a:prstGeom>
          <a:noFill/>
        </p:spPr>
      </p:pic>
      <p:pic>
        <p:nvPicPr>
          <p:cNvPr id="7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356992"/>
            <a:ext cx="720080" cy="663761"/>
          </a:xfrm>
          <a:prstGeom prst="rect">
            <a:avLst/>
          </a:prstGeom>
          <a:noFill/>
        </p:spPr>
      </p:pic>
      <p:pic>
        <p:nvPicPr>
          <p:cNvPr id="8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437112"/>
            <a:ext cx="720080" cy="663761"/>
          </a:xfrm>
          <a:prstGeom prst="rect">
            <a:avLst/>
          </a:prstGeom>
          <a:noFill/>
        </p:spPr>
      </p:pic>
      <p:pic>
        <p:nvPicPr>
          <p:cNvPr id="9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5373216"/>
            <a:ext cx="720080" cy="663761"/>
          </a:xfrm>
          <a:prstGeom prst="rect">
            <a:avLst/>
          </a:prstGeom>
          <a:noFill/>
        </p:spPr>
      </p:pic>
      <p:sp>
        <p:nvSpPr>
          <p:cNvPr id="10" name="9 - Δεξιό βέλος"/>
          <p:cNvSpPr/>
          <p:nvPr/>
        </p:nvSpPr>
        <p:spPr bwMode="auto">
          <a:xfrm rot="19167919">
            <a:off x="2473357" y="3985722"/>
            <a:ext cx="1019144" cy="15283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2" name="11 - Δεξιό βέλος"/>
          <p:cNvSpPr/>
          <p:nvPr/>
        </p:nvSpPr>
        <p:spPr bwMode="auto">
          <a:xfrm rot="5569956">
            <a:off x="4197780" y="4044951"/>
            <a:ext cx="930509" cy="136251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3" name="12 - Δεξιό βέλος"/>
          <p:cNvSpPr/>
          <p:nvPr/>
        </p:nvSpPr>
        <p:spPr bwMode="auto">
          <a:xfrm rot="1551393">
            <a:off x="2393868" y="5132700"/>
            <a:ext cx="1343437" cy="195329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pic>
        <p:nvPicPr>
          <p:cNvPr id="14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5301208"/>
            <a:ext cx="720080" cy="663761"/>
          </a:xfrm>
          <a:prstGeom prst="rect">
            <a:avLst/>
          </a:prstGeom>
          <a:noFill/>
        </p:spPr>
      </p:pic>
      <p:pic>
        <p:nvPicPr>
          <p:cNvPr id="15" name="Picture 3" descr="C:\Users\sakis\Desktop\005_Distributed_and_Parallel_processing_using_W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996952"/>
            <a:ext cx="720080" cy="663761"/>
          </a:xfrm>
          <a:prstGeom prst="rect">
            <a:avLst/>
          </a:prstGeom>
          <a:noFill/>
        </p:spPr>
      </p:pic>
      <p:sp>
        <p:nvSpPr>
          <p:cNvPr id="16" name="15 - Δεξιό βέλος"/>
          <p:cNvSpPr/>
          <p:nvPr/>
        </p:nvSpPr>
        <p:spPr bwMode="auto">
          <a:xfrm rot="20798246">
            <a:off x="2678699" y="4116383"/>
            <a:ext cx="2850496" cy="15138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7" name="16 - Δεξιό βέλος"/>
          <p:cNvSpPr/>
          <p:nvPr/>
        </p:nvSpPr>
        <p:spPr bwMode="auto">
          <a:xfrm rot="1035322">
            <a:off x="2575229" y="5037060"/>
            <a:ext cx="3099591" cy="16825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8" name="17 - Δεξιό βέλος"/>
          <p:cNvSpPr/>
          <p:nvPr/>
        </p:nvSpPr>
        <p:spPr bwMode="auto">
          <a:xfrm rot="10975999">
            <a:off x="3929058" y="3151597"/>
            <a:ext cx="420794" cy="211245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9" name="18 - Δεξιό βέλος"/>
          <p:cNvSpPr/>
          <p:nvPr/>
        </p:nvSpPr>
        <p:spPr bwMode="auto">
          <a:xfrm rot="5616326">
            <a:off x="5329023" y="4587909"/>
            <a:ext cx="1297689" cy="13811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20" name="19 - Δεξιό βέλος"/>
          <p:cNvSpPr/>
          <p:nvPr/>
        </p:nvSpPr>
        <p:spPr bwMode="auto">
          <a:xfrm rot="8095637" flipV="1">
            <a:off x="3954039" y="4770116"/>
            <a:ext cx="2184407" cy="17718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 smtClean="0"/>
              <a:t>Article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564904"/>
            <a:ext cx="8281168" cy="3643312"/>
          </a:xfrm>
        </p:spPr>
        <p:txBody>
          <a:bodyPr/>
          <a:lstStyle/>
          <a:p>
            <a:pPr algn="ctr">
              <a:buNone/>
            </a:pPr>
            <a:r>
              <a:rPr lang="en-US" sz="2400" b="1" i="1" dirty="0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en-US" sz="2800" b="1" i="1" dirty="0" smtClean="0">
                <a:solidFill>
                  <a:schemeClr val="tx2"/>
                </a:solidFill>
                <a:latin typeface="Comic Sans MS" pitchFamily="66" charset="0"/>
              </a:rPr>
              <a:t> game for Ad Hoc Network Connectivity in the presence of Malicious </a:t>
            </a:r>
            <a:r>
              <a:rPr lang="en-US" sz="2800" b="1" i="1" dirty="0" smtClean="0">
                <a:solidFill>
                  <a:schemeClr val="tx2"/>
                </a:solidFill>
                <a:latin typeface="Comic Sans MS" pitchFamily="66" charset="0"/>
              </a:rPr>
              <a:t>users (2006)</a:t>
            </a:r>
          </a:p>
          <a:p>
            <a:pPr algn="ctr">
              <a:buNone/>
            </a:pP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  <a:ea typeface="+mn-ea"/>
                <a:cs typeface="+mn-cs"/>
              </a:rPr>
              <a:t>Theodorakopoulos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  <a:ea typeface="+mn-ea"/>
                <a:cs typeface="+mn-cs"/>
              </a:rPr>
              <a:t> G,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  <a:ea typeface="+mn-ea"/>
                <a:cs typeface="+mn-cs"/>
              </a:rPr>
              <a:t>Baras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  <a:ea typeface="+mn-ea"/>
                <a:cs typeface="+mn-cs"/>
              </a:rPr>
              <a:t> J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model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90738"/>
            <a:ext cx="8748712" cy="429059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Comic Sans MS" pitchFamily="66" charset="0"/>
              </a:rPr>
              <a:t>G=(V,E): undirected graph</a:t>
            </a:r>
          </a:p>
          <a:p>
            <a:pPr eaLnBrk="1" hangingPunct="1"/>
            <a:r>
              <a:rPr lang="en-US" sz="2800" dirty="0" smtClean="0">
                <a:latin typeface="Comic Sans MS" pitchFamily="66" charset="0"/>
              </a:rPr>
              <a:t>V=V</a:t>
            </a:r>
            <a:r>
              <a:rPr lang="en-US" sz="2800" baseline="-25000" dirty="0" smtClean="0">
                <a:latin typeface="Comic Sans MS" pitchFamily="66" charset="0"/>
              </a:rPr>
              <a:t>G</a:t>
            </a:r>
            <a:r>
              <a:rPr lang="en-US" sz="2800" dirty="0" smtClean="0">
                <a:latin typeface="Comic Sans MS" pitchFamily="66" charset="0"/>
              </a:rPr>
              <a:t>UV</a:t>
            </a:r>
            <a:r>
              <a:rPr lang="en-US" sz="2800" baseline="-25000" dirty="0" smtClean="0">
                <a:latin typeface="Comic Sans MS" pitchFamily="66" charset="0"/>
              </a:rPr>
              <a:t>B </a:t>
            </a:r>
            <a:r>
              <a:rPr lang="en-US" sz="2800" dirty="0" smtClean="0">
                <a:latin typeface="Comic Sans MS" pitchFamily="66" charset="0"/>
              </a:rPr>
              <a:t>, where</a:t>
            </a:r>
          </a:p>
          <a:p>
            <a:pPr lvl="1" eaLnBrk="1" hangingPunct="1"/>
            <a:r>
              <a:rPr lang="en-US" sz="2400" dirty="0" smtClean="0">
                <a:latin typeface="Comic Sans MS" pitchFamily="66" charset="0"/>
              </a:rPr>
              <a:t>V</a:t>
            </a:r>
            <a:r>
              <a:rPr lang="en-US" sz="2400" baseline="-25000" dirty="0" smtClean="0">
                <a:latin typeface="Comic Sans MS" pitchFamily="66" charset="0"/>
              </a:rPr>
              <a:t>G </a:t>
            </a:r>
            <a:r>
              <a:rPr lang="en-US" sz="2400" dirty="0" smtClean="0">
                <a:latin typeface="Comic Sans MS" pitchFamily="66" charset="0"/>
              </a:rPr>
              <a:t>,</a:t>
            </a:r>
            <a:r>
              <a:rPr lang="en-US" sz="2400" baseline="-250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the set of good users</a:t>
            </a:r>
          </a:p>
          <a:p>
            <a:pPr lvl="1" eaLnBrk="1" hangingPunct="1"/>
            <a:r>
              <a:rPr lang="en-US" sz="2400" dirty="0" smtClean="0">
                <a:latin typeface="Comic Sans MS" pitchFamily="66" charset="0"/>
              </a:rPr>
              <a:t>V</a:t>
            </a:r>
            <a:r>
              <a:rPr lang="en-US" sz="2400" baseline="-25000" dirty="0" smtClean="0">
                <a:latin typeface="Comic Sans MS" pitchFamily="66" charset="0"/>
              </a:rPr>
              <a:t>B </a:t>
            </a:r>
            <a:r>
              <a:rPr lang="en-US" sz="2400" dirty="0" smtClean="0">
                <a:latin typeface="Comic Sans MS" pitchFamily="66" charset="0"/>
              </a:rPr>
              <a:t>,</a:t>
            </a:r>
            <a:r>
              <a:rPr lang="en-US" sz="2400" baseline="-250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the set of bad users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user has a choice between cooperating (C) to activate the adjacent links, or defecting (D), which effectively kills all adjacent links.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link (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j) is considered to be active if and only if both users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j choose to cooperate (C).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user chooses only one action (C or D) for all links, not one action per link.</a:t>
            </a: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model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2"/>
            <a:ext cx="7921625" cy="4840288"/>
          </a:xfrm>
        </p:spPr>
        <p:txBody>
          <a:bodyPr/>
          <a:lstStyle/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The game 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played repeatedly in rounds</a:t>
            </a:r>
          </a:p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Good users </a:t>
            </a:r>
          </a:p>
          <a:p>
            <a:pPr lvl="1"/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 the fictitious play process.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cs typeface="+mn-cs"/>
              </a:rPr>
              <a:t>are cooperative, as long as their neighbors are cooperative.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Bad users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 everything that has ever happened in the network, and are also aware of the decision algorithm that the Good use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cs typeface="+mn-cs"/>
              </a:rPr>
              <a:t>aim to disrupt the network and waste the energy of the Good users.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800" dirty="0" smtClean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7541269" cy="911225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Payoff matrices</a:t>
            </a:r>
            <a:endParaRPr lang="it-IT" dirty="0" smtClean="0">
              <a:latin typeface="Comic Sans MS" pitchFamily="66" charset="0"/>
            </a:endParaRPr>
          </a:p>
        </p:txBody>
      </p:sp>
      <p:sp>
        <p:nvSpPr>
          <p:cNvPr id="1029" name="Text Box 3"/>
          <p:cNvSpPr txBox="1">
            <a:spLocks noChangeArrowheads="1"/>
          </p:cNvSpPr>
          <p:nvPr/>
        </p:nvSpPr>
        <p:spPr bwMode="auto">
          <a:xfrm>
            <a:off x="1166813" y="25796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133600"/>
            <a:ext cx="8748713" cy="4535488"/>
          </a:xfrm>
          <a:noFill/>
        </p:spPr>
        <p:txBody>
          <a:bodyPr/>
          <a:lstStyle/>
          <a:p>
            <a:pPr marL="360363" indent="-360363" eaLnBrk="1" hangingPunct="1"/>
            <a:endParaRPr lang="en-US" sz="2800" dirty="0" smtClean="0">
              <a:latin typeface="Comic Sans MS" pitchFamily="66" charset="0"/>
            </a:endParaRPr>
          </a:p>
          <a:p>
            <a:pPr marL="360363" indent="-360363" eaLnBrk="1" hangingPunct="1">
              <a:buFont typeface="Wingdings" pitchFamily="2" charset="2"/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US" sz="2800" dirty="0" smtClean="0">
              <a:latin typeface="Comic Sans MS" pitchFamily="66" charset="0"/>
              <a:sym typeface="Symbol" pitchFamily="18" charset="2"/>
            </a:endParaRPr>
          </a:p>
        </p:txBody>
      </p:sp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1043608" y="2276872"/>
          <a:ext cx="3744417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88"/>
                <a:gridCol w="432048"/>
                <a:gridCol w="1440160"/>
                <a:gridCol w="1080121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Bad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N-E , E-N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-E , E 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1115616" y="4797152"/>
          <a:ext cx="3744417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88"/>
                <a:gridCol w="432048"/>
                <a:gridCol w="1440160"/>
                <a:gridCol w="1080121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N-E , N-E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-E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-E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9 - TextBox"/>
          <p:cNvSpPr txBox="1"/>
          <p:nvPr/>
        </p:nvSpPr>
        <p:spPr>
          <a:xfrm>
            <a:off x="5580112" y="34290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N≥E</a:t>
            </a:r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5580112" y="58772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N≥E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Network Formation Games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9138"/>
            <a:ext cx="8054975" cy="4319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NFGs model distinct ways in which </a:t>
            </a:r>
            <a:r>
              <a:rPr lang="en-US" i="1" dirty="0" smtClean="0">
                <a:latin typeface="Comic Sans MS" pitchFamily="66" charset="0"/>
              </a:rPr>
              <a:t>selfish</a:t>
            </a:r>
            <a:r>
              <a:rPr lang="en-US" dirty="0" smtClean="0">
                <a:latin typeface="Comic Sans MS" pitchFamily="66" charset="0"/>
              </a:rPr>
              <a:t> agents might create and evaluate networks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Agents aim to: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to minimize the expenses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latin typeface="Comic Sans MS" pitchFamily="66" charset="0"/>
              </a:rPr>
              <a:t>to ensure high quality of service</a:t>
            </a:r>
          </a:p>
        </p:txBody>
      </p:sp>
      <p:sp>
        <p:nvSpPr>
          <p:cNvPr id="6" name="5 - TextBox"/>
          <p:cNvSpPr txBox="1"/>
          <p:nvPr/>
        </p:nvSpPr>
        <p:spPr>
          <a:xfrm>
            <a:off x="3779912" y="630932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*Nissan,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Roughgarden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Tardos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Vazirani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(2007)</a:t>
            </a:r>
            <a:endParaRPr lang="el-G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How Good users play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051050"/>
            <a:ext cx="8270503" cy="4186262"/>
          </a:xfrm>
        </p:spPr>
        <p:txBody>
          <a:bodyPr/>
          <a:lstStyle/>
          <a:p>
            <a:r>
              <a:rPr lang="en-US" dirty="0" smtClean="0"/>
              <a:t>So, a Good player’s action   is determined as follows (  = 1 for C, 0 for D):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/>
              <a:t>  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*(    the estimated probability that  player j will play C in round t+1)</a:t>
            </a:r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35638" y="2074863"/>
          <a:ext cx="301625" cy="538162"/>
        </p:xfrm>
        <a:graphic>
          <a:graphicData uri="http://schemas.openxmlformats.org/presentationml/2006/ole">
            <p:oleObj spid="_x0000_s83971" name="Εξίσωση" r:id="rId3" imgW="164880" imgH="24120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59832" y="2564904"/>
          <a:ext cx="301625" cy="538162"/>
        </p:xfrm>
        <a:graphic>
          <a:graphicData uri="http://schemas.openxmlformats.org/presentationml/2006/ole">
            <p:oleObj spid="_x0000_s83972" name="Εξίσωση" r:id="rId4" imgW="164880" imgH="24120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15616" y="3933056"/>
          <a:ext cx="2732087" cy="962025"/>
        </p:xfrm>
        <a:graphic>
          <a:graphicData uri="http://schemas.openxmlformats.org/presentationml/2006/ole">
            <p:oleObj spid="_x0000_s83973" name="Εξίσωση" r:id="rId5" imgW="1498320" imgH="43164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043608" y="5517232"/>
          <a:ext cx="301625" cy="566737"/>
        </p:xfrm>
        <a:graphic>
          <a:graphicData uri="http://schemas.openxmlformats.org/presentationml/2006/ole">
            <p:oleObj spid="_x0000_s83974" name="Εξίσωση" r:id="rId6" imgW="1648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How Bad users play</a:t>
            </a:r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1043608" y="2060848"/>
          <a:ext cx="3744417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2088"/>
                <a:gridCol w="432048"/>
                <a:gridCol w="1440160"/>
                <a:gridCol w="1080121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Bad</a:t>
                      </a:r>
                      <a:endParaRPr lang="el-G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l-G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N-E , E-N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-E , E 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0 , 0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10 - TextBox"/>
          <p:cNvSpPr txBox="1"/>
          <p:nvPr/>
        </p:nvSpPr>
        <p:spPr>
          <a:xfrm>
            <a:off x="5436096" y="321297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N≥E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827584" y="4293097"/>
            <a:ext cx="79208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D is a weakly dominating action for the Bad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Is “Always D” the definite strategy for the Bad 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  <p:pic>
        <p:nvPicPr>
          <p:cNvPr id="8" name="7 - Εικόνα" descr="69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5311027"/>
            <a:ext cx="1368152" cy="1305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An example</a:t>
            </a:r>
          </a:p>
        </p:txBody>
      </p:sp>
      <p:pic>
        <p:nvPicPr>
          <p:cNvPr id="64" name="63 - Εικόνα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060848"/>
            <a:ext cx="7488832" cy="4288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An example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16832"/>
            <a:ext cx="6336704" cy="474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An example</a:t>
            </a:r>
          </a:p>
        </p:txBody>
      </p:sp>
      <p:sp>
        <p:nvSpPr>
          <p:cNvPr id="4" name="3 - TextBox"/>
          <p:cNvSpPr txBox="1"/>
          <p:nvPr/>
        </p:nvSpPr>
        <p:spPr>
          <a:xfrm>
            <a:off x="1259632" y="227687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the “Keep the Good at C” strategy always better than “Always D” for every topology?</a:t>
            </a:r>
          </a:p>
        </p:txBody>
      </p:sp>
      <p:pic>
        <p:nvPicPr>
          <p:cNvPr id="5" name="4 - Εικόνα" descr="69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3212976"/>
            <a:ext cx="3456384" cy="3299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A second example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6984775" cy="4281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A second example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92475"/>
            <a:ext cx="6048672" cy="486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Work for the future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755576" y="2276872"/>
            <a:ext cx="806489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Is there an exact connection between the topology and the optimal strategy that the Bad users can play against the simple fictitious play of the Good ones?</a:t>
            </a:r>
          </a:p>
          <a:p>
            <a:endParaRPr lang="en-US" sz="3200" dirty="0" smtClean="0"/>
          </a:p>
          <a:p>
            <a:r>
              <a:rPr lang="en-US" sz="6600" dirty="0" smtClean="0">
                <a:solidFill>
                  <a:schemeClr val="accent1">
                    <a:lumMod val="50000"/>
                  </a:schemeClr>
                </a:solidFill>
              </a:rPr>
              <a:t>Not found yet!!</a:t>
            </a:r>
          </a:p>
          <a:p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Article</a:t>
            </a:r>
            <a:endParaRPr lang="el-G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sz="2800" b="1" i="1" dirty="0" smtClean="0">
                <a:solidFill>
                  <a:schemeClr val="tx2"/>
                </a:solidFill>
                <a:latin typeface="Comic Sans MS" pitchFamily="66" charset="0"/>
              </a:rPr>
              <a:t>On a Network Creation Game (2003)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Fabrikant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A,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Luthra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A,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Maneva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E, Papadimitriou C,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Shenker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S</a:t>
            </a:r>
            <a:endParaRPr lang="en-US" sz="28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model </a:t>
            </a:r>
            <a:endParaRPr lang="el-G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Strategy for player i is the set of undirected edges that i will build</a:t>
            </a:r>
          </a:p>
          <a:p>
            <a:r>
              <a:rPr lang="en-US"/>
              <a:t>The constructed network will be G(S), where S is the strategy space 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Articles</a:t>
            </a:r>
            <a:r>
              <a:rPr lang="el-GR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l-GR" sz="2800" dirty="0"/>
              <a:t>[1] </a:t>
            </a:r>
            <a:r>
              <a:rPr lang="en-US" sz="2800" i="1" dirty="0" smtClean="0"/>
              <a:t>A contract-based model for directed network formation (2005)</a:t>
            </a:r>
          </a:p>
          <a:p>
            <a:pPr>
              <a:spcBef>
                <a:spcPts val="0"/>
              </a:spcBef>
              <a:buNone/>
            </a:pPr>
            <a:r>
              <a:rPr lang="en-US" sz="2800" i="1" dirty="0" smtClean="0"/>
              <a:t>    </a:t>
            </a:r>
            <a:r>
              <a:rPr lang="en-US" sz="2000" dirty="0" err="1" smtClean="0"/>
              <a:t>Johari</a:t>
            </a:r>
            <a:r>
              <a:rPr lang="en-US" sz="2000" dirty="0" smtClean="0"/>
              <a:t> R, </a:t>
            </a:r>
            <a:r>
              <a:rPr lang="en-US" sz="2000" dirty="0" err="1" smtClean="0"/>
              <a:t>Mannor</a:t>
            </a:r>
            <a:r>
              <a:rPr lang="en-US" sz="2000" dirty="0" smtClean="0"/>
              <a:t> S, </a:t>
            </a:r>
            <a:r>
              <a:rPr lang="en-US" sz="2000" dirty="0" err="1" smtClean="0"/>
              <a:t>Tsitsiklis</a:t>
            </a:r>
            <a:r>
              <a:rPr lang="en-US" sz="2000" dirty="0" smtClean="0"/>
              <a:t> J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[2] </a:t>
            </a:r>
            <a:r>
              <a:rPr lang="en-US" sz="2800" i="1" dirty="0" smtClean="0"/>
              <a:t>A </a:t>
            </a:r>
            <a:r>
              <a:rPr lang="en-US" sz="2800" i="1" dirty="0" smtClean="0"/>
              <a:t>game for Ad Hoc Network Connectivity in the presence of Malicious </a:t>
            </a:r>
            <a:r>
              <a:rPr lang="en-US" sz="2800" i="1" dirty="0" smtClean="0"/>
              <a:t>users (2006)</a:t>
            </a:r>
            <a:endParaRPr lang="en-US" sz="2800" i="1" dirty="0" smtClean="0"/>
          </a:p>
          <a:p>
            <a:pPr>
              <a:spcBef>
                <a:spcPts val="0"/>
              </a:spcBef>
              <a:buNone/>
            </a:pPr>
            <a:r>
              <a:rPr lang="en-US" sz="2800" i="1" dirty="0" smtClean="0"/>
              <a:t>  </a:t>
            </a:r>
            <a:r>
              <a:rPr lang="en-US" sz="2800" i="1" dirty="0" smtClean="0"/>
              <a:t>  </a:t>
            </a:r>
            <a:r>
              <a:rPr lang="en-US" sz="2000" dirty="0" err="1" smtClean="0"/>
              <a:t>Theodorakopoulos</a:t>
            </a:r>
            <a:r>
              <a:rPr lang="en-US" sz="2000" dirty="0" smtClean="0"/>
              <a:t> </a:t>
            </a:r>
            <a:r>
              <a:rPr lang="en-US" sz="2000" dirty="0" smtClean="0"/>
              <a:t>G, </a:t>
            </a:r>
            <a:r>
              <a:rPr lang="en-US" sz="2000" dirty="0" err="1" smtClean="0"/>
              <a:t>Baras</a:t>
            </a:r>
            <a:r>
              <a:rPr lang="en-US" sz="2000" dirty="0" smtClean="0"/>
              <a:t> J</a:t>
            </a:r>
          </a:p>
          <a:p>
            <a:r>
              <a:rPr lang="en-US" sz="2800" dirty="0" smtClean="0"/>
              <a:t>[3] </a:t>
            </a:r>
            <a:r>
              <a:rPr lang="en-US" sz="2800" i="1" dirty="0" smtClean="0"/>
              <a:t>On </a:t>
            </a:r>
            <a:r>
              <a:rPr lang="en-US" sz="2800" i="1" dirty="0"/>
              <a:t>a Network Creation Game</a:t>
            </a:r>
            <a:r>
              <a:rPr lang="en-US" sz="2800" dirty="0"/>
              <a:t> (2003)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 err="1"/>
              <a:t>Fabrikant</a:t>
            </a:r>
            <a:r>
              <a:rPr lang="en-US" sz="2000" dirty="0"/>
              <a:t> A, </a:t>
            </a:r>
            <a:r>
              <a:rPr lang="en-US" sz="2000" dirty="0" err="1"/>
              <a:t>Luthra</a:t>
            </a:r>
            <a:r>
              <a:rPr lang="en-US" sz="2000" dirty="0"/>
              <a:t> A, </a:t>
            </a:r>
            <a:r>
              <a:rPr lang="en-US" sz="2000" dirty="0" err="1"/>
              <a:t>Maneva</a:t>
            </a:r>
            <a:r>
              <a:rPr lang="en-US" sz="2000" dirty="0"/>
              <a:t> E, Papadimitriou C, </a:t>
            </a:r>
            <a:r>
              <a:rPr lang="en-US" sz="2000" dirty="0" err="1"/>
              <a:t>Shenker</a:t>
            </a:r>
            <a:r>
              <a:rPr lang="en-US" sz="2000" dirty="0"/>
              <a:t> S</a:t>
            </a:r>
          </a:p>
          <a:p>
            <a:r>
              <a:rPr lang="en-US" sz="2800" dirty="0" smtClean="0"/>
              <a:t>[4] </a:t>
            </a:r>
            <a:r>
              <a:rPr lang="en-US" sz="2800" i="1" dirty="0"/>
              <a:t>Network Formation: Bilateral Contracting and Myopic Dynamics (2007)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 err="1"/>
              <a:t>Arcaute</a:t>
            </a:r>
            <a:r>
              <a:rPr lang="en-US" sz="2000" dirty="0"/>
              <a:t> E, </a:t>
            </a:r>
            <a:r>
              <a:rPr lang="en-US" sz="2000" dirty="0" err="1"/>
              <a:t>Johari</a:t>
            </a:r>
            <a:r>
              <a:rPr lang="en-US" sz="2000" dirty="0"/>
              <a:t> R, </a:t>
            </a:r>
            <a:r>
              <a:rPr lang="en-US" sz="2000" dirty="0" err="1"/>
              <a:t>Mannor</a:t>
            </a:r>
            <a:r>
              <a:rPr lang="en-US" sz="2000" dirty="0"/>
              <a:t> </a:t>
            </a:r>
            <a:r>
              <a:rPr lang="en-US" sz="2000" dirty="0" smtClean="0"/>
              <a:t>S</a:t>
            </a:r>
          </a:p>
          <a:p>
            <a:pPr>
              <a:buNone/>
            </a:pPr>
            <a:endParaRPr lang="el-GR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Utility function</a:t>
            </a:r>
            <a:endParaRPr lang="el-G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6553200" cy="457200"/>
          </a:xfrm>
        </p:spPr>
        <p:txBody>
          <a:bodyPr/>
          <a:lstStyle/>
          <a:p>
            <a:r>
              <a:rPr lang="en-US" sz="2400"/>
              <a:t>The cost incurred by a player </a:t>
            </a:r>
            <a:r>
              <a:rPr lang="en-US" sz="2400" i="1"/>
              <a:t>i</a:t>
            </a:r>
            <a:r>
              <a:rPr lang="en-US" sz="2400"/>
              <a:t> is defined</a:t>
            </a:r>
            <a:endParaRPr lang="el-GR" sz="2400"/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600200" y="3124200"/>
          <a:ext cx="3770313" cy="1017588"/>
        </p:xfrm>
        <a:graphic>
          <a:graphicData uri="http://schemas.openxmlformats.org/presentationml/2006/ole">
            <p:oleObj spid="_x0000_s94210" name="Equation" r:id="rId3" imgW="1930320" imgH="520560" progId="Equation.DSMT4">
              <p:embed/>
            </p:oleObj>
          </a:graphicData>
        </a:graphic>
      </p:graphicFrame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990600" y="4648200"/>
            <a:ext cx="678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l-GR" sz="2400"/>
              <a:t>α </a:t>
            </a:r>
            <a:r>
              <a:rPr lang="en-US" sz="2400"/>
              <a:t>is the cost of each edge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400"/>
              <a:t>d(i,j) is the distance between nodes i and j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400"/>
              <a:t>n</a:t>
            </a:r>
            <a:r>
              <a:rPr lang="en-US" sz="2400" baseline="-25000"/>
              <a:t>i</a:t>
            </a:r>
            <a:r>
              <a:rPr lang="en-US" sz="2400"/>
              <a:t> is  the number of edges bought by node i</a:t>
            </a:r>
            <a:endParaRPr lang="el-GR"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l-GR"/>
          </a:p>
        </p:txBody>
      </p:sp>
      <p:pic>
        <p:nvPicPr>
          <p:cNvPr id="52228" name="Picture 4" descr="exampl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81000"/>
            <a:ext cx="5584825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</a:t>
            </a:r>
            <a:endParaRPr lang="el-G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Nash equilibrium theory is used as the solution concept </a:t>
            </a:r>
          </a:p>
          <a:p>
            <a:pPr>
              <a:lnSpc>
                <a:spcPct val="90000"/>
              </a:lnSpc>
            </a:pPr>
            <a:r>
              <a:rPr lang="en-US"/>
              <a:t>Starting from one strategy combination, replace (repeatedly) a player’s strategy by its best response</a:t>
            </a:r>
          </a:p>
          <a:p>
            <a:pPr>
              <a:lnSpc>
                <a:spcPct val="90000"/>
              </a:lnSpc>
            </a:pPr>
            <a:r>
              <a:rPr lang="en-US"/>
              <a:t>The final resulting graph should be stable</a:t>
            </a:r>
          </a:p>
          <a:p>
            <a:pPr>
              <a:lnSpc>
                <a:spcPct val="90000"/>
              </a:lnSpc>
            </a:pPr>
            <a:r>
              <a:rPr lang="en-US"/>
              <a:t>The overall quality of network is evaluated by Social Cost</a:t>
            </a:r>
          </a:p>
          <a:p>
            <a:pPr>
              <a:lnSpc>
                <a:spcPct val="90000"/>
              </a:lnSpc>
            </a:pPr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Cost </a:t>
            </a:r>
            <a:endParaRPr lang="el-G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886200" cy="114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</a:rPr>
              <a:t>To evaluate the overall quality of the network consider social cost </a:t>
            </a:r>
            <a:endParaRPr lang="el-GR" sz="2400">
              <a:solidFill>
                <a:schemeClr val="tx2"/>
              </a:solidFill>
            </a:endParaRPr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876800" y="2438400"/>
          <a:ext cx="3200400" cy="728663"/>
        </p:xfrm>
        <a:graphic>
          <a:graphicData uri="http://schemas.openxmlformats.org/presentationml/2006/ole">
            <p:oleObj spid="_x0000_s95234" name="Equation" r:id="rId3" imgW="1841400" imgH="419040" progId="Equation.DSMT4">
              <p:embed/>
            </p:oleObj>
          </a:graphicData>
        </a:graphic>
      </p:graphicFrame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1066800" y="3581400"/>
            <a:ext cx="655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400"/>
              <a:t>In social cost each term d</a:t>
            </a:r>
            <a:r>
              <a:rPr lang="en-US" sz="2400" baseline="-25000"/>
              <a:t>G</a:t>
            </a:r>
            <a:r>
              <a:rPr lang="en-US" sz="2400"/>
              <a:t>(i,j) contributes to the overall quality twice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400"/>
              <a:t>In a stable network each edge (i,j) is bough at most by one player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400"/>
              <a:t>Because the distance d</a:t>
            </a:r>
            <a:r>
              <a:rPr lang="en-US" sz="2400" baseline="-25000"/>
              <a:t>G</a:t>
            </a:r>
            <a:r>
              <a:rPr lang="en-US" sz="2400"/>
              <a:t>(i,j) is infinite whenever i and j are not connected, any stable network must be connected</a:t>
            </a:r>
            <a:endParaRPr 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Equilibria</a:t>
            </a:r>
            <a:endParaRPr lang="el-GR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</a:t>
            </a:r>
            <a:r>
              <a:rPr lang="el-GR"/>
              <a:t>α</a:t>
            </a:r>
            <a:r>
              <a:rPr lang="en-US"/>
              <a:t>&lt;1 the complete graph is the only N.E. </a:t>
            </a:r>
          </a:p>
          <a:p>
            <a:r>
              <a:rPr lang="en-US"/>
              <a:t>For 1</a:t>
            </a:r>
            <a:r>
              <a:rPr lang="en-US">
                <a:cs typeface="Arial" charset="0"/>
              </a:rPr>
              <a:t>≤</a:t>
            </a:r>
            <a:r>
              <a:rPr lang="en-US"/>
              <a:t> </a:t>
            </a:r>
            <a:r>
              <a:rPr lang="el-GR"/>
              <a:t>α</a:t>
            </a:r>
            <a:r>
              <a:rPr lang="en-US">
                <a:cs typeface="Arial" charset="0"/>
              </a:rPr>
              <a:t>&lt;</a:t>
            </a:r>
            <a:r>
              <a:rPr lang="en-US"/>
              <a:t>2</a:t>
            </a:r>
            <a:r>
              <a:rPr lang="el-GR"/>
              <a:t>, </a:t>
            </a:r>
            <a:r>
              <a:rPr lang="en-US"/>
              <a:t>the complete graph is a social  optimum (it is no longer a N.E) </a:t>
            </a:r>
          </a:p>
          <a:p>
            <a:r>
              <a:rPr lang="en-US"/>
              <a:t>For a</a:t>
            </a:r>
            <a:r>
              <a:rPr lang="en-US">
                <a:cs typeface="Arial" charset="0"/>
              </a:rPr>
              <a:t>≥2 then star is a N.E.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Upper – Lower Bound</a:t>
            </a:r>
            <a:endParaRPr lang="el-GR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6096000" cy="129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FF"/>
                </a:solidFill>
              </a:rPr>
              <a:t>Upper Bound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For </a:t>
            </a:r>
            <a:r>
              <a:rPr lang="el-GR" sz="2400"/>
              <a:t>α</a:t>
            </a:r>
            <a:r>
              <a:rPr lang="en-US" sz="2400"/>
              <a:t>&lt;n</a:t>
            </a:r>
            <a:r>
              <a:rPr lang="en-US" sz="2400" baseline="30000"/>
              <a:t>2</a:t>
            </a:r>
            <a:r>
              <a:rPr lang="en-US" sz="2400"/>
              <a:t> the price of anarchy is </a:t>
            </a:r>
            <a:endParaRPr lang="el-GR" sz="2400"/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486400" y="2743200"/>
          <a:ext cx="877888" cy="554038"/>
        </p:xfrm>
        <a:graphic>
          <a:graphicData uri="http://schemas.openxmlformats.org/presentationml/2006/ole">
            <p:oleObj spid="_x0000_s96258" name="Equation" r:id="rId3" imgW="583920" imgH="368280" progId="Equation.DSMT4">
              <p:embed/>
            </p:oleObj>
          </a:graphicData>
        </a:graphic>
      </p:graphicFrame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838200" y="3962400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FF"/>
                </a:solidFill>
              </a:rPr>
              <a:t>Lower Bound</a:t>
            </a:r>
          </a:p>
          <a:p>
            <a:r>
              <a:rPr lang="en-US" sz="2400"/>
              <a:t>For any </a:t>
            </a:r>
            <a:r>
              <a:rPr lang="el-GR" sz="2400"/>
              <a:t>ε&gt;0, </a:t>
            </a:r>
            <a:r>
              <a:rPr lang="en-US" sz="2400"/>
              <a:t>there exists a N.E. with price of anarchy greater than 3-</a:t>
            </a:r>
            <a:r>
              <a:rPr lang="el-GR" sz="2400"/>
              <a:t>ε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 conjecture</a:t>
            </a:r>
            <a:endParaRPr lang="el-G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2057400"/>
          </a:xfrm>
        </p:spPr>
        <p:txBody>
          <a:bodyPr/>
          <a:lstStyle/>
          <a:p>
            <a:r>
              <a:rPr lang="en-US"/>
              <a:t>There exists a constant A, such that for all </a:t>
            </a:r>
            <a:r>
              <a:rPr lang="el-GR"/>
              <a:t>α</a:t>
            </a:r>
            <a:r>
              <a:rPr lang="en-US"/>
              <a:t>&gt;A, all non-transient Nash equilibria are trees </a:t>
            </a:r>
          </a:p>
          <a:p>
            <a:r>
              <a:rPr lang="en-US"/>
              <a:t>It has been disproved by [*] 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l-GR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990600" y="5715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/>
              <a:t>[*] On Nash equilibria for a network creation game. Albers et al (2006)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l-G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Transient Nash Equilibrium</a:t>
            </a:r>
            <a:endParaRPr lang="el-GR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FF"/>
                </a:solidFill>
              </a:rPr>
              <a:t>Weak Nash Equilibrium</a:t>
            </a:r>
            <a:r>
              <a:rPr lang="en-US" sz="2400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At least one player can change its strategy without affecting its cost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FF00FF"/>
                </a:solidFill>
              </a:rPr>
              <a:t>Transient N.E.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It is weak equilibrium from which there exists a sequence of single-player strategy changes, which do not alter the changer’s payoff leading eventually to a non-equilibrium position</a:t>
            </a:r>
            <a:endParaRPr lang="el-GR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Article</a:t>
            </a:r>
            <a:endParaRPr lang="el-G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They showed that for any positive integer n</a:t>
            </a:r>
            <a:r>
              <a:rPr lang="en-US" baseline="-25000"/>
              <a:t>0</a:t>
            </a:r>
            <a:r>
              <a:rPr lang="en-US"/>
              <a:t>, there exists a graph built by n</a:t>
            </a:r>
            <a:r>
              <a:rPr lang="en-US">
                <a:cs typeface="Arial" charset="0"/>
              </a:rPr>
              <a:t>≥ </a:t>
            </a:r>
            <a:r>
              <a:rPr lang="en-US"/>
              <a:t>n</a:t>
            </a:r>
            <a:r>
              <a:rPr lang="en-US" baseline="-25000"/>
              <a:t>0</a:t>
            </a:r>
            <a:r>
              <a:rPr lang="en-US"/>
              <a:t> players that contain cycles and forms a strong N.E. </a:t>
            </a:r>
          </a:p>
          <a:p>
            <a:r>
              <a:rPr lang="en-US"/>
              <a:t>Also, they proved that if </a:t>
            </a:r>
            <a:r>
              <a:rPr lang="el-GR"/>
              <a:t>α</a:t>
            </a:r>
            <a:r>
              <a:rPr lang="el-GR">
                <a:cs typeface="Arial" charset="0"/>
              </a:rPr>
              <a:t>≥12</a:t>
            </a:r>
            <a:r>
              <a:rPr lang="en-US">
                <a:cs typeface="Arial" charset="0"/>
              </a:rPr>
              <a:t>nlogn then every N.E. is a tree</a:t>
            </a:r>
            <a:endParaRPr lang="el-GR">
              <a:cs typeface="Arial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</a:t>
            </a:r>
            <a:endParaRPr lang="el-G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Stars are efficient for Internet but are problematic due to congestion</a:t>
            </a:r>
          </a:p>
          <a:p>
            <a:r>
              <a:rPr lang="en-US"/>
              <a:t>Internet is not strictly a star or a connected graph </a:t>
            </a:r>
          </a:p>
          <a:p>
            <a:r>
              <a:rPr lang="en-US"/>
              <a:t>Usually the networks are dynamical (time)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1</a:t>
            </a:r>
            <a:r>
              <a:rPr lang="en-US" baseline="30000" dirty="0" err="1" smtClean="0"/>
              <a:t>st</a:t>
            </a:r>
            <a:r>
              <a:rPr lang="en-US" dirty="0" smtClean="0"/>
              <a:t> Article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2564904"/>
            <a:ext cx="8281168" cy="3643312"/>
          </a:xfrm>
        </p:spPr>
        <p:txBody>
          <a:bodyPr/>
          <a:lstStyle/>
          <a:p>
            <a:pPr algn="ctr">
              <a:spcAft>
                <a:spcPts val="1200"/>
              </a:spcAft>
              <a:buNone/>
            </a:pPr>
            <a:r>
              <a:rPr lang="en-US" b="1" i="1" dirty="0" smtClean="0">
                <a:solidFill>
                  <a:schemeClr val="tx2"/>
                </a:solidFill>
                <a:latin typeface="Comic Sans MS" pitchFamily="66" charset="0"/>
              </a:rPr>
              <a:t>A contract-based model for directed network </a:t>
            </a:r>
            <a:r>
              <a:rPr lang="en-US" b="1" i="1" dirty="0" smtClean="0">
                <a:solidFill>
                  <a:schemeClr val="tx2"/>
                </a:solidFill>
                <a:latin typeface="Comic Sans MS" pitchFamily="66" charset="0"/>
              </a:rPr>
              <a:t>formation(2005)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Johari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R,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Mannor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S,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Tsitsiklis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J</a:t>
            </a:r>
            <a:endParaRPr lang="en-US" sz="240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Our thoughts for improvement for paper [1]</a:t>
            </a:r>
            <a:endParaRPr lang="el-GR" sz="320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congestion appears give penalty to user</a:t>
            </a:r>
          </a:p>
          <a:p>
            <a:r>
              <a:rPr lang="en-US"/>
              <a:t>Introduce time using stochastic process</a:t>
            </a:r>
          </a:p>
          <a:p>
            <a:r>
              <a:rPr lang="en-US"/>
              <a:t>If a user bought many links make better pricing, so that cost </a:t>
            </a:r>
            <a:r>
              <a:rPr lang="el-GR" i="1"/>
              <a:t>α</a:t>
            </a:r>
            <a:r>
              <a:rPr lang="el-GR"/>
              <a:t> </a:t>
            </a:r>
            <a:r>
              <a:rPr lang="en-US"/>
              <a:t>not to be stable for each link</a:t>
            </a:r>
            <a:endParaRPr lang="el-G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Similarities – Differences between two articles</a:t>
            </a:r>
            <a:endParaRPr lang="el-GR" sz="320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>
          <a:noFill/>
          <a:ln w="19050">
            <a:solidFill>
              <a:srgbClr val="0000FF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/>
              <a:t>SIMILARITIES</a:t>
            </a:r>
          </a:p>
          <a:p>
            <a:r>
              <a:rPr lang="en-US" sz="2400"/>
              <a:t>Application on topology formation in ad hoc networks</a:t>
            </a:r>
          </a:p>
          <a:p>
            <a:r>
              <a:rPr lang="en-US" sz="2400"/>
              <a:t>They belong to Local Connection Games</a:t>
            </a:r>
          </a:p>
          <a:p>
            <a:r>
              <a:rPr lang="en-US" sz="2400"/>
              <a:t>They construct an undirected graph</a:t>
            </a:r>
            <a:endParaRPr lang="el-GR" sz="240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2"/>
          </p:nvPr>
        </p:nvSpPr>
        <p:spPr>
          <a:noFill/>
          <a:ln w="19050">
            <a:solidFill>
              <a:srgbClr val="0000FF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/>
              <a:t>DIFFERENCES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[1] </a:t>
            </a:r>
            <a:r>
              <a:rPr lang="en-US" sz="2400">
                <a:sym typeface="Wingdings" pitchFamily="2" charset="2"/>
              </a:rPr>
              <a:t> consider Nash equilibria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ym typeface="Wingdings" pitchFamily="2" charset="2"/>
              </a:rPr>
              <a:t>[2]  consider </a:t>
            </a:r>
            <a:r>
              <a:rPr lang="en-US" sz="2400">
                <a:solidFill>
                  <a:srgbClr val="FF00FF"/>
                </a:solidFill>
                <a:sym typeface="Wingdings" pitchFamily="2" charset="2"/>
              </a:rPr>
              <a:t>pairwise stability</a:t>
            </a:r>
            <a:r>
              <a:rPr lang="en-US" sz="2400">
                <a:sym typeface="Wingdings" pitchFamily="2" charset="2"/>
              </a:rPr>
              <a:t> between nodes</a:t>
            </a:r>
            <a:endParaRPr lang="el-GR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Article</a:t>
            </a:r>
            <a:endParaRPr lang="el-GR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/>
                </a:solidFill>
                <a:latin typeface="Comic Sans MS" pitchFamily="66" charset="0"/>
              </a:rPr>
              <a:t>Network Formation: Bilateral Contracting and Myopic Dynamics (2007)</a:t>
            </a:r>
            <a:br>
              <a:rPr lang="en-US" sz="2800" b="1" i="1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en-US" sz="2000" dirty="0" err="1" smtClean="0">
                <a:solidFill>
                  <a:schemeClr val="tx2"/>
                </a:solidFill>
                <a:latin typeface="Comic Sans MS" pitchFamily="66" charset="0"/>
              </a:rPr>
              <a:t>Arcaute</a:t>
            </a:r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 E, </a:t>
            </a:r>
            <a:r>
              <a:rPr lang="en-US" sz="2000" dirty="0" err="1" smtClean="0">
                <a:solidFill>
                  <a:schemeClr val="tx2"/>
                </a:solidFill>
                <a:latin typeface="Comic Sans MS" pitchFamily="66" charset="0"/>
              </a:rPr>
              <a:t>Johari</a:t>
            </a:r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 R, </a:t>
            </a:r>
            <a:r>
              <a:rPr lang="en-US" sz="2000" dirty="0" err="1" smtClean="0">
                <a:solidFill>
                  <a:schemeClr val="tx2"/>
                </a:solidFill>
                <a:latin typeface="Comic Sans MS" pitchFamily="66" charset="0"/>
              </a:rPr>
              <a:t>Mannor</a:t>
            </a:r>
            <a:r>
              <a:rPr lang="en-US" sz="2000" dirty="0" smtClean="0">
                <a:solidFill>
                  <a:schemeClr val="tx2"/>
                </a:solidFill>
                <a:latin typeface="Comic Sans MS" pitchFamily="66" charset="0"/>
              </a:rPr>
              <a:t> S</a:t>
            </a:r>
            <a:endParaRPr lang="el-GR" sz="28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Mobile ad-hoc Networks</a:t>
            </a:r>
          </a:p>
          <a:p>
            <a:r>
              <a:rPr lang="en-US"/>
              <a:t>The internet at the ISP level</a:t>
            </a:r>
            <a:endParaRPr lang="el-G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bad with N.E.</a:t>
            </a:r>
            <a:endParaRPr lang="el-G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set of equilibria can be quite large </a:t>
            </a:r>
          </a:p>
          <a:p>
            <a:r>
              <a:rPr lang="en-US"/>
              <a:t>Equilibria is not always efficient</a:t>
            </a:r>
          </a:p>
          <a:p>
            <a:r>
              <a:rPr lang="en-US"/>
              <a:t>Depending on the model formulation, N.E. may fail to exist</a:t>
            </a:r>
            <a:endParaRPr lang="el-G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model</a:t>
            </a:r>
            <a:endParaRPr lang="el-G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The players (strategic agents) interact to choose their connections. Particularly, there is a bilateral contracting</a:t>
            </a:r>
          </a:p>
          <a:p>
            <a:r>
              <a:rPr lang="en-US" sz="2400"/>
              <a:t>Nodes are only aware of local interactions and can only be connected through local connections</a:t>
            </a:r>
          </a:p>
          <a:p>
            <a:r>
              <a:rPr lang="en-US" sz="2400"/>
              <a:t>Links is the result of bilateral contract between their endpoints (also, edges are undirected)</a:t>
            </a:r>
          </a:p>
          <a:p>
            <a:r>
              <a:rPr lang="en-US" sz="2400"/>
              <a:t>There is a dynamic process of network formation</a:t>
            </a:r>
          </a:p>
          <a:p>
            <a:endParaRPr lang="el-GR" sz="2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  <a:endParaRPr lang="el-G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solidFill>
                  <a:srgbClr val="FF00FF"/>
                </a:solidFill>
              </a:rPr>
              <a:t>outcome</a:t>
            </a:r>
            <a:r>
              <a:rPr lang="en-US"/>
              <a:t> arising from strategic decisions of the nodes is posed with triplet (G, </a:t>
            </a:r>
            <a:r>
              <a:rPr lang="el-GR"/>
              <a:t>Γ, </a:t>
            </a:r>
            <a:r>
              <a:rPr lang="en-US"/>
              <a:t>P)</a:t>
            </a:r>
          </a:p>
          <a:p>
            <a:r>
              <a:rPr lang="en-US"/>
              <a:t>Where P is the Payment Matrix which keeps track of payments</a:t>
            </a:r>
          </a:p>
          <a:p>
            <a:r>
              <a:rPr lang="el-GR"/>
              <a:t>Γ </a:t>
            </a:r>
            <a:r>
              <a:rPr lang="en-US"/>
              <a:t>is an directed graph which keeps tracks of contracts</a:t>
            </a:r>
            <a:endParaRPr lang="el-G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Dynamics</a:t>
            </a:r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Dynamics are designed so that each stage consists of a unilateral deviation followed by a bilateral deviation</a:t>
            </a:r>
          </a:p>
          <a:p>
            <a:r>
              <a:rPr lang="en-US"/>
              <a:t>This two-stage dynamics (but, one-time step in the dynamics) fits the solution concept of </a:t>
            </a:r>
            <a:r>
              <a:rPr lang="en-US">
                <a:solidFill>
                  <a:srgbClr val="FF00FF"/>
                </a:solidFill>
              </a:rPr>
              <a:t>pairwise stability</a:t>
            </a:r>
          </a:p>
          <a:p>
            <a:r>
              <a:rPr lang="en-US"/>
              <a:t>Dynamics describe the </a:t>
            </a:r>
            <a:r>
              <a:rPr lang="en-US">
                <a:solidFill>
                  <a:srgbClr val="FF00FF"/>
                </a:solidFill>
              </a:rPr>
              <a:t>myopic behavior</a:t>
            </a:r>
            <a:r>
              <a:rPr lang="en-US"/>
              <a:t> of a strategic agent </a:t>
            </a:r>
            <a:endParaRPr lang="el-G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Pairwise Stability</a:t>
            </a:r>
            <a:endParaRPr lang="el-G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network is pairwise stable if no coalition of at most 2 nodes can profitably deviate</a:t>
            </a:r>
          </a:p>
          <a:p>
            <a:pPr>
              <a:buFont typeface="Wingdings" pitchFamily="2" charset="2"/>
              <a:buNone/>
            </a:pPr>
            <a:r>
              <a:rPr lang="en-US"/>
              <a:t>Specifically, </a:t>
            </a:r>
          </a:p>
          <a:p>
            <a:r>
              <a:rPr lang="en-US"/>
              <a:t>Pairwise stability requires that no unilateral deviations by a single node are profitable, and that no bilateral deviations by any pair of nodes are profitable</a:t>
            </a:r>
          </a:p>
          <a:p>
            <a:pPr>
              <a:buFont typeface="Wingdings" pitchFamily="2" charset="2"/>
              <a:buNone/>
            </a:pPr>
            <a:endParaRPr lang="el-G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Myopic behavior </a:t>
            </a:r>
            <a:endParaRPr lang="el-G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Strategic agents only myopically react to the last play of their competitors</a:t>
            </a:r>
          </a:p>
          <a:p>
            <a:r>
              <a:rPr lang="en-US"/>
              <a:t>They never look ahead in determining their best action</a:t>
            </a:r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model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90738"/>
            <a:ext cx="8748712" cy="3643312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Multiple players (nodes) interact to form a graph with directed links</a:t>
            </a:r>
          </a:p>
          <a:p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Bilateral negotiation aiming to result in a contractual agreement between two nodes to form a directed link</a:t>
            </a:r>
            <a:r>
              <a:rPr lang="en-US" sz="2800" dirty="0" smtClean="0"/>
              <a:t> (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flow of goods from the upstream node to the downstream node).</a:t>
            </a:r>
            <a:endParaRPr lang="en-US" sz="2800" dirty="0" smtClean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  <a:endParaRPr lang="el-GR"/>
          </a:p>
        </p:txBody>
      </p:sp>
      <p:pic>
        <p:nvPicPr>
          <p:cNvPr id="21510" name="Picture 6" descr="exampl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304800"/>
            <a:ext cx="4214813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Application - Traffic  routing in networks</a:t>
            </a:r>
            <a:endParaRPr lang="el-GR" sz="32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6781800" cy="19812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sz="2400"/>
              <a:t>Nodes incur a cost which consists of 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en-US" sz="2400"/>
              <a:t>Routing cost, 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en-US" sz="2400"/>
              <a:t>Link maintenance cost,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en-US" sz="2400"/>
              <a:t>Disconnection cost,  </a:t>
            </a:r>
            <a:endParaRPr lang="el-GR" sz="2400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352800" y="2819400"/>
          <a:ext cx="762000" cy="420688"/>
        </p:xfrm>
        <a:graphic>
          <a:graphicData uri="http://schemas.openxmlformats.org/presentationml/2006/ole">
            <p:oleObj spid="_x0000_s97282" name="Equation" r:id="rId3" imgW="482400" imgH="266400" progId="Equation.DSMT4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4876800" y="3276600"/>
          <a:ext cx="838200" cy="409575"/>
        </p:xfrm>
        <a:graphic>
          <a:graphicData uri="http://schemas.openxmlformats.org/presentationml/2006/ole">
            <p:oleObj spid="_x0000_s97283" name="Equation" r:id="rId4" imgW="545760" imgH="266400" progId="Equation.DSMT4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267200" y="3733800"/>
          <a:ext cx="762000" cy="401638"/>
        </p:xfrm>
        <a:graphic>
          <a:graphicData uri="http://schemas.openxmlformats.org/presentationml/2006/ole">
            <p:oleObj spid="_x0000_s97284" name="Equation" r:id="rId5" imgW="507960" imgH="266400" progId="Equation.DSMT4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143125" y="4953000"/>
          <a:ext cx="4932363" cy="550863"/>
        </p:xfrm>
        <a:graphic>
          <a:graphicData uri="http://schemas.openxmlformats.org/presentationml/2006/ole">
            <p:oleObj spid="_x0000_s97285" name="Equation" r:id="rId6" imgW="2387520" imgH="266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Cost</a:t>
            </a:r>
            <a:endParaRPr lang="el-GR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838200" y="3429000"/>
            <a:ext cx="7693025" cy="2657475"/>
          </a:xfrm>
        </p:spPr>
        <p:txBody>
          <a:bodyPr/>
          <a:lstStyle/>
          <a:p>
            <a:r>
              <a:rPr lang="en-US"/>
              <a:t>c</a:t>
            </a:r>
            <a:r>
              <a:rPr lang="en-US" baseline="-25000"/>
              <a:t>i</a:t>
            </a:r>
            <a:r>
              <a:rPr lang="en-US" sz="2400">
                <a:cs typeface="Arial" charset="0"/>
              </a:rPr>
              <a:t>≥0 is the routing cost per unit of traffic</a:t>
            </a:r>
          </a:p>
          <a:p>
            <a:r>
              <a:rPr lang="en-US" sz="2400">
                <a:cs typeface="Arial" charset="0"/>
              </a:rPr>
              <a:t>f</a:t>
            </a:r>
            <a:r>
              <a:rPr lang="en-US" sz="2400" baseline="-25000">
                <a:cs typeface="Arial" charset="0"/>
              </a:rPr>
              <a:t>i</a:t>
            </a:r>
            <a:r>
              <a:rPr lang="en-US" sz="2400">
                <a:cs typeface="Arial" charset="0"/>
              </a:rPr>
              <a:t>(G) is the total traffic that transits through plus the total traffic received by </a:t>
            </a:r>
          </a:p>
          <a:p>
            <a:endParaRPr lang="en-US">
              <a:cs typeface="Arial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>
            <p:ph idx="4294967295"/>
          </p:nvPr>
        </p:nvGraphicFramePr>
        <p:xfrm>
          <a:off x="990600" y="2438400"/>
          <a:ext cx="3581400" cy="800100"/>
        </p:xfrm>
        <a:graphic>
          <a:graphicData uri="http://schemas.openxmlformats.org/presentationml/2006/ole">
            <p:oleObj spid="_x0000_s98306" name="Equation" r:id="rId3" imgW="1193760" imgH="266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 maintenance cost</a:t>
            </a:r>
            <a:endParaRPr lang="el-GR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838200" y="3200400"/>
            <a:ext cx="7693025" cy="2886075"/>
          </a:xfrm>
        </p:spPr>
        <p:txBody>
          <a:bodyPr/>
          <a:lstStyle/>
          <a:p>
            <a:r>
              <a:rPr lang="en-US"/>
              <a:t>d</a:t>
            </a:r>
            <a:r>
              <a:rPr lang="en-US" baseline="-25000"/>
              <a:t>i</a:t>
            </a:r>
            <a:r>
              <a:rPr lang="en-US"/>
              <a:t>(G) is the degree of node i in the graph G</a:t>
            </a:r>
          </a:p>
          <a:p>
            <a:r>
              <a:rPr lang="el-GR"/>
              <a:t>π</a:t>
            </a:r>
            <a:r>
              <a:rPr lang="en-US"/>
              <a:t>&gt;0 is the maintenance cost that is incurred by the endpoints of each link</a:t>
            </a:r>
            <a:endParaRPr lang="el-GR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ph idx="4294967295"/>
          </p:nvPr>
        </p:nvGraphicFramePr>
        <p:xfrm>
          <a:off x="1295400" y="2438400"/>
          <a:ext cx="3352800" cy="711200"/>
        </p:xfrm>
        <a:graphic>
          <a:graphicData uri="http://schemas.openxmlformats.org/presentationml/2006/ole">
            <p:oleObj spid="_x0000_s99330" name="Equation" r:id="rId3" imgW="1257120" imgH="266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Disconnection cost</a:t>
            </a:r>
            <a:endParaRPr lang="el-GR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62000" y="3200400"/>
            <a:ext cx="7693025" cy="2581275"/>
          </a:xfrm>
        </p:spPr>
        <p:txBody>
          <a:bodyPr/>
          <a:lstStyle/>
          <a:p>
            <a:r>
              <a:rPr lang="en-US"/>
              <a:t>n is the number of nodes</a:t>
            </a:r>
          </a:p>
          <a:p>
            <a:r>
              <a:rPr lang="en-US"/>
              <a:t>n</a:t>
            </a:r>
            <a:r>
              <a:rPr lang="en-US" baseline="-25000"/>
              <a:t>i</a:t>
            </a:r>
            <a:r>
              <a:rPr lang="en-US"/>
              <a:t>(G) is the number of nodes I can reach </a:t>
            </a:r>
          </a:p>
          <a:p>
            <a:r>
              <a:rPr lang="el-GR"/>
              <a:t>λ&gt;0 </a:t>
            </a:r>
            <a:r>
              <a:rPr lang="en-US"/>
              <a:t>is the cost per unit of traffic not sent because the network is not connected</a:t>
            </a:r>
            <a:endParaRPr lang="el-GR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>
            <p:ph idx="4294967295"/>
          </p:nvPr>
        </p:nvGraphicFramePr>
        <p:xfrm>
          <a:off x="838200" y="2286000"/>
          <a:ext cx="4343400" cy="785813"/>
        </p:xfrm>
        <a:graphic>
          <a:graphicData uri="http://schemas.openxmlformats.org/presentationml/2006/ole">
            <p:oleObj spid="_x0000_s100354" name="Equation" r:id="rId3" imgW="1612800" imgH="291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Convergence</a:t>
            </a:r>
            <a:endParaRPr lang="el-G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62200"/>
            <a:ext cx="6781800" cy="1676400"/>
          </a:xfrm>
        </p:spPr>
        <p:txBody>
          <a:bodyPr/>
          <a:lstStyle/>
          <a:p>
            <a:r>
              <a:rPr lang="en-US" sz="2400"/>
              <a:t>Given any initial outcome, the dynamics converge if there exists K such that, for k&gt;K </a:t>
            </a:r>
            <a:br>
              <a:rPr lang="en-US" sz="2400"/>
            </a:br>
            <a:r>
              <a:rPr lang="en-US" sz="2400"/>
              <a:t>(k is a round)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endParaRPr lang="el-GR" sz="2400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676400" y="4114800"/>
          <a:ext cx="5334000" cy="741363"/>
        </p:xfrm>
        <a:graphic>
          <a:graphicData uri="http://schemas.openxmlformats.org/presentationml/2006/ole">
            <p:oleObj spid="_x0000_s101378" name="Equation" r:id="rId3" imgW="2654280" imgH="368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</a:t>
            </a:r>
            <a:endParaRPr lang="el-G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any activation process, the dynamics initiated at any outcome converge. </a:t>
            </a:r>
          </a:p>
          <a:p>
            <a:r>
              <a:rPr lang="en-US"/>
              <a:t>Further, if the activation process is a uniform activation process, then the expected number of rounds to convergence is O(n</a:t>
            </a:r>
            <a:r>
              <a:rPr lang="en-US" baseline="30000"/>
              <a:t>5</a:t>
            </a:r>
            <a:r>
              <a:rPr lang="en-US"/>
              <a:t>)</a:t>
            </a:r>
            <a:endParaRPr lang="el-G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 (continuing) </a:t>
            </a:r>
            <a:endParaRPr lang="el-G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/>
              <a:t>Given an activation sequence, the limiting state is such that: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The network topology is a tree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It is a pairwise stable outcome </a:t>
            </a:r>
            <a:endParaRPr lang="el-G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Activation process- </a:t>
            </a:r>
            <a:br>
              <a:rPr lang="en-US" sz="3200"/>
            </a:br>
            <a:r>
              <a:rPr lang="en-US" sz="3200"/>
              <a:t>Activation sequence</a:t>
            </a:r>
            <a:endParaRPr lang="el-GR" sz="32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solidFill>
                  <a:srgbClr val="FF00FF"/>
                </a:solidFill>
              </a:rPr>
              <a:t>Activation process</a:t>
            </a:r>
          </a:p>
          <a:p>
            <a:pPr>
              <a:buFont typeface="Wingdings" pitchFamily="2" charset="2"/>
              <a:buNone/>
            </a:pPr>
            <a:r>
              <a:rPr lang="en-US"/>
              <a:t>Any discrete-time stochastic process {(u</a:t>
            </a:r>
            <a:r>
              <a:rPr lang="en-US" baseline="-25000"/>
              <a:t>k</a:t>
            </a:r>
            <a:r>
              <a:rPr lang="en-US"/>
              <a:t>,v</a:t>
            </a:r>
            <a:r>
              <a:rPr lang="en-US" baseline="-25000"/>
              <a:t>k</a:t>
            </a:r>
            <a:r>
              <a:rPr lang="en-US"/>
              <a:t>)} where the pairs (u</a:t>
            </a:r>
            <a:r>
              <a:rPr lang="en-US" baseline="-25000"/>
              <a:t>k</a:t>
            </a:r>
            <a:r>
              <a:rPr lang="en-US"/>
              <a:t>,v</a:t>
            </a:r>
            <a:r>
              <a:rPr lang="en-US" baseline="-25000"/>
              <a:t>k</a:t>
            </a:r>
            <a:r>
              <a:rPr lang="en-US"/>
              <a:t>) are i.i.d. random pairs of distinct nodes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FF00FF"/>
                </a:solidFill>
              </a:rPr>
              <a:t>Activation sequence</a:t>
            </a:r>
          </a:p>
          <a:p>
            <a:pPr>
              <a:buFont typeface="Wingdings" pitchFamily="2" charset="2"/>
              <a:buNone/>
            </a:pPr>
            <a:r>
              <a:rPr lang="en-US"/>
              <a:t>A realization of an activation process</a:t>
            </a:r>
            <a:endParaRPr lang="el-G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</a:t>
            </a:r>
            <a:endParaRPr 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Parameter </a:t>
            </a:r>
            <a:r>
              <a:rPr lang="el-GR" sz="2400"/>
              <a:t>λ </a:t>
            </a:r>
            <a:r>
              <a:rPr lang="en-US" sz="2400"/>
              <a:t>(disconnection cost) is identical for all nodes</a:t>
            </a:r>
          </a:p>
          <a:p>
            <a:r>
              <a:rPr lang="en-US" sz="2400"/>
              <a:t>Parameter </a:t>
            </a:r>
            <a:r>
              <a:rPr lang="el-GR" sz="2400"/>
              <a:t>π </a:t>
            </a:r>
            <a:r>
              <a:rPr lang="en-US" sz="2400"/>
              <a:t>(formation cost) is identical for all links</a:t>
            </a:r>
          </a:p>
          <a:p>
            <a:r>
              <a:rPr lang="en-US" sz="2400"/>
              <a:t>Nodes are required to have global information about the network (which is not realistic in most modern data-networks)</a:t>
            </a:r>
          </a:p>
          <a:p>
            <a:r>
              <a:rPr lang="en-US" sz="2400"/>
              <a:t>Dynamics are in a very restricted version (first stage1 then stage2)  </a:t>
            </a:r>
            <a:endParaRPr lang="el-GR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model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827584" y="2132856"/>
            <a:ext cx="7848872" cy="424847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upstream node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benefits from the improved connectivity </a:t>
            </a:r>
            <a:endParaRPr lang="en-US" dirty="0" smtClean="0">
              <a:ea typeface="+mn-ea"/>
            </a:endParaRPr>
          </a:p>
          <a:p>
            <a:pPr algn="ctr">
              <a:buNone/>
            </a:pPr>
            <a:r>
              <a:rPr lang="en-US" sz="60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however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downstream node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suffers a cost due to the additional flow sent through it.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Our thoughts for improvement for paper [2]</a:t>
            </a:r>
            <a:endParaRPr lang="el-GR" sz="320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Apply Bayesian inference methods for evaluation of </a:t>
            </a:r>
            <a:r>
              <a:rPr lang="el-GR"/>
              <a:t>λ </a:t>
            </a:r>
            <a:r>
              <a:rPr lang="en-US"/>
              <a:t>and </a:t>
            </a:r>
            <a:r>
              <a:rPr lang="el-GR"/>
              <a:t>π </a:t>
            </a:r>
            <a:endParaRPr lang="en-US"/>
          </a:p>
          <a:p>
            <a:r>
              <a:rPr lang="en-US"/>
              <a:t>Use Unilateral decisions which are more flexible </a:t>
            </a:r>
          </a:p>
          <a:p>
            <a:r>
              <a:rPr lang="en-US"/>
              <a:t>Allow the elimination of one stage, e.g. stage1, for flexibility </a:t>
            </a:r>
          </a:p>
          <a:p>
            <a:endParaRPr lang="en-US"/>
          </a:p>
          <a:p>
            <a:endParaRPr lang="el-G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3 - Γελαστό πρόσωπο"/>
          <p:cNvSpPr>
            <a:spLocks noChangeArrowheads="1"/>
          </p:cNvSpPr>
          <p:nvPr/>
        </p:nvSpPr>
        <p:spPr bwMode="auto">
          <a:xfrm>
            <a:off x="683568" y="4149080"/>
            <a:ext cx="2428875" cy="2143125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l-GR" b="0"/>
          </a:p>
        </p:txBody>
      </p:sp>
      <p:sp>
        <p:nvSpPr>
          <p:cNvPr id="24579" name="4 - Ελλειψοειδής επεξήγηση"/>
          <p:cNvSpPr>
            <a:spLocks noChangeArrowheads="1"/>
          </p:cNvSpPr>
          <p:nvPr/>
        </p:nvSpPr>
        <p:spPr bwMode="auto">
          <a:xfrm>
            <a:off x="3357563" y="2348880"/>
            <a:ext cx="5786437" cy="1785937"/>
          </a:xfrm>
          <a:prstGeom prst="wedgeEllipseCallout">
            <a:avLst>
              <a:gd name="adj1" fmla="val -53417"/>
              <a:gd name="adj2" fmla="val 96634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l-GR" b="0"/>
          </a:p>
        </p:txBody>
      </p:sp>
      <p:sp>
        <p:nvSpPr>
          <p:cNvPr id="9" name="8 - TextBox"/>
          <p:cNvSpPr txBox="1"/>
          <p:nvPr/>
        </p:nvSpPr>
        <p:spPr>
          <a:xfrm>
            <a:off x="3995936" y="2636912"/>
            <a:ext cx="4500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Thank you for your attention!!!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3 - Επεξήγηση με σύννεφο"/>
          <p:cNvSpPr>
            <a:spLocks noChangeArrowheads="1"/>
          </p:cNvSpPr>
          <p:nvPr/>
        </p:nvSpPr>
        <p:spPr bwMode="auto">
          <a:xfrm>
            <a:off x="3643313" y="428625"/>
            <a:ext cx="4429125" cy="2357438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l-GR" b="0"/>
          </a:p>
        </p:txBody>
      </p:sp>
      <p:sp>
        <p:nvSpPr>
          <p:cNvPr id="25603" name="4 - TextBox"/>
          <p:cNvSpPr txBox="1">
            <a:spLocks noChangeArrowheads="1"/>
          </p:cNvSpPr>
          <p:nvPr/>
        </p:nvSpPr>
        <p:spPr bwMode="auto">
          <a:xfrm>
            <a:off x="4429125" y="1285875"/>
            <a:ext cx="2786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Questions</a:t>
            </a:r>
            <a:endParaRPr lang="el-GR" sz="4000"/>
          </a:p>
        </p:txBody>
      </p:sp>
      <p:sp>
        <p:nvSpPr>
          <p:cNvPr id="6" name="5 - TextBox"/>
          <p:cNvSpPr txBox="1"/>
          <p:nvPr/>
        </p:nvSpPr>
        <p:spPr>
          <a:xfrm>
            <a:off x="3071813" y="2643188"/>
            <a:ext cx="3000375" cy="3940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5000" dirty="0">
                <a:solidFill>
                  <a:schemeClr val="accent1">
                    <a:lumMod val="90000"/>
                  </a:schemeClr>
                </a:solidFill>
              </a:rPr>
              <a:t>?</a:t>
            </a:r>
            <a:endParaRPr lang="el-GR" sz="25000" dirty="0">
              <a:solidFill>
                <a:schemeClr val="accent1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model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827584" y="2132856"/>
            <a:ext cx="7848872" cy="4248472"/>
          </a:xfrm>
        </p:spPr>
        <p:txBody>
          <a:bodyPr/>
          <a:lstStyle/>
          <a:p>
            <a:r>
              <a:rPr lang="en-US" dirty="0" smtClean="0"/>
              <a:t>The resolution </a:t>
            </a:r>
            <a:r>
              <a:rPr lang="en-US" dirty="0" smtClean="0"/>
              <a:t>to </a:t>
            </a:r>
            <a:r>
              <a:rPr lang="en-US" dirty="0" smtClean="0"/>
              <a:t>t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 tradeoff </a:t>
            </a:r>
          </a:p>
          <a:p>
            <a:pPr algn="ctr">
              <a:buNone/>
            </a:pPr>
            <a:r>
              <a:rPr lang="en-US" sz="6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 contract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the upstream node compensates the downstream node.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The game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827584" y="2132856"/>
            <a:ext cx="7848872" cy="4248472"/>
          </a:xfrm>
        </p:spPr>
        <p:txBody>
          <a:bodyPr/>
          <a:lstStyle/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Players </a:t>
            </a:r>
            <a:r>
              <a:rPr lang="en-US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nodes, each of whom wishes to route a given amount of traffic between themselves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</a:rPr>
              <a:t>Actions </a:t>
            </a:r>
            <a:r>
              <a:rPr lang="en-US" sz="2800" i="1" dirty="0" smtClean="0"/>
              <a:t>  </a:t>
            </a:r>
            <a:r>
              <a:rPr lang="en-US" sz="2800" dirty="0" smtClean="0"/>
              <a:t>N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ode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i’s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set of action is the set of its possible </a:t>
            </a:r>
            <a:r>
              <a:rPr lang="en-US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bid s to the other nodes,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form a link </a:t>
            </a:r>
            <a:r>
              <a:rPr lang="en-US" sz="2800" dirty="0" smtClean="0"/>
              <a:t>and the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minimum </a:t>
            </a:r>
            <a:r>
              <a:rPr lang="en-US" sz="28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acceptance value from the other nodes.</a:t>
            </a:r>
          </a:p>
          <a:p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Preferences  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node wishes to send a given amount of traffic to some of the other nodes with the minimum cost</a:t>
            </a:r>
            <a:endParaRPr lang="en-US" sz="2800" i="1" dirty="0" smtClean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mic Sans MS" pitchFamily="66" charset="0"/>
              </a:rPr>
              <a:t>Some definitions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827584" y="2132856"/>
            <a:ext cx="7848872" cy="4248472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the strategies of all the nodes, denoted by the vector s = (</a:t>
            </a:r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</a:t>
            </a:r>
            <a:r>
              <a:rPr lang="pt-BR" sz="28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ij </a:t>
            </a:r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,q</a:t>
            </a:r>
            <a:r>
              <a:rPr lang="pt-BR" sz="28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ji</a:t>
            </a:r>
            <a:r>
              <a:rPr lang="pt-BR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j   V, j ≠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a directed graph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G(s) = (V,A(s))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formed, where: A(s) ={</a:t>
            </a:r>
            <a:r>
              <a:rPr lang="pl-PL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(i, j ): i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≠</a:t>
            </a:r>
            <a:r>
              <a:rPr lang="pl-PL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j, pij ≥qij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endParaRPr lang="pl-PL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dirty="0" smtClean="0"/>
          </a:p>
        </p:txBody>
      </p:sp>
      <p:graphicFrame>
        <p:nvGraphicFramePr>
          <p:cNvPr id="5" name="4 - Αντικείμενο"/>
          <p:cNvGraphicFramePr>
            <a:graphicFrameLocks noChangeAspect="1"/>
          </p:cNvGraphicFramePr>
          <p:nvPr/>
        </p:nvGraphicFramePr>
        <p:xfrm>
          <a:off x="5652120" y="2708920"/>
          <a:ext cx="432048" cy="343024"/>
        </p:xfrm>
        <a:graphic>
          <a:graphicData uri="http://schemas.openxmlformats.org/presentationml/2006/ole">
            <p:oleObj spid="_x0000_s55298" name="Εξίσωση" r:id="rId3" imgW="12672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36216</TotalTime>
  <Words>2069</Words>
  <Application>Microsoft Office PowerPoint</Application>
  <PresentationFormat>Προβολή στην οθόνη (4:3)</PresentationFormat>
  <Paragraphs>282</Paragraphs>
  <Slides>62</Slides>
  <Notes>4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62</vt:i4>
      </vt:variant>
    </vt:vector>
  </HeadingPairs>
  <TitlesOfParts>
    <vt:vector size="65" baseType="lpstr">
      <vt:lpstr>Sfumature</vt:lpstr>
      <vt:lpstr>Εξίσωση</vt:lpstr>
      <vt:lpstr>MathType 6.0 Equation</vt:lpstr>
      <vt:lpstr>Διαφάνεια 1</vt:lpstr>
      <vt:lpstr>Network Formation Games</vt:lpstr>
      <vt:lpstr>Articles </vt:lpstr>
      <vt:lpstr>1st Article</vt:lpstr>
      <vt:lpstr>The model</vt:lpstr>
      <vt:lpstr>The model</vt:lpstr>
      <vt:lpstr>The model</vt:lpstr>
      <vt:lpstr>The game</vt:lpstr>
      <vt:lpstr>Some definitions</vt:lpstr>
      <vt:lpstr>Some definitions</vt:lpstr>
      <vt:lpstr>Some definitions</vt:lpstr>
      <vt:lpstr>Link stable equilibria</vt:lpstr>
      <vt:lpstr>Some thoughts</vt:lpstr>
      <vt:lpstr>Some thoughts</vt:lpstr>
      <vt:lpstr>Some thoughts</vt:lpstr>
      <vt:lpstr>2nd Article</vt:lpstr>
      <vt:lpstr>The model</vt:lpstr>
      <vt:lpstr>The model</vt:lpstr>
      <vt:lpstr>Payoff matrices</vt:lpstr>
      <vt:lpstr>How Good users play</vt:lpstr>
      <vt:lpstr>How Bad users play</vt:lpstr>
      <vt:lpstr>An example</vt:lpstr>
      <vt:lpstr>An example</vt:lpstr>
      <vt:lpstr>An example</vt:lpstr>
      <vt:lpstr>A second example</vt:lpstr>
      <vt:lpstr>A second example</vt:lpstr>
      <vt:lpstr>Work for the future</vt:lpstr>
      <vt:lpstr>3rd Article</vt:lpstr>
      <vt:lpstr>The model </vt:lpstr>
      <vt:lpstr>Utility function</vt:lpstr>
      <vt:lpstr>Example</vt:lpstr>
      <vt:lpstr>Solution</vt:lpstr>
      <vt:lpstr>Social Cost </vt:lpstr>
      <vt:lpstr>Equilibria</vt:lpstr>
      <vt:lpstr>Upper – Lower Bound</vt:lpstr>
      <vt:lpstr>Tree conjecture</vt:lpstr>
      <vt:lpstr>Transient Nash Equilibrium</vt:lpstr>
      <vt:lpstr>Article</vt:lpstr>
      <vt:lpstr>Problems</vt:lpstr>
      <vt:lpstr>Our thoughts for improvement for paper [1]</vt:lpstr>
      <vt:lpstr>Similarities – Differences between two articles</vt:lpstr>
      <vt:lpstr>4th Article</vt:lpstr>
      <vt:lpstr>Applications</vt:lpstr>
      <vt:lpstr>What bad with N.E.</vt:lpstr>
      <vt:lpstr>The model</vt:lpstr>
      <vt:lpstr>Terminology</vt:lpstr>
      <vt:lpstr>Dynamics</vt:lpstr>
      <vt:lpstr>Pairwise Stability</vt:lpstr>
      <vt:lpstr>Myopic behavior </vt:lpstr>
      <vt:lpstr>Example</vt:lpstr>
      <vt:lpstr>Application - Traffic  routing in networks</vt:lpstr>
      <vt:lpstr>Routing Cost</vt:lpstr>
      <vt:lpstr>Link maintenance cost</vt:lpstr>
      <vt:lpstr>Disconnection cost</vt:lpstr>
      <vt:lpstr>Convergence</vt:lpstr>
      <vt:lpstr>Theorem</vt:lpstr>
      <vt:lpstr>Theorem (continuing) </vt:lpstr>
      <vt:lpstr>Activation process-  Activation sequence</vt:lpstr>
      <vt:lpstr>Limitations</vt:lpstr>
      <vt:lpstr>Our thoughts for improvement for paper [2]</vt:lpstr>
      <vt:lpstr>Διαφάνεια 61</vt:lpstr>
      <vt:lpstr>Διαφάνεια 62</vt:lpstr>
    </vt:vector>
  </TitlesOfParts>
  <Company>CSA, IISc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Algorithmic Mechanism Design</dc:title>
  <dc:creator>Y. Narahari</dc:creator>
  <cp:lastModifiedBy>sakis</cp:lastModifiedBy>
  <cp:revision>192</cp:revision>
  <dcterms:created xsi:type="dcterms:W3CDTF">2002-10-16T04:53:42Z</dcterms:created>
  <dcterms:modified xsi:type="dcterms:W3CDTF">2010-12-21T14:58:01Z</dcterms:modified>
</cp:coreProperties>
</file>