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407" r:id="rId2"/>
    <p:sldId id="257" r:id="rId3"/>
    <p:sldId id="391" r:id="rId4"/>
    <p:sldId id="393" r:id="rId5"/>
    <p:sldId id="392" r:id="rId6"/>
    <p:sldId id="394" r:id="rId7"/>
    <p:sldId id="395" r:id="rId8"/>
    <p:sldId id="396" r:id="rId9"/>
    <p:sldId id="397" r:id="rId10"/>
    <p:sldId id="398" r:id="rId11"/>
    <p:sldId id="399" r:id="rId12"/>
    <p:sldId id="400" r:id="rId13"/>
    <p:sldId id="401" r:id="rId14"/>
    <p:sldId id="402" r:id="rId15"/>
    <p:sldId id="403" r:id="rId16"/>
    <p:sldId id="404" r:id="rId17"/>
    <p:sldId id="405" r:id="rId18"/>
    <p:sldId id="406" r:id="rId1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173" autoAdjust="0"/>
  </p:normalViewPr>
  <p:slideViewPr>
    <p:cSldViewPr>
      <p:cViewPr>
        <p:scale>
          <a:sx n="75" d="100"/>
          <a:sy n="75" d="100"/>
        </p:scale>
        <p:origin x="-1236" y="2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550917-3D5D-4FCB-86C8-C29280A03437}" type="datetimeFigureOut">
              <a:rPr lang="el-GR" smtClean="0"/>
              <a:t>25/6/2015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5FFC49-A98E-4B9B-BAA6-9A4EFF62980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3989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BDB17-52A6-4430-87CA-2A127961F88D}" type="datetime1">
              <a:rPr lang="el-GR" smtClean="0"/>
              <a:t>25/6/2015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1808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5092B-1EBC-4A4D-887B-1DE82E68A7DE}" type="datetime1">
              <a:rPr lang="el-GR" smtClean="0"/>
              <a:t>25/6/2015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33298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17992-74AD-4695-90CA-6C60E7E7E6B0}" type="datetime1">
              <a:rPr lang="el-GR" smtClean="0"/>
              <a:t>25/6/2015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0046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1B83C-BE0E-4B23-84D0-1E21CAFC107B}" type="datetime1">
              <a:rPr lang="el-GR" smtClean="0"/>
              <a:t>25/6/2015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66175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7446D-5481-4F43-9CCB-D55AD71E7BDA}" type="datetime1">
              <a:rPr lang="el-GR" smtClean="0"/>
              <a:t>25/6/2015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97220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68E55-F146-4313-AE2C-D790D29B2DEA}" type="datetime1">
              <a:rPr lang="el-GR" smtClean="0"/>
              <a:t>25/6/2015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96569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B9421-9780-4B79-AE3C-22456461B46F}" type="datetime1">
              <a:rPr lang="el-GR" smtClean="0"/>
              <a:t>25/6/2015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39682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30EEF-2472-4C77-86B6-DF385FE41B0E}" type="datetime1">
              <a:rPr lang="el-GR" smtClean="0"/>
              <a:t>25/6/2015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52082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A5475-195A-42F5-B605-5FBC97850B16}" type="datetime1">
              <a:rPr lang="el-GR" smtClean="0"/>
              <a:t>25/6/2015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0046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0E2BC-ED2D-4069-B096-0527AE10DD36}" type="datetime1">
              <a:rPr lang="el-GR" smtClean="0"/>
              <a:t>25/6/2015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93954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AEF58-E338-465E-BCF6-A98F9F38D369}" type="datetime1">
              <a:rPr lang="el-GR" smtClean="0"/>
              <a:t>25/6/2015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6630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601CBB-9CFF-43D8-AD69-75A5C33E89C2}" type="datetime1">
              <a:rPr lang="el-GR" smtClean="0"/>
              <a:t>25/6/2015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86643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2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oleObject" Target="../embeddings/oleObject9.bin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3.wmf"/><Relationship Id="rId9" Type="http://schemas.openxmlformats.org/officeDocument/2006/relationships/image" Target="../media/image14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0.png"/><Relationship Id="rId5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16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17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7" Type="http://schemas.openxmlformats.org/officeDocument/2006/relationships/image" Target="../media/image21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18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19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20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oleObject" Target="../embeddings/oleObject4.bin"/><Relationship Id="rId7" Type="http://schemas.openxmlformats.org/officeDocument/2006/relationships/image" Target="../media/image5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7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8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oleObject" Target="../embeddings/oleObject6.bin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9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7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42393"/>
            <a:ext cx="7772400" cy="794519"/>
          </a:xfrm>
          <a:solidFill>
            <a:schemeClr val="accent5">
              <a:lumMod val="75000"/>
            </a:schemeClr>
          </a:solidFill>
        </p:spPr>
        <p:txBody>
          <a:bodyPr/>
          <a:lstStyle/>
          <a:p>
            <a:r>
              <a:rPr lang="el-GR" b="1" dirty="0" smtClean="0">
                <a:solidFill>
                  <a:schemeClr val="bg1"/>
                </a:solidFill>
              </a:rPr>
              <a:t>ΣΤΑΤΙΚΗ Ι</a:t>
            </a:r>
            <a:endParaRPr lang="el-GR" b="1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684512"/>
            <a:ext cx="9144000" cy="672480"/>
          </a:xfrm>
        </p:spPr>
        <p:txBody>
          <a:bodyPr>
            <a:normAutofit/>
          </a:bodyPr>
          <a:lstStyle/>
          <a:p>
            <a:r>
              <a:rPr lang="el-GR" b="1" dirty="0" smtClean="0">
                <a:solidFill>
                  <a:schemeClr val="accent5">
                    <a:lumMod val="75000"/>
                  </a:schemeClr>
                </a:solidFill>
              </a:rPr>
              <a:t>Ενότητα </a:t>
            </a:r>
            <a:r>
              <a:rPr lang="el-GR" b="1" dirty="0">
                <a:solidFill>
                  <a:schemeClr val="accent5">
                    <a:lumMod val="75000"/>
                  </a:schemeClr>
                </a:solidFill>
              </a:rPr>
              <a:t>7</a:t>
            </a:r>
            <a:r>
              <a:rPr lang="el-GR" b="1" baseline="30000" dirty="0" smtClean="0">
                <a:solidFill>
                  <a:schemeClr val="accent5">
                    <a:lumMod val="75000"/>
                  </a:schemeClr>
                </a:solidFill>
              </a:rPr>
              <a:t>η</a:t>
            </a:r>
            <a:r>
              <a:rPr lang="el-GR" b="1" dirty="0" smtClean="0">
                <a:solidFill>
                  <a:schemeClr val="accent5">
                    <a:lumMod val="75000"/>
                  </a:schemeClr>
                </a:solidFill>
              </a:rPr>
              <a:t>: ΟΙ ΜΟΝΑΧΙΚΕΣ ΜΕΤΑΚΙΝΗΣΕΙΣ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107504" y="3356992"/>
            <a:ext cx="8892480" cy="936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400" b="1" dirty="0" smtClean="0">
                <a:solidFill>
                  <a:schemeClr val="tx1"/>
                </a:solidFill>
              </a:rPr>
              <a:t>Διάλεξη: Καταναγκασμοί – υπολογισμός μετακινήσεων λόγω καταναγκασμών.</a:t>
            </a:r>
            <a:endParaRPr lang="el-GR" sz="2400" b="1" dirty="0">
              <a:solidFill>
                <a:schemeClr val="tx1"/>
              </a:solidFill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144016" y="4509120"/>
            <a:ext cx="8892480" cy="10081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600" dirty="0" smtClean="0">
                <a:solidFill>
                  <a:schemeClr val="tx1"/>
                </a:solidFill>
              </a:rPr>
              <a:t>Καθηγητής Ε. Μυστακίδης</a:t>
            </a:r>
          </a:p>
          <a:p>
            <a:r>
              <a:rPr lang="el-GR" sz="2600" dirty="0" smtClean="0">
                <a:solidFill>
                  <a:schemeClr val="tx1"/>
                </a:solidFill>
              </a:rPr>
              <a:t>Τμήμα Πολιτικών Μηχανικών Π.Θ.</a:t>
            </a:r>
            <a:endParaRPr lang="el-GR" sz="2600" dirty="0">
              <a:solidFill>
                <a:schemeClr val="tx1"/>
              </a:solidFill>
            </a:endParaRPr>
          </a:p>
        </p:txBody>
      </p:sp>
      <p:pic>
        <p:nvPicPr>
          <p:cNvPr id="22538" name="Picture 10" descr="Λογότυπο Πανεπιστήμιο Θεσσαλίας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8800"/>
            <a:ext cx="1472164" cy="14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Subtitle 2"/>
          <p:cNvSpPr txBox="1">
            <a:spLocks/>
          </p:cNvSpPr>
          <p:nvPr/>
        </p:nvSpPr>
        <p:spPr>
          <a:xfrm>
            <a:off x="2195737" y="404664"/>
            <a:ext cx="2664296" cy="10081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l-GR" sz="2800" b="1" dirty="0" smtClean="0">
                <a:solidFill>
                  <a:schemeClr val="tx1"/>
                </a:solidFill>
              </a:rPr>
              <a:t>ΠΑΝΕΠΙΣΤΗΜΙΟ ΘΕΣΣΑΛΙΑΣ</a:t>
            </a:r>
            <a:endParaRPr lang="el-GR" sz="2800" b="1" dirty="0">
              <a:solidFill>
                <a:schemeClr val="tx1"/>
              </a:solidFill>
            </a:endParaRPr>
          </a:p>
        </p:txBody>
      </p:sp>
      <p:pic>
        <p:nvPicPr>
          <p:cNvPr id="22533" name="Picture 5" descr="Λογότυπο ανοιχτά ακαδημαϊκά μαθήματα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8353"/>
            <a:ext cx="2235695" cy="1816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0" name="Εικόνα 3" descr="Λογότυπο ΕΣΠΑ 2007-2013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5661248"/>
            <a:ext cx="4797921" cy="114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0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Συγκεντρωμένοι καταναγκασμοί – ισοστατικοί φορείς</a:t>
            </a:r>
            <a:endParaRPr lang="el-GR" sz="2800" b="1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72008" y="908720"/>
            <a:ext cx="9036496" cy="208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Στους ισοστατικούς φορείς οι διαφορές συναρμογής δεν προκαλούν ιδιαίτερα προβλήματα, σε αντίθεση με την περίπτωση των υπερστατικών φορέων.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Στην περίπτωση των ισοστατικών φορέων ζητούμενο θα είναι και πάλι το σχήμα του φορέα μετά την εισαγωγή του καταναγκασμού. </a:t>
            </a:r>
          </a:p>
        </p:txBody>
      </p:sp>
      <p:graphicFrame>
        <p:nvGraphicFramePr>
          <p:cNvPr id="2" name="Object 1" descr="Εικόνα που περιγράφει την παραμόρφωση που προκαλείται σε έναν ισοστατικό φορέα και συγκεκριμένα σε μια αμφιέρειστη δοκό λόγω του κάθε είδους συγκεντρωμένου καταναγκασμού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6993292"/>
              </p:ext>
            </p:extLst>
          </p:nvPr>
        </p:nvGraphicFramePr>
        <p:xfrm>
          <a:off x="1835696" y="3140968"/>
          <a:ext cx="5506625" cy="35358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811" name="Picture (32-bit)" r:id="rId3" imgW="2714760" imgH="1743120" progId="MetafileCompanion32.Picture.1">
                  <p:embed/>
                </p:oleObj>
              </mc:Choice>
              <mc:Fallback>
                <p:oleObj name="Picture (32-bit)" r:id="rId3" imgW="2714760" imgH="174312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35696" y="3140968"/>
                        <a:ext cx="5506625" cy="353583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0464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Υπολογισμός σχήματος φορέα λόγω </a:t>
            </a:r>
            <a:r>
              <a:rPr lang="en-US" sz="2800" b="1" dirty="0" smtClean="0"/>
              <a:t>t</a:t>
            </a:r>
            <a:endParaRPr lang="el-GR" sz="2800" b="1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72008" y="908720"/>
            <a:ext cx="5076056" cy="54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Έστω ο φορέας του σχήματος, του οποίου το ένα μέλος υπόκειται σε </a:t>
            </a:r>
            <a:r>
              <a:rPr lang="en-US" sz="2400" dirty="0" smtClean="0"/>
              <a:t>t.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Ζητούμενο είναι το δ</a:t>
            </a:r>
            <a:r>
              <a:rPr lang="el-GR" sz="2400" baseline="-25000" dirty="0" smtClean="0"/>
              <a:t>Α,</a:t>
            </a:r>
            <a:r>
              <a:rPr lang="en-US" sz="2400" baseline="-25000" dirty="0" smtClean="0"/>
              <a:t>t</a:t>
            </a:r>
            <a:r>
              <a:rPr lang="en-US" sz="2400" dirty="0" smtClean="0"/>
              <a:t>.</a:t>
            </a:r>
          </a:p>
          <a:p>
            <a:pPr marL="0" indent="0">
              <a:buFont typeface="Arial" pitchFamily="34" charset="0"/>
              <a:buNone/>
            </a:pPr>
            <a:endParaRPr lang="en-US" sz="2400" dirty="0"/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Αρχικά, παρατηρείται ότι η μετακίνηση είναι δυνατή. Επίσης, υπάρχουν τα δ</a:t>
            </a:r>
            <a:r>
              <a:rPr lang="el-GR" sz="2400" baseline="-25000" dirty="0" smtClean="0"/>
              <a:t>Α,</a:t>
            </a:r>
            <a:r>
              <a:rPr lang="en-US" sz="2400" baseline="-25000" dirty="0" smtClean="0"/>
              <a:t>t </a:t>
            </a:r>
            <a:r>
              <a:rPr lang="el-GR" sz="2400" dirty="0" smtClean="0"/>
              <a:t>και ε,</a:t>
            </a:r>
            <a:r>
              <a:rPr lang="en-US" sz="2400" baseline="-25000" dirty="0" smtClean="0"/>
              <a:t>t</a:t>
            </a:r>
            <a:r>
              <a:rPr lang="en-US" sz="2400" dirty="0" smtClean="0"/>
              <a:t>.</a:t>
            </a:r>
            <a:endParaRPr lang="el-GR" sz="2400" dirty="0"/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Για να εφαρμοστεί η Α.Δ.Ε. </a:t>
            </a:r>
            <a:r>
              <a:rPr lang="el-GR" sz="2400" dirty="0"/>
              <a:t>τ</a:t>
            </a:r>
            <a:r>
              <a:rPr lang="el-GR" sz="2400" dirty="0" smtClean="0"/>
              <a:t>οποθετείται στο σημείο Α, μοναδιαία δύναμη εργικά αντίστοιχη του ζητούμενου μεγέθους.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Μετά την εφαρμογή του μοναδιαίου φορτίου στο φορέα υπάρχουν τα:</a:t>
            </a:r>
          </a:p>
        </p:txBody>
      </p:sp>
      <p:graphicFrame>
        <p:nvGraphicFramePr>
          <p:cNvPr id="9" name="Object 8" descr="Εικόνα ισοστατκού φορέα που παραμορφώνεται λόγω ομοιόμορφης μεταβολής της θερμοκρασίας στο ένα του μέλος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3055175"/>
              </p:ext>
            </p:extLst>
          </p:nvPr>
        </p:nvGraphicFramePr>
        <p:xfrm>
          <a:off x="5292080" y="1052736"/>
          <a:ext cx="3744416" cy="216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885" name="Picture (32-bit)" r:id="rId3" imgW="2809800" imgH="1638360" progId="MetafileCompanion32.Picture.1">
                  <p:embed/>
                </p:oleObj>
              </mc:Choice>
              <mc:Fallback>
                <p:oleObj name="Picture (32-bit)" r:id="rId3" imgW="2809800" imgH="163836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292080" y="1052736"/>
                        <a:ext cx="3744416" cy="216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67544" y="6165304"/>
                <a:ext cx="2694648" cy="4316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𝑃</m:t>
                      </m:r>
                      <m:r>
                        <a:rPr lang="en-US" sz="2200" i="1">
                          <a:latin typeface="Cambria Math"/>
                        </a:rPr>
                        <m:t>=</m:t>
                      </m:r>
                      <m:r>
                        <a:rPr lang="en-US" sz="2200" b="0" i="1" smtClean="0">
                          <a:latin typeface="Cambria Math"/>
                        </a:rPr>
                        <m:t>1, </m:t>
                      </m:r>
                      <m:sSub>
                        <m:sSub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200" b="0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200" b="0" i="1" smtClean="0"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  <m:r>
                            <a:rPr lang="en-US" sz="2200" b="0" i="1" smtClean="0">
                              <a:latin typeface="Cambria Math"/>
                            </a:rPr>
                            <m:t>,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/>
                            </a:rPr>
                            <m:t>𝐴</m:t>
                          </m:r>
                        </m:sub>
                      </m:sSub>
                      <m:r>
                        <a:rPr lang="en-US" sz="2200" b="0" i="1" smtClean="0">
                          <a:latin typeface="Cambria Math"/>
                        </a:rPr>
                        <m:t>, </m:t>
                      </m:r>
                      <m:sSub>
                        <m:sSub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200" b="0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200" b="0" i="1" smtClean="0">
                                  <a:latin typeface="Cambria Math"/>
                                </a:rPr>
                                <m:t>𝑄</m:t>
                              </m:r>
                            </m:e>
                          </m:acc>
                          <m:r>
                            <a:rPr lang="en-US" sz="2200" b="0" i="1" smtClean="0">
                              <a:latin typeface="Cambria Math"/>
                            </a:rPr>
                            <m:t>,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/>
                            </a:rPr>
                            <m:t>𝐴</m:t>
                          </m:r>
                        </m:sub>
                      </m:sSub>
                      <m:r>
                        <a:rPr lang="en-US" sz="2200" b="0" i="1" smtClean="0">
                          <a:latin typeface="Cambria Math"/>
                        </a:rPr>
                        <m:t>, </m:t>
                      </m:r>
                      <m:sSub>
                        <m:sSub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200" b="0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200" b="0" i="1" smtClean="0">
                                  <a:latin typeface="Cambria Math"/>
                                </a:rPr>
                                <m:t>𝑁</m:t>
                              </m:r>
                            </m:e>
                          </m:acc>
                          <m:r>
                            <a:rPr lang="en-US" sz="2200" b="0" i="1" smtClean="0">
                              <a:latin typeface="Cambria Math"/>
                            </a:rPr>
                            <m:t>,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/>
                            </a:rPr>
                            <m:t>𝐴</m:t>
                          </m:r>
                        </m:sub>
                      </m:sSub>
                    </m:oMath>
                  </m:oMathPara>
                </a14:m>
                <a:endParaRPr lang="el-GR" sz="22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6165304"/>
                <a:ext cx="2694648" cy="431657"/>
              </a:xfrm>
              <a:prstGeom prst="rect">
                <a:avLst/>
              </a:prstGeom>
              <a:blipFill rotWithShape="1">
                <a:blip r:embed="rId7"/>
                <a:stretch>
                  <a:fillRect r="-4525" b="-1267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Object 3" descr="Εικόνα που παρουσιάζει την επιβολή μοναδιαιου φορτίου στο σημείο Α του φορέα με σκοπό τον υπολογισμό της ζητούμενης μετακίνησης στο σημείο αυτό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5878117"/>
              </p:ext>
            </p:extLst>
          </p:nvPr>
        </p:nvGraphicFramePr>
        <p:xfrm>
          <a:off x="5436096" y="3365718"/>
          <a:ext cx="2664296" cy="2145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886" name="Picture (32-bit)" r:id="rId8" imgW="2057400" imgH="1571760" progId="MetafileCompanion32.Picture.1">
                  <p:embed/>
                </p:oleObj>
              </mc:Choice>
              <mc:Fallback>
                <p:oleObj name="Picture (32-bit)" r:id="rId8" imgW="2057400" imgH="157176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436096" y="3365718"/>
                        <a:ext cx="2664296" cy="2145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8343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Υπολογισμός σχήματος φορέα λόγω </a:t>
            </a:r>
            <a:r>
              <a:rPr lang="en-US" sz="2800" b="1" dirty="0" smtClean="0"/>
              <a:t>t (</a:t>
            </a:r>
            <a:r>
              <a:rPr lang="el-GR" sz="2800" b="1" dirty="0" smtClean="0"/>
              <a:t>συνέχεια)</a:t>
            </a:r>
            <a:endParaRPr lang="el-GR" sz="2800" b="1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72008" y="908720"/>
            <a:ext cx="8676456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Επομένως, ο τύπος της Α.Δ.Ε. </a:t>
            </a:r>
            <a:r>
              <a:rPr lang="el-GR" sz="2400" dirty="0"/>
              <a:t>γ</a:t>
            </a:r>
            <a:r>
              <a:rPr lang="el-GR" sz="2400" dirty="0" smtClean="0"/>
              <a:t>ράφεται: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23528" y="1484784"/>
                <a:ext cx="6154570" cy="9399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100" b="0" i="1" smtClean="0">
                          <a:latin typeface="Cambria Math"/>
                        </a:rPr>
                        <m:t>1∗</m:t>
                      </m:r>
                      <m:sSub>
                        <m:sSubPr>
                          <m:ctrlPr>
                            <a:rPr lang="el-GR" sz="21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100" b="0" i="1" smtClean="0">
                              <a:latin typeface="Cambria Math"/>
                            </a:rPr>
                            <m:t>𝛿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100" b="0" i="0" smtClean="0">
                              <a:latin typeface="Cambria Math"/>
                            </a:rPr>
                            <m:t>A</m:t>
                          </m:r>
                          <m:r>
                            <a:rPr lang="el-GR" sz="2100" b="0" i="0" smtClean="0">
                              <a:latin typeface="Cambria Math"/>
                            </a:rPr>
                            <m:t>,</m:t>
                          </m:r>
                          <m:r>
                            <a:rPr lang="en-US" sz="2100" b="0" i="1" smtClean="0">
                              <a:latin typeface="Cambria Math"/>
                            </a:rPr>
                            <m:t>𝑡</m:t>
                          </m:r>
                        </m:sub>
                      </m:sSub>
                      <m:r>
                        <a:rPr lang="en-US" sz="21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2100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1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US" sz="2100" b="0" i="1" smtClean="0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100" b="0" i="1" smtClean="0">
                                      <a:latin typeface="Cambria Math"/>
                                    </a:rPr>
                                    <m:t>𝑀</m:t>
                                  </m:r>
                                </m:e>
                              </m:acc>
                              <m:r>
                                <a:rPr lang="en-US" sz="2100" b="0" i="1" smtClean="0">
                                  <a:latin typeface="Cambria Math"/>
                                </a:rPr>
                                <m:t>,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100" b="0" i="0" smtClean="0">
                                  <a:latin typeface="Cambria Math"/>
                                </a:rPr>
                                <m:t>A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1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100" b="0" i="1" smtClean="0">
                                  <a:latin typeface="Cambria Math"/>
                                </a:rPr>
                                <m:t>𝜅</m:t>
                              </m:r>
                              <m:r>
                                <a:rPr lang="el-GR" sz="2100" b="0" i="1" smtClean="0">
                                  <a:latin typeface="Cambria Math"/>
                                </a:rPr>
                                <m:t>,</m:t>
                              </m:r>
                            </m:e>
                            <m:sub>
                              <m:r>
                                <a:rPr lang="en-US" sz="2100" b="0" i="1" smtClean="0"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sz="2100" b="0" i="1" smtClean="0">
                              <a:latin typeface="Cambria Math"/>
                            </a:rPr>
                            <m:t>𝑑𝑠</m:t>
                          </m:r>
                          <m:r>
                            <a:rPr lang="en-US" sz="2100" b="0" i="1" smtClean="0">
                              <a:latin typeface="Cambria Math"/>
                            </a:rPr>
                            <m:t>+</m:t>
                          </m:r>
                          <m:nary>
                            <m:naryPr>
                              <m:limLoc m:val="undOvr"/>
                              <m:subHide m:val="on"/>
                              <m:supHide m:val="on"/>
                              <m:ctrlPr>
                                <a:rPr lang="en-US" sz="2100" b="0" i="1" smtClean="0">
                                  <a:latin typeface="Cambria Math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21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sz="2100" b="0" i="1" smtClean="0"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100" b="0" i="1" smtClean="0">
                                          <a:latin typeface="Cambria Math"/>
                                        </a:rPr>
                                        <m:t>𝑄</m:t>
                                      </m:r>
                                    </m:e>
                                  </m:acc>
                                  <m:r>
                                    <a:rPr lang="en-US" sz="2100" b="0" i="1" smtClean="0">
                                      <a:latin typeface="Cambria Math"/>
                                    </a:rPr>
                                    <m:t>,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sz="2100" b="0" i="0" smtClean="0">
                                      <a:latin typeface="Cambria Math"/>
                                    </a:rPr>
                                    <m:t>A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21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l-GR" sz="2100" b="0" i="1" smtClean="0">
                                      <a:latin typeface="Cambria Math"/>
                                    </a:rPr>
                                    <m:t>𝛾</m:t>
                                  </m:r>
                                  <m:r>
                                    <a:rPr lang="el-GR" sz="2100" b="0" i="1" smtClean="0">
                                      <a:latin typeface="Cambria Math"/>
                                    </a:rPr>
                                    <m:t>,</m:t>
                                  </m:r>
                                </m:e>
                                <m:sub>
                                  <m:r>
                                    <a:rPr lang="en-US" sz="2100" b="0" i="1" smtClean="0">
                                      <a:latin typeface="Cambria Math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sz="2100" b="0" i="1" smtClean="0">
                                  <a:latin typeface="Cambria Math"/>
                                </a:rPr>
                                <m:t>𝑑𝑠</m:t>
                              </m:r>
                              <m:r>
                                <a:rPr lang="en-US" sz="2100" b="0" i="1" smtClean="0">
                                  <a:latin typeface="Cambria Math"/>
                                </a:rPr>
                                <m:t>+</m:t>
                              </m:r>
                              <m:nary>
                                <m:naryPr>
                                  <m:limLoc m:val="undOvr"/>
                                  <m:subHide m:val="on"/>
                                  <m:supHide m:val="on"/>
                                  <m:ctrlPr>
                                    <a:rPr lang="en-US" sz="2100" b="0" i="1" smtClean="0">
                                      <a:latin typeface="Cambria Math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2100" b="0" i="1" smtClean="0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acc>
                                        <m:accPr>
                                          <m:chr m:val="̅"/>
                                          <m:ctrlPr>
                                            <a:rPr lang="en-US" sz="2100" b="0" i="1" smtClean="0">
                                              <a:latin typeface="Cambria Math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2100" b="0" i="1" smtClean="0">
                                              <a:latin typeface="Cambria Math"/>
                                            </a:rPr>
                                            <m:t>𝑁</m:t>
                                          </m:r>
                                        </m:e>
                                      </m:acc>
                                      <m:r>
                                        <a:rPr lang="en-US" sz="2100" b="0" i="1" smtClean="0">
                                          <a:latin typeface="Cambria Math"/>
                                        </a:rPr>
                                        <m:t>,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en-US" sz="2100" b="0" i="0" smtClean="0">
                                          <a:latin typeface="Cambria Math"/>
                                        </a:rPr>
                                        <m:t>A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sz="2100" b="0" i="1" smtClean="0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l-GR" sz="2100" b="0" i="1" smtClean="0">
                                          <a:latin typeface="Cambria Math"/>
                                        </a:rPr>
                                        <m:t>𝜀</m:t>
                                      </m:r>
                                      <m:r>
                                        <a:rPr lang="el-GR" sz="2100" b="0" i="1" smtClean="0">
                                          <a:latin typeface="Cambria Math"/>
                                        </a:rPr>
                                        <m:t>,</m:t>
                                      </m:r>
                                    </m:e>
                                    <m:sub>
                                      <m:r>
                                        <a:rPr lang="en-US" sz="2100" b="0" i="1" smtClean="0">
                                          <a:latin typeface="Cambria Math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sz="2100" b="0" i="1" smtClean="0">
                                      <a:latin typeface="Cambria Math"/>
                                    </a:rPr>
                                    <m:t>𝑑𝑠</m:t>
                                  </m:r>
                                </m:e>
                              </m:nary>
                            </m:e>
                          </m:nary>
                        </m:e>
                      </m:nary>
                    </m:oMath>
                  </m:oMathPara>
                </a14:m>
                <a:endParaRPr lang="el-GR" sz="21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484784"/>
                <a:ext cx="6154570" cy="93993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Content Placeholder 2"/>
          <p:cNvSpPr txBox="1">
            <a:spLocks/>
          </p:cNvSpPr>
          <p:nvPr/>
        </p:nvSpPr>
        <p:spPr>
          <a:xfrm>
            <a:off x="179512" y="2492896"/>
            <a:ext cx="8676456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Όμως, κ,</a:t>
            </a:r>
            <a:r>
              <a:rPr lang="en-US" sz="2400" baseline="-25000" dirty="0" smtClean="0"/>
              <a:t>t</a:t>
            </a:r>
            <a:r>
              <a:rPr lang="en-US" sz="2400" dirty="0" smtClean="0"/>
              <a:t>=0 </a:t>
            </a:r>
            <a:r>
              <a:rPr lang="el-GR" sz="2400" dirty="0" smtClean="0"/>
              <a:t>και γ,</a:t>
            </a:r>
            <a:r>
              <a:rPr lang="en-US" sz="2400" baseline="-25000" dirty="0" smtClean="0"/>
              <a:t>t</a:t>
            </a:r>
            <a:r>
              <a:rPr lang="en-US" sz="2400" dirty="0" smtClean="0"/>
              <a:t>=0. </a:t>
            </a:r>
            <a:r>
              <a:rPr lang="el-GR" sz="2400" dirty="0" smtClean="0"/>
              <a:t>Άρα: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95536" y="3137135"/>
                <a:ext cx="2837636" cy="10928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100" b="0" i="1" smtClean="0">
                          <a:latin typeface="Cambria Math"/>
                        </a:rPr>
                        <m:t>1∗</m:t>
                      </m:r>
                      <m:sSub>
                        <m:sSubPr>
                          <m:ctrlPr>
                            <a:rPr lang="el-GR" sz="21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100" b="0" i="1" smtClean="0">
                              <a:latin typeface="Cambria Math"/>
                            </a:rPr>
                            <m:t>𝛿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100" b="0" i="0" smtClean="0">
                              <a:latin typeface="Cambria Math"/>
                            </a:rPr>
                            <m:t>A</m:t>
                          </m:r>
                          <m:r>
                            <a:rPr lang="el-GR" sz="2100" b="0" i="0" smtClean="0">
                              <a:latin typeface="Cambria Math"/>
                            </a:rPr>
                            <m:t>,</m:t>
                          </m:r>
                          <m:r>
                            <a:rPr lang="en-US" sz="2100" b="0" i="1" smtClean="0">
                              <a:latin typeface="Cambria Math"/>
                            </a:rPr>
                            <m:t>𝑡</m:t>
                          </m:r>
                        </m:sub>
                      </m:sSub>
                      <m:r>
                        <a:rPr lang="en-US" sz="21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21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  <m:brk m:alnAt="24"/>
                            </m:rPr>
                            <a:rPr lang="el-GR" sz="2100" b="0" i="0" smtClean="0">
                              <a:latin typeface="Cambria Math"/>
                            </a:rPr>
                            <m:t>Β</m:t>
                          </m:r>
                          <m:r>
                            <m:rPr>
                              <m:sty m:val="p"/>
                            </m:rPr>
                            <a:rPr lang="el-GR" sz="2100" b="0" i="0" smtClean="0">
                              <a:latin typeface="Cambria Math"/>
                            </a:rPr>
                            <m:t>Γ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1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US" sz="2100" b="0" i="1" smtClean="0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100" b="0" i="1" smtClean="0">
                                      <a:latin typeface="Cambria Math"/>
                                    </a:rPr>
                                    <m:t>𝑁</m:t>
                                  </m:r>
                                </m:e>
                              </m:acc>
                              <m:r>
                                <a:rPr lang="en-US" sz="2100" b="0" i="1" smtClean="0">
                                  <a:latin typeface="Cambria Math"/>
                                </a:rPr>
                                <m:t>,</m:t>
                              </m:r>
                            </m:e>
                            <m:sub>
                              <m:r>
                                <a:rPr lang="en-US" sz="2100" b="0" i="1" smtClean="0">
                                  <a:latin typeface="Cambria Math"/>
                                </a:rPr>
                                <m:t>𝐴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1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100" b="0" i="1" smtClean="0">
                                  <a:latin typeface="Cambria Math"/>
                                </a:rPr>
                                <m:t>𝜀</m:t>
                              </m:r>
                              <m:r>
                                <a:rPr lang="el-GR" sz="2100" b="0" i="1" smtClean="0">
                                  <a:latin typeface="Cambria Math"/>
                                </a:rPr>
                                <m:t>,</m:t>
                              </m:r>
                            </m:e>
                            <m:sub>
                              <m:r>
                                <a:rPr lang="en-US" sz="2100" b="0" i="1" smtClean="0"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sz="2100" b="0" i="1" smtClean="0">
                              <a:latin typeface="Cambria Math"/>
                            </a:rPr>
                            <m:t>𝑑𝑠</m:t>
                          </m:r>
                        </m:e>
                      </m:nary>
                    </m:oMath>
                  </m:oMathPara>
                </a14:m>
                <a:endParaRPr lang="el-GR" sz="21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3137135"/>
                <a:ext cx="2837636" cy="109280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ontent Placeholder 2"/>
          <p:cNvSpPr txBox="1">
            <a:spLocks/>
          </p:cNvSpPr>
          <p:nvPr/>
        </p:nvSpPr>
        <p:spPr>
          <a:xfrm>
            <a:off x="179512" y="4437112"/>
            <a:ext cx="5184576" cy="2160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Για να υπολογιστεί η ζητούμενη μετατόπιση θα πρέπει να υπολογιστεί το διάγραμμα των αξονικών λόγω μοναδιαίου φορτίου στο Α και να πολλαπλασιαστεί με το ομοιόμορφο ε,</a:t>
            </a:r>
            <a:r>
              <a:rPr lang="en-US" sz="2400" baseline="-25000" dirty="0" smtClean="0"/>
              <a:t>t</a:t>
            </a:r>
            <a:r>
              <a:rPr lang="en-US" sz="2400" dirty="0" smtClean="0"/>
              <a:t>.</a:t>
            </a:r>
            <a:endParaRPr lang="el-GR" sz="2400" dirty="0" smtClean="0"/>
          </a:p>
        </p:txBody>
      </p:sp>
      <p:graphicFrame>
        <p:nvGraphicFramePr>
          <p:cNvPr id="2" name="Object 1" descr="Εικόνα που παρουσιάζει το διάγραμμα των αξονικών του φορέα λόγω μοναδιαίου στο σημείο Α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2148839"/>
              </p:ext>
            </p:extLst>
          </p:nvPr>
        </p:nvGraphicFramePr>
        <p:xfrm>
          <a:off x="5460082" y="3795316"/>
          <a:ext cx="3504406" cy="2586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857" name="Picture (32-bit)" r:id="rId7" imgW="2400480" imgH="1571760" progId="MetafileCompanion32.Picture.1">
                  <p:embed/>
                </p:oleObj>
              </mc:Choice>
              <mc:Fallback>
                <p:oleObj name="Picture (32-bit)" r:id="rId7" imgW="2400480" imgH="157176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460082" y="3795316"/>
                        <a:ext cx="3504406" cy="25860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64497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Υπολογισμός σχήματος φορέα λόγω Δ</a:t>
            </a:r>
            <a:r>
              <a:rPr lang="en-US" sz="2800" b="1" dirty="0" smtClean="0"/>
              <a:t>t</a:t>
            </a:r>
            <a:endParaRPr lang="el-GR" sz="2800" b="1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72008" y="836712"/>
            <a:ext cx="5076056" cy="2952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Έστω ο φορέας του σχήματος, που υπόκειται σε Δ</a:t>
            </a:r>
            <a:r>
              <a:rPr lang="en-US" sz="2400" dirty="0" smtClean="0"/>
              <a:t>t.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Ζητούμενο είναι το δ</a:t>
            </a:r>
            <a:r>
              <a:rPr lang="el-GR" sz="2400" baseline="-25000" dirty="0" smtClean="0"/>
              <a:t>Γ,Δ</a:t>
            </a:r>
            <a:r>
              <a:rPr lang="en-US" sz="2400" baseline="-25000" dirty="0" smtClean="0"/>
              <a:t>t</a:t>
            </a:r>
            <a:r>
              <a:rPr lang="en-US" sz="2400" dirty="0" smtClean="0"/>
              <a:t>.</a:t>
            </a:r>
          </a:p>
          <a:p>
            <a:pPr marL="0" indent="0">
              <a:buFont typeface="Arial" pitchFamily="34" charset="0"/>
              <a:buNone/>
            </a:pPr>
            <a:endParaRPr lang="en-US" sz="2400" dirty="0"/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Αρχικά, παρατηρείται ότι η μετακίνηση είναι δυνατή. Επίσης, υπάρχουν τα δ</a:t>
            </a:r>
            <a:r>
              <a:rPr lang="el-GR" sz="2400" baseline="-25000" dirty="0" smtClean="0"/>
              <a:t>Γ,Δ</a:t>
            </a:r>
            <a:r>
              <a:rPr lang="en-US" sz="2400" baseline="-25000" dirty="0" smtClean="0"/>
              <a:t>t </a:t>
            </a:r>
            <a:r>
              <a:rPr lang="el-GR" sz="2400" dirty="0" smtClean="0"/>
              <a:t>και κ,</a:t>
            </a:r>
            <a:r>
              <a:rPr lang="el-GR" sz="2400" baseline="-25000" dirty="0" smtClean="0"/>
              <a:t>Δ</a:t>
            </a:r>
            <a:r>
              <a:rPr lang="en-US" sz="2400" baseline="-25000" dirty="0" smtClean="0"/>
              <a:t>t</a:t>
            </a:r>
            <a:r>
              <a:rPr lang="en-US" sz="2400" dirty="0" smtClean="0"/>
              <a:t>.</a:t>
            </a:r>
            <a:endParaRPr lang="el-GR" sz="2400" dirty="0"/>
          </a:p>
        </p:txBody>
      </p:sp>
      <p:graphicFrame>
        <p:nvGraphicFramePr>
          <p:cNvPr id="2" name="Object 1" descr="Εικόνα αμφιέρειστης δοκού που καμπυλώνεται λόγω ανομοιόμορφης μεταβολής της θερμοκρασίας και εικόνα που δείχνει την επιβολή μοναδιαίου φορτίου στο σημείο Γ της δοκού με σκοπό τον υπολογισμό της ζητούμενης μετακίνησης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741218"/>
              </p:ext>
            </p:extLst>
          </p:nvPr>
        </p:nvGraphicFramePr>
        <p:xfrm>
          <a:off x="5148064" y="908720"/>
          <a:ext cx="3962400" cy="2571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878" name="Picture (32-bit)" r:id="rId3" imgW="3962520" imgH="2571840" progId="MetafileCompanion32.Picture.1">
                  <p:embed/>
                </p:oleObj>
              </mc:Choice>
              <mc:Fallback>
                <p:oleObj name="Picture (32-bit)" r:id="rId3" imgW="3962520" imgH="257184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148064" y="908720"/>
                        <a:ext cx="3962400" cy="2571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ntent Placeholder 2"/>
          <p:cNvSpPr txBox="1">
            <a:spLocks/>
          </p:cNvSpPr>
          <p:nvPr/>
        </p:nvSpPr>
        <p:spPr>
          <a:xfrm>
            <a:off x="72008" y="4003278"/>
            <a:ext cx="9071992" cy="12259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Για να εφαρμοστεί η Α.Δ.Ε. τοποθετείται στο σημείο Γ, μοναδιαία δύναμη εργικά αντίστοιχη του ζητούμενου μεγέθους. Στην περίπτωση αυτή η σχέση της Α.Δ.Ε. </a:t>
            </a:r>
            <a:r>
              <a:rPr lang="el-GR" sz="2400" dirty="0"/>
              <a:t>ε</a:t>
            </a:r>
            <a:r>
              <a:rPr lang="el-GR" sz="2400" dirty="0" smtClean="0"/>
              <a:t>ιναι: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082746" y="5288465"/>
                <a:ext cx="3050515" cy="10928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100" b="0" i="1" smtClean="0">
                          <a:latin typeface="Cambria Math"/>
                        </a:rPr>
                        <m:t>1∗</m:t>
                      </m:r>
                      <m:sSub>
                        <m:sSubPr>
                          <m:ctrlPr>
                            <a:rPr lang="el-GR" sz="21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100" b="0" i="1" smtClean="0">
                              <a:latin typeface="Cambria Math"/>
                            </a:rPr>
                            <m:t>𝛿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l-GR" sz="2100" b="0" i="0" smtClean="0">
                              <a:latin typeface="Cambria Math"/>
                            </a:rPr>
                            <m:t>Γ</m:t>
                          </m:r>
                          <m:r>
                            <a:rPr lang="el-GR" sz="2100" b="0" i="0" smtClean="0">
                              <a:latin typeface="Cambria Math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l-GR" sz="2100" b="0" i="0" smtClean="0">
                              <a:latin typeface="Cambria Math"/>
                            </a:rPr>
                            <m:t>Δ</m:t>
                          </m:r>
                          <m:r>
                            <a:rPr lang="en-US" sz="2100" b="0" i="1" smtClean="0">
                              <a:latin typeface="Cambria Math"/>
                            </a:rPr>
                            <m:t>𝑡</m:t>
                          </m:r>
                        </m:sub>
                      </m:sSub>
                      <m:r>
                        <a:rPr lang="en-US" sz="21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ctrlPr>
                            <a:rPr lang="en-US" sz="2100" b="0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1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US" sz="2100" b="0" i="1" smtClean="0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100" b="0" i="1" smtClean="0">
                                      <a:latin typeface="Cambria Math"/>
                                    </a:rPr>
                                    <m:t>𝑀</m:t>
                                  </m:r>
                                </m:e>
                              </m:acc>
                              <m:r>
                                <a:rPr lang="en-US" sz="2100" b="0" i="1" smtClean="0">
                                  <a:latin typeface="Cambria Math"/>
                                </a:rPr>
                                <m:t>,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l-GR" sz="2100" b="0" i="0" smtClean="0">
                                  <a:latin typeface="Cambria Math"/>
                                </a:rPr>
                                <m:t>Γ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1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100" b="0" i="1" smtClean="0">
                                  <a:latin typeface="Cambria Math"/>
                                </a:rPr>
                                <m:t>𝜅</m:t>
                              </m:r>
                              <m:r>
                                <a:rPr lang="el-GR" sz="2100" b="0" i="1" smtClean="0">
                                  <a:latin typeface="Cambria Math"/>
                                </a:rPr>
                                <m:t>,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l-GR" sz="2100" b="0" i="0" smtClean="0">
                                  <a:latin typeface="Cambria Math"/>
                                </a:rPr>
                                <m:t>Δ</m:t>
                              </m:r>
                              <m:r>
                                <a:rPr lang="en-US" sz="2100" b="0" i="1" smtClean="0"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sz="2100" b="0" i="1" smtClean="0">
                              <a:latin typeface="Cambria Math"/>
                            </a:rPr>
                            <m:t>𝑑𝑠</m:t>
                          </m:r>
                        </m:e>
                      </m:nary>
                    </m:oMath>
                  </m:oMathPara>
                </a14:m>
                <a:endParaRPr lang="el-GR" sz="21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2746" y="5288465"/>
                <a:ext cx="3050515" cy="109286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14836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Υπολογισμός σχήματος φορέα λόγω </a:t>
            </a:r>
            <a:r>
              <a:rPr lang="en-US" sz="2800" b="1" dirty="0" smtClean="0"/>
              <a:t>t </a:t>
            </a:r>
            <a:r>
              <a:rPr lang="el-GR" sz="2800" b="1" dirty="0" smtClean="0"/>
              <a:t>και Δ</a:t>
            </a:r>
            <a:r>
              <a:rPr lang="en-US" sz="2800" b="1" dirty="0" smtClean="0"/>
              <a:t>t</a:t>
            </a:r>
            <a:r>
              <a:rPr lang="el-GR" sz="2800" b="1" dirty="0" smtClean="0"/>
              <a:t> - συμπέρασμα</a:t>
            </a:r>
            <a:endParaRPr lang="el-GR" sz="2800" b="1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72008" y="836712"/>
            <a:ext cx="8964488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Από τα προηγούμενα αποδεικνύεται ότι όταν σε ένα φορέα εμφανίζεται ομοιόμορφη μεταβολή θερμοκρασίας </a:t>
            </a:r>
            <a:r>
              <a:rPr lang="en-US" sz="2400" dirty="0" smtClean="0"/>
              <a:t>t, </a:t>
            </a:r>
            <a:r>
              <a:rPr lang="el-GR" sz="2400" dirty="0" smtClean="0"/>
              <a:t>η σχέση της Α.Δ.Ε. περιορίζεται στον όρο με την αξονική, καθώς στο φορέα υπάρχει μόνο το ε,</a:t>
            </a:r>
            <a:r>
              <a:rPr lang="en-US" sz="2400" baseline="-25000" dirty="0" smtClean="0"/>
              <a:t>t</a:t>
            </a:r>
            <a:r>
              <a:rPr lang="en-US" sz="2400" dirty="0" smtClean="0"/>
              <a:t>.</a:t>
            </a:r>
            <a:r>
              <a:rPr lang="el-GR" sz="2400" dirty="0" smtClean="0"/>
              <a:t> </a:t>
            </a:r>
            <a:endParaRPr lang="en-US" sz="2400" dirty="0" smtClean="0"/>
          </a:p>
          <a:p>
            <a:pPr marL="0" indent="0">
              <a:buFont typeface="Arial" pitchFamily="34" charset="0"/>
              <a:buNone/>
            </a:pPr>
            <a:endParaRPr lang="en-US" sz="2400" dirty="0"/>
          </a:p>
          <a:p>
            <a:pPr marL="0" indent="0">
              <a:buNone/>
            </a:pPr>
            <a:r>
              <a:rPr lang="el-GR" sz="2400" dirty="0" smtClean="0"/>
              <a:t>Αντίστοιχα, </a:t>
            </a:r>
            <a:r>
              <a:rPr lang="el-GR" sz="2400" dirty="0"/>
              <a:t>όταν σε ένα φορέα εμφανίζεται </a:t>
            </a:r>
            <a:r>
              <a:rPr lang="el-GR" sz="2400" dirty="0" smtClean="0"/>
              <a:t>ανομοιόμορφη </a:t>
            </a:r>
            <a:r>
              <a:rPr lang="el-GR" sz="2400" dirty="0"/>
              <a:t>μεταβολή θερμοκρασίας </a:t>
            </a:r>
            <a:r>
              <a:rPr lang="el-GR" sz="2400" dirty="0" smtClean="0"/>
              <a:t>Δ</a:t>
            </a:r>
            <a:r>
              <a:rPr lang="en-US" sz="2400" dirty="0" smtClean="0"/>
              <a:t>t</a:t>
            </a:r>
            <a:r>
              <a:rPr lang="en-US" sz="2400" dirty="0"/>
              <a:t>, </a:t>
            </a:r>
            <a:r>
              <a:rPr lang="el-GR" sz="2400" dirty="0"/>
              <a:t>η σχέση της Α.Δ.Ε. περιορίζεται στον όρο με </a:t>
            </a:r>
            <a:r>
              <a:rPr lang="el-GR" sz="2400" dirty="0" smtClean="0"/>
              <a:t>τη ροπή, </a:t>
            </a:r>
            <a:r>
              <a:rPr lang="el-GR" sz="2400" dirty="0"/>
              <a:t>καθώς στο φορέα υπάρχει μόνο το </a:t>
            </a:r>
            <a:r>
              <a:rPr lang="el-GR" sz="2400" dirty="0" smtClean="0"/>
              <a:t>κ,</a:t>
            </a:r>
            <a:r>
              <a:rPr lang="el-GR" sz="2400" baseline="-25000" dirty="0" smtClean="0"/>
              <a:t>Δ</a:t>
            </a:r>
            <a:r>
              <a:rPr lang="en-US" sz="2400" baseline="-25000" dirty="0" smtClean="0"/>
              <a:t>t</a:t>
            </a:r>
            <a:r>
              <a:rPr lang="en-US" sz="2400" dirty="0"/>
              <a:t>.</a:t>
            </a:r>
            <a:endParaRPr lang="en-US" sz="2400" dirty="0" smtClean="0"/>
          </a:p>
          <a:p>
            <a:pPr marL="0" indent="0">
              <a:buFont typeface="Arial" pitchFamily="34" charset="0"/>
              <a:buNone/>
            </a:pPr>
            <a:endParaRPr lang="el-GR" sz="2400" dirty="0" smtClean="0"/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Επομένως, γενικά θα ισχύει: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182102" y="4466744"/>
                <a:ext cx="2231637" cy="1092863"/>
              </a:xfrm>
              <a:prstGeom prst="rect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1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100" b="0" i="1" smtClean="0">
                              <a:latin typeface="Cambria Math"/>
                            </a:rPr>
                            <m:t>𝛿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100" b="0" i="0" smtClean="0">
                              <a:latin typeface="Cambria Math"/>
                            </a:rPr>
                            <m:t>i</m:t>
                          </m:r>
                          <m:r>
                            <a:rPr lang="el-GR" sz="2100" b="0" i="0" smtClean="0">
                              <a:latin typeface="Cambria Math"/>
                            </a:rPr>
                            <m:t>,</m:t>
                          </m:r>
                          <m:r>
                            <a:rPr lang="en-US" sz="2100" b="0" i="1" smtClean="0">
                              <a:latin typeface="Cambria Math"/>
                            </a:rPr>
                            <m:t>𝑡</m:t>
                          </m:r>
                        </m:sub>
                      </m:sSub>
                      <m:r>
                        <a:rPr lang="en-US" sz="21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ctrlPr>
                            <a:rPr lang="en-US" sz="2100" b="0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1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US" sz="2100" b="0" i="1" smtClean="0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100" b="0" i="1" smtClean="0">
                                      <a:latin typeface="Cambria Math"/>
                                    </a:rPr>
                                    <m:t>𝑁</m:t>
                                  </m:r>
                                </m:e>
                              </m:acc>
                              <m:r>
                                <a:rPr lang="en-US" sz="2100" b="0" i="1" smtClean="0">
                                  <a:latin typeface="Cambria Math"/>
                                </a:rPr>
                                <m:t>,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100" b="0" i="0" smtClean="0">
                                  <a:latin typeface="Cambria Math"/>
                                </a:rPr>
                                <m:t>i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1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100" b="0" i="1" smtClean="0">
                                  <a:latin typeface="Cambria Math"/>
                                </a:rPr>
                                <m:t>𝜀</m:t>
                              </m:r>
                              <m:r>
                                <a:rPr lang="el-GR" sz="2100" b="0" i="1" smtClean="0">
                                  <a:latin typeface="Cambria Math"/>
                                </a:rPr>
                                <m:t>,</m:t>
                              </m:r>
                            </m:e>
                            <m:sub>
                              <m:r>
                                <a:rPr lang="en-US" sz="2100" b="0" i="1" smtClean="0"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sz="2100" b="0" i="1" smtClean="0">
                              <a:latin typeface="Cambria Math"/>
                            </a:rPr>
                            <m:t>𝑑𝑠</m:t>
                          </m:r>
                        </m:e>
                      </m:nary>
                    </m:oMath>
                  </m:oMathPara>
                </a14:m>
                <a:endParaRPr lang="el-GR" sz="21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2102" y="4466744"/>
                <a:ext cx="2231637" cy="109286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540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182889" y="5648505"/>
                <a:ext cx="2549351" cy="1092863"/>
              </a:xfrm>
              <a:prstGeom prst="rect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1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100" b="0" i="1" smtClean="0">
                              <a:latin typeface="Cambria Math"/>
                            </a:rPr>
                            <m:t>𝛿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100" b="0" i="0" smtClean="0">
                              <a:latin typeface="Cambria Math"/>
                            </a:rPr>
                            <m:t>i</m:t>
                          </m:r>
                          <m:r>
                            <a:rPr lang="el-GR" sz="2100" b="0" i="0" smtClean="0">
                              <a:latin typeface="Cambria Math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l-GR" sz="2100" b="0" i="0" smtClean="0">
                              <a:latin typeface="Cambria Math"/>
                            </a:rPr>
                            <m:t>Δ</m:t>
                          </m:r>
                          <m:r>
                            <a:rPr lang="en-US" sz="2100" b="0" i="1" smtClean="0">
                              <a:latin typeface="Cambria Math"/>
                            </a:rPr>
                            <m:t>𝑡</m:t>
                          </m:r>
                        </m:sub>
                      </m:sSub>
                      <m:r>
                        <a:rPr lang="en-US" sz="21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ctrlPr>
                            <a:rPr lang="en-US" sz="2100" b="0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1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US" sz="2100" b="0" i="1" smtClean="0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100" b="0" i="1" smtClean="0">
                                      <a:latin typeface="Cambria Math"/>
                                    </a:rPr>
                                    <m:t>𝑀</m:t>
                                  </m:r>
                                </m:e>
                              </m:acc>
                              <m:r>
                                <a:rPr lang="en-US" sz="2100" b="0" i="1" smtClean="0">
                                  <a:latin typeface="Cambria Math"/>
                                </a:rPr>
                                <m:t>,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100" b="0" i="0" smtClean="0">
                                  <a:latin typeface="Cambria Math"/>
                                </a:rPr>
                                <m:t>i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1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100" b="0" i="1" smtClean="0">
                                  <a:latin typeface="Cambria Math"/>
                                </a:rPr>
                                <m:t>𝜅</m:t>
                              </m:r>
                              <m:r>
                                <a:rPr lang="el-GR" sz="2100" b="0" i="1" smtClean="0">
                                  <a:latin typeface="Cambria Math"/>
                                </a:rPr>
                                <m:t>,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l-GR" sz="2100" b="0" i="0" smtClean="0">
                                  <a:latin typeface="Cambria Math"/>
                                </a:rPr>
                                <m:t>Δ</m:t>
                              </m:r>
                              <m:r>
                                <a:rPr lang="en-US" sz="2100" b="0" i="1" smtClean="0"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sz="2100" b="0" i="1" smtClean="0">
                              <a:latin typeface="Cambria Math"/>
                            </a:rPr>
                            <m:t>𝑑𝑠</m:t>
                          </m:r>
                        </m:e>
                      </m:nary>
                    </m:oMath>
                  </m:oMathPara>
                </a14:m>
                <a:endParaRPr lang="el-GR" sz="21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2889" y="5648505"/>
                <a:ext cx="2549351" cy="109286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2540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63633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Υπολογισμός σχήματος φορέα λόγω Δ</a:t>
            </a:r>
            <a:r>
              <a:rPr lang="el-GR" sz="2800" b="1" dirty="0"/>
              <a:t>φ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72008" y="836712"/>
            <a:ext cx="5076056" cy="2952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Έστω ο φορέας του σχήματος, που υπόκειται σε Δ</a:t>
            </a:r>
            <a:r>
              <a:rPr lang="el-GR" sz="2400" dirty="0"/>
              <a:t>φ</a:t>
            </a:r>
            <a:r>
              <a:rPr lang="en-US" sz="2400" dirty="0" smtClean="0"/>
              <a:t>.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Ζητούμενο είναι το δ</a:t>
            </a:r>
            <a:r>
              <a:rPr lang="en-US" sz="2400" baseline="-25000" dirty="0" err="1" smtClean="0"/>
              <a:t>i</a:t>
            </a:r>
            <a:r>
              <a:rPr lang="el-GR" sz="2400" baseline="-25000" dirty="0" smtClean="0"/>
              <a:t>,Δφ</a:t>
            </a:r>
            <a:r>
              <a:rPr lang="en-US" sz="2400" dirty="0" smtClean="0"/>
              <a:t>.</a:t>
            </a:r>
          </a:p>
          <a:p>
            <a:pPr marL="0" indent="0">
              <a:buFont typeface="Arial" pitchFamily="34" charset="0"/>
              <a:buNone/>
            </a:pPr>
            <a:endParaRPr lang="en-US" sz="2400" dirty="0"/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Στην περίπτωση αυτή υπάρχουν τα δ</a:t>
            </a:r>
            <a:r>
              <a:rPr lang="en-US" sz="2400" baseline="-25000" dirty="0" err="1"/>
              <a:t>i</a:t>
            </a:r>
            <a:r>
              <a:rPr lang="el-GR" sz="2400" baseline="-25000" dirty="0" smtClean="0"/>
              <a:t>,Δ</a:t>
            </a:r>
            <a:r>
              <a:rPr lang="el-GR" sz="2400" baseline="-25000" dirty="0"/>
              <a:t>φ</a:t>
            </a:r>
            <a:r>
              <a:rPr lang="en-US" sz="2400" baseline="-25000" dirty="0" smtClean="0"/>
              <a:t> </a:t>
            </a:r>
            <a:r>
              <a:rPr lang="el-GR" sz="2400" dirty="0" smtClean="0"/>
              <a:t>και Δφ</a:t>
            </a:r>
            <a:r>
              <a:rPr lang="en-US" sz="2400" dirty="0" smtClean="0"/>
              <a:t>.</a:t>
            </a:r>
            <a:endParaRPr lang="el-GR" sz="2400" dirty="0"/>
          </a:p>
        </p:txBody>
      </p:sp>
      <p:graphicFrame>
        <p:nvGraphicFramePr>
          <p:cNvPr id="3" name="Object 2" descr="Εικόνα αμφιέρειστης δοκού που παραμορφώνεται λόγω σφήνας και εικόνα που περιγράφει την επιβολή μοναδιαίου φορτίου στο σημείο i της δοκού και την εύρεση του διαγράμματος των ροπών λόγω μοναδιαίου, με σκοπό τον υπολογισμό της ζητούμενης μετακίνησης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9708083"/>
              </p:ext>
            </p:extLst>
          </p:nvPr>
        </p:nvGraphicFramePr>
        <p:xfrm>
          <a:off x="4804788" y="764704"/>
          <a:ext cx="3871668" cy="29824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901" name="Picture (32-bit)" r:id="rId3" imgW="2695680" imgH="2076480" progId="MetafileCompanion32.Picture.1">
                  <p:embed/>
                </p:oleObj>
              </mc:Choice>
              <mc:Fallback>
                <p:oleObj name="Picture (32-bit)" r:id="rId3" imgW="2695680" imgH="207648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804788" y="764704"/>
                        <a:ext cx="3871668" cy="29824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ntent Placeholder 2"/>
          <p:cNvSpPr txBox="1">
            <a:spLocks/>
          </p:cNvSpPr>
          <p:nvPr/>
        </p:nvSpPr>
        <p:spPr>
          <a:xfrm>
            <a:off x="72008" y="3861048"/>
            <a:ext cx="9071992" cy="23762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Για να εφαρμοστεί η Α.Δ.Ε. τοποθετείται στο σημείο </a:t>
            </a:r>
            <a:r>
              <a:rPr lang="en-US" sz="2400" dirty="0" err="1" smtClean="0"/>
              <a:t>i</a:t>
            </a:r>
            <a:r>
              <a:rPr lang="el-GR" sz="2400" dirty="0" smtClean="0"/>
              <a:t> μοναδιαία δύναμη εργικά αντίστοιχη του ζητούμενου μεγέθους. Επίσης, το Δφ είναι εργικά αντίστοιχο με τη ροπή και άρα η σχέση της Α.Δ.Ε. </a:t>
            </a:r>
            <a:r>
              <a:rPr lang="el-GR" sz="2400" dirty="0"/>
              <a:t>θ</a:t>
            </a:r>
            <a:r>
              <a:rPr lang="el-GR" sz="2400" dirty="0" smtClean="0"/>
              <a:t>α περιοριστεί στον όρο με τη ροπή.</a:t>
            </a:r>
            <a:r>
              <a:rPr lang="en-US" sz="2400" dirty="0" smtClean="0"/>
              <a:t> </a:t>
            </a:r>
            <a:r>
              <a:rPr lang="el-GR" sz="2400" dirty="0" smtClean="0"/>
              <a:t>Ο καταναγκασμός όμως είναι συγκεντρωμένος και όχι κατανεμημένος και επομένως το ολοκλήρωμα θα εκφυλιστεί σε γινόμενο. Γενικά θα ισχύει: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326736" y="6237312"/>
                <a:ext cx="2109360" cy="450188"/>
              </a:xfrm>
              <a:prstGeom prst="rect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1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100" b="0" i="1" smtClean="0">
                              <a:latin typeface="Cambria Math"/>
                            </a:rPr>
                            <m:t>𝛿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100" b="0" i="0" smtClean="0">
                              <a:latin typeface="Cambria Math"/>
                            </a:rPr>
                            <m:t>i</m:t>
                          </m:r>
                          <m:r>
                            <a:rPr lang="el-GR" sz="2100" b="0" i="0" smtClean="0">
                              <a:latin typeface="Cambria Math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l-GR" sz="2100" b="0" i="0" smtClean="0">
                              <a:latin typeface="Cambria Math"/>
                            </a:rPr>
                            <m:t>Δ</m:t>
                          </m:r>
                          <m:r>
                            <a:rPr lang="el-GR" sz="2100" b="0" i="1" smtClean="0">
                              <a:latin typeface="Cambria Math"/>
                            </a:rPr>
                            <m:t>𝜑</m:t>
                          </m:r>
                          <m:r>
                            <a:rPr lang="en-US" sz="2100" b="0" i="1" smtClean="0">
                              <a:latin typeface="Cambria Math"/>
                            </a:rPr>
                            <m:t>𝑠</m:t>
                          </m:r>
                        </m:sub>
                      </m:sSub>
                      <m:r>
                        <a:rPr lang="en-US" sz="21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100" b="0" i="1" smtClean="0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100" b="0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100" b="0" i="1" smtClean="0"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sz="2100" b="0" i="1" smtClean="0">
                              <a:latin typeface="Cambria Math"/>
                            </a:rPr>
                            <m:t>𝑠</m:t>
                          </m:r>
                          <m:r>
                            <a:rPr lang="en-US" sz="21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2100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  <m:sSub>
                        <m:sSubPr>
                          <m:ctrlPr>
                            <a:rPr lang="en-US" sz="21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2100" b="0" i="0" smtClean="0">
                              <a:latin typeface="Cambria Math"/>
                            </a:rPr>
                            <m:t>Δ</m:t>
                          </m:r>
                          <m:r>
                            <a:rPr lang="el-GR" sz="2100" b="0" i="1" smtClean="0">
                              <a:latin typeface="Cambria Math"/>
                            </a:rPr>
                            <m:t>𝜑</m:t>
                          </m:r>
                        </m:e>
                        <m:sub>
                          <m:r>
                            <a:rPr lang="en-US" sz="2100" b="0" i="1" smtClean="0">
                              <a:latin typeface="Cambria Math"/>
                            </a:rPr>
                            <m:t>𝑠</m:t>
                          </m:r>
                        </m:sub>
                      </m:sSub>
                    </m:oMath>
                  </m:oMathPara>
                </a14:m>
                <a:endParaRPr lang="el-GR" sz="21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6736" y="6237312"/>
                <a:ext cx="2109360" cy="450188"/>
              </a:xfrm>
              <a:prstGeom prst="rect">
                <a:avLst/>
              </a:prstGeom>
              <a:blipFill rotWithShape="1">
                <a:blip r:embed="rId7"/>
                <a:stretch>
                  <a:fillRect b="-2564"/>
                </a:stretch>
              </a:blipFill>
              <a:ln w="2540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13212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Υπολογισμός σχήματος φορέα λόγω Δ</a:t>
            </a:r>
            <a:r>
              <a:rPr lang="en-US" sz="2800" b="1" dirty="0" smtClean="0"/>
              <a:t>h</a:t>
            </a:r>
            <a:endParaRPr lang="el-GR" sz="2800" b="1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72008" y="836712"/>
            <a:ext cx="5076056" cy="2592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Έστω ο φορέας του σχήματος, που υπόκειται σε Δ</a:t>
            </a:r>
            <a:r>
              <a:rPr lang="en-US" sz="2400" dirty="0" smtClean="0"/>
              <a:t>h.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Ζητούμενο είναι το δ</a:t>
            </a:r>
            <a:r>
              <a:rPr lang="en-US" sz="2400" baseline="-25000" dirty="0" err="1" smtClean="0"/>
              <a:t>i</a:t>
            </a:r>
            <a:r>
              <a:rPr lang="el-GR" sz="2400" baseline="-25000" dirty="0" smtClean="0"/>
              <a:t>,Δ</a:t>
            </a:r>
            <a:r>
              <a:rPr lang="en-US" sz="2400" baseline="-25000" dirty="0" smtClean="0"/>
              <a:t>h</a:t>
            </a:r>
            <a:r>
              <a:rPr lang="en-US" sz="2400" dirty="0" smtClean="0"/>
              <a:t>.</a:t>
            </a:r>
          </a:p>
          <a:p>
            <a:pPr marL="0" indent="0">
              <a:buFont typeface="Arial" pitchFamily="34" charset="0"/>
              <a:buNone/>
            </a:pPr>
            <a:endParaRPr lang="en-US" sz="2400" dirty="0"/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Στην περίπτωση αυτή υπάρχουν τα δ</a:t>
            </a:r>
            <a:r>
              <a:rPr lang="en-US" sz="2400" baseline="-25000" dirty="0" err="1"/>
              <a:t>i</a:t>
            </a:r>
            <a:r>
              <a:rPr lang="el-GR" sz="2400" baseline="-25000" dirty="0" smtClean="0"/>
              <a:t>,Δ</a:t>
            </a:r>
            <a:r>
              <a:rPr lang="en-US" sz="2400" baseline="-25000" dirty="0" smtClean="0"/>
              <a:t>h </a:t>
            </a:r>
            <a:r>
              <a:rPr lang="el-GR" sz="2400" dirty="0" smtClean="0"/>
              <a:t>και Δ</a:t>
            </a:r>
            <a:r>
              <a:rPr lang="en-US" sz="2400" dirty="0" smtClean="0"/>
              <a:t>h.</a:t>
            </a:r>
            <a:endParaRPr lang="el-GR" sz="2400" dirty="0"/>
          </a:p>
        </p:txBody>
      </p:sp>
      <p:graphicFrame>
        <p:nvGraphicFramePr>
          <p:cNvPr id="2" name="Object 1" descr="Εικόνα αμφιέρειστης δοκού που παραμορφώνεται λόγω άλματος και εικόνα που περιγράφει την επιβολή μοναδιαίου φορτίου στο σημείο i της δοκού και την εύρεση του διαγράμματος των τεμνουσών λόγω μοναδιαίου, με σκοπό τον υπολογισμό της ζητούμενης μετακίνησης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936059"/>
              </p:ext>
            </p:extLst>
          </p:nvPr>
        </p:nvGraphicFramePr>
        <p:xfrm>
          <a:off x="5220072" y="842137"/>
          <a:ext cx="3711103" cy="30909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23" name="Picture (32-bit)" r:id="rId3" imgW="3533760" imgH="2943360" progId="MetafileCompanion32.Picture.1">
                  <p:embed/>
                </p:oleObj>
              </mc:Choice>
              <mc:Fallback>
                <p:oleObj name="Picture (32-bit)" r:id="rId3" imgW="3533760" imgH="294336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220072" y="842137"/>
                        <a:ext cx="3711103" cy="30909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ntent Placeholder 2"/>
          <p:cNvSpPr txBox="1">
            <a:spLocks/>
          </p:cNvSpPr>
          <p:nvPr/>
        </p:nvSpPr>
        <p:spPr>
          <a:xfrm>
            <a:off x="72008" y="4077072"/>
            <a:ext cx="9071992" cy="20162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Για να εφαρμοστεί η Α.Δ.Ε. τοποθετείται στο σημείο </a:t>
            </a:r>
            <a:r>
              <a:rPr lang="en-US" sz="2400" dirty="0" err="1" smtClean="0"/>
              <a:t>i</a:t>
            </a:r>
            <a:r>
              <a:rPr lang="el-GR" sz="2400" dirty="0" smtClean="0"/>
              <a:t> μοναδιαία δύναμη. Επίσης, το Δ</a:t>
            </a:r>
            <a:r>
              <a:rPr lang="en-US" sz="2400" dirty="0" smtClean="0"/>
              <a:t>h</a:t>
            </a:r>
            <a:r>
              <a:rPr lang="el-GR" sz="2400" dirty="0" smtClean="0"/>
              <a:t> είναι εργικά αντίστοιχο με την </a:t>
            </a:r>
            <a:r>
              <a:rPr lang="en-US" sz="2400" dirty="0" smtClean="0"/>
              <a:t>Q </a:t>
            </a:r>
            <a:r>
              <a:rPr lang="el-GR" sz="2400" dirty="0" smtClean="0"/>
              <a:t>και άρα, η σχέση της Α.Δ.Ε. </a:t>
            </a:r>
            <a:r>
              <a:rPr lang="el-GR" sz="2400" dirty="0"/>
              <a:t>θ</a:t>
            </a:r>
            <a:r>
              <a:rPr lang="el-GR" sz="2400" dirty="0" smtClean="0"/>
              <a:t>α περιοριστεί στον όρο με την τέμνουσα.</a:t>
            </a:r>
            <a:r>
              <a:rPr lang="en-US" sz="2400" dirty="0" smtClean="0"/>
              <a:t> </a:t>
            </a:r>
            <a:r>
              <a:rPr lang="el-GR" sz="2400" dirty="0" smtClean="0"/>
              <a:t>Και πάλι ο καταναγκασμός είναι συγκεντρωμένος και όχι κατανεμημένος και επομένως το ολοκλήρωμα θα εκφυλιστεί σε γινόμενο. Γενικά θα ισχύει: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326736" y="6093296"/>
                <a:ext cx="2019720" cy="437812"/>
              </a:xfrm>
              <a:prstGeom prst="rect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1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100" b="0" i="1" smtClean="0">
                              <a:latin typeface="Cambria Math"/>
                            </a:rPr>
                            <m:t>𝛿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100" b="0" i="0" smtClean="0">
                              <a:latin typeface="Cambria Math"/>
                            </a:rPr>
                            <m:t>i</m:t>
                          </m:r>
                          <m:r>
                            <a:rPr lang="el-GR" sz="2100" b="0" i="0" smtClean="0">
                              <a:latin typeface="Cambria Math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l-GR" sz="2100" b="0" i="0" smtClean="0">
                              <a:latin typeface="Cambria Math"/>
                            </a:rPr>
                            <m:t>Δ</m:t>
                          </m:r>
                          <m:r>
                            <a:rPr lang="en-US" sz="2100" b="0" i="1" smtClean="0">
                              <a:latin typeface="Cambria Math"/>
                            </a:rPr>
                            <m:t>h𝑠</m:t>
                          </m:r>
                        </m:sub>
                      </m:sSub>
                      <m:r>
                        <a:rPr lang="en-US" sz="21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100" b="0" i="1" smtClean="0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100" b="0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100" b="0" i="1" smtClean="0">
                                  <a:latin typeface="Cambria Math"/>
                                </a:rPr>
                                <m:t>𝑄</m:t>
                              </m:r>
                            </m:e>
                          </m:acc>
                        </m:e>
                        <m:sub>
                          <m:r>
                            <a:rPr lang="en-US" sz="2100" b="0" i="1" smtClean="0">
                              <a:latin typeface="Cambria Math"/>
                            </a:rPr>
                            <m:t>𝑠</m:t>
                          </m:r>
                          <m:r>
                            <a:rPr lang="en-US" sz="21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2100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  <m:sSub>
                        <m:sSubPr>
                          <m:ctrlPr>
                            <a:rPr lang="en-US" sz="21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2100" b="0" i="0" smtClean="0">
                              <a:latin typeface="Cambria Math"/>
                            </a:rPr>
                            <m:t>Δ</m:t>
                          </m:r>
                          <m:r>
                            <a:rPr lang="en-US" sz="2100" b="0" i="1" smtClean="0">
                              <a:latin typeface="Cambria Math"/>
                            </a:rPr>
                            <m:t>h</m:t>
                          </m:r>
                        </m:e>
                        <m:sub>
                          <m:r>
                            <a:rPr lang="en-US" sz="2100" b="0" i="1" smtClean="0">
                              <a:latin typeface="Cambria Math"/>
                            </a:rPr>
                            <m:t>𝑠</m:t>
                          </m:r>
                        </m:sub>
                      </m:sSub>
                    </m:oMath>
                  </m:oMathPara>
                </a14:m>
                <a:endParaRPr lang="el-GR" sz="21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6736" y="6093296"/>
                <a:ext cx="2019720" cy="437812"/>
              </a:xfrm>
              <a:prstGeom prst="rect">
                <a:avLst/>
              </a:prstGeom>
              <a:blipFill rotWithShape="1">
                <a:blip r:embed="rId7"/>
                <a:stretch>
                  <a:fillRect b="-8000"/>
                </a:stretch>
              </a:blipFill>
              <a:ln w="2540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40582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Υπολογισμός σχήματος φορέα λόγω Δ</a:t>
            </a:r>
            <a:r>
              <a:rPr lang="en-US" sz="2800" b="1" dirty="0"/>
              <a:t>s</a:t>
            </a:r>
            <a:endParaRPr lang="el-GR" sz="2800" b="1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72008" y="836712"/>
            <a:ext cx="4644008" cy="2592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Έστω ο φορέας του σχήματος, που υπόκειται σε Δ</a:t>
            </a:r>
            <a:r>
              <a:rPr lang="en-US" sz="2400" dirty="0"/>
              <a:t>s</a:t>
            </a:r>
            <a:r>
              <a:rPr lang="en-US" sz="2400" dirty="0" smtClean="0"/>
              <a:t>.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Ζητούμενο είναι το δ</a:t>
            </a:r>
            <a:r>
              <a:rPr lang="en-US" sz="2400" baseline="-25000" dirty="0" err="1" smtClean="0"/>
              <a:t>i</a:t>
            </a:r>
            <a:r>
              <a:rPr lang="el-GR" sz="2400" baseline="-25000" dirty="0" smtClean="0"/>
              <a:t>,Δ</a:t>
            </a:r>
            <a:r>
              <a:rPr lang="en-US" sz="2400" baseline="-25000" dirty="0"/>
              <a:t>s</a:t>
            </a:r>
            <a:r>
              <a:rPr lang="en-US" sz="2400" dirty="0" smtClean="0"/>
              <a:t>.</a:t>
            </a:r>
          </a:p>
          <a:p>
            <a:pPr marL="0" indent="0">
              <a:buFont typeface="Arial" pitchFamily="34" charset="0"/>
              <a:buNone/>
            </a:pPr>
            <a:endParaRPr lang="en-US" sz="2400" dirty="0"/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Στην περίπτωση αυτή υπάρχουν τα δ</a:t>
            </a:r>
            <a:r>
              <a:rPr lang="en-US" sz="2400" baseline="-25000" dirty="0" err="1"/>
              <a:t>i</a:t>
            </a:r>
            <a:r>
              <a:rPr lang="el-GR" sz="2400" baseline="-25000" dirty="0" smtClean="0"/>
              <a:t>,Δ</a:t>
            </a:r>
            <a:r>
              <a:rPr lang="en-US" sz="2400" baseline="-25000" dirty="0"/>
              <a:t>s</a:t>
            </a:r>
            <a:r>
              <a:rPr lang="en-US" sz="2400" baseline="-25000" dirty="0" smtClean="0"/>
              <a:t> </a:t>
            </a:r>
            <a:r>
              <a:rPr lang="el-GR" sz="2400" dirty="0" smtClean="0"/>
              <a:t>και Δ</a:t>
            </a:r>
            <a:r>
              <a:rPr lang="en-US" sz="2400" dirty="0"/>
              <a:t>s</a:t>
            </a:r>
            <a:r>
              <a:rPr lang="en-US" sz="2400" dirty="0" smtClean="0"/>
              <a:t>.</a:t>
            </a:r>
            <a:endParaRPr lang="el-GR" sz="2400" dirty="0"/>
          </a:p>
        </p:txBody>
      </p:sp>
      <p:graphicFrame>
        <p:nvGraphicFramePr>
          <p:cNvPr id="4" name="Object 3" descr="Εικόνα κατακόρυφου προβόλου που παραμορφώνεται λόγω χάσματος και εικόνα που περιγράφει την επιβολή μοναδιαίου φορτίου στο ελεύθερο άκρο του προβόλου με σκοπό τον υπολογισμό της ζητούμενης μετακίνησης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9628660"/>
              </p:ext>
            </p:extLst>
          </p:nvPr>
        </p:nvGraphicFramePr>
        <p:xfrm>
          <a:off x="5167427" y="891183"/>
          <a:ext cx="3773339" cy="28258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46" name="Picture (32-bit)" r:id="rId3" imgW="2162160" imgH="1619280" progId="MetafileCompanion32.Picture.1">
                  <p:embed/>
                </p:oleObj>
              </mc:Choice>
              <mc:Fallback>
                <p:oleObj name="Picture (32-bit)" r:id="rId3" imgW="2162160" imgH="161928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167427" y="891183"/>
                        <a:ext cx="3773339" cy="28258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ntent Placeholder 2"/>
          <p:cNvSpPr txBox="1">
            <a:spLocks/>
          </p:cNvSpPr>
          <p:nvPr/>
        </p:nvSpPr>
        <p:spPr>
          <a:xfrm>
            <a:off x="72008" y="4077072"/>
            <a:ext cx="9071992" cy="20162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Για να εφαρμοστεί η Α.Δ.Ε. τοποθετείται στο σημείο </a:t>
            </a:r>
            <a:r>
              <a:rPr lang="en-US" sz="2400" dirty="0" err="1" smtClean="0"/>
              <a:t>i</a:t>
            </a:r>
            <a:r>
              <a:rPr lang="el-GR" sz="2400" dirty="0" smtClean="0"/>
              <a:t> μοναδιαία δύναμη. Επίσης, το Δ</a:t>
            </a:r>
            <a:r>
              <a:rPr lang="en-US" sz="2400" dirty="0"/>
              <a:t>s</a:t>
            </a:r>
            <a:r>
              <a:rPr lang="el-GR" sz="2400" dirty="0" smtClean="0"/>
              <a:t> είναι εργικά αντίστοιχο με τη </a:t>
            </a:r>
            <a:r>
              <a:rPr lang="en-US" sz="2400" dirty="0"/>
              <a:t>N</a:t>
            </a:r>
            <a:r>
              <a:rPr lang="en-US" sz="2400" dirty="0" smtClean="0"/>
              <a:t> </a:t>
            </a:r>
            <a:r>
              <a:rPr lang="el-GR" sz="2400" dirty="0" smtClean="0"/>
              <a:t>και άρα, η σχέση της Α.Δ.Ε. </a:t>
            </a:r>
            <a:r>
              <a:rPr lang="el-GR" sz="2400" dirty="0"/>
              <a:t>θ</a:t>
            </a:r>
            <a:r>
              <a:rPr lang="el-GR" sz="2400" dirty="0" smtClean="0"/>
              <a:t>α περιοριστεί στον όρο με την αξονική.</a:t>
            </a:r>
            <a:r>
              <a:rPr lang="en-US" sz="2400" dirty="0" smtClean="0"/>
              <a:t> </a:t>
            </a:r>
            <a:r>
              <a:rPr lang="el-GR" sz="2400" dirty="0" smtClean="0"/>
              <a:t>Και πάλι ο καταναγκασμός είναι συγκεντρωμένος και όχι κατανεμημένος και επομένως το ολοκλήρωμα θα εκφυλιστεί σε γινόμενο. Γενικά θα ισχύει: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326736" y="6161655"/>
                <a:ext cx="1957139" cy="435697"/>
              </a:xfrm>
              <a:prstGeom prst="rect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1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100" b="0" i="1" smtClean="0">
                              <a:latin typeface="Cambria Math"/>
                            </a:rPr>
                            <m:t>𝛿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100" b="0" i="0" smtClean="0">
                              <a:latin typeface="Cambria Math"/>
                            </a:rPr>
                            <m:t>i</m:t>
                          </m:r>
                          <m:r>
                            <a:rPr lang="el-GR" sz="2100" b="0" i="0" smtClean="0">
                              <a:latin typeface="Cambria Math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l-GR" sz="2100" b="0" i="0" smtClean="0">
                              <a:latin typeface="Cambria Math"/>
                            </a:rPr>
                            <m:t>Δ</m:t>
                          </m:r>
                          <m:r>
                            <a:rPr lang="en-US" sz="2100" b="0" i="1" smtClean="0">
                              <a:latin typeface="Cambria Math"/>
                            </a:rPr>
                            <m:t>𝑠𝑠</m:t>
                          </m:r>
                        </m:sub>
                      </m:sSub>
                      <m:r>
                        <a:rPr lang="en-US" sz="21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100" b="0" i="1" smtClean="0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100" b="0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100" b="0" i="1" smtClean="0">
                                  <a:latin typeface="Cambria Math"/>
                                </a:rPr>
                                <m:t>𝑁</m:t>
                              </m:r>
                            </m:e>
                          </m:acc>
                        </m:e>
                        <m:sub>
                          <m:r>
                            <a:rPr lang="en-US" sz="2100" b="0" i="1" smtClean="0">
                              <a:latin typeface="Cambria Math"/>
                            </a:rPr>
                            <m:t>𝑠</m:t>
                          </m:r>
                          <m:r>
                            <a:rPr lang="en-US" sz="21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2100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  <m:sSub>
                        <m:sSubPr>
                          <m:ctrlPr>
                            <a:rPr lang="en-US" sz="21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2100" b="0" i="0" smtClean="0">
                              <a:latin typeface="Cambria Math"/>
                            </a:rPr>
                            <m:t>Δ</m:t>
                          </m:r>
                          <m:r>
                            <a:rPr lang="en-US" sz="2100" b="0" i="1" smtClean="0">
                              <a:latin typeface="Cambria Math"/>
                            </a:rPr>
                            <m:t>𝑠</m:t>
                          </m:r>
                        </m:e>
                        <m:sub>
                          <m:r>
                            <a:rPr lang="en-US" sz="2100" b="0" i="1" smtClean="0">
                              <a:latin typeface="Cambria Math"/>
                            </a:rPr>
                            <m:t>𝑠</m:t>
                          </m:r>
                        </m:sub>
                      </m:sSub>
                    </m:oMath>
                  </m:oMathPara>
                </a14:m>
                <a:endParaRPr lang="el-GR" sz="21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6736" y="6161655"/>
                <a:ext cx="1957139" cy="43569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2540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59998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Υπολογισμός σχήματος φορέα λόγω υποχώρησης στήριξης</a:t>
            </a:r>
            <a:endParaRPr lang="el-GR" sz="2800" b="1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72008" y="836712"/>
            <a:ext cx="4535996" cy="30963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Έστω ο φορέας, που υπόκειται σε υποχώρηση στήριξης δ</a:t>
            </a:r>
            <a:r>
              <a:rPr lang="el-GR" sz="2400" baseline="-25000" dirty="0" smtClean="0"/>
              <a:t>Β</a:t>
            </a:r>
            <a:r>
              <a:rPr lang="en-US" sz="2400" dirty="0" smtClean="0"/>
              <a:t>.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Ζητούμενο είναι το δ</a:t>
            </a:r>
            <a:r>
              <a:rPr lang="en-US" sz="2400" baseline="-25000" dirty="0" err="1" smtClean="0"/>
              <a:t>i</a:t>
            </a:r>
            <a:r>
              <a:rPr lang="el-GR" sz="2400" baseline="-25000" dirty="0" smtClean="0"/>
              <a:t>,δ</a:t>
            </a:r>
            <a:r>
              <a:rPr lang="el-GR" sz="2400" baseline="-25000" dirty="0"/>
              <a:t>Β</a:t>
            </a:r>
            <a:r>
              <a:rPr lang="en-US" sz="2400" dirty="0" smtClean="0"/>
              <a:t>.</a:t>
            </a:r>
          </a:p>
          <a:p>
            <a:pPr marL="0" indent="0">
              <a:buFont typeface="Arial" pitchFamily="34" charset="0"/>
              <a:buNone/>
            </a:pPr>
            <a:endParaRPr lang="en-US" sz="2400" dirty="0"/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Στην περίπτωση αυτή υπάρχουν τα δ</a:t>
            </a:r>
            <a:r>
              <a:rPr lang="en-US" sz="2400" baseline="-25000" dirty="0" err="1"/>
              <a:t>i</a:t>
            </a:r>
            <a:r>
              <a:rPr lang="el-GR" sz="2400" baseline="-25000" dirty="0" smtClean="0"/>
              <a:t>,δ</a:t>
            </a:r>
            <a:r>
              <a:rPr lang="el-GR" sz="2400" baseline="-25000" dirty="0"/>
              <a:t>Β</a:t>
            </a:r>
            <a:r>
              <a:rPr lang="en-US" sz="2400" baseline="-25000" dirty="0" smtClean="0"/>
              <a:t> </a:t>
            </a:r>
            <a:r>
              <a:rPr lang="el-GR" sz="2400" dirty="0" smtClean="0"/>
              <a:t>και δ</a:t>
            </a:r>
            <a:r>
              <a:rPr lang="el-GR" sz="2400" baseline="-25000" dirty="0"/>
              <a:t>Β</a:t>
            </a:r>
            <a:r>
              <a:rPr lang="en-US" sz="2400" dirty="0" smtClean="0"/>
              <a:t>.</a:t>
            </a:r>
            <a:endParaRPr lang="el-GR" sz="2400" dirty="0"/>
          </a:p>
        </p:txBody>
      </p:sp>
      <p:graphicFrame>
        <p:nvGraphicFramePr>
          <p:cNvPr id="3" name="Object 2" descr="Εικόνα αμφιέρειστης δοκού που παραμορφώνεται λόγω υποχώρησης της στήριξης και εικόνα που περιγράφει την επιβολή μοναδιαίου φορτίου στο σημείο i της δοκού και τον υπολογισμό της αντίδρασης στην υποχωρούσα στήριξη λόγω μοναδιαίου, με σκοπό τον υπολογισμό της ζητούμενης μετακίνησης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7099667"/>
              </p:ext>
            </p:extLst>
          </p:nvPr>
        </p:nvGraphicFramePr>
        <p:xfrm>
          <a:off x="5004048" y="909024"/>
          <a:ext cx="3913519" cy="273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970" name="Picture (32-bit)" r:id="rId3" imgW="3228840" imgH="2257560" progId="MetafileCompanion32.Picture.1">
                  <p:embed/>
                </p:oleObj>
              </mc:Choice>
              <mc:Fallback>
                <p:oleObj name="Picture (32-bit)" r:id="rId3" imgW="3228840" imgH="225756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004048" y="909024"/>
                        <a:ext cx="3913519" cy="2736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ntent Placeholder 2"/>
          <p:cNvSpPr txBox="1">
            <a:spLocks/>
          </p:cNvSpPr>
          <p:nvPr/>
        </p:nvSpPr>
        <p:spPr>
          <a:xfrm>
            <a:off x="72008" y="3645024"/>
            <a:ext cx="9071992" cy="1728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Για να εφαρμοστεί η Α.Δ.Ε. τοποθετείται στο σημείο </a:t>
            </a:r>
            <a:r>
              <a:rPr lang="en-US" sz="2400" dirty="0" err="1" smtClean="0"/>
              <a:t>i</a:t>
            </a:r>
            <a:r>
              <a:rPr lang="el-GR" sz="2400" dirty="0" smtClean="0"/>
              <a:t> μοναδιαία δύναμη. Επειδή δεν υπάρχουν εσωτερικές δυνάμεις η Α.Δ.Ε. </a:t>
            </a:r>
            <a:r>
              <a:rPr lang="el-GR" sz="2400" dirty="0"/>
              <a:t>π</a:t>
            </a:r>
            <a:r>
              <a:rPr lang="el-GR" sz="2400" dirty="0" smtClean="0"/>
              <a:t>αίρνει τη μορφή: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720349" y="4941168"/>
                <a:ext cx="4853829" cy="435697"/>
              </a:xfrm>
              <a:prstGeom prst="rect">
                <a:avLst/>
              </a:prstGeom>
              <a:noFill/>
              <a:ln w="25400">
                <a:noFill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1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l-GR" sz="21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l-GR" sz="2100" b="0" i="1" smtClean="0">
                                  <a:latin typeface="Cambria Math"/>
                                  <a:ea typeface="Cambria Math"/>
                                </a:rPr>
                                <m:t>1∗</m:t>
                              </m:r>
                              <m:r>
                                <a:rPr lang="el-GR" sz="2100" b="0" i="1" smtClean="0">
                                  <a:latin typeface="Cambria Math"/>
                                  <a:ea typeface="Cambria Math"/>
                                </a:rPr>
                                <m:t>𝛿</m:t>
                              </m:r>
                            </m:e>
                            <m:sub>
                              <m:r>
                                <a:rPr lang="en-US" sz="2100" b="0" i="1" smtClean="0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  <m:r>
                                <a:rPr lang="en-US" sz="2100" b="0" i="1" smtClean="0">
                                  <a:latin typeface="Cambria Math"/>
                                  <a:ea typeface="Cambria Math"/>
                                </a:rPr>
                                <m:t>,</m:t>
                              </m:r>
                              <m:r>
                                <a:rPr lang="el-GR" sz="2100" b="0" i="1" smtClean="0">
                                  <a:latin typeface="Cambria Math"/>
                                  <a:ea typeface="Cambria Math"/>
                                </a:rPr>
                                <m:t>𝛿</m:t>
                              </m:r>
                              <m:r>
                                <m:rPr>
                                  <m:sty m:val="p"/>
                                </m:rPr>
                                <a:rPr lang="el-GR" sz="2100" b="0" i="0" smtClean="0">
                                  <a:latin typeface="Cambria Math"/>
                                  <a:ea typeface="Cambria Math"/>
                                </a:rPr>
                                <m:t>Β</m:t>
                              </m:r>
                            </m:sub>
                          </m:sSub>
                          <m:r>
                            <a:rPr lang="el-GR" sz="2100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acc>
                            <m:accPr>
                              <m:chr m:val="̅"/>
                              <m:ctrlPr>
                                <a:rPr lang="el-GR" sz="21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sz="2100" b="0" i="1" smtClean="0">
                                  <a:latin typeface="Cambria Math"/>
                                  <a:ea typeface="Cambria Math"/>
                                </a:rPr>
                                <m:t>𝑅</m:t>
                              </m:r>
                            </m:e>
                          </m:acc>
                        </m:e>
                        <m:sub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𝐵</m:t>
                          </m:r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𝑖</m:t>
                          </m:r>
                        </m:sub>
                      </m:sSub>
                      <m:sSub>
                        <m:sSubPr>
                          <m:ctrlPr>
                            <a:rPr lang="el-GR" sz="21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sz="2100" b="0" i="1" smtClean="0">
                              <a:latin typeface="Cambria Math"/>
                              <a:ea typeface="Cambria Math"/>
                            </a:rPr>
                            <m:t>𝛿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l-GR" sz="2100" b="0" i="0" smtClean="0">
                              <a:latin typeface="Cambria Math"/>
                              <a:ea typeface="Cambria Math"/>
                            </a:rPr>
                            <m:t>Β</m:t>
                          </m:r>
                        </m:sub>
                      </m:sSub>
                      <m:r>
                        <a:rPr lang="el-GR" sz="2100" b="0" i="1" smtClean="0">
                          <a:latin typeface="Cambria Math"/>
                          <a:ea typeface="Cambria Math"/>
                        </a:rPr>
                        <m:t>=0⇒</m:t>
                      </m:r>
                      <m:sSub>
                        <m:sSubPr>
                          <m:ctrlPr>
                            <a:rPr lang="el-GR" sz="21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100" b="0" i="1" smtClean="0">
                              <a:latin typeface="Cambria Math"/>
                            </a:rPr>
                            <m:t>𝛿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100" b="0" i="0" smtClean="0">
                              <a:latin typeface="Cambria Math"/>
                            </a:rPr>
                            <m:t>i</m:t>
                          </m:r>
                          <m:r>
                            <a:rPr lang="el-GR" sz="2100" b="0" i="0" smtClean="0">
                              <a:latin typeface="Cambria Math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l-GR" sz="2100" b="0" i="0" smtClean="0">
                              <a:latin typeface="Cambria Math"/>
                            </a:rPr>
                            <m:t>δΒ</m:t>
                          </m:r>
                        </m:sub>
                      </m:sSub>
                      <m:r>
                        <a:rPr lang="en-US" sz="2100" b="0" i="1" smtClean="0">
                          <a:latin typeface="Cambria Math"/>
                        </a:rPr>
                        <m:t>=</m:t>
                      </m:r>
                      <m:r>
                        <a:rPr lang="el-GR" sz="2100" b="0" i="1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2100" b="0" i="1" smtClean="0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100" b="0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100" b="0" i="1" smtClean="0">
                                  <a:latin typeface="Cambria Math"/>
                                </a:rPr>
                                <m:t>𝑅</m:t>
                              </m:r>
                            </m:e>
                          </m:acc>
                        </m:e>
                        <m:sub>
                          <m:r>
                            <a:rPr lang="en-US" sz="2100" b="0" i="1" smtClean="0">
                              <a:latin typeface="Cambria Math"/>
                            </a:rPr>
                            <m:t>𝐵</m:t>
                          </m:r>
                          <m:r>
                            <a:rPr lang="en-US" sz="21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2100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  <m:sSub>
                        <m:sSubPr>
                          <m:ctrlPr>
                            <a:rPr lang="en-US" sz="21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2100" b="0" i="0" smtClean="0">
                              <a:latin typeface="Cambria Math"/>
                            </a:rPr>
                            <m:t>δ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l-GR" sz="2100" b="0" i="0" smtClean="0">
                              <a:latin typeface="Cambria Math"/>
                            </a:rPr>
                            <m:t>Β</m:t>
                          </m:r>
                        </m:sub>
                      </m:sSub>
                    </m:oMath>
                  </m:oMathPara>
                </a14:m>
                <a:endParaRPr lang="el-GR" sz="21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0349" y="4941168"/>
                <a:ext cx="4853829" cy="43569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2540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 descr="Σχήμα περίγραμμα."/>
          <p:cNvSpPr/>
          <p:nvPr/>
        </p:nvSpPr>
        <p:spPr>
          <a:xfrm>
            <a:off x="4608004" y="4941168"/>
            <a:ext cx="1908212" cy="43569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35496" y="5616624"/>
            <a:ext cx="9071992" cy="105273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b="1" u="sng" dirty="0" smtClean="0">
                <a:solidFill>
                  <a:schemeClr val="accent5">
                    <a:lumMod val="75000"/>
                  </a:schemeClr>
                </a:solidFill>
              </a:rPr>
              <a:t>ΠΑΡΑΤΗΡΗΣΗ</a:t>
            </a:r>
            <a:r>
              <a:rPr lang="el-GR" sz="2400" dirty="0" smtClean="0"/>
              <a:t>: Στην παραπάνω σχέση, το γινόμενο δύναμης και μετακίνησης ακολουθεί τη συνηθισμένη σύμβαση (έργο θετικό όταν δύναμη και μετακίνηση έχουν την ίδια φορά).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44530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Καταναγκασμοί</a:t>
            </a:r>
            <a:endParaRPr lang="el-GR" sz="2800" b="1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144016" y="1052736"/>
            <a:ext cx="8892480" cy="54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u="sng" dirty="0" smtClean="0"/>
              <a:t>ΚΑΤΑΝΑΓΚΑΣΜΟΙ</a:t>
            </a:r>
            <a:r>
              <a:rPr lang="el-GR" sz="2400" dirty="0" smtClean="0"/>
              <a:t>: αποτελούν μια ειδική περίπτωση φορτίσεων. 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Χωρίζονται στους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εξωτερικούς</a:t>
            </a:r>
            <a:r>
              <a:rPr lang="el-GR" sz="2400" dirty="0" smtClean="0"/>
              <a:t> και τους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εσωτερικούς</a:t>
            </a:r>
            <a:r>
              <a:rPr lang="el-GR" sz="24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l-GR" sz="2400" dirty="0" smtClean="0"/>
              <a:t>καταναγκασμούς.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Οι εξωτερικοί καταναγκασμοί περιλαμβάνουν τις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υποχωρήσεις στηρίξεων</a:t>
            </a:r>
            <a:r>
              <a:rPr lang="el-GR" sz="2400" dirty="0" smtClean="0"/>
              <a:t>.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Οι εσωτερικοί καταναγκασμοί χωρίζονται σε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κατανεμημένους</a:t>
            </a:r>
            <a:r>
              <a:rPr lang="el-GR" sz="2400" dirty="0" smtClean="0"/>
              <a:t> και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συγκεντρωμένους</a:t>
            </a:r>
            <a:r>
              <a:rPr lang="el-GR" sz="2400" dirty="0" smtClean="0"/>
              <a:t>.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Οι κατανεμημένοι εσωτερικοί καταναγκασμοί περιλαμβάνουν την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ομοιόμορφη μεταβολή θερμοκρασίας 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t</a:t>
            </a:r>
            <a:r>
              <a:rPr lang="en-US" sz="2400" dirty="0" smtClean="0"/>
              <a:t> </a:t>
            </a:r>
            <a:r>
              <a:rPr lang="el-GR" sz="2400" dirty="0" smtClean="0"/>
              <a:t>και την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ανομοιόμορφη μεταβολή θερμοκρασίας Δ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t</a:t>
            </a:r>
            <a:r>
              <a:rPr lang="en-US" sz="2400" dirty="0" smtClean="0"/>
              <a:t>.</a:t>
            </a:r>
            <a:endParaRPr lang="el-GR" sz="2400" dirty="0" smtClean="0"/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Οι συγκεντρωμένοι εσωτερικοί καταναγκασμοί περιλαμβάνουν τις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διαφορές συναρμογής (ή αλλιώς ρήκτες) Δ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s,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Δ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h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 και Δφ</a:t>
            </a:r>
            <a:r>
              <a:rPr lang="el-GR" sz="2400" dirty="0" smtClean="0"/>
              <a:t>.</a:t>
            </a:r>
            <a:endParaRPr lang="en-US" sz="2400" dirty="0" smtClean="0"/>
          </a:p>
          <a:p>
            <a:pPr marL="0" indent="0">
              <a:buFont typeface="Arial" pitchFamily="34" charset="0"/>
              <a:buNone/>
            </a:pPr>
            <a:endParaRPr lang="el-GR" sz="24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9372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Υποχώρηση στήριξης – ισοστατικοί φορείς</a:t>
            </a:r>
            <a:endParaRPr lang="el-GR" sz="2800" b="1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144016" y="836712"/>
            <a:ext cx="8892480" cy="936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u="sng" dirty="0" smtClean="0"/>
              <a:t>Υποχώρηση στήριξης</a:t>
            </a:r>
            <a:r>
              <a:rPr lang="el-GR" sz="2400" dirty="0" smtClean="0"/>
              <a:t>: αλλαγή της θέσης της στήριξης για κάποιο λόγο που δεν έχει σχέση με τη φόρτιση. 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07504" y="1926098"/>
            <a:ext cx="5116606" cy="493190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Όταν ο φορέας είναι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ισοστατικός</a:t>
            </a:r>
            <a:r>
              <a:rPr lang="el-GR" sz="2400" dirty="0" smtClean="0"/>
              <a:t>, παρακολουθεί την αλλαγή αυτή χωρίς να δημιουργείται ένταση, χωρίς δηλαδή, να αναπτύσσονται Μ,</a:t>
            </a:r>
            <a:r>
              <a:rPr lang="en-US" sz="2400" dirty="0" smtClean="0"/>
              <a:t> N, Q </a:t>
            </a:r>
            <a:r>
              <a:rPr lang="el-GR" sz="2400" dirty="0" smtClean="0"/>
              <a:t>λόγω της υποχώρησης της στήριξης.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Στην περίπτωση των ισοστατικών φορέων αλλάζει μόνο η γεωμετρία και δεν αναπτύσσεται ένταση.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Παρόλο που υπάρχει αλλαγή της γεωμετρίας λόγω υποχώρησης της στήριξης, ο ισοστατικός φορέας παραμένει ευθύγραμμος χωρίς να καμπυλώνεται.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 </a:t>
            </a:r>
          </a:p>
        </p:txBody>
      </p:sp>
      <p:graphicFrame>
        <p:nvGraphicFramePr>
          <p:cNvPr id="3" name="Object 2" descr="Εικόνα που παρουσιάζει παραδείγματα ισοστατικών φορέων, των οποίων μια στήριξη αλλάζει θέση, αλλάζοντας τη γεωμετρία του φορέα αλλά χωρίς αυτός να καμπυλώνεται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3344096"/>
              </p:ext>
            </p:extLst>
          </p:nvPr>
        </p:nvGraphicFramePr>
        <p:xfrm>
          <a:off x="5076056" y="2132856"/>
          <a:ext cx="4007773" cy="32975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660" name="Picture (32-bit)" r:id="rId3" imgW="2257560" imgH="1857240" progId="MetafileCompanion32.Picture.1">
                  <p:embed/>
                </p:oleObj>
              </mc:Choice>
              <mc:Fallback>
                <p:oleObj name="Picture (32-bit)" r:id="rId3" imgW="2257560" imgH="185724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076056" y="2132856"/>
                        <a:ext cx="4007773" cy="32975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49377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Υποχώρηση στήριξης – υπερστατικοί φορείς</a:t>
            </a:r>
            <a:endParaRPr lang="el-GR" sz="2800" b="1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07504" y="1052736"/>
            <a:ext cx="8928992" cy="32403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Αντίθετα με τους ισοστατικούς φορείς, οι υπερστατικοί φορείς δε μπορούν να παρακολουθήσουν την αλλαγή της θέσης της στήριξης χωρίς να αναπτυχθεί ένταση.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Ο υπερστατικός φορέας αναγκάζεται να καμπυλωθεί λόγω της υποχώρισης στήριξης και αναπτύσσονται </a:t>
            </a:r>
            <a:r>
              <a:rPr lang="en-US" sz="2400" dirty="0" smtClean="0"/>
              <a:t>M, N, Q.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Το φαινόμενο αυτό, κατά το οποίο αναπτύσσεται ένταση στο φορέα χωρίς την επίδραση εξωτερικής φόρτισης, ονομάζεται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αυτένταση</a:t>
            </a:r>
            <a:r>
              <a:rPr lang="el-GR" sz="2400" dirty="0" smtClean="0"/>
              <a:t>.</a:t>
            </a:r>
          </a:p>
        </p:txBody>
      </p:sp>
      <p:graphicFrame>
        <p:nvGraphicFramePr>
          <p:cNvPr id="2" name="Object 1" descr="Εικόνα που παρουσιάζει παράδειγμα υπερστατικού φορέα, του οποίου μια στήριξη αλλάζει θέση, αλλάζοντας τη γεωμετρία του φορέα και αναγκάζοντάς τον να καμπυλωθεί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1217183"/>
              </p:ext>
            </p:extLst>
          </p:nvPr>
        </p:nvGraphicFramePr>
        <p:xfrm>
          <a:off x="1979712" y="4581128"/>
          <a:ext cx="4789212" cy="14142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04" name="Picture (32-bit)" r:id="rId3" imgW="2838600" imgH="838080" progId="MetafileCompanion32.Picture.1">
                  <p:embed/>
                </p:oleObj>
              </mc:Choice>
              <mc:Fallback>
                <p:oleObj name="Picture (32-bit)" r:id="rId3" imgW="2838600" imgH="83808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79712" y="4581128"/>
                        <a:ext cx="4789212" cy="14142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43114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Κατανεμημένοι καταναγκασμοί </a:t>
            </a:r>
            <a:r>
              <a:rPr lang="en-US" sz="2800" b="1" dirty="0" smtClean="0"/>
              <a:t>t </a:t>
            </a:r>
            <a:r>
              <a:rPr lang="el-GR" sz="2800" b="1" dirty="0" smtClean="0"/>
              <a:t>και Δ</a:t>
            </a:r>
            <a:r>
              <a:rPr lang="en-US" sz="2800" b="1" dirty="0"/>
              <a:t>t</a:t>
            </a:r>
            <a:r>
              <a:rPr lang="el-GR" sz="2800" b="1" dirty="0" smtClean="0"/>
              <a:t> </a:t>
            </a:r>
            <a:endParaRPr lang="el-GR" sz="2800" b="1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07504" y="836712"/>
            <a:ext cx="8928992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Οι κατανεμημένοι καταναγκασμοί </a:t>
            </a:r>
            <a:r>
              <a:rPr lang="en-US" sz="2400" dirty="0" smtClean="0"/>
              <a:t>t </a:t>
            </a:r>
            <a:r>
              <a:rPr lang="el-GR" sz="2400" dirty="0" smtClean="0"/>
              <a:t>και Δ</a:t>
            </a:r>
            <a:r>
              <a:rPr lang="en-US" sz="2400" dirty="0" smtClean="0"/>
              <a:t>t </a:t>
            </a:r>
            <a:r>
              <a:rPr lang="el-GR" sz="2400" dirty="0" smtClean="0"/>
              <a:t>ανήκουν στους εσωτερικούς καταναγκασμούς.</a:t>
            </a:r>
          </a:p>
          <a:p>
            <a:pPr marL="0" indent="0">
              <a:buFont typeface="Arial" pitchFamily="34" charset="0"/>
              <a:buNone/>
            </a:pP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t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: </a:t>
            </a:r>
            <a:r>
              <a:rPr lang="el-GR" sz="2400" dirty="0" smtClean="0"/>
              <a:t>η ομοιόμορφη μεταβολή θερμοκρασίας κάθε σημείου της δοκού.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Δ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t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: </a:t>
            </a:r>
            <a:r>
              <a:rPr lang="el-GR" sz="2400" dirty="0" smtClean="0"/>
              <a:t>η ανομοιόμορφη μεταβολή θερμοκρασίας, δηλαδή η μεταβολή της θερμοκρασίας άνω και κάτω ίνας μιας δοκού. 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Η μεταβολή της θερμοκρασίας στο εσωτερικό μιας δοκού είναι γραμμικά μεταβαλλόμενη και μηδενίζεται στον άξονά της, όπως φαίνεται στο σχήμα. 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Θετικό Δ</a:t>
            </a:r>
            <a:r>
              <a:rPr lang="en-US" sz="2400" dirty="0" smtClean="0"/>
              <a:t>t </a:t>
            </a:r>
            <a:r>
              <a:rPr lang="el-GR" sz="2400" dirty="0" smtClean="0"/>
              <a:t>είναι εκείνο που προκαλεί μεγαλύτερη θερμοκρασία στην ίνα της δοκού, στην οποία είναι τοποθετημένη η ίνα αναφοράς.</a:t>
            </a:r>
          </a:p>
        </p:txBody>
      </p:sp>
      <p:graphicFrame>
        <p:nvGraphicFramePr>
          <p:cNvPr id="4" name="Object 3" descr="Εικόνα που δείχνει σε λεπτομέρεια την ανομοιόμορφη μεταβολή θερμοκρασίας σε μια δοκό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7433636"/>
              </p:ext>
            </p:extLst>
          </p:nvPr>
        </p:nvGraphicFramePr>
        <p:xfrm>
          <a:off x="1907704" y="4948127"/>
          <a:ext cx="4248472" cy="17932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683" name="Picture (32-bit)" r:id="rId3" imgW="4829040" imgH="2038320" progId="MetafileCompanion32.Picture.1">
                  <p:embed/>
                </p:oleObj>
              </mc:Choice>
              <mc:Fallback>
                <p:oleObj name="Picture (32-bit)" r:id="rId3" imgW="4829040" imgH="203832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07704" y="4948127"/>
                        <a:ext cx="4248472" cy="17932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8952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Ομοιόμορφη μεταβολή θερμοκρασίας </a:t>
            </a:r>
            <a:r>
              <a:rPr lang="en-US" sz="2800" b="1" dirty="0" smtClean="0"/>
              <a:t>t</a:t>
            </a:r>
            <a:endParaRPr lang="el-GR" sz="2800" b="1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144016" y="836712"/>
            <a:ext cx="8892480" cy="1368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Ομοιόμορφη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αύξηση</a:t>
            </a:r>
            <a:r>
              <a:rPr lang="el-GR" sz="2400" dirty="0" smtClean="0"/>
              <a:t> θερμοκρασίας προκαλεί άυξηση του μήκους της δοκού κατά Δ</a:t>
            </a:r>
            <a:r>
              <a:rPr lang="en-US" sz="2400" dirty="0" smtClean="0"/>
              <a:t>l</a:t>
            </a:r>
            <a:r>
              <a:rPr lang="el-GR" sz="2400" dirty="0" smtClean="0"/>
              <a:t>.</a:t>
            </a:r>
            <a:r>
              <a:rPr lang="en-US" sz="2400" dirty="0" smtClean="0"/>
              <a:t> </a:t>
            </a:r>
            <a:r>
              <a:rPr lang="el-GR" sz="2400" dirty="0" smtClean="0"/>
              <a:t>Αντίστοιχα, ομοιόμορφη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μείωση</a:t>
            </a:r>
            <a:r>
              <a:rPr lang="el-GR" sz="2400" dirty="0" smtClean="0"/>
              <a:t> της θερμοκρασίας προκαλεί μείωση του μήκους της δοκού κατά Δ</a:t>
            </a:r>
            <a:r>
              <a:rPr lang="en-US" sz="2400" dirty="0" smtClean="0"/>
              <a:t>l.</a:t>
            </a:r>
            <a:r>
              <a:rPr lang="el-GR" sz="2400" dirty="0" smtClean="0"/>
              <a:t> </a:t>
            </a:r>
          </a:p>
        </p:txBody>
      </p:sp>
      <p:graphicFrame>
        <p:nvGraphicFramePr>
          <p:cNvPr id="2" name="Object 1" descr="Εικόνα που παρουσιάζει την αύξηση του μήκους μιας αμφιέρειστης δοκού λόγω της ομοιόμορφης άυξησης της θερμοκρασίας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643013"/>
              </p:ext>
            </p:extLst>
          </p:nvPr>
        </p:nvGraphicFramePr>
        <p:xfrm>
          <a:off x="1267212" y="2132856"/>
          <a:ext cx="6257116" cy="936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726" name="Picture (32-bit)" r:id="rId3" imgW="3629160" imgH="542880" progId="MetafileCompanion32.Picture.1">
                  <p:embed/>
                </p:oleObj>
              </mc:Choice>
              <mc:Fallback>
                <p:oleObj name="Picture (32-bit)" r:id="rId3" imgW="3629160" imgH="54288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67212" y="2132856"/>
                        <a:ext cx="6257116" cy="9361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ontent Placeholder 2"/>
          <p:cNvSpPr txBox="1">
            <a:spLocks/>
          </p:cNvSpPr>
          <p:nvPr/>
        </p:nvSpPr>
        <p:spPr>
          <a:xfrm>
            <a:off x="107504" y="3429000"/>
            <a:ext cx="1152128" cy="7108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Ισχύει: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27584" y="4005064"/>
                <a:ext cx="1446678" cy="445699"/>
              </a:xfrm>
              <a:prstGeom prst="rect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200" b="0" i="1" smtClean="0">
                              <a:latin typeface="Cambria Math"/>
                            </a:rPr>
                            <m:t>𝜀</m:t>
                          </m:r>
                        </m:e>
                        <m:sub>
                          <m:r>
                            <a:rPr lang="el-GR" sz="22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2200" b="0" i="1" smtClean="0">
                              <a:latin typeface="Cambria Math"/>
                            </a:rPr>
                            <m:t>𝑡</m:t>
                          </m:r>
                        </m:sub>
                      </m:sSub>
                      <m:r>
                        <a:rPr lang="en-US" sz="2200" i="1" smtClean="0">
                          <a:latin typeface="Cambria Math"/>
                        </a:rPr>
                        <m:t>=</m:t>
                      </m:r>
                      <m:r>
                        <a:rPr lang="el-GR" sz="2200" b="0" i="1" smtClean="0">
                          <a:latin typeface="Cambria Math"/>
                        </a:rPr>
                        <m:t>𝛼</m:t>
                      </m:r>
                      <m:r>
                        <a:rPr lang="el-GR" sz="2200" b="0" i="1" smtClean="0">
                          <a:latin typeface="Cambria Math"/>
                        </a:rPr>
                        <m:t>∗</m:t>
                      </m:r>
                      <m:r>
                        <a:rPr lang="en-US" sz="2200" b="0" i="1" smtClean="0">
                          <a:latin typeface="Cambria Math"/>
                        </a:rPr>
                        <m:t>𝑡</m:t>
                      </m:r>
                    </m:oMath>
                  </m:oMathPara>
                </a14:m>
                <a:endParaRPr lang="el-GR" sz="22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4005064"/>
                <a:ext cx="1446678" cy="44569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2540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27584" y="4567477"/>
                <a:ext cx="2942600" cy="445699"/>
              </a:xfrm>
              <a:prstGeom prst="rect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sz="22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sz="2200" b="0" i="0" smtClean="0">
                                  <a:latin typeface="Cambria Math"/>
                                </a:rPr>
                                <m:t>Δ</m:t>
                              </m:r>
                              <m:r>
                                <a:rPr lang="en-US" sz="2200" b="0" i="1" smtClean="0">
                                  <a:latin typeface="Cambria Math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el-GR" sz="2200" b="0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200" b="0" i="1" smtClean="0"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sz="2200" b="0" i="1" smtClean="0">
                              <a:latin typeface="Cambria Math"/>
                            </a:rPr>
                            <m:t>=</m:t>
                          </m:r>
                          <m:r>
                            <a:rPr lang="el-GR" sz="2200" b="0" i="1" smtClean="0">
                              <a:latin typeface="Cambria Math"/>
                            </a:rPr>
                            <m:t>𝜀</m:t>
                          </m:r>
                        </m:e>
                        <m:sub>
                          <m:r>
                            <a:rPr lang="el-GR" sz="22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2200" b="0" i="1" smtClean="0">
                              <a:latin typeface="Cambria Math"/>
                            </a:rPr>
                            <m:t>𝑡</m:t>
                          </m:r>
                        </m:sub>
                      </m:sSub>
                      <m:r>
                        <a:rPr lang="en-US" sz="2200" b="0" i="1" smtClean="0">
                          <a:latin typeface="Cambria Math"/>
                        </a:rPr>
                        <m:t>∗</m:t>
                      </m:r>
                      <m:r>
                        <a:rPr lang="en-US" sz="2200" b="0" i="1" smtClean="0">
                          <a:latin typeface="Cambria Math"/>
                        </a:rPr>
                        <m:t>𝑙</m:t>
                      </m:r>
                      <m:r>
                        <a:rPr lang="en-US" sz="2200" i="1" smtClean="0">
                          <a:latin typeface="Cambria Math"/>
                        </a:rPr>
                        <m:t>=</m:t>
                      </m:r>
                      <m:r>
                        <a:rPr lang="el-GR" sz="2200" b="0" i="1" smtClean="0">
                          <a:latin typeface="Cambria Math"/>
                        </a:rPr>
                        <m:t>𝛼</m:t>
                      </m:r>
                      <m:r>
                        <a:rPr lang="el-GR" sz="2200" b="0" i="1" smtClean="0">
                          <a:latin typeface="Cambria Math"/>
                        </a:rPr>
                        <m:t>∗</m:t>
                      </m:r>
                      <m:r>
                        <a:rPr lang="en-US" sz="2200" b="0" i="1" smtClean="0">
                          <a:latin typeface="Cambria Math"/>
                        </a:rPr>
                        <m:t>𝑡</m:t>
                      </m:r>
                      <m:r>
                        <a:rPr lang="en-US" sz="2200" b="0" i="1" smtClean="0">
                          <a:latin typeface="Cambria Math"/>
                        </a:rPr>
                        <m:t>∗</m:t>
                      </m:r>
                      <m:r>
                        <a:rPr lang="en-US" sz="2200" b="0" i="1" smtClean="0">
                          <a:latin typeface="Cambria Math"/>
                        </a:rPr>
                        <m:t>𝑙</m:t>
                      </m:r>
                    </m:oMath>
                  </m:oMathPara>
                </a14:m>
                <a:endParaRPr lang="el-GR" sz="22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4567477"/>
                <a:ext cx="2942600" cy="44569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2540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Content Placeholder 2"/>
          <p:cNvSpPr txBox="1">
            <a:spLocks/>
          </p:cNvSpPr>
          <p:nvPr/>
        </p:nvSpPr>
        <p:spPr>
          <a:xfrm>
            <a:off x="107504" y="5229200"/>
            <a:ext cx="9036496" cy="1512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Όπου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ε</a:t>
            </a:r>
            <a:r>
              <a:rPr lang="el-GR" sz="2400" b="1" baseline="-25000" dirty="0" smtClean="0">
                <a:solidFill>
                  <a:schemeClr val="accent5">
                    <a:lumMod val="75000"/>
                  </a:schemeClr>
                </a:solidFill>
              </a:rPr>
              <a:t>,</a:t>
            </a:r>
            <a:r>
              <a:rPr lang="en-US" sz="2400" b="1" baseline="-25000" dirty="0" smtClean="0">
                <a:solidFill>
                  <a:schemeClr val="accent5">
                    <a:lumMod val="75000"/>
                  </a:schemeClr>
                </a:solidFill>
              </a:rPr>
              <a:t>t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η αξονική παραμόρφωση </a:t>
            </a:r>
            <a:r>
              <a:rPr lang="el-GR" sz="2400" dirty="0" smtClean="0"/>
              <a:t>λόγω της ομοιόμορφης μεταβολής θερμοκρασίας </a:t>
            </a:r>
            <a:r>
              <a:rPr lang="en-US" sz="2400" dirty="0"/>
              <a:t>t</a:t>
            </a:r>
            <a:r>
              <a:rPr lang="el-GR" sz="2400" dirty="0" smtClean="0"/>
              <a:t> και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α ο συντελεστής θερμικής διαστολής </a:t>
            </a:r>
            <a:r>
              <a:rPr lang="el-GR" sz="2400" dirty="0" smtClean="0"/>
              <a:t>με μονάδες </a:t>
            </a:r>
            <a:r>
              <a:rPr lang="en-US" sz="2400" dirty="0" smtClean="0"/>
              <a:t>grad</a:t>
            </a:r>
            <a:r>
              <a:rPr lang="en-US" sz="2400" baseline="30000" dirty="0" smtClean="0"/>
              <a:t>-1 </a:t>
            </a:r>
            <a:r>
              <a:rPr lang="en-US" sz="2400" dirty="0" smtClean="0"/>
              <a:t>(</a:t>
            </a:r>
            <a:r>
              <a:rPr lang="el-GR" sz="2400" dirty="0" smtClean="0"/>
              <a:t>ή /</a:t>
            </a:r>
            <a:r>
              <a:rPr lang="en-US" sz="2400" baseline="30000" dirty="0" err="1" smtClean="0"/>
              <a:t>o</a:t>
            </a:r>
            <a:r>
              <a:rPr lang="en-US" sz="2400" dirty="0" err="1" smtClean="0"/>
              <a:t>C</a:t>
            </a:r>
            <a:r>
              <a:rPr lang="en-US" sz="2400" dirty="0" smtClean="0"/>
              <a:t>).</a:t>
            </a:r>
            <a:endParaRPr lang="el-GR" sz="24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15078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sz="2800" b="1" dirty="0" smtClean="0"/>
              <a:t>t – </a:t>
            </a:r>
            <a:r>
              <a:rPr lang="el-GR" sz="2800" b="1" dirty="0" smtClean="0"/>
              <a:t>ισοστατικοί και υπερστατικοί φορείς</a:t>
            </a:r>
            <a:endParaRPr lang="el-GR" sz="2800" b="1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0" y="836712"/>
            <a:ext cx="9144000" cy="208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Όταν ο φορέας είναι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ισοστατικός</a:t>
            </a:r>
            <a:r>
              <a:rPr lang="el-GR" sz="2400" dirty="0" smtClean="0"/>
              <a:t>, η μεταβολή του μήκους Δ</a:t>
            </a:r>
            <a:r>
              <a:rPr lang="en-US" sz="2400" dirty="0" smtClean="0"/>
              <a:t>l</a:t>
            </a:r>
            <a:r>
              <a:rPr lang="el-GR" sz="2400" dirty="0" smtClean="0"/>
              <a:t> λόγω </a:t>
            </a:r>
            <a:r>
              <a:rPr lang="en-US" sz="2400" dirty="0" smtClean="0"/>
              <a:t>t</a:t>
            </a:r>
            <a:r>
              <a:rPr lang="el-GR" sz="2400" dirty="0" smtClean="0"/>
              <a:t> δεν προκαλεί προβλήματα, απλώς πρέπει να λαμβάνεται υπόψη στο σχεδιασμό και το ζητούμενο είναι η νέα γεωμετρία του φορέα.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Εάν ο φορέας είναι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υπερστατικός</a:t>
            </a:r>
            <a:r>
              <a:rPr lang="el-GR" sz="2400" dirty="0" smtClean="0"/>
              <a:t>, λόγω της μεταβολής του Δ</a:t>
            </a:r>
            <a:r>
              <a:rPr lang="en-US" sz="2400" dirty="0" smtClean="0"/>
              <a:t>l</a:t>
            </a:r>
            <a:r>
              <a:rPr lang="el-GR" sz="2400" dirty="0" smtClean="0"/>
              <a:t> θα προκύψει αξονικό θλιπτικό φορτίο.</a:t>
            </a:r>
          </a:p>
        </p:txBody>
      </p:sp>
      <p:graphicFrame>
        <p:nvGraphicFramePr>
          <p:cNvPr id="3" name="Object 2" descr="Εικόνα που παρουσιάζει μια υπερστατική δοκό, στα άκρα της οποίας εμφανίζεται αξονικό θλιπτικό φορτίο, εξαιτίας της μεταβολής του μήκους της λόγω ομοιόμορφης μεταβολής της θερμοκρασίας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837710"/>
              </p:ext>
            </p:extLst>
          </p:nvPr>
        </p:nvGraphicFramePr>
        <p:xfrm>
          <a:off x="1410468" y="2852936"/>
          <a:ext cx="5753820" cy="6082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47" name="Picture (32-bit)" r:id="rId3" imgW="3333600" imgH="352440" progId="MetafileCompanion32.Picture.1">
                  <p:embed/>
                </p:oleObj>
              </mc:Choice>
              <mc:Fallback>
                <p:oleObj name="Picture (32-bit)" r:id="rId3" imgW="3333600" imgH="35244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10468" y="2852936"/>
                        <a:ext cx="5753820" cy="6082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44684" y="3645024"/>
                <a:ext cx="5977470" cy="732893"/>
              </a:xfrm>
              <a:prstGeom prst="rect">
                <a:avLst/>
              </a:prstGeom>
              <a:noFill/>
              <a:ln w="25400">
                <a:noFill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2200" b="0" i="0" smtClean="0">
                              <a:latin typeface="Cambria Math"/>
                            </a:rPr>
                            <m:t>Δ</m:t>
                          </m:r>
                          <m:r>
                            <a:rPr lang="en-US" sz="2200" b="0" i="1" smtClean="0">
                              <a:latin typeface="Cambria Math"/>
                            </a:rPr>
                            <m:t>𝑙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2200" b="0" i="1" smtClean="0">
                              <a:latin typeface="Cambria Math"/>
                            </a:rPr>
                            <m:t>𝑡</m:t>
                          </m:r>
                        </m:sub>
                      </m:sSub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</a:rPr>
                            <m:t>𝑃𝑙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/>
                            </a:rPr>
                            <m:t>𝐸𝐴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⇒</m:t>
                      </m:r>
                      <m:r>
                        <a:rPr lang="el-GR" sz="2200" i="1">
                          <a:latin typeface="Cambria Math"/>
                        </a:rPr>
                        <m:t>𝛼</m:t>
                      </m:r>
                      <m:r>
                        <a:rPr lang="el-GR" sz="2200" i="1">
                          <a:latin typeface="Cambria Math"/>
                        </a:rPr>
                        <m:t>∗</m:t>
                      </m:r>
                      <m:r>
                        <a:rPr lang="en-US" sz="2200" i="1">
                          <a:latin typeface="Cambria Math"/>
                        </a:rPr>
                        <m:t>𝑡</m:t>
                      </m:r>
                      <m:r>
                        <a:rPr lang="en-US" sz="2200" i="1">
                          <a:latin typeface="Cambria Math"/>
                        </a:rPr>
                        <m:t>∗</m:t>
                      </m:r>
                      <m:r>
                        <a:rPr lang="en-US" sz="2200" i="1">
                          <a:latin typeface="Cambria Math"/>
                        </a:rPr>
                        <m:t>𝑙</m:t>
                      </m:r>
                      <m:r>
                        <a:rPr lang="el-GR" sz="22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𝑃𝑙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𝐸𝐴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⇒</m:t>
                      </m:r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𝑃</m:t>
                      </m:r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𝑎</m:t>
                      </m:r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∗</m:t>
                      </m:r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𝑡</m:t>
                      </m:r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∗(</m:t>
                      </m:r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𝐸𝐴</m:t>
                      </m:r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l-GR" sz="22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684" y="3645024"/>
                <a:ext cx="5977470" cy="73289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2540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Content Placeholder 2"/>
          <p:cNvSpPr txBox="1">
            <a:spLocks/>
          </p:cNvSpPr>
          <p:nvPr/>
        </p:nvSpPr>
        <p:spPr>
          <a:xfrm>
            <a:off x="107504" y="4581128"/>
            <a:ext cx="9036496" cy="2232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Το θλιπτικό φορτίο είναι ανάλογο του Ε*Α. Άρα, έαν το Ε είναι μικρό (μαλακό υλικό) ή το Α είναι μικρό (μικρό εμβαδό διατομής), τότε το θλιπτικό φορτίο είναι μικρό.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Στην αντίθετη περίπτωση οι δυνάμεις που θα αναπτυχθούν θα είναι μεγάλες και μπορεί να προκαλέσουν προβλήματα στο φορέα.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69149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Ανομοιόμορφη μεταβολή θερμοκρασίας Δ</a:t>
            </a:r>
            <a:r>
              <a:rPr lang="en-US" sz="2800" b="1" dirty="0" smtClean="0"/>
              <a:t>t</a:t>
            </a:r>
            <a:endParaRPr lang="el-GR" sz="2800" b="1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72008" y="836712"/>
            <a:ext cx="9036496" cy="33123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Η ανομοιόμορφη μεταβολή της θερμοκρασίας, δηλαδή η διαφορά θερμοκρασίας άνω και κάτω ίνας, προκαλεί τη διαστολή της μιας και τη συστολή της άλλης ίνας με αποτέλεσμα ο </a:t>
            </a:r>
            <a:r>
              <a:rPr lang="el-GR" sz="2400" dirty="0" smtClean="0">
                <a:solidFill>
                  <a:schemeClr val="accent5">
                    <a:lumMod val="75000"/>
                  </a:schemeClr>
                </a:solidFill>
              </a:rPr>
              <a:t>φορέας να καμπυλώνεται</a:t>
            </a:r>
            <a:r>
              <a:rPr lang="en-US" sz="2400" dirty="0" smtClean="0"/>
              <a:t>.</a:t>
            </a:r>
            <a:endParaRPr lang="el-GR" sz="2400" dirty="0" smtClean="0"/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Το καμπυλωμένο σχήμα του φορέα αποτελεί τμήμα ενός κυκλου. 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Αυτή είναι η μοναδική περίπτωση εμφάνισης καμπυλότητας στο φορέα χωρίς να συνυπάρχει ροπή. 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Στην περίπτωση των ισοστατικών φορέων ζητούμενο θα είναι η αλλαγή της γεωμετρίας του φορέα λόγω Δ</a:t>
            </a:r>
            <a:r>
              <a:rPr lang="en-US" sz="2400" dirty="0" smtClean="0"/>
              <a:t>t</a:t>
            </a:r>
            <a:r>
              <a:rPr lang="el-GR" sz="2400" dirty="0" smtClean="0"/>
              <a:t>, π.χ. </a:t>
            </a:r>
            <a:r>
              <a:rPr lang="el-GR" sz="2400" dirty="0"/>
              <a:t>τ</a:t>
            </a:r>
            <a:r>
              <a:rPr lang="el-GR" sz="2400" dirty="0" smtClean="0"/>
              <a:t>ο δ.</a:t>
            </a:r>
          </a:p>
        </p:txBody>
      </p:sp>
      <p:graphicFrame>
        <p:nvGraphicFramePr>
          <p:cNvPr id="3" name="Object 2" descr="Εικόνα που παρουσιάζει την καμπύλωση μιας αμφιέρειστης δοκού λόγω της ανομοιόμορφης μεταβολής της θερμοκρασίας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9708171"/>
              </p:ext>
            </p:extLst>
          </p:nvPr>
        </p:nvGraphicFramePr>
        <p:xfrm>
          <a:off x="1907704" y="4221088"/>
          <a:ext cx="4629150" cy="720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768" name="Picture (32-bit)" r:id="rId3" imgW="4629240" imgH="514440" progId="MetafileCompanion32.Picture.1">
                  <p:embed/>
                </p:oleObj>
              </mc:Choice>
              <mc:Fallback>
                <p:oleObj name="Picture (32-bit)" r:id="rId3" imgW="4629240" imgH="51444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07704" y="4221088"/>
                        <a:ext cx="4629150" cy="7200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ontent Placeholder 2"/>
          <p:cNvSpPr txBox="1">
            <a:spLocks/>
          </p:cNvSpPr>
          <p:nvPr/>
        </p:nvSpPr>
        <p:spPr>
          <a:xfrm>
            <a:off x="107504" y="5517232"/>
            <a:ext cx="2520280" cy="4947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Ισχύουν οι τύποι: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771800" y="5373216"/>
                <a:ext cx="1804148" cy="728405"/>
              </a:xfrm>
              <a:prstGeom prst="rect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200" b="0" i="1" smtClean="0">
                              <a:latin typeface="Cambria Math"/>
                            </a:rPr>
                            <m:t>𝜅</m:t>
                          </m:r>
                        </m:e>
                        <m:sub>
                          <m:r>
                            <a:rPr lang="el-GR" sz="2200" b="0" i="1" smtClean="0">
                              <a:latin typeface="Cambria Math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l-GR" sz="2200" b="0" i="0" smtClean="0">
                              <a:latin typeface="Cambria Math"/>
                            </a:rPr>
                            <m:t>Δ</m:t>
                          </m:r>
                          <m:r>
                            <a:rPr lang="en-US" sz="2200" b="0" i="1" smtClean="0">
                              <a:latin typeface="Cambria Math"/>
                            </a:rPr>
                            <m:t>𝑡</m:t>
                          </m:r>
                        </m:sub>
                      </m:sSub>
                      <m:r>
                        <a:rPr lang="en-US" sz="220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l-GR" sz="2200" b="0" i="1" smtClean="0">
                              <a:latin typeface="Cambria Math"/>
                            </a:rPr>
                            <m:t>𝛼</m:t>
                          </m:r>
                          <m:r>
                            <a:rPr lang="el-GR" sz="2200" b="0" i="1" smtClean="0">
                              <a:latin typeface="Cambria Math"/>
                            </a:rPr>
                            <m:t>∗</m:t>
                          </m:r>
                          <m:r>
                            <m:rPr>
                              <m:sty m:val="p"/>
                            </m:rPr>
                            <a:rPr lang="el-GR" sz="2200" b="0" i="0" smtClean="0">
                              <a:latin typeface="Cambria Math"/>
                            </a:rPr>
                            <m:t>Δ</m:t>
                          </m:r>
                          <m:r>
                            <a:rPr lang="en-US" sz="2200" b="0" i="1" smtClean="0">
                              <a:latin typeface="Cambria Math"/>
                            </a:rPr>
                            <m:t>𝑡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/>
                            </a:rPr>
                            <m:t>h</m:t>
                          </m:r>
                        </m:den>
                      </m:f>
                    </m:oMath>
                  </m:oMathPara>
                </a14:m>
                <a:endParaRPr lang="el-GR" sz="22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5373216"/>
                <a:ext cx="1804148" cy="72840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2540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903080" y="5353800"/>
                <a:ext cx="1541128" cy="811504"/>
              </a:xfrm>
              <a:prstGeom prst="rect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𝑅</m:t>
                          </m:r>
                        </m:e>
                        <m:sub>
                          <m:r>
                            <a:rPr lang="el-GR" sz="2200" b="0" i="1" smtClean="0">
                              <a:latin typeface="Cambria Math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l-GR" sz="2200" b="0" i="0" smtClean="0">
                              <a:latin typeface="Cambria Math"/>
                            </a:rPr>
                            <m:t>Δ</m:t>
                          </m:r>
                          <m:r>
                            <a:rPr lang="en-US" sz="2200" b="0" i="1" smtClean="0">
                              <a:latin typeface="Cambria Math"/>
                            </a:rPr>
                            <m:t>𝑡</m:t>
                          </m:r>
                        </m:sub>
                      </m:sSub>
                      <m:r>
                        <a:rPr lang="en-US" sz="220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l-GR" sz="22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sz="22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200" b="0" i="1" smtClean="0">
                                  <a:latin typeface="Cambria Math"/>
                                </a:rPr>
                                <m:t>𝜅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m:rPr>
                                  <m:sty m:val="p"/>
                                </m:rPr>
                                <a:rPr lang="el-GR" sz="2200" b="0" i="0" smtClean="0">
                                  <a:latin typeface="Cambria Math"/>
                                </a:rPr>
                                <m:t>Δ</m:t>
                              </m:r>
                              <m:r>
                                <a:rPr lang="en-US" sz="2200" b="0" i="1" smtClean="0"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l-GR" sz="22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3080" y="5353800"/>
                <a:ext cx="1541128" cy="81150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2540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Content Placeholder 2"/>
          <p:cNvSpPr txBox="1">
            <a:spLocks/>
          </p:cNvSpPr>
          <p:nvPr/>
        </p:nvSpPr>
        <p:spPr>
          <a:xfrm>
            <a:off x="107504" y="6237312"/>
            <a:ext cx="9036496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Όπου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κ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,</a:t>
            </a:r>
            <a:r>
              <a:rPr lang="el-GR" sz="2400" b="1" baseline="-25000" dirty="0" smtClean="0">
                <a:solidFill>
                  <a:schemeClr val="accent5">
                    <a:lumMod val="75000"/>
                  </a:schemeClr>
                </a:solidFill>
              </a:rPr>
              <a:t>Δ</a:t>
            </a:r>
            <a:r>
              <a:rPr lang="en-US" sz="2400" b="1" baseline="-25000" dirty="0" smtClean="0">
                <a:solidFill>
                  <a:schemeClr val="accent5">
                    <a:lumMod val="75000"/>
                  </a:schemeClr>
                </a:solidFill>
              </a:rPr>
              <a:t>t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η καμπυλότητα </a:t>
            </a:r>
            <a:r>
              <a:rPr lang="el-GR" sz="2400" dirty="0" smtClean="0"/>
              <a:t>και</a:t>
            </a:r>
            <a:r>
              <a:rPr lang="el-GR" sz="2400" b="1" dirty="0" smtClean="0"/>
              <a:t> 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R,</a:t>
            </a:r>
            <a:r>
              <a:rPr lang="el-GR" sz="2400" b="1" baseline="-25000" dirty="0" smtClean="0">
                <a:solidFill>
                  <a:schemeClr val="accent5">
                    <a:lumMod val="75000"/>
                  </a:schemeClr>
                </a:solidFill>
              </a:rPr>
              <a:t>Δ</a:t>
            </a:r>
            <a:r>
              <a:rPr lang="en-US" sz="2400" b="1" baseline="-25000" dirty="0" smtClean="0">
                <a:solidFill>
                  <a:schemeClr val="accent5">
                    <a:lumMod val="75000"/>
                  </a:schemeClr>
                </a:solidFill>
              </a:rPr>
              <a:t>t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η ακτίνα καμπυλότητας.</a:t>
            </a:r>
            <a:endParaRPr lang="el-GR" sz="24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40648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Συγκεντρωμένοι καταναγκασμοί</a:t>
            </a:r>
            <a:endParaRPr lang="el-GR" sz="2800" b="1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0" y="764704"/>
            <a:ext cx="9144000" cy="16561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Οι συγκεντρωμένοι καταναγκασμοί</a:t>
            </a:r>
            <a:r>
              <a:rPr lang="en-US" sz="2400" dirty="0" smtClean="0"/>
              <a:t> </a:t>
            </a:r>
            <a:r>
              <a:rPr lang="el-GR" sz="2400" dirty="0" smtClean="0"/>
              <a:t>ανήκουν στους εσωτερικούς καταναγκασμούς και περιλαμβάνουν τις διαφορές συναρμογής (ρήκτες)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Δ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s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: χάσμα</a:t>
            </a:r>
            <a:r>
              <a:rPr lang="el-GR" sz="2400" dirty="0" smtClean="0"/>
              <a:t>,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Δ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h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: άλμα </a:t>
            </a:r>
            <a:r>
              <a:rPr lang="el-GR" sz="2400" dirty="0" smtClean="0"/>
              <a:t>και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Δφ: σφήνα</a:t>
            </a:r>
            <a:r>
              <a:rPr lang="el-GR" sz="2400" dirty="0" smtClean="0"/>
              <a:t>. 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Οι συμβολισμοί των διαφορών συναρμογής φαίνονται στο σχήμα:</a:t>
            </a:r>
          </a:p>
        </p:txBody>
      </p:sp>
      <p:pic>
        <p:nvPicPr>
          <p:cNvPr id="116740" name="Picture 4" descr="Εικόνα που παρουσιάζει τα σύμβολα των τριών συκγεντρωμένων καταναγκασμών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420888"/>
            <a:ext cx="3916815" cy="445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0" y="3140968"/>
            <a:ext cx="4067944" cy="371703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b="1" u="sng" dirty="0" smtClean="0"/>
              <a:t>Προβλήματα συναρμογής: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Έστω ότι για την κατασκευή ενός μέλους ενώνονται δύο τμήματα (π.χ. </a:t>
            </a:r>
            <a:r>
              <a:rPr lang="el-GR" sz="2400" dirty="0"/>
              <a:t>μ</a:t>
            </a:r>
            <a:r>
              <a:rPr lang="el-GR" sz="2400" dirty="0" smtClean="0"/>
              <a:t>ε συγκόλληση για τις μεταλλικές κατασκευές). Τότε: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b="1" dirty="0" smtClean="0"/>
              <a:t>Δ</a:t>
            </a:r>
            <a:r>
              <a:rPr lang="en-US" sz="2400" b="1" dirty="0" smtClean="0"/>
              <a:t>h</a:t>
            </a:r>
            <a:r>
              <a:rPr lang="el-GR" sz="2400" b="1" dirty="0" smtClean="0"/>
              <a:t>: </a:t>
            </a:r>
            <a:r>
              <a:rPr lang="el-GR" sz="2400" dirty="0" smtClean="0"/>
              <a:t>διαφορά ύψους των αξόνων.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b="1" dirty="0" smtClean="0"/>
              <a:t>Δφ: </a:t>
            </a:r>
            <a:r>
              <a:rPr lang="el-GR" sz="2400" dirty="0" smtClean="0"/>
              <a:t>γόνατο στην ένωση.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b="1" dirty="0" smtClean="0"/>
              <a:t>Δ</a:t>
            </a:r>
            <a:r>
              <a:rPr lang="en-US" sz="2400" b="1" dirty="0" smtClean="0"/>
              <a:t>s</a:t>
            </a:r>
            <a:r>
              <a:rPr lang="el-GR" sz="2400" b="1" dirty="0" smtClean="0"/>
              <a:t>: </a:t>
            </a:r>
            <a:r>
              <a:rPr lang="el-GR" sz="2400" dirty="0" smtClean="0"/>
              <a:t>πρόσθετο μήκος με αποτέλεσμα να είναι μεγαλύτερο το τελικό μήκος του μέλους από το θεωρητικό.</a:t>
            </a:r>
          </a:p>
        </p:txBody>
      </p:sp>
      <p:graphicFrame>
        <p:nvGraphicFramePr>
          <p:cNvPr id="9" name="Object 8" descr="Εικόνα που παρουσιάζει τα πιθανά προβλήματα συναρμογής στην κατασκευή ενός φορέα, τα οποία προκαλούν τα τρία είδη συγκεντρωμένων καταναγκασμών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5708394"/>
              </p:ext>
            </p:extLst>
          </p:nvPr>
        </p:nvGraphicFramePr>
        <p:xfrm>
          <a:off x="3923928" y="3284984"/>
          <a:ext cx="5184576" cy="342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791" name="Picture (32-bit)" r:id="rId4" imgW="3324240" imgH="2133720" progId="MetafileCompanion32.Picture.1">
                  <p:embed/>
                </p:oleObj>
              </mc:Choice>
              <mc:Fallback>
                <p:oleObj name="Picture (32-bit)" r:id="rId4" imgW="3324240" imgH="213372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923928" y="3284984"/>
                        <a:ext cx="5184576" cy="3429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150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23492</TotalTime>
  <Words>1786</Words>
  <Application>Microsoft Office PowerPoint</Application>
  <PresentationFormat>On-screen Show (4:3)</PresentationFormat>
  <Paragraphs>136</Paragraphs>
  <Slides>18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Office Theme</vt:lpstr>
      <vt:lpstr>Picture (32-bit)</vt:lpstr>
      <vt:lpstr>ΣΤΑΤΙΚΗ Ι</vt:lpstr>
      <vt:lpstr>Καταναγκασμοί</vt:lpstr>
      <vt:lpstr>Υποχώρηση στήριξης – ισοστατικοί φορείς</vt:lpstr>
      <vt:lpstr>Υποχώρηση στήριξης – υπερστατικοί φορείς</vt:lpstr>
      <vt:lpstr>Κατανεμημένοι καταναγκασμοί t και Δt </vt:lpstr>
      <vt:lpstr>Ομοιόμορφη μεταβολή θερμοκρασίας t</vt:lpstr>
      <vt:lpstr>t – ισοστατικοί και υπερστατικοί φορείς</vt:lpstr>
      <vt:lpstr>Ανομοιόμορφη μεταβολή θερμοκρασίας Δt</vt:lpstr>
      <vt:lpstr>Συγκεντρωμένοι καταναγκασμοί</vt:lpstr>
      <vt:lpstr>Συγκεντρωμένοι καταναγκασμοί – ισοστατικοί φορείς</vt:lpstr>
      <vt:lpstr>Υπολογισμός σχήματος φορέα λόγω t</vt:lpstr>
      <vt:lpstr>Υπολογισμός σχήματος φορέα λόγω t (συνέχεια)</vt:lpstr>
      <vt:lpstr>Υπολογισμός σχήματος φορέα λόγω Δt</vt:lpstr>
      <vt:lpstr>Υπολογισμός σχήματος φορέα λόγω t και Δt - συμπέρασμα</vt:lpstr>
      <vt:lpstr>Υπολογισμός σχήματος φορέα λόγω Δφ</vt:lpstr>
      <vt:lpstr>Υπολογισμός σχήματος φορέα λόγω Δh</vt:lpstr>
      <vt:lpstr>Υπολογισμός σχήματος φορέα λόγω Δs</vt:lpstr>
      <vt:lpstr>Υπολογισμός σχήματος φορέα λόγω υποχώρησης στήριξης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Kelly Georgiadi-Stefanidi</dc:creator>
  <cp:lastModifiedBy>kelly</cp:lastModifiedBy>
  <cp:revision>500</cp:revision>
  <dcterms:created xsi:type="dcterms:W3CDTF">2013-03-08T16:01:01Z</dcterms:created>
  <dcterms:modified xsi:type="dcterms:W3CDTF">2015-06-25T06:42:05Z</dcterms:modified>
</cp:coreProperties>
</file>