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4" r:id="rId7"/>
    <p:sldId id="256" r:id="rId8"/>
    <p:sldId id="263" r:id="rId9"/>
    <p:sldId id="257"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83552B4A-92DD-402D-8FB5-DAF7420A84E2}" type="datetimeFigureOut">
              <a:rPr lang="el-GR" smtClean="0"/>
              <a:pPr/>
              <a:t>7/2/2019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903BA96-9C06-4AFF-8EAE-3C69AA905483}"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3552B4A-92DD-402D-8FB5-DAF7420A84E2}" type="datetimeFigureOut">
              <a:rPr lang="el-GR" smtClean="0"/>
              <a:pPr/>
              <a:t>7/2/2019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903BA96-9C06-4AFF-8EAE-3C69AA905483}"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3552B4A-92DD-402D-8FB5-DAF7420A84E2}" type="datetimeFigureOut">
              <a:rPr lang="el-GR" smtClean="0"/>
              <a:pPr/>
              <a:t>7/2/2019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903BA96-9C06-4AFF-8EAE-3C69AA905483}"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3552B4A-92DD-402D-8FB5-DAF7420A84E2}" type="datetimeFigureOut">
              <a:rPr lang="el-GR" smtClean="0"/>
              <a:pPr/>
              <a:t>7/2/2019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903BA96-9C06-4AFF-8EAE-3C69AA905483}"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83552B4A-92DD-402D-8FB5-DAF7420A84E2}" type="datetimeFigureOut">
              <a:rPr lang="el-GR" smtClean="0"/>
              <a:pPr/>
              <a:t>7/2/2019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903BA96-9C06-4AFF-8EAE-3C69AA905483}"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83552B4A-92DD-402D-8FB5-DAF7420A84E2}" type="datetimeFigureOut">
              <a:rPr lang="el-GR" smtClean="0"/>
              <a:pPr/>
              <a:t>7/2/2019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903BA96-9C06-4AFF-8EAE-3C69AA905483}"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83552B4A-92DD-402D-8FB5-DAF7420A84E2}" type="datetimeFigureOut">
              <a:rPr lang="el-GR" smtClean="0"/>
              <a:pPr/>
              <a:t>7/2/2019</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A903BA96-9C06-4AFF-8EAE-3C69AA905483}"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83552B4A-92DD-402D-8FB5-DAF7420A84E2}" type="datetimeFigureOut">
              <a:rPr lang="el-GR" smtClean="0"/>
              <a:pPr/>
              <a:t>7/2/2019</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A903BA96-9C06-4AFF-8EAE-3C69AA905483}"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3552B4A-92DD-402D-8FB5-DAF7420A84E2}" type="datetimeFigureOut">
              <a:rPr lang="el-GR" smtClean="0"/>
              <a:pPr/>
              <a:t>7/2/2019</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A903BA96-9C06-4AFF-8EAE-3C69AA905483}"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3552B4A-92DD-402D-8FB5-DAF7420A84E2}" type="datetimeFigureOut">
              <a:rPr lang="el-GR" smtClean="0"/>
              <a:pPr/>
              <a:t>7/2/2019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903BA96-9C06-4AFF-8EAE-3C69AA905483}"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3552B4A-92DD-402D-8FB5-DAF7420A84E2}" type="datetimeFigureOut">
              <a:rPr lang="el-GR" smtClean="0"/>
              <a:pPr/>
              <a:t>7/2/2019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903BA96-9C06-4AFF-8EAE-3C69AA905483}"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552B4A-92DD-402D-8FB5-DAF7420A84E2}" type="datetimeFigureOut">
              <a:rPr lang="el-GR" smtClean="0"/>
              <a:pPr/>
              <a:t>7/2/2019</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03BA96-9C06-4AFF-8EAE-3C69AA905483}"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99392"/>
            <a:ext cx="9144000" cy="71096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Σκοπός της Πνευματική Ιδιοκτησίας</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Η προστασία των πνευματικών δημιουργών. Η πνευματική ιδιοκτησία χρηματοδοτεί την πνευματική δημιουργία, γιατί παρέχει στο δημιουργό τα αναγκαία οικονομικά οφέλη που του επιτρέπουν να ζήσει και να συνεχίσει να δημιουργεί.  Αναγνώριση δύο επί μέρους δικαιωμάτων, του ηθικού και του περιουσιακού.</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Δηλαδή, όχι μόνο επιβράβευση του πνευματικού μόχθου, αλλά και κίνητρο για πολιτιστική ανάπτυξη.</a:t>
            </a: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Η διεθνής προστασία:</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Α) Διεθνή Σύμβαση Βέρνης- </a:t>
            </a:r>
            <a:r>
              <a:rPr kumimoji="0" lang="el-GR"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Παρισίου</a:t>
            </a: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(1971)- εξομοίωση ξένων δημιουργών με δημιουργούς και έργα ημεδαπών</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Β) Διεθνής Σύμβαση Ρώμης (1961)- προστατεύει βασικές κατηγορίες συγγενικών δικαιωμάτων (ερμηνευτές ή εκτελεστές καλλιτέχνες, παραγωγούς φωνογραφημάτων και ραδιοτηλεοπτικούς οργανισμούς)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Γ) Συμφωνία </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TRIPS</a:t>
            </a: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Συμφωνία για τα Δικαιώματα Διανοητικής Ιδιοκτησίας στον τομέα Εμπορίου, άρχισε να δεσμεύει τα περισσότερα κράτη την 1</a:t>
            </a:r>
            <a:r>
              <a:rPr kumimoji="0" lang="el-GR" sz="24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η</a:t>
            </a: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Ιανουαρίου 1996.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99392"/>
            <a:ext cx="8820472" cy="6740307"/>
          </a:xfrm>
          <a:prstGeom prst="rect">
            <a:avLst/>
          </a:prstGeom>
        </p:spPr>
        <p:txBody>
          <a:bodyPr wrap="square">
            <a:spAutoFit/>
          </a:bodyPr>
          <a:lstStyle/>
          <a:p>
            <a:pPr lvl="0" algn="just" eaLnBrk="0" fontAlgn="base" hangingPunct="0">
              <a:spcBef>
                <a:spcPct val="0"/>
              </a:spcBef>
              <a:spcAft>
                <a:spcPct val="0"/>
              </a:spcAft>
            </a:pP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Και πλήθος Κοινοτικών Οδηγιών όπως: </a:t>
            </a: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lvl="0" algn="just" eaLnBrk="0" fontAlgn="base" hangingPunct="0">
              <a:spcBef>
                <a:spcPct val="0"/>
              </a:spcBef>
              <a:spcAft>
                <a:spcPct val="0"/>
              </a:spcAf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Οδηγία 91/250/ΕΟΚ της 14</a:t>
            </a:r>
            <a:r>
              <a:rPr kumimoji="0" lang="el-GR" sz="24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ης</a:t>
            </a: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Μαΐου 1991για τη νομική προστασία προγραμμάτων ηλεκτρονικών υπολογιστών.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Οδηγία 92/100/ΕΟΚ της 19</a:t>
            </a:r>
            <a:r>
              <a:rPr kumimoji="0" lang="el-GR" sz="24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ης</a:t>
            </a: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Νοεμβρίου 1992 σχετικά με το δικαίωμα εκμίσθωσης, το δικαίωμα δανεισμού και ορισμένα δικαιώματα συγγενικά προς την πνευματική ιδιοκτησία στον τομέα της διάνοιας.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Οδηγία 96/9ΕΟΚ της 11</a:t>
            </a:r>
            <a:r>
              <a:rPr kumimoji="0" lang="el-GR" sz="24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ης</a:t>
            </a: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Μαρτίου 1996 για τη νομική προστασία των βάσεων δεδομένων.</a:t>
            </a: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lvl="0" algn="just" eaLnBrk="0" fontAlgn="base" hangingPunct="0">
              <a:spcBef>
                <a:spcPct val="0"/>
              </a:spcBef>
              <a:spcAft>
                <a:spcPct val="0"/>
              </a:spcAf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Η συνταγματική προστασία:</a:t>
            </a: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lvl="0" algn="just" eaLnBrk="0" fontAlgn="base" hangingPunct="0">
              <a:spcBef>
                <a:spcPct val="0"/>
              </a:spcBef>
              <a:spcAft>
                <a:spcPct val="0"/>
              </a:spcAf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Οικουμενική Διακήρυξη Δικαιωμάτων Ανθρώπου περιλαμβάνει την πνευματική ιδιοκτησία στα πολιτιστικά δικαιώματα </a:t>
            </a:r>
            <a:r>
              <a:rPr lang="el-GR" sz="2400" dirty="0">
                <a:ea typeface="Calibri" pitchFamily="34" charset="0"/>
                <a:cs typeface="Times New Roman" pitchFamily="18" charset="0"/>
              </a:rPr>
              <a:t>«</a:t>
            </a: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Καθένας έχει το δικαίωμα να προστατεύονται τα ηθικά και υλικά συμφέροντα του που απορρέουν από κάθε είδους επιστημονική, λογοτεχνική ή καλλιτεχνική παραγωγή του</a:t>
            </a:r>
            <a:r>
              <a:rPr lang="el-GR" sz="2400" dirty="0">
                <a:ea typeface="Calibri" pitchFamily="34" charset="0"/>
                <a:cs typeface="Times New Roman" pitchFamily="18" charset="0"/>
              </a:rPr>
              <a:t>»</a:t>
            </a: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8928992" cy="6863417"/>
          </a:xfrm>
          <a:prstGeom prst="rect">
            <a:avLst/>
          </a:prstGeom>
        </p:spPr>
        <p:txBody>
          <a:bodyPr wrap="square">
            <a:spAutoFit/>
          </a:bodyPr>
          <a:lstStyle/>
          <a:p>
            <a:pPr lvl="0" algn="just" eaLnBrk="0" fontAlgn="base" hangingPunct="0">
              <a:spcBef>
                <a:spcPct val="0"/>
              </a:spcBef>
              <a:spcAft>
                <a:spcPct val="0"/>
              </a:spcAft>
            </a:pPr>
            <a:r>
              <a:rPr kumimoji="0" lang="el-G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Ελληνικό Σύνταγμα</a:t>
            </a:r>
            <a:r>
              <a:rPr kumimoji="0" lang="en-US"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el-G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άρθρο 2 παρ. 1, αρχή προστασίας της ανθρώπινης αξίας, άρθρο 5 παρ. 1 και 3 εγγυάται την ελεύθερη ανάπτυξη της προσωπικότητας, άρθρο 14 παρ. 1 κατοχυρώνει την ελεύθερη έκφραση και διάδοση των στοχασμών και άρθρο 16 παρ. 1 αναφέρεται στην ελευθερία της τέχνης, της επιστήμης, της έρευνας και της διδασκαλίας. Και άρθρο 17 που εγγυάται προστασία της ιδιοκτησίας. Επίσης, με το άρθρο 28 του Συντάγματος, οι διεθνείς συμβάσεις μετατρέπονται σε εσωτερικό δίκαιο και υπερισχύουν από κάθε άλλη διάταξη.</a:t>
            </a:r>
            <a:endParaRPr kumimoji="0" lang="en-US"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lvl="0" algn="just" eaLnBrk="0" fontAlgn="base" hangingPunct="0">
              <a:spcBef>
                <a:spcPct val="0"/>
              </a:spcBef>
              <a:spcAft>
                <a:spcPct val="0"/>
              </a:spcAft>
            </a:pPr>
            <a:endParaRPr kumimoji="0" lang="el-GR" sz="22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el-G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Ο βασικός νόμος στην εθνική νομοθεσία, ο Ν. 2121/1993 </a:t>
            </a:r>
            <a:endParaRPr kumimoji="0" lang="en-US"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lvl="0" algn="just" eaLnBrk="0" fontAlgn="base" hangingPunct="0">
              <a:spcBef>
                <a:spcPct val="0"/>
              </a:spcBef>
              <a:spcAft>
                <a:spcPct val="0"/>
              </a:spcAft>
            </a:pPr>
            <a:endParaRPr kumimoji="0" lang="el-GR" sz="22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el-G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Ο Οργανισμός Πνευματική Ιδιοκτησίας, νομικό πρόσωπο ιδιωτικού δικαίου με έδρα την Αθήνα υπό την εποπτεία του Υπουργείου Πολιτισμού. Κύριο σκοπό την προστασία των πνευματικών δημιουργών και των δικαιούχων συγγενικών δικαιωμάτων, τη μέριμνα για την εφαρμογή του Ν. 2121/1993 και των διεθνών συμβάσεων, την εποπτεία των οργανισμών συλλογικής διαχείρισης, τη νομοπαρασκευαστική εργασία, την εκπροσώπηση της Ελλάδας στους διεθνείς οργανισμούς και στα όργανα της Ευρωπαϊκής Κοινότητας, την οργάνωση σεμιναρίων και την παροχή πληροφοριών σε θέματα πνευματικής ιδιοκτησίας και συγγενικών δικαιωμάτων. </a:t>
            </a:r>
            <a:endParaRPr kumimoji="0" lang="el-GR" sz="2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117693"/>
            <a:ext cx="9036496"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Εννοιολογικά γνωρίσματα</a:t>
            </a: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Δύο επί μέρους δικαιώματα: 1)περιουσιακό (έχει οικονομική αξία και είναι δεκτικό εκμετάλλευσης)  2)ηθικό (προστασία του προσωπικού δεσμού του δημιουργού με το έργο του)</a:t>
            </a: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Τα δύο δικαιώματα συνδεδεμένα (πολλές φορές το ηθικό δικαίωμα εξυπηρετεί οικονομικά συμφέροντα και αντίστροφα). Έχουν απεριόριστο, απόλυτο και αποκλειστικό χαρακτήρα, ενώ το ηθικό δικαίωμα αμεταβίβαστο. Τα δικαιώματα διαρκούν μέχρι 70 χρόνια μετά το θάνατο του δημιουργού. Απόλυτο δικαίωμα: έχει ισχύ έναντι όλων. Αποκλειστικό: μόνο ο δημιουργός έχει εξουσία πάνω στο έργο.</a:t>
            </a: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Αντικείμενο της πνευματικής ιδιοκτησίας</a:t>
            </a: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Το έργο ως άυλο αγαθό. (η μουσική και όχι το </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CD</a:t>
            </a: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Βασικά στοιχεία της έννοιας του έργου: μορφή και πρωτοτυπία. Η αξία και ο προορισμός δεν λαμβάνονται υπόψη.</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0" y="0"/>
            <a:ext cx="8964488"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Η προστασία της μορφής</a:t>
            </a: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Ως έργο νοείται κάθε πρωτότυπο πνευματικό δημιούργημα λόγου, τέχνης ή επιστήμης που εκφράζεται με οποιαδήποτε μορφή. (δεν προστατεύονται δημιουργίες της φύσης, όπως π.χ. ένας βράχος που μοιάζει με πουλί)</a:t>
            </a: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Η μορφή προστατεύεται όποιος και να είναι ο τρόπος έκφρασης, τα μέσα και ο τρόπος δημιουργίας. </a:t>
            </a: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Αντικείμενο της προστασίας η μορφή και όχι η ιδέα.</a:t>
            </a: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Παράδειγμα- </a:t>
            </a:r>
            <a:r>
              <a:rPr kumimoji="0" lang="el-GR"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Ντάν</a:t>
            </a: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Μπράουν </a:t>
            </a:r>
            <a:r>
              <a:rPr kumimoji="0" lang="el-GR" sz="2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Κώδικας ντα Βίντσι</a:t>
            </a:r>
            <a:r>
              <a:rPr kumimoji="0" lang="el-GR" sz="2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δεν έχουμε προσβολή γιατί τα ιστορικά γεγονότα και οι ιδέες δεν προστατεύονται.</a:t>
            </a: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Παράδειγμα- Κανείς δεν μπορεί να μονοπωλήσει την ιδέα οργάνωσης μιας καλλιτεχνικής συνάντησης.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116632"/>
            <a:ext cx="8784976" cy="2308324"/>
          </a:xfrm>
          <a:prstGeom prst="rect">
            <a:avLst/>
          </a:prstGeom>
        </p:spPr>
        <p:txBody>
          <a:bodyPr wrap="square">
            <a:spAutoFit/>
          </a:bodyPr>
          <a:lstStyle/>
          <a:p>
            <a:pPr lvl="0" algn="just" eaLnBrk="0" fontAlgn="base" hangingPunct="0">
              <a:spcBef>
                <a:spcPct val="0"/>
              </a:spcBef>
              <a:spcAft>
                <a:spcPct val="0"/>
              </a:spcAft>
            </a:pPr>
            <a:r>
              <a:rPr lang="el-GR" sz="2400" dirty="0" smtClean="0">
                <a:latin typeface="Times New Roman" pitchFamily="18" charset="0"/>
                <a:ea typeface="Calibri" pitchFamily="34" charset="0"/>
                <a:cs typeface="Times New Roman" pitchFamily="18" charset="0"/>
              </a:rPr>
              <a:t>Η ιδέα ελεύθερη και προσιτή στον καθένα. Κοινό κτήμα και όχι αντικείμενο πνευματικής ιδιοκτησίας. Δεν προστατεύονται οι επιστημονικές ανακαλύψεις και οι θεωρίες. Οι επιστημονικές γνώσεις και θεωρίες δεν μπορεί να ανήκουν στην αποκλειστική εξουσία του επιστήμονα. Προστατεύεται ο τρόπος με τον οποίο διατυπώνεται η έμπνευση. </a:t>
            </a:r>
            <a:endParaRPr lang="el-GR" sz="2400" dirty="0" smtClean="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endParaRPr lang="el-GR"/>
          </a:p>
        </p:txBody>
      </p:sp>
      <p:sp>
        <p:nvSpPr>
          <p:cNvPr id="3" name="2 - Υπότιτλος"/>
          <p:cNvSpPr>
            <a:spLocks noGrp="1"/>
          </p:cNvSpPr>
          <p:nvPr>
            <p:ph type="subTitle" idx="1"/>
          </p:nvPr>
        </p:nvSpPr>
        <p:spPr/>
        <p:txBody>
          <a:bodyPr/>
          <a:lstStyle/>
          <a:p>
            <a:endParaRPr lang="el-G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714</Words>
  <Application>Microsoft Office PowerPoint</Application>
  <PresentationFormat>Προβολή στην οθόνη (4:3)</PresentationFormat>
  <Paragraphs>45</Paragraphs>
  <Slides>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Θέμα του Office</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Sofia Gourgouliani</dc:creator>
  <cp:lastModifiedBy>Sofia Gourgouliani</cp:lastModifiedBy>
  <cp:revision>3</cp:revision>
  <dcterms:created xsi:type="dcterms:W3CDTF">2019-02-06T12:43:14Z</dcterms:created>
  <dcterms:modified xsi:type="dcterms:W3CDTF">2019-02-07T10:55:54Z</dcterms:modified>
</cp:coreProperties>
</file>