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262" r:id="rId4"/>
    <p:sldId id="308" r:id="rId5"/>
    <p:sldId id="265" r:id="rId6"/>
    <p:sldId id="304" r:id="rId7"/>
    <p:sldId id="305" r:id="rId8"/>
    <p:sldId id="301" r:id="rId9"/>
    <p:sldId id="310" r:id="rId10"/>
    <p:sldId id="311" r:id="rId11"/>
    <p:sldId id="314" r:id="rId12"/>
    <p:sldId id="315" r:id="rId13"/>
    <p:sldId id="312" r:id="rId14"/>
    <p:sldId id="313" r:id="rId15"/>
    <p:sldId id="316" r:id="rId16"/>
    <p:sldId id="280" r:id="rId17"/>
    <p:sldId id="290" r:id="rId18"/>
    <p:sldId id="291" r:id="rId19"/>
    <p:sldId id="306"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262"/>
            <p14:sldId id="308"/>
            <p14:sldId id="265"/>
            <p14:sldId id="304"/>
            <p14:sldId id="305"/>
            <p14:sldId id="301"/>
            <p14:sldId id="310"/>
            <p14:sldId id="311"/>
            <p14:sldId id="314"/>
            <p14:sldId id="315"/>
            <p14:sldId id="312"/>
            <p14:sldId id="313"/>
            <p14:sldId id="316"/>
            <p14:sldId id="280"/>
          </p14:sldIdLst>
        </p14:section>
        <p14:section name="Copyright" id="{94FB528B-2313-4AEB-98F6-8B9532041BB8}">
          <p14:sldIdLst>
            <p14:sldId id="290"/>
            <p14:sldId id="291"/>
            <p14:sldId id="3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98901" autoAdjust="0"/>
  </p:normalViewPr>
  <p:slideViewPr>
    <p:cSldViewPr>
      <p:cViewPr varScale="1">
        <p:scale>
          <a:sx n="116" d="100"/>
          <a:sy n="116" d="100"/>
        </p:scale>
        <p:origin x="1650"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7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25/5/2015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89564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chemeClr val="tx1"/>
                </a:solidFill>
              </a:rPr>
              <a:pPr algn="ctr"/>
              <a:t>‹#›</a:t>
            </a:fld>
            <a:endParaRPr lang="el-GR" dirty="0">
              <a:solidFill>
                <a:schemeClr val="tx1"/>
              </a:solidFill>
            </a:endParaRPr>
          </a:p>
        </p:txBody>
      </p:sp>
      <p:sp>
        <p:nvSpPr>
          <p:cNvPr id="5" name="2 - Θέση υποσέλιδου"/>
          <p:cNvSpPr txBox="1">
            <a:spLocks/>
          </p:cNvSpPr>
          <p:nvPr userDrawn="1"/>
        </p:nvSpPr>
        <p:spPr bwMode="auto">
          <a:xfrm>
            <a:off x="251520" y="6441600"/>
            <a:ext cx="8280919"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latin typeface="+mn-lt"/>
                <a:ea typeface="+mn-ea"/>
                <a:cs typeface="+mn-cs"/>
              </a:rPr>
              <a:t>Ενότητα 1: Ψυχοφυσιολογία: Βασικές έννοιες και παραδείγματα</a:t>
            </a:r>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55576" y="6441600"/>
            <a:ext cx="7776863"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Εικόνα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66" y="6350645"/>
            <a:ext cx="622322" cy="507355"/>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chemeClr val="tx1"/>
                </a:solidFill>
              </a:rPr>
              <a:pPr algn="ctr"/>
              <a:t>‹#›</a:t>
            </a:fld>
            <a:endParaRPr lang="el-GR" dirty="0">
              <a:solidFill>
                <a:schemeClr val="tx1"/>
              </a:solidFill>
            </a:endParaRPr>
          </a:p>
        </p:txBody>
      </p:sp>
      <p:sp>
        <p:nvSpPr>
          <p:cNvPr id="8" name="2 - Θέση υποσέλιδου"/>
          <p:cNvSpPr txBox="1">
            <a:spLocks/>
          </p:cNvSpPr>
          <p:nvPr userDrawn="1"/>
        </p:nvSpPr>
        <p:spPr bwMode="auto">
          <a:xfrm>
            <a:off x="647688" y="6441600"/>
            <a:ext cx="7884751"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10" name="Εικόνα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66" y="6350645"/>
            <a:ext cx="622322" cy="507355"/>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647688" y="6441600"/>
            <a:ext cx="7884751"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Εικόνα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66" y="6350645"/>
            <a:ext cx="622322" cy="507355"/>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755576" y="6441600"/>
            <a:ext cx="7776863"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Εικόνα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66" y="6350645"/>
            <a:ext cx="622322" cy="507355"/>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647688" y="6441600"/>
            <a:ext cx="7884751"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Εικόνα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66" y="6350645"/>
            <a:ext cx="622322" cy="507355"/>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www.lefthandersday.com/tour/being-left-handed#.VUnTtJNRLF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1" y="1412776"/>
            <a:ext cx="7772400" cy="1080120"/>
          </a:xfrm>
        </p:spPr>
        <p:txBody>
          <a:bodyPr>
            <a:normAutofit/>
          </a:bodyPr>
          <a:lstStyle/>
          <a:p>
            <a:r>
              <a:rPr lang="el-GR" sz="5400" b="1" dirty="0" smtClean="0">
                <a:solidFill>
                  <a:schemeClr val="tx1"/>
                </a:solidFill>
              </a:rPr>
              <a:t>Ψυχοφυσιολογία</a:t>
            </a:r>
            <a:endParaRPr lang="el-GR" sz="5400" dirty="0">
              <a:solidFill>
                <a:schemeClr val="tx1"/>
              </a:solidFill>
            </a:endParaRPr>
          </a:p>
        </p:txBody>
      </p:sp>
      <p:sp>
        <p:nvSpPr>
          <p:cNvPr id="3" name="Υπότιτλος 2"/>
          <p:cNvSpPr>
            <a:spLocks noGrp="1"/>
          </p:cNvSpPr>
          <p:nvPr>
            <p:ph type="subTitle" idx="1"/>
          </p:nvPr>
        </p:nvSpPr>
        <p:spPr>
          <a:xfrm>
            <a:off x="497828" y="2852936"/>
            <a:ext cx="8322644" cy="3528392"/>
          </a:xfrm>
        </p:spPr>
        <p:txBody>
          <a:bodyPr>
            <a:noAutofit/>
          </a:bodyPr>
          <a:lstStyle/>
          <a:p>
            <a:r>
              <a:rPr lang="el-GR" sz="2800" dirty="0" smtClean="0">
                <a:latin typeface="+mj-lt"/>
                <a:ea typeface="+mj-ea"/>
                <a:cs typeface="+mj-cs"/>
              </a:rPr>
              <a:t>Ενότητα </a:t>
            </a:r>
            <a:r>
              <a:rPr lang="en-US" sz="2800" dirty="0" smtClean="0">
                <a:latin typeface="+mj-lt"/>
                <a:ea typeface="+mj-ea"/>
                <a:cs typeface="+mj-cs"/>
              </a:rPr>
              <a:t>1</a:t>
            </a:r>
            <a:r>
              <a:rPr lang="el-GR" sz="2800" dirty="0" smtClean="0">
                <a:latin typeface="+mj-lt"/>
                <a:ea typeface="+mj-ea"/>
                <a:cs typeface="+mj-cs"/>
              </a:rPr>
              <a:t>:</a:t>
            </a:r>
            <a:r>
              <a:rPr lang="en-US" sz="2800" dirty="0" smtClean="0">
                <a:latin typeface="+mj-lt"/>
                <a:ea typeface="+mj-ea"/>
                <a:cs typeface="+mj-cs"/>
              </a:rPr>
              <a:t> </a:t>
            </a:r>
            <a:endParaRPr lang="el-GR" sz="2800" dirty="0" smtClean="0">
              <a:latin typeface="+mj-lt"/>
              <a:ea typeface="+mj-ea"/>
              <a:cs typeface="+mj-cs"/>
            </a:endParaRPr>
          </a:p>
          <a:p>
            <a:r>
              <a:rPr lang="el-GR" sz="2800" b="1" dirty="0" smtClean="0">
                <a:latin typeface="+mj-lt"/>
                <a:ea typeface="+mj-ea"/>
                <a:cs typeface="+mj-cs"/>
              </a:rPr>
              <a:t>ΨΥΧΟΦΥΣΙΟΛΟΓΙΑ: ΒΑΣΙΚΕΣ ΕΝΝΟΙΕΣ</a:t>
            </a:r>
            <a:r>
              <a:rPr lang="en-US" sz="2800" b="1" dirty="0" smtClean="0">
                <a:latin typeface="+mj-lt"/>
                <a:ea typeface="+mj-ea"/>
                <a:cs typeface="+mj-cs"/>
              </a:rPr>
              <a:t> &amp;</a:t>
            </a:r>
            <a:r>
              <a:rPr lang="el-GR" sz="2800" b="1" dirty="0" smtClean="0">
                <a:latin typeface="+mj-lt"/>
                <a:ea typeface="+mj-ea"/>
                <a:cs typeface="+mj-cs"/>
              </a:rPr>
              <a:t> ΠΑΡΑΔΕΙΓΜΑΤΑ</a:t>
            </a:r>
            <a:endParaRPr lang="en-US" sz="2800" b="1" dirty="0" smtClean="0">
              <a:latin typeface="+mj-lt"/>
              <a:ea typeface="+mj-ea"/>
              <a:cs typeface="+mj-cs"/>
            </a:endParaRPr>
          </a:p>
          <a:p>
            <a:endParaRPr lang="en-US" sz="2800" dirty="0" smtClean="0"/>
          </a:p>
          <a:p>
            <a:r>
              <a:rPr lang="el-GR" sz="2800" dirty="0" smtClean="0"/>
              <a:t>Φίλιππος Βλάχος</a:t>
            </a:r>
          </a:p>
          <a:p>
            <a:r>
              <a:rPr lang="el-GR" sz="2800" dirty="0" smtClean="0"/>
              <a:t>Σχολή Ανθρωπιστικών και Κοινωνικών Επιστημών  Παιδαγωγικό Τμήμα Ειδικής Αγωγής</a:t>
            </a:r>
            <a:endParaRPr lang="en-US" sz="2800" dirty="0" smtClean="0"/>
          </a:p>
          <a:p>
            <a:endParaRPr lang="el-GR" sz="2800" dirty="0" smtClean="0"/>
          </a:p>
        </p:txBody>
      </p:sp>
      <p:pic>
        <p:nvPicPr>
          <p:cNvPr id="9" name="Logo" descr="Λογότυπο ΠΘ"/>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5075" y="476672"/>
            <a:ext cx="4248150" cy="857250"/>
          </a:xfrm>
          <a:prstGeom prst="rect">
            <a:avLst/>
          </a:prstGeom>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784976" cy="1282154"/>
          </a:xfrm>
        </p:spPr>
        <p:txBody>
          <a:bodyPr>
            <a:noAutofit/>
          </a:bodyPr>
          <a:lstStyle/>
          <a:p>
            <a:r>
              <a:rPr lang="el-GR" sz="3600" b="1" dirty="0" smtClean="0"/>
              <a:t>Είναι περίεργο να είσαι αριστερόχειρας; 1</a:t>
            </a:r>
            <a:r>
              <a:rPr lang="en-US" sz="3600" b="1" dirty="0" smtClean="0"/>
              <a:t>/3</a:t>
            </a:r>
            <a:r>
              <a:rPr lang="el-GR" sz="3600" b="1" dirty="0" smtClean="0"/>
              <a:t> </a:t>
            </a:r>
            <a:endParaRPr lang="el-GR" sz="3600" b="1" dirty="0"/>
          </a:p>
        </p:txBody>
      </p:sp>
      <p:sp>
        <p:nvSpPr>
          <p:cNvPr id="4" name="Κείμενο"/>
          <p:cNvSpPr/>
          <p:nvPr/>
        </p:nvSpPr>
        <p:spPr>
          <a:xfrm>
            <a:off x="467544" y="1844824"/>
            <a:ext cx="7992888" cy="4031873"/>
          </a:xfrm>
          <a:prstGeom prst="rect">
            <a:avLst/>
          </a:prstGeom>
        </p:spPr>
        <p:txBody>
          <a:bodyPr wrap="square">
            <a:spAutoFit/>
          </a:bodyPr>
          <a:lstStyle/>
          <a:p>
            <a:pPr marL="457200" indent="-457200">
              <a:buFont typeface="Arial" panose="020B0604020202020204" pitchFamily="34" charset="0"/>
              <a:buChar char="•"/>
            </a:pPr>
            <a:r>
              <a:rPr lang="el-GR" sz="3200" dirty="0"/>
              <a:t>Αποτελούν περίπου το 10% του παγκόσμιου πληθυσμού. </a:t>
            </a:r>
            <a:endParaRPr lang="el-GR" sz="3200" dirty="0" smtClean="0"/>
          </a:p>
          <a:p>
            <a:pPr marL="457200" indent="-457200">
              <a:buFont typeface="Arial" panose="020B0604020202020204" pitchFamily="34" charset="0"/>
              <a:buChar char="•"/>
            </a:pPr>
            <a:r>
              <a:rPr lang="el-GR" sz="3200" dirty="0" smtClean="0"/>
              <a:t>Ζουν ανάμεσα </a:t>
            </a:r>
            <a:r>
              <a:rPr lang="el-GR" sz="3200" dirty="0"/>
              <a:t>μας και δε διαφέρουν σε τίποτα εμφανισιακά, εκτός του γεγονότος ότι δυσκολεύονται να ανοίξουν  μια κονσέρβα, ένα μπουκάλι ή τη βρύση, να χρησιμοποιήσουν το ψαλίδι, το χάρακα ή το τιρμπουσόν, ακόμη και να οδηγήσουν!</a:t>
            </a:r>
          </a:p>
        </p:txBody>
      </p:sp>
    </p:spTree>
    <p:extLst>
      <p:ext uri="{BB962C8B-B14F-4D97-AF65-F5344CB8AC3E}">
        <p14:creationId xmlns:p14="http://schemas.microsoft.com/office/powerpoint/2010/main" val="29352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91321" y="262300"/>
            <a:ext cx="9036496" cy="484242"/>
          </a:xfrm>
        </p:spPr>
        <p:txBody>
          <a:bodyPr>
            <a:noAutofit/>
          </a:bodyPr>
          <a:lstStyle/>
          <a:p>
            <a:r>
              <a:rPr lang="el-GR" sz="3600" b="1" dirty="0"/>
              <a:t>Είναι περίεργο να είσαι αριστερόχειρας; </a:t>
            </a:r>
            <a:r>
              <a:rPr lang="el-GR" sz="3600" b="1" dirty="0" smtClean="0"/>
              <a:t>2</a:t>
            </a:r>
            <a:r>
              <a:rPr lang="en-US" sz="3600" b="1" dirty="0" smtClean="0"/>
              <a:t>/3</a:t>
            </a:r>
            <a:endParaRPr lang="el-GR" sz="3600" dirty="0"/>
          </a:p>
        </p:txBody>
      </p:sp>
      <p:sp>
        <p:nvSpPr>
          <p:cNvPr id="3" name="Θέση περιεχομένου"/>
          <p:cNvSpPr>
            <a:spLocks noGrp="1"/>
          </p:cNvSpPr>
          <p:nvPr>
            <p:ph idx="1"/>
          </p:nvPr>
        </p:nvSpPr>
        <p:spPr>
          <a:xfrm>
            <a:off x="395536" y="1124744"/>
            <a:ext cx="6120680" cy="4525963"/>
          </a:xfrm>
        </p:spPr>
        <p:txBody>
          <a:bodyPr>
            <a:normAutofit fontScale="92500" lnSpcReduction="10000"/>
          </a:bodyPr>
          <a:lstStyle/>
          <a:p>
            <a:r>
              <a:rPr lang="el-GR" dirty="0" smtClean="0"/>
              <a:t>Σε έναν κόσμο όπου όλα «γυρίζουν προς τα δεξιά», η ζωή για αυτή τη μειονότητα των 500 εκατομμυρίων </a:t>
            </a:r>
            <a:r>
              <a:rPr lang="el-GR" dirty="0" err="1" smtClean="0"/>
              <a:t>αριστερόχειρων</a:t>
            </a:r>
            <a:r>
              <a:rPr lang="el-GR" dirty="0" smtClean="0"/>
              <a:t>, που φαίνεται να βλέπει τα πράγματα μέσα από καθρέπτη, δεν είναι τόσο απλή.  </a:t>
            </a:r>
          </a:p>
          <a:p>
            <a:r>
              <a:rPr lang="el-GR" dirty="0" smtClean="0"/>
              <a:t>Όχι τόσο λόγω των </a:t>
            </a:r>
            <a:r>
              <a:rPr lang="el-GR" dirty="0" err="1" smtClean="0"/>
              <a:t>μικροδυσκολιών</a:t>
            </a:r>
            <a:r>
              <a:rPr lang="el-GR" dirty="0" smtClean="0"/>
              <a:t> της καθημερινότητας, όσο λόγω της προκατάληψης που επικρατούσε ανέκαθεν για το «κακό αριστερό». </a:t>
            </a:r>
            <a:endParaRPr lang="el-GR" dirty="0"/>
          </a:p>
        </p:txBody>
      </p:sp>
      <p:pic>
        <p:nvPicPr>
          <p:cNvPr id="2050" name="Picture 4" descr="Εικόνα &#10;Παίζουν βιολί με το δεξί (2 άτομα) και με το αριστερό χέρι (1 άτομο)&#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030968"/>
            <a:ext cx="2713484" cy="1800225"/>
          </a:xfrm>
          <a:prstGeom prst="rect">
            <a:avLst/>
          </a:prstGeom>
          <a:noFill/>
          <a:extLst>
            <a:ext uri="{909E8E84-426E-40DD-AFC4-6F175D3DCCD1}">
              <a14:hiddenFill xmlns:a14="http://schemas.microsoft.com/office/drawing/2010/main">
                <a:solidFill>
                  <a:srgbClr val="FFFFFF"/>
                </a:solidFill>
              </a14:hiddenFill>
            </a:ext>
          </a:extLst>
        </p:spPr>
      </p:pic>
      <p:sp>
        <p:nvSpPr>
          <p:cNvPr id="6" name="Ετικέτα 4"/>
          <p:cNvSpPr/>
          <p:nvPr/>
        </p:nvSpPr>
        <p:spPr>
          <a:xfrm>
            <a:off x="7311442" y="4005064"/>
            <a:ext cx="985141" cy="369332"/>
          </a:xfrm>
          <a:prstGeom prst="rect">
            <a:avLst/>
          </a:prstGeom>
        </p:spPr>
        <p:txBody>
          <a:bodyPr wrap="none">
            <a:spAutoFit/>
          </a:bodyPr>
          <a:lstStyle/>
          <a:p>
            <a:pPr algn="ctr"/>
            <a:r>
              <a:rPr lang="el-GR" dirty="0"/>
              <a:t>Εικόνα </a:t>
            </a:r>
            <a:r>
              <a:rPr lang="en-US" dirty="0" smtClean="0"/>
              <a:t>4</a:t>
            </a:r>
          </a:p>
        </p:txBody>
      </p:sp>
    </p:spTree>
    <p:extLst>
      <p:ext uri="{BB962C8B-B14F-4D97-AF65-F5344CB8AC3E}">
        <p14:creationId xmlns:p14="http://schemas.microsoft.com/office/powerpoint/2010/main" val="3713631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94768" y="1268760"/>
            <a:ext cx="8325703" cy="4525963"/>
          </a:xfrm>
        </p:spPr>
        <p:txBody>
          <a:bodyPr>
            <a:noAutofit/>
          </a:bodyPr>
          <a:lstStyle/>
          <a:p>
            <a:r>
              <a:rPr lang="el-GR" sz="2800" dirty="0"/>
              <a:t>Η προκατάληψη για το αριστερό χέρι δεν είναι αποκλειστικό χαρακτηριστικό του δυτικού πολιτισμού, καθώς πολλοί λαοί και φυλές έχουν κατά καιρούς χαρακτηρίσει το αριστερό χέρι ως αναξιόπιστο, ανυπόληπτο, σκοτεινό, ριζοσπαστικό, εγκληματικό, βέβηλο, ακάθαρτο κ.α.. </a:t>
            </a:r>
            <a:endParaRPr lang="el-GR" sz="2800" dirty="0" smtClean="0"/>
          </a:p>
          <a:p>
            <a:r>
              <a:rPr lang="el-GR" sz="2800" dirty="0" smtClean="0"/>
              <a:t>Λόγω </a:t>
            </a:r>
            <a:r>
              <a:rPr lang="el-GR" sz="2800" dirty="0"/>
              <a:t>ακριβώς αυτής της έντονης αρνητικής συναισθηματικής φόρτισης για το αριστερό χέρι, η ψυχοκοινωνική επίδραση στην εκδήλωση ή την καταστολή της αριστεροχειρίας είναι προφανής. </a:t>
            </a:r>
          </a:p>
        </p:txBody>
      </p:sp>
      <p:sp>
        <p:nvSpPr>
          <p:cNvPr id="4" name="Τίτλος 3"/>
          <p:cNvSpPr>
            <a:spLocks noGrp="1"/>
          </p:cNvSpPr>
          <p:nvPr>
            <p:ph type="title"/>
          </p:nvPr>
        </p:nvSpPr>
        <p:spPr>
          <a:xfrm>
            <a:off x="91321" y="262300"/>
            <a:ext cx="9036496" cy="484242"/>
          </a:xfrm>
        </p:spPr>
        <p:txBody>
          <a:bodyPr>
            <a:noAutofit/>
          </a:bodyPr>
          <a:lstStyle/>
          <a:p>
            <a:r>
              <a:rPr lang="el-GR" sz="3600" b="1" dirty="0"/>
              <a:t>Είναι περίεργο να είσαι αριστερόχειρας; </a:t>
            </a:r>
            <a:r>
              <a:rPr lang="el-GR" sz="3600" b="1" dirty="0" smtClean="0"/>
              <a:t>3</a:t>
            </a:r>
            <a:r>
              <a:rPr lang="en-US" sz="3600" b="1" dirty="0" smtClean="0"/>
              <a:t>/3</a:t>
            </a:r>
            <a:endParaRPr lang="el-GR" sz="3600" dirty="0"/>
          </a:p>
        </p:txBody>
      </p:sp>
    </p:spTree>
    <p:extLst>
      <p:ext uri="{BB962C8B-B14F-4D97-AF65-F5344CB8AC3E}">
        <p14:creationId xmlns:p14="http://schemas.microsoft.com/office/powerpoint/2010/main" val="196571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p:cNvSpPr>
            <a:spLocks noGrp="1"/>
          </p:cNvSpPr>
          <p:nvPr>
            <p:ph type="title"/>
          </p:nvPr>
        </p:nvSpPr>
        <p:spPr>
          <a:xfrm>
            <a:off x="251520" y="188640"/>
            <a:ext cx="8640960" cy="1143000"/>
          </a:xfrm>
        </p:spPr>
        <p:txBody>
          <a:bodyPr>
            <a:noAutofit/>
          </a:bodyPr>
          <a:lstStyle/>
          <a:p>
            <a:r>
              <a:rPr lang="el-GR" sz="2400" b="1" dirty="0"/>
              <a:t>Η πλευρική ασυμμετρία και η προτίμηση προς κάποια πλευρά είναι κοινό χαρακτηριστικό γνώρισμα των ζωντανών </a:t>
            </a:r>
            <a:r>
              <a:rPr lang="el-GR" sz="2400" b="1" dirty="0" smtClean="0"/>
              <a:t>οργανισμών </a:t>
            </a:r>
            <a:endParaRPr lang="el-GR" sz="2400" b="1" dirty="0"/>
          </a:p>
        </p:txBody>
      </p:sp>
      <p:pic>
        <p:nvPicPr>
          <p:cNvPr id="4098" name="Picture 5" descr="Εικόνα &#10;Λουλούδια και ζωντανοί οργανισμοί με πλευρική ασυμμετρία&#1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7920880"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Ετικέτα 5"/>
          <p:cNvSpPr/>
          <p:nvPr/>
        </p:nvSpPr>
        <p:spPr>
          <a:xfrm>
            <a:off x="3863405" y="5661248"/>
            <a:ext cx="985141" cy="369332"/>
          </a:xfrm>
          <a:prstGeom prst="rect">
            <a:avLst/>
          </a:prstGeom>
        </p:spPr>
        <p:txBody>
          <a:bodyPr wrap="none">
            <a:spAutoFit/>
          </a:bodyPr>
          <a:lstStyle/>
          <a:p>
            <a:pPr algn="ctr"/>
            <a:r>
              <a:rPr lang="el-GR" dirty="0"/>
              <a:t>Εικόνα </a:t>
            </a:r>
            <a:r>
              <a:rPr lang="en-US" dirty="0" smtClean="0"/>
              <a:t>5</a:t>
            </a:r>
          </a:p>
        </p:txBody>
      </p:sp>
    </p:spTree>
    <p:extLst>
      <p:ext uri="{BB962C8B-B14F-4D97-AF65-F5344CB8AC3E}">
        <p14:creationId xmlns:p14="http://schemas.microsoft.com/office/powerpoint/2010/main" val="2165831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30622"/>
            <a:ext cx="8856984" cy="706090"/>
          </a:xfrm>
        </p:spPr>
        <p:txBody>
          <a:bodyPr>
            <a:normAutofit fontScale="90000"/>
          </a:bodyPr>
          <a:lstStyle/>
          <a:p>
            <a:r>
              <a:rPr lang="el-GR" b="1" dirty="0"/>
              <a:t>Η πλευρική ασυμμετρία στο σύμπαν </a:t>
            </a:r>
            <a:r>
              <a:rPr lang="el-GR" b="1" dirty="0" smtClean="0"/>
              <a:t>1</a:t>
            </a:r>
            <a:r>
              <a:rPr lang="en-US" b="1" dirty="0" smtClean="0"/>
              <a:t>/2</a:t>
            </a:r>
            <a:endParaRPr lang="el-GR" b="1" dirty="0"/>
          </a:p>
        </p:txBody>
      </p:sp>
      <p:pic>
        <p:nvPicPr>
          <p:cNvPr id="5122" name="Picture 6" descr="Εικόνες από παραδείγματα πλευρικής ασυμμετρίας στο σύμπαν:&#10;Θαλάσσια όστρακα&#10;Ελικοειδή φυτά&#10;Ελικοειδή βακτήρια&#10;Πρωτεΐνες&#10;Αμινοξέα&#10;Άτομα&#10;Ελικοειδές νετρίνο&#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836712"/>
            <a:ext cx="5184576" cy="5331366"/>
          </a:xfrm>
          <a:prstGeom prst="rect">
            <a:avLst/>
          </a:prstGeom>
          <a:noFill/>
          <a:extLst>
            <a:ext uri="{909E8E84-426E-40DD-AFC4-6F175D3DCCD1}">
              <a14:hiddenFill xmlns:a14="http://schemas.microsoft.com/office/drawing/2010/main">
                <a:solidFill>
                  <a:srgbClr val="FFFFFF"/>
                </a:solidFill>
              </a14:hiddenFill>
            </a:ext>
          </a:extLst>
        </p:spPr>
      </p:pic>
      <p:sp>
        <p:nvSpPr>
          <p:cNvPr id="4" name="Ετικέτα 6"/>
          <p:cNvSpPr/>
          <p:nvPr/>
        </p:nvSpPr>
        <p:spPr>
          <a:xfrm>
            <a:off x="971600" y="5798467"/>
            <a:ext cx="985141" cy="369332"/>
          </a:xfrm>
          <a:prstGeom prst="rect">
            <a:avLst/>
          </a:prstGeom>
        </p:spPr>
        <p:txBody>
          <a:bodyPr wrap="none">
            <a:spAutoFit/>
          </a:bodyPr>
          <a:lstStyle/>
          <a:p>
            <a:pPr algn="ctr"/>
            <a:r>
              <a:rPr lang="el-GR" dirty="0"/>
              <a:t>Εικόνα </a:t>
            </a:r>
            <a:r>
              <a:rPr lang="en-US" dirty="0" smtClean="0"/>
              <a:t>6</a:t>
            </a:r>
          </a:p>
        </p:txBody>
      </p:sp>
    </p:spTree>
    <p:extLst>
      <p:ext uri="{BB962C8B-B14F-4D97-AF65-F5344CB8AC3E}">
        <p14:creationId xmlns:p14="http://schemas.microsoft.com/office/powerpoint/2010/main" val="2847972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964488" cy="490066"/>
          </a:xfrm>
        </p:spPr>
        <p:txBody>
          <a:bodyPr>
            <a:normAutofit fontScale="90000"/>
          </a:bodyPr>
          <a:lstStyle/>
          <a:p>
            <a:r>
              <a:rPr lang="el-GR" b="1" dirty="0"/>
              <a:t>Η πλευρική ασυμμετρία στο σύμπαν </a:t>
            </a:r>
            <a:r>
              <a:rPr lang="el-GR" b="1" dirty="0" smtClean="0"/>
              <a:t>2</a:t>
            </a:r>
            <a:r>
              <a:rPr lang="en-US" b="1" dirty="0" smtClean="0"/>
              <a:t>/2</a:t>
            </a:r>
            <a:endParaRPr lang="el-GR" dirty="0"/>
          </a:p>
        </p:txBody>
      </p:sp>
      <p:sp>
        <p:nvSpPr>
          <p:cNvPr id="3" name="Θέση περιεχομένου 2"/>
          <p:cNvSpPr>
            <a:spLocks noGrp="1"/>
          </p:cNvSpPr>
          <p:nvPr>
            <p:ph idx="1"/>
          </p:nvPr>
        </p:nvSpPr>
        <p:spPr>
          <a:xfrm>
            <a:off x="318356" y="1196752"/>
            <a:ext cx="8229600" cy="4525963"/>
          </a:xfrm>
        </p:spPr>
        <p:txBody>
          <a:bodyPr>
            <a:normAutofit fontScale="77500" lnSpcReduction="20000"/>
          </a:bodyPr>
          <a:lstStyle/>
          <a:p>
            <a:r>
              <a:rPr lang="el-GR" dirty="0" smtClean="0"/>
              <a:t>Σύμφωνα με το βιβλίο του Ρικ </a:t>
            </a:r>
            <a:r>
              <a:rPr lang="el-GR" dirty="0" err="1" smtClean="0"/>
              <a:t>Σμιτς</a:t>
            </a:r>
            <a:r>
              <a:rPr lang="el-GR" dirty="0" smtClean="0"/>
              <a:t> "Τα πάντα γύρω από το αριστερό χέρι", ο άνθρωπος διαχωρίζει τον εαυτό του από τα ζώα με τρεις μόνο τρόπους: μαγειρεύει το φαγητό του, μιλάει μια γλώσσα και έχει μια αξιοσημείωτη ισχυρή προτίμηση στο δεξί χέρι.  </a:t>
            </a:r>
          </a:p>
          <a:p>
            <a:r>
              <a:rPr lang="el-GR" dirty="0" smtClean="0"/>
              <a:t>Το γεγονός ότι προτιμούμε το ένα χέρι πιο πολύ από το άλλο δε σημαίνει τίποτα ιδιαίτερο.  Αυτό συμβαίνει σε πολλά είδη του ζωικού βασιλείου, ακόμη και στα ποντίκια.  </a:t>
            </a:r>
          </a:p>
          <a:p>
            <a:r>
              <a:rPr lang="el-GR" dirty="0" smtClean="0"/>
              <a:t>Το γεγονός ότι υπάρχει μια άνιση κατανομή υπέρ των δεξιόχειρων είναι αυτό που μας διαφοροποιεί πολύ από το ζωικό κόσμο. Στους δέκα ανθρώπους μόνο ο ένας είναι  αριστερόχειρας, ενώ ανάμεσα στα ζώα πάντα υπάρχει μια πιο ίση κατανομή.</a:t>
            </a:r>
            <a:endParaRPr lang="el-GR" dirty="0"/>
          </a:p>
        </p:txBody>
      </p:sp>
    </p:spTree>
    <p:extLst>
      <p:ext uri="{BB962C8B-B14F-4D97-AF65-F5344CB8AC3E}">
        <p14:creationId xmlns:p14="http://schemas.microsoft.com/office/powerpoint/2010/main" val="3815586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9"/>
            <a:ext cx="8229600" cy="3168352"/>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Logo espa"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10952" y="44623"/>
            <a:ext cx="8229600" cy="792088"/>
          </a:xfrm>
        </p:spPr>
        <p:txBody>
          <a:bodyPr>
            <a:normAutofit/>
          </a:bodyPr>
          <a:lstStyle/>
          <a:p>
            <a:r>
              <a:rPr lang="el-GR" b="1" dirty="0"/>
              <a:t>Σημείωμα </a:t>
            </a:r>
            <a:r>
              <a:rPr lang="el-GR" b="1" dirty="0" smtClean="0"/>
              <a:t>Αδειοδότησης</a:t>
            </a:r>
            <a:endParaRPr lang="el-GR" b="1" dirty="0"/>
          </a:p>
        </p:txBody>
      </p:sp>
      <p:sp>
        <p:nvSpPr>
          <p:cNvPr id="3" name="Content Placeholder"/>
          <p:cNvSpPr>
            <a:spLocks noGrp="1"/>
          </p:cNvSpPr>
          <p:nvPr>
            <p:ph idx="1"/>
          </p:nvPr>
        </p:nvSpPr>
        <p:spPr>
          <a:xfrm>
            <a:off x="120093" y="800708"/>
            <a:ext cx="8928992" cy="1656184"/>
          </a:xfrm>
        </p:spPr>
        <p:txBody>
          <a:bodyPr>
            <a:noAutofit/>
          </a:bodyPr>
          <a:lstStyle/>
          <a:p>
            <a:pPr marL="0" indent="0">
              <a:buNone/>
            </a:pPr>
            <a:r>
              <a:rPr lang="el-GR" sz="2000" dirty="0" smtClean="0"/>
              <a:t>Το </a:t>
            </a:r>
            <a:r>
              <a:rPr lang="el-GR" sz="2000" dirty="0"/>
              <a:t>παρόν υλικό διατίθεται με τους όρους </a:t>
            </a:r>
            <a:r>
              <a:rPr lang="el-GR" sz="2000" b="1" dirty="0"/>
              <a:t>της</a:t>
            </a:r>
            <a:r>
              <a:rPr lang="el-GR" sz="2000" dirty="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b="1" dirty="0"/>
              <a:t>Σημείωμα Χρήσης Έργων </a:t>
            </a:r>
            <a:r>
              <a:rPr lang="el-GR" b="1" dirty="0" smtClean="0"/>
              <a:t>Τρίτων</a:t>
            </a:r>
            <a:endParaRPr lang="el-GR" b="1" dirty="0"/>
          </a:p>
        </p:txBody>
      </p:sp>
      <p:sp>
        <p:nvSpPr>
          <p:cNvPr id="3" name="Content Placeholder 2"/>
          <p:cNvSpPr>
            <a:spLocks noGrp="1"/>
          </p:cNvSpPr>
          <p:nvPr>
            <p:ph idx="1"/>
          </p:nvPr>
        </p:nvSpPr>
        <p:spPr>
          <a:xfrm>
            <a:off x="251520" y="1196753"/>
            <a:ext cx="8784976" cy="4608511"/>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endParaRPr lang="el-GR" sz="2000" b="1" dirty="0" smtClean="0"/>
          </a:p>
          <a:p>
            <a:pPr marL="457200" indent="-457200">
              <a:spcBef>
                <a:spcPts val="0"/>
              </a:spcBef>
              <a:buFont typeface="+mj-lt"/>
              <a:buAutoNum type="arabicPeriod"/>
            </a:pPr>
            <a:r>
              <a:rPr lang="el-GR" sz="2000" dirty="0" smtClean="0"/>
              <a:t>Το νευρικό σύστημα, </a:t>
            </a:r>
            <a:r>
              <a:rPr lang="en-US" sz="2000" dirty="0" smtClean="0"/>
              <a:t>http://commons.wikimedia.org/wiki/File:Nervous_system_diagram_unlabeled.svg?uselang=el</a:t>
            </a:r>
          </a:p>
          <a:p>
            <a:pPr marL="457200" indent="-457200">
              <a:spcBef>
                <a:spcPts val="0"/>
              </a:spcBef>
              <a:buFont typeface="+mj-lt"/>
              <a:buAutoNum type="arabicPeriod"/>
            </a:pPr>
            <a:r>
              <a:rPr lang="el-GR" sz="2000" dirty="0" smtClean="0"/>
              <a:t>Το ενδοκρινικό (ορμονικό) σύστημα, </a:t>
            </a:r>
            <a:r>
              <a:rPr lang="en-US" sz="2000" dirty="0" smtClean="0"/>
              <a:t>http://commons.wikimedia.org/wiki/File:Endocrine_system.svg?uselang=el</a:t>
            </a:r>
            <a:r>
              <a:rPr lang="el-GR" sz="2000" dirty="0" smtClean="0"/>
              <a:t> </a:t>
            </a:r>
          </a:p>
          <a:p>
            <a:pPr marL="457200" indent="-457200">
              <a:spcBef>
                <a:spcPts val="0"/>
              </a:spcBef>
              <a:buFont typeface="+mj-lt"/>
              <a:buAutoNum type="arabicPeriod"/>
            </a:pPr>
            <a:r>
              <a:rPr lang="en-US" sz="2000" dirty="0" smtClean="0"/>
              <a:t>http</a:t>
            </a:r>
            <a:r>
              <a:rPr lang="en-US" sz="2000" dirty="0"/>
              <a:t>://www.wonkeedonkeetools.co.uk/bench-hooks/left-handed-right-handed-or-both</a:t>
            </a:r>
            <a:r>
              <a:rPr lang="en-US" sz="2000" dirty="0" smtClean="0"/>
              <a:t>/</a:t>
            </a:r>
          </a:p>
          <a:p>
            <a:pPr marL="457200" indent="-457200">
              <a:spcBef>
                <a:spcPts val="0"/>
              </a:spcBef>
              <a:buFont typeface="+mj-lt"/>
              <a:buAutoNum type="arabicPeriod"/>
            </a:pPr>
            <a:r>
              <a:rPr lang="en-US" sz="2000" dirty="0">
                <a:hlinkClick r:id="rId3"/>
              </a:rPr>
              <a:t>http://www.lefthandersday.com/tour/being-left-handed#.</a:t>
            </a:r>
            <a:r>
              <a:rPr lang="en-US" sz="2000" dirty="0" smtClean="0">
                <a:hlinkClick r:id="rId3"/>
              </a:rPr>
              <a:t>VUnTtJNRLFk</a:t>
            </a:r>
            <a:endParaRPr lang="en-US" sz="2000" dirty="0" smtClean="0"/>
          </a:p>
          <a:p>
            <a:pPr marL="457200" indent="-457200">
              <a:spcBef>
                <a:spcPts val="0"/>
              </a:spcBef>
              <a:buFont typeface="+mj-lt"/>
              <a:buAutoNum type="arabicPeriod"/>
            </a:pPr>
            <a:r>
              <a:rPr lang="el-GR" sz="2000" dirty="0" smtClean="0"/>
              <a:t>Βιβλίο </a:t>
            </a:r>
            <a:r>
              <a:rPr lang="el-GR" sz="2000" dirty="0"/>
              <a:t>«Αριστεροχειρία», Φίλιππος Βλάχος, Εκδόσεις Χριστοδουλίδη</a:t>
            </a:r>
            <a:r>
              <a:rPr lang="el-GR" sz="2000" dirty="0" smtClean="0"/>
              <a:t>.</a:t>
            </a:r>
          </a:p>
          <a:p>
            <a:pPr marL="457200" indent="-457200">
              <a:spcBef>
                <a:spcPts val="0"/>
              </a:spcBef>
              <a:buFont typeface="+mj-lt"/>
              <a:buAutoNum type="arabicPeriod"/>
            </a:pPr>
            <a:r>
              <a:rPr lang="el-GR" sz="2000" dirty="0" smtClean="0"/>
              <a:t>Βιβλίο </a:t>
            </a:r>
            <a:r>
              <a:rPr lang="el-GR" sz="2000" dirty="0"/>
              <a:t>«Αριστεροχειρία», Φίλιππος Βλάχος, Εκδόσεις Χριστοδουλίδη.</a:t>
            </a:r>
          </a:p>
          <a:p>
            <a:pPr marL="457200" indent="-457200">
              <a:spcBef>
                <a:spcPts val="0"/>
              </a:spcBef>
              <a:buFont typeface="+mj-lt"/>
              <a:buAutoNum type="arabicPeriod"/>
            </a:pPr>
            <a:endParaRPr lang="el-GR" sz="2000" dirty="0" smtClean="0"/>
          </a:p>
          <a:p>
            <a:pPr marL="457200" indent="-457200">
              <a:spcBef>
                <a:spcPts val="0"/>
              </a:spcBef>
              <a:buFont typeface="+mj-lt"/>
              <a:buAutoNum type="arabicPeriod"/>
            </a:pPr>
            <a:endParaRPr lang="el-GR" sz="2000" dirty="0"/>
          </a:p>
          <a:p>
            <a:pPr marL="457200" indent="-457200">
              <a:spcBef>
                <a:spcPts val="0"/>
              </a:spcBef>
              <a:buFont typeface="+mj-lt"/>
              <a:buAutoNum type="arabicPeriod"/>
            </a:pPr>
            <a:endParaRPr lang="el-GR" sz="2000" dirty="0" smtClean="0"/>
          </a:p>
          <a:p>
            <a:pPr marL="457200" indent="-457200">
              <a:spcBef>
                <a:spcPts val="0"/>
              </a:spcBef>
              <a:buFont typeface="+mj-lt"/>
              <a:buAutoNum type="arabicPeriod"/>
            </a:pPr>
            <a:endParaRPr lang="en-US" sz="2000" dirty="0" smtClean="0"/>
          </a:p>
          <a:p>
            <a:pPr marL="457200" indent="-457200">
              <a:spcBef>
                <a:spcPts val="0"/>
              </a:spcBef>
              <a:buFont typeface="+mj-lt"/>
              <a:buAutoNum type="arabicPeriod"/>
            </a:pPr>
            <a:endParaRPr lang="el-GR" sz="2000" dirty="0" smtClean="0"/>
          </a:p>
          <a:p>
            <a:pPr marL="457200" indent="-457200">
              <a:spcBef>
                <a:spcPts val="0"/>
              </a:spcBef>
              <a:buFont typeface="+mj-lt"/>
              <a:buAutoNum type="arabicPeriod"/>
            </a:pPr>
            <a:endParaRPr lang="el-GR" sz="2000" dirty="0"/>
          </a:p>
          <a:p>
            <a:pPr marL="457200" indent="-457200">
              <a:spcBef>
                <a:spcPts val="0"/>
              </a:spcBef>
              <a:buFont typeface="+mj-lt"/>
              <a:buAutoNum type="arabicPeriod"/>
            </a:pPr>
            <a:endParaRPr lang="el-GR" sz="2000" dirty="0" smtClean="0"/>
          </a:p>
          <a:p>
            <a:pPr marL="457200" indent="-457200">
              <a:spcBef>
                <a:spcPts val="0"/>
              </a:spcBef>
              <a:buFont typeface="+mj-lt"/>
              <a:buAutoNum type="arabicPeriod"/>
            </a:pPr>
            <a:endParaRPr lang="el-GR" sz="2000" dirty="0" smtClean="0"/>
          </a:p>
          <a:p>
            <a:pPr marL="0" indent="0">
              <a:spcBef>
                <a:spcPts val="0"/>
              </a:spcBef>
              <a:buNone/>
            </a:pPr>
            <a:endParaRPr lang="el-GR" sz="2000" dirty="0"/>
          </a:p>
          <a:p>
            <a:pPr marL="0" indent="0">
              <a:spcBef>
                <a:spcPts val="0"/>
              </a:spcBef>
              <a:buNone/>
            </a:pPr>
            <a:endParaRPr lang="el-GR" sz="2000" dirty="0" smtClean="0">
              <a:solidFill>
                <a:srgbClr val="FF0000"/>
              </a:solidFill>
            </a:endParaRPr>
          </a:p>
          <a:p>
            <a:pPr marL="0" indent="0">
              <a:spcBef>
                <a:spcPts val="0"/>
              </a:spcBef>
              <a:buNone/>
            </a:pPr>
            <a:endParaRPr lang="el-GR" sz="2000" dirty="0" smtClean="0">
              <a:solidFill>
                <a:srgbClr val="FF0000"/>
              </a:solidFill>
            </a:endParaRPr>
          </a:p>
          <a:p>
            <a:pPr marL="0" indent="0">
              <a:spcBef>
                <a:spcPts val="0"/>
              </a:spcBef>
              <a:buNone/>
            </a:pPr>
            <a:endParaRPr lang="el-GR" sz="2000" dirty="0">
              <a:solidFill>
                <a:srgbClr val="FF0000"/>
              </a:solidFill>
            </a:endParaRPr>
          </a:p>
          <a:p>
            <a:pPr marL="0" indent="0">
              <a:spcBef>
                <a:spcPts val="0"/>
              </a:spcBef>
              <a:buNone/>
            </a:pPr>
            <a:endParaRPr lang="en-US" sz="2000" dirty="0" smtClean="0"/>
          </a:p>
          <a:p>
            <a:pPr marL="0" indent="0">
              <a:spcBef>
                <a:spcPts val="0"/>
              </a:spcBef>
              <a:buNone/>
            </a:pPr>
            <a:endParaRPr lang="el-GR" sz="2000" dirty="0" smtClean="0"/>
          </a:p>
          <a:p>
            <a:pPr marL="0" indent="0">
              <a:spcBef>
                <a:spcPts val="0"/>
              </a:spcBef>
              <a:buNone/>
            </a:pPr>
            <a:endParaRPr lang="el-GR" sz="2000" dirty="0"/>
          </a:p>
        </p:txBody>
      </p:sp>
    </p:spTree>
    <p:extLst>
      <p:ext uri="{BB962C8B-B14F-4D97-AF65-F5344CB8AC3E}">
        <p14:creationId xmlns:p14="http://schemas.microsoft.com/office/powerpoint/2010/main" val="973580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78098"/>
          </a:xfrm>
        </p:spPr>
        <p:txBody>
          <a:bodyPr/>
          <a:lstStyle/>
          <a:p>
            <a:r>
              <a:rPr lang="el-GR" b="1" dirty="0" smtClean="0"/>
              <a:t>Σκοποί  ενότητας</a:t>
            </a:r>
            <a:endParaRPr lang="el-GR" b="1" dirty="0"/>
          </a:p>
        </p:txBody>
      </p:sp>
      <p:sp>
        <p:nvSpPr>
          <p:cNvPr id="3" name="Content Placeholder 2"/>
          <p:cNvSpPr>
            <a:spLocks noGrp="1"/>
          </p:cNvSpPr>
          <p:nvPr>
            <p:ph idx="1"/>
          </p:nvPr>
        </p:nvSpPr>
        <p:spPr>
          <a:xfrm>
            <a:off x="503548" y="1700809"/>
            <a:ext cx="8136904" cy="3888432"/>
          </a:xfrm>
        </p:spPr>
        <p:txBody>
          <a:bodyPr>
            <a:normAutofit/>
          </a:bodyPr>
          <a:lstStyle/>
          <a:p>
            <a:r>
              <a:rPr lang="el-GR" dirty="0" smtClean="0"/>
              <a:t>Ο προσδιορισμός του επιστημονικού πεδίου της Ψυχοφυσιολογίας</a:t>
            </a:r>
          </a:p>
          <a:p>
            <a:r>
              <a:rPr lang="el-GR" dirty="0" smtClean="0"/>
              <a:t>Ο ορισμός βασικών εννοιών</a:t>
            </a:r>
          </a:p>
          <a:p>
            <a:r>
              <a:rPr lang="el-GR" dirty="0" smtClean="0"/>
              <a:t>Η ιστορική </a:t>
            </a:r>
            <a:r>
              <a:rPr lang="el-GR" dirty="0"/>
              <a:t>αναδρομή </a:t>
            </a:r>
            <a:r>
              <a:rPr lang="el-GR" dirty="0" smtClean="0"/>
              <a:t>στο χώρο της Ψυχοφυσιολογίας</a:t>
            </a:r>
          </a:p>
          <a:p>
            <a:r>
              <a:rPr lang="el-GR" dirty="0" smtClean="0"/>
              <a:t>Παρουσίαση παραδειγμάτων</a:t>
            </a:r>
            <a:endParaRPr lang="el-GR" dirty="0"/>
          </a:p>
          <a:p>
            <a:pPr marL="0"/>
            <a:endParaRPr lang="el-GR" dirty="0"/>
          </a:p>
        </p:txBody>
      </p:sp>
    </p:spTree>
    <p:extLst>
      <p:ext uri="{BB962C8B-B14F-4D97-AF65-F5344CB8AC3E}">
        <p14:creationId xmlns:p14="http://schemas.microsoft.com/office/powerpoint/2010/main" val="2061497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l-GR" b="1" dirty="0" smtClean="0"/>
              <a:t>Περιεχόμενα ενότητας</a:t>
            </a:r>
            <a:endParaRPr lang="el-GR" b="1" dirty="0"/>
          </a:p>
        </p:txBody>
      </p:sp>
      <p:sp>
        <p:nvSpPr>
          <p:cNvPr id="3" name="Content Placeholder 2"/>
          <p:cNvSpPr>
            <a:spLocks noGrp="1"/>
          </p:cNvSpPr>
          <p:nvPr>
            <p:ph idx="1"/>
          </p:nvPr>
        </p:nvSpPr>
        <p:spPr/>
        <p:txBody>
          <a:bodyPr>
            <a:normAutofit/>
          </a:bodyPr>
          <a:lstStyle/>
          <a:p>
            <a:pPr marL="0" indent="0">
              <a:buNone/>
            </a:pPr>
            <a:r>
              <a:rPr lang="el-GR" b="1" dirty="0"/>
              <a:t>Ψυχοφυσιολογία</a:t>
            </a:r>
            <a:r>
              <a:rPr lang="el-GR" dirty="0"/>
              <a:t>: </a:t>
            </a:r>
            <a:endParaRPr lang="el-GR" dirty="0" smtClean="0"/>
          </a:p>
          <a:p>
            <a:r>
              <a:rPr lang="el-GR" dirty="0"/>
              <a:t>ο</a:t>
            </a:r>
            <a:r>
              <a:rPr lang="el-GR" dirty="0" smtClean="0"/>
              <a:t>ρισμός</a:t>
            </a:r>
            <a:endParaRPr lang="en-US" dirty="0" smtClean="0"/>
          </a:p>
          <a:p>
            <a:r>
              <a:rPr lang="el-GR" dirty="0" smtClean="0"/>
              <a:t>βασικές </a:t>
            </a:r>
            <a:r>
              <a:rPr lang="el-GR" dirty="0"/>
              <a:t>έννοιες </a:t>
            </a:r>
            <a:endParaRPr lang="en-US" dirty="0" smtClean="0"/>
          </a:p>
          <a:p>
            <a:r>
              <a:rPr lang="el-GR" dirty="0" smtClean="0"/>
              <a:t>ιστορική αναδρομή, </a:t>
            </a:r>
            <a:endParaRPr lang="en-US" dirty="0" smtClean="0"/>
          </a:p>
          <a:p>
            <a:r>
              <a:rPr lang="el-GR" dirty="0" smtClean="0"/>
              <a:t>προτίμηση χεριού (μια </a:t>
            </a:r>
            <a:r>
              <a:rPr lang="el-GR" dirty="0"/>
              <a:t>κινητική ασυμμετρία με </a:t>
            </a:r>
            <a:r>
              <a:rPr lang="el-GR" dirty="0" smtClean="0"/>
              <a:t>προεκτάσεις)</a:t>
            </a:r>
            <a:endParaRPr lang="el-GR" dirty="0"/>
          </a:p>
          <a:p>
            <a:pPr marL="0" indent="0" algn="ctr">
              <a:buNone/>
            </a:pPr>
            <a:r>
              <a:rPr lang="el-GR" dirty="0" smtClean="0"/>
              <a:t> </a:t>
            </a: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792088"/>
          </a:xfrm>
        </p:spPr>
        <p:txBody>
          <a:bodyPr/>
          <a:lstStyle/>
          <a:p>
            <a:r>
              <a:rPr lang="el-GR" b="1" dirty="0" smtClean="0"/>
              <a:t>Ψυχοφυσιολογία</a:t>
            </a:r>
            <a:endParaRPr lang="el-GR" b="1" dirty="0"/>
          </a:p>
        </p:txBody>
      </p:sp>
      <p:sp>
        <p:nvSpPr>
          <p:cNvPr id="3" name="Θέση περιεχομένου 2"/>
          <p:cNvSpPr>
            <a:spLocks noGrp="1"/>
          </p:cNvSpPr>
          <p:nvPr>
            <p:ph idx="1"/>
          </p:nvPr>
        </p:nvSpPr>
        <p:spPr>
          <a:xfrm>
            <a:off x="457200" y="1196752"/>
            <a:ext cx="8229600" cy="4958011"/>
          </a:xfrm>
        </p:spPr>
        <p:txBody>
          <a:bodyPr>
            <a:normAutofit fontScale="92500" lnSpcReduction="10000"/>
          </a:bodyPr>
          <a:lstStyle/>
          <a:p>
            <a:r>
              <a:rPr lang="el-GR" dirty="0" smtClean="0"/>
              <a:t>Είναι </a:t>
            </a:r>
            <a:r>
              <a:rPr lang="el-GR" dirty="0"/>
              <a:t>ο κλάδος της επιστήμης που ασχολείται με την διερεύνηση των σχέσεων, που αφορούν το </a:t>
            </a:r>
            <a:r>
              <a:rPr lang="el-GR" dirty="0" smtClean="0"/>
              <a:t>φυσιολογικό (</a:t>
            </a:r>
            <a:r>
              <a:rPr lang="el-GR" dirty="0"/>
              <a:t>βιολογικό) με το ψυχολογικό υπόστρωμα της ανθρώπινης συμπεριφοράς και την αλληλεπίδρασή τους.</a:t>
            </a:r>
          </a:p>
          <a:p>
            <a:r>
              <a:rPr lang="el-GR" dirty="0" smtClean="0"/>
              <a:t>Η </a:t>
            </a:r>
            <a:r>
              <a:rPr lang="el-GR" dirty="0"/>
              <a:t>συμπεριφορά είναι αποτέλεσμα πολύπλοκων αλληλεπιδράσεων βιολογικών, ψυχολογικών και κοινωνικών παραγόντων.</a:t>
            </a:r>
          </a:p>
          <a:p>
            <a:r>
              <a:rPr lang="el-GR" dirty="0" smtClean="0"/>
              <a:t>Η </a:t>
            </a:r>
            <a:r>
              <a:rPr lang="el-GR" dirty="0"/>
              <a:t>Ψυχοφυσιολογία στηρίζεται στην «ολιστική» άποψη του ανθρώπου ότι δηλαδή, η ψυχή και το σώμα είναι συνθετικά τμήματα του ατόμου.</a:t>
            </a:r>
          </a:p>
          <a:p>
            <a:endParaRPr lang="el-GR" dirty="0"/>
          </a:p>
          <a:p>
            <a:endParaRPr lang="el-GR" dirty="0"/>
          </a:p>
        </p:txBody>
      </p:sp>
    </p:spTree>
    <p:extLst>
      <p:ext uri="{BB962C8B-B14F-4D97-AF65-F5344CB8AC3E}">
        <p14:creationId xmlns:p14="http://schemas.microsoft.com/office/powerpoint/2010/main" val="3030514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11769" y="188640"/>
            <a:ext cx="8856984" cy="778098"/>
          </a:xfrm>
        </p:spPr>
        <p:txBody>
          <a:bodyPr>
            <a:normAutofit/>
          </a:bodyPr>
          <a:lstStyle/>
          <a:p>
            <a:r>
              <a:rPr lang="el-GR" sz="3600" b="1" dirty="0" smtClean="0"/>
              <a:t>Οι βιολογικές βάσεις της συμπεριφοράς 1</a:t>
            </a:r>
            <a:r>
              <a:rPr lang="en-US" sz="3600" b="1" dirty="0" smtClean="0"/>
              <a:t>/3</a:t>
            </a:r>
            <a:endParaRPr lang="el-GR" sz="3600" dirty="0"/>
          </a:p>
        </p:txBody>
      </p:sp>
      <p:sp>
        <p:nvSpPr>
          <p:cNvPr id="5" name="Θέση περιεχομένου 4"/>
          <p:cNvSpPr>
            <a:spLocks noGrp="1"/>
          </p:cNvSpPr>
          <p:nvPr>
            <p:ph idx="1"/>
          </p:nvPr>
        </p:nvSpPr>
        <p:spPr>
          <a:xfrm>
            <a:off x="251520" y="1340768"/>
            <a:ext cx="8712968" cy="4741987"/>
          </a:xfrm>
        </p:spPr>
        <p:txBody>
          <a:bodyPr>
            <a:noAutofit/>
          </a:bodyPr>
          <a:lstStyle/>
          <a:p>
            <a:pPr lvl="0"/>
            <a:r>
              <a:rPr lang="el-GR" dirty="0"/>
              <a:t>Ο ανθρώπινος οργανισμός </a:t>
            </a:r>
            <a:r>
              <a:rPr lang="el-GR" dirty="0" smtClean="0"/>
              <a:t>αποτελεί </a:t>
            </a:r>
            <a:r>
              <a:rPr lang="el-GR" dirty="0"/>
              <a:t>ένα ψυχοσωματικό σύνολο</a:t>
            </a:r>
            <a:r>
              <a:rPr lang="el-GR" dirty="0" smtClean="0"/>
              <a:t>.</a:t>
            </a:r>
            <a:r>
              <a:rPr lang="el-GR" dirty="0"/>
              <a:t> </a:t>
            </a:r>
          </a:p>
          <a:p>
            <a:pPr lvl="0"/>
            <a:r>
              <a:rPr lang="el-GR" dirty="0" smtClean="0"/>
              <a:t>Ορισμένα </a:t>
            </a:r>
            <a:r>
              <a:rPr lang="el-GR" dirty="0"/>
              <a:t>βιολογικά-φυσιολογικά συστήματα είναι συνδεδεμένα με πολύ συγκεκριμένες, μερικές φορές συμπεριφορές</a:t>
            </a:r>
            <a:r>
              <a:rPr lang="el-GR" dirty="0" smtClean="0"/>
              <a:t>.</a:t>
            </a:r>
            <a:r>
              <a:rPr lang="el-GR" dirty="0"/>
              <a:t> </a:t>
            </a:r>
          </a:p>
          <a:p>
            <a:pPr lvl="0"/>
            <a:r>
              <a:rPr lang="el-GR" dirty="0" smtClean="0"/>
              <a:t>Ο </a:t>
            </a:r>
            <a:r>
              <a:rPr lang="el-GR" dirty="0"/>
              <a:t>άνθρωπος μπορεί να επηρεάζει, μέσα από τις ψυχολογικές διεργασίες, τη λειτουργία των οργάνων του </a:t>
            </a:r>
            <a:r>
              <a:rPr lang="el-GR" dirty="0" smtClean="0"/>
              <a:t>σώματος (</a:t>
            </a:r>
            <a:r>
              <a:rPr lang="el-GR" dirty="0"/>
              <a:t>π.χ. θυμός</a:t>
            </a:r>
            <a:r>
              <a:rPr lang="el-GR" dirty="0" smtClean="0"/>
              <a:t>)</a:t>
            </a:r>
            <a:endParaRPr lang="el-GR"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16592" y="260648"/>
            <a:ext cx="8924727" cy="801514"/>
          </a:xfrm>
        </p:spPr>
        <p:txBody>
          <a:bodyPr>
            <a:normAutofit fontScale="90000"/>
          </a:bodyPr>
          <a:lstStyle/>
          <a:p>
            <a:r>
              <a:rPr lang="el-GR" sz="3800" b="1" dirty="0"/>
              <a:t>Οι βιολογικές βάσεις της συμπεριφοράς </a:t>
            </a:r>
            <a:r>
              <a:rPr lang="el-GR" sz="3800" b="1" dirty="0" smtClean="0"/>
              <a:t>2</a:t>
            </a:r>
            <a:r>
              <a:rPr lang="en-US" sz="3800" b="1" dirty="0" smtClean="0"/>
              <a:t>/3</a:t>
            </a:r>
            <a:endParaRPr lang="el-GR" sz="3800" dirty="0"/>
          </a:p>
        </p:txBody>
      </p:sp>
      <p:sp>
        <p:nvSpPr>
          <p:cNvPr id="3" name="Θέση περιεχομένου 2"/>
          <p:cNvSpPr>
            <a:spLocks noGrp="1"/>
          </p:cNvSpPr>
          <p:nvPr>
            <p:ph idx="1"/>
          </p:nvPr>
        </p:nvSpPr>
        <p:spPr/>
        <p:txBody>
          <a:bodyPr>
            <a:normAutofit fontScale="92500" lnSpcReduction="20000"/>
          </a:bodyPr>
          <a:lstStyle/>
          <a:p>
            <a:pPr lvl="0"/>
            <a:r>
              <a:rPr lang="el-GR" dirty="0" smtClean="0"/>
              <a:t>Η σχέση φυσιολογικών διεργασιών και συμπεριφοράς είναι αμφίδρομη.</a:t>
            </a:r>
          </a:p>
          <a:p>
            <a:pPr lvl="0"/>
            <a:r>
              <a:rPr lang="el-GR" dirty="0" smtClean="0"/>
              <a:t>Για να υπάρξει ο άνθρωπος σαν βιολογικό σύστημα που έχει τη δυνατότητα προσαρμογής στις μεταβολές του φυσικού περιβάλλοντος (εξωτερικές και εσωτερικές), αλλά και του κοινωνικού περιβάλλοντός του.</a:t>
            </a:r>
          </a:p>
          <a:p>
            <a:pPr lvl="0"/>
            <a:r>
              <a:rPr lang="el-GR" dirty="0" smtClean="0"/>
              <a:t>Είναι δηλαδή απαραίτητη η λειτουργική ισορροπία, ομοιόσταση, δυο παραγόντων που απαρτίζουν το άτομο, δηλ. του σωματικού και του ψυχικού.</a:t>
            </a:r>
          </a:p>
          <a:p>
            <a:endParaRPr lang="el-GR" dirty="0"/>
          </a:p>
        </p:txBody>
      </p:sp>
    </p:spTree>
    <p:extLst>
      <p:ext uri="{BB962C8B-B14F-4D97-AF65-F5344CB8AC3E}">
        <p14:creationId xmlns:p14="http://schemas.microsoft.com/office/powerpoint/2010/main" val="186596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3"/>
          <p:cNvSpPr>
            <a:spLocks noGrp="1"/>
          </p:cNvSpPr>
          <p:nvPr>
            <p:ph type="title"/>
          </p:nvPr>
        </p:nvSpPr>
        <p:spPr>
          <a:xfrm>
            <a:off x="146845" y="160338"/>
            <a:ext cx="8924727" cy="801514"/>
          </a:xfrm>
        </p:spPr>
        <p:txBody>
          <a:bodyPr>
            <a:normAutofit fontScale="90000"/>
          </a:bodyPr>
          <a:lstStyle/>
          <a:p>
            <a:r>
              <a:rPr lang="el-GR" sz="3800" b="1" dirty="0"/>
              <a:t>Οι βιολογικές βάσεις της συμπεριφοράς </a:t>
            </a:r>
            <a:r>
              <a:rPr lang="el-GR" sz="3800" b="1" dirty="0" smtClean="0"/>
              <a:t>3</a:t>
            </a:r>
            <a:r>
              <a:rPr lang="en-US" sz="3800" b="1" dirty="0" smtClean="0"/>
              <a:t>/3</a:t>
            </a:r>
            <a:endParaRPr lang="el-GR" sz="3800" dirty="0"/>
          </a:p>
        </p:txBody>
      </p:sp>
      <p:sp>
        <p:nvSpPr>
          <p:cNvPr id="3" name="Θέση περιεχομένου"/>
          <p:cNvSpPr>
            <a:spLocks noGrp="1"/>
          </p:cNvSpPr>
          <p:nvPr>
            <p:ph idx="1"/>
          </p:nvPr>
        </p:nvSpPr>
        <p:spPr>
          <a:xfrm>
            <a:off x="494409" y="952161"/>
            <a:ext cx="8229600" cy="2116799"/>
          </a:xfrm>
        </p:spPr>
        <p:txBody>
          <a:bodyPr>
            <a:normAutofit fontScale="92500"/>
          </a:bodyPr>
          <a:lstStyle/>
          <a:p>
            <a:pPr marL="0" indent="0">
              <a:buNone/>
            </a:pPr>
            <a:r>
              <a:rPr lang="el-GR" dirty="0" smtClean="0"/>
              <a:t>Τα </a:t>
            </a:r>
            <a:r>
              <a:rPr lang="el-GR" dirty="0"/>
              <a:t>δυο κύρια συστήματα του </a:t>
            </a:r>
            <a:r>
              <a:rPr lang="el-GR" dirty="0" smtClean="0"/>
              <a:t>ανθρώπινου οργανισμού </a:t>
            </a:r>
            <a:r>
              <a:rPr lang="el-GR" dirty="0"/>
              <a:t>που είναι υπεύθυνα για </a:t>
            </a:r>
            <a:r>
              <a:rPr lang="el-GR" dirty="0" smtClean="0"/>
              <a:t>τη διατήρηση </a:t>
            </a:r>
            <a:r>
              <a:rPr lang="el-GR" dirty="0"/>
              <a:t>της ψυχοσωματικής ομοιοστασίας </a:t>
            </a:r>
            <a:r>
              <a:rPr lang="el-GR" dirty="0" smtClean="0"/>
              <a:t> είναι </a:t>
            </a:r>
            <a:r>
              <a:rPr lang="el-GR" dirty="0"/>
              <a:t>το νευρικό </a:t>
            </a:r>
            <a:r>
              <a:rPr lang="el-GR" dirty="0" smtClean="0"/>
              <a:t>σύστημα και το ενδοκρινικό (</a:t>
            </a:r>
            <a:r>
              <a:rPr lang="el-GR" dirty="0"/>
              <a:t>ορμονικό) </a:t>
            </a:r>
            <a:r>
              <a:rPr lang="el-GR" dirty="0" smtClean="0"/>
              <a:t>σύστημα.</a:t>
            </a:r>
            <a:endParaRPr lang="el-GR" dirty="0"/>
          </a:p>
        </p:txBody>
      </p:sp>
      <p:pic>
        <p:nvPicPr>
          <p:cNvPr id="1028" name="Picture 2" descr="Το ενδοκρινικό (ορμονικό) σύστημα&#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913841"/>
            <a:ext cx="2088232" cy="2873713"/>
          </a:xfrm>
          <a:prstGeom prst="rect">
            <a:avLst/>
          </a:prstGeom>
          <a:noFill/>
          <a:extLst>
            <a:ext uri="{909E8E84-426E-40DD-AFC4-6F175D3DCCD1}">
              <a14:hiddenFill xmlns:a14="http://schemas.microsoft.com/office/drawing/2010/main">
                <a:solidFill>
                  <a:srgbClr val="FFFFFF"/>
                </a:solidFill>
              </a14:hiddenFill>
            </a:ext>
          </a:extLst>
        </p:spPr>
      </p:pic>
      <p:sp>
        <p:nvSpPr>
          <p:cNvPr id="6" name="Ετικέτα 1"/>
          <p:cNvSpPr/>
          <p:nvPr/>
        </p:nvSpPr>
        <p:spPr>
          <a:xfrm>
            <a:off x="1187625" y="5589240"/>
            <a:ext cx="2376264" cy="707886"/>
          </a:xfrm>
          <a:prstGeom prst="rect">
            <a:avLst/>
          </a:prstGeom>
        </p:spPr>
        <p:txBody>
          <a:bodyPr wrap="square">
            <a:spAutoFit/>
          </a:bodyPr>
          <a:lstStyle/>
          <a:p>
            <a:pPr algn="ctr"/>
            <a:r>
              <a:rPr lang="el-GR" sz="2000" dirty="0"/>
              <a:t>Εικόνα </a:t>
            </a:r>
            <a:r>
              <a:rPr lang="el-GR" sz="2000" dirty="0" smtClean="0"/>
              <a:t>1</a:t>
            </a:r>
            <a:endParaRPr lang="el-GR" sz="2000" dirty="0"/>
          </a:p>
          <a:p>
            <a:pPr algn="ctr"/>
            <a:r>
              <a:rPr lang="el-GR" sz="2000" dirty="0" smtClean="0"/>
              <a:t>Το </a:t>
            </a:r>
            <a:r>
              <a:rPr lang="el-GR" sz="2000" dirty="0"/>
              <a:t>νευρικό </a:t>
            </a:r>
            <a:r>
              <a:rPr lang="el-GR" sz="2000" dirty="0" smtClean="0"/>
              <a:t>σύστημα</a:t>
            </a:r>
            <a:endParaRPr lang="el-GR" sz="2000" dirty="0"/>
          </a:p>
        </p:txBody>
      </p:sp>
      <p:pic>
        <p:nvPicPr>
          <p:cNvPr id="1026" name="Picture 1" descr="Εικόνα Το νευρικό σύστημ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613" y="3017205"/>
            <a:ext cx="2592287" cy="2572035"/>
          </a:xfrm>
          <a:prstGeom prst="rect">
            <a:avLst/>
          </a:prstGeom>
          <a:noFill/>
          <a:extLst>
            <a:ext uri="{909E8E84-426E-40DD-AFC4-6F175D3DCCD1}">
              <a14:hiddenFill xmlns:a14="http://schemas.microsoft.com/office/drawing/2010/main">
                <a:solidFill>
                  <a:srgbClr val="FFFFFF"/>
                </a:solidFill>
              </a14:hiddenFill>
            </a:ext>
          </a:extLst>
        </p:spPr>
      </p:pic>
      <p:sp>
        <p:nvSpPr>
          <p:cNvPr id="11" name="Ετικέτα -2" descr="Το ενδοκρινικό (ορμονικό) σύστημα&#10;"/>
          <p:cNvSpPr/>
          <p:nvPr/>
        </p:nvSpPr>
        <p:spPr>
          <a:xfrm>
            <a:off x="4716016" y="5589240"/>
            <a:ext cx="4080001" cy="707886"/>
          </a:xfrm>
          <a:prstGeom prst="rect">
            <a:avLst/>
          </a:prstGeom>
        </p:spPr>
        <p:txBody>
          <a:bodyPr wrap="square">
            <a:spAutoFit/>
          </a:bodyPr>
          <a:lstStyle/>
          <a:p>
            <a:pPr algn="ctr"/>
            <a:r>
              <a:rPr lang="el-GR" sz="2000" dirty="0"/>
              <a:t>Εικόνα </a:t>
            </a:r>
            <a:r>
              <a:rPr lang="el-GR" sz="2000" dirty="0" smtClean="0"/>
              <a:t>2</a:t>
            </a:r>
          </a:p>
          <a:p>
            <a:r>
              <a:rPr lang="el-GR" sz="2000" dirty="0" smtClean="0"/>
              <a:t>Το </a:t>
            </a:r>
            <a:r>
              <a:rPr lang="el-GR" sz="2000" dirty="0"/>
              <a:t>ενδοκρινικό (ορμονικό) </a:t>
            </a:r>
            <a:r>
              <a:rPr lang="el-GR" sz="2000" dirty="0" smtClean="0"/>
              <a:t>σύστημα</a:t>
            </a:r>
            <a:endParaRPr lang="el-GR" sz="2000" dirty="0"/>
          </a:p>
        </p:txBody>
      </p:sp>
    </p:spTree>
    <p:extLst>
      <p:ext uri="{BB962C8B-B14F-4D97-AF65-F5344CB8AC3E}">
        <p14:creationId xmlns:p14="http://schemas.microsoft.com/office/powerpoint/2010/main" val="357414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066130"/>
          </a:xfrm>
        </p:spPr>
        <p:txBody>
          <a:bodyPr>
            <a:normAutofit fontScale="90000"/>
          </a:bodyPr>
          <a:lstStyle/>
          <a:p>
            <a:r>
              <a:rPr lang="el-GR" b="1" dirty="0" smtClean="0"/>
              <a:t>Το παράδειγμα </a:t>
            </a:r>
            <a:r>
              <a:rPr lang="el-GR" b="1" dirty="0"/>
              <a:t>της </a:t>
            </a:r>
            <a:r>
              <a:rPr lang="el-GR" b="1" dirty="0" smtClean="0"/>
              <a:t>αριστεροχειρίας </a:t>
            </a:r>
            <a:r>
              <a:rPr lang="el-GR" sz="3100" b="1" dirty="0" smtClean="0"/>
              <a:t>(μιας κινητικής ασυμμετρίας </a:t>
            </a:r>
            <a:r>
              <a:rPr lang="el-GR" sz="3100" b="1" dirty="0"/>
              <a:t>με </a:t>
            </a:r>
            <a:r>
              <a:rPr lang="el-GR" sz="3100" b="1" dirty="0" smtClean="0"/>
              <a:t>προεκτάσεις…)</a:t>
            </a:r>
            <a:endParaRPr lang="el-GR" sz="3100" b="1" dirty="0"/>
          </a:p>
        </p:txBody>
      </p:sp>
      <p:pic>
        <p:nvPicPr>
          <p:cNvPr id="4" name="Εικόνα 3" descr="Εικόνα &#10;Γράφει με το δεξί ή το αριστερό χέρι"/>
          <p:cNvPicPr>
            <a:picLocks noChangeAspect="1"/>
          </p:cNvPicPr>
          <p:nvPr/>
        </p:nvPicPr>
        <p:blipFill>
          <a:blip r:embed="rId2"/>
          <a:stretch>
            <a:fillRect/>
          </a:stretch>
        </p:blipFill>
        <p:spPr>
          <a:xfrm>
            <a:off x="1643061" y="1704020"/>
            <a:ext cx="5857875" cy="3810000"/>
          </a:xfrm>
          <a:prstGeom prst="rect">
            <a:avLst/>
          </a:prstGeom>
        </p:spPr>
      </p:pic>
      <p:sp>
        <p:nvSpPr>
          <p:cNvPr id="5" name="Ετικέτα 3"/>
          <p:cNvSpPr/>
          <p:nvPr/>
        </p:nvSpPr>
        <p:spPr>
          <a:xfrm>
            <a:off x="2051720" y="5877272"/>
            <a:ext cx="4572000" cy="369332"/>
          </a:xfrm>
          <a:prstGeom prst="rect">
            <a:avLst/>
          </a:prstGeom>
        </p:spPr>
        <p:txBody>
          <a:bodyPr>
            <a:spAutoFit/>
          </a:bodyPr>
          <a:lstStyle/>
          <a:p>
            <a:pPr algn="ctr"/>
            <a:r>
              <a:rPr lang="el-GR" dirty="0"/>
              <a:t>Εικόνα </a:t>
            </a:r>
            <a:r>
              <a:rPr lang="en-US" dirty="0" smtClean="0"/>
              <a:t>3</a:t>
            </a:r>
            <a:endParaRPr lang="el-GR" dirty="0"/>
          </a:p>
        </p:txBody>
      </p:sp>
    </p:spTree>
    <p:extLst>
      <p:ext uri="{BB962C8B-B14F-4D97-AF65-F5344CB8AC3E}">
        <p14:creationId xmlns:p14="http://schemas.microsoft.com/office/powerpoint/2010/main" val="360983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r>
              <a:rPr lang="el-GR" b="1" dirty="0" smtClean="0"/>
              <a:t>Διάσημοι αριστερόχειρες</a:t>
            </a:r>
            <a:endParaRPr lang="el-GR" b="1" dirty="0"/>
          </a:p>
        </p:txBody>
      </p:sp>
      <p:sp>
        <p:nvSpPr>
          <p:cNvPr id="3" name="Θέση περιεχομένου 2"/>
          <p:cNvSpPr>
            <a:spLocks noGrp="1"/>
          </p:cNvSpPr>
          <p:nvPr>
            <p:ph idx="1"/>
          </p:nvPr>
        </p:nvSpPr>
        <p:spPr>
          <a:xfrm>
            <a:off x="251520" y="836712"/>
            <a:ext cx="8712968" cy="5472608"/>
          </a:xfrm>
        </p:spPr>
        <p:txBody>
          <a:bodyPr numCol="4">
            <a:noAutofit/>
          </a:bodyPr>
          <a:lstStyle/>
          <a:p>
            <a:pPr marL="0" indent="0">
              <a:spcBef>
                <a:spcPts val="0"/>
              </a:spcBef>
              <a:buNone/>
            </a:pPr>
            <a:r>
              <a:rPr lang="en-US" sz="2000" dirty="0"/>
              <a:t>Leonardo da </a:t>
            </a:r>
            <a:r>
              <a:rPr lang="en-US" sz="2000" dirty="0" smtClean="0"/>
              <a:t>Vinci</a:t>
            </a:r>
            <a:r>
              <a:rPr lang="el-GR" sz="2000" dirty="0" smtClean="0"/>
              <a:t>, </a:t>
            </a:r>
            <a:endParaRPr lang="en-US" sz="2000" dirty="0" smtClean="0"/>
          </a:p>
          <a:p>
            <a:pPr marL="0" indent="0">
              <a:spcBef>
                <a:spcPts val="0"/>
              </a:spcBef>
              <a:buNone/>
            </a:pPr>
            <a:r>
              <a:rPr lang="en-US" sz="2000" dirty="0" smtClean="0"/>
              <a:t>Michelangelo</a:t>
            </a:r>
          </a:p>
          <a:p>
            <a:pPr marL="0" indent="0">
              <a:spcBef>
                <a:spcPts val="0"/>
              </a:spcBef>
              <a:buNone/>
            </a:pPr>
            <a:r>
              <a:rPr lang="en-US" sz="2000" dirty="0" smtClean="0"/>
              <a:t>Pablo Picasso</a:t>
            </a:r>
          </a:p>
          <a:p>
            <a:pPr marL="0" indent="0">
              <a:spcBef>
                <a:spcPts val="0"/>
              </a:spcBef>
              <a:buNone/>
            </a:pPr>
            <a:r>
              <a:rPr lang="en-US" sz="2000" dirty="0" smtClean="0"/>
              <a:t>Bob </a:t>
            </a:r>
            <a:r>
              <a:rPr lang="en-US" sz="2000" dirty="0"/>
              <a:t>Dylan</a:t>
            </a:r>
          </a:p>
          <a:p>
            <a:pPr marL="0" indent="0">
              <a:spcBef>
                <a:spcPts val="0"/>
              </a:spcBef>
              <a:buNone/>
            </a:pPr>
            <a:r>
              <a:rPr lang="en-US" sz="2000" dirty="0" smtClean="0"/>
              <a:t>David </a:t>
            </a:r>
            <a:r>
              <a:rPr lang="en-US" sz="2000" dirty="0"/>
              <a:t>Bowie</a:t>
            </a:r>
          </a:p>
          <a:p>
            <a:pPr marL="0" indent="0">
              <a:spcBef>
                <a:spcPts val="0"/>
              </a:spcBef>
              <a:buNone/>
            </a:pPr>
            <a:r>
              <a:rPr lang="en-US" sz="2000" dirty="0" smtClean="0"/>
              <a:t>Jimi </a:t>
            </a:r>
            <a:r>
              <a:rPr lang="en-US" sz="2000" dirty="0"/>
              <a:t>Hendrix</a:t>
            </a:r>
          </a:p>
          <a:p>
            <a:pPr marL="0" indent="0">
              <a:spcBef>
                <a:spcPts val="0"/>
              </a:spcBef>
              <a:buNone/>
            </a:pPr>
            <a:r>
              <a:rPr lang="en-US" sz="2000" dirty="0" smtClean="0"/>
              <a:t>Paul McCartney</a:t>
            </a:r>
            <a:endParaRPr lang="en-US" sz="2000" dirty="0"/>
          </a:p>
          <a:p>
            <a:pPr marL="0" indent="0">
              <a:spcBef>
                <a:spcPts val="0"/>
              </a:spcBef>
              <a:buNone/>
            </a:pPr>
            <a:r>
              <a:rPr lang="en-US" sz="2000" dirty="0"/>
              <a:t>Phil </a:t>
            </a:r>
            <a:r>
              <a:rPr lang="en-US" sz="2000" dirty="0" smtClean="0"/>
              <a:t>Collins</a:t>
            </a:r>
            <a:endParaRPr lang="el-GR" sz="2000" dirty="0" smtClean="0"/>
          </a:p>
          <a:p>
            <a:pPr marL="0" indent="0">
              <a:spcBef>
                <a:spcPts val="0"/>
              </a:spcBef>
              <a:buNone/>
            </a:pPr>
            <a:r>
              <a:rPr lang="en-US" sz="2000" dirty="0" smtClean="0"/>
              <a:t>Sting</a:t>
            </a:r>
            <a:endParaRPr lang="en-US" sz="2000" dirty="0"/>
          </a:p>
          <a:p>
            <a:pPr marL="0" indent="0">
              <a:spcBef>
                <a:spcPts val="0"/>
              </a:spcBef>
              <a:buNone/>
            </a:pPr>
            <a:r>
              <a:rPr lang="en-US" sz="2000" dirty="0"/>
              <a:t>Beethoven</a:t>
            </a:r>
          </a:p>
          <a:p>
            <a:pPr marL="0" indent="0">
              <a:spcBef>
                <a:spcPts val="0"/>
              </a:spcBef>
              <a:buNone/>
            </a:pPr>
            <a:r>
              <a:rPr lang="en-US" sz="2000" dirty="0" err="1" smtClean="0"/>
              <a:t>Rachmaninof</a:t>
            </a:r>
            <a:endParaRPr lang="el-GR" sz="2000" dirty="0" smtClean="0"/>
          </a:p>
          <a:p>
            <a:pPr marL="0" indent="0">
              <a:spcBef>
                <a:spcPts val="0"/>
              </a:spcBef>
              <a:buNone/>
            </a:pPr>
            <a:r>
              <a:rPr lang="en-US" sz="2000" dirty="0" smtClean="0"/>
              <a:t>Robert </a:t>
            </a:r>
            <a:r>
              <a:rPr lang="en-US" sz="2000" dirty="0"/>
              <a:t>Schumann</a:t>
            </a:r>
          </a:p>
          <a:p>
            <a:pPr marL="0" indent="0">
              <a:spcBef>
                <a:spcPts val="0"/>
              </a:spcBef>
              <a:buNone/>
            </a:pPr>
            <a:r>
              <a:rPr lang="en-US" sz="2000" dirty="0" smtClean="0"/>
              <a:t>Angelina </a:t>
            </a:r>
            <a:r>
              <a:rPr lang="en-US" sz="2000" dirty="0"/>
              <a:t>Jolie</a:t>
            </a:r>
          </a:p>
          <a:p>
            <a:pPr marL="0" indent="0">
              <a:spcBef>
                <a:spcPts val="0"/>
              </a:spcBef>
              <a:buNone/>
            </a:pPr>
            <a:r>
              <a:rPr lang="en-US" sz="2000" dirty="0"/>
              <a:t>Anthony Perkins</a:t>
            </a:r>
          </a:p>
          <a:p>
            <a:pPr marL="0" indent="0">
              <a:spcBef>
                <a:spcPts val="0"/>
              </a:spcBef>
              <a:buNone/>
            </a:pPr>
            <a:r>
              <a:rPr lang="en-US" sz="2000" dirty="0" smtClean="0"/>
              <a:t>Bruce Willis</a:t>
            </a:r>
          </a:p>
          <a:p>
            <a:pPr marL="0" indent="0">
              <a:spcBef>
                <a:spcPts val="0"/>
              </a:spcBef>
              <a:buNone/>
            </a:pPr>
            <a:r>
              <a:rPr lang="en-US" sz="2000" dirty="0" smtClean="0"/>
              <a:t>Greta </a:t>
            </a:r>
            <a:r>
              <a:rPr lang="en-US" sz="2000" dirty="0"/>
              <a:t>Garbo</a:t>
            </a:r>
          </a:p>
          <a:p>
            <a:pPr marL="0" indent="0">
              <a:spcBef>
                <a:spcPts val="0"/>
              </a:spcBef>
              <a:buNone/>
            </a:pPr>
            <a:r>
              <a:rPr lang="en-US" sz="2000" dirty="0"/>
              <a:t>Julia Roberts</a:t>
            </a:r>
          </a:p>
          <a:p>
            <a:pPr marL="0" indent="0">
              <a:spcBef>
                <a:spcPts val="0"/>
              </a:spcBef>
              <a:buNone/>
            </a:pPr>
            <a:r>
              <a:rPr lang="en-US" sz="2000" dirty="0"/>
              <a:t>Keanu Reeves</a:t>
            </a:r>
          </a:p>
          <a:p>
            <a:pPr marL="0" indent="0">
              <a:spcBef>
                <a:spcPts val="0"/>
              </a:spcBef>
              <a:buNone/>
            </a:pPr>
            <a:r>
              <a:rPr lang="en-US" sz="2000" dirty="0" smtClean="0"/>
              <a:t>Marilyn </a:t>
            </a:r>
            <a:r>
              <a:rPr lang="en-US" sz="2000" dirty="0"/>
              <a:t>Monroe</a:t>
            </a:r>
          </a:p>
          <a:p>
            <a:pPr marL="0" indent="0">
              <a:spcBef>
                <a:spcPts val="0"/>
              </a:spcBef>
              <a:buNone/>
            </a:pPr>
            <a:r>
              <a:rPr lang="en-US" sz="2000" dirty="0"/>
              <a:t>Matt Dillon</a:t>
            </a:r>
          </a:p>
          <a:p>
            <a:pPr marL="0" indent="0">
              <a:spcBef>
                <a:spcPts val="0"/>
              </a:spcBef>
              <a:buNone/>
            </a:pPr>
            <a:r>
              <a:rPr lang="en-US" sz="2000" dirty="0" smtClean="0"/>
              <a:t>Mickey </a:t>
            </a:r>
            <a:r>
              <a:rPr lang="en-US" sz="2000" dirty="0" err="1"/>
              <a:t>Rourke</a:t>
            </a:r>
            <a:endParaRPr lang="en-US" sz="2000" dirty="0"/>
          </a:p>
          <a:p>
            <a:pPr marL="0" indent="0">
              <a:spcBef>
                <a:spcPts val="0"/>
              </a:spcBef>
              <a:buNone/>
            </a:pPr>
            <a:r>
              <a:rPr lang="en-US" sz="2000" dirty="0"/>
              <a:t>Nicole Kidman</a:t>
            </a:r>
          </a:p>
          <a:p>
            <a:pPr marL="0" indent="0">
              <a:spcBef>
                <a:spcPts val="0"/>
              </a:spcBef>
              <a:buNone/>
            </a:pPr>
            <a:r>
              <a:rPr lang="en-US" sz="2000" dirty="0" smtClean="0"/>
              <a:t>Robert </a:t>
            </a:r>
            <a:r>
              <a:rPr lang="en-US" sz="2000" dirty="0" err="1"/>
              <a:t>DeNiro</a:t>
            </a:r>
            <a:endParaRPr lang="en-US" sz="2000" dirty="0"/>
          </a:p>
          <a:p>
            <a:pPr marL="0" indent="0">
              <a:spcBef>
                <a:spcPts val="0"/>
              </a:spcBef>
              <a:buNone/>
            </a:pPr>
            <a:r>
              <a:rPr lang="en-US" sz="2000" dirty="0"/>
              <a:t>Robert Redford</a:t>
            </a:r>
          </a:p>
          <a:p>
            <a:pPr marL="0" indent="0">
              <a:spcBef>
                <a:spcPts val="0"/>
              </a:spcBef>
              <a:buNone/>
            </a:pPr>
            <a:r>
              <a:rPr lang="en-US" sz="2000" dirty="0" smtClean="0"/>
              <a:t>Shirley </a:t>
            </a:r>
            <a:r>
              <a:rPr lang="en-US" sz="2000" dirty="0" err="1"/>
              <a:t>MacLaine</a:t>
            </a:r>
            <a:endParaRPr lang="en-US" sz="2000" dirty="0"/>
          </a:p>
          <a:p>
            <a:pPr marL="0" indent="0">
              <a:spcBef>
                <a:spcPts val="0"/>
              </a:spcBef>
              <a:buNone/>
            </a:pPr>
            <a:r>
              <a:rPr lang="en-US" sz="2000" dirty="0"/>
              <a:t>Steve McQueen</a:t>
            </a:r>
          </a:p>
          <a:p>
            <a:pPr marL="0" indent="0">
              <a:spcBef>
                <a:spcPts val="0"/>
              </a:spcBef>
              <a:buNone/>
            </a:pPr>
            <a:r>
              <a:rPr lang="en-US" sz="2000" dirty="0" smtClean="0"/>
              <a:t>Tom </a:t>
            </a:r>
            <a:r>
              <a:rPr lang="en-US" sz="2000" dirty="0"/>
              <a:t>Cruise</a:t>
            </a:r>
          </a:p>
          <a:p>
            <a:pPr marL="0" indent="0">
              <a:spcBef>
                <a:spcPts val="0"/>
              </a:spcBef>
              <a:buNone/>
            </a:pPr>
            <a:r>
              <a:rPr lang="en-US" sz="2000" dirty="0" smtClean="0"/>
              <a:t>Jimmy </a:t>
            </a:r>
            <a:r>
              <a:rPr lang="en-US" sz="2000" dirty="0"/>
              <a:t>Connors</a:t>
            </a:r>
          </a:p>
          <a:p>
            <a:pPr marL="0" indent="0">
              <a:spcBef>
                <a:spcPts val="0"/>
              </a:spcBef>
              <a:buNone/>
            </a:pPr>
            <a:r>
              <a:rPr lang="en-US" sz="2000" dirty="0"/>
              <a:t>John McEnroe</a:t>
            </a:r>
          </a:p>
          <a:p>
            <a:pPr marL="0" indent="0">
              <a:spcBef>
                <a:spcPts val="0"/>
              </a:spcBef>
              <a:buNone/>
            </a:pPr>
            <a:r>
              <a:rPr lang="en-US" sz="2000" dirty="0" smtClean="0"/>
              <a:t>Martina Navratilova</a:t>
            </a:r>
          </a:p>
          <a:p>
            <a:pPr marL="0" indent="0">
              <a:spcBef>
                <a:spcPts val="0"/>
              </a:spcBef>
              <a:buNone/>
            </a:pPr>
            <a:r>
              <a:rPr lang="el-GR" sz="2000" dirty="0" smtClean="0"/>
              <a:t>Αριστοτέλης</a:t>
            </a:r>
            <a:endParaRPr lang="el-GR" sz="2000" dirty="0"/>
          </a:p>
          <a:p>
            <a:pPr marL="0" indent="0">
              <a:spcBef>
                <a:spcPts val="0"/>
              </a:spcBef>
              <a:buNone/>
            </a:pPr>
            <a:r>
              <a:rPr lang="en-US" sz="2000" dirty="0"/>
              <a:t>Albert Einstein</a:t>
            </a:r>
          </a:p>
          <a:p>
            <a:pPr marL="0" indent="0">
              <a:spcBef>
                <a:spcPts val="0"/>
              </a:spcBef>
              <a:buNone/>
            </a:pPr>
            <a:r>
              <a:rPr lang="en-US" sz="2000" dirty="0"/>
              <a:t>Isaac Newton</a:t>
            </a:r>
          </a:p>
          <a:p>
            <a:pPr marL="0" indent="0">
              <a:spcBef>
                <a:spcPts val="0"/>
              </a:spcBef>
              <a:buNone/>
            </a:pPr>
            <a:r>
              <a:rPr lang="en-US" sz="2000" dirty="0"/>
              <a:t>Hans Christian Andersen</a:t>
            </a:r>
          </a:p>
          <a:p>
            <a:pPr marL="0" indent="0">
              <a:spcBef>
                <a:spcPts val="0"/>
              </a:spcBef>
              <a:buNone/>
            </a:pPr>
            <a:r>
              <a:rPr lang="en-US" sz="2000" dirty="0" smtClean="0"/>
              <a:t>Joan </a:t>
            </a:r>
            <a:r>
              <a:rPr lang="en-US" sz="2000" dirty="0"/>
              <a:t>of Arc (</a:t>
            </a:r>
            <a:r>
              <a:rPr lang="el-GR" sz="2000" dirty="0"/>
              <a:t>Ιωάννα της Λορένης</a:t>
            </a:r>
            <a:r>
              <a:rPr lang="el-GR" sz="2000" dirty="0" smtClean="0"/>
              <a:t>)</a:t>
            </a:r>
            <a:endParaRPr lang="en-US" sz="2000" dirty="0" smtClean="0"/>
          </a:p>
          <a:p>
            <a:pPr marL="0" indent="0">
              <a:spcBef>
                <a:spcPts val="0"/>
              </a:spcBef>
              <a:buNone/>
            </a:pPr>
            <a:r>
              <a:rPr lang="el-GR" sz="2000" dirty="0" smtClean="0"/>
              <a:t>Ιούλιος </a:t>
            </a:r>
            <a:r>
              <a:rPr lang="el-GR" sz="2000" dirty="0"/>
              <a:t>Καίσαρας</a:t>
            </a:r>
          </a:p>
          <a:p>
            <a:pPr marL="0" indent="0">
              <a:spcBef>
                <a:spcPts val="0"/>
              </a:spcBef>
              <a:buNone/>
            </a:pPr>
            <a:r>
              <a:rPr lang="el-GR" sz="2000" dirty="0"/>
              <a:t>Μέγας Αλέξανδρος</a:t>
            </a:r>
          </a:p>
          <a:p>
            <a:pPr marL="0" indent="0">
              <a:spcBef>
                <a:spcPts val="0"/>
              </a:spcBef>
              <a:buNone/>
            </a:pPr>
            <a:r>
              <a:rPr lang="el-GR" sz="2000" dirty="0"/>
              <a:t>Ναπολέων Βοναπάρτης</a:t>
            </a:r>
          </a:p>
          <a:p>
            <a:pPr marL="0" indent="0">
              <a:spcBef>
                <a:spcPts val="0"/>
              </a:spcBef>
              <a:buNone/>
            </a:pPr>
            <a:r>
              <a:rPr lang="en-US" sz="2000" dirty="0"/>
              <a:t>Mahatma </a:t>
            </a:r>
            <a:r>
              <a:rPr lang="en-US" sz="2000" dirty="0" smtClean="0"/>
              <a:t>Gandhi</a:t>
            </a:r>
          </a:p>
          <a:p>
            <a:pPr marL="0" indent="0">
              <a:spcBef>
                <a:spcPts val="0"/>
              </a:spcBef>
              <a:buNone/>
            </a:pPr>
            <a:r>
              <a:rPr lang="en-US" sz="2000" dirty="0" smtClean="0"/>
              <a:t>Benjamin </a:t>
            </a:r>
            <a:r>
              <a:rPr lang="en-US" sz="2000" dirty="0"/>
              <a:t>Franklin</a:t>
            </a:r>
          </a:p>
          <a:p>
            <a:pPr marL="0" indent="0">
              <a:spcBef>
                <a:spcPts val="0"/>
              </a:spcBef>
              <a:buNone/>
            </a:pPr>
            <a:r>
              <a:rPr lang="en-US" sz="2000" dirty="0"/>
              <a:t>Barack </a:t>
            </a:r>
            <a:r>
              <a:rPr lang="en-US" sz="2000" dirty="0" smtClean="0"/>
              <a:t>Obama</a:t>
            </a:r>
            <a:r>
              <a:rPr lang="el-GR" sz="2000" dirty="0" smtClean="0"/>
              <a:t> (πρόεδρος </a:t>
            </a:r>
            <a:r>
              <a:rPr lang="el-GR" sz="2000" dirty="0"/>
              <a:t>ΗΠΑ)</a:t>
            </a:r>
          </a:p>
          <a:p>
            <a:pPr marL="0" indent="0">
              <a:spcBef>
                <a:spcPts val="0"/>
              </a:spcBef>
              <a:buNone/>
            </a:pPr>
            <a:r>
              <a:rPr lang="el-GR" sz="2000" dirty="0" smtClean="0"/>
              <a:t>Β</a:t>
            </a:r>
            <a:r>
              <a:rPr lang="en-US" sz="2000" dirty="0" smtClean="0"/>
              <a:t>ill Clinton</a:t>
            </a:r>
            <a:r>
              <a:rPr lang="el-GR" sz="2000" dirty="0" smtClean="0"/>
              <a:t>   (πρόεδρος </a:t>
            </a:r>
            <a:r>
              <a:rPr lang="el-GR" sz="2000" dirty="0"/>
              <a:t>ΗΠΑ</a:t>
            </a:r>
            <a:r>
              <a:rPr lang="el-GR" sz="2000" dirty="0" smtClean="0"/>
              <a:t>)</a:t>
            </a:r>
            <a:endParaRPr lang="en-US" sz="2000" dirty="0" smtClean="0"/>
          </a:p>
          <a:p>
            <a:pPr marL="0" indent="0">
              <a:spcBef>
                <a:spcPts val="0"/>
              </a:spcBef>
              <a:buNone/>
            </a:pPr>
            <a:r>
              <a:rPr lang="el-GR" sz="2000" dirty="0" err="1" smtClean="0"/>
              <a:t>George</a:t>
            </a:r>
            <a:r>
              <a:rPr lang="el-GR" sz="2000" dirty="0" smtClean="0"/>
              <a:t> </a:t>
            </a:r>
            <a:r>
              <a:rPr lang="el-GR" sz="2000" dirty="0" err="1"/>
              <a:t>Bush</a:t>
            </a:r>
            <a:r>
              <a:rPr lang="el-GR" sz="2000" dirty="0"/>
              <a:t> (πρόεδρος ΗΠΑ)</a:t>
            </a:r>
          </a:p>
          <a:p>
            <a:pPr marL="0" indent="0">
              <a:spcBef>
                <a:spcPts val="0"/>
              </a:spcBef>
              <a:buNone/>
            </a:pPr>
            <a:r>
              <a:rPr lang="el-GR" sz="2000" dirty="0" err="1" smtClean="0"/>
              <a:t>Gerald</a:t>
            </a:r>
            <a:r>
              <a:rPr lang="el-GR" sz="2000" dirty="0" smtClean="0"/>
              <a:t> Ford (πρόεδρος ΗΠΑ</a:t>
            </a:r>
            <a:r>
              <a:rPr lang="el-GR" sz="2000" dirty="0"/>
              <a:t>)</a:t>
            </a:r>
          </a:p>
          <a:p>
            <a:pPr marL="0" indent="0">
              <a:spcBef>
                <a:spcPts val="0"/>
              </a:spcBef>
              <a:buNone/>
            </a:pPr>
            <a:r>
              <a:rPr lang="en-US" sz="2000" dirty="0" smtClean="0"/>
              <a:t>Harry Truman </a:t>
            </a:r>
            <a:r>
              <a:rPr lang="en-US" sz="2000" dirty="0"/>
              <a:t>(</a:t>
            </a:r>
            <a:r>
              <a:rPr lang="el-GR" sz="2000" dirty="0"/>
              <a:t>πρόεδρος ΗΠΑ)</a:t>
            </a:r>
          </a:p>
          <a:p>
            <a:pPr marL="0" indent="0">
              <a:spcBef>
                <a:spcPts val="0"/>
              </a:spcBef>
              <a:buNone/>
            </a:pPr>
            <a:r>
              <a:rPr lang="en-US" sz="2000" dirty="0"/>
              <a:t>Ronald Reagan (</a:t>
            </a:r>
            <a:r>
              <a:rPr lang="el-GR" sz="2000" dirty="0"/>
              <a:t>πρόεδρος ΗΠΑ)</a:t>
            </a:r>
          </a:p>
          <a:p>
            <a:pPr marL="0" indent="0">
              <a:spcBef>
                <a:spcPts val="0"/>
              </a:spcBef>
              <a:buNone/>
            </a:pPr>
            <a:r>
              <a:rPr lang="en-US" sz="2000" dirty="0" smtClean="0"/>
              <a:t>Herbert </a:t>
            </a:r>
            <a:r>
              <a:rPr lang="en-US" sz="2000" dirty="0"/>
              <a:t>Hoover (</a:t>
            </a:r>
            <a:r>
              <a:rPr lang="el-GR" sz="2000" dirty="0"/>
              <a:t>πρόεδρος ΗΠΑ)</a:t>
            </a:r>
          </a:p>
          <a:p>
            <a:pPr marL="0" indent="0">
              <a:spcBef>
                <a:spcPts val="0"/>
              </a:spcBef>
              <a:buNone/>
            </a:pPr>
            <a:r>
              <a:rPr lang="en-US" sz="2000" dirty="0"/>
              <a:t>James </a:t>
            </a:r>
            <a:r>
              <a:rPr lang="en-US" sz="2000" dirty="0" smtClean="0"/>
              <a:t> </a:t>
            </a:r>
            <a:r>
              <a:rPr lang="en-US" sz="2000" dirty="0"/>
              <a:t>Garfield (</a:t>
            </a:r>
            <a:r>
              <a:rPr lang="el-GR" sz="2000" dirty="0"/>
              <a:t>πρόεδρος ΗΠΑ)</a:t>
            </a:r>
          </a:p>
          <a:p>
            <a:pPr marL="0" indent="0">
              <a:spcBef>
                <a:spcPts val="0"/>
              </a:spcBef>
              <a:buNone/>
            </a:pPr>
            <a:r>
              <a:rPr lang="en-US" sz="2000" dirty="0" smtClean="0"/>
              <a:t>Prince </a:t>
            </a:r>
            <a:r>
              <a:rPr lang="en-US" sz="2000" dirty="0"/>
              <a:t>Charles</a:t>
            </a:r>
          </a:p>
          <a:p>
            <a:pPr marL="0" indent="0">
              <a:spcBef>
                <a:spcPts val="0"/>
              </a:spcBef>
              <a:buNone/>
            </a:pPr>
            <a:r>
              <a:rPr lang="en-US" sz="2000" dirty="0"/>
              <a:t>Prince William </a:t>
            </a:r>
            <a:endParaRPr lang="en-US" sz="2000" dirty="0" smtClean="0"/>
          </a:p>
          <a:p>
            <a:pPr marL="0" indent="0">
              <a:spcBef>
                <a:spcPts val="0"/>
              </a:spcBef>
              <a:buNone/>
            </a:pPr>
            <a:r>
              <a:rPr lang="en-US" sz="2000" dirty="0" smtClean="0"/>
              <a:t>Queen </a:t>
            </a:r>
            <a:r>
              <a:rPr lang="en-US" sz="2000" dirty="0"/>
              <a:t>mother Elizabeth</a:t>
            </a:r>
          </a:p>
          <a:p>
            <a:pPr marL="0" indent="0">
              <a:spcBef>
                <a:spcPts val="0"/>
              </a:spcBef>
              <a:buNone/>
            </a:pPr>
            <a:r>
              <a:rPr lang="en-US" sz="2000" dirty="0"/>
              <a:t>Queen Victoria</a:t>
            </a:r>
          </a:p>
          <a:p>
            <a:pPr marL="0" indent="0">
              <a:spcBef>
                <a:spcPts val="0"/>
              </a:spcBef>
              <a:buNone/>
            </a:pPr>
            <a:r>
              <a:rPr lang="en-US" sz="2000" dirty="0" smtClean="0"/>
              <a:t>Winston </a:t>
            </a:r>
            <a:r>
              <a:rPr lang="en-US" sz="2000" dirty="0"/>
              <a:t>Churchill</a:t>
            </a:r>
            <a:endParaRPr lang="el-GR" sz="2000" dirty="0"/>
          </a:p>
        </p:txBody>
      </p:sp>
    </p:spTree>
    <p:extLst>
      <p:ext uri="{BB962C8B-B14F-4D97-AF65-F5344CB8AC3E}">
        <p14:creationId xmlns:p14="http://schemas.microsoft.com/office/powerpoint/2010/main" val="168369003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1935</TotalTime>
  <Words>1025</Words>
  <Application>Microsoft Office PowerPoint</Application>
  <PresentationFormat>Προβολή στην οθόνη (4:3)</PresentationFormat>
  <Paragraphs>159</Paragraphs>
  <Slides>19</Slides>
  <Notes>8</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19</vt:i4>
      </vt:variant>
    </vt:vector>
  </HeadingPairs>
  <TitlesOfParts>
    <vt:vector size="23" baseType="lpstr">
      <vt:lpstr>ＭＳ Ｐゴシック</vt:lpstr>
      <vt:lpstr>Arial</vt:lpstr>
      <vt:lpstr>Calibri</vt:lpstr>
      <vt:lpstr>Θέμα του Office</vt:lpstr>
      <vt:lpstr>Ψυχοφυσιολογία</vt:lpstr>
      <vt:lpstr>Σκοποί  ενότητας</vt:lpstr>
      <vt:lpstr>Περιεχόμενα ενότητας</vt:lpstr>
      <vt:lpstr>Ψυχοφυσιολογία</vt:lpstr>
      <vt:lpstr>Οι βιολογικές βάσεις της συμπεριφοράς 1/3</vt:lpstr>
      <vt:lpstr>Οι βιολογικές βάσεις της συμπεριφοράς 2/3</vt:lpstr>
      <vt:lpstr>Οι βιολογικές βάσεις της συμπεριφοράς 3/3</vt:lpstr>
      <vt:lpstr>Το παράδειγμα της αριστεροχειρίας (μιας κινητικής ασυμμετρίας με προεκτάσεις…)</vt:lpstr>
      <vt:lpstr>Διάσημοι αριστερόχειρες</vt:lpstr>
      <vt:lpstr>Είναι περίεργο να είσαι αριστερόχειρας; 1/3 </vt:lpstr>
      <vt:lpstr>Είναι περίεργο να είσαι αριστερόχειρας; 2/3</vt:lpstr>
      <vt:lpstr>Είναι περίεργο να είσαι αριστερόχειρας; 3/3</vt:lpstr>
      <vt:lpstr>Η πλευρική ασυμμετρία και η προτίμηση προς κάποια πλευρά είναι κοινό χαρακτηριστικό γνώρισμα των ζωντανών οργανισμών </vt:lpstr>
      <vt:lpstr>Η πλευρική ασυμμετρία στο σύμπαν 1/2</vt:lpstr>
      <vt:lpstr>Η πλευρική ασυμμετρία στο σύμπαν 2/2</vt:lpstr>
      <vt:lpstr>Τέλος Ενότητας</vt:lpstr>
      <vt:lpstr>Χρηματοδότηση</vt:lpstr>
      <vt:lpstr>Σημείωμα Αδειοδότησης</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Kiriazis Vaitsis</cp:lastModifiedBy>
  <cp:revision>246</cp:revision>
  <dcterms:created xsi:type="dcterms:W3CDTF">2012-09-06T09:03:05Z</dcterms:created>
  <dcterms:modified xsi:type="dcterms:W3CDTF">2015-05-25T07:24:17Z</dcterms:modified>
</cp:coreProperties>
</file>