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8" r:id="rId3"/>
    <p:sldId id="290" r:id="rId4"/>
    <p:sldId id="295" r:id="rId5"/>
    <p:sldId id="271" r:id="rId6"/>
    <p:sldId id="266" r:id="rId7"/>
    <p:sldId id="270" r:id="rId8"/>
    <p:sldId id="267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69" r:id="rId24"/>
    <p:sldId id="259" r:id="rId25"/>
    <p:sldId id="260" r:id="rId26"/>
    <p:sldId id="261" r:id="rId27"/>
    <p:sldId id="263" r:id="rId28"/>
    <p:sldId id="264" r:id="rId29"/>
    <p:sldId id="286" r:id="rId30"/>
    <p:sldId id="287" r:id="rId31"/>
    <p:sldId id="291" r:id="rId32"/>
    <p:sldId id="292" r:id="rId33"/>
    <p:sldId id="293" r:id="rId34"/>
    <p:sldId id="294" r:id="rId35"/>
    <p:sldId id="262" r:id="rId36"/>
    <p:sldId id="296" r:id="rId3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>
        <p:scale>
          <a:sx n="78" d="100"/>
          <a:sy n="78" d="100"/>
        </p:scale>
        <p:origin x="-47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C4B-BB49-4C2F-BF8D-4A71FE0151D7}" type="datetimeFigureOut">
              <a:rPr lang="el-GR" smtClean="0"/>
              <a:t>12/11/2017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96D-FD9D-4D79-850D-458E2DE95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0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C4B-BB49-4C2F-BF8D-4A71FE0151D7}" type="datetimeFigureOut">
              <a:rPr lang="el-GR" smtClean="0"/>
              <a:t>12/11/2017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96D-FD9D-4D79-850D-458E2DE95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45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C4B-BB49-4C2F-BF8D-4A71FE0151D7}" type="datetimeFigureOut">
              <a:rPr lang="el-GR" smtClean="0"/>
              <a:t>12/11/2017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96D-FD9D-4D79-850D-458E2DE95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920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C4B-BB49-4C2F-BF8D-4A71FE0151D7}" type="datetimeFigureOut">
              <a:rPr lang="el-GR" smtClean="0"/>
              <a:t>12/11/2017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96D-FD9D-4D79-850D-458E2DE95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7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C4B-BB49-4C2F-BF8D-4A71FE0151D7}" type="datetimeFigureOut">
              <a:rPr lang="el-GR" smtClean="0"/>
              <a:t>12/11/2017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96D-FD9D-4D79-850D-458E2DE95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038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C4B-BB49-4C2F-BF8D-4A71FE0151D7}" type="datetimeFigureOut">
              <a:rPr lang="el-GR" smtClean="0"/>
              <a:t>12/11/2017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96D-FD9D-4D79-850D-458E2DE95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31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C4B-BB49-4C2F-BF8D-4A71FE0151D7}" type="datetimeFigureOut">
              <a:rPr lang="el-GR" smtClean="0"/>
              <a:t>12/11/2017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96D-FD9D-4D79-850D-458E2DE95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577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C4B-BB49-4C2F-BF8D-4A71FE0151D7}" type="datetimeFigureOut">
              <a:rPr lang="el-GR" smtClean="0"/>
              <a:t>12/11/2017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96D-FD9D-4D79-850D-458E2DE95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3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C4B-BB49-4C2F-BF8D-4A71FE0151D7}" type="datetimeFigureOut">
              <a:rPr lang="el-GR" smtClean="0"/>
              <a:t>12/11/2017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96D-FD9D-4D79-850D-458E2DE95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56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C4B-BB49-4C2F-BF8D-4A71FE0151D7}" type="datetimeFigureOut">
              <a:rPr lang="el-GR" smtClean="0"/>
              <a:t>12/11/2017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96D-FD9D-4D79-850D-458E2DE95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33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C4B-BB49-4C2F-BF8D-4A71FE0151D7}" type="datetimeFigureOut">
              <a:rPr lang="el-GR" smtClean="0"/>
              <a:t>12/11/2017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96D-FD9D-4D79-850D-458E2DE95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98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4C4B-BB49-4C2F-BF8D-4A71FE0151D7}" type="datetimeFigureOut">
              <a:rPr lang="el-GR" smtClean="0"/>
              <a:t>12/11/2017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0696D-FD9D-4D79-850D-458E2DE958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895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5194" y="-47056"/>
            <a:ext cx="28860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949587" y="526747"/>
            <a:ext cx="635798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Preanesthetic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evaluation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 basic element of anesthesia care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			</a:t>
            </a:r>
            <a:r>
              <a:rPr lang="en-US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l-GR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32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636" y="3184499"/>
            <a:ext cx="5209310" cy="36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58108" y="365125"/>
            <a:ext cx="9395691" cy="1325563"/>
          </a:xfrm>
        </p:spPr>
        <p:txBody>
          <a:bodyPr>
            <a:normAutofit/>
          </a:bodyPr>
          <a:lstStyle/>
          <a:p>
            <a:r>
              <a:rPr lang="en-US" altLang="el-GR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Anesthetic history</a:t>
            </a:r>
            <a:endParaRPr lang="el-GR" sz="40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69455" y="1825625"/>
            <a:ext cx="10984345" cy="4351338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  <a:defRPr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Anaesthetist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should take a full history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&amp;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Examine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each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patient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endParaRPr lang="en-US" altLang="el-GR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US" altLang="el-GR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PREVIOUS </a:t>
            </a:r>
            <a:r>
              <a:rPr lang="en-US" altLang="el-GR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ANAESTHETICS AND OPERATIONS</a:t>
            </a:r>
            <a:r>
              <a:rPr lang="en-US" altLang="el-GR" sz="3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</a:p>
          <a:p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Enquire about inherited or 'family' diseases</a:t>
            </a:r>
            <a:r>
              <a:rPr lang="en-US" alt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sickle-cell disease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porphyria </a:t>
            </a:r>
          </a:p>
          <a:p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Operations and Difficulties with previous </a:t>
            </a:r>
            <a:r>
              <a:rPr lang="en-US" altLang="el-G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anaesthetics</a:t>
            </a:r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nausea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vomiting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dreams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awareness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postoperative jaundice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&amp; past medical history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 the aspects of the patient's medical history 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relating to the cardiovascular</a:t>
            </a:r>
            <a:r>
              <a:rPr lang="en-US" altLang="el-GR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respiratory systems and its severity 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5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58108" y="365125"/>
            <a:ext cx="9395691" cy="1325563"/>
          </a:xfrm>
        </p:spPr>
        <p:txBody>
          <a:bodyPr>
            <a:normAutofit/>
          </a:bodyPr>
          <a:lstStyle/>
          <a:p>
            <a:r>
              <a:rPr lang="en-US" altLang="el-GR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Anesthetic history</a:t>
            </a:r>
            <a:endParaRPr lang="el-GR" sz="40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69455" y="1825625"/>
            <a:ext cx="10984345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Cardiovascular system</a:t>
            </a:r>
            <a:r>
              <a:rPr lang="en-US" altLang="el-G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altLang="el-GR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Specific enquiries must be made about:</a:t>
            </a:r>
            <a:endParaRPr lang="en-GB" altLang="el-GR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el-GR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Angina  </a:t>
            </a:r>
          </a:p>
          <a:p>
            <a:pPr lvl="2" algn="just"/>
            <a:r>
              <a:rPr lang="en-U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incidence </a:t>
            </a:r>
          </a:p>
          <a:p>
            <a:pPr lvl="2" algn="just"/>
            <a:r>
              <a:rPr lang="en-U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precipitating factors </a:t>
            </a:r>
          </a:p>
          <a:p>
            <a:pPr lvl="2" algn="just"/>
            <a:r>
              <a:rPr lang="en-U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</a:t>
            </a:r>
          </a:p>
          <a:p>
            <a:pPr lvl="2" algn="just"/>
            <a:r>
              <a:rPr lang="en-U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of anti-</a:t>
            </a:r>
            <a:r>
              <a:rPr lang="en-US" altLang="el-G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anginal</a:t>
            </a:r>
            <a:r>
              <a:rPr lang="en-U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medications, e.g. glyceryl </a:t>
            </a:r>
            <a:r>
              <a:rPr lang="en-US" altLang="el-G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trinitrate</a:t>
            </a:r>
            <a:r>
              <a:rPr lang="en-U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(GTN) oral or sublingual</a:t>
            </a:r>
            <a:endParaRPr lang="en-GB" altLang="el-G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el-GR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Previous myocardial infarction and subsequent symptoms </a:t>
            </a:r>
          </a:p>
          <a:p>
            <a:pPr lvl="1"/>
            <a:r>
              <a:rPr lang="en-US" altLang="el-GR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Symptoms indicating  heart failure 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2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58108" y="365125"/>
            <a:ext cx="9395691" cy="1325563"/>
          </a:xfrm>
        </p:spPr>
        <p:txBody>
          <a:bodyPr>
            <a:normAutofit/>
          </a:bodyPr>
          <a:lstStyle/>
          <a:p>
            <a:r>
              <a:rPr lang="en-US" altLang="el-GR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Anesthetic history </a:t>
            </a:r>
            <a:endParaRPr lang="el-GR" sz="40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69455" y="1825625"/>
            <a:ext cx="10984345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Cardiovascular system</a:t>
            </a:r>
            <a:r>
              <a:rPr lang="en-US" altLang="el-G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altLang="el-GR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82" y="1523999"/>
            <a:ext cx="6419534" cy="538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5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24361" y="365125"/>
            <a:ext cx="9395690" cy="1325563"/>
          </a:xfrm>
        </p:spPr>
        <p:txBody>
          <a:bodyPr>
            <a:normAutofit/>
          </a:bodyPr>
          <a:lstStyle/>
          <a:p>
            <a:r>
              <a:rPr lang="en-US" altLang="el-GR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Anesthetic history</a:t>
            </a:r>
            <a:endParaRPr lang="el-GR" sz="40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69455" y="1825625"/>
            <a:ext cx="1098434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Respiratory </a:t>
            </a:r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system</a:t>
            </a:r>
            <a:r>
              <a:rPr lang="en-US" altLang="el-G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altLang="el-GR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altLang="el-GR" sz="2500" b="1" dirty="0">
              <a:solidFill>
                <a:srgbClr val="000099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GB" altLang="el-GR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Patients with pre-existing lung disease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altLang="el-GR" sz="2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altLang="el-G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prone to postoperative chest infections</a:t>
            </a:r>
            <a:r>
              <a:rPr lang="en-US" altLang="el-G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altLang="el-G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if they are obese</a:t>
            </a:r>
            <a:r>
              <a:rPr lang="en-US" altLang="el-G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altLang="el-G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 undergoing upper abdominal or thoracic surgery</a:t>
            </a:r>
            <a:r>
              <a:rPr lang="en-US" altLang="el-G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chronic obstructive lung disease production of sputum (volume and color)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500" dirty="0" err="1" smtClean="0">
                <a:solidFill>
                  <a:srgbClr val="FF0000"/>
                </a:solidFill>
              </a:rPr>
              <a:t>Dyspnoea</a:t>
            </a:r>
            <a:endParaRPr lang="en-GB" altLang="el-GR" sz="2500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500" dirty="0" smtClean="0">
                <a:solidFill>
                  <a:srgbClr val="FF0000"/>
                </a:solidFill>
              </a:rPr>
              <a:t>asthma, including precipitating factor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l-GR" dirty="0">
                <a:solidFill>
                  <a:srgbClr val="FF0000"/>
                </a:solidFill>
              </a:rPr>
              <a:t>upper respiratory tract infection </a:t>
            </a:r>
            <a:endParaRPr lang="en-US" altLang="el-GR" dirty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r>
              <a:rPr lang="en-GB" altLang="el-GR" dirty="0">
                <a:solidFill>
                  <a:srgbClr val="FF0000"/>
                </a:solidFill>
              </a:rPr>
              <a:t>   anaesthesia and surgery should be postponed unless it is for a life-threatening condition</a:t>
            </a:r>
            <a:r>
              <a:rPr lang="en-US" altLang="el-GR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l-GR" sz="2500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58108" y="365125"/>
            <a:ext cx="9395691" cy="1325563"/>
          </a:xfrm>
        </p:spPr>
        <p:txBody>
          <a:bodyPr>
            <a:normAutofit/>
          </a:bodyPr>
          <a:lstStyle/>
          <a:p>
            <a:r>
              <a:rPr lang="en-US" altLang="el-GR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Anesthetic history</a:t>
            </a:r>
            <a:r>
              <a:rPr lang="en-US" altLang="el-GR" sz="4000" dirty="0" smtClean="0">
                <a:latin typeface="Comic Sans MS" panose="030F0702030302020204" pitchFamily="66" charset="0"/>
              </a:rPr>
              <a:t> </a:t>
            </a:r>
            <a:endParaRPr lang="el-GR" sz="40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69455" y="1825625"/>
            <a:ext cx="10984345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Other conditions in the medical history</a:t>
            </a:r>
            <a:r>
              <a:rPr lang="en-US" altLang="el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GB" altLang="el-GR" sz="25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Rheumatoid disease </a:t>
            </a:r>
          </a:p>
          <a:p>
            <a:pPr lvl="2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chronically </a:t>
            </a:r>
            <a:r>
              <a:rPr lang="en-US" altLang="el-G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anaemic</a:t>
            </a:r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2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severely limited movement of their joints </a:t>
            </a:r>
          </a:p>
          <a:p>
            <a:pPr lvl="2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makes positioning for surgery and airway maintenance difficult.</a:t>
            </a:r>
          </a:p>
          <a:p>
            <a:pPr lvl="2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Tendency for dislocation of </a:t>
            </a:r>
            <a:r>
              <a:rPr lang="en-US" altLang="el-G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atalnto-occiptal</a:t>
            </a:r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joint </a:t>
            </a:r>
            <a:endParaRPr lang="en-GB" altLang="el-G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Diabetes </a:t>
            </a:r>
          </a:p>
          <a:p>
            <a:pPr lvl="2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Patients have an increased incidence of </a:t>
            </a:r>
          </a:p>
          <a:p>
            <a:pPr lvl="3"/>
            <a:r>
              <a:rPr lang="en-US" altLang="el-G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ischaemic</a:t>
            </a:r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heart disease </a:t>
            </a:r>
          </a:p>
          <a:p>
            <a:pPr lvl="3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renal dysfunction </a:t>
            </a:r>
          </a:p>
          <a:p>
            <a:pPr lvl="3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autonomic and peripheral neuropathy </a:t>
            </a:r>
          </a:p>
          <a:p>
            <a:pPr lvl="2"/>
            <a:r>
              <a:rPr lang="en-US" altLang="el-GR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intra- and postoperative complications </a:t>
            </a:r>
          </a:p>
          <a:p>
            <a:pPr lvl="1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Neuromuscular disorders </a:t>
            </a:r>
          </a:p>
          <a:p>
            <a:pPr lvl="2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Care with muscle relaxants </a:t>
            </a:r>
          </a:p>
          <a:p>
            <a:pPr lvl="2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Coexisting heart disease </a:t>
            </a:r>
          </a:p>
          <a:p>
            <a:pPr lvl="2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restrictive pulmonary disease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l-G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7" y="36520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58108" y="365125"/>
            <a:ext cx="9395691" cy="1325563"/>
          </a:xfrm>
        </p:spPr>
        <p:txBody>
          <a:bodyPr>
            <a:normAutofit/>
          </a:bodyPr>
          <a:lstStyle/>
          <a:p>
            <a:r>
              <a:rPr lang="en-US" altLang="el-GR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Anesthetic history</a:t>
            </a:r>
            <a:endParaRPr lang="el-GR" sz="40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69455" y="1825625"/>
            <a:ext cx="1098434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Other conditions in the medical history</a:t>
            </a:r>
            <a:r>
              <a:rPr lang="en-US" altLang="el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GB" altLang="el-GR" sz="25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altLang="el-G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Chronic renal failure</a:t>
            </a:r>
          </a:p>
          <a:p>
            <a:pPr lvl="2"/>
            <a:r>
              <a:rPr lang="en-US" altLang="el-G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anaemic</a:t>
            </a:r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2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electrolyte abnormalities </a:t>
            </a:r>
          </a:p>
          <a:p>
            <a:pPr lvl="2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altered drug excretion </a:t>
            </a:r>
          </a:p>
          <a:p>
            <a:pPr lvl="2" algn="just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restricts the choice of </a:t>
            </a:r>
            <a:r>
              <a:rPr lang="en-US" altLang="el-G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anaesthetic</a:t>
            </a:r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agents</a:t>
            </a:r>
            <a:endParaRPr lang="en-GB" altLang="el-G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/>
            <a:r>
              <a:rPr lang="en-US" altLang="el-G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Jaundice </a:t>
            </a:r>
          </a:p>
          <a:p>
            <a:pPr lvl="2" algn="just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infective or obstructive liver disease </a:t>
            </a:r>
          </a:p>
          <a:p>
            <a:pPr lvl="2" algn="just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Drug metabolism altered </a:t>
            </a:r>
          </a:p>
          <a:p>
            <a:pPr lvl="2" algn="just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coagulation must be checked</a:t>
            </a:r>
          </a:p>
          <a:p>
            <a:pPr lvl="1" algn="just"/>
            <a:r>
              <a:rPr lang="en-US" altLang="el-G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Epilepsy </a:t>
            </a:r>
          </a:p>
          <a:p>
            <a:pPr lvl="2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well controlled or not  </a:t>
            </a:r>
          </a:p>
          <a:p>
            <a:pPr lvl="2"/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avoid </a:t>
            </a:r>
            <a:r>
              <a:rPr lang="en-US" altLang="el-G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anaesthetic</a:t>
            </a:r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agents potentially epileptogenic (e.g. </a:t>
            </a:r>
            <a:r>
              <a:rPr lang="en-US" altLang="el-G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enflurane</a:t>
            </a:r>
            <a:r>
              <a:rPr lang="en-US" alt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 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58108" y="365125"/>
            <a:ext cx="9395691" cy="1325563"/>
          </a:xfrm>
        </p:spPr>
        <p:txBody>
          <a:bodyPr>
            <a:normAutofit/>
          </a:bodyPr>
          <a:lstStyle/>
          <a:p>
            <a:r>
              <a:rPr lang="en-US" altLang="el-GR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Anesthetic history</a:t>
            </a:r>
            <a:endParaRPr lang="el-GR" sz="40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69455" y="1847273"/>
            <a:ext cx="10984345" cy="49691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altLang="el-G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Family history</a:t>
            </a:r>
          </a:p>
          <a:p>
            <a:pPr marL="0" indent="0">
              <a:buNone/>
              <a:defRPr/>
            </a:pPr>
            <a:endParaRPr lang="en-US" altLang="el-GR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 patients should be asked 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inherited conditions in the family 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history of prolonged </a:t>
            </a:r>
            <a:r>
              <a:rPr lang="en-US" altLang="el-G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apnoea</a:t>
            </a:r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unexplained death 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malignant hyperpyrexia 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Surgery postponed </a:t>
            </a:r>
          </a:p>
          <a:p>
            <a:pPr marL="457200" lvl="1" indent="0">
              <a:buNone/>
            </a:pPr>
            <a:endParaRPr lang="en-US" altLang="el-GR" sz="34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r>
              <a:rPr lang="en-US" altLang="el-GR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Drug history and allergies</a:t>
            </a:r>
          </a:p>
          <a:p>
            <a:pPr marL="457200" lvl="1" indent="0">
              <a:buNone/>
            </a:pPr>
            <a:endParaRPr lang="en-US" altLang="el-G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Identify all medications 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Prescribed 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self-administered  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Allergies to drugs </a:t>
            </a:r>
          </a:p>
          <a:p>
            <a:pPr lvl="2"/>
            <a:r>
              <a:rPr lang="en-U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topical preparations (e.g. iodine) </a:t>
            </a:r>
          </a:p>
          <a:p>
            <a:pPr lvl="2"/>
            <a:r>
              <a:rPr lang="en-U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adhesive dressings</a:t>
            </a:r>
          </a:p>
          <a:p>
            <a:pPr lvl="2"/>
            <a:r>
              <a:rPr lang="en-U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foodstuffs </a:t>
            </a:r>
          </a:p>
          <a:p>
            <a:pPr marL="457200" lvl="1" indent="0">
              <a:buNone/>
            </a:pPr>
            <a:endParaRPr lang="en-US" altLang="el-G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Tx/>
              <a:buNone/>
            </a:pPr>
            <a:r>
              <a:rPr lang="en-US" altLang="el-GR" sz="2000" dirty="0" smtClean="0">
                <a:solidFill>
                  <a:srgbClr val="000099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GB" altLang="el-G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endParaRPr lang="en-GB" altLang="el-GR" sz="25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9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3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6582" y="369455"/>
            <a:ext cx="9377217" cy="1321233"/>
          </a:xfrm>
        </p:spPr>
        <p:txBody>
          <a:bodyPr>
            <a:normAutofit/>
          </a:bodyPr>
          <a:lstStyle/>
          <a:p>
            <a:r>
              <a:rPr lang="en-US" altLang="el-GR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Anesthetic history</a:t>
            </a:r>
            <a:endParaRPr lang="el-GR" sz="40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69455" y="1847273"/>
            <a:ext cx="10984345" cy="49691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altLang="el-G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Social history</a:t>
            </a:r>
          </a:p>
          <a:p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Smoking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number of cigarettes 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amount of tobacco </a:t>
            </a:r>
          </a:p>
          <a:p>
            <a:pPr lvl="1">
              <a:buFontTx/>
              <a:buNone/>
            </a:pPr>
            <a:endParaRPr lang="en-US" altLang="el-G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Tx/>
              <a:buNone/>
            </a:pPr>
            <a:r>
              <a:rPr lang="en-US" altLang="el-GR" sz="20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nicotine stimulates the sympathetic nervous system </a:t>
            </a:r>
          </a:p>
          <a:p>
            <a:pPr lvl="2"/>
            <a:r>
              <a:rPr lang="en-US" altLang="el-GR" sz="18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causing tachycardia </a:t>
            </a:r>
          </a:p>
          <a:p>
            <a:pPr lvl="2"/>
            <a:r>
              <a:rPr lang="en-US" altLang="el-GR" sz="18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hypertension </a:t>
            </a:r>
          </a:p>
          <a:p>
            <a:pPr lvl="2"/>
            <a:r>
              <a:rPr lang="en-US" altLang="el-GR" sz="18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coronary artery narrowing</a:t>
            </a:r>
            <a:r>
              <a:rPr lang="en-U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US" altLang="el-G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Alcohol</a:t>
            </a:r>
            <a:r>
              <a:rPr lang="en-US" alt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induction of liver enzymes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tolerance </a:t>
            </a:r>
          </a:p>
          <a:p>
            <a:pPr lvl="1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Difficulty with venous access </a:t>
            </a:r>
          </a:p>
          <a:p>
            <a:pPr lvl="1" algn="just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Thrombosis of veins </a:t>
            </a:r>
          </a:p>
          <a:p>
            <a:pPr lvl="1" algn="just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Withdrawal syndromes</a:t>
            </a:r>
          </a:p>
          <a:p>
            <a:pPr lvl="1" algn="just"/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Look for tattooing also</a:t>
            </a:r>
          </a:p>
          <a:p>
            <a:pPr>
              <a:buFontTx/>
              <a:buNone/>
            </a:pPr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Pregnancy</a:t>
            </a:r>
          </a:p>
          <a:p>
            <a:pPr lvl="1"/>
            <a:r>
              <a:rPr lang="en-US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increased risk of regurgitation and aspiration </a:t>
            </a:r>
          </a:p>
          <a:p>
            <a:pPr lvl="1" algn="just"/>
            <a:r>
              <a:rPr lang="en-US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Elective surgery is best postponed until after delivery.</a:t>
            </a:r>
            <a:endParaRPr lang="en-GB" altLang="el-G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Tx/>
              <a:buNone/>
            </a:pPr>
            <a:endParaRPr lang="en-US" altLang="el-G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GB" altLang="el-G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endParaRPr lang="en-GB" altLang="el-GR" sz="25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58108" y="365125"/>
            <a:ext cx="9395691" cy="1325563"/>
          </a:xfrm>
        </p:spPr>
        <p:txBody>
          <a:bodyPr>
            <a:normAutofit/>
          </a:bodyPr>
          <a:lstStyle/>
          <a:p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Tx/>
              <a:buNone/>
            </a:pPr>
            <a:r>
              <a:rPr lang="en-US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Cardiovascular system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dysrhythmias 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atrial fibrillation 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heart failure 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heart murmur </a:t>
            </a:r>
          </a:p>
          <a:p>
            <a:pPr lvl="1"/>
            <a:r>
              <a:rPr lang="en-US" altLang="el-GR" sz="2000" dirty="0" err="1" smtClean="0">
                <a:solidFill>
                  <a:schemeClr val="bg1">
                    <a:lumMod val="50000"/>
                  </a:schemeClr>
                </a:solidFill>
              </a:rPr>
              <a:t>valvular</a:t>
            </a:r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 heart disease </a:t>
            </a:r>
          </a:p>
          <a:p>
            <a:pPr algn="just">
              <a:buFontTx/>
              <a:buNone/>
            </a:pPr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blood pressure is best measured at the end of the examination </a:t>
            </a:r>
          </a:p>
          <a:p>
            <a:pPr algn="just">
              <a:buFontTx/>
              <a:buNone/>
            </a:pPr>
            <a:r>
              <a:rPr lang="en-US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Respiratory system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cyanosis 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pattern of ventilation 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respiratory rate</a:t>
            </a:r>
          </a:p>
          <a:p>
            <a:pPr lvl="1"/>
            <a:r>
              <a:rPr lang="en-US" altLang="el-GR" sz="2000" dirty="0" err="1" smtClean="0">
                <a:solidFill>
                  <a:schemeClr val="bg1">
                    <a:lumMod val="50000"/>
                  </a:schemeClr>
                </a:solidFill>
              </a:rPr>
              <a:t>Dyspnoea</a:t>
            </a:r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Wheeziness 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signs of collapse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consolidation and effusion </a:t>
            </a: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1976582" y="369455"/>
            <a:ext cx="9377217" cy="1321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examination</a:t>
            </a:r>
            <a:endParaRPr lang="el-GR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1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89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n-US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Nervous system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Chronic disease of the peripheral and central nervous systems 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evidence of motor or sensory impairment recorded dystrophic </a:t>
            </a:r>
            <a:r>
              <a:rPr lang="en-US" altLang="el-GR" sz="2000" dirty="0" err="1" smtClean="0">
                <a:solidFill>
                  <a:schemeClr val="bg1">
                    <a:lumMod val="50000"/>
                  </a:schemeClr>
                </a:solidFill>
              </a:rPr>
              <a:t>myotonica</a:t>
            </a:r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endParaRPr lang="en-US" altLang="el-G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en-US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Musculoskeletal 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restriction of movement and deformities 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reduced muscle mass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peripheral neuropathies 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pulmonary involvement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Particular attention to the patient's cervical spine and temporomandibular joints </a:t>
            </a:r>
          </a:p>
          <a:p>
            <a:pPr lvl="1"/>
            <a:endParaRPr lang="en-US" altLang="el-G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447636" y="304801"/>
            <a:ext cx="8906164" cy="1385888"/>
          </a:xfrm>
        </p:spPr>
        <p:txBody>
          <a:bodyPr/>
          <a:lstStyle/>
          <a:p>
            <a:r>
              <a:rPr lang="en-US" altLang="el-GR" b="1" dirty="0">
                <a:solidFill>
                  <a:srgbClr val="C00000"/>
                </a:solidFill>
                <a:latin typeface="Comic Sans MS" panose="030F0702030302020204" pitchFamily="66" charset="0"/>
              </a:rPr>
              <a:t>examination</a:t>
            </a:r>
            <a:r>
              <a:rPr lang="el-GR" b="1" dirty="0">
                <a:solidFill>
                  <a:srgbClr val="C00000"/>
                </a:solidFill>
              </a:rPr>
              <a:t/>
            </a:r>
            <a:br>
              <a:rPr lang="el-GR" b="1" dirty="0">
                <a:solidFill>
                  <a:srgbClr val="C00000"/>
                </a:solidFill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524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949587" y="1019190"/>
            <a:ext cx="635798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Increased risk of mortality</a:t>
            </a:r>
            <a:r>
              <a:rPr lang="el-GR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l-GR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2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Ορθογώνιο 2"/>
          <p:cNvSpPr/>
          <p:nvPr/>
        </p:nvSpPr>
        <p:spPr>
          <a:xfrm>
            <a:off x="1339273" y="2828836"/>
            <a:ext cx="9162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l-GR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Inadequate preoperative preparation including </a:t>
            </a:r>
            <a:r>
              <a:rPr lang="en-US" altLang="el-GR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GB" altLang="el-GR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l-GR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Lack of and inappropriate monitoring during surgery</a:t>
            </a:r>
            <a:endParaRPr lang="en-GB" altLang="el-GR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l-GR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Poor postoperative care, including lack of intensive care beds </a:t>
            </a:r>
            <a:endParaRPr lang="en-GB" altLang="el-GR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l-GR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Inadequate supervision of trainees</a:t>
            </a:r>
            <a:endParaRPr lang="en-GB" altLang="el-GR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571836" cy="43513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The airway</a:t>
            </a:r>
            <a:r>
              <a:rPr lang="en-US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Try and predict difficult intubation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Assessment is often made in three stages</a:t>
            </a:r>
          </a:p>
          <a:p>
            <a:pPr lvl="1">
              <a:buFontTx/>
              <a:buNone/>
            </a:pPr>
            <a:r>
              <a:rPr lang="en-US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1. Observation of the patient's anatomy</a:t>
            </a:r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2" algn="just"/>
            <a:r>
              <a:rPr lang="en-US" altLang="el-GR" sz="1800" dirty="0" smtClean="0">
                <a:solidFill>
                  <a:schemeClr val="bg1">
                    <a:lumMod val="50000"/>
                  </a:schemeClr>
                </a:solidFill>
              </a:rPr>
              <a:t>Look for limitation of mouth opening, receding mandible position, number and health of teeth, size of tongue.</a:t>
            </a:r>
            <a:endParaRPr lang="en-GB" altLang="el-G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 algn="just"/>
            <a:r>
              <a:rPr lang="en-US" altLang="el-GR" sz="1800" dirty="0" smtClean="0">
                <a:solidFill>
                  <a:schemeClr val="bg1">
                    <a:lumMod val="50000"/>
                  </a:schemeClr>
                </a:solidFill>
              </a:rPr>
              <a:t>Examine the front of the neck for soft tissue swellings, deviated larynx or trachea.</a:t>
            </a:r>
            <a:endParaRPr lang="en-GB" altLang="el-G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altLang="el-GR" sz="1800" dirty="0" smtClean="0">
                <a:solidFill>
                  <a:schemeClr val="bg1">
                    <a:lumMod val="50000"/>
                  </a:schemeClr>
                </a:solidFill>
              </a:rPr>
              <a:t>Check the mobility of the cervical spine in both flexion and extension. </a:t>
            </a:r>
            <a:endParaRPr lang="en-GB" altLang="el-G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 descr="p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53" y="2613890"/>
            <a:ext cx="5658812" cy="424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250" y="5265741"/>
            <a:ext cx="3038475" cy="1609725"/>
          </a:xfrm>
          <a:prstGeom prst="rect">
            <a:avLst/>
          </a:prstGeom>
        </p:spPr>
      </p:pic>
      <p:sp>
        <p:nvSpPr>
          <p:cNvPr id="9" name="Τίτλος 3"/>
          <p:cNvSpPr>
            <a:spLocks noGrp="1"/>
          </p:cNvSpPr>
          <p:nvPr>
            <p:ph type="title"/>
          </p:nvPr>
        </p:nvSpPr>
        <p:spPr>
          <a:xfrm>
            <a:off x="2974109" y="406400"/>
            <a:ext cx="8379690" cy="1284288"/>
          </a:xfrm>
        </p:spPr>
        <p:txBody>
          <a:bodyPr>
            <a:normAutofit fontScale="90000"/>
          </a:bodyPr>
          <a:lstStyle/>
          <a:p>
            <a:r>
              <a:rPr lang="en-US" altLang="el-GR" b="1" dirty="0">
                <a:solidFill>
                  <a:srgbClr val="C00000"/>
                </a:solidFill>
                <a:latin typeface="Comic Sans MS" panose="030F0702030302020204" pitchFamily="66" charset="0"/>
              </a:rPr>
              <a:t>examination</a:t>
            </a:r>
            <a:r>
              <a:rPr lang="el-GR" b="1" dirty="0">
                <a:solidFill>
                  <a:srgbClr val="C00000"/>
                </a:solidFill>
              </a:rPr>
              <a:t/>
            </a:r>
            <a:br>
              <a:rPr lang="el-GR" b="1" dirty="0">
                <a:solidFill>
                  <a:srgbClr val="C00000"/>
                </a:solidFill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568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794325" y="1725212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el-GR" b="1" dirty="0">
                <a:solidFill>
                  <a:schemeClr val="bg1">
                    <a:lumMod val="50000"/>
                  </a:schemeClr>
                </a:solidFill>
              </a:rPr>
              <a:t>2. Simple bedside tests</a:t>
            </a:r>
            <a:r>
              <a:rPr lang="en-US" altLang="el-G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el-G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altLang="en-US" sz="2000" dirty="0" err="1" smtClean="0">
                <a:cs typeface="Arial" panose="020B0604020202020204" pitchFamily="34" charset="0"/>
              </a:rPr>
              <a:t>Mallampati</a:t>
            </a:r>
            <a:r>
              <a:rPr lang="en-US" altLang="en-US" sz="2000" dirty="0" smtClean="0">
                <a:cs typeface="Arial" panose="020B0604020202020204" pitchFamily="34" charset="0"/>
              </a:rPr>
              <a:t> Score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altLang="el-G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7" y="3161430"/>
            <a:ext cx="2381250" cy="323215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64" y="3343565"/>
            <a:ext cx="5717282" cy="289675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3452" y="1605140"/>
            <a:ext cx="2340997" cy="2284813"/>
          </a:xfrm>
          <a:prstGeom prst="rect">
            <a:avLst/>
          </a:prstGeom>
        </p:spPr>
      </p:pic>
      <p:sp>
        <p:nvSpPr>
          <p:cNvPr id="13" name="Τίτλος 3"/>
          <p:cNvSpPr>
            <a:spLocks noGrp="1"/>
          </p:cNvSpPr>
          <p:nvPr>
            <p:ph type="title"/>
          </p:nvPr>
        </p:nvSpPr>
        <p:spPr>
          <a:xfrm>
            <a:off x="2844800" y="387927"/>
            <a:ext cx="4535052" cy="1302761"/>
          </a:xfrm>
        </p:spPr>
        <p:txBody>
          <a:bodyPr>
            <a:normAutofit/>
          </a:bodyPr>
          <a:lstStyle/>
          <a:p>
            <a:r>
              <a:rPr lang="en-US" altLang="el-GR" b="1" dirty="0">
                <a:solidFill>
                  <a:srgbClr val="C00000"/>
                </a:solidFill>
                <a:latin typeface="Comic Sans MS" panose="030F0702030302020204" pitchFamily="66" charset="0"/>
              </a:rPr>
              <a:t>examination</a:t>
            </a:r>
            <a:r>
              <a:rPr lang="el-GR" b="1" dirty="0">
                <a:solidFill>
                  <a:srgbClr val="C00000"/>
                </a:solidFill>
              </a:rPr>
              <a:t/>
            </a:r>
            <a:br>
              <a:rPr lang="el-GR" b="1" dirty="0">
                <a:solidFill>
                  <a:srgbClr val="C00000"/>
                </a:solidFill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36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29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3525" y="1744085"/>
            <a:ext cx="8796050" cy="4351337"/>
          </a:xfrm>
          <a:prstGeom prst="rect">
            <a:avLst/>
          </a:prstGeom>
        </p:spPr>
      </p:pic>
      <p:sp>
        <p:nvSpPr>
          <p:cNvPr id="12" name="Τίτλος 3"/>
          <p:cNvSpPr>
            <a:spLocks noGrp="1"/>
          </p:cNvSpPr>
          <p:nvPr>
            <p:ph type="title"/>
          </p:nvPr>
        </p:nvSpPr>
        <p:spPr>
          <a:xfrm>
            <a:off x="3906982" y="346652"/>
            <a:ext cx="7446818" cy="1325563"/>
          </a:xfrm>
        </p:spPr>
        <p:txBody>
          <a:bodyPr>
            <a:normAutofit/>
          </a:bodyPr>
          <a:lstStyle/>
          <a:p>
            <a:r>
              <a:rPr lang="en-US" altLang="el-GR" b="1" dirty="0">
                <a:solidFill>
                  <a:srgbClr val="C00000"/>
                </a:solidFill>
                <a:latin typeface="Comic Sans MS" panose="030F0702030302020204" pitchFamily="66" charset="0"/>
              </a:rPr>
              <a:t>examination</a:t>
            </a:r>
            <a:r>
              <a:rPr lang="el-GR" b="1" dirty="0">
                <a:solidFill>
                  <a:srgbClr val="C00000"/>
                </a:solidFill>
              </a:rPr>
              <a:t/>
            </a:r>
            <a:br>
              <a:rPr lang="el-GR" b="1" dirty="0">
                <a:solidFill>
                  <a:srgbClr val="C00000"/>
                </a:solidFill>
              </a:rPr>
            </a:b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1745673" y="1744085"/>
            <a:ext cx="2004291" cy="26020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06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3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96655" y="267855"/>
            <a:ext cx="9201583" cy="116948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Investigations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38200" y="2290617"/>
            <a:ext cx="10515600" cy="3886345"/>
          </a:xfrm>
        </p:spPr>
        <p:txBody>
          <a:bodyPr/>
          <a:lstStyle/>
          <a:p>
            <a:r>
              <a:rPr lang="en-US" altLang="el-GR" dirty="0" smtClean="0">
                <a:latin typeface="Comic Sans MS" panose="030F0702030302020204" pitchFamily="66" charset="0"/>
              </a:rPr>
              <a:t>Should conform to national and local guidelines</a:t>
            </a:r>
          </a:p>
          <a:p>
            <a:pPr marL="0" indent="0">
              <a:buNone/>
            </a:pPr>
            <a:endParaRPr lang="en-US" altLang="el-GR" dirty="0" smtClean="0">
              <a:latin typeface="Comic Sans MS" panose="030F0702030302020204" pitchFamily="66" charset="0"/>
            </a:endParaRPr>
          </a:p>
          <a:p>
            <a:r>
              <a:rPr lang="en-US" altLang="el-GR" dirty="0" smtClean="0">
                <a:latin typeface="Comic Sans MS" panose="030F0702030302020204" pitchFamily="66" charset="0"/>
              </a:rPr>
              <a:t>‘Routine’ tests are often superfluous, unnecessary and wasteful of resources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65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0" y="36520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5"/>
          <p:cNvSpPr/>
          <p:nvPr/>
        </p:nvSpPr>
        <p:spPr>
          <a:xfrm>
            <a:off x="2356168" y="127523"/>
            <a:ext cx="8819834" cy="472658"/>
          </a:xfrm>
          <a:prstGeom prst="rect">
            <a:avLst/>
          </a:prstGeom>
          <a:gradFill flip="none" rotWithShape="1">
            <a:gsLst>
              <a:gs pos="100000">
                <a:srgbClr val="000000"/>
              </a:gs>
              <a:gs pos="60000">
                <a:srgbClr val="3F0837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</a:pPr>
            <a:r>
              <a:rPr lang="en-US" sz="2800" spc="30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Electrocardiogram (ECG)</a:t>
            </a:r>
          </a:p>
        </p:txBody>
      </p:sp>
      <p:sp>
        <p:nvSpPr>
          <p:cNvPr id="10" name="Rectangle 1"/>
          <p:cNvSpPr/>
          <p:nvPr/>
        </p:nvSpPr>
        <p:spPr>
          <a:xfrm>
            <a:off x="2447635" y="628078"/>
            <a:ext cx="8708189" cy="1814989"/>
          </a:xfrm>
          <a:prstGeom prst="rect">
            <a:avLst/>
          </a:prstGeom>
          <a:solidFill>
            <a:srgbClr val="180855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Age – Not an indication any more   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Advanced Age?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Known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Cardiocirculatory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disease 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Known Respiratory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disease</a:t>
            </a:r>
          </a:p>
        </p:txBody>
      </p:sp>
      <p:sp>
        <p:nvSpPr>
          <p:cNvPr id="11" name="Rectangle 16"/>
          <p:cNvSpPr/>
          <p:nvPr/>
        </p:nvSpPr>
        <p:spPr>
          <a:xfrm>
            <a:off x="2385122" y="2498201"/>
            <a:ext cx="8784976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Others investigations</a:t>
            </a:r>
          </a:p>
          <a:p>
            <a:endParaRPr lang="en-US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Anesthesiologists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should balance the risks and costs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of these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evaluations against their benefits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Clinical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characteristics to consider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include cardiovascular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risk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factors and type of surgery</a:t>
            </a:r>
            <a:endParaRPr lang="en-US" sz="24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2385122" y="5292424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Potential benefits may </a:t>
            </a:r>
            <a:r>
              <a:rPr lang="en-US" sz="16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include: </a:t>
            </a:r>
          </a:p>
          <a:p>
            <a:r>
              <a:rPr lang="en-US" sz="1600" b="1" dirty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Effective use of perioperative resources</a:t>
            </a:r>
          </a:p>
          <a:p>
            <a:r>
              <a:rPr lang="en-US" sz="1600" b="1" dirty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Improve </a:t>
            </a:r>
            <a:r>
              <a:rPr lang="en-US" sz="1600" b="1" dirty="0">
                <a:latin typeface="Comic Sans MS" panose="030F0702030302020204" pitchFamily="66" charset="0"/>
              </a:rPr>
              <a:t>the safety and effectiveness </a:t>
            </a:r>
            <a:r>
              <a:rPr lang="en-US" sz="1600" b="1" dirty="0" smtClean="0">
                <a:latin typeface="Comic Sans MS" panose="030F0702030302020204" pitchFamily="66" charset="0"/>
              </a:rPr>
              <a:t>of anesthetic processes.</a:t>
            </a:r>
          </a:p>
          <a:p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n-US" sz="16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Potential adverse </a:t>
            </a:r>
            <a:r>
              <a:rPr lang="en-US" sz="16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effects may </a:t>
            </a:r>
            <a:r>
              <a:rPr lang="en-US" sz="16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include: </a:t>
            </a:r>
          </a:p>
          <a:p>
            <a:r>
              <a:rPr lang="en-US" sz="1600" b="1" dirty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Interventions </a:t>
            </a:r>
            <a:r>
              <a:rPr lang="en-US" sz="1600" b="1" dirty="0">
                <a:latin typeface="Comic Sans MS" panose="030F0702030302020204" pitchFamily="66" charset="0"/>
              </a:rPr>
              <a:t>that result </a:t>
            </a:r>
            <a:r>
              <a:rPr lang="en-US" sz="1600" b="1" dirty="0" smtClean="0">
                <a:latin typeface="Comic Sans MS" panose="030F0702030302020204" pitchFamily="66" charset="0"/>
              </a:rPr>
              <a:t>in injury</a:t>
            </a:r>
            <a:r>
              <a:rPr lang="en-US" sz="1600" b="1" dirty="0">
                <a:latin typeface="Comic Sans MS" panose="030F0702030302020204" pitchFamily="66" charset="0"/>
              </a:rPr>
              <a:t>, discomfort, inconvenience, delays, or </a:t>
            </a:r>
            <a:r>
              <a:rPr lang="en-US" sz="1600" b="1" dirty="0" smtClean="0">
                <a:latin typeface="Comic Sans MS" panose="030F0702030302020204" pitchFamily="66" charset="0"/>
              </a:rPr>
              <a:t>	costs </a:t>
            </a:r>
            <a:r>
              <a:rPr lang="en-US" sz="1600" b="1" dirty="0">
                <a:latin typeface="Comic Sans MS" panose="030F0702030302020204" pitchFamily="66" charset="0"/>
              </a:rPr>
              <a:t>that </a:t>
            </a:r>
            <a:r>
              <a:rPr lang="en-US" sz="1600" b="1" dirty="0" smtClean="0">
                <a:latin typeface="Comic Sans MS" panose="030F0702030302020204" pitchFamily="66" charset="0"/>
              </a:rPr>
              <a:t>are not </a:t>
            </a:r>
            <a:r>
              <a:rPr lang="en-US" sz="1600" b="1" dirty="0">
                <a:latin typeface="Comic Sans MS" panose="030F0702030302020204" pitchFamily="66" charset="0"/>
              </a:rPr>
              <a:t>commensurate with the anticipated benefits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314036" y="3731491"/>
            <a:ext cx="3142513" cy="618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Investigations</a:t>
            </a:r>
            <a:endParaRPr lang="en-US" altLang="el-G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1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5" y="36520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5"/>
          <p:cNvSpPr/>
          <p:nvPr/>
        </p:nvSpPr>
        <p:spPr>
          <a:xfrm>
            <a:off x="2539999" y="110832"/>
            <a:ext cx="9047995" cy="572655"/>
          </a:xfrm>
          <a:prstGeom prst="rect">
            <a:avLst/>
          </a:prstGeom>
          <a:gradFill flip="none" rotWithShape="1">
            <a:gsLst>
              <a:gs pos="100000">
                <a:srgbClr val="000000"/>
              </a:gs>
              <a:gs pos="60000">
                <a:srgbClr val="3F0837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</a:pPr>
            <a:r>
              <a:rPr lang="en-US" sz="2800" spc="30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Pulmonary </a:t>
            </a:r>
            <a:r>
              <a:rPr lang="en-US" sz="2800" spc="30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Evaluation (Chest X-Ray)</a:t>
            </a:r>
            <a:endParaRPr lang="en-US" sz="2800" spc="30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2607406" y="1402361"/>
            <a:ext cx="8964488" cy="830997"/>
          </a:xfrm>
          <a:prstGeom prst="rect">
            <a:avLst/>
          </a:prstGeom>
          <a:solidFill>
            <a:srgbClr val="18085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Routine Chest X-Ray not indicated any more even in patients with 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History of </a:t>
            </a:r>
            <a:r>
              <a:rPr lang="en-US" sz="2400" i="1" dirty="0" err="1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Ashma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, Smoking, COPD</a:t>
            </a:r>
            <a:endParaRPr lang="en-US" sz="2400" i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586179" y="2530765"/>
            <a:ext cx="9131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Clinical characteristics to consider include </a:t>
            </a:r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smoking, recent upper respiratory infection, COPD, and cardiac disease stability</a:t>
            </a:r>
            <a:endParaRPr lang="el-GR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2685696" y="3991310"/>
            <a:ext cx="8994657" cy="515143"/>
          </a:xfrm>
          <a:prstGeom prst="rect">
            <a:avLst/>
          </a:prstGeom>
          <a:gradFill flip="none" rotWithShape="1">
            <a:gsLst>
              <a:gs pos="100000">
                <a:srgbClr val="000000"/>
              </a:gs>
              <a:gs pos="60000">
                <a:srgbClr val="3F0837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</a:pPr>
            <a:r>
              <a:rPr lang="en-US" sz="2800" spc="3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Pulmonary Evaluation </a:t>
            </a:r>
            <a:r>
              <a:rPr lang="en-US" sz="2800" spc="3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2800" spc="3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i.e., Pulmonary Function Tests, </a:t>
            </a:r>
            <a:r>
              <a:rPr lang="en-US" sz="2800" spc="3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Spirometry,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pulse oximetry, arterial blood gas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etc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-US" sz="2800" spc="3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2697018" y="4904509"/>
            <a:ext cx="8870242" cy="1569660"/>
          </a:xfrm>
          <a:prstGeom prst="rect">
            <a:avLst/>
          </a:prstGeom>
          <a:solidFill>
            <a:srgbClr val="180855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Clinical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characteristics to consider include type and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invasiveness of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the surgical procedure, interval from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previous evaluation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, treated or symptomatic asthma,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symptomatic COPD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, and scoliosis with restrictive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function</a:t>
            </a:r>
            <a:endParaRPr lang="en-US" sz="2400" i="1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360216" y="2124370"/>
            <a:ext cx="3142513" cy="618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Investigations</a:t>
            </a:r>
            <a:endParaRPr lang="en-US" altLang="el-G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4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5"/>
          <p:cNvSpPr/>
          <p:nvPr/>
        </p:nvSpPr>
        <p:spPr>
          <a:xfrm>
            <a:off x="2390135" y="196645"/>
            <a:ext cx="8776631" cy="479308"/>
          </a:xfrm>
          <a:prstGeom prst="rect">
            <a:avLst/>
          </a:prstGeom>
          <a:gradFill flip="none" rotWithShape="1">
            <a:gsLst>
              <a:gs pos="100000">
                <a:srgbClr val="000000"/>
              </a:gs>
              <a:gs pos="60000">
                <a:srgbClr val="3F0837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</a:pPr>
            <a:r>
              <a:rPr lang="en-US" sz="2800" spc="3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Hemoglobin/Hematocrit </a:t>
            </a:r>
            <a:r>
              <a:rPr lang="en-US" sz="2800" spc="3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Measurement</a:t>
            </a:r>
            <a:endParaRPr lang="en-US" sz="2800" spc="3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2402344" y="830376"/>
            <a:ext cx="8921434" cy="1938992"/>
          </a:xfrm>
          <a:prstGeom prst="rect">
            <a:avLst/>
          </a:prstGeom>
          <a:solidFill>
            <a:srgbClr val="180855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Routine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hemoglobin or hematocrit is not indicated.</a:t>
            </a:r>
          </a:p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Clinical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characteristics to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consider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:  type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and invasiveness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of procedure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, patients with liver disease, extremes of age, and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history of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anemia, bleeding, and other hematologic disorders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2373747" y="3854830"/>
            <a:ext cx="9016145" cy="578622"/>
          </a:xfrm>
          <a:prstGeom prst="rect">
            <a:avLst/>
          </a:prstGeom>
          <a:gradFill flip="none" rotWithShape="1">
            <a:gsLst>
              <a:gs pos="100000">
                <a:srgbClr val="000000"/>
              </a:gs>
              <a:gs pos="60000">
                <a:srgbClr val="3F0837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</a:pPr>
            <a:r>
              <a:rPr lang="en-US" sz="2800" spc="3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Coagulation Studies</a:t>
            </a:r>
          </a:p>
        </p:txBody>
      </p:sp>
      <p:sp>
        <p:nvSpPr>
          <p:cNvPr id="18" name="Rectangle 8"/>
          <p:cNvSpPr/>
          <p:nvPr/>
        </p:nvSpPr>
        <p:spPr>
          <a:xfrm>
            <a:off x="2272146" y="4729017"/>
            <a:ext cx="9091918" cy="1200329"/>
          </a:xfrm>
          <a:prstGeom prst="rect">
            <a:avLst/>
          </a:prstGeom>
          <a:solidFill>
            <a:srgbClr val="180855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Routine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Coagulation Studies are not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indicated.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Clinical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characteristics to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consider: bleeding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disorders,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renal, liver dysfunction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, and type and invasiveness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of procedure 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314036" y="2789381"/>
            <a:ext cx="3142513" cy="618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Investigations</a:t>
            </a:r>
            <a:endParaRPr lang="en-US" altLang="el-G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28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97" y="362668"/>
            <a:ext cx="8582025" cy="27336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375" y="3980881"/>
            <a:ext cx="8639175" cy="205595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314036" y="3158840"/>
            <a:ext cx="3142513" cy="618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Investigations</a:t>
            </a:r>
            <a:endParaRPr lang="en-US" altLang="el-G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3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883" y="1496279"/>
            <a:ext cx="7461287" cy="32235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653" y="2992585"/>
            <a:ext cx="3142513" cy="618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Investigations</a:t>
            </a:r>
            <a:endParaRPr lang="en-US" altLang="el-G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8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091717" y="508000"/>
            <a:ext cx="4590465" cy="5541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Referral</a:t>
            </a:r>
            <a:endParaRPr lang="en-US" altLang="el-G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88651" y="1191492"/>
            <a:ext cx="7841673" cy="2309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l-GR" b="1" dirty="0" smtClean="0">
                <a:solidFill>
                  <a:schemeClr val="bg1">
                    <a:lumMod val="50000"/>
                  </a:schemeClr>
                </a:solidFill>
              </a:rPr>
              <a:t>	CARDIOVASCULAR DISEASE</a:t>
            </a:r>
          </a:p>
          <a:p>
            <a:pPr lvl="1" algn="l"/>
            <a:r>
              <a:rPr lang="en-US" altLang="el-GR" dirty="0" smtClean="0">
                <a:solidFill>
                  <a:schemeClr val="bg1">
                    <a:lumMod val="50000"/>
                  </a:schemeClr>
                </a:solidFill>
              </a:rPr>
              <a:t>Untreated or poorly controlled </a:t>
            </a:r>
            <a:r>
              <a:rPr lang="en-US" altLang="el-GR" u="sng" dirty="0" smtClean="0">
                <a:solidFill>
                  <a:schemeClr val="bg1">
                    <a:lumMod val="50000"/>
                  </a:schemeClr>
                </a:solidFill>
              </a:rPr>
              <a:t>hypertension or heart failure</a:t>
            </a:r>
            <a:r>
              <a:rPr lang="en-US" altLang="el-GR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altLang="el-G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l"/>
            <a:r>
              <a:rPr lang="en-US" altLang="el-GR" dirty="0" smtClean="0">
                <a:solidFill>
                  <a:schemeClr val="bg1">
                    <a:lumMod val="50000"/>
                  </a:schemeClr>
                </a:solidFill>
              </a:rPr>
              <a:t>Symptomatic </a:t>
            </a:r>
            <a:r>
              <a:rPr lang="en-US" altLang="el-GR" u="sng" dirty="0" err="1" smtClean="0">
                <a:solidFill>
                  <a:schemeClr val="bg1">
                    <a:lumMod val="50000"/>
                  </a:schemeClr>
                </a:solidFill>
              </a:rPr>
              <a:t>ischaemic</a:t>
            </a:r>
            <a:r>
              <a:rPr lang="en-US" altLang="el-GR" u="sng" dirty="0" smtClean="0">
                <a:solidFill>
                  <a:schemeClr val="bg1">
                    <a:lumMod val="50000"/>
                  </a:schemeClr>
                </a:solidFill>
              </a:rPr>
              <a:t> heart disease</a:t>
            </a:r>
            <a:r>
              <a:rPr lang="en-US" altLang="el-GR" dirty="0" smtClean="0">
                <a:solidFill>
                  <a:schemeClr val="bg1">
                    <a:lumMod val="50000"/>
                  </a:schemeClr>
                </a:solidFill>
              </a:rPr>
              <a:t>, (unstable angina).</a:t>
            </a:r>
            <a:endParaRPr lang="en-GB" altLang="el-G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l"/>
            <a:r>
              <a:rPr lang="en-US" altLang="el-GR" u="sng" dirty="0" smtClean="0">
                <a:solidFill>
                  <a:schemeClr val="bg1">
                    <a:lumMod val="50000"/>
                  </a:schemeClr>
                </a:solidFill>
              </a:rPr>
              <a:t>Dysrhythmias:</a:t>
            </a:r>
            <a:r>
              <a:rPr lang="en-US" altLang="el-GR" dirty="0" smtClean="0">
                <a:solidFill>
                  <a:schemeClr val="bg1">
                    <a:lumMod val="50000"/>
                  </a:schemeClr>
                </a:solidFill>
              </a:rPr>
              <a:t> uncontrolled atrial fibrillation, paroxysmal supraventricular tachycardia, second and third degree heart block.</a:t>
            </a:r>
            <a:endParaRPr lang="en-GB" altLang="el-G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l"/>
            <a:r>
              <a:rPr lang="en-US" altLang="el-GR" u="sng" dirty="0" smtClean="0">
                <a:solidFill>
                  <a:schemeClr val="bg1">
                    <a:lumMod val="50000"/>
                  </a:schemeClr>
                </a:solidFill>
              </a:rPr>
              <a:t>congenital heart disease</a:t>
            </a:r>
            <a:r>
              <a:rPr lang="en-US" altLang="el-GR" dirty="0" smtClean="0">
                <a:solidFill>
                  <a:schemeClr val="bg1">
                    <a:lumMod val="50000"/>
                  </a:schemeClr>
                </a:solidFill>
              </a:rPr>
              <a:t> or symptomatic </a:t>
            </a:r>
            <a:r>
              <a:rPr lang="en-US" altLang="el-GR" dirty="0" err="1" smtClean="0">
                <a:solidFill>
                  <a:schemeClr val="bg1">
                    <a:lumMod val="50000"/>
                  </a:schemeClr>
                </a:solidFill>
              </a:rPr>
              <a:t>valvular</a:t>
            </a:r>
            <a:r>
              <a:rPr lang="en-US" altLang="el-GR" dirty="0" smtClean="0">
                <a:solidFill>
                  <a:schemeClr val="bg1">
                    <a:lumMod val="50000"/>
                  </a:schemeClr>
                </a:solidFill>
              </a:rPr>
              <a:t> heart disease</a:t>
            </a:r>
            <a:r>
              <a:rPr lang="en-US" altLang="el-G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el-G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57962" y="3870036"/>
            <a:ext cx="7970982" cy="5308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el-GR" b="1" dirty="0" smtClean="0">
                <a:solidFill>
                  <a:srgbClr val="000099"/>
                </a:solidFill>
              </a:rPr>
              <a:t>	</a:t>
            </a:r>
            <a:r>
              <a:rPr lang="en-GB" altLang="el-GR" b="1" dirty="0" smtClean="0">
                <a:solidFill>
                  <a:schemeClr val="bg1">
                    <a:lumMod val="50000"/>
                  </a:schemeClr>
                </a:solidFill>
              </a:rPr>
              <a:t>RESPIRATORY DISEASE</a:t>
            </a:r>
            <a:r>
              <a:rPr lang="en-US" altLang="el-G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 algn="l"/>
            <a:r>
              <a:rPr lang="en-US" altLang="el-GR" dirty="0" smtClean="0">
                <a:solidFill>
                  <a:schemeClr val="bg1">
                    <a:lumMod val="50000"/>
                  </a:schemeClr>
                </a:solidFill>
              </a:rPr>
              <a:t>Chronic obstructive airways disease, if </a:t>
            </a:r>
            <a:r>
              <a:rPr lang="en-US" altLang="el-GR" dirty="0" err="1" smtClean="0">
                <a:solidFill>
                  <a:schemeClr val="bg1">
                    <a:lumMod val="50000"/>
                  </a:schemeClr>
                </a:solidFill>
              </a:rPr>
              <a:t>dyspnoeic</a:t>
            </a:r>
            <a:r>
              <a:rPr lang="en-US" altLang="el-GR" dirty="0" smtClean="0">
                <a:solidFill>
                  <a:schemeClr val="bg1">
                    <a:lumMod val="50000"/>
                  </a:schemeClr>
                </a:solidFill>
              </a:rPr>
              <a:t> at rest. </a:t>
            </a:r>
            <a:endParaRPr lang="en-GB" altLang="el-G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l"/>
            <a:r>
              <a:rPr lang="en-US" altLang="el-GR" dirty="0" smtClean="0">
                <a:solidFill>
                  <a:schemeClr val="bg1">
                    <a:lumMod val="50000"/>
                  </a:schemeClr>
                </a:solidFill>
              </a:rPr>
              <a:t>Bronchiectasis</a:t>
            </a:r>
            <a:endParaRPr lang="en-GB" altLang="el-G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l"/>
            <a:r>
              <a:rPr lang="en-US" altLang="el-GR" dirty="0" smtClean="0">
                <a:solidFill>
                  <a:schemeClr val="bg1">
                    <a:lumMod val="50000"/>
                  </a:schemeClr>
                </a:solidFill>
              </a:rPr>
              <a:t>Asthmatics </a:t>
            </a:r>
          </a:p>
          <a:p>
            <a:pPr lvl="2" algn="l"/>
            <a:r>
              <a:rPr lang="en-US" altLang="el-GR" dirty="0" smtClean="0">
                <a:solidFill>
                  <a:schemeClr val="bg1">
                    <a:lumMod val="50000"/>
                  </a:schemeClr>
                </a:solidFill>
              </a:rPr>
              <a:t>unstable</a:t>
            </a:r>
          </a:p>
          <a:p>
            <a:pPr lvl="2" algn="l"/>
            <a:r>
              <a:rPr lang="en-US" altLang="el-GR" dirty="0" smtClean="0">
                <a:solidFill>
                  <a:schemeClr val="bg1">
                    <a:lumMod val="50000"/>
                  </a:schemeClr>
                </a:solidFill>
              </a:rPr>
              <a:t>taking oral steroids or </a:t>
            </a:r>
          </a:p>
          <a:p>
            <a:pPr lvl="2" algn="l"/>
            <a:r>
              <a:rPr lang="en-US" altLang="el-GR" dirty="0" smtClean="0">
                <a:solidFill>
                  <a:schemeClr val="bg1">
                    <a:lumMod val="50000"/>
                  </a:schemeClr>
                </a:solidFill>
              </a:rPr>
              <a:t>have a FEV</a:t>
            </a:r>
            <a:r>
              <a:rPr lang="en-US" altLang="el-GR" baseline="-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el-GR" dirty="0" smtClean="0">
                <a:solidFill>
                  <a:schemeClr val="bg1">
                    <a:lumMod val="50000"/>
                  </a:schemeClr>
                </a:solidFill>
              </a:rPr>
              <a:t> % 60% predicted </a:t>
            </a:r>
            <a:endParaRPr lang="en-US" alt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20073" y="3482110"/>
            <a:ext cx="4535055" cy="319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  <a:defRPr/>
            </a:pPr>
            <a:r>
              <a:rPr lang="en-US" dirty="0">
                <a:ea typeface="ＭＳ Ｐゴシック" charset="0"/>
              </a:rPr>
              <a:t>To minimize postoperative pulmonary complication risk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>
                <a:ea typeface="ＭＳ Ｐゴシック" charset="0"/>
              </a:rPr>
              <a:t>Cease smoking at least 4 to 8 weeks before surgery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>
                <a:ea typeface="ＭＳ Ｐゴシック" charset="0"/>
              </a:rPr>
              <a:t>Conduct lung expansion maneuvers or CPAP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>
                <a:ea typeface="ＭＳ Ｐゴシック" charset="0"/>
              </a:rPr>
              <a:t>Reduce airflow obstruction and treat respiratory infection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>
                <a:ea typeface="ＭＳ Ｐゴシック" charset="0"/>
              </a:rPr>
              <a:t>Preoperative chest PT and inspiratory muscle training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>
                <a:ea typeface="ＭＳ Ｐゴシック" charset="0"/>
              </a:rPr>
              <a:t>Screen patients for OSA </a:t>
            </a:r>
            <a:r>
              <a:rPr lang="en-US" dirty="0" smtClean="0">
                <a:ea typeface="ＭＳ Ｐゴシック" charset="0"/>
              </a:rPr>
              <a:t> 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944643" y="-384735"/>
            <a:ext cx="733543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ANAESTHETIC ASSOCIATED DEATHS</a:t>
            </a:r>
            <a:r>
              <a:rPr lang="en-US" altLang="el-GR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l-GR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l-GR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Ορθογώνιο 3"/>
          <p:cNvSpPr/>
          <p:nvPr/>
        </p:nvSpPr>
        <p:spPr>
          <a:xfrm>
            <a:off x="822036" y="2043202"/>
            <a:ext cx="101415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l-GR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Increasing age: &gt;60 years </a:t>
            </a:r>
            <a:endParaRPr lang="en-GB" altLang="el-GR" sz="2400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l-GR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Sex: male &gt; female </a:t>
            </a:r>
            <a:endParaRPr lang="en-GB" altLang="el-GR" sz="2400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l-GR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Worsening physical status </a:t>
            </a:r>
            <a:endParaRPr lang="en-GB" altLang="el-GR" sz="2400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l-GR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Increasing number of concurrent medical conditions, in particular: </a:t>
            </a:r>
            <a:endParaRPr lang="en-GB" altLang="el-GR" sz="2400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myocardial infarction</a:t>
            </a:r>
            <a:endParaRPr lang="en-GB" altLang="el-GR" sz="2000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diabetes mellitus </a:t>
            </a:r>
            <a:endParaRPr lang="en-GB" altLang="el-GR" sz="2000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66618" y="4165600"/>
            <a:ext cx="6188363" cy="253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l-GR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renal disease </a:t>
            </a:r>
            <a:endParaRPr lang="en-GB" altLang="el-GR" sz="2400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l-GR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Increasing complexity of surgery: </a:t>
            </a:r>
            <a:endParaRPr lang="en-GB" altLang="el-GR" sz="2400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1" algn="just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intracranial</a:t>
            </a:r>
            <a:endParaRPr lang="en-GB" altLang="el-GR" sz="2000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1" algn="just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major vascular </a:t>
            </a:r>
            <a:endParaRPr lang="en-GB" altLang="el-GR" sz="2000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1" algn="just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intrathoracic </a:t>
            </a:r>
            <a:endParaRPr lang="en-GB" altLang="el-GR" sz="2000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l-GR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Increasing length of surgery  </a:t>
            </a:r>
            <a:endParaRPr lang="en-GB" altLang="el-GR" sz="2400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l-GR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Emergency operations </a:t>
            </a:r>
          </a:p>
        </p:txBody>
      </p:sp>
    </p:spTree>
    <p:extLst>
      <p:ext uri="{BB962C8B-B14F-4D97-AF65-F5344CB8AC3E}">
        <p14:creationId xmlns:p14="http://schemas.microsoft.com/office/powerpoint/2010/main" val="19068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4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091717" y="508000"/>
            <a:ext cx="4590465" cy="5541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Referral</a:t>
            </a:r>
            <a:endParaRPr lang="en-US" altLang="el-G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505527" y="1145309"/>
            <a:ext cx="6132945" cy="265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l-GR" sz="2400" b="1" dirty="0" smtClean="0">
                <a:solidFill>
                  <a:srgbClr val="000099"/>
                </a:solidFill>
              </a:rPr>
              <a:t>	</a:t>
            </a:r>
            <a:r>
              <a:rPr lang="en-GB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ENDOCRINE DISORDERS</a:t>
            </a:r>
            <a:r>
              <a:rPr lang="en-US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 algn="just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Insulin and non-insulin dependent diabetics</a:t>
            </a:r>
          </a:p>
          <a:p>
            <a:pPr lvl="1" algn="just"/>
            <a:r>
              <a:rPr lang="en-US" altLang="el-GR" sz="2000" dirty="0" err="1" smtClean="0">
                <a:solidFill>
                  <a:schemeClr val="bg1">
                    <a:lumMod val="50000"/>
                  </a:schemeClr>
                </a:solidFill>
              </a:rPr>
              <a:t>ketonuria</a:t>
            </a:r>
            <a:endParaRPr lang="en-US" altLang="el-G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just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random blood sugar &gt; 12mmol/L</a:t>
            </a:r>
            <a:endParaRPr lang="en-GB" altLang="el-G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Hypo- or hyperthyroidism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Cushing's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Addison's disease</a:t>
            </a:r>
          </a:p>
          <a:p>
            <a:pPr lvl="1"/>
            <a:r>
              <a:rPr lang="en-US" altLang="el-GR" sz="2000" dirty="0" smtClean="0">
                <a:solidFill>
                  <a:schemeClr val="bg1">
                    <a:lumMod val="50000"/>
                  </a:schemeClr>
                </a:solidFill>
              </a:rPr>
              <a:t>Hypopituitarism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523348" y="3272512"/>
            <a:ext cx="6096000" cy="3457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l-GR" sz="2000" b="1" dirty="0" smtClean="0">
                <a:solidFill>
                  <a:srgbClr val="000099"/>
                </a:solidFill>
              </a:rPr>
              <a:t>	</a:t>
            </a:r>
            <a:r>
              <a:rPr lang="en-US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RENAL DISEASE </a:t>
            </a:r>
          </a:p>
          <a:p>
            <a:pPr lvl="1">
              <a:lnSpc>
                <a:spcPct val="90000"/>
              </a:lnSpc>
            </a:pPr>
            <a:r>
              <a:rPr lang="en-US" altLang="el-GR" sz="1900" dirty="0" smtClean="0">
                <a:solidFill>
                  <a:schemeClr val="bg1">
                    <a:lumMod val="50000"/>
                  </a:schemeClr>
                </a:solidFill>
              </a:rPr>
              <a:t>Chronic renal failure</a:t>
            </a:r>
            <a:endParaRPr lang="en-GB" altLang="el-GR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l-GR" sz="1900" dirty="0" smtClean="0">
                <a:solidFill>
                  <a:schemeClr val="bg1">
                    <a:lumMod val="50000"/>
                  </a:schemeClr>
                </a:solidFill>
              </a:rPr>
              <a:t>Patients undergoing chronic dialysis</a:t>
            </a:r>
            <a:endParaRPr lang="el-GR" altLang="el-GR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en-US" altLang="el-GR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	HAEMATOLOGICAL DISORDERS </a:t>
            </a:r>
          </a:p>
          <a:p>
            <a:pPr lvl="1">
              <a:lnSpc>
                <a:spcPct val="90000"/>
              </a:lnSpc>
            </a:pPr>
            <a:r>
              <a:rPr lang="en-US" altLang="el-GR" sz="1900" dirty="0" smtClean="0">
                <a:solidFill>
                  <a:schemeClr val="bg1">
                    <a:lumMod val="50000"/>
                  </a:schemeClr>
                </a:solidFill>
              </a:rPr>
              <a:t>Bleeding diatheses</a:t>
            </a:r>
          </a:p>
          <a:p>
            <a:pPr lvl="2">
              <a:lnSpc>
                <a:spcPct val="90000"/>
              </a:lnSpc>
            </a:pPr>
            <a:r>
              <a:rPr lang="en-US" altLang="el-GR" sz="1600" dirty="0" err="1" smtClean="0">
                <a:solidFill>
                  <a:schemeClr val="bg1">
                    <a:lumMod val="50000"/>
                  </a:schemeClr>
                </a:solidFill>
              </a:rPr>
              <a:t>haemophilia</a:t>
            </a:r>
            <a:r>
              <a:rPr lang="en-US" altLang="el-GR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l-GR" sz="1600" dirty="0" smtClean="0">
                <a:solidFill>
                  <a:schemeClr val="bg1">
                    <a:lumMod val="50000"/>
                  </a:schemeClr>
                </a:solidFill>
              </a:rPr>
              <a:t>thrombocytopenia </a:t>
            </a:r>
            <a:endParaRPr lang="en-GB" altLang="el-G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l-GR" sz="1900" dirty="0" smtClean="0">
                <a:solidFill>
                  <a:schemeClr val="bg1">
                    <a:lumMod val="50000"/>
                  </a:schemeClr>
                </a:solidFill>
              </a:rPr>
              <a:t>Therapeutic anticoagulation </a:t>
            </a:r>
            <a:endParaRPr lang="en-GB" altLang="el-GR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l-GR" sz="1900" dirty="0" err="1" smtClean="0">
                <a:solidFill>
                  <a:schemeClr val="bg1">
                    <a:lumMod val="50000"/>
                  </a:schemeClr>
                </a:solidFill>
              </a:rPr>
              <a:t>Haemoglobinopathies</a:t>
            </a:r>
            <a:endParaRPr lang="en-GB" altLang="el-GR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l-GR" sz="1900" dirty="0" err="1" smtClean="0">
                <a:solidFill>
                  <a:schemeClr val="bg1">
                    <a:lumMod val="50000"/>
                  </a:schemeClr>
                </a:solidFill>
              </a:rPr>
              <a:t>Polycythaemia</a:t>
            </a:r>
            <a:endParaRPr lang="en-GB" altLang="el-GR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l-GR" sz="1900" dirty="0" err="1" smtClean="0">
                <a:solidFill>
                  <a:schemeClr val="bg1">
                    <a:lumMod val="50000"/>
                  </a:schemeClr>
                </a:solidFill>
              </a:rPr>
              <a:t>Haemolytic</a:t>
            </a:r>
            <a:r>
              <a:rPr lang="en-US" altLang="el-GR" sz="1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l-GR" sz="1900" dirty="0" err="1" smtClean="0">
                <a:solidFill>
                  <a:schemeClr val="bg1">
                    <a:lumMod val="50000"/>
                  </a:schemeClr>
                </a:solidFill>
              </a:rPr>
              <a:t>anaemias</a:t>
            </a:r>
            <a:endParaRPr lang="en-GB" altLang="el-GR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l-GR" sz="1900" dirty="0" err="1" smtClean="0">
                <a:solidFill>
                  <a:schemeClr val="bg1">
                    <a:lumMod val="50000"/>
                  </a:schemeClr>
                </a:solidFill>
              </a:rPr>
              <a:t>Leukaemias</a:t>
            </a:r>
            <a:endParaRPr lang="en-US" altLang="el-GR" sz="1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5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4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11927" y="1089890"/>
            <a:ext cx="8885381" cy="5768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Class</a:t>
            </a:r>
            <a:r>
              <a:rPr lang="en-GB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Physical status</a:t>
            </a:r>
            <a:endParaRPr lang="en-GB" altLang="el-GR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buFontTx/>
              <a:buNone/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n-US" altLang="el-G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 healthy patient with no organic or  			 psychological disease process</a:t>
            </a:r>
            <a:r>
              <a:rPr lang="en-US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 The pathological process for which operation is performed is localized and causes no systemic upset</a:t>
            </a:r>
            <a:endParaRPr lang="en-GB" altLang="el-GR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buFontTx/>
              <a:buNone/>
            </a:pPr>
            <a:endParaRPr lang="en-US" altLang="el-GR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buFontTx/>
              <a:buNone/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II </a:t>
            </a:r>
            <a:r>
              <a:rPr lang="en-US" altLang="el-G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 patient with a mild to moderate systemic disease 	    process caused by the condition to be treated  	 	    surgically or other pathological process which does not limit the patient's activities in any way</a:t>
            </a:r>
            <a:r>
              <a:rPr lang="en-US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e.g. treated hypertensive, stable diabetic. Patients aged &gt;80 years are automatically placed in class </a:t>
            </a:r>
            <a:r>
              <a:rPr lang="el-GR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ΙΙ</a:t>
            </a:r>
            <a:r>
              <a:rPr lang="en-US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altLang="el-GR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60436" y="369455"/>
            <a:ext cx="5467927" cy="46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l-G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ASA PHYSICAL STATUS SCALE</a:t>
            </a:r>
            <a:r>
              <a:rPr lang="en-US" altLang="el-G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l-GR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2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55797" y="1140691"/>
            <a:ext cx="8933873" cy="48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Class</a:t>
            </a:r>
            <a:r>
              <a:rPr lang="en-GB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Physical status</a:t>
            </a:r>
            <a:endParaRPr lang="en-GB" altLang="el-GR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buFontTx/>
              <a:buNone/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III</a:t>
            </a:r>
            <a:r>
              <a:rPr lang="en-GB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US" altLang="el-G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 patient with severe systemic disease from any cause which imposes a definite functional limitation on activity</a:t>
            </a:r>
            <a:r>
              <a:rPr lang="en-US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e.g. </a:t>
            </a:r>
            <a:r>
              <a:rPr lang="en-US" altLang="el-G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ischaemic</a:t>
            </a:r>
            <a:r>
              <a:rPr lang="en-US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heart disease, chronic obstructive lung disease </a:t>
            </a:r>
          </a:p>
          <a:p>
            <a:pPr algn="l">
              <a:buFontTx/>
              <a:buNone/>
            </a:pPr>
            <a:endParaRPr lang="en-US" altLang="el-GR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buFontTx/>
              <a:buNone/>
            </a:pPr>
            <a:r>
              <a:rPr lang="en-US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IV </a:t>
            </a:r>
            <a:r>
              <a:rPr lang="en-US" altLang="el-G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 patient with a severe systemic disease which is a constant threat to life</a:t>
            </a:r>
            <a:r>
              <a:rPr lang="en-US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e.g. unstable angina </a:t>
            </a:r>
          </a:p>
          <a:p>
            <a:pPr algn="l">
              <a:buFontTx/>
              <a:buNone/>
            </a:pPr>
            <a:endParaRPr lang="en-US" altLang="el-GR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buFontTx/>
              <a:buNone/>
            </a:pPr>
            <a:r>
              <a:rPr lang="en-US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V </a:t>
            </a:r>
            <a:r>
              <a:rPr lang="en-US" altLang="el-G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 moribund patient, unlikely to survive 24 hours with or without surgery</a:t>
            </a:r>
          </a:p>
          <a:p>
            <a:pPr algn="l">
              <a:buFontTx/>
              <a:buNone/>
            </a:pPr>
            <a:endParaRPr lang="en-GB" altLang="el-GR" i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buFontTx/>
              <a:buNone/>
            </a:pPr>
            <a:r>
              <a:rPr lang="en-US" altLang="el-G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Note:'E</a:t>
            </a:r>
            <a:r>
              <a:rPr lang="en-US" alt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' maybe added to signify an emergency operation.</a:t>
            </a:r>
            <a:endParaRPr lang="en-US" altLang="el-GR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186546" y="350983"/>
            <a:ext cx="5541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l-G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ASA PHYSICAL STATUS SCALE</a:t>
            </a:r>
            <a:r>
              <a:rPr lang="en-US" altLang="el-G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l-GR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28" y="36520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Ορθογώνιο 6"/>
          <p:cNvSpPr/>
          <p:nvPr/>
        </p:nvSpPr>
        <p:spPr>
          <a:xfrm>
            <a:off x="3186546" y="350983"/>
            <a:ext cx="5541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l-G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ASA PHYSICAL STATUS SCALE</a:t>
            </a:r>
            <a:r>
              <a:rPr lang="en-US" altLang="el-G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l-GR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790" y="1540017"/>
            <a:ext cx="9044223" cy="428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3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5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Ορθογώνιο 2"/>
          <p:cNvSpPr/>
          <p:nvPr/>
        </p:nvSpPr>
        <p:spPr>
          <a:xfrm>
            <a:off x="3472873" y="353349"/>
            <a:ext cx="5394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l-GR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Informing the patient</a:t>
            </a:r>
            <a:endParaRPr lang="en-GB" altLang="el-GR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791855" y="1092448"/>
            <a:ext cx="8552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Tx/>
              <a:buNone/>
            </a:pPr>
            <a:r>
              <a:rPr lang="en-US" altLang="el-G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Anaesthetist</a:t>
            </a:r>
            <a:r>
              <a:rPr lang="en-US" altLang="el-G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has only a brief time </a:t>
            </a:r>
            <a:endParaRPr lang="en-US" altLang="el-G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>
              <a:buClr>
                <a:srgbClr val="000000"/>
              </a:buClr>
              <a:buFontTx/>
              <a:buNone/>
            </a:pPr>
            <a:r>
              <a:rPr lang="en-US" alt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Explain </a:t>
            </a:r>
            <a:r>
              <a:rPr lang="en-US" altLang="el-G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the events to the patient  </a:t>
            </a:r>
          </a:p>
          <a:p>
            <a:pPr>
              <a:buClr>
                <a:srgbClr val="000000"/>
              </a:buClr>
              <a:buFontTx/>
              <a:buNone/>
            </a:pPr>
            <a:endParaRPr lang="en-US" altLang="el-GR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>
              <a:buClr>
                <a:srgbClr val="000000"/>
              </a:buClr>
              <a:buFontTx/>
              <a:buNone/>
            </a:pPr>
            <a:r>
              <a:rPr lang="en-US" altLang="el-G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Most patients will want to know how long starved prior to surgery  in terms of eating and drinking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699491" y="3103007"/>
            <a:ext cx="88576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altLang="el-G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Patients will ask about their immediate recovery </a:t>
            </a:r>
          </a:p>
          <a:p>
            <a:pPr>
              <a:buClr>
                <a:srgbClr val="000000"/>
              </a:buClr>
            </a:pPr>
            <a:r>
              <a:rPr lang="en-US" alt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altLang="el-G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US" alt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eassure patients about postoperative pain control</a:t>
            </a:r>
          </a:p>
          <a:p>
            <a:pPr>
              <a:buClr>
                <a:srgbClr val="000000"/>
              </a:buClr>
            </a:pPr>
            <a:r>
              <a:rPr lang="en-US" alt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altLang="el-G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alt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nformed of the technique </a:t>
            </a:r>
          </a:p>
          <a:p>
            <a:pPr>
              <a:buClr>
                <a:srgbClr val="000000"/>
              </a:buClr>
            </a:pPr>
            <a:endParaRPr lang="en-US" altLang="el-G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>
              <a:buClr>
                <a:srgbClr val="000000"/>
              </a:buClr>
            </a:pPr>
            <a:r>
              <a:rPr lang="en-US" alt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Consent for </a:t>
            </a:r>
            <a:r>
              <a:rPr lang="en-US" altLang="el-G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anaesthesia</a:t>
            </a:r>
            <a:r>
              <a:rPr lang="en-US" alt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04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3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142" y="720435"/>
            <a:ext cx="8372475" cy="5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3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Ορθογώνιο 4"/>
          <p:cNvSpPr/>
          <p:nvPr/>
        </p:nvSpPr>
        <p:spPr>
          <a:xfrm>
            <a:off x="3472873" y="353349"/>
            <a:ext cx="5394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l-GR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?????</a:t>
            </a:r>
            <a:endParaRPr lang="en-GB" altLang="el-GR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787234" y="986044"/>
            <a:ext cx="9906001" cy="836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l-G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 patient with no other comorbidities &gt; 65 has ASA II status: </a:t>
            </a:r>
            <a:r>
              <a:rPr lang="en-US" altLang="el-G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 or R</a:t>
            </a:r>
          </a:p>
          <a:p>
            <a:r>
              <a:rPr lang="en-GB" altLang="el-GR" sz="32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One third of </a:t>
            </a:r>
            <a:r>
              <a:rPr lang="en-GB" altLang="el-GR" sz="3200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anesthesia</a:t>
            </a:r>
            <a:r>
              <a:rPr lang="en-GB" altLang="el-GR" sz="32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-related deaths are pre</a:t>
            </a:r>
            <a:r>
              <a:rPr lang="en-GB" altLang="el-GR" sz="32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ventable: </a:t>
            </a:r>
            <a:r>
              <a:rPr lang="en-US" altLang="el-G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 or R</a:t>
            </a:r>
          </a:p>
          <a:p>
            <a:r>
              <a:rPr lang="en-US" altLang="el-GR" sz="32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In patients with </a:t>
            </a:r>
            <a:r>
              <a:rPr lang="en-GB" altLang="el-GR" sz="32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upper respiratory tract infection anaesthesia and surgery should be postponed unless it is for a life-threatening condition:</a:t>
            </a:r>
            <a:r>
              <a:rPr lang="en-US" altLang="el-GR" sz="32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l-G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 or R</a:t>
            </a:r>
          </a:p>
          <a:p>
            <a:pPr marL="0" lvl="1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ＭＳ Ｐゴシック" charset="0"/>
              </a:rPr>
              <a:t>Patients have to stop smoking at least 2 weeks before surgery:</a:t>
            </a:r>
            <a:r>
              <a:rPr lang="en-US" altLang="el-G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F or R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ＭＳ Ｐゴシック" charset="0"/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For ECG, clinical characteristics to consider include cardiovascular risk factors and type of surgery</a:t>
            </a:r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F or R</a:t>
            </a:r>
            <a:endParaRPr lang="en-US" sz="32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altLang="el-GR" sz="3200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l-GR" sz="32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altLang="el-GR" sz="3200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en-US" altLang="el-G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en-GB" altLang="el-GR" sz="32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4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86176" y="735013"/>
            <a:ext cx="184731" cy="369332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944643" y="271048"/>
            <a:ext cx="635798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Mortality related to anaesthesia</a:t>
            </a:r>
            <a:r>
              <a:rPr lang="el-GR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l-GR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27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Ορθογώνιο 2"/>
          <p:cNvSpPr/>
          <p:nvPr/>
        </p:nvSpPr>
        <p:spPr>
          <a:xfrm>
            <a:off x="1339273" y="2468619"/>
            <a:ext cx="9162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l-GR" sz="2400" dirty="0" err="1" smtClean="0">
                <a:latin typeface="Comic Sans MS" panose="030F0702030302020204" pitchFamily="66" charset="0"/>
              </a:rPr>
              <a:t>Approx</a:t>
            </a:r>
            <a:r>
              <a:rPr lang="en-GB" altLang="el-GR" sz="2400" dirty="0" smtClean="0">
                <a:latin typeface="Comic Sans MS" panose="030F0702030302020204" pitchFamily="66" charset="0"/>
              </a:rPr>
              <a:t> 1:26,000 anaesthetics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l-GR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One third of deaths are preventable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l-GR" sz="2400" dirty="0" smtClean="0">
                <a:latin typeface="Comic Sans MS" panose="030F0702030302020204" pitchFamily="66" charset="0"/>
              </a:rPr>
              <a:t>Causes in order of frequency</a:t>
            </a:r>
          </a:p>
          <a:p>
            <a:pPr lvl="1"/>
            <a:r>
              <a:rPr lang="en-GB" altLang="el-G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inadequate patient preparation</a:t>
            </a:r>
          </a:p>
          <a:p>
            <a:pPr lvl="1"/>
            <a:r>
              <a:rPr lang="en-GB" altLang="el-GR" sz="2400" dirty="0" smtClean="0">
                <a:latin typeface="Comic Sans MS" panose="030F0702030302020204" pitchFamily="66" charset="0"/>
              </a:rPr>
              <a:t>inadequate postoperative management</a:t>
            </a:r>
          </a:p>
          <a:p>
            <a:pPr lvl="1"/>
            <a:r>
              <a:rPr lang="en-GB" altLang="el-GR" sz="2400" dirty="0" smtClean="0">
                <a:latin typeface="Comic Sans MS" panose="030F0702030302020204" pitchFamily="66" charset="0"/>
              </a:rPr>
              <a:t>wrong choice of anaesthetic technique</a:t>
            </a:r>
          </a:p>
          <a:p>
            <a:pPr lvl="1"/>
            <a:r>
              <a:rPr lang="en-GB" altLang="el-GR" sz="2400" dirty="0" smtClean="0">
                <a:latin typeface="Comic Sans MS" panose="030F0702030302020204" pitchFamily="66" charset="0"/>
              </a:rPr>
              <a:t>inadequate crisis management</a:t>
            </a:r>
          </a:p>
        </p:txBody>
      </p:sp>
    </p:spTree>
    <p:extLst>
      <p:ext uri="{BB962C8B-B14F-4D97-AF65-F5344CB8AC3E}">
        <p14:creationId xmlns:p14="http://schemas.microsoft.com/office/powerpoint/2010/main" val="135960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71964" y="1426880"/>
            <a:ext cx="8229600" cy="3828616"/>
          </a:xfrm>
        </p:spPr>
        <p:txBody>
          <a:bodyPr>
            <a:normAutofit fontScale="92500" lnSpcReduction="20000"/>
          </a:bodyPr>
          <a:lstStyle/>
          <a:p>
            <a:r>
              <a:rPr lang="en-US" altLang="el-GR" dirty="0" err="1" smtClean="0">
                <a:latin typeface="Comic Sans MS" panose="030F0702030302020204" pitchFamily="66" charset="0"/>
              </a:rPr>
              <a:t>Anaesthetists</a:t>
            </a:r>
            <a:r>
              <a:rPr lang="en-US" altLang="el-GR" dirty="0" smtClean="0">
                <a:latin typeface="Comic Sans MS" panose="030F0702030302020204" pitchFamily="66" charset="0"/>
              </a:rPr>
              <a:t> should take a central role in </a:t>
            </a:r>
            <a:r>
              <a:rPr lang="en-US" altLang="el-GR" dirty="0" err="1" smtClean="0">
                <a:latin typeface="Comic Sans MS" panose="030F0702030302020204" pitchFamily="66" charset="0"/>
              </a:rPr>
              <a:t>organisation</a:t>
            </a:r>
            <a:r>
              <a:rPr lang="en-US" altLang="el-GR" dirty="0" smtClean="0">
                <a:latin typeface="Comic Sans MS" panose="030F0702030302020204" pitchFamily="66" charset="0"/>
              </a:rPr>
              <a:t> of pre-operative services</a:t>
            </a:r>
          </a:p>
          <a:p>
            <a:endParaRPr lang="en-US" altLang="el-GR" dirty="0" smtClean="0">
              <a:latin typeface="Comic Sans MS" panose="030F0702030302020204" pitchFamily="66" charset="0"/>
            </a:endParaRPr>
          </a:p>
          <a:p>
            <a:r>
              <a:rPr lang="en-US" altLang="el-GR" dirty="0" smtClean="0">
                <a:latin typeface="Comic Sans MS" panose="030F0702030302020204" pitchFamily="66" charset="0"/>
              </a:rPr>
              <a:t>This involves more than just preparing and delivering </a:t>
            </a:r>
            <a:r>
              <a:rPr lang="en-US" altLang="el-GR" dirty="0" err="1" smtClean="0">
                <a:latin typeface="Comic Sans MS" panose="030F0702030302020204" pitchFamily="66" charset="0"/>
              </a:rPr>
              <a:t>anaesthesia</a:t>
            </a:r>
            <a:endParaRPr lang="en-US" altLang="el-G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el-GR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altLang="el-GR" dirty="0" smtClean="0">
                <a:latin typeface="Comic Sans MS" panose="030F0702030302020204" pitchFamily="66" charset="0"/>
              </a:rPr>
              <a:t>The </a:t>
            </a:r>
            <a:r>
              <a:rPr lang="en-US" altLang="el-GR" dirty="0" err="1" smtClean="0">
                <a:latin typeface="Comic Sans MS" panose="030F0702030302020204" pitchFamily="66" charset="0"/>
              </a:rPr>
              <a:t>anaesthetist</a:t>
            </a:r>
            <a:r>
              <a:rPr lang="en-US" altLang="el-GR" dirty="0" smtClean="0">
                <a:latin typeface="Comic Sans MS" panose="030F0702030302020204" pitchFamily="66" charset="0"/>
              </a:rPr>
              <a:t> has the skills necessary to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mic Sans MS" panose="030F0702030302020204" pitchFamily="66" charset="0"/>
              </a:rPr>
              <a:t>assess, </a:t>
            </a:r>
            <a:r>
              <a:rPr lang="en-US" altLang="el-GR" dirty="0" err="1" smtClean="0">
                <a:latin typeface="Comic Sans MS" panose="030F0702030302020204" pitchFamily="66" charset="0"/>
              </a:rPr>
              <a:t>optimise</a:t>
            </a:r>
            <a:r>
              <a:rPr lang="en-US" altLang="el-GR" dirty="0" smtClean="0">
                <a:latin typeface="Comic Sans MS" panose="030F0702030302020204" pitchFamily="66" charset="0"/>
              </a:rPr>
              <a:t> and estimate risk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mic Sans MS" panose="030F0702030302020204" pitchFamily="66" charset="0"/>
              </a:rPr>
              <a:t>support patients deciding whether to proceed with surgery and </a:t>
            </a:r>
            <a:r>
              <a:rPr lang="en-US" altLang="el-GR" dirty="0" err="1" smtClean="0">
                <a:latin typeface="Comic Sans MS" panose="030F0702030302020204" pitchFamily="66" charset="0"/>
              </a:rPr>
              <a:t>anaesthesia</a:t>
            </a:r>
            <a:r>
              <a:rPr lang="en-US" altLang="el-GR" dirty="0" smtClean="0">
                <a:latin typeface="Comic Sans MS" panose="030F0702030302020204" pitchFamily="66" charset="0"/>
              </a:rPr>
              <a:t> (</a:t>
            </a:r>
            <a:r>
              <a:rPr lang="en-US" altLang="el-GR" dirty="0" err="1" smtClean="0">
                <a:latin typeface="Comic Sans MS" panose="030F0702030302020204" pitchFamily="66" charset="0"/>
              </a:rPr>
              <a:t>eg</a:t>
            </a:r>
            <a:r>
              <a:rPr lang="en-US" altLang="el-GR" dirty="0" smtClean="0">
                <a:latin typeface="Comic Sans MS" panose="030F0702030302020204" pitchFamily="66" charset="0"/>
              </a:rPr>
              <a:t> a patient with CAD for vascular surgery)</a:t>
            </a:r>
          </a:p>
          <a:p>
            <a:endParaRPr lang="en-US" altLang="el-GR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endParaRPr lang="en-US" altLang="el-GR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89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14550" y="184150"/>
            <a:ext cx="9183688" cy="13128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l-G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Preoperative preparation</a:t>
            </a:r>
          </a:p>
        </p:txBody>
      </p:sp>
    </p:spTree>
    <p:extLst>
      <p:ext uri="{BB962C8B-B14F-4D97-AF65-F5344CB8AC3E}">
        <p14:creationId xmlns:p14="http://schemas.microsoft.com/office/powerpoint/2010/main" val="31845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15129" y="184731"/>
            <a:ext cx="9183254" cy="1311997"/>
          </a:xfrm>
        </p:spPr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Purpose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95054" y="1408401"/>
            <a:ext cx="8215745" cy="486308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l-GR" sz="2000" dirty="0" smtClean="0">
                <a:latin typeface="Comic Sans MS" panose="030F0702030302020204" pitchFamily="66" charset="0"/>
              </a:rPr>
              <a:t>Enhance and </a:t>
            </a:r>
            <a:r>
              <a:rPr lang="en-US" altLang="el-GR" sz="2000" dirty="0" err="1" smtClean="0">
                <a:latin typeface="Comic Sans MS" panose="030F0702030302020204" pitchFamily="66" charset="0"/>
              </a:rPr>
              <a:t>optimise</a:t>
            </a:r>
            <a:r>
              <a:rPr lang="en-US" altLang="el-GR" sz="2000" dirty="0" smtClean="0">
                <a:latin typeface="Comic Sans MS" panose="030F0702030302020204" pitchFamily="66" charset="0"/>
              </a:rPr>
              <a:t> quality of patient care</a:t>
            </a:r>
          </a:p>
          <a:p>
            <a:pPr eaLnBrk="1" hangingPunct="1"/>
            <a:r>
              <a:rPr lang="en-US" altLang="el-GR" sz="2000" dirty="0" smtClean="0">
                <a:latin typeface="Comic Sans MS" panose="030F0702030302020204" pitchFamily="66" charset="0"/>
              </a:rPr>
              <a:t>Inform patient</a:t>
            </a:r>
          </a:p>
          <a:p>
            <a:pPr eaLnBrk="1" hangingPunct="1"/>
            <a:r>
              <a:rPr lang="en-US" altLang="el-GR" sz="2000" dirty="0" err="1" smtClean="0">
                <a:latin typeface="Comic Sans MS" panose="030F0702030302020204" pitchFamily="66" charset="0"/>
              </a:rPr>
              <a:t>Minimise</a:t>
            </a:r>
            <a:r>
              <a:rPr lang="en-US" altLang="el-GR" sz="2000" dirty="0" smtClean="0">
                <a:latin typeface="Comic Sans MS" panose="030F0702030302020204" pitchFamily="66" charset="0"/>
              </a:rPr>
              <a:t> last minute cancellations</a:t>
            </a:r>
          </a:p>
          <a:p>
            <a:pPr eaLnBrk="1" hangingPunct="1"/>
            <a:r>
              <a:rPr lang="en-US" altLang="el-GR" sz="2000" dirty="0" smtClean="0">
                <a:latin typeface="Comic Sans MS" panose="030F0702030302020204" pitchFamily="66" charset="0"/>
              </a:rPr>
              <a:t>Promote efficient use of staff and resources</a:t>
            </a:r>
          </a:p>
          <a:p>
            <a:pPr eaLnBrk="1" hangingPunct="1"/>
            <a:r>
              <a:rPr lang="en-US" altLang="el-GR" sz="2000" dirty="0" smtClean="0">
                <a:latin typeface="Comic Sans MS" panose="030F0702030302020204" pitchFamily="66" charset="0"/>
              </a:rPr>
              <a:t>Increase theatre throughput</a:t>
            </a:r>
          </a:p>
          <a:p>
            <a:r>
              <a:rPr lang="en-US" altLang="el-GR" sz="2000" dirty="0" smtClean="0">
                <a:latin typeface="Comic Sans MS" panose="030F0702030302020204" pitchFamily="66" charset="0"/>
              </a:rPr>
              <a:t>Establish a patient care pathway, </a:t>
            </a:r>
            <a:r>
              <a:rPr lang="en-US" altLang="el-GR" sz="2000" dirty="0">
                <a:latin typeface="Comic Sans MS" panose="030F0702030302020204" pitchFamily="66" charset="0"/>
              </a:rPr>
              <a:t>i</a:t>
            </a:r>
            <a:r>
              <a:rPr lang="en-US" altLang="el-GR" sz="2000" dirty="0" smtClean="0">
                <a:latin typeface="Comic Sans MS" panose="030F0702030302020204" pitchFamily="66" charset="0"/>
              </a:rPr>
              <a:t>dentify patients at particularly high risk</a:t>
            </a:r>
            <a:endParaRPr lang="en-US" altLang="el-GR" sz="2000" dirty="0">
              <a:latin typeface="Comic Sans MS" panose="030F0702030302020204" pitchFamily="66" charset="0"/>
            </a:endParaRPr>
          </a:p>
          <a:p>
            <a:r>
              <a:rPr lang="en-US" altLang="el-GR" sz="2000" dirty="0" smtClean="0">
                <a:latin typeface="Comic Sans MS" panose="030F0702030302020204" pitchFamily="66" charset="0"/>
              </a:rPr>
              <a:t>At all times ensure patient safety, minimize risk </a:t>
            </a:r>
          </a:p>
          <a:p>
            <a:pPr marL="0" indent="0">
              <a:buNone/>
            </a:pPr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  (</a:t>
            </a:r>
            <a:r>
              <a:rPr lang="en-GB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Best anaesthetic technique</a:t>
            </a:r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Any potential interactions between concurrent diseases, Coexisting Illness:</a:t>
            </a:r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Improve the patients condition prior to surgery</a:t>
            </a:r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Seeking advice from other specialists, Optimise treatment,</a:t>
            </a:r>
            <a:r>
              <a:rPr lang="en-US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alt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Final decision)</a:t>
            </a:r>
            <a:endParaRPr lang="en-US" altLang="el-G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el-GR" sz="2000" dirty="0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l-GR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02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15129" y="184731"/>
            <a:ext cx="9183254" cy="1311997"/>
          </a:xfrm>
        </p:spPr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Who?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81200" y="2128839"/>
            <a:ext cx="8229600" cy="3828616"/>
          </a:xfrm>
        </p:spPr>
        <p:txBody>
          <a:bodyPr>
            <a:normAutofit/>
          </a:bodyPr>
          <a:lstStyle/>
          <a:p>
            <a:r>
              <a:rPr lang="en-GB" altLang="el-G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The  Best </a:t>
            </a:r>
            <a:r>
              <a:rPr lang="en-GB" alt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for patient to </a:t>
            </a:r>
            <a:r>
              <a:rPr lang="en-GB" altLang="el-G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be  performed by an anaesthetist</a:t>
            </a:r>
            <a:r>
              <a:rPr lang="en-US" altLang="el-G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buNone/>
            </a:pPr>
            <a:endParaRPr lang="en-US" altLang="el-GR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altLang="el-G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Preferably the one who is going to administer the anaesthetic</a:t>
            </a:r>
            <a:r>
              <a:rPr lang="en-US" altLang="el-G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endParaRPr lang="en-US" altLang="el-GR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89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15129" y="184731"/>
            <a:ext cx="9183254" cy="1311997"/>
          </a:xfrm>
        </p:spPr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When?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81200" y="2128839"/>
            <a:ext cx="8229600" cy="3828616"/>
          </a:xfrm>
        </p:spPr>
        <p:txBody>
          <a:bodyPr/>
          <a:lstStyle/>
          <a:p>
            <a:r>
              <a:rPr lang="en-US" altLang="el-GR" dirty="0" smtClean="0">
                <a:latin typeface="Comic Sans MS" panose="030F0702030302020204" pitchFamily="66" charset="0"/>
              </a:rPr>
              <a:t>Before planned admissions</a:t>
            </a:r>
          </a:p>
          <a:p>
            <a:endParaRPr lang="en-US" altLang="el-GR" dirty="0" smtClean="0">
              <a:latin typeface="Comic Sans MS" panose="030F0702030302020204" pitchFamily="66" charset="0"/>
            </a:endParaRPr>
          </a:p>
          <a:p>
            <a:r>
              <a:rPr lang="en-US" altLang="el-GR" dirty="0" smtClean="0">
                <a:latin typeface="Comic Sans MS" panose="030F0702030302020204" pitchFamily="66" charset="0"/>
              </a:rPr>
              <a:t>After planned admissions</a:t>
            </a:r>
          </a:p>
          <a:p>
            <a:endParaRPr lang="en-US" altLang="el-GR" dirty="0" smtClean="0">
              <a:latin typeface="Comic Sans MS" panose="030F0702030302020204" pitchFamily="66" charset="0"/>
            </a:endParaRPr>
          </a:p>
          <a:p>
            <a:r>
              <a:rPr lang="en-US" altLang="el-GR" dirty="0" smtClean="0">
                <a:latin typeface="Comic Sans MS" panose="030F0702030302020204" pitchFamily="66" charset="0"/>
              </a:rPr>
              <a:t>After unplanned admissions</a:t>
            </a:r>
          </a:p>
          <a:p>
            <a:pPr eaLnBrk="1" hangingPunct="1"/>
            <a:endParaRPr lang="en-US" altLang="el-GR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5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55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15129" y="184731"/>
            <a:ext cx="9183254" cy="1311997"/>
          </a:xfrm>
        </p:spPr>
        <p:txBody>
          <a:bodyPr/>
          <a:lstStyle/>
          <a:p>
            <a:pPr eaLnBrk="1" hangingPunct="1"/>
            <a:r>
              <a:rPr lang="en-US" altLang="el-G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Elements of </a:t>
            </a:r>
            <a:r>
              <a:rPr lang="en-US" altLang="el-GR" sz="3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preanesthetic</a:t>
            </a:r>
            <a:r>
              <a:rPr lang="en-US" altLang="el-G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evaluation</a:t>
            </a:r>
            <a:r>
              <a:rPr lang="en-US" altLang="el-G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81200" y="2128839"/>
            <a:ext cx="8229600" cy="3828616"/>
          </a:xfrm>
        </p:spPr>
        <p:txBody>
          <a:bodyPr/>
          <a:lstStyle/>
          <a:p>
            <a:r>
              <a:rPr lang="en-US" altLang="el-GR" dirty="0" smtClean="0">
                <a:latin typeface="Comic Sans MS" panose="030F0702030302020204" pitchFamily="66" charset="0"/>
              </a:rPr>
              <a:t>Anesthetic history</a:t>
            </a:r>
          </a:p>
          <a:p>
            <a:endParaRPr lang="en-US" altLang="el-GR" dirty="0" smtClean="0">
              <a:latin typeface="Comic Sans MS" panose="030F0702030302020204" pitchFamily="66" charset="0"/>
            </a:endParaRPr>
          </a:p>
          <a:p>
            <a:r>
              <a:rPr lang="en-US" altLang="el-GR" dirty="0" smtClean="0">
                <a:latin typeface="Comic Sans MS" panose="030F0702030302020204" pitchFamily="66" charset="0"/>
              </a:rPr>
              <a:t>Examination</a:t>
            </a:r>
          </a:p>
          <a:p>
            <a:endParaRPr lang="en-US" altLang="el-GR" dirty="0" smtClean="0">
              <a:latin typeface="Comic Sans MS" panose="030F0702030302020204" pitchFamily="66" charset="0"/>
            </a:endParaRPr>
          </a:p>
          <a:p>
            <a:r>
              <a:rPr lang="en-US" altLang="el-GR" dirty="0" smtClean="0">
                <a:latin typeface="Comic Sans MS" panose="030F0702030302020204" pitchFamily="66" charset="0"/>
              </a:rPr>
              <a:t>Investigations</a:t>
            </a:r>
          </a:p>
          <a:p>
            <a:pPr eaLnBrk="1" hangingPunct="1"/>
            <a:endParaRPr lang="en-US" altLang="el-GR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" y="27284"/>
            <a:ext cx="1553497" cy="15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25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5213</TotalTime>
  <Words>1366</Words>
  <Application>Microsoft Office PowerPoint</Application>
  <PresentationFormat>Custom</PresentationFormat>
  <Paragraphs>340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Θέμα του Office</vt:lpstr>
      <vt:lpstr>PowerPoint Presentation</vt:lpstr>
      <vt:lpstr>PowerPoint Presentation</vt:lpstr>
      <vt:lpstr>PowerPoint Presentation</vt:lpstr>
      <vt:lpstr>PowerPoint Presentation</vt:lpstr>
      <vt:lpstr>Preoperative preparation</vt:lpstr>
      <vt:lpstr>Purpose</vt:lpstr>
      <vt:lpstr>Who?</vt:lpstr>
      <vt:lpstr>When?</vt:lpstr>
      <vt:lpstr>Elements of preanesthetic evaluation </vt:lpstr>
      <vt:lpstr>Anesthetic history</vt:lpstr>
      <vt:lpstr>Anesthetic history</vt:lpstr>
      <vt:lpstr>Anesthetic history </vt:lpstr>
      <vt:lpstr>Anesthetic history</vt:lpstr>
      <vt:lpstr>Anesthetic history </vt:lpstr>
      <vt:lpstr>Anesthetic history</vt:lpstr>
      <vt:lpstr>Anesthetic history</vt:lpstr>
      <vt:lpstr>Anesthetic history</vt:lpstr>
      <vt:lpstr>PowerPoint Presentation</vt:lpstr>
      <vt:lpstr>examination </vt:lpstr>
      <vt:lpstr>examination </vt:lpstr>
      <vt:lpstr>examination </vt:lpstr>
      <vt:lpstr>examination </vt:lpstr>
      <vt:lpstr>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</dc:creator>
  <cp:lastModifiedBy>Admin</cp:lastModifiedBy>
  <cp:revision>48</cp:revision>
  <dcterms:created xsi:type="dcterms:W3CDTF">2017-11-04T14:07:36Z</dcterms:created>
  <dcterms:modified xsi:type="dcterms:W3CDTF">2017-11-12T10:16:19Z</dcterms:modified>
</cp:coreProperties>
</file>