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274" r:id="rId3"/>
    <p:sldId id="268" r:id="rId4"/>
    <p:sldId id="269" r:id="rId5"/>
    <p:sldId id="257" r:id="rId6"/>
    <p:sldId id="267" r:id="rId7"/>
    <p:sldId id="258" r:id="rId8"/>
    <p:sldId id="261" r:id="rId9"/>
    <p:sldId id="259" r:id="rId10"/>
    <p:sldId id="260" r:id="rId11"/>
    <p:sldId id="284" r:id="rId12"/>
    <p:sldId id="271" r:id="rId13"/>
    <p:sldId id="272" r:id="rId14"/>
    <p:sldId id="273" r:id="rId15"/>
    <p:sldId id="262" r:id="rId16"/>
    <p:sldId id="285" r:id="rId17"/>
    <p:sldId id="281" r:id="rId18"/>
    <p:sldId id="28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38F46-19C7-47CE-9E9F-70F7A4CB5509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7EA23C-73B4-410F-A53D-628F7A2C45B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0628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EA23C-73B4-410F-A53D-628F7A2C45B4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1292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Ορθογώνιο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Ορθογώνιο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Ορθογώνιο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Ορθογώνιο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Ορθογώνιο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Στρογγυλεμένο ορθογώνιο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Στρογγυλεμένο ορθογώνιο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Ορθογώνιο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Ορθογώνιο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Θέση ημερομηνίας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27" name="Θέση αριθμού διαφάνειας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  <p:sp>
        <p:nvSpPr>
          <p:cNvPr id="28" name="Θέση υποσέλιδου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Ορθογώνιο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Ορθογώνιο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Ορθογώνιο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Ορθογώνιο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Ορθογώνιο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Στρογγυλεμένο ορθογώνιο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Στρογγυλεμένο ορθογώνιο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Ορθογώνιο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Ορθογώνιο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Ορθογώνιο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Ορθογώνιο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Ορθογώνιο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Ορθογώνιο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B96C5F7-4FAB-4FEB-AC2F-7D9CD7AFE3C8}" type="datetimeFigureOut">
              <a:rPr lang="el-GR" smtClean="0"/>
              <a:t>25/5/2018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17F768F-4554-43C5-AAD7-F01077F8C37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Neuropathic pain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603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2306638"/>
            <a:ext cx="3448050" cy="4210050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983" y="908720"/>
            <a:ext cx="2656107" cy="368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6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l-G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983" y="908720"/>
            <a:ext cx="2656107" cy="3682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57200" y="2717845"/>
            <a:ext cx="8229600" cy="351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36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641776" y="3370312"/>
            <a:ext cx="3322712" cy="1066800"/>
          </a:xfrm>
        </p:spPr>
        <p:txBody>
          <a:bodyPr/>
          <a:lstStyle/>
          <a:p>
            <a:r>
              <a:rPr lang="el-GR" dirty="0" smtClean="0"/>
              <a:t>	</a:t>
            </a:r>
            <a:r>
              <a:rPr lang="en-US" dirty="0" smtClean="0"/>
              <a:t>DN4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868144" y="2249424"/>
            <a:ext cx="2818656" cy="432511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diagnosis</a:t>
            </a:r>
            <a:endParaRPr lang="el-GR" sz="3200" b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4669084" cy="6770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6191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8078"/>
            <a:ext cx="5328592" cy="678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93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8640"/>
            <a:ext cx="5072409" cy="66272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7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en-US" dirty="0" smtClean="0"/>
              <a:t>therapy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412701"/>
            <a:ext cx="7839075" cy="540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03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116632"/>
            <a:ext cx="8096250" cy="601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6184726"/>
            <a:ext cx="626745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11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95363"/>
            <a:ext cx="9122845" cy="5529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82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384376"/>
          </a:xfrm>
        </p:spPr>
        <p:txBody>
          <a:bodyPr>
            <a:normAutofit/>
          </a:bodyPr>
          <a:lstStyle/>
          <a:p>
            <a:r>
              <a:rPr lang="en-US" dirty="0" smtClean="0"/>
              <a:t>Causes</a:t>
            </a:r>
            <a:endParaRPr lang="el-GR" dirty="0" smtClean="0"/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Symptoms</a:t>
            </a:r>
          </a:p>
          <a:p>
            <a:r>
              <a:rPr lang="en-US" dirty="0" smtClean="0"/>
              <a:t>Diagnosis</a:t>
            </a:r>
          </a:p>
          <a:p>
            <a:r>
              <a:rPr lang="en-US" dirty="0" smtClean="0"/>
              <a:t>Therapy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5541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of neuropathic pain</a:t>
            </a:r>
            <a:r>
              <a:rPr lang="el-GR" dirty="0" smtClean="0"/>
              <a:t>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3140968"/>
            <a:ext cx="8229600" cy="363326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Quick </a:t>
            </a:r>
            <a:r>
              <a:rPr lang="en-US" dirty="0" smtClean="0"/>
              <a:t>diagnosis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Allodynia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Rare in low back pain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Opioids for pain relief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753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outcome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3"/>
            <a:ext cx="8229600" cy="3384376"/>
          </a:xfrm>
        </p:spPr>
        <p:txBody>
          <a:bodyPr>
            <a:normAutofit/>
          </a:bodyPr>
          <a:lstStyle/>
          <a:p>
            <a:r>
              <a:rPr lang="en-US" dirty="0" smtClean="0"/>
              <a:t>Causes</a:t>
            </a:r>
            <a:endParaRPr lang="el-GR" dirty="0" smtClean="0"/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Symptoms</a:t>
            </a:r>
          </a:p>
          <a:p>
            <a:r>
              <a:rPr lang="en-US" dirty="0" smtClean="0"/>
              <a:t>Diagnosis</a:t>
            </a:r>
          </a:p>
          <a:p>
            <a:r>
              <a:rPr lang="en-US" dirty="0" smtClean="0"/>
              <a:t>Therapy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6897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 of NP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Metabolic disorders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Nerve injury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Cancer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All above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2572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Which of the following is not a NP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Myocardial infarction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Low back pain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Carpal tunnel syndrome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Brachial plexus cancer infiltration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1234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First line therapy for NP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NSAD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Opioids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Antiepileptic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Paracetamol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365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issues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GB, 74% of pts with NP in early </a:t>
            </a:r>
            <a:r>
              <a:rPr lang="en-US" dirty="0" smtClean="0"/>
              <a:t>retirement</a:t>
            </a:r>
            <a:endParaRPr lang="en-US" dirty="0" smtClean="0"/>
          </a:p>
          <a:p>
            <a:pPr marL="109728" indent="0">
              <a:buNone/>
            </a:pPr>
            <a:endParaRPr lang="el-GR" dirty="0" smtClean="0"/>
          </a:p>
          <a:p>
            <a:r>
              <a:rPr lang="el-GR" dirty="0" smtClean="0"/>
              <a:t>2,8</a:t>
            </a:r>
            <a:r>
              <a:rPr lang="el-GR" dirty="0"/>
              <a:t>%-4,7% </a:t>
            </a:r>
            <a:r>
              <a:rPr lang="en-US" dirty="0" smtClean="0"/>
              <a:t>of people </a:t>
            </a:r>
            <a:r>
              <a:rPr lang="en-US" dirty="0" smtClean="0"/>
              <a:t>universal</a:t>
            </a: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1/3 of cancer pts, 1/3 of spinal injury, ¼ of diabetic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50935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delays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diagnosis </a:t>
            </a:r>
            <a:r>
              <a:rPr lang="en-US" dirty="0" smtClean="0"/>
              <a:t>(pts don’t go, doctors don’t know)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In t</a:t>
            </a:r>
            <a:r>
              <a:rPr lang="en-US" dirty="0" smtClean="0"/>
              <a:t>herapy</a:t>
            </a:r>
            <a:r>
              <a:rPr lang="en-US" dirty="0" smtClean="0"/>
              <a:t>: GB </a:t>
            </a:r>
            <a:r>
              <a:rPr lang="el-GR" dirty="0" smtClean="0"/>
              <a:t>19,2 </a:t>
            </a:r>
            <a:r>
              <a:rPr lang="en-US" dirty="0" err="1" smtClean="0"/>
              <a:t>mts</a:t>
            </a:r>
            <a:r>
              <a:rPr lang="en-US" dirty="0" smtClean="0"/>
              <a:t> for diagnosis, Italy</a:t>
            </a:r>
            <a:r>
              <a:rPr lang="el-GR" dirty="0" smtClean="0"/>
              <a:t> 2,5</a:t>
            </a:r>
            <a:r>
              <a:rPr lang="en-US" dirty="0" smtClean="0"/>
              <a:t> </a:t>
            </a:r>
            <a:r>
              <a:rPr lang="en-US" dirty="0" err="1" smtClean="0"/>
              <a:t>mts</a:t>
            </a:r>
            <a:r>
              <a:rPr lang="en-US" dirty="0" smtClean="0"/>
              <a:t>, Korea 1 </a:t>
            </a:r>
            <a:r>
              <a:rPr lang="en-US" dirty="0" err="1" smtClean="0"/>
              <a:t>mth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95515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Causes;;;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2132856"/>
            <a:ext cx="5482952" cy="45259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 smtClean="0"/>
              <a:t>Injury or dysfunction</a:t>
            </a:r>
            <a:r>
              <a:rPr lang="el-GR" dirty="0" smtClean="0"/>
              <a:t> </a:t>
            </a:r>
            <a:endParaRPr lang="en-US" dirty="0" smtClean="0"/>
          </a:p>
          <a:p>
            <a:r>
              <a:rPr lang="en-US" dirty="0" smtClean="0"/>
              <a:t>Peripheral </a:t>
            </a:r>
            <a:r>
              <a:rPr lang="el-GR" dirty="0" smtClean="0"/>
              <a:t>(</a:t>
            </a:r>
            <a:r>
              <a:rPr lang="en-US" dirty="0" smtClean="0"/>
              <a:t>neurons between skin and spinal cord)</a:t>
            </a:r>
          </a:p>
          <a:p>
            <a:pPr marL="109728" indent="0">
              <a:buNone/>
            </a:pPr>
            <a:endParaRPr lang="el-GR" dirty="0" smtClean="0"/>
          </a:p>
          <a:p>
            <a:r>
              <a:rPr lang="en-US" dirty="0" smtClean="0"/>
              <a:t>Central (neurons between SC and brain)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111846"/>
            <a:ext cx="3672408" cy="577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8301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Trauma (direct or continuous pressure)</a:t>
            </a:r>
            <a:endParaRPr lang="el-GR" dirty="0" smtClean="0"/>
          </a:p>
          <a:p>
            <a:r>
              <a:rPr lang="en-US" dirty="0" smtClean="0"/>
              <a:t>Disorders (</a:t>
            </a:r>
            <a:r>
              <a:rPr lang="en-US" dirty="0" err="1" smtClean="0"/>
              <a:t>eg</a:t>
            </a:r>
            <a:r>
              <a:rPr lang="en-US" dirty="0" smtClean="0"/>
              <a:t> DM)</a:t>
            </a:r>
            <a:endParaRPr lang="el-GR" dirty="0" smtClean="0"/>
          </a:p>
          <a:p>
            <a:r>
              <a:rPr lang="en-US" dirty="0" smtClean="0"/>
              <a:t>Abuse (</a:t>
            </a:r>
            <a:r>
              <a:rPr lang="en-US" dirty="0" err="1" smtClean="0"/>
              <a:t>eg</a:t>
            </a:r>
            <a:r>
              <a:rPr lang="en-US" dirty="0" smtClean="0"/>
              <a:t> alcohol)</a:t>
            </a:r>
            <a:endParaRPr lang="el-GR" dirty="0" smtClean="0"/>
          </a:p>
          <a:p>
            <a:r>
              <a:rPr lang="en-US" dirty="0" smtClean="0"/>
              <a:t>Virus infections (</a:t>
            </a:r>
            <a:r>
              <a:rPr lang="en-US" dirty="0" err="1" smtClean="0"/>
              <a:t>eg</a:t>
            </a:r>
            <a:r>
              <a:rPr lang="en-US" dirty="0" smtClean="0"/>
              <a:t> herpes)</a:t>
            </a:r>
            <a:endParaRPr lang="el-GR" dirty="0" smtClean="0"/>
          </a:p>
          <a:p>
            <a:r>
              <a:rPr lang="en-US" dirty="0" smtClean="0"/>
              <a:t>Infections</a:t>
            </a:r>
            <a:endParaRPr lang="el-GR" dirty="0" smtClean="0"/>
          </a:p>
          <a:p>
            <a:pPr marL="109728" indent="0">
              <a:buNone/>
            </a:pPr>
            <a:r>
              <a:rPr lang="en-US" dirty="0" smtClean="0"/>
              <a:t>Low back pain could be neuropathic due to pressure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1864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9287" y="3497263"/>
            <a:ext cx="5305425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5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Allodynia</a:t>
            </a:r>
          </a:p>
          <a:p>
            <a:r>
              <a:rPr lang="en-US" dirty="0" smtClean="0"/>
              <a:t>Paresthesia</a:t>
            </a:r>
          </a:p>
          <a:p>
            <a:r>
              <a:rPr lang="en-US" dirty="0" smtClean="0"/>
              <a:t>Hyperalgesia</a:t>
            </a:r>
          </a:p>
          <a:p>
            <a:pPr marL="109728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97085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features</a:t>
            </a:r>
            <a:r>
              <a:rPr lang="el-GR" dirty="0" smtClean="0"/>
              <a:t>….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therapy with usual pain killers</a:t>
            </a:r>
          </a:p>
          <a:p>
            <a:r>
              <a:rPr lang="en-US" dirty="0" smtClean="0"/>
              <a:t>Not easy for diagnosis</a:t>
            </a:r>
            <a:endParaRPr lang="en-US" dirty="0"/>
          </a:p>
          <a:p>
            <a:r>
              <a:rPr lang="en-US" dirty="0" smtClean="0"/>
              <a:t>If untreated… many consequences</a:t>
            </a:r>
            <a:endParaRPr lang="el-GR" dirty="0" smtClean="0"/>
          </a:p>
          <a:p>
            <a:r>
              <a:rPr lang="en-US" dirty="0" smtClean="0"/>
              <a:t>Specialized management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543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1325</TotalTime>
  <Words>221</Words>
  <Application>Microsoft Office PowerPoint</Application>
  <PresentationFormat>Προβολή στην οθόνη (4:3)</PresentationFormat>
  <Paragraphs>72</Paragraphs>
  <Slides>22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7" baseType="lpstr">
      <vt:lpstr>Calibri</vt:lpstr>
      <vt:lpstr>Georgia</vt:lpstr>
      <vt:lpstr>Trebuchet MS</vt:lpstr>
      <vt:lpstr>Wingdings 2</vt:lpstr>
      <vt:lpstr>Αστικό</vt:lpstr>
      <vt:lpstr>Neuropathic pain</vt:lpstr>
      <vt:lpstr>Learning outcome</vt:lpstr>
      <vt:lpstr>General issues…</vt:lpstr>
      <vt:lpstr>delays</vt:lpstr>
      <vt:lpstr>Causes;;;</vt:lpstr>
      <vt:lpstr>Causes…</vt:lpstr>
      <vt:lpstr>Description</vt:lpstr>
      <vt:lpstr>features</vt:lpstr>
      <vt:lpstr>Other features…. </vt:lpstr>
      <vt:lpstr>Examples</vt:lpstr>
      <vt:lpstr>Examples</vt:lpstr>
      <vt:lpstr> DN4</vt:lpstr>
      <vt:lpstr>Παρουσίαση του PowerPoint</vt:lpstr>
      <vt:lpstr>Παρουσίαση του PowerPoint</vt:lpstr>
      <vt:lpstr>therapy </vt:lpstr>
      <vt:lpstr>Παρουσίαση του PowerPoint</vt:lpstr>
      <vt:lpstr>Παρουσίαση του PowerPoint</vt:lpstr>
      <vt:lpstr>Learning outcome</vt:lpstr>
      <vt:lpstr>Features of neuropathic pain:</vt:lpstr>
      <vt:lpstr>Causes of NP</vt:lpstr>
      <vt:lpstr>Which of the following is not a NP</vt:lpstr>
      <vt:lpstr>First line therapy for NP</vt:lpstr>
    </vt:vector>
  </TitlesOfParts>
  <Company>XXXXX XXXXXXXX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Νευροπαθητικός πόνος</dc:title>
  <dc:creator>Elena</dc:creator>
  <cp:lastModifiedBy>Elena</cp:lastModifiedBy>
  <cp:revision>33</cp:revision>
  <dcterms:created xsi:type="dcterms:W3CDTF">2013-12-16T14:52:43Z</dcterms:created>
  <dcterms:modified xsi:type="dcterms:W3CDTF">2018-05-25T14:48:45Z</dcterms:modified>
</cp:coreProperties>
</file>