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7" r:id="rId2"/>
    <p:sldId id="318" r:id="rId3"/>
    <p:sldId id="319" r:id="rId4"/>
    <p:sldId id="337" r:id="rId5"/>
    <p:sldId id="320" r:id="rId6"/>
    <p:sldId id="338" r:id="rId7"/>
    <p:sldId id="325" r:id="rId8"/>
    <p:sldId id="339" r:id="rId9"/>
    <p:sldId id="322" r:id="rId10"/>
    <p:sldId id="340" r:id="rId11"/>
    <p:sldId id="323" r:id="rId12"/>
    <p:sldId id="324" r:id="rId13"/>
    <p:sldId id="342" r:id="rId14"/>
    <p:sldId id="343" r:id="rId15"/>
    <p:sldId id="344" r:id="rId16"/>
    <p:sldId id="345" r:id="rId17"/>
    <p:sldId id="348" r:id="rId18"/>
    <p:sldId id="328" r:id="rId19"/>
    <p:sldId id="329" r:id="rId20"/>
    <p:sldId id="346" r:id="rId21"/>
    <p:sldId id="350" r:id="rId22"/>
    <p:sldId id="330" r:id="rId23"/>
    <p:sldId id="331" r:id="rId24"/>
    <p:sldId id="332" r:id="rId25"/>
    <p:sldId id="333" r:id="rId26"/>
    <p:sldId id="334" r:id="rId27"/>
    <p:sldId id="335" r:id="rId28"/>
    <p:sldId id="349" r:id="rId29"/>
    <p:sldId id="341" r:id="rId30"/>
    <p:sldId id="321" r:id="rId31"/>
    <p:sldId id="326" r:id="rId32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C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0" autoAdjust="0"/>
  </p:normalViewPr>
  <p:slideViewPr>
    <p:cSldViewPr>
      <p:cViewPr varScale="1">
        <p:scale>
          <a:sx n="72" d="100"/>
          <a:sy n="7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8FAA3-888E-46FD-8D9C-287F4F341B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600CB40-2BF4-41B6-B060-4CCB391028E5}">
      <dgm:prSet phldrT="[Text]"/>
      <dgm:spPr/>
      <dgm:t>
        <a:bodyPr/>
        <a:lstStyle/>
        <a:p>
          <a:r>
            <a:rPr lang="el-GR" dirty="0" smtClean="0"/>
            <a:t>Παρεμβάσεις νωρίς και με συνέχεια (δημοτικό και γυμνάσιο</a:t>
          </a:r>
          <a:endParaRPr lang="en-GB" dirty="0"/>
        </a:p>
      </dgm:t>
    </dgm:pt>
    <dgm:pt modelId="{ECD6A068-A41B-4D9F-8A9A-857BEA6A4F4F}" type="parTrans" cxnId="{12BB4A85-B8CB-437D-9CF4-C9EC3BF13153}">
      <dgm:prSet/>
      <dgm:spPr/>
      <dgm:t>
        <a:bodyPr/>
        <a:lstStyle/>
        <a:p>
          <a:endParaRPr lang="en-GB"/>
        </a:p>
      </dgm:t>
    </dgm:pt>
    <dgm:pt modelId="{2D8CCF0F-096A-48E9-8E1A-6A0A9CCFC8E4}" type="sibTrans" cxnId="{12BB4A85-B8CB-437D-9CF4-C9EC3BF13153}">
      <dgm:prSet/>
      <dgm:spPr/>
      <dgm:t>
        <a:bodyPr/>
        <a:lstStyle/>
        <a:p>
          <a:endParaRPr lang="en-GB"/>
        </a:p>
      </dgm:t>
    </dgm:pt>
    <dgm:pt modelId="{6168C09C-D8B4-4E65-9BCA-3CDA5DE77EBA}">
      <dgm:prSet phldrT="[Text]"/>
      <dgm:spPr/>
      <dgm:t>
        <a:bodyPr/>
        <a:lstStyle/>
        <a:p>
          <a:r>
            <a:rPr lang="el-GR" dirty="0" smtClean="0"/>
            <a:t>Ενδυναμώνει τους δεσμούς της </a:t>
          </a:r>
          <a:r>
            <a:rPr lang="el-GR" dirty="0" smtClean="0">
              <a:solidFill>
                <a:srgbClr val="FF0000"/>
              </a:solidFill>
            </a:rPr>
            <a:t>σχολικής κοινότητας </a:t>
          </a:r>
          <a:r>
            <a:rPr lang="el-GR" dirty="0" smtClean="0"/>
            <a:t>(μαθητές, δάσκαλοι, γονείς)</a:t>
          </a:r>
          <a:endParaRPr lang="en-GB" dirty="0"/>
        </a:p>
      </dgm:t>
    </dgm:pt>
    <dgm:pt modelId="{498C037B-A7BA-485C-B6E3-76AA977ECB64}" type="parTrans" cxnId="{D8387033-40C2-4136-9B80-49E5394F1786}">
      <dgm:prSet/>
      <dgm:spPr/>
      <dgm:t>
        <a:bodyPr/>
        <a:lstStyle/>
        <a:p>
          <a:endParaRPr lang="en-GB"/>
        </a:p>
      </dgm:t>
    </dgm:pt>
    <dgm:pt modelId="{F7153F43-325F-4981-8C42-DC98182BB90C}" type="sibTrans" cxnId="{D8387033-40C2-4136-9B80-49E5394F1786}">
      <dgm:prSet/>
      <dgm:spPr/>
      <dgm:t>
        <a:bodyPr/>
        <a:lstStyle/>
        <a:p>
          <a:endParaRPr lang="en-GB"/>
        </a:p>
      </dgm:t>
    </dgm:pt>
    <dgm:pt modelId="{ED78CB76-D6FB-40E3-BA7B-1C509B6D0F5B}">
      <dgm:prSet phldrT="[Text]"/>
      <dgm:spPr/>
      <dgm:t>
        <a:bodyPr/>
        <a:lstStyle/>
        <a:p>
          <a:r>
            <a:rPr lang="el-GR" dirty="0" smtClean="0">
              <a:solidFill>
                <a:srgbClr val="FF0000"/>
              </a:solidFill>
            </a:rPr>
            <a:t>Ενδυναμώνει δασκάλους </a:t>
          </a:r>
          <a:r>
            <a:rPr lang="el-GR" dirty="0" smtClean="0"/>
            <a:t>για εισάγουν δραστηριότητες πρόληψης</a:t>
          </a:r>
          <a:endParaRPr lang="en-GB" dirty="0"/>
        </a:p>
      </dgm:t>
    </dgm:pt>
    <dgm:pt modelId="{F8D6343A-2A15-49C0-B522-A41C748C7672}" type="parTrans" cxnId="{77BA3092-F076-4513-98C1-FF04E3EB25AF}">
      <dgm:prSet/>
      <dgm:spPr/>
      <dgm:t>
        <a:bodyPr/>
        <a:lstStyle/>
        <a:p>
          <a:endParaRPr lang="en-GB"/>
        </a:p>
      </dgm:t>
    </dgm:pt>
    <dgm:pt modelId="{5521FBCD-B65E-497D-858F-B97516A0B993}" type="sibTrans" cxnId="{77BA3092-F076-4513-98C1-FF04E3EB25AF}">
      <dgm:prSet/>
      <dgm:spPr/>
      <dgm:t>
        <a:bodyPr/>
        <a:lstStyle/>
        <a:p>
          <a:endParaRPr lang="en-GB"/>
        </a:p>
      </dgm:t>
    </dgm:pt>
    <dgm:pt modelId="{D8DFF733-0A0A-4ABA-939A-46B0601562CA}">
      <dgm:prSet phldrT="[Text]"/>
      <dgm:spPr/>
      <dgm:t>
        <a:bodyPr/>
        <a:lstStyle/>
        <a:p>
          <a:r>
            <a:rPr lang="el-GR" dirty="0" smtClean="0">
              <a:solidFill>
                <a:srgbClr val="FF0000"/>
              </a:solidFill>
            </a:rPr>
            <a:t>Ενθαρρύνει τους γονείς </a:t>
          </a:r>
          <a:r>
            <a:rPr lang="el-GR" dirty="0" smtClean="0"/>
            <a:t>να συμμετέχουν</a:t>
          </a:r>
          <a:endParaRPr lang="en-GB" dirty="0"/>
        </a:p>
      </dgm:t>
    </dgm:pt>
    <dgm:pt modelId="{1FE8EDC0-9AF0-4D3B-936A-4DDB8A7A8DC1}" type="parTrans" cxnId="{80374523-859C-499C-B7E3-6C587469B407}">
      <dgm:prSet/>
      <dgm:spPr/>
      <dgm:t>
        <a:bodyPr/>
        <a:lstStyle/>
        <a:p>
          <a:endParaRPr lang="en-GB"/>
        </a:p>
      </dgm:t>
    </dgm:pt>
    <dgm:pt modelId="{4F2698AD-4FF7-4CF2-8735-5DFA7AA9B48D}" type="sibTrans" cxnId="{80374523-859C-499C-B7E3-6C587469B407}">
      <dgm:prSet/>
      <dgm:spPr/>
      <dgm:t>
        <a:bodyPr/>
        <a:lstStyle/>
        <a:p>
          <a:endParaRPr lang="en-GB"/>
        </a:p>
      </dgm:t>
    </dgm:pt>
    <dgm:pt modelId="{3AB5A9A3-C71E-4A5B-9DBE-BC86D91A366A}">
      <dgm:prSet phldrT="[Text]"/>
      <dgm:spPr/>
      <dgm:t>
        <a:bodyPr/>
        <a:lstStyle/>
        <a:p>
          <a:r>
            <a:rPr lang="el-GR" dirty="0" smtClean="0">
              <a:solidFill>
                <a:srgbClr val="FF0000"/>
              </a:solidFill>
            </a:rPr>
            <a:t>Υποστηρίζει τους μαθητές </a:t>
          </a:r>
          <a:r>
            <a:rPr lang="el-GR" dirty="0" smtClean="0"/>
            <a:t>μέσα από ένα θετικό περιβάλλον</a:t>
          </a:r>
          <a:endParaRPr lang="en-GB" dirty="0"/>
        </a:p>
      </dgm:t>
    </dgm:pt>
    <dgm:pt modelId="{4DDE6151-3C2C-464D-90AC-69EE77395E31}" type="parTrans" cxnId="{587311BE-D737-4FDC-B0BA-FCD876D93B99}">
      <dgm:prSet/>
      <dgm:spPr/>
      <dgm:t>
        <a:bodyPr/>
        <a:lstStyle/>
        <a:p>
          <a:endParaRPr lang="en-GB"/>
        </a:p>
      </dgm:t>
    </dgm:pt>
    <dgm:pt modelId="{3ABF3655-B156-4E79-9625-0B008E36C331}" type="sibTrans" cxnId="{587311BE-D737-4FDC-B0BA-FCD876D93B99}">
      <dgm:prSet/>
      <dgm:spPr/>
      <dgm:t>
        <a:bodyPr/>
        <a:lstStyle/>
        <a:p>
          <a:endParaRPr lang="en-GB"/>
        </a:p>
      </dgm:t>
    </dgm:pt>
    <dgm:pt modelId="{7C32B8E0-2F7D-4B3A-B133-3E608F0A11D2}" type="pres">
      <dgm:prSet presAssocID="{F838FAA3-888E-46FD-8D9C-287F4F341B6A}" presName="arrowDiagram" presStyleCnt="0">
        <dgm:presLayoutVars>
          <dgm:chMax val="5"/>
          <dgm:dir/>
          <dgm:resizeHandles val="exact"/>
        </dgm:presLayoutVars>
      </dgm:prSet>
      <dgm:spPr/>
    </dgm:pt>
    <dgm:pt modelId="{94CEE13C-6E71-429A-BFEE-784BFEFDA0C1}" type="pres">
      <dgm:prSet presAssocID="{F838FAA3-888E-46FD-8D9C-287F4F341B6A}" presName="arrow" presStyleLbl="bgShp" presStyleIdx="0" presStyleCnt="1"/>
      <dgm:spPr/>
    </dgm:pt>
    <dgm:pt modelId="{1CD38BDE-3148-41BE-900E-7B6B24E87698}" type="pres">
      <dgm:prSet presAssocID="{F838FAA3-888E-46FD-8D9C-287F4F341B6A}" presName="arrowDiagram5" presStyleCnt="0"/>
      <dgm:spPr/>
    </dgm:pt>
    <dgm:pt modelId="{679AFF55-E0A2-44F1-9F9E-D983ECE01A2A}" type="pres">
      <dgm:prSet presAssocID="{7600CB40-2BF4-41B6-B060-4CCB391028E5}" presName="bullet5a" presStyleLbl="node1" presStyleIdx="0" presStyleCnt="5"/>
      <dgm:spPr/>
    </dgm:pt>
    <dgm:pt modelId="{6B7364E8-93D8-4D9A-A966-19088C2A0358}" type="pres">
      <dgm:prSet presAssocID="{7600CB40-2BF4-41B6-B060-4CCB391028E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016F4D-BB4F-4A93-B768-7D5486966028}" type="pres">
      <dgm:prSet presAssocID="{6168C09C-D8B4-4E65-9BCA-3CDA5DE77EBA}" presName="bullet5b" presStyleLbl="node1" presStyleIdx="1" presStyleCnt="5"/>
      <dgm:spPr/>
    </dgm:pt>
    <dgm:pt modelId="{F071BD2C-EFAC-4BE5-BA4B-E31A608A7AFE}" type="pres">
      <dgm:prSet presAssocID="{6168C09C-D8B4-4E65-9BCA-3CDA5DE77EB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783A53-8D34-4DC8-8EEA-5CAD546363D0}" type="pres">
      <dgm:prSet presAssocID="{ED78CB76-D6FB-40E3-BA7B-1C509B6D0F5B}" presName="bullet5c" presStyleLbl="node1" presStyleIdx="2" presStyleCnt="5"/>
      <dgm:spPr/>
    </dgm:pt>
    <dgm:pt modelId="{E6C779A4-92B8-492A-876B-7BAB7A4002F1}" type="pres">
      <dgm:prSet presAssocID="{ED78CB76-D6FB-40E3-BA7B-1C509B6D0F5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6125C7-B657-43F5-87BB-FC9D44F187E4}" type="pres">
      <dgm:prSet presAssocID="{D8DFF733-0A0A-4ABA-939A-46B0601562CA}" presName="bullet5d" presStyleLbl="node1" presStyleIdx="3" presStyleCnt="5"/>
      <dgm:spPr/>
    </dgm:pt>
    <dgm:pt modelId="{5852D800-B05C-497C-B147-E0E9B64623CC}" type="pres">
      <dgm:prSet presAssocID="{D8DFF733-0A0A-4ABA-939A-46B0601562C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95CA0B-5D31-419F-A820-A8D81A40283B}" type="pres">
      <dgm:prSet presAssocID="{3AB5A9A3-C71E-4A5B-9DBE-BC86D91A366A}" presName="bullet5e" presStyleLbl="node1" presStyleIdx="4" presStyleCnt="5"/>
      <dgm:spPr/>
    </dgm:pt>
    <dgm:pt modelId="{A7BA1622-A46F-4457-927A-CFE25C48F955}" type="pres">
      <dgm:prSet presAssocID="{3AB5A9A3-C71E-4A5B-9DBE-BC86D91A366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5E1D24-E8D0-4BD4-A12C-22349492E6DF}" type="presOf" srcId="{F838FAA3-888E-46FD-8D9C-287F4F341B6A}" destId="{7C32B8E0-2F7D-4B3A-B133-3E608F0A11D2}" srcOrd="0" destOrd="0" presId="urn:microsoft.com/office/officeart/2005/8/layout/arrow2"/>
    <dgm:cxn modelId="{77BA3092-F076-4513-98C1-FF04E3EB25AF}" srcId="{F838FAA3-888E-46FD-8D9C-287F4F341B6A}" destId="{ED78CB76-D6FB-40E3-BA7B-1C509B6D0F5B}" srcOrd="2" destOrd="0" parTransId="{F8D6343A-2A15-49C0-B522-A41C748C7672}" sibTransId="{5521FBCD-B65E-497D-858F-B97516A0B993}"/>
    <dgm:cxn modelId="{9F21B8DF-5CBE-45E1-9F2F-6B5B394813BD}" type="presOf" srcId="{D8DFF733-0A0A-4ABA-939A-46B0601562CA}" destId="{5852D800-B05C-497C-B147-E0E9B64623CC}" srcOrd="0" destOrd="0" presId="urn:microsoft.com/office/officeart/2005/8/layout/arrow2"/>
    <dgm:cxn modelId="{D8387033-40C2-4136-9B80-49E5394F1786}" srcId="{F838FAA3-888E-46FD-8D9C-287F4F341B6A}" destId="{6168C09C-D8B4-4E65-9BCA-3CDA5DE77EBA}" srcOrd="1" destOrd="0" parTransId="{498C037B-A7BA-485C-B6E3-76AA977ECB64}" sibTransId="{F7153F43-325F-4981-8C42-DC98182BB90C}"/>
    <dgm:cxn modelId="{80374523-859C-499C-B7E3-6C587469B407}" srcId="{F838FAA3-888E-46FD-8D9C-287F4F341B6A}" destId="{D8DFF733-0A0A-4ABA-939A-46B0601562CA}" srcOrd="3" destOrd="0" parTransId="{1FE8EDC0-9AF0-4D3B-936A-4DDB8A7A8DC1}" sibTransId="{4F2698AD-4FF7-4CF2-8735-5DFA7AA9B48D}"/>
    <dgm:cxn modelId="{EF479524-63A0-4F8E-9136-AFCE5821CFEB}" type="presOf" srcId="{3AB5A9A3-C71E-4A5B-9DBE-BC86D91A366A}" destId="{A7BA1622-A46F-4457-927A-CFE25C48F955}" srcOrd="0" destOrd="0" presId="urn:microsoft.com/office/officeart/2005/8/layout/arrow2"/>
    <dgm:cxn modelId="{55BFE09E-C992-4AC2-9246-C6CB97BCFB11}" type="presOf" srcId="{ED78CB76-D6FB-40E3-BA7B-1C509B6D0F5B}" destId="{E6C779A4-92B8-492A-876B-7BAB7A4002F1}" srcOrd="0" destOrd="0" presId="urn:microsoft.com/office/officeart/2005/8/layout/arrow2"/>
    <dgm:cxn modelId="{9A245B16-9C41-4B11-B6EE-D5EF5367CBB6}" type="presOf" srcId="{6168C09C-D8B4-4E65-9BCA-3CDA5DE77EBA}" destId="{F071BD2C-EFAC-4BE5-BA4B-E31A608A7AFE}" srcOrd="0" destOrd="0" presId="urn:microsoft.com/office/officeart/2005/8/layout/arrow2"/>
    <dgm:cxn modelId="{88020650-3FFA-4562-94EE-126016F92832}" type="presOf" srcId="{7600CB40-2BF4-41B6-B060-4CCB391028E5}" destId="{6B7364E8-93D8-4D9A-A966-19088C2A0358}" srcOrd="0" destOrd="0" presId="urn:microsoft.com/office/officeart/2005/8/layout/arrow2"/>
    <dgm:cxn modelId="{12BB4A85-B8CB-437D-9CF4-C9EC3BF13153}" srcId="{F838FAA3-888E-46FD-8D9C-287F4F341B6A}" destId="{7600CB40-2BF4-41B6-B060-4CCB391028E5}" srcOrd="0" destOrd="0" parTransId="{ECD6A068-A41B-4D9F-8A9A-857BEA6A4F4F}" sibTransId="{2D8CCF0F-096A-48E9-8E1A-6A0A9CCFC8E4}"/>
    <dgm:cxn modelId="{587311BE-D737-4FDC-B0BA-FCD876D93B99}" srcId="{F838FAA3-888E-46FD-8D9C-287F4F341B6A}" destId="{3AB5A9A3-C71E-4A5B-9DBE-BC86D91A366A}" srcOrd="4" destOrd="0" parTransId="{4DDE6151-3C2C-464D-90AC-69EE77395E31}" sibTransId="{3ABF3655-B156-4E79-9625-0B008E36C331}"/>
    <dgm:cxn modelId="{F1F856EE-2E9D-4181-996F-2D6024459939}" type="presParOf" srcId="{7C32B8E0-2F7D-4B3A-B133-3E608F0A11D2}" destId="{94CEE13C-6E71-429A-BFEE-784BFEFDA0C1}" srcOrd="0" destOrd="0" presId="urn:microsoft.com/office/officeart/2005/8/layout/arrow2"/>
    <dgm:cxn modelId="{FA37F5CB-320F-475B-B754-AA7F5E40F3EF}" type="presParOf" srcId="{7C32B8E0-2F7D-4B3A-B133-3E608F0A11D2}" destId="{1CD38BDE-3148-41BE-900E-7B6B24E87698}" srcOrd="1" destOrd="0" presId="urn:microsoft.com/office/officeart/2005/8/layout/arrow2"/>
    <dgm:cxn modelId="{8CC84C7E-3107-4754-9E55-3B45AE49FEE9}" type="presParOf" srcId="{1CD38BDE-3148-41BE-900E-7B6B24E87698}" destId="{679AFF55-E0A2-44F1-9F9E-D983ECE01A2A}" srcOrd="0" destOrd="0" presId="urn:microsoft.com/office/officeart/2005/8/layout/arrow2"/>
    <dgm:cxn modelId="{B7B838F8-F5ED-4AC6-9FF5-C2E20EBB1753}" type="presParOf" srcId="{1CD38BDE-3148-41BE-900E-7B6B24E87698}" destId="{6B7364E8-93D8-4D9A-A966-19088C2A0358}" srcOrd="1" destOrd="0" presId="urn:microsoft.com/office/officeart/2005/8/layout/arrow2"/>
    <dgm:cxn modelId="{5DE5474B-655B-4B95-8D77-62DC3A09551C}" type="presParOf" srcId="{1CD38BDE-3148-41BE-900E-7B6B24E87698}" destId="{71016F4D-BB4F-4A93-B768-7D5486966028}" srcOrd="2" destOrd="0" presId="urn:microsoft.com/office/officeart/2005/8/layout/arrow2"/>
    <dgm:cxn modelId="{998017D1-6954-4B3E-A4C4-5FC0EF0EF687}" type="presParOf" srcId="{1CD38BDE-3148-41BE-900E-7B6B24E87698}" destId="{F071BD2C-EFAC-4BE5-BA4B-E31A608A7AFE}" srcOrd="3" destOrd="0" presId="urn:microsoft.com/office/officeart/2005/8/layout/arrow2"/>
    <dgm:cxn modelId="{306111CC-5E31-4B12-8047-9F6A19075998}" type="presParOf" srcId="{1CD38BDE-3148-41BE-900E-7B6B24E87698}" destId="{76783A53-8D34-4DC8-8EEA-5CAD546363D0}" srcOrd="4" destOrd="0" presId="urn:microsoft.com/office/officeart/2005/8/layout/arrow2"/>
    <dgm:cxn modelId="{039CB0C8-D536-4EE5-A869-4AF413C7A920}" type="presParOf" srcId="{1CD38BDE-3148-41BE-900E-7B6B24E87698}" destId="{E6C779A4-92B8-492A-876B-7BAB7A4002F1}" srcOrd="5" destOrd="0" presId="urn:microsoft.com/office/officeart/2005/8/layout/arrow2"/>
    <dgm:cxn modelId="{F30F9ACE-84B3-4626-86DA-550E2E3A19CE}" type="presParOf" srcId="{1CD38BDE-3148-41BE-900E-7B6B24E87698}" destId="{2D6125C7-B657-43F5-87BB-FC9D44F187E4}" srcOrd="6" destOrd="0" presId="urn:microsoft.com/office/officeart/2005/8/layout/arrow2"/>
    <dgm:cxn modelId="{8DC30783-79A1-4A91-8A88-ACE2A466E0A6}" type="presParOf" srcId="{1CD38BDE-3148-41BE-900E-7B6B24E87698}" destId="{5852D800-B05C-497C-B147-E0E9B64623CC}" srcOrd="7" destOrd="0" presId="urn:microsoft.com/office/officeart/2005/8/layout/arrow2"/>
    <dgm:cxn modelId="{A1258719-FFD7-4D3D-9F7F-5F34E834167F}" type="presParOf" srcId="{1CD38BDE-3148-41BE-900E-7B6B24E87698}" destId="{BE95CA0B-5D31-419F-A820-A8D81A40283B}" srcOrd="8" destOrd="0" presId="urn:microsoft.com/office/officeart/2005/8/layout/arrow2"/>
    <dgm:cxn modelId="{591507D8-0E86-4351-9212-05FEACD947D0}" type="presParOf" srcId="{1CD38BDE-3148-41BE-900E-7B6B24E87698}" destId="{A7BA1622-A46F-4457-927A-CFE25C48F95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CEE13C-6E71-429A-BFEE-784BFEFDA0C1}">
      <dsp:nvSpPr>
        <dsp:cNvPr id="0" name=""/>
        <dsp:cNvSpPr/>
      </dsp:nvSpPr>
      <dsp:spPr>
        <a:xfrm>
          <a:off x="0" y="129274"/>
          <a:ext cx="8568952" cy="53555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AFF55-E0A2-44F1-9F9E-D983ECE01A2A}">
      <dsp:nvSpPr>
        <dsp:cNvPr id="0" name=""/>
        <dsp:cNvSpPr/>
      </dsp:nvSpPr>
      <dsp:spPr>
        <a:xfrm>
          <a:off x="844041" y="4111694"/>
          <a:ext cx="197085" cy="197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64E8-93D8-4D9A-A966-19088C2A0358}">
      <dsp:nvSpPr>
        <dsp:cNvPr id="0" name=""/>
        <dsp:cNvSpPr/>
      </dsp:nvSpPr>
      <dsp:spPr>
        <a:xfrm>
          <a:off x="942584" y="4210237"/>
          <a:ext cx="1122532" cy="127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3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Παρεμβάσεις νωρίς και με συνέχεια (δημοτικό και γυμνάσιο</a:t>
          </a:r>
          <a:endParaRPr lang="en-GB" sz="1400" kern="1200" dirty="0"/>
        </a:p>
      </dsp:txBody>
      <dsp:txXfrm>
        <a:off x="942584" y="4210237"/>
        <a:ext cx="1122532" cy="1274631"/>
      </dsp:txXfrm>
    </dsp:sp>
    <dsp:sp modelId="{71016F4D-BB4F-4A93-B768-7D5486966028}">
      <dsp:nvSpPr>
        <dsp:cNvPr id="0" name=""/>
        <dsp:cNvSpPr/>
      </dsp:nvSpPr>
      <dsp:spPr>
        <a:xfrm>
          <a:off x="1910876" y="3086634"/>
          <a:ext cx="308482" cy="308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1BD2C-EFAC-4BE5-BA4B-E31A608A7AFE}">
      <dsp:nvSpPr>
        <dsp:cNvPr id="0" name=""/>
        <dsp:cNvSpPr/>
      </dsp:nvSpPr>
      <dsp:spPr>
        <a:xfrm>
          <a:off x="2065117" y="3240875"/>
          <a:ext cx="1422446" cy="224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Ενδυναμώνει τους δεσμούς της </a:t>
          </a:r>
          <a:r>
            <a:rPr lang="el-GR" sz="1400" kern="1200" dirty="0" smtClean="0">
              <a:solidFill>
                <a:srgbClr val="FF0000"/>
              </a:solidFill>
            </a:rPr>
            <a:t>σχολικής κοινότητας </a:t>
          </a:r>
          <a:r>
            <a:rPr lang="el-GR" sz="1400" kern="1200" dirty="0" smtClean="0"/>
            <a:t>(μαθητές, δάσκαλοι, γονείς)</a:t>
          </a:r>
          <a:endParaRPr lang="en-GB" sz="1400" kern="1200" dirty="0"/>
        </a:p>
      </dsp:txBody>
      <dsp:txXfrm>
        <a:off x="2065117" y="3240875"/>
        <a:ext cx="1422446" cy="2243994"/>
      </dsp:txXfrm>
    </dsp:sp>
    <dsp:sp modelId="{76783A53-8D34-4DC8-8EEA-5CAD546363D0}">
      <dsp:nvSpPr>
        <dsp:cNvPr id="0" name=""/>
        <dsp:cNvSpPr/>
      </dsp:nvSpPr>
      <dsp:spPr>
        <a:xfrm>
          <a:off x="3281908" y="2269370"/>
          <a:ext cx="411309" cy="41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779A4-92B8-492A-876B-7BAB7A4002F1}">
      <dsp:nvSpPr>
        <dsp:cNvPr id="0" name=""/>
        <dsp:cNvSpPr/>
      </dsp:nvSpPr>
      <dsp:spPr>
        <a:xfrm>
          <a:off x="3487563" y="2475025"/>
          <a:ext cx="1653807" cy="300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4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rgbClr val="FF0000"/>
              </a:solidFill>
            </a:rPr>
            <a:t>Ενδυναμώνει δασκάλους </a:t>
          </a:r>
          <a:r>
            <a:rPr lang="el-GR" sz="1400" kern="1200" dirty="0" smtClean="0"/>
            <a:t>για εισάγουν δραστηριότητες πρόληψης</a:t>
          </a:r>
          <a:endParaRPr lang="en-GB" sz="1400" kern="1200" dirty="0"/>
        </a:p>
      </dsp:txBody>
      <dsp:txXfrm>
        <a:off x="3487563" y="2475025"/>
        <a:ext cx="1653807" cy="3009844"/>
      </dsp:txXfrm>
    </dsp:sp>
    <dsp:sp modelId="{2D6125C7-B657-43F5-87BB-FC9D44F187E4}">
      <dsp:nvSpPr>
        <dsp:cNvPr id="0" name=""/>
        <dsp:cNvSpPr/>
      </dsp:nvSpPr>
      <dsp:spPr>
        <a:xfrm>
          <a:off x="4875733" y="1630983"/>
          <a:ext cx="531275" cy="531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2D800-B05C-497C-B147-E0E9B64623CC}">
      <dsp:nvSpPr>
        <dsp:cNvPr id="0" name=""/>
        <dsp:cNvSpPr/>
      </dsp:nvSpPr>
      <dsp:spPr>
        <a:xfrm>
          <a:off x="5141371" y="1896620"/>
          <a:ext cx="1713790" cy="358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51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rgbClr val="FF0000"/>
              </a:solidFill>
            </a:rPr>
            <a:t>Ενθαρρύνει τους γονείς </a:t>
          </a:r>
          <a:r>
            <a:rPr lang="el-GR" sz="1400" kern="1200" dirty="0" smtClean="0"/>
            <a:t>να συμμετέχουν</a:t>
          </a:r>
          <a:endParaRPr lang="en-GB" sz="1400" kern="1200" dirty="0"/>
        </a:p>
      </dsp:txBody>
      <dsp:txXfrm>
        <a:off x="5141371" y="1896620"/>
        <a:ext cx="1713790" cy="3588248"/>
      </dsp:txXfrm>
    </dsp:sp>
    <dsp:sp modelId="{BE95CA0B-5D31-419F-A820-A8D81A40283B}">
      <dsp:nvSpPr>
        <dsp:cNvPr id="0" name=""/>
        <dsp:cNvSpPr/>
      </dsp:nvSpPr>
      <dsp:spPr>
        <a:xfrm>
          <a:off x="6516687" y="1204677"/>
          <a:ext cx="676947" cy="676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A1622-A46F-4457-927A-CFE25C48F955}">
      <dsp:nvSpPr>
        <dsp:cNvPr id="0" name=""/>
        <dsp:cNvSpPr/>
      </dsp:nvSpPr>
      <dsp:spPr>
        <a:xfrm>
          <a:off x="6855161" y="1543151"/>
          <a:ext cx="1713790" cy="394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rgbClr val="FF0000"/>
              </a:solidFill>
            </a:rPr>
            <a:t>Υποστηρίζει τους μαθητές </a:t>
          </a:r>
          <a:r>
            <a:rPr lang="el-GR" sz="1400" kern="1200" dirty="0" smtClean="0"/>
            <a:t>μέσα από ένα θετικό περιβάλλον</a:t>
          </a:r>
          <a:endParaRPr lang="en-GB" sz="1400" kern="1200" dirty="0"/>
        </a:p>
      </dsp:txBody>
      <dsp:txXfrm>
        <a:off x="6855161" y="1543151"/>
        <a:ext cx="1713790" cy="394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428611-81C1-4344-89D4-00687990C5B8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10C4F8-C772-4E01-8345-B9887D30F84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143747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8597A42-5774-4697-B2F5-4CB04B7C2698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8C64-3C00-4286-A124-787DA0388E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86947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A4B4-F419-4BE9-8BBF-A391C295759C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519C-5A57-4F92-B129-8C2C91268D4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67602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2F272-0735-4F85-B512-72815E5D4501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5C29-9E68-4F8A-AB2D-D4C40A0B561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55194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4711-4148-45EB-A7C4-1624DC8BD330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5D92-7170-4D35-B3DE-9B104CEA84F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57936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DFB5-3723-4B5C-8F5A-66E2D05A8CF5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A420-8358-43DA-A7E7-063AD94CD8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51475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EC65-A9B5-4DDE-8BCA-9292523E07E0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E315-F202-412E-ABDB-8E87EBF75F5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416316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745C-7D5D-4A4B-93A1-5A07904E485E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53AC-2E43-41DA-A686-7C5F68F62F3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75876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C219-63F3-4F71-8612-41DBF301B9F9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237F-5B6E-454D-A348-D3A46B0C144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41200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6D55-E919-4671-8B28-6D4CE6E2E837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43D9-F47E-4611-A867-AEC1D16E4AE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45652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CB50-FA89-4FE3-8A8F-EEB734B3D9B1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1EFF-58CA-4D88-9061-6F8AF6EADAC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31421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F675-7B0C-4B8E-BCC9-582F7D044CF3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200D-5F54-4546-8E6A-EBD9DB1AF26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15233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77345-89DD-441D-AE3B-AC67AEC5CBB5}" type="datetimeFigureOut">
              <a:rPr lang="el-GR"/>
              <a:pPr>
                <a:defRPr/>
              </a:pPr>
              <a:t>7/11/2016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A03282-980D-4D4F-B2B0-4F4777800E5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2" r:id="rId4"/>
    <p:sldLayoutId id="2147483933" r:id="rId5"/>
    <p:sldLayoutId id="2147483937" r:id="rId6"/>
    <p:sldLayoutId id="2147483938" r:id="rId7"/>
    <p:sldLayoutId id="2147483939" r:id="rId8"/>
    <p:sldLayoutId id="2147483940" r:id="rId9"/>
    <p:sldLayoutId id="2147483934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linc-project.eu/" TargetMode="External"/><Relationship Id="rId2" Type="http://schemas.openxmlformats.org/officeDocument/2006/relationships/hyperlink" Target="http://linc-projec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187450" y="3573463"/>
            <a:ext cx="6858000" cy="1368425"/>
          </a:xfrm>
        </p:spPr>
        <p:txBody>
          <a:bodyPr/>
          <a:lstStyle/>
          <a:p>
            <a:pPr eaLnBrk="1" hangingPunct="1"/>
            <a:r>
              <a:rPr lang="el-GR" altLang="en-US" smtClean="0"/>
              <a:t>Καλές πρακτικές - </a:t>
            </a:r>
            <a:r>
              <a:rPr lang="en-US" altLang="en-US" smtClean="0"/>
              <a:t>LINC</a:t>
            </a:r>
            <a:endParaRPr lang="el-GR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dirty="0" smtClean="0"/>
              <a:t>Χαρίκλεια Τσαλαπάτα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dirty="0" smtClean="0"/>
              <a:t>7</a:t>
            </a:r>
            <a:r>
              <a:rPr lang="en-US" dirty="0" smtClean="0"/>
              <a:t>/11/2016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έργα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3604" t="29299" r="13085" b="12431"/>
          <a:stretch/>
        </p:blipFill>
        <p:spPr>
          <a:xfrm>
            <a:off x="457200" y="1451630"/>
            <a:ext cx="822960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1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την προκαλεί</a:t>
            </a:r>
            <a:endParaRPr lang="en-GB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l-GR" altLang="en-US" smtClean="0"/>
              <a:t>Οι περισσότεροι παράγοντες σχετίζονται με το ευρύτερο περιβάλλον του μαθητή!</a:t>
            </a:r>
          </a:p>
          <a:p>
            <a:pPr lvl="1"/>
            <a:r>
              <a:rPr lang="el-GR" altLang="en-US" smtClean="0"/>
              <a:t>Και όχι, για παράδειγμα, με τις επιδόσεις στα μαθήματα</a:t>
            </a:r>
          </a:p>
          <a:p>
            <a:pPr lvl="1"/>
            <a:endParaRPr lang="el-GR" altLang="en-US" smtClean="0"/>
          </a:p>
          <a:p>
            <a:r>
              <a:rPr lang="el-GR" altLang="en-US" smtClean="0"/>
              <a:t>Πολλοί είναι εμφανείς νωρίς στο δημοτικό ή και προσχολικά</a:t>
            </a:r>
          </a:p>
          <a:p>
            <a:endParaRPr lang="el-GR" altLang="en-US" smtClean="0"/>
          </a:p>
          <a:p>
            <a:endParaRPr lang="el-GR" altLang="en-US" smtClean="0"/>
          </a:p>
          <a:p>
            <a:endParaRPr lang="el-GR" altLang="en-US" smtClean="0"/>
          </a:p>
          <a:p>
            <a:r>
              <a:rPr lang="el-GR" altLang="en-US" smtClean="0"/>
              <a:t>Έρευνα στην πόλη του Σικάγο</a:t>
            </a:r>
          </a:p>
          <a:p>
            <a:pPr lvl="1"/>
            <a:r>
              <a:rPr lang="el-GR" altLang="en-US" smtClean="0"/>
              <a:t>Σύνδεση του βαθμού θετικής εμπλοκής των γονέων στην προσχολική ηλικία με τη σχολική διαρροή αργότερα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687763"/>
            <a:ext cx="23114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Η βασική ιδέα του πίσω από το </a:t>
            </a:r>
            <a:r>
              <a:rPr lang="en-US" altLang="en-US" smtClean="0"/>
              <a:t>LINC</a:t>
            </a:r>
            <a:endParaRPr lang="en-GB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125"/>
          </a:xfrm>
        </p:spPr>
        <p:txBody>
          <a:bodyPr/>
          <a:lstStyle/>
          <a:p>
            <a:r>
              <a:rPr lang="el-GR" altLang="en-US" dirty="0" smtClean="0"/>
              <a:t>Η πρόληψη είναι προτιμότερη από μέτρα αντιμετώπισης</a:t>
            </a:r>
          </a:p>
          <a:p>
            <a:endParaRPr lang="en-US" altLang="en-US" dirty="0" smtClean="0"/>
          </a:p>
          <a:p>
            <a:r>
              <a:rPr lang="el-GR" altLang="en-US" dirty="0" smtClean="0"/>
              <a:t>Οι παρεμβάσεις μέχρι στιγμής έρχονται πολύ αργά</a:t>
            </a:r>
          </a:p>
          <a:p>
            <a:pPr lvl="1"/>
            <a:r>
              <a:rPr lang="el-GR" altLang="en-US" dirty="0" smtClean="0"/>
              <a:t>Όταν το πρόβλημα έχει ήδη εκδηλωθεί και πρέπει να το διορθώσουμε</a:t>
            </a:r>
          </a:p>
          <a:p>
            <a:endParaRPr lang="en-US" altLang="en-US" dirty="0" smtClean="0"/>
          </a:p>
          <a:p>
            <a:r>
              <a:rPr lang="el-GR" altLang="en-US" dirty="0" smtClean="0"/>
              <a:t>Ακόμη και αυτές που θεωρούνται ως παρεμβάσεις πρόληψης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513">
            <a:off x="6317920" y="4813885"/>
            <a:ext cx="2481445" cy="1712350"/>
          </a:xfrm>
          <a:prstGeom prst="rect">
            <a:avLst/>
          </a:prstGeom>
          <a:solidFill>
            <a:srgbClr val="FFFFFF">
              <a:shade val="85000"/>
            </a:srgbClr>
          </a:solidFill>
          <a:ln w="1047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κάνει το </a:t>
            </a:r>
            <a:r>
              <a:rPr lang="en-US" dirty="0" smtClean="0"/>
              <a:t>LINC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80668375"/>
              </p:ext>
            </p:extLst>
          </p:nvPr>
        </p:nvGraphicFramePr>
        <p:xfrm>
          <a:off x="179512" y="1412776"/>
          <a:ext cx="8568952" cy="561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7172" y="0"/>
            <a:ext cx="2226828" cy="14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7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</a:t>
            </a:r>
            <a:r>
              <a:rPr lang="en-US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937992"/>
          </a:xfrm>
        </p:spPr>
        <p:txBody>
          <a:bodyPr/>
          <a:lstStyle/>
          <a:p>
            <a:r>
              <a:rPr lang="el-GR" dirty="0" smtClean="0"/>
              <a:t>Ψηφιακή κοινότητα</a:t>
            </a:r>
          </a:p>
          <a:p>
            <a:endParaRPr lang="el-GR" sz="2000" dirty="0"/>
          </a:p>
          <a:p>
            <a:r>
              <a:rPr lang="el-GR" dirty="0" smtClean="0"/>
              <a:t>Δραστηριότητες σχεδιασμένες για από κοινού υλοποίηση (γονείς – μαθητές)</a:t>
            </a:r>
          </a:p>
          <a:p>
            <a:endParaRPr lang="el-GR" sz="2000" dirty="0"/>
          </a:p>
          <a:p>
            <a:r>
              <a:rPr lang="el-GR" dirty="0" smtClean="0"/>
              <a:t>Συμπληρωματικές δραστηριότητες προς τις υπάρχουσες στο σχολείο</a:t>
            </a:r>
          </a:p>
          <a:p>
            <a:endParaRPr lang="el-GR" sz="2000" dirty="0"/>
          </a:p>
          <a:p>
            <a:r>
              <a:rPr lang="el-GR" dirty="0" smtClean="0"/>
              <a:t>Αυξάνει τη σύνδεση των μελών της σχολικής κοινότητας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9853" y="5050595"/>
            <a:ext cx="2564147" cy="18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4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Συγκεκριμένοι στόχοι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2736937" cy="2192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38610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LINC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6739" y="1556792"/>
            <a:ext cx="304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Πρόσβαση σε πληροφορία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420888"/>
            <a:ext cx="304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Μάθηση με δράση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793" y="3428981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Αίσθηση ότι «η μάθηση μας ανήκει»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7686" y="4933057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Μάθηση σε κοινότητες, από όμοιους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606136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Αύξηση της αυτοπεποίθησης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989" y="4883115"/>
            <a:ext cx="304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Καλύτερη επικοινωνία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153" y="2850621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Αίσθηση ότι ανήκουμε στη σχολική κοινότητα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7882" y="2518451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γονείς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00694" y="389064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μαθητές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994419" y="4947682"/>
            <a:ext cx="112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δάσκαλοι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13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υπηρεσίες περιλαμβάνει η κοινότητα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/>
          <a:lstStyle/>
          <a:p>
            <a:r>
              <a:rPr lang="el-GR" dirty="0" smtClean="0"/>
              <a:t>Πηγές και πληροφορία</a:t>
            </a:r>
          </a:p>
          <a:p>
            <a:r>
              <a:rPr lang="el-GR" dirty="0" smtClean="0"/>
              <a:t>Άλλα σχετιζόμενα έργα</a:t>
            </a:r>
          </a:p>
          <a:p>
            <a:r>
              <a:rPr lang="el-GR" dirty="0" smtClean="0"/>
              <a:t>Στατιστικά για τη σχολική διαρροή</a:t>
            </a:r>
          </a:p>
          <a:p>
            <a:r>
              <a:rPr lang="el-GR" dirty="0" smtClean="0"/>
              <a:t>Γεγονότα και εκδηλώσεις με εκπαιδευτικό ενδιαφέρον</a:t>
            </a:r>
          </a:p>
          <a:p>
            <a:r>
              <a:rPr lang="el-GR" dirty="0" smtClean="0"/>
              <a:t>Νέα</a:t>
            </a:r>
          </a:p>
          <a:p>
            <a:r>
              <a:rPr lang="el-GR" dirty="0" smtClean="0"/>
              <a:t>Έργα μαθητών</a:t>
            </a:r>
          </a:p>
          <a:p>
            <a:r>
              <a:rPr lang="el-GR" dirty="0" smtClean="0"/>
              <a:t>Καλές πρακτικές με μορφή βίντεο</a:t>
            </a:r>
          </a:p>
          <a:p>
            <a:r>
              <a:rPr lang="el-GR" dirty="0" smtClean="0"/>
              <a:t>Μαθησιακές δραστηριότητες για από κοινού εκτέλεση</a:t>
            </a:r>
          </a:p>
          <a:p>
            <a:r>
              <a:rPr lang="en-US" dirty="0" smtClean="0"/>
              <a:t>Wiki</a:t>
            </a:r>
            <a:endParaRPr lang="el-GR" dirty="0" smtClean="0"/>
          </a:p>
          <a:p>
            <a:r>
              <a:rPr lang="el-GR" dirty="0" smtClean="0"/>
              <a:t>Φόρουμ</a:t>
            </a:r>
          </a:p>
          <a:p>
            <a:r>
              <a:rPr lang="en-US" dirty="0" smtClean="0"/>
              <a:t>Facebook, twitter, </a:t>
            </a:r>
            <a:r>
              <a:rPr lang="el-GR" dirty="0" smtClean="0"/>
              <a:t>κλπ.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9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Δραστηριότητες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2274300" cy="1510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486916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Δραστηριότητες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92896"/>
            <a:ext cx="25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Από κοινού εκτέλεση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5" y="230823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Φέρνουν τους γονείς στο σχολείο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4290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Σύνδεση με πραγματική ζωή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6157" y="491532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Σύνδεση με τον κόσμο της εργασίας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3909" y="572568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Δημιουργία πνεύματος κοινότητας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044" y="503389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Σύνδεση με εμπειρίες (βιωματική μάθηση)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244" y="375216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Αφήγηση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7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Δραστηριότητες για την από κοινού εκτέλεση από γονείς και παιδιά</a:t>
            </a:r>
            <a:endParaRPr lang="en-GB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l-GR" altLang="en-US" smtClean="0"/>
              <a:t>Αστρονομία</a:t>
            </a:r>
          </a:p>
          <a:p>
            <a:r>
              <a:rPr lang="el-GR" altLang="en-US" smtClean="0"/>
              <a:t>Κυνήγι θησαυρού για πολιτιστικά ενδιαφέροντα σημεία</a:t>
            </a:r>
          </a:p>
          <a:p>
            <a:r>
              <a:rPr lang="el-GR" altLang="en-US" smtClean="0"/>
              <a:t>Παρουσίαση των επαγγελμάτων των γονέων</a:t>
            </a:r>
          </a:p>
          <a:p>
            <a:r>
              <a:rPr lang="en-US" altLang="en-US" smtClean="0"/>
              <a:t>Arduino </a:t>
            </a:r>
            <a:r>
              <a:rPr lang="el-GR" altLang="en-US" smtClean="0"/>
              <a:t>με γονείς και παιδιά</a:t>
            </a:r>
          </a:p>
          <a:p>
            <a:r>
              <a:rPr lang="el-GR" altLang="en-US" smtClean="0"/>
              <a:t>Διδασκαλία υπολογιστών από τα παιδιά προς τους γονείς</a:t>
            </a:r>
          </a:p>
          <a:p>
            <a:r>
              <a:rPr lang="el-GR" altLang="en-US" smtClean="0"/>
              <a:t>Πολιτισμική ταυτότητα</a:t>
            </a:r>
          </a:p>
          <a:p>
            <a:r>
              <a:rPr lang="el-GR" altLang="en-US" smtClean="0"/>
              <a:t>Συζήτηση για το πρόβλημα της σχολικής διαρροής</a:t>
            </a:r>
          </a:p>
          <a:p>
            <a:r>
              <a:rPr lang="el-GR" altLang="en-US" smtClean="0"/>
              <a:t>Αντιστροφή της τάξης</a:t>
            </a:r>
          </a:p>
          <a:p>
            <a:pPr lvl="1"/>
            <a:r>
              <a:rPr lang="el-GR" altLang="en-US" smtClean="0"/>
              <a:t>Οι μαθητές δάσκαλοι</a:t>
            </a:r>
          </a:p>
          <a:p>
            <a:r>
              <a:rPr lang="el-GR" altLang="en-US" smtClean="0"/>
              <a:t>Περίπατος για τα </a:t>
            </a:r>
            <a:r>
              <a:rPr lang="en-US" altLang="en-US" smtClean="0"/>
              <a:t>troll</a:t>
            </a:r>
            <a:endParaRPr lang="el-GR" altLang="en-US" smtClean="0"/>
          </a:p>
          <a:p>
            <a:pPr lvl="1"/>
            <a:r>
              <a:rPr lang="el-GR" altLang="en-US" smtClean="0"/>
              <a:t>Λογοτεχνία, πολιτισμός</a:t>
            </a:r>
            <a:endParaRPr lang="en-GB" altLang="en-US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7950">
            <a:off x="6296422" y="4657852"/>
            <a:ext cx="2437799" cy="1683030"/>
          </a:xfrm>
          <a:prstGeom prst="rect">
            <a:avLst/>
          </a:prstGeom>
          <a:solidFill>
            <a:srgbClr val="FFFFFF">
              <a:shade val="85000"/>
            </a:srgbClr>
          </a:solidFill>
          <a:ln w="1047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910978">
            <a:off x="4364654" y="4858925"/>
            <a:ext cx="1256665" cy="1675765"/>
          </a:xfrm>
          <a:prstGeom prst="rect">
            <a:avLst/>
          </a:prstGeom>
          <a:solidFill>
            <a:srgbClr val="FFFFFF">
              <a:shade val="85000"/>
            </a:srgbClr>
          </a:solidFill>
          <a:ln w="666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Η κοινότητα</a:t>
            </a:r>
            <a:r>
              <a:rPr lang="en-US" altLang="en-US" smtClean="0"/>
              <a:t> </a:t>
            </a:r>
            <a:r>
              <a:rPr lang="el-GR" altLang="en-US" smtClean="0"/>
              <a:t>του </a:t>
            </a:r>
            <a:r>
              <a:rPr lang="en-US" altLang="en-US" smtClean="0"/>
              <a:t>LINC</a:t>
            </a:r>
            <a:endParaRPr lang="en-GB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217988" y="1219200"/>
            <a:ext cx="4468812" cy="4937125"/>
          </a:xfrm>
        </p:spPr>
        <p:txBody>
          <a:bodyPr/>
          <a:lstStyle/>
          <a:p>
            <a:r>
              <a:rPr lang="el-GR" altLang="en-US" smtClean="0"/>
              <a:t>Πηγές</a:t>
            </a:r>
          </a:p>
          <a:p>
            <a:pPr lvl="1"/>
            <a:r>
              <a:rPr lang="el-GR" altLang="en-US" smtClean="0"/>
              <a:t>Για γονείς, δασκάλους, μαθητές</a:t>
            </a:r>
          </a:p>
          <a:p>
            <a:r>
              <a:rPr lang="el-GR" altLang="en-US" smtClean="0"/>
              <a:t>Συζητήσεις</a:t>
            </a:r>
          </a:p>
          <a:p>
            <a:pPr lvl="1"/>
            <a:r>
              <a:rPr lang="el-GR" altLang="en-US" smtClean="0"/>
              <a:t>Δάσκαλοι</a:t>
            </a:r>
          </a:p>
          <a:p>
            <a:pPr lvl="1"/>
            <a:r>
              <a:rPr lang="el-GR" altLang="en-US" smtClean="0"/>
              <a:t>Γονείς δάσκαλοι</a:t>
            </a:r>
          </a:p>
          <a:p>
            <a:pPr lvl="1"/>
            <a:r>
              <a:rPr lang="el-GR" altLang="en-US" smtClean="0"/>
              <a:t>Δάσκαλοι μαθητές</a:t>
            </a:r>
          </a:p>
          <a:p>
            <a:r>
              <a:rPr lang="en-US" altLang="en-US" smtClean="0"/>
              <a:t>Wiki</a:t>
            </a:r>
          </a:p>
          <a:p>
            <a:r>
              <a:rPr lang="el-GR" altLang="en-US" smtClean="0"/>
              <a:t>Γεγονότα</a:t>
            </a:r>
          </a:p>
          <a:p>
            <a:pPr lvl="1"/>
            <a:r>
              <a:rPr lang="el-GR" altLang="en-US" smtClean="0"/>
              <a:t>Εκπαίδευση, ημερίδες, συνέδρια, κ.α.</a:t>
            </a:r>
          </a:p>
          <a:p>
            <a:r>
              <a:rPr lang="el-GR" altLang="en-US" smtClean="0"/>
              <a:t>Νέα</a:t>
            </a:r>
            <a:endParaRPr lang="en-GB" altLang="en-US" smtClean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3000"/>
            <a:ext cx="39671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Ερευνητικό σχέδιο </a:t>
            </a:r>
            <a:r>
              <a:rPr lang="en-US" altLang="en-US" smtClean="0"/>
              <a:t>LINC</a:t>
            </a:r>
            <a:endParaRPr lang="el-GR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505944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Everyone matters! Holistic, inclusive, community building approaches for each and continuous interventions addressing ESL</a:t>
            </a:r>
          </a:p>
          <a:p>
            <a:pPr lvl="1" eaLnBrk="1" hangingPunct="1"/>
            <a:r>
              <a:rPr lang="en-US" altLang="en-US" dirty="0" smtClean="0">
                <a:hlinkClick r:id="rId2"/>
              </a:rPr>
              <a:t>http://linc-project.eu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>
                <a:hlinkClick r:id="rId3"/>
              </a:rPr>
              <a:t>http://community.linc-project.eu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Comenius Action, LLL</a:t>
            </a:r>
          </a:p>
          <a:p>
            <a:pPr lvl="1" eaLnBrk="1" hangingPunct="1"/>
            <a:r>
              <a:rPr lang="el-GR" altLang="en-US" dirty="0" smtClean="0"/>
              <a:t>12/2013 – 11/2015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32686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 βασικός </a:t>
            </a:r>
            <a:r>
              <a:rPr lang="el-GR" dirty="0" err="1" smtClean="0"/>
              <a:t>ιστότοπος</a:t>
            </a:r>
            <a:r>
              <a:rPr lang="el-GR" dirty="0" smtClean="0"/>
              <a:t> 4 γλώσσες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799" y="5301208"/>
            <a:ext cx="8651304" cy="1287800"/>
          </a:xfrm>
        </p:spPr>
        <p:txBody>
          <a:bodyPr/>
          <a:lstStyle/>
          <a:p>
            <a:r>
              <a:rPr lang="el-GR" sz="2000" dirty="0" smtClean="0"/>
              <a:t>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είναι στις εθνικές γλώσσες (Ελληνικά, Αγγλικά, Γαλλικά, Σουηδικά, Τσέχικα)</a:t>
            </a:r>
          </a:p>
          <a:p>
            <a:r>
              <a:rPr lang="el-GR" sz="2000" dirty="0" smtClean="0"/>
              <a:t>Ίδιες υπηρεσίες</a:t>
            </a:r>
          </a:p>
          <a:p>
            <a:r>
              <a:rPr lang="el-GR" sz="2000" dirty="0" smtClean="0"/>
              <a:t>Διαφορετικό περιεχόμενο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885" t="27020" r="11038" b="2050"/>
          <a:stretch/>
        </p:blipFill>
        <p:spPr>
          <a:xfrm>
            <a:off x="827584" y="1628800"/>
            <a:ext cx="5760641" cy="3024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3501008"/>
            <a:ext cx="316835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93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Gamification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Hall of fame</a:t>
            </a:r>
          </a:p>
          <a:p>
            <a:r>
              <a:rPr lang="el-GR" dirty="0" smtClean="0"/>
              <a:t>Αξιολόγηση άρθρων (</a:t>
            </a:r>
            <a:r>
              <a:rPr lang="en-US" dirty="0" smtClean="0"/>
              <a:t>likes)</a:t>
            </a:r>
          </a:p>
          <a:p>
            <a:r>
              <a:rPr lang="el-GR" dirty="0" smtClean="0"/>
              <a:t>Βαθμολόγηση άρθρων (αστέρια)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Δραστηριότητες - επαγγέλματα</a:t>
            </a:r>
            <a:endParaRPr lang="en-GB" altLang="en-US" smtClean="0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33"/>
          <a:stretch>
            <a:fillRect/>
          </a:stretch>
        </p:blipFill>
        <p:spPr bwMode="auto">
          <a:xfrm>
            <a:off x="179512" y="1268760"/>
            <a:ext cx="273630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16" t="41953" r="53238" b="13751"/>
          <a:stretch>
            <a:fillRect/>
          </a:stretch>
        </p:blipFill>
        <p:spPr bwMode="auto">
          <a:xfrm>
            <a:off x="2843808" y="980728"/>
            <a:ext cx="6300192" cy="497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6021288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Σουηδία - Τσεχία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Δραστηριότητες – αστροβραδιά</a:t>
            </a:r>
            <a:endParaRPr lang="en-GB" alt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89"/>
          <a:stretch>
            <a:fillRect/>
          </a:stretch>
        </p:blipFill>
        <p:spPr bwMode="auto">
          <a:xfrm>
            <a:off x="1" y="1124744"/>
            <a:ext cx="2843807" cy="242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5769" t="40969" r="49918" b="16704"/>
          <a:stretch>
            <a:fillRect/>
          </a:stretch>
        </p:blipFill>
        <p:spPr bwMode="auto">
          <a:xfrm>
            <a:off x="3059831" y="1124744"/>
            <a:ext cx="612570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Ελλάδα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Δραστηριότητες – κυνήγι θησαυρού</a:t>
            </a:r>
            <a:endParaRPr lang="en-GB" alt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38016" r="46598" b="36391"/>
          <a:stretch>
            <a:fillRect/>
          </a:stretch>
        </p:blipFill>
        <p:spPr bwMode="auto">
          <a:xfrm>
            <a:off x="467543" y="1196752"/>
            <a:ext cx="75331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4437112"/>
            <a:ext cx="351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Ελλάδα – επισκέψεις σε μουσεία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Δραστηριότητες –</a:t>
            </a:r>
            <a:r>
              <a:rPr lang="en-US" altLang="en-US" smtClean="0"/>
              <a:t> </a:t>
            </a:r>
            <a:r>
              <a:rPr lang="el-GR" altLang="en-US" smtClean="0"/>
              <a:t>περίπατος με τα </a:t>
            </a:r>
            <a:r>
              <a:rPr lang="en-US" altLang="en-US" smtClean="0"/>
              <a:t>troll</a:t>
            </a:r>
            <a:endParaRPr lang="en-GB" altLang="en-US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1" t="10523" r="40097" b="35830"/>
          <a:stretch>
            <a:fillRect/>
          </a:stretch>
        </p:blipFill>
        <p:spPr bwMode="auto">
          <a:xfrm>
            <a:off x="0" y="1124744"/>
            <a:ext cx="19797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5216" t="60656" r="44937" b="2923"/>
          <a:stretch>
            <a:fillRect/>
          </a:stretch>
        </p:blipFill>
        <p:spPr bwMode="auto">
          <a:xfrm>
            <a:off x="2051720" y="1196752"/>
            <a:ext cx="602531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4365104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Σουηδία - Τσεχία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5769" t="43922" r="49918" b="10797"/>
          <a:stretch>
            <a:fillRect/>
          </a:stretch>
        </p:blipFill>
        <p:spPr bwMode="auto">
          <a:xfrm>
            <a:off x="4679504" y="3356992"/>
            <a:ext cx="4464496" cy="331236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Δραστηριότητες – αντιστροφή τάξης</a:t>
            </a:r>
            <a:endParaRPr lang="en-GB" alt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6047" r="45971" b="6250"/>
          <a:stretch>
            <a:fillRect/>
          </a:stretch>
        </p:blipFill>
        <p:spPr bwMode="auto">
          <a:xfrm>
            <a:off x="0" y="1052736"/>
            <a:ext cx="7164288" cy="598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861048"/>
            <a:ext cx="9001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668344" y="566124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Σουηδία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Demystify technology – its magical not magic,(</a:t>
            </a:r>
            <a:r>
              <a:rPr lang="en-US" altLang="en-US" dirty="0" err="1" smtClean="0"/>
              <a:t>arduino</a:t>
            </a:r>
            <a:r>
              <a:rPr lang="en-US" altLang="en-US" dirty="0" smtClean="0"/>
              <a:t>)</a:t>
            </a:r>
            <a:endParaRPr lang="en-GB" alt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1282" r="43277" b="17688"/>
          <a:stretch>
            <a:fillRect/>
          </a:stretch>
        </p:blipFill>
        <p:spPr bwMode="auto">
          <a:xfrm>
            <a:off x="323528" y="1196752"/>
            <a:ext cx="6624736" cy="540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5949280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Ελλάδα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7 μάγοι με τα χρώματα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59" t="60294" r="50842" b="14706"/>
          <a:stretch>
            <a:fillRect/>
          </a:stretch>
        </p:blipFill>
        <p:spPr bwMode="auto">
          <a:xfrm>
            <a:off x="395536" y="1556792"/>
            <a:ext cx="781498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509120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Κεφαλονιά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Υποστηρικτικές διαφάνειες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950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Το πρόβλημα</a:t>
            </a:r>
            <a:r>
              <a:rPr lang="en-US" altLang="en-US" smtClean="0"/>
              <a:t>: </a:t>
            </a:r>
            <a:r>
              <a:rPr lang="el-GR" altLang="en-US" smtClean="0"/>
              <a:t>σχολική διαρροή</a:t>
            </a:r>
            <a:endParaRPr lang="en-GB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l-GR" altLang="en-US" smtClean="0"/>
              <a:t>Εγκατάλειψη του σχολείου πριν το ολοκλήρωση της β’ βάθμιας εκπαίδευσης (λύκειο)</a:t>
            </a:r>
            <a:endParaRPr lang="en-US" altLang="en-US" smtClean="0"/>
          </a:p>
          <a:p>
            <a:endParaRPr lang="el-GR" altLang="en-US" smtClean="0"/>
          </a:p>
          <a:p>
            <a:pPr lvl="1"/>
            <a:r>
              <a:rPr lang="el-GR" altLang="en-US" smtClean="0"/>
              <a:t>12.7% στην Ευρώπη (</a:t>
            </a:r>
            <a:r>
              <a:rPr lang="en-US" altLang="en-US" smtClean="0"/>
              <a:t>Eurostat 2012)</a:t>
            </a:r>
          </a:p>
          <a:p>
            <a:pPr lvl="1"/>
            <a:r>
              <a:rPr lang="en-US" altLang="en-US" smtClean="0"/>
              <a:t>11.4% </a:t>
            </a:r>
            <a:r>
              <a:rPr lang="el-GR" altLang="en-US" smtClean="0"/>
              <a:t>στην Ελλάδα</a:t>
            </a:r>
          </a:p>
          <a:p>
            <a:pPr lvl="1"/>
            <a:r>
              <a:rPr lang="el-GR" altLang="en-US" smtClean="0"/>
              <a:t>12% στη Σουηδία</a:t>
            </a:r>
          </a:p>
          <a:p>
            <a:pPr lvl="1"/>
            <a:r>
              <a:rPr lang="el-GR" altLang="en-US" smtClean="0"/>
              <a:t>4.5% στην Τσεχία</a:t>
            </a:r>
          </a:p>
          <a:p>
            <a:pPr lvl="1"/>
            <a:r>
              <a:rPr lang="el-GR" altLang="en-US" smtClean="0"/>
              <a:t>12% στη Γαλλία</a:t>
            </a:r>
            <a:endParaRPr lang="en-GB" altLang="en-US" smtClean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49650"/>
            <a:ext cx="2863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Παράγοντες που την προκαλούν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550"/>
          </a:xfrm>
        </p:spPr>
        <p:txBody>
          <a:bodyPr/>
          <a:lstStyle/>
          <a:p>
            <a:r>
              <a:rPr lang="el-GR" altLang="en-US" sz="2400" smtClean="0"/>
              <a:t>Κοινωνικο-οικονομικοί </a:t>
            </a:r>
          </a:p>
          <a:p>
            <a:r>
              <a:rPr lang="el-GR" altLang="en-US" sz="2400" smtClean="0">
                <a:solidFill>
                  <a:srgbClr val="0070C0"/>
                </a:solidFill>
              </a:rPr>
              <a:t>Ελλιπείς ικανότητες και αυτοπεποίθηση των γονέων </a:t>
            </a:r>
            <a:r>
              <a:rPr lang="el-GR" altLang="en-US" sz="2400" smtClean="0"/>
              <a:t>να βοηθήσουν με τα μαθήματα των παιδιών</a:t>
            </a:r>
          </a:p>
          <a:p>
            <a:r>
              <a:rPr lang="el-GR" altLang="en-US" sz="2400" smtClean="0">
                <a:solidFill>
                  <a:srgbClr val="0070C0"/>
                </a:solidFill>
              </a:rPr>
              <a:t>Έλλειψη χρόνου των γονέων </a:t>
            </a:r>
            <a:r>
              <a:rPr lang="el-GR" altLang="en-US" sz="2400" smtClean="0"/>
              <a:t>για τον ίδιο σκοπό</a:t>
            </a:r>
          </a:p>
          <a:p>
            <a:r>
              <a:rPr lang="el-GR" altLang="en-US" sz="2400" smtClean="0">
                <a:solidFill>
                  <a:srgbClr val="0070C0"/>
                </a:solidFill>
              </a:rPr>
              <a:t>Χαμηλή αξία στο θέμα της εκπαίδευσης</a:t>
            </a:r>
          </a:p>
          <a:p>
            <a:r>
              <a:rPr lang="el-GR" altLang="en-US" sz="2400" smtClean="0">
                <a:solidFill>
                  <a:srgbClr val="0070C0"/>
                </a:solidFill>
              </a:rPr>
              <a:t>Ελλιπές γονικό ενδιαφέρον</a:t>
            </a:r>
          </a:p>
          <a:p>
            <a:r>
              <a:rPr lang="el-GR" altLang="en-US" sz="2400" smtClean="0">
                <a:solidFill>
                  <a:srgbClr val="0070C0"/>
                </a:solidFill>
              </a:rPr>
              <a:t>Έλλειψη κατανόησης προγραμμάτων σπουδών</a:t>
            </a:r>
            <a:endParaRPr lang="el-GR" altLang="en-US" sz="2400" smtClean="0"/>
          </a:p>
          <a:p>
            <a:r>
              <a:rPr lang="el-GR" altLang="en-US" sz="2400" smtClean="0">
                <a:solidFill>
                  <a:srgbClr val="0070C0"/>
                </a:solidFill>
              </a:rPr>
              <a:t>Αντίληψη ότι τα προγράμματα σπουδών δεν έχουν σχέση με την πραγματική ζωή</a:t>
            </a:r>
          </a:p>
          <a:p>
            <a:r>
              <a:rPr lang="el-GR" altLang="en-US" sz="2400" smtClean="0"/>
              <a:t>«</a:t>
            </a:r>
            <a:r>
              <a:rPr lang="el-GR" altLang="en-US" sz="2400" smtClean="0">
                <a:solidFill>
                  <a:srgbClr val="0070C0"/>
                </a:solidFill>
              </a:rPr>
              <a:t>Το σχολείο δεν είναι εύκολα προσβάσιμο</a:t>
            </a:r>
            <a:r>
              <a:rPr lang="el-GR" altLang="en-US" sz="2400" smtClean="0"/>
              <a:t>»</a:t>
            </a:r>
          </a:p>
          <a:p>
            <a:r>
              <a:rPr lang="el-GR" altLang="en-US" sz="2400" smtClean="0"/>
              <a:t>Ελλιπής υποστήριξη προς τους δασκάλους για την αναγνώριση του κινδύνου και την εισαγωγή παρεμβάσεων</a:t>
            </a:r>
            <a:endParaRPr lang="en-GB" altLang="en-US" sz="2400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564904"/>
            <a:ext cx="21320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Πώς? Λεπτομέρειες</a:t>
            </a:r>
            <a:endParaRPr lang="en-GB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8850" cy="4937125"/>
          </a:xfrm>
        </p:spPr>
        <p:txBody>
          <a:bodyPr/>
          <a:lstStyle/>
          <a:p>
            <a:r>
              <a:rPr lang="el-GR" altLang="en-US" smtClean="0"/>
              <a:t>Για τους δασκάλους</a:t>
            </a:r>
          </a:p>
          <a:p>
            <a:pPr lvl="1"/>
            <a:r>
              <a:rPr lang="el-GR" altLang="en-US" smtClean="0"/>
              <a:t>Κατανόηση του προβλήματος και των αιτίων του</a:t>
            </a:r>
          </a:p>
          <a:p>
            <a:pPr lvl="1"/>
            <a:r>
              <a:rPr lang="el-GR" altLang="en-US" smtClean="0"/>
              <a:t>Παραδείγματα δραστηριοτήτων για γονείς και μαθητές</a:t>
            </a:r>
          </a:p>
          <a:p>
            <a:pPr lvl="1"/>
            <a:r>
              <a:rPr lang="el-GR" altLang="en-US" smtClean="0"/>
              <a:t>Πληροφορίες για εκπαίδευση (μαθήματα, συνέδρια, ημερίδες)</a:t>
            </a:r>
          </a:p>
          <a:p>
            <a:r>
              <a:rPr lang="el-GR" altLang="en-US" smtClean="0"/>
              <a:t>Για τους γονείς</a:t>
            </a:r>
          </a:p>
          <a:p>
            <a:pPr lvl="1"/>
            <a:r>
              <a:rPr lang="el-GR" altLang="en-US" smtClean="0"/>
              <a:t>Υποστήριξη για βελτίωση των δεξιοτήτων</a:t>
            </a:r>
          </a:p>
          <a:p>
            <a:pPr lvl="1"/>
            <a:r>
              <a:rPr lang="el-GR" altLang="en-US" smtClean="0"/>
              <a:t>Αύξηση της αυτοπεποίθησης στο να βοηθήσουν τους μαθητές</a:t>
            </a:r>
          </a:p>
          <a:p>
            <a:pPr lvl="1"/>
            <a:r>
              <a:rPr lang="el-GR" altLang="en-US" smtClean="0"/>
              <a:t>Δραστηριότητες που μπορούν να εκτελέσουν με τα παιδιά</a:t>
            </a:r>
          </a:p>
          <a:p>
            <a:pPr lvl="2"/>
            <a:r>
              <a:rPr lang="el-GR" altLang="en-US" smtClean="0"/>
              <a:t>Για να αυξηθεί η αυτοπεποίθηση, για να «έρθουν στο σχολείο»</a:t>
            </a:r>
          </a:p>
          <a:p>
            <a:r>
              <a:rPr lang="el-GR" altLang="en-US" smtClean="0"/>
              <a:t>Για τους μαθητές</a:t>
            </a:r>
          </a:p>
          <a:p>
            <a:pPr lvl="1"/>
            <a:r>
              <a:rPr lang="el-GR" altLang="en-US" smtClean="0"/>
              <a:t>Ένα θετικό ευρύτερο σχολικό περιβάλλον</a:t>
            </a:r>
          </a:p>
          <a:p>
            <a:pPr lvl="1"/>
            <a:r>
              <a:rPr lang="el-GR" altLang="en-US" smtClean="0"/>
              <a:t>Καλύτερη υποστήριξη από δασκάλους, γονείς, συμμαθητές</a:t>
            </a:r>
            <a:endParaRPr lang="en-GB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</a:t>
            </a:r>
            <a:r>
              <a:rPr lang="en-US" dirty="0" smtClean="0"/>
              <a:t>(Eurostat 2012)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229200"/>
            <a:ext cx="8686800" cy="927760"/>
          </a:xfrm>
        </p:spPr>
        <p:txBody>
          <a:bodyPr/>
          <a:lstStyle/>
          <a:p>
            <a:r>
              <a:rPr lang="el-GR" dirty="0" smtClean="0"/>
              <a:t>Ο στόχος της Ε.Ε. είναι λιγότερο από το 10% μέχρι το 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4644" t="30065" r="12044" b="26998"/>
          <a:stretch/>
        </p:blipFill>
        <p:spPr>
          <a:xfrm>
            <a:off x="431552" y="1772816"/>
            <a:ext cx="8568952" cy="3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7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σημαίνει η σχολική διαρροή</a:t>
            </a:r>
            <a:endParaRPr lang="en-GB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69338" cy="4937125"/>
          </a:xfrm>
        </p:spPr>
        <p:txBody>
          <a:bodyPr/>
          <a:lstStyle/>
          <a:p>
            <a:r>
              <a:rPr lang="el-GR" altLang="en-US" dirty="0" smtClean="0"/>
              <a:t>Μειωμένες ευκαιρίες να υλοποιήσουμε όνειρα</a:t>
            </a:r>
          </a:p>
          <a:p>
            <a:pPr lvl="1"/>
            <a:r>
              <a:rPr lang="el-GR" altLang="en-US" sz="2000" dirty="0" smtClean="0"/>
              <a:t>Μειωμένες επιλογές εργασίας</a:t>
            </a:r>
          </a:p>
          <a:p>
            <a:pPr lvl="1"/>
            <a:r>
              <a:rPr lang="el-GR" altLang="en-US" sz="2000" dirty="0" smtClean="0"/>
              <a:t>Σχετίζεται άμεσα με τη σημερινή </a:t>
            </a:r>
            <a:r>
              <a:rPr lang="el-GR" altLang="en-US" sz="2000" dirty="0" smtClean="0">
                <a:solidFill>
                  <a:srgbClr val="0070C0"/>
                </a:solidFill>
              </a:rPr>
              <a:t>οικονομία της γνώσης</a:t>
            </a:r>
          </a:p>
          <a:p>
            <a:endParaRPr lang="el-GR" altLang="en-US" dirty="0" smtClean="0"/>
          </a:p>
          <a:p>
            <a:r>
              <a:rPr lang="el-GR" altLang="en-US" dirty="0" smtClean="0"/>
              <a:t>ΕΤ2020, </a:t>
            </a:r>
            <a:r>
              <a:rPr lang="en-US" altLang="en-US" dirty="0" smtClean="0"/>
              <a:t>New Skills for New Jobs</a:t>
            </a:r>
          </a:p>
          <a:p>
            <a:pPr lvl="1"/>
            <a:r>
              <a:rPr lang="el-GR" altLang="en-US" sz="2000" dirty="0" smtClean="0"/>
              <a:t>Ζήτηση για υψηλά προσόντα</a:t>
            </a:r>
          </a:p>
          <a:p>
            <a:pPr lvl="1"/>
            <a:r>
              <a:rPr lang="el-GR" altLang="en-US" sz="2000" dirty="0" smtClean="0">
                <a:solidFill>
                  <a:srgbClr val="0070C0"/>
                </a:solidFill>
              </a:rPr>
              <a:t>16Μ περισσότερες θέσεις εργασίας </a:t>
            </a:r>
            <a:r>
              <a:rPr lang="el-GR" altLang="en-US" sz="2000" dirty="0" smtClean="0"/>
              <a:t>για υψηλά προσόντα μέχρι το 2020</a:t>
            </a:r>
          </a:p>
          <a:p>
            <a:pPr lvl="1"/>
            <a:r>
              <a:rPr lang="el-GR" altLang="en-US" sz="2000" dirty="0" smtClean="0">
                <a:solidFill>
                  <a:srgbClr val="0070C0"/>
                </a:solidFill>
              </a:rPr>
              <a:t>12Μ λιγότερες θέσεις εργασίας </a:t>
            </a:r>
            <a:r>
              <a:rPr lang="el-GR" altLang="en-US" sz="2000" dirty="0" smtClean="0"/>
              <a:t>με χαμηλά προσόντα</a:t>
            </a:r>
          </a:p>
          <a:p>
            <a:endParaRPr lang="el-GR" altLang="en-US" dirty="0" smtClean="0"/>
          </a:p>
          <a:p>
            <a:r>
              <a:rPr lang="el-GR" altLang="en-US" dirty="0" smtClean="0"/>
              <a:t>Σχετίζεται με ανεργία</a:t>
            </a:r>
          </a:p>
          <a:p>
            <a:pPr lvl="1"/>
            <a:r>
              <a:rPr lang="el-GR" altLang="en-US" sz="2000" dirty="0" smtClean="0"/>
              <a:t>54% ανεργία στα άτομα που αφήνουν το σχολείο</a:t>
            </a:r>
          </a:p>
          <a:p>
            <a:pPr lvl="1"/>
            <a:r>
              <a:rPr lang="el-GR" altLang="en-US" sz="2000" dirty="0" smtClean="0"/>
              <a:t>Διπλή ανεργία από το μέσο όρο της Ε.Ε.</a:t>
            </a:r>
          </a:p>
          <a:p>
            <a:pPr lvl="1"/>
            <a:r>
              <a:rPr lang="el-GR" altLang="en-US" sz="2000" dirty="0" smtClean="0"/>
              <a:t>Δυσκολίες για τα άτομα, τις οικογένειες, την κοινωνία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330825"/>
            <a:ext cx="22510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που συμβάλουν στη σχολική διαρροή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66040" y="3799093"/>
            <a:ext cx="18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Σχολική διαρροή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4376548" y="2760356"/>
            <a:ext cx="443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6200000">
            <a:off x="4367778" y="4537359"/>
            <a:ext cx="443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0800000">
            <a:off x="5847519" y="3741443"/>
            <a:ext cx="443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914278" y="3741443"/>
            <a:ext cx="443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63888" y="1399147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Μειωμένη διαθεσιμότητα των γονέων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457762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Έλλειψη κατανόησης των προγραμμάτων σπουδών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35467" y="4123239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Ανεπαρκής εκπαίδευση των δασκάλων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5327051"/>
            <a:ext cx="304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Το σχολείο «δεν είναι εύκολα </a:t>
            </a:r>
            <a:r>
              <a:rPr lang="el-GR" dirty="0" err="1" smtClean="0">
                <a:solidFill>
                  <a:srgbClr val="0070C0"/>
                </a:solidFill>
              </a:rPr>
              <a:t>προσβάσιμο</a:t>
            </a:r>
            <a:r>
              <a:rPr lang="el-GR" dirty="0" smtClean="0">
                <a:solidFill>
                  <a:srgbClr val="0070C0"/>
                </a:solidFill>
              </a:rPr>
              <a:t>» </a:t>
            </a:r>
            <a:r>
              <a:rPr lang="el-GR" dirty="0" smtClean="0"/>
              <a:t>στους γονείς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548040"/>
            <a:ext cx="304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«Τα προγράμματα σπουδών δεν σχετίζονται με την πραγματική ζωή»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1696" y="3209651"/>
            <a:ext cx="304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Η οικογένεια δεν καταλαβαίνει την αξία της μάθησης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46973" y="2003339"/>
            <a:ext cx="30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Μειωμένες δεξιότητες των γονέων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5229200"/>
            <a:ext cx="21320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49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κάνει το </a:t>
            </a:r>
            <a:r>
              <a:rPr lang="en-US" altLang="en-US" smtClean="0"/>
              <a:t>LINC</a:t>
            </a:r>
            <a:r>
              <a:rPr lang="el-GR" altLang="en-US" smtClean="0"/>
              <a:t> και για ποιον</a:t>
            </a:r>
            <a:endParaRPr lang="en-GB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LINC:</a:t>
            </a:r>
            <a:r>
              <a:rPr lang="el-GR" altLang="en-US" smtClean="0"/>
              <a:t> δράση για την </a:t>
            </a:r>
            <a:r>
              <a:rPr lang="el-GR" altLang="en-US" smtClean="0">
                <a:solidFill>
                  <a:srgbClr val="0070C0"/>
                </a:solidFill>
              </a:rPr>
              <a:t>πρόληψη</a:t>
            </a:r>
            <a:r>
              <a:rPr lang="el-GR" altLang="en-US" smtClean="0"/>
              <a:t> της σχολικής διαρροής</a:t>
            </a:r>
          </a:p>
          <a:p>
            <a:endParaRPr lang="en-US" altLang="en-US" smtClean="0"/>
          </a:p>
          <a:p>
            <a:r>
              <a:rPr lang="el-GR" altLang="en-US" smtClean="0"/>
              <a:t>Παρεμβάσεις </a:t>
            </a:r>
            <a:r>
              <a:rPr lang="el-GR" altLang="en-US" smtClean="0">
                <a:solidFill>
                  <a:srgbClr val="0070C0"/>
                </a:solidFill>
              </a:rPr>
              <a:t>νωρίς</a:t>
            </a:r>
            <a:r>
              <a:rPr lang="el-GR" altLang="en-US" smtClean="0"/>
              <a:t> και με </a:t>
            </a:r>
            <a:r>
              <a:rPr lang="el-GR" altLang="en-US" smtClean="0">
                <a:solidFill>
                  <a:srgbClr val="0070C0"/>
                </a:solidFill>
              </a:rPr>
              <a:t>συνέχεια </a:t>
            </a:r>
          </a:p>
          <a:p>
            <a:pPr lvl="1"/>
            <a:r>
              <a:rPr lang="el-GR" altLang="en-US" smtClean="0"/>
              <a:t>Ξεκινώντας από το δημοτικό</a:t>
            </a:r>
          </a:p>
          <a:p>
            <a:pPr lvl="1"/>
            <a:r>
              <a:rPr lang="el-GR" altLang="en-US" smtClean="0"/>
              <a:t>Συνεχίζοντας μέχρι και το γυμνάσιο</a:t>
            </a:r>
          </a:p>
          <a:p>
            <a:endParaRPr lang="el-GR" altLang="en-US" smtClean="0"/>
          </a:p>
          <a:p>
            <a:r>
              <a:rPr lang="el-GR" altLang="en-US" smtClean="0"/>
              <a:t>Ενεργοποίηση της ευρύτερης σχολικής κοινότητας</a:t>
            </a:r>
            <a:endParaRPr lang="en-GB" altLang="en-US" smtClean="0"/>
          </a:p>
          <a:p>
            <a:pPr lvl="1"/>
            <a:r>
              <a:rPr lang="el-GR" altLang="en-US" smtClean="0">
                <a:solidFill>
                  <a:srgbClr val="0070C0"/>
                </a:solidFill>
              </a:rPr>
              <a:t>Γονείς, μαθητές, δάσκαλοι</a:t>
            </a:r>
          </a:p>
          <a:p>
            <a:pPr lvl="1"/>
            <a:r>
              <a:rPr lang="el-GR" altLang="en-US" smtClean="0"/>
              <a:t>«Να ξαναέρθουν οι γονείς μέσα στο σχολείο»</a:t>
            </a:r>
          </a:p>
          <a:p>
            <a:pPr lvl="1"/>
            <a:r>
              <a:rPr lang="el-GR" altLang="en-US" smtClean="0"/>
              <a:t>Υποστήριξη των δεξιοτήτων δασκάλων </a:t>
            </a:r>
          </a:p>
          <a:p>
            <a:pPr lvl="1"/>
            <a:r>
              <a:rPr lang="el-GR" altLang="en-US" smtClean="0"/>
              <a:t>Υποστήριξη των δεξιοτήτων και αυτοπεποίθησης των γονέων</a:t>
            </a:r>
            <a:endParaRPr lang="en-US" altLang="en-US" smtClean="0"/>
          </a:p>
          <a:p>
            <a:endParaRPr lang="en-GB" altLang="en-US" smtClean="0"/>
          </a:p>
        </p:txBody>
      </p:sp>
      <p:pic>
        <p:nvPicPr>
          <p:cNvPr id="4" name="Bildobjekt 11"/>
          <p:cNvPicPr/>
          <p:nvPr/>
        </p:nvPicPr>
        <p:blipFill>
          <a:blip r:embed="rId2" cstate="print"/>
          <a:stretch>
            <a:fillRect/>
          </a:stretch>
        </p:blipFill>
        <p:spPr>
          <a:xfrm rot="509861">
            <a:off x="6496050" y="1884363"/>
            <a:ext cx="2644775" cy="202565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err="1" smtClean="0"/>
              <a:t>Κοινωνικο</a:t>
            </a:r>
            <a:r>
              <a:rPr lang="el-GR" dirty="0" smtClean="0"/>
              <a:t>-οικονομικοί</a:t>
            </a:r>
          </a:p>
          <a:p>
            <a:endParaRPr lang="el-GR" dirty="0"/>
          </a:p>
          <a:p>
            <a:r>
              <a:rPr lang="el-GR" dirty="0" smtClean="0"/>
              <a:t>Έχουν σχέση με το περιβάλλον του παιδιού</a:t>
            </a:r>
          </a:p>
          <a:p>
            <a:pPr lvl="1"/>
            <a:r>
              <a:rPr lang="el-GR" dirty="0" smtClean="0"/>
              <a:t>Στο σπίτι και το σχολείο</a:t>
            </a:r>
          </a:p>
          <a:p>
            <a:pPr lvl="1"/>
            <a:r>
              <a:rPr lang="el-GR" dirty="0" smtClean="0"/>
              <a:t>Οικογένεια, περιβάλλον σχολείου</a:t>
            </a:r>
          </a:p>
          <a:p>
            <a:pPr lvl="1"/>
            <a:endParaRPr lang="el-GR" dirty="0"/>
          </a:p>
          <a:p>
            <a:r>
              <a:rPr lang="el-GR" dirty="0" smtClean="0"/>
              <a:t>Είναι παρόντες νωρίς, στην προσχολική και πρώιμη σχολική ηλικία</a:t>
            </a:r>
          </a:p>
          <a:p>
            <a:endParaRPr lang="el-GR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80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Δράσεις κατά της σχολικής διαρροής</a:t>
            </a:r>
            <a:endParaRPr lang="en-GB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l-GR" altLang="en-US" smtClean="0"/>
              <a:t>Αντιμετώπιση (</a:t>
            </a:r>
            <a:r>
              <a:rPr lang="en-US" altLang="en-US" smtClean="0"/>
              <a:t>mitigation)</a:t>
            </a:r>
            <a:endParaRPr lang="el-GR" altLang="en-US" smtClean="0"/>
          </a:p>
          <a:p>
            <a:pPr lvl="1"/>
            <a:r>
              <a:rPr lang="el-GR" altLang="en-US" smtClean="0"/>
              <a:t>Σχολεία δεύτερης ευκαιρίας</a:t>
            </a:r>
            <a:endParaRPr lang="en-US" altLang="en-US" smtClean="0"/>
          </a:p>
          <a:p>
            <a:endParaRPr lang="el-GR" altLang="en-US" smtClean="0"/>
          </a:p>
          <a:p>
            <a:r>
              <a:rPr lang="el-GR" altLang="en-US" smtClean="0"/>
              <a:t>Πρόληψη</a:t>
            </a:r>
          </a:p>
          <a:p>
            <a:pPr lvl="1"/>
            <a:r>
              <a:rPr lang="el-GR" altLang="en-US" smtClean="0"/>
              <a:t>Μέντορες</a:t>
            </a:r>
          </a:p>
          <a:p>
            <a:pPr lvl="1"/>
            <a:r>
              <a:rPr lang="el-GR" altLang="en-US" smtClean="0"/>
              <a:t>Προγράμματα μελέτης πέραν του σχολικού ωραρίου</a:t>
            </a:r>
            <a:endParaRPr lang="en-GB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100" y="5571565"/>
            <a:ext cx="3651900" cy="132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864</TotalTime>
  <Words>962</Words>
  <Application>Microsoft Office PowerPoint</Application>
  <PresentationFormat>On-screen Show (4:3)</PresentationFormat>
  <Paragraphs>203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Origin</vt:lpstr>
      <vt:lpstr>Καλές πρακτικές - LINC</vt:lpstr>
      <vt:lpstr>Ερευνητικό σχέδιο LINC</vt:lpstr>
      <vt:lpstr>Το πρόβλημα: σχολική διαρροή</vt:lpstr>
      <vt:lpstr>Στατιστικά (Eurostat 2012)</vt:lpstr>
      <vt:lpstr>Τι σημαίνει η σχολική διαρροή</vt:lpstr>
      <vt:lpstr>Παράγοντες που συμβάλουν στη σχολική διαρροή</vt:lpstr>
      <vt:lpstr>Τι κάνει το LINC και για ποιον</vt:lpstr>
      <vt:lpstr>Παράγοντες </vt:lpstr>
      <vt:lpstr>Δράσεις κατά της σχολικής διαρροής</vt:lpstr>
      <vt:lpstr>Άλλα έργα</vt:lpstr>
      <vt:lpstr>Τι την προκαλεί</vt:lpstr>
      <vt:lpstr>Η βασική ιδέα του πίσω από το LINC</vt:lpstr>
      <vt:lpstr>Τι κάνει το LINC</vt:lpstr>
      <vt:lpstr>Πώς;</vt:lpstr>
      <vt:lpstr>Συγκεκριμένοι στόχοι</vt:lpstr>
      <vt:lpstr>Τι υπηρεσίες περιλαμβάνει η κοινότητα</vt:lpstr>
      <vt:lpstr>Δραστηριότητες</vt:lpstr>
      <vt:lpstr>Δραστηριότητες για την από κοινού εκτέλεση από γονείς και παιδιά</vt:lpstr>
      <vt:lpstr>Η κοινότητα του LINC</vt:lpstr>
      <vt:lpstr>1 βασικός ιστότοπος 4 γλώσσες</vt:lpstr>
      <vt:lpstr>Gamification </vt:lpstr>
      <vt:lpstr>Δραστηριότητες - επαγγέλματα</vt:lpstr>
      <vt:lpstr>Δραστηριότητες – αστροβραδιά</vt:lpstr>
      <vt:lpstr>Δραστηριότητες – κυνήγι θησαυρού</vt:lpstr>
      <vt:lpstr>Δραστηριότητες – περίπατος με τα troll</vt:lpstr>
      <vt:lpstr>Δραστηριότητες – αντιστροφή τάξης</vt:lpstr>
      <vt:lpstr>Demystify technology – its magical not magic,(arduino)</vt:lpstr>
      <vt:lpstr>Οι 7 μάγοι με τα χρώματα</vt:lpstr>
      <vt:lpstr>Υποστηρικτικές διαφάνειες</vt:lpstr>
      <vt:lpstr>Παράγοντες που την προκαλούν</vt:lpstr>
      <vt:lpstr>Πώς? Λεπτομέρειες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Htsalapa</dc:creator>
  <cp:lastModifiedBy>Htsalapa</cp:lastModifiedBy>
  <cp:revision>149</cp:revision>
  <dcterms:created xsi:type="dcterms:W3CDTF">2011-10-11T16:29:25Z</dcterms:created>
  <dcterms:modified xsi:type="dcterms:W3CDTF">2016-11-07T09:18:58Z</dcterms:modified>
</cp:coreProperties>
</file>