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89" r:id="rId17"/>
    <p:sldId id="275" r:id="rId18"/>
    <p:sldId id="276" r:id="rId19"/>
    <p:sldId id="277" r:id="rId20"/>
    <p:sldId id="300" r:id="rId21"/>
    <p:sldId id="315" r:id="rId22"/>
    <p:sldId id="303" r:id="rId23"/>
    <p:sldId id="304" r:id="rId24"/>
    <p:sldId id="306" r:id="rId25"/>
    <p:sldId id="307" r:id="rId26"/>
    <p:sldId id="308" r:id="rId27"/>
    <p:sldId id="310" r:id="rId28"/>
    <p:sldId id="311" r:id="rId29"/>
    <p:sldId id="312" r:id="rId30"/>
    <p:sldId id="313" r:id="rId31"/>
    <p:sldId id="301" r:id="rId32"/>
    <p:sldId id="318" r:id="rId33"/>
    <p:sldId id="319" r:id="rId34"/>
    <p:sldId id="320" r:id="rId35"/>
    <p:sldId id="321" r:id="rId36"/>
    <p:sldId id="286" r:id="rId37"/>
    <p:sldId id="287" r:id="rId38"/>
    <p:sldId id="288" r:id="rId39"/>
    <p:sldId id="273" r:id="rId40"/>
    <p:sldId id="274" r:id="rId41"/>
    <p:sldId id="294" r:id="rId42"/>
    <p:sldId id="295" r:id="rId43"/>
    <p:sldId id="296" r:id="rId44"/>
    <p:sldId id="297" r:id="rId45"/>
    <p:sldId id="298" r:id="rId46"/>
    <p:sldId id="290" r:id="rId47"/>
    <p:sldId id="291" r:id="rId48"/>
    <p:sldId id="292" r:id="rId49"/>
    <p:sldId id="293" r:id="rId50"/>
    <p:sldId id="278" r:id="rId51"/>
    <p:sldId id="279" r:id="rId52"/>
    <p:sldId id="280" r:id="rId53"/>
    <p:sldId id="281" r:id="rId54"/>
    <p:sldId id="282" r:id="rId55"/>
    <p:sldId id="283" r:id="rId56"/>
    <p:sldId id="284" r:id="rId57"/>
    <p:sldId id="314" r:id="rId58"/>
    <p:sldId id="302" r:id="rId59"/>
    <p:sldId id="299" r:id="rId60"/>
    <p:sldId id="316" r:id="rId61"/>
    <p:sldId id="317" r:id="rId62"/>
    <p:sldId id="305" r:id="rId63"/>
    <p:sldId id="309" r:id="rId6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80" d="100"/>
          <a:sy n="80" d="100"/>
        </p:scale>
        <p:origin x="173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9279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595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212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71754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1212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1318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22563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9916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2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14206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63129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E36D0-250A-4439-982F-519C72E0C474}" type="datetimeFigureOut">
              <a:rPr lang="el-GR" smtClean="0"/>
              <a:t>3/3/2019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A12CD-1136-41E8-ADC1-52E39BBE8B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755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Relationship Id="rId9" Type="http://schemas.openxmlformats.org/officeDocument/2006/relationships/image" Target="../media/image35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37.emf"/><Relationship Id="rId7" Type="http://schemas.openxmlformats.org/officeDocument/2006/relationships/image" Target="../media/image41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b="1" dirty="0" smtClean="0"/>
              <a:t>ΑΝΗΘΟΣ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b="1" dirty="0"/>
              <a:t>Επιστημονικό όνομα</a:t>
            </a:r>
            <a:r>
              <a:rPr lang="en-US" b="1" dirty="0"/>
              <a:t>: </a:t>
            </a:r>
            <a:r>
              <a:rPr lang="el-GR" b="1" i="1" dirty="0"/>
              <a:t>Α</a:t>
            </a:r>
            <a:r>
              <a:rPr lang="en-US" b="1" i="1" dirty="0"/>
              <a:t>nethum graveolens</a:t>
            </a:r>
            <a:r>
              <a:rPr lang="en-US" b="1" dirty="0"/>
              <a:t> L.</a:t>
            </a:r>
            <a:endParaRPr lang="el-GR" dirty="0"/>
          </a:p>
          <a:p>
            <a:r>
              <a:rPr lang="el-GR" b="1" dirty="0"/>
              <a:t>Οικογένεια: </a:t>
            </a:r>
            <a:r>
              <a:rPr lang="en-US" b="1" dirty="0"/>
              <a:t>Apiaceae 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90517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Οι σπόροι είναι πολύ αρωματικοί καθώς τα αιθέρια έλαια έχουν μεγάλη περιεκτικότητα σε πτητικά τερπένια όπως η καρβόνη, ενώ σε μικρότερες συγκεντρώσεις απαντώνται ουσίες όπως το λεμονένιο, το α- φελλανδρένιο κ.α. </a:t>
            </a:r>
          </a:p>
        </p:txBody>
      </p:sp>
    </p:spTree>
    <p:extLst>
      <p:ext uri="{BB962C8B-B14F-4D97-AF65-F5344CB8AC3E}">
        <p14:creationId xmlns:p14="http://schemas.microsoft.com/office/powerpoint/2010/main" val="3509887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Η καρβόνη χρησιμοποιείται αρκετά συχνά στην αποθήκευση της πατάτας καθώς προκαλεί  παρεμπόδιση του φυτρώματος των </a:t>
            </a:r>
            <a:r>
              <a:rPr lang="el-GR" dirty="0" smtClean="0"/>
              <a:t>κονδύλων.</a:t>
            </a:r>
          </a:p>
          <a:p>
            <a:r>
              <a:rPr lang="el-GR" dirty="0" smtClean="0"/>
              <a:t> </a:t>
            </a:r>
            <a:r>
              <a:rPr lang="el-GR" dirty="0"/>
              <a:t>Μ</a:t>
            </a:r>
            <a:r>
              <a:rPr lang="el-GR" dirty="0" smtClean="0"/>
              <a:t>πορεί </a:t>
            </a:r>
            <a:r>
              <a:rPr lang="el-GR" dirty="0"/>
              <a:t>να αντικαταστήσει με πολύ καλά αποτελέσματα το μίγμα </a:t>
            </a:r>
            <a:r>
              <a:rPr lang="el-GR" dirty="0" err="1"/>
              <a:t>Propham</a:t>
            </a:r>
            <a:r>
              <a:rPr lang="el-GR" dirty="0"/>
              <a:t>/</a:t>
            </a:r>
            <a:r>
              <a:rPr lang="el-GR" dirty="0" err="1"/>
              <a:t>Chlorpropham</a:t>
            </a:r>
            <a:r>
              <a:rPr lang="el-GR" dirty="0"/>
              <a:t> (IPC/CIPC) που εφαρμόζεται  μέχρι σήμερα για τη διατήρηση του λήθαργου των κονδύλων της πατάτας κατά την αποθήκευσή τους. </a:t>
            </a:r>
          </a:p>
        </p:txBody>
      </p:sp>
    </p:spTree>
    <p:extLst>
      <p:ext uri="{BB962C8B-B14F-4D97-AF65-F5344CB8AC3E}">
        <p14:creationId xmlns:p14="http://schemas.microsoft.com/office/powerpoint/2010/main" val="3294491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831273"/>
            <a:ext cx="7886700" cy="5345690"/>
          </a:xfrm>
        </p:spPr>
        <p:txBody>
          <a:bodyPr>
            <a:normAutofit/>
          </a:bodyPr>
          <a:lstStyle/>
          <a:p>
            <a:r>
              <a:rPr lang="el-GR" dirty="0"/>
              <a:t>Υπάρχουν ήδη σκευάσματα που περιέχουν καρβόνη με τις εμπορικές ονομασίες «</a:t>
            </a:r>
            <a:r>
              <a:rPr lang="en-US" dirty="0"/>
              <a:t>T</a:t>
            </a:r>
            <a:r>
              <a:rPr lang="el-GR" dirty="0" err="1"/>
              <a:t>alent</a:t>
            </a:r>
            <a:r>
              <a:rPr lang="el-GR" dirty="0"/>
              <a:t>» και </a:t>
            </a:r>
            <a:r>
              <a:rPr lang="en-US" dirty="0"/>
              <a:t>n</a:t>
            </a:r>
            <a:r>
              <a:rPr lang="el-GR" dirty="0"/>
              <a:t>@</a:t>
            </a:r>
            <a:r>
              <a:rPr lang="en-US" dirty="0"/>
              <a:t>No</a:t>
            </a:r>
            <a:r>
              <a:rPr lang="el-GR" dirty="0"/>
              <a:t>-</a:t>
            </a:r>
            <a:r>
              <a:rPr lang="en-US" dirty="0"/>
              <a:t>sprout</a:t>
            </a:r>
            <a:r>
              <a:rPr lang="el-GR" dirty="0"/>
              <a:t> τα οποία χρησιμοποιούνται για την παρεμπόδιση του φυτρώματος των κονδύλων της πατάτας. </a:t>
            </a:r>
            <a:endParaRPr lang="el-GR" dirty="0" smtClean="0"/>
          </a:p>
          <a:p>
            <a:r>
              <a:rPr lang="el-GR" dirty="0" smtClean="0"/>
              <a:t>Το </a:t>
            </a:r>
            <a:r>
              <a:rPr lang="el-GR" dirty="0"/>
              <a:t>μειονέκτημα του «</a:t>
            </a:r>
            <a:r>
              <a:rPr lang="en-US" dirty="0"/>
              <a:t>Talent</a:t>
            </a:r>
            <a:r>
              <a:rPr lang="el-GR" dirty="0"/>
              <a:t>» είναι ότι ως προϊόν είναι πολύ ασταθές και πτητικό με αποτέλεσμα να έχει περιορισμένο χρόνο </a:t>
            </a:r>
            <a:r>
              <a:rPr lang="el-GR" dirty="0" smtClean="0"/>
              <a:t>δράσης.</a:t>
            </a:r>
          </a:p>
          <a:p>
            <a:r>
              <a:rPr lang="el-GR" dirty="0"/>
              <a:t>Τ</a:t>
            </a:r>
            <a:r>
              <a:rPr lang="el-GR" dirty="0" smtClean="0"/>
              <a:t>ο </a:t>
            </a:r>
            <a:r>
              <a:rPr lang="en-US" dirty="0"/>
              <a:t>n</a:t>
            </a:r>
            <a:r>
              <a:rPr lang="el-GR" dirty="0"/>
              <a:t>@</a:t>
            </a:r>
            <a:r>
              <a:rPr lang="en-US" dirty="0"/>
              <a:t>No</a:t>
            </a:r>
            <a:r>
              <a:rPr lang="el-GR" dirty="0"/>
              <a:t>-</a:t>
            </a:r>
            <a:r>
              <a:rPr lang="en-US" dirty="0"/>
              <a:t>sprout</a:t>
            </a:r>
            <a:r>
              <a:rPr lang="el-GR" dirty="0"/>
              <a:t> χρησιμοποιεί ως παράγοντα ενσωμάτωσης της καρβόνης την β-κυκλοδεξτρίνη με αποτέλεσμα να αυξάνεται η σταθερότητα του προϊόντος.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16453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Σύμφωνα με ερευνητικά δεδομένα με κατάλληλη λίπανση των φυτών μπορεί να αυξηθεί η περιεκτικότητα του ελαίου σε καρβόνη, όπου αυξάνοντας την περιεκτικότητα των σπόρων σε άζωτο μειώνεται αντίστοιχα η περιεκτικότητα του ελαίου σε καρβόνη. </a:t>
            </a:r>
          </a:p>
        </p:txBody>
      </p:sp>
    </p:spTree>
    <p:extLst>
      <p:ext uri="{BB962C8B-B14F-4D97-AF65-F5344CB8AC3E}">
        <p14:creationId xmlns:p14="http://schemas.microsoft.com/office/powerpoint/2010/main" val="1850457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Το αιθέριο έλαιο των φύλλων διαφέρει ως προς τη χημική του σύσταση καθώς περιέχει σε μεγαλύτερη συγκέντρωση ουσίες όπως το φελλανδρένιο, το τερπινένιο, το λεμονένιο, η καρβόνη, η μυριστικίνη κ.α. </a:t>
            </a:r>
          </a:p>
        </p:txBody>
      </p:sp>
    </p:spTree>
    <p:extLst>
      <p:ext uri="{BB962C8B-B14F-4D97-AF65-F5344CB8AC3E}">
        <p14:creationId xmlns:p14="http://schemas.microsoft.com/office/powerpoint/2010/main" val="863852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262" y="868"/>
            <a:ext cx="5920285" cy="685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70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68441" y="930654"/>
            <a:ext cx="8807116" cy="779462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Σύσταση </a:t>
            </a:r>
            <a:r>
              <a:rPr lang="el-GR" sz="3200" dirty="0" err="1" smtClean="0"/>
              <a:t>αιθερίου</a:t>
            </a:r>
            <a:r>
              <a:rPr lang="el-GR" sz="3200" dirty="0" smtClean="0"/>
              <a:t> ελαίου σπόρων (</a:t>
            </a:r>
            <a:r>
              <a:rPr lang="el-GR" sz="3200" dirty="0" err="1" smtClean="0"/>
              <a:t>υδροαπόσταξη</a:t>
            </a:r>
            <a:r>
              <a:rPr lang="el-GR" sz="3200" dirty="0" smtClean="0"/>
              <a:t>)</a:t>
            </a:r>
            <a:endParaRPr lang="el-GR" sz="3200" dirty="0"/>
          </a:p>
        </p:txBody>
      </p:sp>
      <p:pic>
        <p:nvPicPr>
          <p:cNvPr id="6" name="Θέση περιεχομένου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4059" y="3689654"/>
            <a:ext cx="5735881" cy="623280"/>
          </a:xfrm>
          <a:prstGeom prst="rect">
            <a:avLst/>
          </a:prstGeom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035" y="1825625"/>
            <a:ext cx="4821382" cy="5032375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2429935"/>
            <a:ext cx="4572000" cy="4403115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347" y="1825302"/>
            <a:ext cx="4439654" cy="604310"/>
          </a:xfrm>
          <a:prstGeom prst="rect">
            <a:avLst/>
          </a:prstGeom>
        </p:spPr>
      </p:pic>
      <p:sp>
        <p:nvSpPr>
          <p:cNvPr id="8" name="Ορθογώνιο 7"/>
          <p:cNvSpPr/>
          <p:nvPr/>
        </p:nvSpPr>
        <p:spPr>
          <a:xfrm>
            <a:off x="0" y="4475747"/>
            <a:ext cx="4415589" cy="27672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Ορθογώνιο 8"/>
          <p:cNvSpPr/>
          <p:nvPr/>
        </p:nvSpPr>
        <p:spPr>
          <a:xfrm>
            <a:off x="4704347" y="4614110"/>
            <a:ext cx="4415589" cy="27672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Ορθογώνιο 9"/>
          <p:cNvSpPr/>
          <p:nvPr/>
        </p:nvSpPr>
        <p:spPr>
          <a:xfrm>
            <a:off x="4704346" y="3724567"/>
            <a:ext cx="4415589" cy="27672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0394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/>
              <a:t>Με βάση τη σύσταση του αιθέριου ελαίου διακρίνονται τρεις διαφορετικοί χημειότυποι και πιο συγκεκριμένα: </a:t>
            </a:r>
            <a:endParaRPr lang="el-GR" dirty="0" smtClean="0"/>
          </a:p>
          <a:p>
            <a:r>
              <a:rPr lang="el-GR" dirty="0" smtClean="0"/>
              <a:t>α</a:t>
            </a:r>
            <a:r>
              <a:rPr lang="el-GR" dirty="0"/>
              <a:t>) ο χημειότυπος που το αιθέριο έλαιο περιέχει κυρίως λεμονένιο, καρβόνη, μυριστικίνη και ανηθοαπιόλη, </a:t>
            </a:r>
            <a:endParaRPr lang="el-GR" dirty="0" smtClean="0"/>
          </a:p>
          <a:p>
            <a:r>
              <a:rPr lang="el-GR" dirty="0" smtClean="0"/>
              <a:t>β</a:t>
            </a:r>
            <a:r>
              <a:rPr lang="el-GR" dirty="0"/>
              <a:t>) ο χημειότυπος που έχει παρόμοια σύσταση με τον προηγούμενο αλλά δεν περιέχει μυριστικίνη και </a:t>
            </a:r>
            <a:endParaRPr lang="el-GR" dirty="0" smtClean="0"/>
          </a:p>
          <a:p>
            <a:r>
              <a:rPr lang="el-GR" dirty="0" smtClean="0"/>
              <a:t>γ</a:t>
            </a:r>
            <a:r>
              <a:rPr lang="el-GR" dirty="0"/>
              <a:t>) ο χημειότυπος που περιέχει κυρίως λεμονένιο και καρβόνη.  </a:t>
            </a:r>
          </a:p>
        </p:txBody>
      </p:sp>
    </p:spTree>
    <p:extLst>
      <p:ext uri="{BB962C8B-B14F-4D97-AF65-F5344CB8AC3E}">
        <p14:creationId xmlns:p14="http://schemas.microsoft.com/office/powerpoint/2010/main" val="151286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Άλλος σημαντικός παράγοντας που επηρεάζει τη σύσταση και την απόδοση σε αιθέριο έλαιο είναι ο χρόνος της απόσταξης, καθώς το λεμονένιο παραλαμβάνεται μέσα στα πρώτα 10 λεπτά της απόσταξης, ενώ για την παραλαβή της καρβόνης χρειάζονται 45-75 λεπτά περίπου. </a:t>
            </a:r>
          </a:p>
        </p:txBody>
      </p:sp>
    </p:spTree>
    <p:extLst>
      <p:ext uri="{BB962C8B-B14F-4D97-AF65-F5344CB8AC3E}">
        <p14:creationId xmlns:p14="http://schemas.microsoft.com/office/powerpoint/2010/main" val="551011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Η φυτοχημική σύσταση και η περιεκτικότητα του φυτού σε βιοδραστικές και ενώσεις και αιθέρια έλαια μπορεί να επηρεαστεί από το σύστημα καλλιέργειας (οργανική ή </a:t>
            </a:r>
            <a:r>
              <a:rPr lang="el-GR" dirty="0" smtClean="0"/>
              <a:t>ανόργανη </a:t>
            </a:r>
            <a:r>
              <a:rPr lang="el-GR" dirty="0"/>
              <a:t>καλλιέργεια) που εφαρμόζεται, αλλά και από την εποχή </a:t>
            </a:r>
            <a:r>
              <a:rPr lang="el-GR" dirty="0" smtClean="0"/>
              <a:t>καλλιέργειας, τη μέθοδο απόσταξης κ.α.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498701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Ε</a:t>
            </a:r>
            <a:r>
              <a:rPr lang="el-GR" dirty="0" smtClean="0"/>
              <a:t>ίναι </a:t>
            </a:r>
            <a:r>
              <a:rPr lang="el-GR" dirty="0"/>
              <a:t>ένα αρκετά διαδεδομένο αρωματικό λαχανικό και χρησιμοποιείται σε πολλές συνταγές μαγειρικής ως αρτυματικό. </a:t>
            </a:r>
            <a:endParaRPr lang="el-GR" dirty="0" smtClean="0"/>
          </a:p>
          <a:p>
            <a:r>
              <a:rPr lang="el-GR" dirty="0"/>
              <a:t>Η καλλιέργειά του έχει εξαπλωθεί σε πολλές χώρες του κόσμου, ενώ το μεγαλύτερο μέρος της παγκόσμιας παραγωγής προέρχεται από χώρες της Ασίας όπως η Ινδία και το Πακιστάν, καθώς και από χώρες όπως το Μεξικό, η Ολλανδία, οι Η.Π.Α., η Αγγλία, η Γερμανία κ.α.</a:t>
            </a:r>
          </a:p>
        </p:txBody>
      </p:sp>
    </p:spTree>
    <p:extLst>
      <p:ext uri="{BB962C8B-B14F-4D97-AF65-F5344CB8AC3E}">
        <p14:creationId xmlns:p14="http://schemas.microsoft.com/office/powerpoint/2010/main" val="2167316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38883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Επίδραση </a:t>
            </a:r>
            <a:r>
              <a:rPr lang="el-GR" sz="3200" dirty="0" err="1" smtClean="0"/>
              <a:t>συγκαλλιέργειας</a:t>
            </a:r>
            <a:r>
              <a:rPr lang="el-GR" sz="3200" dirty="0" smtClean="0"/>
              <a:t> και λίπανσης</a:t>
            </a:r>
            <a:endParaRPr lang="el-GR" sz="3200" dirty="0"/>
          </a:p>
        </p:txBody>
      </p:sp>
      <p:pic>
        <p:nvPicPr>
          <p:cNvPr id="7" name="Θέση περιεχομένου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7967" y="1825625"/>
            <a:ext cx="1508065" cy="4351338"/>
          </a:xfrm>
          <a:prstGeom prst="rect">
            <a:avLst/>
          </a:prstGeom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13" y="852023"/>
            <a:ext cx="1776600" cy="5461346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913" y="1216549"/>
            <a:ext cx="1878120" cy="5096819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2216" y="904009"/>
            <a:ext cx="1675080" cy="5409359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032" y="904009"/>
            <a:ext cx="1776600" cy="5409359"/>
          </a:xfrm>
          <a:prstGeom prst="rect">
            <a:avLst/>
          </a:prstGeom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5599" y="904009"/>
            <a:ext cx="1472040" cy="5409359"/>
          </a:xfrm>
          <a:prstGeom prst="rect">
            <a:avLst/>
          </a:prstGeom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6449" y="904009"/>
            <a:ext cx="1421280" cy="305280"/>
          </a:xfrm>
          <a:prstGeom prst="rect">
            <a:avLst/>
          </a:prstGeom>
        </p:spPr>
      </p:pic>
      <p:sp>
        <p:nvSpPr>
          <p:cNvPr id="11" name="Ορθογώνιο 10"/>
          <p:cNvSpPr/>
          <p:nvPr/>
        </p:nvSpPr>
        <p:spPr>
          <a:xfrm>
            <a:off x="327313" y="2480807"/>
            <a:ext cx="8280326" cy="381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 11"/>
          <p:cNvSpPr/>
          <p:nvPr/>
        </p:nvSpPr>
        <p:spPr>
          <a:xfrm>
            <a:off x="327313" y="3401353"/>
            <a:ext cx="8280325" cy="2801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Ορθογώνιο 12"/>
          <p:cNvSpPr/>
          <p:nvPr/>
        </p:nvSpPr>
        <p:spPr>
          <a:xfrm>
            <a:off x="327312" y="4028301"/>
            <a:ext cx="8280325" cy="2622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Ορθογώνιο 13"/>
          <p:cNvSpPr/>
          <p:nvPr/>
        </p:nvSpPr>
        <p:spPr>
          <a:xfrm>
            <a:off x="327312" y="4829414"/>
            <a:ext cx="8280325" cy="2514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920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Γονότυπος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150639"/>
            <a:ext cx="9144000" cy="290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52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13069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Επίδραση αζωτούχου λίπανσης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23" y="959355"/>
            <a:ext cx="8741082" cy="5898645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885825" y="2838450"/>
            <a:ext cx="7181850" cy="10191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923925" y="6477000"/>
            <a:ext cx="7077075" cy="2941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938212" y="4610100"/>
            <a:ext cx="7077075" cy="2600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2886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Μέθοδος απόσταξης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84599"/>
            <a:ext cx="9144001" cy="390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71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76250" y="365127"/>
            <a:ext cx="8039100" cy="730248"/>
          </a:xfrm>
        </p:spPr>
        <p:txBody>
          <a:bodyPr>
            <a:noAutofit/>
          </a:bodyPr>
          <a:lstStyle/>
          <a:p>
            <a:r>
              <a:rPr lang="el-GR" sz="2400" dirty="0" smtClean="0"/>
              <a:t>Επίδραση αλατότητας στη σύσταση του ελαίου των φύλλων</a:t>
            </a:r>
            <a:endParaRPr lang="el-GR" sz="24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80214"/>
            <a:ext cx="9144001" cy="5164321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4238625"/>
            <a:ext cx="9144000" cy="342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" y="4948680"/>
            <a:ext cx="9144000" cy="342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-2" y="5668260"/>
            <a:ext cx="9144000" cy="342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Ορθογώνιο 7"/>
          <p:cNvSpPr/>
          <p:nvPr/>
        </p:nvSpPr>
        <p:spPr>
          <a:xfrm>
            <a:off x="-2" y="2808990"/>
            <a:ext cx="9144000" cy="342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99855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92187"/>
          </a:xfrm>
        </p:spPr>
        <p:txBody>
          <a:bodyPr>
            <a:normAutofit/>
          </a:bodyPr>
          <a:lstStyle/>
          <a:p>
            <a:r>
              <a:rPr lang="el-GR" sz="2400" dirty="0"/>
              <a:t>Επίδραση αλατότητας στη σύσταση του ελαίου των </a:t>
            </a:r>
            <a:r>
              <a:rPr lang="el-GR" sz="2400" dirty="0" err="1" smtClean="0"/>
              <a:t>ανθέων</a:t>
            </a:r>
            <a:endParaRPr lang="el-GR" sz="24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9"/>
            <a:ext cx="9215879" cy="4950141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428114"/>
            <a:ext cx="9144000" cy="610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371975"/>
            <a:ext cx="91440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059362"/>
            <a:ext cx="9144000" cy="5817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94069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54049"/>
          </a:xfrm>
        </p:spPr>
        <p:txBody>
          <a:bodyPr>
            <a:noAutofit/>
          </a:bodyPr>
          <a:lstStyle/>
          <a:p>
            <a:r>
              <a:rPr lang="el-GR" sz="2400" dirty="0"/>
              <a:t>Επίδραση αλατότητας στη σύσταση του ελαίου των σπόρων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25624"/>
            <a:ext cx="9144001" cy="3899335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438526"/>
            <a:ext cx="9144000" cy="723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" y="4981576"/>
            <a:ext cx="9144000" cy="743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95851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1101"/>
            <a:ext cx="7886700" cy="770950"/>
          </a:xfrm>
        </p:spPr>
        <p:txBody>
          <a:bodyPr>
            <a:normAutofit/>
          </a:bodyPr>
          <a:lstStyle/>
          <a:p>
            <a:r>
              <a:rPr lang="el-GR" sz="2400" dirty="0" smtClean="0"/>
              <a:t>Επίδραση της δόσης άρδευσης και της πυκνότητας φύτευσης</a:t>
            </a:r>
            <a:endParaRPr lang="el-GR" sz="2400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99" y="820153"/>
            <a:ext cx="2003496" cy="6037847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494" y="805185"/>
            <a:ext cx="3477127" cy="6052816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0251" y="782050"/>
            <a:ext cx="3633749" cy="6075951"/>
          </a:xfrm>
          <a:prstGeom prst="rect">
            <a:avLst/>
          </a:prstGeom>
        </p:spPr>
      </p:pic>
      <p:sp>
        <p:nvSpPr>
          <p:cNvPr id="7" name="Ορθογώνιο 6"/>
          <p:cNvSpPr/>
          <p:nvPr/>
        </p:nvSpPr>
        <p:spPr>
          <a:xfrm>
            <a:off x="1" y="3284620"/>
            <a:ext cx="9144000" cy="10708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Ορθογώνιο 7"/>
          <p:cNvSpPr/>
          <p:nvPr/>
        </p:nvSpPr>
        <p:spPr>
          <a:xfrm>
            <a:off x="0" y="5149516"/>
            <a:ext cx="9144000" cy="2767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53561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35" y="0"/>
            <a:ext cx="820432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621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11" y="20259"/>
            <a:ext cx="8349915" cy="683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2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529936"/>
            <a:ext cx="7964632" cy="5611091"/>
          </a:xfrm>
        </p:spPr>
        <p:txBody>
          <a:bodyPr>
            <a:normAutofit/>
          </a:bodyPr>
          <a:lstStyle/>
          <a:p>
            <a:r>
              <a:rPr lang="el-GR" dirty="0"/>
              <a:t>Στην χώρα μας δεν υπάρχουν επίσημα στατιστικά στοιχεία καθώς αποτελεί φυτό μικρής εμπορικής σημασίας (</a:t>
            </a:r>
            <a:r>
              <a:rPr lang="en-US" dirty="0"/>
              <a:t>minor crop</a:t>
            </a:r>
            <a:r>
              <a:rPr lang="el-GR" dirty="0"/>
              <a:t>) που καλλιεργείται κυρίως σποραδικά σε μικρές </a:t>
            </a:r>
            <a:r>
              <a:rPr lang="el-GR" dirty="0" smtClean="0"/>
              <a:t>εκτάσεις</a:t>
            </a:r>
            <a:r>
              <a:rPr lang="en-US" dirty="0" smtClean="0"/>
              <a:t>.</a:t>
            </a:r>
            <a:r>
              <a:rPr lang="el-GR" dirty="0" smtClean="0"/>
              <a:t> </a:t>
            </a:r>
            <a:endParaRPr lang="en-US" dirty="0" smtClean="0"/>
          </a:p>
          <a:p>
            <a:r>
              <a:rPr lang="el-GR" dirty="0" smtClean="0"/>
              <a:t>Είναι</a:t>
            </a:r>
            <a:r>
              <a:rPr lang="en-US" dirty="0" smtClean="0"/>
              <a:t> </a:t>
            </a:r>
            <a:r>
              <a:rPr lang="el-GR" dirty="0" smtClean="0"/>
              <a:t>αρκετά </a:t>
            </a:r>
            <a:r>
              <a:rPr lang="el-GR" dirty="0"/>
              <a:t>συνηθισμένο να καλλιεργείται σε οικιακούς λαχανόκηπους καθώς αποτελεί αρκετά σημαντικό φυτό για την ελληνική κουζίνα και τη Μεσογειακή διατροφή. </a:t>
            </a:r>
          </a:p>
        </p:txBody>
      </p:sp>
    </p:spTree>
    <p:extLst>
      <p:ext uri="{BB962C8B-B14F-4D97-AF65-F5344CB8AC3E}">
        <p14:creationId xmlns:p14="http://schemas.microsoft.com/office/powerpoint/2010/main" val="19168579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Αποξήρανση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73" y="1010653"/>
            <a:ext cx="8227453" cy="5776547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628650" y="3116179"/>
            <a:ext cx="6794834" cy="13836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628650" y="5354053"/>
            <a:ext cx="6794834" cy="1106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718586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08715"/>
            <a:ext cx="8058150" cy="762703"/>
          </a:xfrm>
        </p:spPr>
        <p:txBody>
          <a:bodyPr>
            <a:noAutofit/>
          </a:bodyPr>
          <a:lstStyle/>
          <a:p>
            <a:r>
              <a:rPr lang="el-GR" sz="2800" dirty="0" smtClean="0"/>
              <a:t>Επίδραση </a:t>
            </a:r>
            <a:r>
              <a:rPr lang="el-GR" sz="2800" dirty="0" err="1" smtClean="0"/>
              <a:t>μυκόρριζας</a:t>
            </a:r>
            <a:r>
              <a:rPr lang="el-GR" sz="2800" dirty="0" smtClean="0"/>
              <a:t> στο έλαιο σπόρων (μ</a:t>
            </a:r>
            <a:r>
              <a:rPr lang="en-US" sz="2800" dirty="0" smtClean="0"/>
              <a:t>g/g)</a:t>
            </a:r>
            <a:r>
              <a:rPr lang="el-GR" sz="2800" dirty="0" smtClean="0"/>
              <a:t> </a:t>
            </a:r>
            <a:endParaRPr lang="el-GR" sz="28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7829"/>
            <a:ext cx="1928880" cy="5730171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81" y="1127828"/>
            <a:ext cx="3497362" cy="5730171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243" y="1127828"/>
            <a:ext cx="3717757" cy="5730172"/>
          </a:xfrm>
          <a:prstGeom prst="rect">
            <a:avLst/>
          </a:prstGeom>
        </p:spPr>
      </p:pic>
      <p:sp>
        <p:nvSpPr>
          <p:cNvPr id="8" name="Ορθογώνιο 7"/>
          <p:cNvSpPr/>
          <p:nvPr/>
        </p:nvSpPr>
        <p:spPr>
          <a:xfrm>
            <a:off x="0" y="2731168"/>
            <a:ext cx="9144000" cy="276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Ορθογώνιο 8"/>
          <p:cNvSpPr/>
          <p:nvPr/>
        </p:nvSpPr>
        <p:spPr>
          <a:xfrm>
            <a:off x="0" y="5900236"/>
            <a:ext cx="9144000" cy="276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Ορθογώνιο 9"/>
          <p:cNvSpPr/>
          <p:nvPr/>
        </p:nvSpPr>
        <p:spPr>
          <a:xfrm>
            <a:off x="0" y="6176963"/>
            <a:ext cx="9144000" cy="276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Ορθογώνιο 10"/>
          <p:cNvSpPr/>
          <p:nvPr/>
        </p:nvSpPr>
        <p:spPr>
          <a:xfrm>
            <a:off x="0" y="6446421"/>
            <a:ext cx="9144000" cy="276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 11"/>
          <p:cNvSpPr/>
          <p:nvPr/>
        </p:nvSpPr>
        <p:spPr>
          <a:xfrm>
            <a:off x="0" y="4472870"/>
            <a:ext cx="9144000" cy="276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97778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412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0359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7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30224"/>
          </a:xfrm>
        </p:spPr>
        <p:txBody>
          <a:bodyPr>
            <a:noAutofit/>
          </a:bodyPr>
          <a:lstStyle/>
          <a:p>
            <a:r>
              <a:rPr lang="el-GR" sz="3200" dirty="0" smtClean="0"/>
              <a:t>Χρόνος απόσταξης 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085850"/>
            <a:ext cx="7886700" cy="5091113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762" y="1576009"/>
            <a:ext cx="1054916" cy="3561601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154" y="1576008"/>
            <a:ext cx="2507098" cy="3574321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1438" y="1576007"/>
            <a:ext cx="993112" cy="3548881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6046" y="1576009"/>
            <a:ext cx="1542490" cy="3561601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0078" y="1588725"/>
            <a:ext cx="1626819" cy="3548881"/>
          </a:xfrm>
          <a:prstGeom prst="rect">
            <a:avLst/>
          </a:prstGeom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2448" y="1601444"/>
            <a:ext cx="724861" cy="3523441"/>
          </a:xfrm>
          <a:prstGeom prst="rect">
            <a:avLst/>
          </a:prstGeom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7309" y="1582368"/>
            <a:ext cx="761400" cy="3548881"/>
          </a:xfrm>
          <a:prstGeom prst="rect">
            <a:avLst/>
          </a:prstGeom>
        </p:spPr>
      </p:pic>
      <p:sp>
        <p:nvSpPr>
          <p:cNvPr id="11" name="Ορθογώνιο 10"/>
          <p:cNvSpPr/>
          <p:nvPr/>
        </p:nvSpPr>
        <p:spPr>
          <a:xfrm>
            <a:off x="917076" y="2370221"/>
            <a:ext cx="661109" cy="2887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 11"/>
          <p:cNvSpPr/>
          <p:nvPr/>
        </p:nvSpPr>
        <p:spPr>
          <a:xfrm>
            <a:off x="2386451" y="2370221"/>
            <a:ext cx="661109" cy="2887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Ορθογώνιο 12"/>
          <p:cNvSpPr/>
          <p:nvPr/>
        </p:nvSpPr>
        <p:spPr>
          <a:xfrm>
            <a:off x="3404731" y="2370221"/>
            <a:ext cx="661109" cy="2887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Ορθογώνιο 13"/>
          <p:cNvSpPr/>
          <p:nvPr/>
        </p:nvSpPr>
        <p:spPr>
          <a:xfrm>
            <a:off x="4413104" y="3834063"/>
            <a:ext cx="661109" cy="485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Ορθογώνιο 14"/>
          <p:cNvSpPr/>
          <p:nvPr/>
        </p:nvSpPr>
        <p:spPr>
          <a:xfrm>
            <a:off x="5856750" y="2877891"/>
            <a:ext cx="661109" cy="7436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Ορθογώνιο 15"/>
          <p:cNvSpPr/>
          <p:nvPr/>
        </p:nvSpPr>
        <p:spPr>
          <a:xfrm>
            <a:off x="7533022" y="3631406"/>
            <a:ext cx="661109" cy="485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" name="Ορθογώνιο 16"/>
          <p:cNvSpPr/>
          <p:nvPr/>
        </p:nvSpPr>
        <p:spPr>
          <a:xfrm>
            <a:off x="8288123" y="4551948"/>
            <a:ext cx="661109" cy="2245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8" name="Εικόνα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91761" y="768437"/>
            <a:ext cx="9235762" cy="86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781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25625"/>
            <a:ext cx="1034716" cy="3913438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040" y="1851067"/>
            <a:ext cx="1395662" cy="3887996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0702" y="1831986"/>
            <a:ext cx="1165205" cy="3907077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8475" y="1838345"/>
            <a:ext cx="1662216" cy="3900718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6523" y="1851064"/>
            <a:ext cx="1725824" cy="3798107"/>
          </a:xfrm>
          <a:prstGeom prst="rect">
            <a:avLst/>
          </a:prstGeom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2347" y="1857425"/>
            <a:ext cx="862920" cy="3791746"/>
          </a:xfrm>
          <a:prstGeom prst="rect">
            <a:avLst/>
          </a:prstGeom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5267" y="1851064"/>
            <a:ext cx="862920" cy="3791747"/>
          </a:xfrm>
          <a:prstGeom prst="rect">
            <a:avLst/>
          </a:prstGeom>
        </p:spPr>
      </p:pic>
      <p:sp>
        <p:nvSpPr>
          <p:cNvPr id="11" name="Ορθογώνιο 10"/>
          <p:cNvSpPr/>
          <p:nvPr/>
        </p:nvSpPr>
        <p:spPr>
          <a:xfrm>
            <a:off x="985040" y="2671011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 11"/>
          <p:cNvSpPr/>
          <p:nvPr/>
        </p:nvSpPr>
        <p:spPr>
          <a:xfrm>
            <a:off x="2386041" y="2671011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Ορθογώνιο 12"/>
          <p:cNvSpPr/>
          <p:nvPr/>
        </p:nvSpPr>
        <p:spPr>
          <a:xfrm>
            <a:off x="3505465" y="4086727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Ορθογώνιο 13"/>
          <p:cNvSpPr/>
          <p:nvPr/>
        </p:nvSpPr>
        <p:spPr>
          <a:xfrm>
            <a:off x="4708747" y="3494276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Ορθογώνιο 14"/>
          <p:cNvSpPr/>
          <p:nvPr/>
        </p:nvSpPr>
        <p:spPr>
          <a:xfrm>
            <a:off x="4683843" y="4001294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Ορθογώνιο 15"/>
          <p:cNvSpPr/>
          <p:nvPr/>
        </p:nvSpPr>
        <p:spPr>
          <a:xfrm>
            <a:off x="6470290" y="4067782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" name="Ορθογώνιο 16"/>
          <p:cNvSpPr/>
          <p:nvPr/>
        </p:nvSpPr>
        <p:spPr>
          <a:xfrm>
            <a:off x="7361022" y="4048837"/>
            <a:ext cx="567034" cy="264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110736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54519"/>
          </a:xfrm>
        </p:spPr>
        <p:txBody>
          <a:bodyPr/>
          <a:lstStyle/>
          <a:p>
            <a:r>
              <a:rPr lang="el-GR" dirty="0"/>
              <a:t>Φαρμακευτικές ιδιότητες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236518"/>
            <a:ext cx="7886700" cy="4940445"/>
          </a:xfrm>
        </p:spPr>
        <p:txBody>
          <a:bodyPr/>
          <a:lstStyle/>
          <a:p>
            <a:r>
              <a:rPr lang="el-GR" dirty="0" smtClean="0"/>
              <a:t>Το αιθέριο έλαιο των σπόρων έχει αντιμικροβιακές (</a:t>
            </a:r>
            <a:r>
              <a:rPr lang="en-GB" i="1" dirty="0" smtClean="0"/>
              <a:t>Staphylococcus </a:t>
            </a:r>
            <a:r>
              <a:rPr lang="en-GB" i="1" dirty="0"/>
              <a:t>aureus</a:t>
            </a:r>
            <a:r>
              <a:rPr lang="en-GB" dirty="0"/>
              <a:t>, </a:t>
            </a:r>
            <a:r>
              <a:rPr lang="en-GB" i="1" dirty="0"/>
              <a:t>Bacillus cereus</a:t>
            </a:r>
            <a:r>
              <a:rPr lang="en-GB" dirty="0"/>
              <a:t>, </a:t>
            </a:r>
            <a:r>
              <a:rPr lang="en-GB" i="1" dirty="0"/>
              <a:t>Enterococcus faecalis</a:t>
            </a:r>
            <a:r>
              <a:rPr lang="en-GB" dirty="0"/>
              <a:t>, </a:t>
            </a:r>
            <a:r>
              <a:rPr lang="en-GB" i="1" dirty="0"/>
              <a:t>Listeria monocytogenes</a:t>
            </a:r>
            <a:r>
              <a:rPr lang="en-GB" dirty="0"/>
              <a:t>, </a:t>
            </a:r>
            <a:r>
              <a:rPr lang="en-GB" i="1" dirty="0"/>
              <a:t>Escherichia coli</a:t>
            </a:r>
            <a:r>
              <a:rPr lang="en-GB" dirty="0"/>
              <a:t>, </a:t>
            </a:r>
            <a:r>
              <a:rPr lang="en-GB" i="1" dirty="0"/>
              <a:t>Yersinia </a:t>
            </a:r>
            <a:r>
              <a:rPr lang="en-GB" i="1" dirty="0" err="1"/>
              <a:t>enterocolitica</a:t>
            </a:r>
            <a:r>
              <a:rPr lang="en-GB" dirty="0"/>
              <a:t>, </a:t>
            </a:r>
            <a:r>
              <a:rPr lang="en-GB" i="1" dirty="0"/>
              <a:t>Salmonella </a:t>
            </a:r>
            <a:r>
              <a:rPr lang="en-GB" i="1" dirty="0" err="1"/>
              <a:t>choleraesuis</a:t>
            </a:r>
            <a:r>
              <a:rPr lang="en-GB" dirty="0"/>
              <a:t>, </a:t>
            </a:r>
            <a:r>
              <a:rPr lang="en-GB" i="1" dirty="0"/>
              <a:t>S. </a:t>
            </a:r>
            <a:r>
              <a:rPr lang="en-GB" i="1" dirty="0" err="1"/>
              <a:t>typhimurium</a:t>
            </a:r>
            <a:r>
              <a:rPr lang="en-GB" dirty="0"/>
              <a:t>, </a:t>
            </a:r>
            <a:r>
              <a:rPr lang="en-GB" i="1" dirty="0" err="1" smtClean="0"/>
              <a:t>Shigella</a:t>
            </a:r>
            <a:r>
              <a:rPr lang="el-GR" i="1" dirty="0" smtClean="0"/>
              <a:t> </a:t>
            </a:r>
            <a:r>
              <a:rPr lang="en-GB" i="1" dirty="0" err="1" smtClean="0"/>
              <a:t>flexneri</a:t>
            </a:r>
            <a:r>
              <a:rPr lang="en-GB" dirty="0"/>
              <a:t>, </a:t>
            </a:r>
            <a:r>
              <a:rPr lang="en-GB" i="1" dirty="0"/>
              <a:t>Salmonella </a:t>
            </a:r>
            <a:r>
              <a:rPr lang="en-GB" i="1" dirty="0" err="1"/>
              <a:t>typhii</a:t>
            </a:r>
            <a:r>
              <a:rPr lang="en-GB" dirty="0"/>
              <a:t>, </a:t>
            </a:r>
            <a:r>
              <a:rPr lang="en-GB" i="1" dirty="0"/>
              <a:t>Pseudomonas aeruginosa</a:t>
            </a:r>
            <a:r>
              <a:rPr lang="en-GB" dirty="0"/>
              <a:t>, and </a:t>
            </a:r>
            <a:r>
              <a:rPr lang="en-GB" i="1" dirty="0" smtClean="0"/>
              <a:t>Mycobacterium</a:t>
            </a:r>
            <a:r>
              <a:rPr lang="el-GR" dirty="0" smtClean="0"/>
              <a:t>) και </a:t>
            </a:r>
            <a:r>
              <a:rPr lang="el-GR" dirty="0" err="1" smtClean="0"/>
              <a:t>μυκοστατικές</a:t>
            </a:r>
            <a:r>
              <a:rPr lang="el-GR" dirty="0" smtClean="0"/>
              <a:t> ιδιότητες (</a:t>
            </a:r>
            <a:r>
              <a:rPr lang="en-GB" i="1" dirty="0" err="1"/>
              <a:t>Colletotrichum</a:t>
            </a:r>
            <a:r>
              <a:rPr lang="en-GB" i="1" dirty="0"/>
              <a:t> </a:t>
            </a:r>
            <a:r>
              <a:rPr lang="en-GB" i="1" dirty="0" err="1" smtClean="0"/>
              <a:t>nymphaeae</a:t>
            </a:r>
            <a:r>
              <a:rPr lang="el-GR" i="1" dirty="0" smtClean="0"/>
              <a:t>, </a:t>
            </a:r>
            <a:r>
              <a:rPr lang="en-US" i="1" dirty="0" smtClean="0"/>
              <a:t>Candida albicans</a:t>
            </a:r>
            <a:r>
              <a:rPr lang="el-GR" dirty="0" smtClean="0"/>
              <a:t>).</a:t>
            </a:r>
          </a:p>
          <a:p>
            <a:r>
              <a:rPr lang="el-GR" dirty="0" smtClean="0"/>
              <a:t>Επίσης το έλαιο των φύλλων έχει εντομοαπωθητικές (κατσαρίδες)</a:t>
            </a:r>
            <a:r>
              <a:rPr lang="el-GR" dirty="0"/>
              <a:t> </a:t>
            </a:r>
            <a:r>
              <a:rPr lang="el-GR" dirty="0" smtClean="0"/>
              <a:t>και </a:t>
            </a:r>
            <a:r>
              <a:rPr lang="el-GR" dirty="0" err="1" smtClean="0"/>
              <a:t>εντομοκτόνες</a:t>
            </a:r>
            <a:r>
              <a:rPr lang="el-GR" dirty="0" smtClean="0"/>
              <a:t> ιδιότητες (διάφορα είδη εντόμων).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11489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623455"/>
            <a:ext cx="7886700" cy="5553508"/>
          </a:xfrm>
        </p:spPr>
        <p:txBody>
          <a:bodyPr>
            <a:normAutofit/>
          </a:bodyPr>
          <a:lstStyle/>
          <a:p>
            <a:r>
              <a:rPr lang="el-GR" dirty="0" smtClean="0"/>
              <a:t>Το αιθέριο έλαιο των φύλλων έχει δράση κατά </a:t>
            </a:r>
            <a:r>
              <a:rPr lang="el-GR" dirty="0"/>
              <a:t>της </a:t>
            </a:r>
            <a:r>
              <a:rPr lang="el-GR" dirty="0" err="1" smtClean="0"/>
              <a:t>υπερχοληστερολαιμίας</a:t>
            </a:r>
            <a:r>
              <a:rPr lang="el-GR" dirty="0" smtClean="0"/>
              <a:t> και μειώνει την αρτηριακή πίεση. Επίσης ανακουφίζει από τους κοιλιακούς πόνους και το φούσκωμα.</a:t>
            </a:r>
          </a:p>
          <a:p>
            <a:r>
              <a:rPr lang="el-GR" dirty="0" smtClean="0"/>
              <a:t>Έχει γαλακταγωγό, αντισπασμωδική και διουρητική δράση, περιορίζει την τάση για έμετο, μειώνει τη συγκέντρωση της γλυκόζης στο αίμα, ενώ αναφέρονται και αντικαρκινικές ιδιότητες.</a:t>
            </a:r>
          </a:p>
          <a:p>
            <a:r>
              <a:rPr lang="el-GR" dirty="0" smtClean="0"/>
              <a:t>Σε μελέτες </a:t>
            </a:r>
            <a:r>
              <a:rPr lang="el-GR" dirty="0" err="1" smtClean="0"/>
              <a:t>εθνοφαρμακολογίας</a:t>
            </a:r>
            <a:r>
              <a:rPr lang="el-GR" dirty="0" smtClean="0"/>
              <a:t> αναφέρεται η χρήση αφεψημάτων για την καταπολέμηση των πετρών στα νεφρά, για την επούλωση των πληγών, κατά του έλκους και για προβλήματα του γαστρεντερικού συστήματος.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684169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Επίσης αναφέρονται σημαντικές αντιοξειδωτικές ιδιότητες τόσο των ελαίων όσο και των εκχυλισμάτων σπόρων, φύλλων και </a:t>
            </a:r>
            <a:r>
              <a:rPr lang="el-GR" dirty="0" err="1" smtClean="0"/>
              <a:t>ανθέων</a:t>
            </a:r>
            <a:r>
              <a:rPr lang="el-GR" dirty="0" smtClean="0"/>
              <a:t> άνηθου.</a:t>
            </a:r>
          </a:p>
          <a:p>
            <a:r>
              <a:rPr lang="el-GR" dirty="0" smtClean="0"/>
              <a:t>Τα εκχυλίσματα και έλαια των σπόρων και των εναέριων τμημάτων έχουν αντιφλεγμονώδη και αναλγητική δράση.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633888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Το λεμονένιο είναι ουσία με αρκετές θεραπευτικές ιδιότητες με αποτέλεσμα να χρησιμοποιείται αρκετά συχνά ως πρόσθετο σε διάφορα φαρμακευτικά σκευάσματα, αλλά και σε καλλυντικά, σαπούνια και τρόφιμα. </a:t>
            </a:r>
            <a:endParaRPr lang="el-GR" dirty="0" smtClean="0"/>
          </a:p>
          <a:p>
            <a:r>
              <a:rPr lang="el-GR" dirty="0"/>
              <a:t>Θεωρείται επίσης ότι περιορίζει το οξειδωτικό </a:t>
            </a:r>
            <a:r>
              <a:rPr lang="en-US" dirty="0"/>
              <a:t>stress</a:t>
            </a:r>
            <a:r>
              <a:rPr lang="el-GR" dirty="0"/>
              <a:t> μέσω της εξουδετέρωσης των ελεύθερων ριζών. </a:t>
            </a:r>
          </a:p>
        </p:txBody>
      </p:sp>
    </p:spTree>
    <p:extLst>
      <p:ext uri="{BB962C8B-B14F-4D97-AF65-F5344CB8AC3E}">
        <p14:creationId xmlns:p14="http://schemas.microsoft.com/office/powerpoint/2010/main" val="2292077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Ως προς την παραγωγή αιθέριου ελαίου οι κυριότερες χώρες σε παγκόσμιο επίπεδο είναι οι χώρες της λεκάνης της Μεσογείου και της Νότιας Ευρώπης, αλλά και η Ρωσία και η Ινδία.</a:t>
            </a:r>
          </a:p>
        </p:txBody>
      </p:sp>
    </p:spTree>
    <p:extLst>
      <p:ext uri="{BB962C8B-B14F-4D97-AF65-F5344CB8AC3E}">
        <p14:creationId xmlns:p14="http://schemas.microsoft.com/office/powerpoint/2010/main" val="12451560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Η καρβόνη έχει φαρμακευτικές ιδιότητες, καθώς θεωρείται ότι θεραπεύει διαταραχές του στομάχου και παθήσεις του καρδιοαναπνευστικού συστήματος, ενώ πρόσφατες μελέτες αποδίδουν στη συγκεκριμένη ουσία αντικαρκινικές ιδιότητες. </a:t>
            </a:r>
            <a:endParaRPr lang="el-GR" dirty="0" smtClean="0"/>
          </a:p>
          <a:p>
            <a:r>
              <a:rPr lang="el-GR" dirty="0" smtClean="0"/>
              <a:t>Το </a:t>
            </a:r>
            <a:r>
              <a:rPr lang="el-GR" dirty="0" err="1" smtClean="0"/>
              <a:t>λεμονένιο</a:t>
            </a:r>
            <a:r>
              <a:rPr lang="el-GR" dirty="0" smtClean="0"/>
              <a:t> όσο και η καρβόνη έχουν συνεργιστική δράση κατά του μύκητα </a:t>
            </a:r>
            <a:r>
              <a:rPr lang="en-GB" i="1" dirty="0" err="1"/>
              <a:t>Sclerotinia</a:t>
            </a:r>
            <a:r>
              <a:rPr lang="en-GB" i="1" dirty="0"/>
              <a:t> </a:t>
            </a:r>
            <a:r>
              <a:rPr lang="en-GB" i="1" dirty="0" err="1" smtClean="0"/>
              <a:t>sclerotiorum</a:t>
            </a:r>
            <a:r>
              <a:rPr lang="el-GR" i="1" dirty="0" smtClean="0"/>
              <a:t>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484112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16973"/>
            <a:ext cx="9144001" cy="5798127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356264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551219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746174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025117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37755"/>
            <a:ext cx="9144001" cy="5652654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356264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488873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-2" y="5621482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973003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23159"/>
            <a:ext cx="9144001" cy="5456859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4488873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" y="3373582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604164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59496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27364"/>
            <a:ext cx="9144001" cy="5590309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-1" y="3228110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1" y="4361369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527533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710805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06583"/>
            <a:ext cx="9144001" cy="5694218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-1" y="3257551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384749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563902"/>
            <a:ext cx="9144000" cy="384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73549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65126"/>
            <a:ext cx="9144001" cy="5811837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4162926"/>
            <a:ext cx="9047747" cy="3489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" y="5314031"/>
            <a:ext cx="9047747" cy="3489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3017837"/>
            <a:ext cx="9047747" cy="3489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174880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04079"/>
            <a:ext cx="9144001" cy="5472658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416968"/>
            <a:ext cx="9059779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512217"/>
            <a:ext cx="9059779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662863"/>
            <a:ext cx="9059779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44970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16799"/>
            <a:ext cx="9144001" cy="5423843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4487779"/>
            <a:ext cx="9144000" cy="2887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" y="3339962"/>
            <a:ext cx="9144000" cy="2887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-2" y="5607522"/>
            <a:ext cx="9144000" cy="2887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244429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54959"/>
            <a:ext cx="9144001" cy="5222004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0" y="3284621"/>
            <a:ext cx="9144000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0" y="4417971"/>
            <a:ext cx="9144000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0" y="5394910"/>
            <a:ext cx="9144000" cy="312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74816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Η Ινδία είναι η κυριότερη χώρα παραγωγής σπόρων και ελαίου που προέρχεται από τους σπόρους του άνηθου, όπου με βάση στοιχεία του 2012, η παραγωγή σε σπόρους ανήλθε στους 33.090 τόνους με την καλλιεργούμενη έκταση να φτάνει τα 266.980 στρέμματα. </a:t>
            </a:r>
          </a:p>
        </p:txBody>
      </p:sp>
    </p:spTree>
    <p:extLst>
      <p:ext uri="{BB962C8B-B14F-4D97-AF65-F5344CB8AC3E}">
        <p14:creationId xmlns:p14="http://schemas.microsoft.com/office/powerpoint/2010/main" val="30188327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Βοτανικά χαρακτηριστικά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 descr="D:\Users\ΣΠΥΡΟΣ\Pictures\PHOTOS\ΑΝΗΘΟΣ\νερό φυτό άνηθου 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76" y="1945719"/>
            <a:ext cx="5724636" cy="3697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4297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5" name="Εικόνα 4" descr="C:\Users\ΣΠΥΡΟΣ\Documents\Various\ΒΙΒΛΙΟ ΑΡΩΜΑΤΙΚΆ ΛΑΧΑΝΙΚΑ\ΦΩΤΟ\Dill 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135" y="944724"/>
            <a:ext cx="3652052" cy="4860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27091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4" name="Εικόνα 3" descr="D:\Users\ΣΠΥΡΟΣ\Pictures\PHOTOS\ΑΝΗΘΟΣ\άνηθος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135" y="1106742"/>
            <a:ext cx="3490034" cy="4698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82043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 descr="D:\Users\ΣΠΥΡΟΣ\Pictures\PHOTOS\ΑΝΗΘΟΣ\ταξιανθία άνηθου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71" y="1322767"/>
            <a:ext cx="5778641" cy="4320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43777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 descr="D:\Users\ΣΠΥΡΟΣ\Pictures\DCIM\100OLYMP\ΑΝΙΘΟΣ 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3" y="1214755"/>
            <a:ext cx="5886653" cy="4374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30618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b="1" dirty="0"/>
              <a:t>ΠΟΙΚΙΛΙΕΣ 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/>
              <a:t>Υπάρχουν αρκετές ποικιλίες άνηθου που κυκλοφορούν στο εμπόριο. </a:t>
            </a:r>
            <a:endParaRPr lang="el-GR" dirty="0" smtClean="0"/>
          </a:p>
          <a:p>
            <a:r>
              <a:rPr lang="el-GR" dirty="0" smtClean="0"/>
              <a:t>Ορισμένες </a:t>
            </a:r>
            <a:r>
              <a:rPr lang="el-GR" dirty="0"/>
              <a:t>από αυτές είναι οι: </a:t>
            </a:r>
            <a:endParaRPr lang="el-GR" dirty="0" smtClean="0"/>
          </a:p>
          <a:p>
            <a:r>
              <a:rPr lang="el-GR" dirty="0"/>
              <a:t> </a:t>
            </a:r>
            <a:r>
              <a:rPr lang="el-GR" dirty="0" smtClean="0"/>
              <a:t>«</a:t>
            </a:r>
            <a:r>
              <a:rPr lang="en-US" dirty="0"/>
              <a:t>All America</a:t>
            </a:r>
            <a:r>
              <a:rPr lang="el-GR" dirty="0"/>
              <a:t>», «</a:t>
            </a:r>
            <a:r>
              <a:rPr lang="el-GR" dirty="0" err="1"/>
              <a:t>Ambrozja</a:t>
            </a:r>
            <a:r>
              <a:rPr lang="el-GR" dirty="0"/>
              <a:t>», «</a:t>
            </a:r>
            <a:r>
              <a:rPr lang="el-GR" dirty="0" err="1"/>
              <a:t>Aneth</a:t>
            </a:r>
            <a:r>
              <a:rPr lang="el-GR" dirty="0"/>
              <a:t> 34–93», «</a:t>
            </a:r>
            <a:r>
              <a:rPr lang="el-GR" dirty="0" err="1"/>
              <a:t>Aromatischer</a:t>
            </a:r>
            <a:r>
              <a:rPr lang="el-GR" dirty="0"/>
              <a:t>», «</a:t>
            </a:r>
            <a:r>
              <a:rPr lang="en-US" dirty="0"/>
              <a:t>Bouquet</a:t>
            </a:r>
            <a:r>
              <a:rPr lang="el-GR" dirty="0"/>
              <a:t>», «</a:t>
            </a:r>
            <a:r>
              <a:rPr lang="en-US" dirty="0"/>
              <a:t>Common</a:t>
            </a:r>
            <a:r>
              <a:rPr lang="el-GR" dirty="0"/>
              <a:t>», «</a:t>
            </a:r>
            <a:r>
              <a:rPr lang="en-US" dirty="0" err="1"/>
              <a:t>Delikat</a:t>
            </a:r>
            <a:r>
              <a:rPr lang="el-GR" dirty="0"/>
              <a:t>», «</a:t>
            </a:r>
            <a:r>
              <a:rPr lang="en-US" dirty="0"/>
              <a:t>Diana</a:t>
            </a:r>
            <a:r>
              <a:rPr lang="el-GR" dirty="0"/>
              <a:t>», «</a:t>
            </a:r>
            <a:r>
              <a:rPr lang="en-US" dirty="0"/>
              <a:t>Dill</a:t>
            </a:r>
            <a:r>
              <a:rPr lang="el-GR" dirty="0"/>
              <a:t>», «</a:t>
            </a:r>
            <a:r>
              <a:rPr lang="en-US" dirty="0"/>
              <a:t>Ducat</a:t>
            </a:r>
            <a:r>
              <a:rPr lang="el-GR" dirty="0"/>
              <a:t>», «</a:t>
            </a:r>
            <a:r>
              <a:rPr lang="el-GR" dirty="0" err="1"/>
              <a:t>Dura</a:t>
            </a:r>
            <a:r>
              <a:rPr lang="el-GR" dirty="0"/>
              <a:t>», «</a:t>
            </a:r>
            <a:r>
              <a:rPr lang="en-US" dirty="0"/>
              <a:t>Elephant</a:t>
            </a:r>
            <a:r>
              <a:rPr lang="el-GR" dirty="0"/>
              <a:t>», «</a:t>
            </a:r>
            <a:r>
              <a:rPr lang="en-US" dirty="0"/>
              <a:t>Ella</a:t>
            </a:r>
            <a:r>
              <a:rPr lang="el-GR" dirty="0"/>
              <a:t>», «</a:t>
            </a:r>
            <a:r>
              <a:rPr lang="en-US" dirty="0"/>
              <a:t>Florence</a:t>
            </a:r>
            <a:r>
              <a:rPr lang="el-GR" dirty="0"/>
              <a:t>», «</a:t>
            </a:r>
            <a:r>
              <a:rPr lang="el-GR" dirty="0" err="1"/>
              <a:t>Gewöhnlicher</a:t>
            </a:r>
            <a:r>
              <a:rPr lang="el-GR" dirty="0"/>
              <a:t>», «</a:t>
            </a:r>
            <a:r>
              <a:rPr lang="el-GR" dirty="0" err="1"/>
              <a:t>Hanak</a:t>
            </a:r>
            <a:r>
              <a:rPr lang="el-GR" dirty="0"/>
              <a:t>», «</a:t>
            </a:r>
            <a:r>
              <a:rPr lang="en-US" dirty="0"/>
              <a:t>Hercules</a:t>
            </a:r>
            <a:r>
              <a:rPr lang="el-GR" dirty="0"/>
              <a:t>», «</a:t>
            </a:r>
            <a:r>
              <a:rPr lang="en-US" dirty="0"/>
              <a:t>Green Sleeves</a:t>
            </a:r>
            <a:r>
              <a:rPr lang="el-GR" dirty="0"/>
              <a:t>», «</a:t>
            </a:r>
            <a:r>
              <a:rPr lang="el-GR" dirty="0" err="1"/>
              <a:t>Mammut</a:t>
            </a:r>
            <a:r>
              <a:rPr lang="el-GR" dirty="0"/>
              <a:t>», «</a:t>
            </a:r>
            <a:r>
              <a:rPr lang="el-GR" dirty="0" err="1"/>
              <a:t>Prager</a:t>
            </a:r>
            <a:r>
              <a:rPr lang="el-GR" dirty="0"/>
              <a:t>», «</a:t>
            </a:r>
            <a:r>
              <a:rPr lang="el-GR" dirty="0" err="1"/>
              <a:t>Sari</a:t>
            </a:r>
            <a:r>
              <a:rPr lang="el-GR" dirty="0"/>
              <a:t>», «</a:t>
            </a:r>
            <a:r>
              <a:rPr lang="en-US" dirty="0"/>
              <a:t>Super </a:t>
            </a:r>
            <a:r>
              <a:rPr lang="en-US" dirty="0" err="1"/>
              <a:t>Dukat</a:t>
            </a:r>
            <a:r>
              <a:rPr lang="el-GR" dirty="0"/>
              <a:t>», «</a:t>
            </a:r>
            <a:r>
              <a:rPr lang="en-US" dirty="0"/>
              <a:t>Tetra</a:t>
            </a:r>
            <a:r>
              <a:rPr lang="el-GR" dirty="0"/>
              <a:t>», «</a:t>
            </a:r>
            <a:r>
              <a:rPr lang="en-US" dirty="0" err="1"/>
              <a:t>Tetradil</a:t>
            </a:r>
            <a:r>
              <a:rPr lang="en-US" dirty="0"/>
              <a:t> </a:t>
            </a:r>
            <a:r>
              <a:rPr lang="en-US" dirty="0" err="1"/>
              <a:t>sel</a:t>
            </a:r>
            <a:r>
              <a:rPr lang="en-US" dirty="0"/>
              <a:t> </a:t>
            </a:r>
            <a:r>
              <a:rPr lang="en-US" dirty="0" err="1"/>
              <a:t>Goldkrone</a:t>
            </a:r>
            <a:r>
              <a:rPr lang="el-GR" dirty="0"/>
              <a:t>» (</a:t>
            </a:r>
            <a:r>
              <a:rPr lang="el-GR" dirty="0" err="1"/>
              <a:t>τετραπλοειδής</a:t>
            </a:r>
            <a:r>
              <a:rPr lang="el-GR" dirty="0"/>
              <a:t> ποικιλία) κ.α. </a:t>
            </a:r>
          </a:p>
        </p:txBody>
      </p:sp>
    </p:spTree>
    <p:extLst>
      <p:ext uri="{BB962C8B-B14F-4D97-AF65-F5344CB8AC3E}">
        <p14:creationId xmlns:p14="http://schemas.microsoft.com/office/powerpoint/2010/main" val="16528852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Αποδόσεις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Οι αποδόσεις του φυτού σε νωπά φύλλα φτάνουν τα 300-2500 κιλά ανά στρέμμα, ενώ αυτές σε σπόρο τα 70-120 κιλά ανά στρέμμα. Οι αποδόσεις σε αιθέριο έλαιο κυμαίνονται στο 0,1-0,3 και 1,75-4,0% για τους φύλλα και τους σπόρους αντίστοιχα, με την ποσότητα να φτάνει τα 5,6 και 3 κιλά ανά στρέμμα για το έλαιο που παράγεται από τα φύλλα και τα άνθη αντίστοιχα.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970847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9748"/>
          </a:xfrm>
        </p:spPr>
        <p:txBody>
          <a:bodyPr/>
          <a:lstStyle/>
          <a:p>
            <a:pPr algn="ctr"/>
            <a:r>
              <a:rPr lang="el-GR" dirty="0" smtClean="0"/>
              <a:t>Γονότυπος 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0238"/>
            <a:ext cx="9144001" cy="2569440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6798"/>
            <a:ext cx="9144000" cy="34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084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Επίδραση αζωτούχου λίπανσης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81759"/>
            <a:ext cx="9144001" cy="3294481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2434856" y="3934047"/>
            <a:ext cx="701749" cy="6060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5135526" y="4237075"/>
            <a:ext cx="790353" cy="3030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71023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67483"/>
          </a:xfrm>
        </p:spPr>
        <p:txBody>
          <a:bodyPr/>
          <a:lstStyle/>
          <a:p>
            <a:pPr algn="ctr"/>
            <a:r>
              <a:rPr lang="el-GR" dirty="0" smtClean="0"/>
              <a:t>Επίδραση </a:t>
            </a:r>
            <a:r>
              <a:rPr lang="el-GR" dirty="0" err="1" smtClean="0"/>
              <a:t>συγκαλλιέργειας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82" y="1132609"/>
            <a:ext cx="8489373" cy="568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52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Η παγκόσμια παραγωγή ελαίου από τους σπόρους του άνηθου ανέρχεται στους 50 τόνους ετησίως με αξία που εκτιμάται στα 300.000 </a:t>
            </a:r>
            <a:r>
              <a:rPr lang="el-GR" dirty="0" smtClean="0"/>
              <a:t>δολάρια. </a:t>
            </a:r>
          </a:p>
          <a:p>
            <a:r>
              <a:rPr lang="el-GR" dirty="0"/>
              <a:t>Η</a:t>
            </a:r>
            <a:r>
              <a:rPr lang="el-GR" dirty="0" smtClean="0"/>
              <a:t> </a:t>
            </a:r>
            <a:r>
              <a:rPr lang="el-GR" dirty="0"/>
              <a:t>ποσότητα του ελαίου από τα φύλλα και τους βλαστούς του φυτού κυμαίνεται στους 100-150 τόνους, με εκτιμώμενη αξία το 1 εκατομμύριο δολάρια περίπου.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4129456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52663" y="365126"/>
            <a:ext cx="8638673" cy="1325563"/>
          </a:xfrm>
        </p:spPr>
        <p:txBody>
          <a:bodyPr>
            <a:normAutofit/>
          </a:bodyPr>
          <a:lstStyle/>
          <a:p>
            <a:r>
              <a:rPr lang="el-GR" sz="2400" dirty="0" smtClean="0"/>
              <a:t>Επίδραση </a:t>
            </a:r>
            <a:r>
              <a:rPr lang="el-GR" sz="2400" dirty="0" err="1" smtClean="0"/>
              <a:t>συγκαλλιέργειας</a:t>
            </a:r>
            <a:r>
              <a:rPr lang="el-GR" sz="2400" dirty="0" smtClean="0"/>
              <a:t> στην απόδοση στο έλαιο φύλλων</a:t>
            </a:r>
            <a:endParaRPr lang="el-GR" sz="24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39279"/>
            <a:ext cx="9144000" cy="541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483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40632" y="365126"/>
            <a:ext cx="8734926" cy="1325563"/>
          </a:xfrm>
        </p:spPr>
        <p:txBody>
          <a:bodyPr>
            <a:normAutofit/>
          </a:bodyPr>
          <a:lstStyle/>
          <a:p>
            <a:r>
              <a:rPr lang="el-GR" sz="2800" dirty="0"/>
              <a:t>Επίδραση </a:t>
            </a:r>
            <a:r>
              <a:rPr lang="el-GR" sz="2800" dirty="0" err="1" smtClean="0"/>
              <a:t>μυκόρριζας</a:t>
            </a:r>
            <a:r>
              <a:rPr lang="el-GR" sz="2800" dirty="0" smtClean="0"/>
              <a:t> στην απόδοση στο </a:t>
            </a:r>
            <a:r>
              <a:rPr lang="el-GR" sz="2800" dirty="0"/>
              <a:t>έλαιο φύλλων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84272"/>
            <a:ext cx="9143999" cy="503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163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23875" y="365127"/>
            <a:ext cx="7991475" cy="968374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Επίδραση αλατότητας και εποχής καλλιέργειας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71249"/>
            <a:ext cx="9144001" cy="451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47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82624"/>
          </a:xfrm>
        </p:spPr>
        <p:txBody>
          <a:bodyPr>
            <a:normAutofit/>
          </a:bodyPr>
          <a:lstStyle/>
          <a:p>
            <a:pPr algn="ctr"/>
            <a:r>
              <a:rPr lang="el-GR" sz="2800" dirty="0" smtClean="0"/>
              <a:t>Επίδραση της συχνότητας άρδευσης</a:t>
            </a:r>
            <a:endParaRPr lang="el-GR" sz="28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46009"/>
            <a:ext cx="3419475" cy="3059415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575" y="2246009"/>
            <a:ext cx="4895850" cy="3059415"/>
          </a:xfrm>
          <a:prstGeom prst="rect">
            <a:avLst/>
          </a:prstGeom>
        </p:spPr>
      </p:pic>
      <p:sp>
        <p:nvSpPr>
          <p:cNvPr id="6" name="Ορθογώνιο 5"/>
          <p:cNvSpPr/>
          <p:nvPr/>
        </p:nvSpPr>
        <p:spPr>
          <a:xfrm>
            <a:off x="2838450" y="3733800"/>
            <a:ext cx="742950" cy="333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4095750" y="3400425"/>
            <a:ext cx="904875" cy="666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Ορθογώνιο 7"/>
          <p:cNvSpPr/>
          <p:nvPr/>
        </p:nvSpPr>
        <p:spPr>
          <a:xfrm>
            <a:off x="5791200" y="4067175"/>
            <a:ext cx="742950" cy="333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Ορθογώνιο 8"/>
          <p:cNvSpPr/>
          <p:nvPr/>
        </p:nvSpPr>
        <p:spPr>
          <a:xfrm>
            <a:off x="7581900" y="3400425"/>
            <a:ext cx="904875" cy="666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87261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Στην Ινδία </a:t>
            </a:r>
            <a:r>
              <a:rPr lang="el-GR" dirty="0" smtClean="0"/>
              <a:t>καλλιεργείται </a:t>
            </a:r>
            <a:r>
              <a:rPr lang="el-GR" dirty="0"/>
              <a:t>μια διαφορετική βοτανική ποικιλία άνηθου, που συνήθως ταξινομείται ως ξεχωριστό είδος ή υποείδος, το </a:t>
            </a:r>
            <a:r>
              <a:rPr lang="en-US" i="1" dirty="0"/>
              <a:t>Anethum </a:t>
            </a:r>
            <a:r>
              <a:rPr lang="en-US" i="1" dirty="0" err="1"/>
              <a:t>sowa</a:t>
            </a:r>
            <a:r>
              <a:rPr lang="en-US" i="1" dirty="0"/>
              <a:t> </a:t>
            </a:r>
            <a:r>
              <a:rPr lang="el-GR" dirty="0"/>
              <a:t>ή </a:t>
            </a:r>
            <a:r>
              <a:rPr lang="en-US" i="1" dirty="0"/>
              <a:t>A</a:t>
            </a:r>
            <a:r>
              <a:rPr lang="el-GR" i="1" dirty="0"/>
              <a:t>. </a:t>
            </a:r>
            <a:r>
              <a:rPr lang="en-US" i="1" dirty="0"/>
              <a:t>graveolens </a:t>
            </a:r>
            <a:r>
              <a:rPr lang="en-US" dirty="0"/>
              <a:t>subsp</a:t>
            </a:r>
            <a:r>
              <a:rPr lang="el-GR" dirty="0"/>
              <a:t>. </a:t>
            </a:r>
            <a:r>
              <a:rPr lang="en-US" i="1" dirty="0" err="1"/>
              <a:t>sowa</a:t>
            </a:r>
            <a:r>
              <a:rPr lang="el-G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57597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820882"/>
            <a:ext cx="7886700" cy="5356081"/>
          </a:xfrm>
        </p:spPr>
        <p:txBody>
          <a:bodyPr>
            <a:normAutofit/>
          </a:bodyPr>
          <a:lstStyle/>
          <a:p>
            <a:r>
              <a:rPr lang="el-GR" dirty="0"/>
              <a:t>Το είδος αυτό διαφέρει μορφολογικά σε σχέση με το είδος που καλλιεργείται στην Ευρώπη και την Αμερική, </a:t>
            </a:r>
            <a:endParaRPr lang="el-GR" dirty="0" smtClean="0"/>
          </a:p>
          <a:p>
            <a:pPr lvl="1"/>
            <a:r>
              <a:rPr lang="el-GR" dirty="0" smtClean="0"/>
              <a:t>τα </a:t>
            </a:r>
            <a:r>
              <a:rPr lang="el-GR" dirty="0"/>
              <a:t>σκιάδια έχουν λιγότερους κύριους άξονες, </a:t>
            </a:r>
            <a:endParaRPr lang="el-GR" dirty="0" smtClean="0"/>
          </a:p>
          <a:p>
            <a:pPr lvl="1"/>
            <a:r>
              <a:rPr lang="el-GR" dirty="0" smtClean="0"/>
              <a:t>οι </a:t>
            </a:r>
            <a:r>
              <a:rPr lang="el-GR" dirty="0"/>
              <a:t>καρποί είναι λιγότερο πεπλατυσμένοι και πιο μακριοί με εξέχοντα άκρα, </a:t>
            </a:r>
          </a:p>
          <a:p>
            <a:pPr lvl="1"/>
            <a:r>
              <a:rPr lang="el-GR" dirty="0" smtClean="0"/>
              <a:t>το </a:t>
            </a:r>
            <a:r>
              <a:rPr lang="el-GR" dirty="0"/>
              <a:t>αιθέριο έλαιο περιέχει λιγότερη καρβόνη και περιέχει την ανηθοαπιόλη που δεν περιέχεται στις ποικιλίες του άνηθου που καλλιεργούνται στην Ευρώπη.  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00525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Χρήσεις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Τα μέρη του φυτού που χρησιμοποιούνται είναι τα φύλλα, οι ταξιανθίες και οι σπόροι. </a:t>
            </a:r>
            <a:endParaRPr lang="el-GR" dirty="0" smtClean="0"/>
          </a:p>
          <a:p>
            <a:endParaRPr lang="el-GR" dirty="0"/>
          </a:p>
          <a:p>
            <a:r>
              <a:rPr lang="el-GR" dirty="0" smtClean="0"/>
              <a:t>Μετά </a:t>
            </a:r>
            <a:r>
              <a:rPr lang="el-GR" dirty="0"/>
              <a:t>τη συλλογή τους τα φύλλα μπορούν να καταναλωθούν νωπά, να αποξηραθούν ή να καταψυχθούν, ενώ μπορεί να υποστούν και λυοφιλίωση για καλύτερη συντήρηση.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21355739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1304</Words>
  <Application>Microsoft Office PowerPoint</Application>
  <PresentationFormat>Προβολή στην οθόνη (4:3)</PresentationFormat>
  <Paragraphs>72</Paragraphs>
  <Slides>63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63</vt:i4>
      </vt:variant>
    </vt:vector>
  </HeadingPairs>
  <TitlesOfParts>
    <vt:vector size="67" baseType="lpstr">
      <vt:lpstr>Arial</vt:lpstr>
      <vt:lpstr>Calibri</vt:lpstr>
      <vt:lpstr>Calibri Light</vt:lpstr>
      <vt:lpstr>Θέμα του Office</vt:lpstr>
      <vt:lpstr>ΑΝΗΘΟΣ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Χρήσεις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Σύσταση αιθερίου ελαίου σπόρων (υδροαπόσταξη)</vt:lpstr>
      <vt:lpstr>Παρουσίαση του PowerPoint</vt:lpstr>
      <vt:lpstr>Παρουσίαση του PowerPoint</vt:lpstr>
      <vt:lpstr>Παρουσίαση του PowerPoint</vt:lpstr>
      <vt:lpstr>Επίδραση συγκαλλιέργειας και λίπανσης</vt:lpstr>
      <vt:lpstr>Γονότυπος</vt:lpstr>
      <vt:lpstr>Επίδραση αζωτούχου λίπανσης</vt:lpstr>
      <vt:lpstr>Μέθοδος απόσταξης</vt:lpstr>
      <vt:lpstr>Επίδραση αλατότητας στη σύσταση του ελαίου των φύλλων</vt:lpstr>
      <vt:lpstr>Επίδραση αλατότητας στη σύσταση του ελαίου των ανθέων</vt:lpstr>
      <vt:lpstr>Επίδραση αλατότητας στη σύσταση του ελαίου των σπόρων</vt:lpstr>
      <vt:lpstr>Επίδραση της δόσης άρδευσης και της πυκνότητας φύτευσης</vt:lpstr>
      <vt:lpstr>Παρουσίαση του PowerPoint</vt:lpstr>
      <vt:lpstr>Παρουσίαση του PowerPoint</vt:lpstr>
      <vt:lpstr>Αποξήρανση</vt:lpstr>
      <vt:lpstr>Επίδραση μυκόρριζας στο έλαιο σπόρων (μg/g) </vt:lpstr>
      <vt:lpstr>Παρουσίαση του PowerPoint</vt:lpstr>
      <vt:lpstr>Παρουσίαση του PowerPoint</vt:lpstr>
      <vt:lpstr>Χρόνος απόσταξης </vt:lpstr>
      <vt:lpstr>Παρουσίαση του PowerPoint</vt:lpstr>
      <vt:lpstr>Φαρμακευτικές ιδιότητες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Βοτανικά χαρακτηριστικά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ΠΟΙΚΙΛΙΕΣ </vt:lpstr>
      <vt:lpstr>Αποδόσεις</vt:lpstr>
      <vt:lpstr>Γονότυπος </vt:lpstr>
      <vt:lpstr>Επίδραση αζωτούχου λίπανσης</vt:lpstr>
      <vt:lpstr>Επίδραση συγκαλλιέργειας</vt:lpstr>
      <vt:lpstr>Επίδραση συγκαλλιέργειας στην απόδοση στο έλαιο φύλλων</vt:lpstr>
      <vt:lpstr>Επίδραση μυκόρριζας στην απόδοση στο έλαιο φύλλων</vt:lpstr>
      <vt:lpstr>Επίδραση αλατότητας και εποχής καλλιέργειας</vt:lpstr>
      <vt:lpstr>Επίδραση της συχνότητας άρδευσης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ΑΝΗΘΟΣ</dc:title>
  <dc:creator>Spiros</dc:creator>
  <cp:lastModifiedBy>Spiros</cp:lastModifiedBy>
  <cp:revision>26</cp:revision>
  <dcterms:created xsi:type="dcterms:W3CDTF">2019-02-28T17:51:52Z</dcterms:created>
  <dcterms:modified xsi:type="dcterms:W3CDTF">2019-03-03T14:07:19Z</dcterms:modified>
</cp:coreProperties>
</file>