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57" r:id="rId6"/>
    <p:sldId id="262" r:id="rId7"/>
    <p:sldId id="263" r:id="rId8"/>
    <p:sldId id="270" r:id="rId9"/>
    <p:sldId id="269" r:id="rId10"/>
    <p:sldId id="271" r:id="rId11"/>
    <p:sldId id="264" r:id="rId12"/>
    <p:sldId id="265" r:id="rId13"/>
    <p:sldId id="266" r:id="rId14"/>
    <p:sldId id="267" r:id="rId15"/>
    <p:sldId id="268"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BCD26F35-157B-4EE6-9A7C-D5874A04B5FC}" type="datetimeFigureOut">
              <a:rPr lang="el-GR" smtClean="0"/>
              <a:pPr/>
              <a:t>17/11/2019</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C2219322-937D-4B56-A07B-6C5C0C7FBDC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CD26F35-157B-4EE6-9A7C-D5874A04B5FC}" type="datetimeFigureOut">
              <a:rPr lang="el-GR" smtClean="0"/>
              <a:pPr/>
              <a:t>17/11/2019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219322-937D-4B56-A07B-6C5C0C7FBDC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CD26F35-157B-4EE6-9A7C-D5874A04B5FC}" type="datetimeFigureOut">
              <a:rPr lang="el-GR" smtClean="0"/>
              <a:pPr/>
              <a:t>17/11/2019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219322-937D-4B56-A07B-6C5C0C7FBDC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CD26F35-157B-4EE6-9A7C-D5874A04B5FC}" type="datetimeFigureOut">
              <a:rPr lang="el-GR" smtClean="0"/>
              <a:pPr/>
              <a:t>17/11/2019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219322-937D-4B56-A07B-6C5C0C7FBDC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CD26F35-157B-4EE6-9A7C-D5874A04B5FC}" type="datetimeFigureOut">
              <a:rPr lang="el-GR" smtClean="0"/>
              <a:pPr/>
              <a:t>17/11/2019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219322-937D-4B56-A07B-6C5C0C7FBDC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CD26F35-157B-4EE6-9A7C-D5874A04B5FC}" type="datetimeFigureOut">
              <a:rPr lang="el-GR" smtClean="0"/>
              <a:pPr/>
              <a:t>17/11/2019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219322-937D-4B56-A07B-6C5C0C7FBDC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BCD26F35-157B-4EE6-9A7C-D5874A04B5FC}" type="datetimeFigureOut">
              <a:rPr lang="el-GR" smtClean="0"/>
              <a:pPr/>
              <a:t>17/11/2019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2219322-937D-4B56-A07B-6C5C0C7FBDC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CD26F35-157B-4EE6-9A7C-D5874A04B5FC}" type="datetimeFigureOut">
              <a:rPr lang="el-GR" smtClean="0"/>
              <a:pPr/>
              <a:t>17/11/2019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2219322-937D-4B56-A07B-6C5C0C7FBDC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CD26F35-157B-4EE6-9A7C-D5874A04B5FC}" type="datetimeFigureOut">
              <a:rPr lang="el-GR" smtClean="0"/>
              <a:pPr/>
              <a:t>17/11/2019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2219322-937D-4B56-A07B-6C5C0C7FBDC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CD26F35-157B-4EE6-9A7C-D5874A04B5FC}" type="datetimeFigureOut">
              <a:rPr lang="el-GR" smtClean="0"/>
              <a:pPr/>
              <a:t>17/11/2019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219322-937D-4B56-A07B-6C5C0C7FBDC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CD26F35-157B-4EE6-9A7C-D5874A04B5FC}" type="datetimeFigureOut">
              <a:rPr lang="el-GR" smtClean="0"/>
              <a:pPr/>
              <a:t>17/11/2019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C2219322-937D-4B56-A07B-6C5C0C7FBDCC}"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CD26F35-157B-4EE6-9A7C-D5874A04B5FC}" type="datetimeFigureOut">
              <a:rPr lang="el-GR" smtClean="0"/>
              <a:pPr/>
              <a:t>17/11/2019</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219322-937D-4B56-A07B-6C5C0C7FBDCC}"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Τεχνική ανάλυση</a:t>
            </a:r>
            <a:endParaRPr lang="el-GR" dirty="0"/>
          </a:p>
        </p:txBody>
      </p:sp>
      <p:sp>
        <p:nvSpPr>
          <p:cNvPr id="3" name="2 - Υπότιτλος"/>
          <p:cNvSpPr>
            <a:spLocks noGrp="1"/>
          </p:cNvSpPr>
          <p:nvPr>
            <p:ph type="subTitle" idx="1"/>
          </p:nvPr>
        </p:nvSpPr>
        <p:spPr/>
        <p:txBody>
          <a:bodyPr/>
          <a:lstStyle/>
          <a:p>
            <a:r>
              <a:rPr lang="el-GR" dirty="0" smtClean="0"/>
              <a:t>Ενότητ</a:t>
            </a:r>
            <a:r>
              <a:rPr lang="el-GR" dirty="0" smtClean="0"/>
              <a:t>α</a:t>
            </a:r>
            <a:r>
              <a:rPr lang="el-GR" dirty="0" smtClean="0"/>
              <a:t> </a:t>
            </a:r>
            <a:r>
              <a:rPr lang="el-GR" dirty="0" smtClean="0"/>
              <a:t>3 </a:t>
            </a:r>
            <a:endParaRPr lang="el-GR" dirty="0" smtClean="0"/>
          </a:p>
          <a:p>
            <a:r>
              <a:rPr lang="el-GR" dirty="0" smtClean="0"/>
              <a:t>Το </a:t>
            </a:r>
            <a:r>
              <a:rPr lang="el-GR" dirty="0" smtClean="0"/>
              <a:t>πάτημα</a:t>
            </a:r>
          </a:p>
          <a:p>
            <a:endParaRPr lang="el-GR"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Slab</a:t>
            </a:r>
            <a:endParaRPr lang="el-GR" dirty="0"/>
          </a:p>
        </p:txBody>
      </p:sp>
      <p:sp>
        <p:nvSpPr>
          <p:cNvPr id="3" name="2 - Θέση περιεχομένου"/>
          <p:cNvSpPr>
            <a:spLocks noGrp="1"/>
          </p:cNvSpPr>
          <p:nvPr>
            <p:ph sz="half" idx="1"/>
          </p:nvPr>
        </p:nvSpPr>
        <p:spPr/>
        <p:txBody>
          <a:bodyPr/>
          <a:lstStyle/>
          <a:p>
            <a:pPr>
              <a:buNone/>
            </a:pPr>
            <a:endParaRPr lang="el-GR" dirty="0" smtClean="0"/>
          </a:p>
          <a:p>
            <a:pPr>
              <a:buNone/>
            </a:pPr>
            <a:r>
              <a:rPr lang="el-GR" dirty="0" smtClean="0"/>
              <a:t>Στην αναρρίχηση σε θετικές κλίσεις είναι χαρακτηριστική η έκταση των δακτύλων. Σε αυτές τις περιπτώσεις τα μαλακά, μη «επιθετικά» παπούτσια είναι η καλύτερη επιλογή. </a:t>
            </a:r>
            <a:endParaRPr lang="el-GR" dirty="0"/>
          </a:p>
        </p:txBody>
      </p:sp>
      <p:pic>
        <p:nvPicPr>
          <p:cNvPr id="5" name="4 - Θέση περιεχομένου" descr="slab.jpg"/>
          <p:cNvPicPr>
            <a:picLocks noGrp="1" noChangeAspect="1"/>
          </p:cNvPicPr>
          <p:nvPr>
            <p:ph sz="half" idx="2"/>
          </p:nvPr>
        </p:nvPicPr>
        <p:blipFill>
          <a:blip r:embed="rId2" cstate="print"/>
          <a:stretch>
            <a:fillRect/>
          </a:stretch>
        </p:blipFill>
        <p:spPr>
          <a:xfrm>
            <a:off x="5193232" y="1924070"/>
            <a:ext cx="2948536" cy="44338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Πότε και γιατί χρησιμοποιείται κάθε περιοχή του άκρου πόδα.</a:t>
            </a:r>
            <a:endParaRPr lang="el-GR" dirty="0"/>
          </a:p>
        </p:txBody>
      </p:sp>
      <p:sp>
        <p:nvSpPr>
          <p:cNvPr id="3" name="2 - Θέση περιεχομένου"/>
          <p:cNvSpPr>
            <a:spLocks noGrp="1"/>
          </p:cNvSpPr>
          <p:nvPr>
            <p:ph idx="1"/>
          </p:nvPr>
        </p:nvSpPr>
        <p:spPr/>
        <p:txBody>
          <a:bodyPr/>
          <a:lstStyle/>
          <a:p>
            <a:pPr>
              <a:buNone/>
            </a:pPr>
            <a:r>
              <a:rPr lang="el-GR" b="1" dirty="0" smtClean="0"/>
              <a:t>Η περιοχή της καμάρας.</a:t>
            </a:r>
          </a:p>
          <a:p>
            <a:pPr>
              <a:buNone/>
            </a:pPr>
            <a:r>
              <a:rPr lang="el-GR" dirty="0" smtClean="0"/>
              <a:t>Η τοποθέτηση του ποδιού με την καμάρα δεν εξυπηρετεί κανέναν από τους τρείς λόγους που αναφέραμε στην περιοχή τον δακτύλων, γι’ αυτό κατά κανόνα θεωρείται λάθος η χρήση της. </a:t>
            </a:r>
          </a:p>
          <a:p>
            <a:pPr>
              <a:buNone/>
            </a:pPr>
            <a:r>
              <a:rPr lang="el-GR" dirty="0" smtClean="0"/>
              <a:t>Παρ’ όλα αυτά χρησιμοποιείται σε μεγάλα πατήματα για την ξεκούραση των δακτύλων και των μυών της γάμπας.</a:t>
            </a:r>
          </a:p>
          <a:p>
            <a:pPr>
              <a:buNone/>
            </a:pP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Πότε και γιατί χρησιμοποιείται κάθε περιοχή του άκρου πόδα.</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b="1" dirty="0" smtClean="0"/>
              <a:t>Η περιοχή της πτέρνας.</a:t>
            </a:r>
          </a:p>
          <a:p>
            <a:pPr>
              <a:buNone/>
            </a:pPr>
            <a:r>
              <a:rPr lang="el-GR" dirty="0" smtClean="0"/>
              <a:t>Η τοποθέτηση της πτέρνας είναι μια ξεχωριστή τεχνική.</a:t>
            </a:r>
          </a:p>
          <a:p>
            <a:pPr>
              <a:buNone/>
            </a:pPr>
            <a:r>
              <a:rPr lang="el-GR" dirty="0" smtClean="0"/>
              <a:t>Χρησιμοποιείται κυρίως σε ψηλά πατήματα, που μπορεί να ξεπερνούν και το ύψος του κέντρου βάρους, καθώς έχει την ιδιότητα να έλκει το σώμα προς το σημείο που είναι τοποθετημένη και κατ’ επέκταση να υψώνει το κέντρο βάρους. Αυτό πετυχαίνεται με την σύσπαση των οπίσθιων μηριαίων που προκαλούν την κάμψη της κνήμης.</a:t>
            </a:r>
          </a:p>
          <a:p>
            <a:pPr>
              <a:buNone/>
            </a:pPr>
            <a:r>
              <a:rPr lang="el-GR" dirty="0" smtClean="0"/>
              <a:t>Η τοποθέτηση της πτέρνας μπορεί να χρησιμοποιηθεί και σε χαμηλότερα πατήματα, για την συγκράτηση του σώματος κοντά στον τοίχο ή το βράχο και την διατήρηση της ισορροπίας.</a:t>
            </a:r>
          </a:p>
          <a:p>
            <a:pPr>
              <a:buNone/>
            </a:pP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Heel hook</a:t>
            </a:r>
            <a:endParaRPr lang="el-GR" dirty="0"/>
          </a:p>
        </p:txBody>
      </p:sp>
      <p:pic>
        <p:nvPicPr>
          <p:cNvPr id="5" name="4 - Θέση περιεχομένου" descr="heelhook.jpg"/>
          <p:cNvPicPr>
            <a:picLocks noGrp="1" noChangeAspect="1"/>
          </p:cNvPicPr>
          <p:nvPr>
            <p:ph sz="half" idx="1"/>
          </p:nvPr>
        </p:nvPicPr>
        <p:blipFill>
          <a:blip r:embed="rId2"/>
          <a:stretch>
            <a:fillRect/>
          </a:stretch>
        </p:blipFill>
        <p:spPr>
          <a:xfrm>
            <a:off x="457200" y="2790572"/>
            <a:ext cx="4038600" cy="2694494"/>
          </a:xfrm>
        </p:spPr>
      </p:pic>
      <p:sp>
        <p:nvSpPr>
          <p:cNvPr id="4" name="3 - Θέση περιεχομένου"/>
          <p:cNvSpPr>
            <a:spLocks noGrp="1"/>
          </p:cNvSpPr>
          <p:nvPr>
            <p:ph sz="half" idx="2"/>
          </p:nvPr>
        </p:nvSpPr>
        <p:spPr/>
        <p:txBody>
          <a:bodyPr/>
          <a:lstStyle/>
          <a:p>
            <a:pPr algn="just">
              <a:buNone/>
            </a:pPr>
            <a:endParaRPr lang="el-GR" dirty="0" smtClean="0"/>
          </a:p>
          <a:p>
            <a:pPr algn="just">
              <a:buNone/>
            </a:pPr>
            <a:endParaRPr lang="el-GR" dirty="0" smtClean="0"/>
          </a:p>
          <a:p>
            <a:pPr algn="just">
              <a:buNone/>
            </a:pPr>
            <a:r>
              <a:rPr lang="el-GR" dirty="0" smtClean="0"/>
              <a:t>Παράδειγμα τοποθέτησης πτέρνας όπου το σημείο εφαρμογής της βρίσκεται πάνω από το ύψος του κέντρου βάρους</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Πότε και γιατί χρησιμοποιείται κάθε περιοχή του άκρου πόδα.</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Η πάνω περιοχή των δακτύλων (</a:t>
            </a:r>
            <a:r>
              <a:rPr lang="en-US" b="1" dirty="0" smtClean="0"/>
              <a:t>toe hook).</a:t>
            </a:r>
          </a:p>
          <a:p>
            <a:pPr>
              <a:buNone/>
            </a:pPr>
            <a:r>
              <a:rPr lang="en-US" dirty="0" smtClean="0"/>
              <a:t>To toe</a:t>
            </a:r>
            <a:r>
              <a:rPr lang="el-GR" dirty="0" smtClean="0"/>
              <a:t> </a:t>
            </a:r>
            <a:r>
              <a:rPr lang="en-US" dirty="0" smtClean="0"/>
              <a:t>hook</a:t>
            </a:r>
            <a:r>
              <a:rPr lang="el-GR" dirty="0" smtClean="0"/>
              <a:t> είναι μια προχωρημένη τεχνική τοποθέτησης του ποδιού.</a:t>
            </a:r>
          </a:p>
          <a:p>
            <a:pPr>
              <a:buNone/>
            </a:pPr>
            <a:r>
              <a:rPr lang="el-GR" dirty="0" smtClean="0"/>
              <a:t>Χρησιμοποιείται σε προεξοχές ή επίπεδες επιφάνειες που το επίπεδο της επιφάνειας του πατήματος βρίσκεται σε διαφορετική γωνία στο εγκάρσιο επίπεδο από αυτή του επιπέδου του τοίχου στον οποίο σκαρφαλώνει ο αναρριχητής. Μπορεί να τοποθετηθεί επίσης σε τρύπες ή μεγάλες προεξοχές στη στέγη.</a:t>
            </a:r>
            <a:endParaRPr lang="en-US" dirty="0" smtClean="0"/>
          </a:p>
          <a:p>
            <a:pPr>
              <a:buNone/>
            </a:pPr>
            <a:r>
              <a:rPr lang="el-GR" dirty="0" smtClean="0"/>
              <a:t>Κύρια ενέργεια είναι η εξισορρόπηση του σώματος και η αποφυγή της περιστροφής του ή της απομάκρυνσης του από τον τοίχο.</a:t>
            </a:r>
          </a:p>
          <a:p>
            <a:pPr>
              <a:buNone/>
            </a:pPr>
            <a:endParaRPr lang="en-US" dirty="0" smtClean="0"/>
          </a:p>
          <a:p>
            <a:pPr>
              <a:buNone/>
            </a:pPr>
            <a:endParaRPr lang="en-US" b="1" dirty="0" smtClean="0"/>
          </a:p>
          <a:p>
            <a:pPr>
              <a:buNone/>
            </a:pPr>
            <a:r>
              <a:rPr lang="el-GR"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Toe hook</a:t>
            </a:r>
            <a:endParaRPr lang="el-GR" dirty="0"/>
          </a:p>
        </p:txBody>
      </p:sp>
      <p:sp>
        <p:nvSpPr>
          <p:cNvPr id="3" name="2 - Θέση περιεχομένου"/>
          <p:cNvSpPr>
            <a:spLocks noGrp="1"/>
          </p:cNvSpPr>
          <p:nvPr>
            <p:ph sz="half" idx="1"/>
          </p:nvPr>
        </p:nvSpPr>
        <p:spPr/>
        <p:txBody>
          <a:bodyPr/>
          <a:lstStyle/>
          <a:p>
            <a:pPr>
              <a:buNone/>
            </a:pPr>
            <a:endParaRPr lang="el-GR" dirty="0" smtClean="0"/>
          </a:p>
          <a:p>
            <a:pPr>
              <a:buNone/>
            </a:pPr>
            <a:r>
              <a:rPr lang="el-GR" dirty="0" smtClean="0"/>
              <a:t>Παράδειγμα τοποθέτησης </a:t>
            </a:r>
            <a:r>
              <a:rPr lang="en-US" dirty="0" smtClean="0"/>
              <a:t>toe hook.</a:t>
            </a:r>
            <a:r>
              <a:rPr lang="el-GR" dirty="0" smtClean="0"/>
              <a:t> </a:t>
            </a:r>
            <a:r>
              <a:rPr lang="el-GR" dirty="0" smtClean="0"/>
              <a:t>Ουσιαστικά ο άκρος πόδας χρησιμοποιείται σαν «γάντζος» που «</a:t>
            </a:r>
            <a:r>
              <a:rPr lang="el-GR" dirty="0" err="1" smtClean="0"/>
              <a:t>αγκυρώνει</a:t>
            </a:r>
            <a:r>
              <a:rPr lang="el-GR" dirty="0" smtClean="0"/>
              <a:t>» </a:t>
            </a:r>
            <a:r>
              <a:rPr lang="el-GR" dirty="0" smtClean="0"/>
              <a:t>στο πάτημα.</a:t>
            </a:r>
            <a:endParaRPr lang="el-GR" dirty="0" smtClean="0"/>
          </a:p>
          <a:p>
            <a:pPr>
              <a:buNone/>
            </a:pPr>
            <a:endParaRPr lang="el-GR" dirty="0"/>
          </a:p>
        </p:txBody>
      </p:sp>
      <p:pic>
        <p:nvPicPr>
          <p:cNvPr id="7" name="6 - Θέση περιεχομένου" descr="toehook.jpg"/>
          <p:cNvPicPr>
            <a:picLocks noGrp="1" noChangeAspect="1"/>
          </p:cNvPicPr>
          <p:nvPr>
            <p:ph sz="half" idx="2"/>
          </p:nvPr>
        </p:nvPicPr>
        <p:blipFill>
          <a:blip r:embed="rId2"/>
          <a:stretch>
            <a:fillRect/>
          </a:stretch>
        </p:blipFill>
        <p:spPr>
          <a:xfrm>
            <a:off x="4786314" y="2773164"/>
            <a:ext cx="4071797" cy="229891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Περιοχές του </a:t>
            </a:r>
            <a:r>
              <a:rPr lang="el-GR" dirty="0" smtClean="0"/>
              <a:t>άκρου πόδα</a:t>
            </a:r>
            <a:endParaRPr lang="el-GR" dirty="0"/>
          </a:p>
        </p:txBody>
      </p:sp>
      <p:sp>
        <p:nvSpPr>
          <p:cNvPr id="3" name="2 - Θέση περιεχομένου"/>
          <p:cNvSpPr>
            <a:spLocks noGrp="1"/>
          </p:cNvSpPr>
          <p:nvPr>
            <p:ph idx="1"/>
          </p:nvPr>
        </p:nvSpPr>
        <p:spPr/>
        <p:txBody>
          <a:bodyPr/>
          <a:lstStyle/>
          <a:p>
            <a:pPr marL="514350" indent="-514350">
              <a:buNone/>
            </a:pPr>
            <a:r>
              <a:rPr lang="el-GR" dirty="0" smtClean="0"/>
              <a:t>Θα χωρίσουμε το </a:t>
            </a:r>
            <a:r>
              <a:rPr lang="el-GR" dirty="0" smtClean="0"/>
              <a:t>πόδι</a:t>
            </a:r>
            <a:r>
              <a:rPr lang="el-GR" dirty="0" smtClean="0"/>
              <a:t> κάτω από τον αστράγαλο σε </a:t>
            </a:r>
            <a:r>
              <a:rPr lang="el-GR" dirty="0" smtClean="0"/>
              <a:t>τέσσερις περιοχές.</a:t>
            </a:r>
          </a:p>
          <a:p>
            <a:pPr marL="514350" indent="-514350">
              <a:buFont typeface="+mj-lt"/>
              <a:buAutoNum type="arabicPeriod"/>
            </a:pPr>
            <a:r>
              <a:rPr lang="el-GR" dirty="0" smtClean="0"/>
              <a:t>Των δακτύλων μέχρι τα μετατάρσια.</a:t>
            </a:r>
          </a:p>
          <a:p>
            <a:pPr marL="514350" indent="-514350">
              <a:buFont typeface="+mj-lt"/>
              <a:buAutoNum type="arabicPeriod"/>
            </a:pPr>
            <a:r>
              <a:rPr lang="el-GR" dirty="0" smtClean="0"/>
              <a:t>Της καμάρας.</a:t>
            </a:r>
          </a:p>
          <a:p>
            <a:pPr marL="514350" indent="-514350">
              <a:buFont typeface="+mj-lt"/>
              <a:buAutoNum type="arabicPeriod"/>
            </a:pPr>
            <a:r>
              <a:rPr lang="el-GR" dirty="0" smtClean="0"/>
              <a:t>Της πτέρνας.</a:t>
            </a:r>
          </a:p>
          <a:p>
            <a:pPr marL="514350" indent="-514350">
              <a:buFont typeface="+mj-lt"/>
              <a:buAutoNum type="arabicPeriod"/>
            </a:pPr>
            <a:r>
              <a:rPr lang="el-GR" dirty="0" smtClean="0"/>
              <a:t>Η πάνω περιοχή των δακτύλων.</a:t>
            </a:r>
          </a:p>
          <a:p>
            <a:pPr marL="514350" indent="-514350">
              <a:buNone/>
            </a:pP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Περιοχές του </a:t>
            </a:r>
            <a:r>
              <a:rPr lang="el-GR" dirty="0" smtClean="0"/>
              <a:t>άκρου πόδα</a:t>
            </a:r>
            <a:endParaRPr lang="el-GR" dirty="0"/>
          </a:p>
        </p:txBody>
      </p:sp>
      <p:pic>
        <p:nvPicPr>
          <p:cNvPr id="4" name="3 - Θέση περιεχομένου" descr="Black_DIamond_Momentum_Climbing_Shoes_Womens_sole__57938.1512583163.jpg"/>
          <p:cNvPicPr>
            <a:picLocks noGrp="1" noChangeAspect="1"/>
          </p:cNvPicPr>
          <p:nvPr>
            <p:ph idx="1"/>
          </p:nvPr>
        </p:nvPicPr>
        <p:blipFill>
          <a:blip r:embed="rId2"/>
          <a:stretch>
            <a:fillRect/>
          </a:stretch>
        </p:blipFill>
        <p:spPr>
          <a:xfrm>
            <a:off x="1000100" y="1928802"/>
            <a:ext cx="4875036" cy="4389437"/>
          </a:xfrm>
        </p:spPr>
      </p:pic>
      <p:pic>
        <p:nvPicPr>
          <p:cNvPr id="5" name="4 - Εικόνα" descr="toehook.jpg"/>
          <p:cNvPicPr>
            <a:picLocks noChangeAspect="1"/>
          </p:cNvPicPr>
          <p:nvPr/>
        </p:nvPicPr>
        <p:blipFill>
          <a:blip r:embed="rId3"/>
          <a:stretch>
            <a:fillRect/>
          </a:stretch>
        </p:blipFill>
        <p:spPr>
          <a:xfrm>
            <a:off x="6000760" y="1928802"/>
            <a:ext cx="2247900" cy="4133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Περιοχές του </a:t>
            </a:r>
            <a:r>
              <a:rPr lang="el-GR" dirty="0" smtClean="0"/>
              <a:t>άκρου πόδα</a:t>
            </a:r>
            <a:endParaRPr lang="el-GR" dirty="0"/>
          </a:p>
        </p:txBody>
      </p:sp>
      <p:sp>
        <p:nvSpPr>
          <p:cNvPr id="3" name="2 - Θέση περιεχομένου"/>
          <p:cNvSpPr>
            <a:spLocks noGrp="1"/>
          </p:cNvSpPr>
          <p:nvPr>
            <p:ph sz="half" idx="1"/>
          </p:nvPr>
        </p:nvSpPr>
        <p:spPr/>
        <p:txBody>
          <a:bodyPr>
            <a:normAutofit fontScale="85000" lnSpcReduction="20000"/>
          </a:bodyPr>
          <a:lstStyle/>
          <a:p>
            <a:pPr>
              <a:buNone/>
            </a:pPr>
            <a:r>
              <a:rPr lang="el-GR" dirty="0" smtClean="0"/>
              <a:t>Η περιοχή από τα δάχτυλα των ποδιών μέχρι και τα μετατάρσια μπορεί και αυτή να χωριστεί σε τέσσερις </a:t>
            </a:r>
            <a:r>
              <a:rPr lang="el-GR" dirty="0" err="1" smtClean="0"/>
              <a:t>υποπεριοχές</a:t>
            </a:r>
            <a:r>
              <a:rPr lang="el-GR" dirty="0" smtClean="0"/>
              <a:t> ή αλλιώς υπάρχουν τέσσερις τρόποι για να τοποθετήσουμε το πόδι μας με την περιοχή των δακτύλων.</a:t>
            </a:r>
          </a:p>
          <a:p>
            <a:pPr marL="571500" indent="-571500">
              <a:buNone/>
            </a:pPr>
            <a:r>
              <a:rPr lang="el-GR" dirty="0" smtClean="0">
                <a:solidFill>
                  <a:srgbClr val="FFFF00"/>
                </a:solidFill>
              </a:rPr>
              <a:t>1.</a:t>
            </a:r>
            <a:r>
              <a:rPr lang="el-GR" dirty="0" smtClean="0"/>
              <a:t>	Η εσωτερική</a:t>
            </a:r>
          </a:p>
          <a:p>
            <a:pPr marL="571500" indent="-571500">
              <a:buNone/>
            </a:pPr>
            <a:r>
              <a:rPr lang="el-GR" dirty="0" smtClean="0">
                <a:solidFill>
                  <a:srgbClr val="FFC000"/>
                </a:solidFill>
              </a:rPr>
              <a:t>2.</a:t>
            </a:r>
            <a:r>
              <a:rPr lang="el-GR" dirty="0" smtClean="0"/>
              <a:t>	Η εξωτερική</a:t>
            </a:r>
          </a:p>
          <a:p>
            <a:pPr marL="571500" indent="-571500">
              <a:buNone/>
            </a:pPr>
            <a:r>
              <a:rPr lang="el-GR" dirty="0" smtClean="0">
                <a:solidFill>
                  <a:srgbClr val="FF0000"/>
                </a:solidFill>
              </a:rPr>
              <a:t>3.</a:t>
            </a:r>
            <a:r>
              <a:rPr lang="el-GR" dirty="0" smtClean="0"/>
              <a:t>	Η μύτη</a:t>
            </a:r>
          </a:p>
          <a:p>
            <a:pPr marL="571500" indent="-571500">
              <a:buNone/>
            </a:pPr>
            <a:r>
              <a:rPr lang="el-GR" dirty="0" smtClean="0">
                <a:solidFill>
                  <a:srgbClr val="00B0F0"/>
                </a:solidFill>
              </a:rPr>
              <a:t>4.</a:t>
            </a:r>
            <a:r>
              <a:rPr lang="el-GR" dirty="0" smtClean="0"/>
              <a:t>	Ολόκληρη η επιφάνεια κάτω από τα δάκτυλα.</a:t>
            </a:r>
          </a:p>
          <a:p>
            <a:pPr>
              <a:buNone/>
            </a:pPr>
            <a:endParaRPr lang="el-GR" dirty="0"/>
          </a:p>
        </p:txBody>
      </p:sp>
      <p:pic>
        <p:nvPicPr>
          <p:cNvPr id="7" name="6 - Θέση περιεχομένου" descr="HalfResole-e1505929871328.jpg"/>
          <p:cNvPicPr>
            <a:picLocks noGrp="1" noChangeAspect="1"/>
          </p:cNvPicPr>
          <p:nvPr>
            <p:ph sz="half" idx="2"/>
          </p:nvPr>
        </p:nvPicPr>
        <p:blipFill>
          <a:blip r:embed="rId2"/>
          <a:stretch>
            <a:fillRect/>
          </a:stretch>
        </p:blipFill>
        <p:spPr>
          <a:xfrm>
            <a:off x="5004198" y="1920875"/>
            <a:ext cx="3326604" cy="443388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Είδη πατημάτων</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Τα χαρακτηριστικά που καθορίζουν ένα πάτημα είναι τα εξής</a:t>
            </a:r>
            <a:r>
              <a:rPr lang="en-US" dirty="0" smtClean="0"/>
              <a:t>:</a:t>
            </a:r>
            <a:endParaRPr lang="en-US" dirty="0" smtClean="0"/>
          </a:p>
          <a:p>
            <a:r>
              <a:rPr lang="el-GR" dirty="0" smtClean="0"/>
              <a:t>Το είδος της επιφάνειας του βράχου ή του τοίχου</a:t>
            </a:r>
            <a:r>
              <a:rPr lang="el-GR" dirty="0" smtClean="0"/>
              <a:t>.</a:t>
            </a:r>
          </a:p>
          <a:p>
            <a:pPr>
              <a:buNone/>
            </a:pPr>
            <a:r>
              <a:rPr lang="el-GR" dirty="0" smtClean="0"/>
              <a:t>	</a:t>
            </a:r>
            <a:r>
              <a:rPr lang="el-GR" dirty="0" smtClean="0"/>
              <a:t>(προεξοχή, κοιλότητα ή τρύπα, επίπεδη επιφάνεια)</a:t>
            </a:r>
            <a:endParaRPr lang="el-GR" dirty="0" smtClean="0"/>
          </a:p>
          <a:p>
            <a:r>
              <a:rPr lang="el-GR" dirty="0" smtClean="0"/>
              <a:t>Η θέση του πατήματος</a:t>
            </a:r>
            <a:r>
              <a:rPr lang="el-GR" dirty="0" smtClean="0"/>
              <a:t>.</a:t>
            </a:r>
            <a:endParaRPr lang="el-GR" dirty="0" smtClean="0"/>
          </a:p>
          <a:p>
            <a:pPr>
              <a:buNone/>
            </a:pPr>
            <a:r>
              <a:rPr lang="el-GR" dirty="0" smtClean="0"/>
              <a:t>	(ψηλά ή χαμηλά, δεξιά ή αριστερά)</a:t>
            </a:r>
            <a:endParaRPr lang="el-GR" dirty="0" smtClean="0"/>
          </a:p>
          <a:p>
            <a:r>
              <a:rPr lang="el-GR" dirty="0" smtClean="0"/>
              <a:t>Η κλίση του βράχου ή του τοίχου</a:t>
            </a:r>
            <a:r>
              <a:rPr lang="el-GR" dirty="0" smtClean="0"/>
              <a:t>.</a:t>
            </a:r>
          </a:p>
          <a:p>
            <a:pPr>
              <a:buNone/>
            </a:pPr>
            <a:r>
              <a:rPr lang="el-GR" dirty="0" smtClean="0"/>
              <a:t>	</a:t>
            </a:r>
            <a:r>
              <a:rPr lang="el-GR" dirty="0" smtClean="0"/>
              <a:t>(θετική, κάθετη ή αρνητική)</a:t>
            </a:r>
            <a:endParaRPr lang="el-GR" dirty="0" smtClean="0"/>
          </a:p>
          <a:p>
            <a:r>
              <a:rPr lang="el-GR" dirty="0" smtClean="0"/>
              <a:t>Το μέγεθος</a:t>
            </a:r>
            <a:r>
              <a:rPr lang="el-GR" dirty="0" smtClean="0"/>
              <a:t>.</a:t>
            </a:r>
          </a:p>
          <a:p>
            <a:pPr>
              <a:buNone/>
            </a:pPr>
            <a:r>
              <a:rPr lang="el-GR" dirty="0" smtClean="0"/>
              <a:t>	</a:t>
            </a:r>
            <a:r>
              <a:rPr lang="el-GR" dirty="0" smtClean="0"/>
              <a:t>(μικρό ή μεγάλο)</a:t>
            </a:r>
            <a:endParaRPr lang="el-GR" dirty="0" smtClean="0"/>
          </a:p>
          <a:p>
            <a:pPr>
              <a:buNone/>
            </a:pPr>
            <a:endParaRPr lang="el-GR" dirty="0" smtClean="0"/>
          </a:p>
          <a:p>
            <a:endParaRPr lang="el-G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Ενέργειες</a:t>
            </a:r>
            <a:endParaRPr lang="el-GR" dirty="0"/>
          </a:p>
        </p:txBody>
      </p:sp>
      <p:sp>
        <p:nvSpPr>
          <p:cNvPr id="3" name="2 - Θέση περιεχομένου"/>
          <p:cNvSpPr>
            <a:spLocks noGrp="1"/>
          </p:cNvSpPr>
          <p:nvPr>
            <p:ph idx="1"/>
          </p:nvPr>
        </p:nvSpPr>
        <p:spPr/>
        <p:txBody>
          <a:bodyPr/>
          <a:lstStyle/>
          <a:p>
            <a:pPr>
              <a:buNone/>
            </a:pPr>
            <a:r>
              <a:rPr lang="el-GR" dirty="0" smtClean="0"/>
              <a:t>Τρείς είναι ουσιαστικά οι ενέργειες που μπορούμε να πραγματοποιήσουμε χρησιμοποιώντας τα πόδια μας.</a:t>
            </a:r>
          </a:p>
          <a:p>
            <a:r>
              <a:rPr lang="el-GR" dirty="0" smtClean="0"/>
              <a:t>Η </a:t>
            </a:r>
            <a:r>
              <a:rPr lang="el-GR" dirty="0" smtClean="0"/>
              <a:t>ώ</a:t>
            </a:r>
            <a:r>
              <a:rPr lang="el-GR" dirty="0" smtClean="0"/>
              <a:t>θηση.</a:t>
            </a:r>
          </a:p>
          <a:p>
            <a:r>
              <a:rPr lang="el-GR" dirty="0" smtClean="0"/>
              <a:t>Η έλξη.</a:t>
            </a:r>
          </a:p>
          <a:p>
            <a:r>
              <a:rPr lang="el-GR" dirty="0" smtClean="0"/>
              <a:t>Η τοποθέτηση του ποδιού με σκοπό την εξισορρόπηση του σώματος.</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Πότε και γιατί χρησιμοποιείται κάθε περιοχή του άκρου πόδα.</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Η περιοχή των δακτύλων (εσωτερική, εξωτερική και μύτη)</a:t>
            </a:r>
            <a:r>
              <a:rPr lang="en-US" b="1" dirty="0" smtClean="0"/>
              <a:t>:</a:t>
            </a:r>
          </a:p>
          <a:p>
            <a:pPr>
              <a:buNone/>
            </a:pPr>
            <a:r>
              <a:rPr lang="el-GR" dirty="0" smtClean="0"/>
              <a:t>Είναι η κύρια περιοχή του πέλματος που χρησιμοποιείται κατά την διάρκεια της αναρρίχησης. Μπορεί να τοποθετηθεί σε όλες τις κλίσεις όταν υπάρχει μια προεξοχή ή μια τρύπα (</a:t>
            </a:r>
            <a:r>
              <a:rPr lang="en-US" dirty="0" smtClean="0"/>
              <a:t>edging)</a:t>
            </a:r>
            <a:r>
              <a:rPr lang="el-GR" dirty="0" smtClean="0"/>
              <a:t>. Η βασική ενέργεια που μπορούμε να κάνουμε είναι η ώθηση γι’ αυτό συνήθως χρησιμοποιείται σε πατήματα που βρίσκονται κάτω από το ύψος του κέντρου βάρους. </a:t>
            </a:r>
          </a:p>
          <a:p>
            <a:pPr>
              <a:buNone/>
            </a:pPr>
            <a:r>
              <a:rPr lang="el-GR" dirty="0" smtClean="0"/>
              <a:t>Επιλέγεται γιατί </a:t>
            </a:r>
            <a:r>
              <a:rPr lang="en-US" dirty="0" smtClean="0"/>
              <a:t>:</a:t>
            </a:r>
            <a:endParaRPr lang="el-GR" dirty="0" smtClean="0"/>
          </a:p>
          <a:p>
            <a:pPr marL="571500" indent="-571500">
              <a:buFont typeface="+mj-lt"/>
              <a:buAutoNum type="romanLcPeriod"/>
            </a:pPr>
            <a:r>
              <a:rPr lang="el-GR" dirty="0" smtClean="0"/>
              <a:t>Ε</a:t>
            </a:r>
            <a:r>
              <a:rPr lang="el-GR" dirty="0" smtClean="0"/>
              <a:t>πιτρέπει την περιστροφή του ποδιού (</a:t>
            </a:r>
            <a:r>
              <a:rPr lang="en-US" dirty="0" smtClean="0"/>
              <a:t>pivot)</a:t>
            </a:r>
            <a:r>
              <a:rPr lang="el-GR" dirty="0" smtClean="0"/>
              <a:t> ακόμα και σε ένα μικρό πάτημα. </a:t>
            </a:r>
          </a:p>
          <a:p>
            <a:pPr marL="571500" indent="-571500">
              <a:buFont typeface="+mj-lt"/>
              <a:buAutoNum type="romanLcPeriod"/>
            </a:pPr>
            <a:r>
              <a:rPr lang="el-GR" dirty="0" smtClean="0"/>
              <a:t>Δεν καταλαμβάνει πολύ χώρο έτσι διευκολύνει μια πιθανή εναλλαγή ποδιών.</a:t>
            </a:r>
          </a:p>
          <a:p>
            <a:pPr marL="571500" indent="-571500">
              <a:buFont typeface="+mj-lt"/>
              <a:buAutoNum type="romanLcPeriod"/>
            </a:pPr>
            <a:r>
              <a:rPr lang="el-GR" dirty="0" smtClean="0"/>
              <a:t>Επιτρέπει την πελματιαία έκταση, παρέχοντας έτσι το μεγαλύτερο εύρος κίνησης.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Edging</a:t>
            </a:r>
            <a:endParaRPr lang="el-GR" dirty="0"/>
          </a:p>
        </p:txBody>
      </p:sp>
      <p:pic>
        <p:nvPicPr>
          <p:cNvPr id="5" name="4 - Θέση περιεχομένου" descr="edging.jpg"/>
          <p:cNvPicPr>
            <a:picLocks noGrp="1" noChangeAspect="1"/>
          </p:cNvPicPr>
          <p:nvPr>
            <p:ph sz="half" idx="1"/>
          </p:nvPr>
        </p:nvPicPr>
        <p:blipFill>
          <a:blip r:embed="rId2"/>
          <a:stretch>
            <a:fillRect/>
          </a:stretch>
        </p:blipFill>
        <p:spPr>
          <a:xfrm>
            <a:off x="319086" y="2500306"/>
            <a:ext cx="4252914" cy="2835276"/>
          </a:xfrm>
        </p:spPr>
      </p:pic>
      <p:sp>
        <p:nvSpPr>
          <p:cNvPr id="4" name="3 - Θέση περιεχομένου"/>
          <p:cNvSpPr>
            <a:spLocks noGrp="1"/>
          </p:cNvSpPr>
          <p:nvPr>
            <p:ph sz="half" idx="2"/>
          </p:nvPr>
        </p:nvSpPr>
        <p:spPr/>
        <p:txBody>
          <a:bodyPr/>
          <a:lstStyle/>
          <a:p>
            <a:pPr>
              <a:buNone/>
            </a:pPr>
            <a:r>
              <a:rPr lang="el-GR" dirty="0" smtClean="0"/>
              <a:t>Τα πιο «επιθετικά» παπούτσια που αναγκάζουν τα δάκτυλα σε κάμψη, εξυπηρετούν καλύτερα στο </a:t>
            </a:r>
            <a:r>
              <a:rPr lang="en-US" dirty="0" smtClean="0"/>
              <a:t>edging</a:t>
            </a:r>
            <a:r>
              <a:rPr lang="el-GR" dirty="0" smtClean="0"/>
              <a:t> γιατί βοηθούν στο να μεταφέρεται ευκολότερα η δύναμη κάθετα στο πάτημα.</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Πότε και γιατί χρησιμοποιείται κάθε περιοχή του </a:t>
            </a:r>
            <a:r>
              <a:rPr lang="el-GR" dirty="0" smtClean="0"/>
              <a:t>άκρου πόδα.</a:t>
            </a:r>
            <a:endParaRPr lang="el-GR" dirty="0"/>
          </a:p>
        </p:txBody>
      </p:sp>
      <p:sp>
        <p:nvSpPr>
          <p:cNvPr id="3" name="2 - Θέση περιεχομένου"/>
          <p:cNvSpPr>
            <a:spLocks noGrp="1"/>
          </p:cNvSpPr>
          <p:nvPr>
            <p:ph idx="1"/>
          </p:nvPr>
        </p:nvSpPr>
        <p:spPr/>
        <p:txBody>
          <a:bodyPr/>
          <a:lstStyle/>
          <a:p>
            <a:pPr>
              <a:buNone/>
            </a:pPr>
            <a:r>
              <a:rPr lang="el-GR" b="1" dirty="0" smtClean="0"/>
              <a:t>Η περιοχή των δακτύλων (ολόκληρη η επιφάνεια)</a:t>
            </a:r>
            <a:r>
              <a:rPr lang="en-US" b="1" dirty="0" smtClean="0"/>
              <a:t>:</a:t>
            </a:r>
          </a:p>
          <a:p>
            <a:pPr>
              <a:buNone/>
            </a:pPr>
            <a:r>
              <a:rPr lang="el-GR" dirty="0" smtClean="0"/>
              <a:t>Χρησιμοποιείται κυρίως σε θετικές κλίσης (</a:t>
            </a:r>
            <a:r>
              <a:rPr lang="en-US" dirty="0" smtClean="0"/>
              <a:t>slabs) </a:t>
            </a:r>
            <a:r>
              <a:rPr lang="el-GR" dirty="0" smtClean="0"/>
              <a:t>και γενικά όταν δεν υπάρχει κάποια προεξοχή στον τοίχο ή το βράχο. Ουσιαστικά γίνεται έκταση των δακτύλων για να μπορέσει η δύναμη που θα ασκήσουμε να μεταφερθεί κάθετα στην επιφάνεια του τοίχου δημιουργώντας έτσι την μεγαλύτερη δυνατή τριβή.</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2597</TotalTime>
  <Words>702</Words>
  <Application>Microsoft Office PowerPoint</Application>
  <PresentationFormat>Προβολή στην οθόνη (4:3)</PresentationFormat>
  <Paragraphs>70</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Ροή</vt:lpstr>
      <vt:lpstr>Τεχνική ανάλυση</vt:lpstr>
      <vt:lpstr>Περιοχές του άκρου πόδα</vt:lpstr>
      <vt:lpstr>Περιοχές του άκρου πόδα</vt:lpstr>
      <vt:lpstr>Περιοχές του άκρου πόδα</vt:lpstr>
      <vt:lpstr>Είδη πατημάτων</vt:lpstr>
      <vt:lpstr>Ενέργειες</vt:lpstr>
      <vt:lpstr>Πότε και γιατί χρησιμοποιείται κάθε περιοχή του άκρου πόδα.</vt:lpstr>
      <vt:lpstr>Edging</vt:lpstr>
      <vt:lpstr>Πότε και γιατί χρησιμοποιείται κάθε περιοχή του άκρου πόδα.</vt:lpstr>
      <vt:lpstr>Slab</vt:lpstr>
      <vt:lpstr>Πότε και γιατί χρησιμοποιείται κάθε περιοχή του άκρου πόδα.</vt:lpstr>
      <vt:lpstr>Πότε και γιατί χρησιμοποιείται κάθε περιοχή του άκρου πόδα.</vt:lpstr>
      <vt:lpstr>Heel hook</vt:lpstr>
      <vt:lpstr>Πότε και γιατί χρησιμοποιείται κάθε περιοχή του άκρου πόδα.</vt:lpstr>
      <vt:lpstr>Toe hook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Τεχνική ανάλυση</dc:title>
  <dc:creator>Pc User</dc:creator>
  <cp:lastModifiedBy>Pc User</cp:lastModifiedBy>
  <cp:revision>81</cp:revision>
  <dcterms:created xsi:type="dcterms:W3CDTF">2019-11-14T14:39:00Z</dcterms:created>
  <dcterms:modified xsi:type="dcterms:W3CDTF">2019-11-18T00:34:14Z</dcterms:modified>
</cp:coreProperties>
</file>