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56" r:id="rId2"/>
    <p:sldId id="307" r:id="rId3"/>
    <p:sldId id="266" r:id="rId4"/>
    <p:sldId id="321" r:id="rId5"/>
    <p:sldId id="274" r:id="rId6"/>
    <p:sldId id="273" r:id="rId7"/>
    <p:sldId id="322" r:id="rId8"/>
    <p:sldId id="323" r:id="rId9"/>
    <p:sldId id="324" r:id="rId10"/>
    <p:sldId id="325" r:id="rId11"/>
    <p:sldId id="326" r:id="rId12"/>
    <p:sldId id="267" r:id="rId13"/>
    <p:sldId id="340" r:id="rId14"/>
    <p:sldId id="337" r:id="rId15"/>
    <p:sldId id="338" r:id="rId16"/>
    <p:sldId id="339" r:id="rId17"/>
    <p:sldId id="341" r:id="rId18"/>
    <p:sldId id="269" r:id="rId19"/>
    <p:sldId id="308" r:id="rId20"/>
    <p:sldId id="342" r:id="rId21"/>
    <p:sldId id="261" r:id="rId22"/>
    <p:sldId id="319" r:id="rId23"/>
    <p:sldId id="320" r:id="rId24"/>
    <p:sldId id="306" r:id="rId25"/>
    <p:sldId id="311" r:id="rId26"/>
    <p:sldId id="277" r:id="rId27"/>
    <p:sldId id="309" r:id="rId28"/>
    <p:sldId id="310" r:id="rId29"/>
    <p:sldId id="276" r:id="rId30"/>
    <p:sldId id="327" r:id="rId31"/>
    <p:sldId id="328" r:id="rId32"/>
    <p:sldId id="329" r:id="rId33"/>
    <p:sldId id="330" r:id="rId34"/>
    <p:sldId id="331" r:id="rId35"/>
    <p:sldId id="332" r:id="rId36"/>
    <p:sldId id="335" r:id="rId37"/>
    <p:sldId id="336" r:id="rId38"/>
    <p:sldId id="262" r:id="rId39"/>
    <p:sldId id="270" r:id="rId40"/>
    <p:sldId id="271" r:id="rId41"/>
    <p:sldId id="333" r:id="rId42"/>
    <p:sldId id="334" r:id="rId43"/>
    <p:sldId id="312" r:id="rId44"/>
    <p:sldId id="272" r:id="rId45"/>
    <p:sldId id="278" r:id="rId46"/>
    <p:sldId id="314" r:id="rId47"/>
    <p:sldId id="313" r:id="rId48"/>
    <p:sldId id="279" r:id="rId49"/>
    <p:sldId id="315" r:id="rId50"/>
    <p:sldId id="316" r:id="rId51"/>
    <p:sldId id="317" r:id="rId52"/>
    <p:sldId id="318" r:id="rId53"/>
    <p:sldId id="280" r:id="rId54"/>
    <p:sldId id="282" r:id="rId55"/>
    <p:sldId id="283" r:id="rId56"/>
    <p:sldId id="284" r:id="rId57"/>
    <p:sldId id="285" r:id="rId58"/>
    <p:sldId id="286" r:id="rId59"/>
    <p:sldId id="287" r:id="rId60"/>
    <p:sldId id="288" r:id="rId61"/>
    <p:sldId id="289" r:id="rId62"/>
    <p:sldId id="290" r:id="rId63"/>
    <p:sldId id="281" r:id="rId64"/>
    <p:sldId id="291" r:id="rId65"/>
    <p:sldId id="292" r:id="rId66"/>
    <p:sldId id="293" r:id="rId67"/>
    <p:sldId id="294" r:id="rId68"/>
    <p:sldId id="295" r:id="rId69"/>
    <p:sldId id="296" r:id="rId70"/>
    <p:sldId id="297" r:id="rId71"/>
    <p:sldId id="298" r:id="rId72"/>
    <p:sldId id="299" r:id="rId73"/>
    <p:sldId id="300" r:id="rId7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71" d="100"/>
          <a:sy n="71" d="100"/>
        </p:scale>
        <p:origin x="134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27B0F7-371F-4A45-9C14-62259CE534EE}" type="datetimeFigureOut">
              <a:rPr lang="el-GR" smtClean="0"/>
              <a:t>3/1/2018</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102C58-5C8E-4605-9C11-B20C10B1DF07}" type="slidenum">
              <a:rPr lang="el-GR" smtClean="0"/>
              <a:t>‹#›</a:t>
            </a:fld>
            <a:endParaRPr lang="el-GR"/>
          </a:p>
        </p:txBody>
      </p:sp>
    </p:spTree>
    <p:extLst>
      <p:ext uri="{BB962C8B-B14F-4D97-AF65-F5344CB8AC3E}">
        <p14:creationId xmlns:p14="http://schemas.microsoft.com/office/powerpoint/2010/main" val="2639373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D102C58-5C8E-4605-9C11-B20C10B1DF07}" type="slidenum">
              <a:rPr lang="el-GR" smtClean="0"/>
              <a:t>25</a:t>
            </a:fld>
            <a:endParaRPr lang="el-GR"/>
          </a:p>
        </p:txBody>
      </p:sp>
    </p:spTree>
    <p:extLst>
      <p:ext uri="{BB962C8B-B14F-4D97-AF65-F5344CB8AC3E}">
        <p14:creationId xmlns:p14="http://schemas.microsoft.com/office/powerpoint/2010/main" val="2782326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2342CEA3-3058-4D43-AE35-B3DA76CB4003}" type="datetimeFigureOut">
              <a:rPr lang="el-GR" smtClean="0"/>
              <a:pPr/>
              <a:t>3/1/2018</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7" name="6 - Τίτλος"/>
          <p:cNvSpPr>
            <a:spLocks noGrp="1"/>
          </p:cNvSpPr>
          <p:nvPr>
            <p:ph type="title"/>
          </p:nvPr>
        </p:nvSpPr>
        <p:spPr/>
        <p:txBody>
          <a:bodyPr rtlCol="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Τίτλος"/>
          <p:cNvSpPr>
            <a:spLocks noGrp="1"/>
          </p:cNvSpPr>
          <p:nvPr>
            <p:ph type="title"/>
          </p:nvPr>
        </p:nvSpPr>
        <p:spPr/>
        <p:txBody>
          <a:bodyPr rtlCol="0"/>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3/1/2018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342CEA3-3058-4D43-AE35-B3DA76CB4003}" type="datetimeFigureOut">
              <a:rPr lang="el-GR" smtClean="0"/>
              <a:pPr/>
              <a:t>3/1/2018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6" name="5 - Τίτλος"/>
          <p:cNvSpPr>
            <a:spLocks noGrp="1"/>
          </p:cNvSpPr>
          <p:nvPr>
            <p:ph type="title"/>
          </p:nvPr>
        </p:nvSpPr>
        <p:spPr/>
        <p:txBody>
          <a:bodyPr rtlCol="0"/>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3/1/2018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p>
            <a:fld id="{2342CEA3-3058-4D43-AE35-B3DA76CB4003}" type="datetimeFigureOut">
              <a:rPr lang="el-GR" smtClean="0"/>
              <a:pPr/>
              <a:t>3/1/2018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2342CEA3-3058-4D43-AE35-B3DA76CB4003}" type="datetimeFigureOut">
              <a:rPr lang="el-GR" smtClean="0"/>
              <a:pPr/>
              <a:t>3/1/2018</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D3F1D1C4-C2D9-4231-9FB2-B2D9D97AA41D}"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342CEA3-3058-4D43-AE35-B3DA76CB4003}" type="datetimeFigureOut">
              <a:rPr lang="el-GR" smtClean="0"/>
              <a:pPr/>
              <a:t>3/1/2018</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a:solidFill>
                  <a:srgbClr val="FF0000"/>
                </a:solidFill>
              </a:rPr>
              <a:t>Εισαγωγή στην Αέρια Ρύπανση</a:t>
            </a:r>
            <a:r>
              <a:rPr lang="el-GR" dirty="0" smtClean="0"/>
              <a:t/>
            </a:r>
            <a:br>
              <a:rPr lang="el-GR" dirty="0" smtClean="0"/>
            </a:br>
            <a:r>
              <a:rPr lang="el-GR" sz="2700" dirty="0">
                <a:solidFill>
                  <a:schemeClr val="bg2">
                    <a:lumMod val="50000"/>
                  </a:schemeClr>
                </a:solidFill>
              </a:rPr>
              <a:t>Διάλεξη στο πλαίσιο του μαθήματος </a:t>
            </a:r>
            <a:br>
              <a:rPr lang="el-GR" sz="2700" dirty="0">
                <a:solidFill>
                  <a:schemeClr val="bg2">
                    <a:lumMod val="50000"/>
                  </a:schemeClr>
                </a:solidFill>
              </a:rPr>
            </a:br>
            <a:r>
              <a:rPr lang="el-GR" sz="2700" dirty="0">
                <a:solidFill>
                  <a:schemeClr val="bg2">
                    <a:lumMod val="50000"/>
                  </a:schemeClr>
                </a:solidFill>
              </a:rPr>
              <a:t>Ρύπανση και Προστασία Περιβάλλοντος</a:t>
            </a:r>
            <a:endParaRPr lang="el-GR" sz="2700" dirty="0"/>
          </a:p>
        </p:txBody>
      </p:sp>
      <p:sp>
        <p:nvSpPr>
          <p:cNvPr id="3" name="2 - Υπότιτλος"/>
          <p:cNvSpPr>
            <a:spLocks noGrp="1"/>
          </p:cNvSpPr>
          <p:nvPr>
            <p:ph type="subTitle" idx="1"/>
          </p:nvPr>
        </p:nvSpPr>
        <p:spPr>
          <a:xfrm>
            <a:off x="685800" y="3611607"/>
            <a:ext cx="7774632" cy="537473"/>
          </a:xfrm>
        </p:spPr>
        <p:txBody>
          <a:bodyPr/>
          <a:lstStyle/>
          <a:p>
            <a:r>
              <a:rPr lang="el-GR" dirty="0">
                <a:solidFill>
                  <a:srgbClr val="FF0000"/>
                </a:solidFill>
              </a:rPr>
              <a:t>Αικατερίνη Παπαοικονόμου</a:t>
            </a:r>
          </a:p>
          <a:p>
            <a:endParaRPr lang="el-GR" dirty="0" smtClean="0"/>
          </a:p>
          <a:p>
            <a:endParaRPr lang="el-GR" dirty="0"/>
          </a:p>
        </p:txBody>
      </p:sp>
      <p:sp>
        <p:nvSpPr>
          <p:cNvPr id="4" name="3 - TextBox"/>
          <p:cNvSpPr txBox="1"/>
          <p:nvPr/>
        </p:nvSpPr>
        <p:spPr>
          <a:xfrm>
            <a:off x="683568" y="5380672"/>
            <a:ext cx="7488832" cy="1200329"/>
          </a:xfrm>
          <a:prstGeom prst="rect">
            <a:avLst/>
          </a:prstGeom>
          <a:noFill/>
        </p:spPr>
        <p:txBody>
          <a:bodyPr wrap="square" rtlCol="0">
            <a:spAutoFit/>
          </a:bodyPr>
          <a:lstStyle/>
          <a:p>
            <a:pPr algn="ctr"/>
            <a:r>
              <a:rPr lang="el-GR" dirty="0">
                <a:solidFill>
                  <a:srgbClr val="FF0000"/>
                </a:solidFill>
              </a:rPr>
              <a:t>Μεταπτυχιακό Πρόγραμμα Σπουδών </a:t>
            </a:r>
          </a:p>
          <a:p>
            <a:pPr algn="ctr"/>
            <a:r>
              <a:rPr lang="el-GR" dirty="0">
                <a:solidFill>
                  <a:srgbClr val="FF0000"/>
                </a:solidFill>
              </a:rPr>
              <a:t>Χωρική Ανάλυση και Διαχείριση Περιβάλλοντος</a:t>
            </a:r>
          </a:p>
          <a:p>
            <a:pPr algn="ctr"/>
            <a:endParaRPr lang="el-GR" dirty="0">
              <a:solidFill>
                <a:srgbClr val="FF0000"/>
              </a:solidFill>
            </a:endParaRPr>
          </a:p>
          <a:p>
            <a:pPr algn="ctr"/>
            <a:r>
              <a:rPr lang="el-GR" dirty="0">
                <a:solidFill>
                  <a:srgbClr val="FF0000"/>
                </a:solidFill>
              </a:rPr>
              <a:t>Βόλος, </a:t>
            </a:r>
            <a:r>
              <a:rPr lang="el-GR" dirty="0" smtClean="0">
                <a:solidFill>
                  <a:srgbClr val="FF0000"/>
                </a:solidFill>
              </a:rPr>
              <a:t>23 </a:t>
            </a:r>
            <a:r>
              <a:rPr lang="el-GR" dirty="0" smtClean="0">
                <a:solidFill>
                  <a:srgbClr val="FF0000"/>
                </a:solidFill>
              </a:rPr>
              <a:t>Νοεμβρίου </a:t>
            </a:r>
            <a:r>
              <a:rPr lang="el-GR" dirty="0" smtClean="0">
                <a:solidFill>
                  <a:srgbClr val="FF0000"/>
                </a:solidFill>
              </a:rPr>
              <a:t>2017</a:t>
            </a:r>
            <a:endParaRPr lang="el-GR" dirty="0">
              <a:solidFill>
                <a:srgbClr val="FF0000"/>
              </a:solidFill>
            </a:endParaRPr>
          </a:p>
        </p:txBody>
      </p:sp>
      <p:sp>
        <p:nvSpPr>
          <p:cNvPr id="5" name="TextBox 4"/>
          <p:cNvSpPr txBox="1"/>
          <p:nvPr/>
        </p:nvSpPr>
        <p:spPr>
          <a:xfrm>
            <a:off x="683568" y="4365104"/>
            <a:ext cx="7632848" cy="923330"/>
          </a:xfrm>
          <a:prstGeom prst="rect">
            <a:avLst/>
          </a:prstGeom>
          <a:noFill/>
        </p:spPr>
        <p:txBody>
          <a:bodyPr wrap="square" rtlCol="0">
            <a:spAutoFit/>
          </a:bodyPr>
          <a:lstStyle/>
          <a:p>
            <a:pPr algn="ctr"/>
            <a:r>
              <a:rPr lang="el-GR" dirty="0">
                <a:solidFill>
                  <a:schemeClr val="bg2">
                    <a:lumMod val="50000"/>
                  </a:schemeClr>
                </a:solidFill>
              </a:rPr>
              <a:t>Τμήμα Μηχανικών Χωροταξίας, Πολεοδομίας και Περιφερειακής Ανάπτυξης</a:t>
            </a:r>
          </a:p>
          <a:p>
            <a:pPr algn="ctr"/>
            <a:r>
              <a:rPr lang="el-GR" dirty="0">
                <a:solidFill>
                  <a:schemeClr val="bg2">
                    <a:lumMod val="50000"/>
                  </a:schemeClr>
                </a:solidFill>
              </a:rPr>
              <a:t>Πανεπιστήμιο Θεσσαλίας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algn="just"/>
            <a:r>
              <a:rPr lang="el-GR" dirty="0" smtClean="0">
                <a:solidFill>
                  <a:schemeClr val="bg2">
                    <a:lumMod val="25000"/>
                  </a:schemeClr>
                </a:solidFill>
              </a:rPr>
              <a:t>Χαρακτηρίζεται από υψηλές θερμοκρασίες ως αποτέλεσμα απορρόφησης της ακτινοβολίας από τα μόρια του Ο</a:t>
            </a:r>
            <a:r>
              <a:rPr lang="el-GR" baseline="-25000" dirty="0" smtClean="0">
                <a:solidFill>
                  <a:schemeClr val="bg2">
                    <a:lumMod val="25000"/>
                  </a:schemeClr>
                </a:solidFill>
              </a:rPr>
              <a:t>2</a:t>
            </a:r>
            <a:r>
              <a:rPr lang="el-GR" dirty="0" smtClean="0">
                <a:solidFill>
                  <a:schemeClr val="bg2">
                    <a:lumMod val="25000"/>
                  </a:schemeClr>
                </a:solidFill>
              </a:rPr>
              <a:t> και Ν</a:t>
            </a:r>
            <a:r>
              <a:rPr lang="el-GR" baseline="-25000" dirty="0" smtClean="0">
                <a:solidFill>
                  <a:schemeClr val="bg2">
                    <a:lumMod val="25000"/>
                  </a:schemeClr>
                </a:solidFill>
              </a:rPr>
              <a:t>2</a:t>
            </a:r>
            <a:r>
              <a:rPr lang="el-GR" dirty="0" smtClean="0">
                <a:solidFill>
                  <a:schemeClr val="bg2">
                    <a:lumMod val="25000"/>
                  </a:schemeClr>
                </a:solidFill>
              </a:rPr>
              <a:t>.</a:t>
            </a:r>
          </a:p>
          <a:p>
            <a:pPr algn="just"/>
            <a:r>
              <a:rPr lang="el-GR" dirty="0" smtClean="0">
                <a:solidFill>
                  <a:schemeClr val="accent2">
                    <a:lumMod val="75000"/>
                  </a:schemeClr>
                </a:solidFill>
              </a:rPr>
              <a:t>Έντονη κάθετη ανάμιξη αερίων μαζών.</a:t>
            </a:r>
          </a:p>
          <a:p>
            <a:pPr algn="just"/>
            <a:r>
              <a:rPr lang="el-GR" dirty="0" smtClean="0">
                <a:solidFill>
                  <a:schemeClr val="bg2">
                    <a:lumMod val="25000"/>
                  </a:schemeClr>
                </a:solidFill>
              </a:rPr>
              <a:t>Τα ανώτερα στρώματα της μεσόσφαιρας και τα κατώτερα στρώματα της </a:t>
            </a:r>
            <a:r>
              <a:rPr lang="el-GR" dirty="0" err="1" smtClean="0">
                <a:solidFill>
                  <a:schemeClr val="bg2">
                    <a:lumMod val="25000"/>
                  </a:schemeClr>
                </a:solidFill>
              </a:rPr>
              <a:t>θερμόσφαιρας</a:t>
            </a:r>
            <a:r>
              <a:rPr lang="el-GR" dirty="0" smtClean="0">
                <a:solidFill>
                  <a:schemeClr val="bg2">
                    <a:lumMod val="25000"/>
                  </a:schemeClr>
                </a:solidFill>
              </a:rPr>
              <a:t> απαρτίζουν την ιονόσφαιρα η οποία χαρακτηρίζεται από έντονο </a:t>
            </a:r>
            <a:r>
              <a:rPr lang="el-GR" dirty="0" err="1" smtClean="0">
                <a:solidFill>
                  <a:schemeClr val="bg2">
                    <a:lumMod val="25000"/>
                  </a:schemeClr>
                </a:solidFill>
              </a:rPr>
              <a:t>φωτο</a:t>
            </a:r>
            <a:r>
              <a:rPr lang="el-GR" dirty="0" smtClean="0">
                <a:solidFill>
                  <a:schemeClr val="bg2">
                    <a:lumMod val="25000"/>
                  </a:schemeClr>
                </a:solidFill>
              </a:rPr>
              <a:t>-ιονισμό των μορίων της ατμόσφαιρας.</a:t>
            </a:r>
            <a:endParaRPr lang="el-GR" dirty="0">
              <a:solidFill>
                <a:schemeClr val="bg2">
                  <a:lumMod val="25000"/>
                </a:schemeClr>
              </a:solidFill>
            </a:endParaRPr>
          </a:p>
        </p:txBody>
      </p:sp>
      <p:sp>
        <p:nvSpPr>
          <p:cNvPr id="3" name="Τίτλος 2"/>
          <p:cNvSpPr>
            <a:spLocks noGrp="1"/>
          </p:cNvSpPr>
          <p:nvPr>
            <p:ph type="title"/>
          </p:nvPr>
        </p:nvSpPr>
        <p:spPr/>
        <p:txBody>
          <a:bodyPr/>
          <a:lstStyle/>
          <a:p>
            <a:r>
              <a:rPr lang="el-GR" dirty="0" err="1" smtClean="0"/>
              <a:t>Θερμόσφαιρα</a:t>
            </a:r>
            <a:endParaRPr lang="el-GR" dirty="0"/>
          </a:p>
        </p:txBody>
      </p:sp>
    </p:spTree>
    <p:extLst>
      <p:ext uri="{BB962C8B-B14F-4D97-AF65-F5344CB8AC3E}">
        <p14:creationId xmlns:p14="http://schemas.microsoft.com/office/powerpoint/2010/main" val="1143957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algn="just"/>
            <a:r>
              <a:rPr lang="el-GR" dirty="0" smtClean="0">
                <a:solidFill>
                  <a:schemeClr val="accent1">
                    <a:lumMod val="75000"/>
                  </a:schemeClr>
                </a:solidFill>
              </a:rPr>
              <a:t>Τα εξώτερα στρώματα της ατμόσφαιρας σε πολύ μεγάλα ύψη, τυπικά πάνω από 500 </a:t>
            </a:r>
            <a:r>
              <a:rPr lang="en-US" dirty="0" smtClean="0">
                <a:solidFill>
                  <a:schemeClr val="accent1">
                    <a:lumMod val="75000"/>
                  </a:schemeClr>
                </a:solidFill>
              </a:rPr>
              <a:t>km.</a:t>
            </a:r>
            <a:endParaRPr lang="el-GR" dirty="0">
              <a:solidFill>
                <a:schemeClr val="accent1">
                  <a:lumMod val="75000"/>
                </a:schemeClr>
              </a:solidFill>
            </a:endParaRPr>
          </a:p>
        </p:txBody>
      </p:sp>
      <p:sp>
        <p:nvSpPr>
          <p:cNvPr id="3" name="Τίτλος 2"/>
          <p:cNvSpPr>
            <a:spLocks noGrp="1"/>
          </p:cNvSpPr>
          <p:nvPr>
            <p:ph type="title"/>
          </p:nvPr>
        </p:nvSpPr>
        <p:spPr/>
        <p:txBody>
          <a:bodyPr/>
          <a:lstStyle/>
          <a:p>
            <a:r>
              <a:rPr lang="el-GR" dirty="0" smtClean="0"/>
              <a:t>Εξώσφαιρα</a:t>
            </a:r>
            <a:endParaRPr lang="el-GR" dirty="0"/>
          </a:p>
        </p:txBody>
      </p:sp>
    </p:spTree>
    <p:extLst>
      <p:ext uri="{BB962C8B-B14F-4D97-AF65-F5344CB8AC3E}">
        <p14:creationId xmlns:p14="http://schemas.microsoft.com/office/powerpoint/2010/main" val="2219847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a:bodyPr>
          <a:lstStyle/>
          <a:p>
            <a:pPr algn="just"/>
            <a:r>
              <a:rPr lang="el-GR" dirty="0" smtClean="0">
                <a:solidFill>
                  <a:schemeClr val="accent2">
                    <a:lumMod val="75000"/>
                  </a:schemeClr>
                </a:solidFill>
              </a:rPr>
              <a:t>Στην τροπόσφαιρα η θερμοκρασία μειώνεται με το ύψος. Η ιδιότητα αυτή βοηθάει στο να γίνεται η διασπορά και κατά συνέπεια η αραίωση των ατμοσφαιρικών ρύπων. Θερμοκρασιακή αναστροφή είναι το φαινόμενο κατά το οποίο η θερμοκρασία αυξάνεται με το ύψος. Εμποδίζεται έτσι η κάθετη κίνηση του αέρα μέσα στη στοιβάδα της αναστροφής με αποτέλεσμα τα αέρια και τα αιωρούμενα σωματίδια να παγιδεύονται κάτω από αυτή.</a:t>
            </a:r>
            <a:endParaRPr lang="el-GR" dirty="0">
              <a:solidFill>
                <a:schemeClr val="accent2">
                  <a:lumMod val="75000"/>
                </a:schemeClr>
              </a:solidFill>
            </a:endParaRPr>
          </a:p>
        </p:txBody>
      </p:sp>
      <p:sp>
        <p:nvSpPr>
          <p:cNvPr id="3" name="Τίτλος 2"/>
          <p:cNvSpPr>
            <a:spLocks noGrp="1"/>
          </p:cNvSpPr>
          <p:nvPr>
            <p:ph type="title"/>
          </p:nvPr>
        </p:nvSpPr>
        <p:spPr/>
        <p:txBody>
          <a:bodyPr/>
          <a:lstStyle/>
          <a:p>
            <a:r>
              <a:rPr lang="el-GR" dirty="0" smtClean="0"/>
              <a:t>Θερμοκρασιακή αναστροφή</a:t>
            </a:r>
            <a:endParaRPr lang="el-GR" dirty="0"/>
          </a:p>
        </p:txBody>
      </p:sp>
    </p:spTree>
    <p:extLst>
      <p:ext uri="{BB962C8B-B14F-4D97-AF65-F5344CB8AC3E}">
        <p14:creationId xmlns:p14="http://schemas.microsoft.com/office/powerpoint/2010/main" val="3799957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457200" y="2292606"/>
            <a:ext cx="8229600" cy="2903026"/>
          </a:xfrm>
          <a:prstGeom prst="rect">
            <a:avLst/>
          </a:prstGeom>
        </p:spPr>
      </p:pic>
      <p:sp>
        <p:nvSpPr>
          <p:cNvPr id="3" name="Τίτλος 2"/>
          <p:cNvSpPr>
            <a:spLocks noGrp="1"/>
          </p:cNvSpPr>
          <p:nvPr>
            <p:ph type="title"/>
          </p:nvPr>
        </p:nvSpPr>
        <p:spPr/>
        <p:txBody>
          <a:bodyPr>
            <a:normAutofit fontScale="90000"/>
          </a:bodyPr>
          <a:lstStyle/>
          <a:p>
            <a:r>
              <a:rPr lang="el-GR" dirty="0" smtClean="0"/>
              <a:t>Αναστροφή εδάφους και ανυψωμένη</a:t>
            </a:r>
            <a:endParaRPr lang="el-GR" dirty="0"/>
          </a:p>
        </p:txBody>
      </p:sp>
    </p:spTree>
    <p:extLst>
      <p:ext uri="{BB962C8B-B14F-4D97-AF65-F5344CB8AC3E}">
        <p14:creationId xmlns:p14="http://schemas.microsoft.com/office/powerpoint/2010/main" val="2117516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marL="109728" indent="0">
              <a:buNone/>
            </a:pPr>
            <a:r>
              <a:rPr lang="el-GR" dirty="0" smtClean="0">
                <a:solidFill>
                  <a:schemeClr val="bg2">
                    <a:lumMod val="50000"/>
                  </a:schemeClr>
                </a:solidFill>
              </a:rPr>
              <a:t>Οι αναστροφές ανάλογα με τις φυσικές διαδικασίες που τις προκαλούν διακρίνονται σε:</a:t>
            </a:r>
          </a:p>
          <a:p>
            <a:r>
              <a:rPr lang="el-GR" dirty="0" smtClean="0">
                <a:solidFill>
                  <a:schemeClr val="bg2">
                    <a:lumMod val="50000"/>
                  </a:schemeClr>
                </a:solidFill>
              </a:rPr>
              <a:t>Αναστροφές ακτινοβολίας</a:t>
            </a:r>
          </a:p>
          <a:p>
            <a:r>
              <a:rPr lang="el-GR" dirty="0" smtClean="0">
                <a:solidFill>
                  <a:schemeClr val="bg2">
                    <a:lumMod val="50000"/>
                  </a:schemeClr>
                </a:solidFill>
              </a:rPr>
              <a:t>Αναστροφές κατάπτωσης</a:t>
            </a:r>
          </a:p>
          <a:p>
            <a:r>
              <a:rPr lang="el-GR" dirty="0" smtClean="0">
                <a:solidFill>
                  <a:schemeClr val="bg2">
                    <a:lumMod val="50000"/>
                  </a:schemeClr>
                </a:solidFill>
              </a:rPr>
              <a:t>Αναστροφές μεταφοράς</a:t>
            </a:r>
            <a:endParaRPr lang="el-GR" dirty="0">
              <a:solidFill>
                <a:schemeClr val="bg2">
                  <a:lumMod val="50000"/>
                </a:schemeClr>
              </a:solidFill>
            </a:endParaRPr>
          </a:p>
        </p:txBody>
      </p:sp>
      <p:sp>
        <p:nvSpPr>
          <p:cNvPr id="3" name="Τίτλος 2"/>
          <p:cNvSpPr>
            <a:spLocks noGrp="1"/>
          </p:cNvSpPr>
          <p:nvPr>
            <p:ph type="title"/>
          </p:nvPr>
        </p:nvSpPr>
        <p:spPr/>
        <p:txBody>
          <a:bodyPr>
            <a:normAutofit fontScale="90000"/>
          </a:bodyPr>
          <a:lstStyle/>
          <a:p>
            <a:r>
              <a:rPr lang="el-GR" dirty="0" smtClean="0"/>
              <a:t>Είδη θερμοκρασιακών αναστροφών</a:t>
            </a:r>
            <a:endParaRPr lang="el-GR" dirty="0"/>
          </a:p>
        </p:txBody>
      </p:sp>
    </p:spTree>
    <p:extLst>
      <p:ext uri="{BB962C8B-B14F-4D97-AF65-F5344CB8AC3E}">
        <p14:creationId xmlns:p14="http://schemas.microsoft.com/office/powerpoint/2010/main" val="1125598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77500" lnSpcReduction="20000"/>
          </a:bodyPr>
          <a:lstStyle/>
          <a:p>
            <a:endParaRPr lang="el-GR" dirty="0"/>
          </a:p>
          <a:p>
            <a:pPr algn="just"/>
            <a:r>
              <a:rPr lang="el-GR" dirty="0">
                <a:solidFill>
                  <a:schemeClr val="bg2">
                    <a:lumMod val="50000"/>
                  </a:schemeClr>
                </a:solidFill>
              </a:rPr>
              <a:t>Κατά την διάρκεια μιας νύχτας με άπνοια και χωρίς σύννεφα το έδαφος ψύχεται σημαντικά καθώς ακτινοβολεί στο υπέρυθρο. Η ψύξη του εδάφους σταδιακά ψύχει τα </a:t>
            </a:r>
            <a:r>
              <a:rPr lang="el-GR" dirty="0" err="1">
                <a:solidFill>
                  <a:schemeClr val="bg2">
                    <a:lumMod val="50000"/>
                  </a:schemeClr>
                </a:solidFill>
              </a:rPr>
              <a:t>παρεδάφια</a:t>
            </a:r>
            <a:r>
              <a:rPr lang="el-GR" dirty="0">
                <a:solidFill>
                  <a:schemeClr val="bg2">
                    <a:lumMod val="50000"/>
                  </a:schemeClr>
                </a:solidFill>
              </a:rPr>
              <a:t> στρώματα αέρα με αποτέλεσμα την εμφάνιση θερμοκρασιακής αναστροφής κοντά στο έδαφος το ύψος της οποίας βρίσκεται συνήθως κάτω από τα 100 </a:t>
            </a:r>
            <a:r>
              <a:rPr lang="el-GR" dirty="0" smtClean="0">
                <a:solidFill>
                  <a:schemeClr val="bg2">
                    <a:lumMod val="50000"/>
                  </a:schemeClr>
                </a:solidFill>
              </a:rPr>
              <a:t>m. </a:t>
            </a:r>
          </a:p>
          <a:p>
            <a:pPr marL="109728" indent="0" algn="just">
              <a:buNone/>
            </a:pPr>
            <a:endParaRPr lang="el-GR" dirty="0"/>
          </a:p>
          <a:p>
            <a:pPr algn="just"/>
            <a:r>
              <a:rPr lang="el-GR" dirty="0">
                <a:solidFill>
                  <a:schemeClr val="accent2">
                    <a:lumMod val="75000"/>
                  </a:schemeClr>
                </a:solidFill>
              </a:rPr>
              <a:t>Με την ανατολή του ήλιου το έδαφος αρχίζει να θερμαίνεται και το κατώτατο ατμοσφαιρικό στρώμα θερμαινόμενο από κάτω γίνεται ασταθές. </a:t>
            </a:r>
          </a:p>
          <a:p>
            <a:pPr algn="just"/>
            <a:endParaRPr lang="el-GR" dirty="0"/>
          </a:p>
          <a:p>
            <a:pPr algn="just"/>
            <a:r>
              <a:rPr lang="el-GR" dirty="0">
                <a:solidFill>
                  <a:schemeClr val="bg2">
                    <a:lumMod val="50000"/>
                  </a:schemeClr>
                </a:solidFill>
              </a:rPr>
              <a:t>Με την πάροδο του χρόνου καθώς η ηλιακή ακτινοβολία συνεχίζει να θερμαίνει όλο και περισσότερο το έδαφος η αναστροφή εξαφανίζεται τελείως. </a:t>
            </a:r>
          </a:p>
          <a:p>
            <a:pPr marL="109728" indent="0">
              <a:buNone/>
            </a:pPr>
            <a:endParaRPr lang="el-GR" dirty="0"/>
          </a:p>
          <a:p>
            <a:endParaRPr lang="el-GR" dirty="0"/>
          </a:p>
        </p:txBody>
      </p:sp>
      <p:sp>
        <p:nvSpPr>
          <p:cNvPr id="3" name="Τίτλος 2"/>
          <p:cNvSpPr>
            <a:spLocks noGrp="1"/>
          </p:cNvSpPr>
          <p:nvPr>
            <p:ph type="title"/>
          </p:nvPr>
        </p:nvSpPr>
        <p:spPr/>
        <p:txBody>
          <a:bodyPr/>
          <a:lstStyle/>
          <a:p>
            <a:r>
              <a:rPr lang="el-GR" dirty="0" smtClean="0"/>
              <a:t>Αναστροφές ακτινοβολίας</a:t>
            </a:r>
            <a:endParaRPr lang="el-GR" dirty="0"/>
          </a:p>
        </p:txBody>
      </p:sp>
    </p:spTree>
    <p:extLst>
      <p:ext uri="{BB962C8B-B14F-4D97-AF65-F5344CB8AC3E}">
        <p14:creationId xmlns:p14="http://schemas.microsoft.com/office/powerpoint/2010/main" val="1808161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smtClean="0">
                <a:solidFill>
                  <a:schemeClr val="accent2">
                    <a:lumMod val="75000"/>
                  </a:schemeClr>
                </a:solidFill>
              </a:rPr>
              <a:t>Αντικυκλωνικά συστήματα, στο οποίο η ατμοσφαιρική πίεση αυξάνεται προς το κέντρο, η πίεση είναι τέτοια που προκαλεί αργή κίνηση αέρα προς το έδαφος, ο οποίος συμπιέζεται και θερμαίνεται.</a:t>
            </a:r>
          </a:p>
          <a:p>
            <a:pPr marL="109728" indent="0">
              <a:buNone/>
            </a:pPr>
            <a:endParaRPr lang="el-GR" dirty="0" smtClean="0">
              <a:solidFill>
                <a:schemeClr val="accent2">
                  <a:lumMod val="75000"/>
                </a:schemeClr>
              </a:solidFill>
            </a:endParaRPr>
          </a:p>
          <a:p>
            <a:r>
              <a:rPr lang="el-GR" dirty="0" smtClean="0">
                <a:solidFill>
                  <a:schemeClr val="bg2">
                    <a:lumMod val="50000"/>
                  </a:schemeClr>
                </a:solidFill>
              </a:rPr>
              <a:t>Κατερχόμενος αέρας στην υπήνεμη πλευρά</a:t>
            </a:r>
            <a:r>
              <a:rPr lang="el-GR" dirty="0">
                <a:solidFill>
                  <a:schemeClr val="bg2">
                    <a:lumMod val="50000"/>
                  </a:schemeClr>
                </a:solidFill>
              </a:rPr>
              <a:t> </a:t>
            </a:r>
            <a:r>
              <a:rPr lang="el-GR" dirty="0" smtClean="0">
                <a:solidFill>
                  <a:schemeClr val="bg2">
                    <a:lumMod val="50000"/>
                  </a:schemeClr>
                </a:solidFill>
              </a:rPr>
              <a:t>πλευρά </a:t>
            </a:r>
            <a:r>
              <a:rPr lang="el-GR" dirty="0">
                <a:solidFill>
                  <a:schemeClr val="bg2">
                    <a:lumMod val="50000"/>
                  </a:schemeClr>
                </a:solidFill>
              </a:rPr>
              <a:t>βουνών και ανάμεσα σε σύννεφα λόγω επαγόμενου κυττάρου κυκλοφορίας. </a:t>
            </a:r>
          </a:p>
          <a:p>
            <a:pPr marL="109728" indent="0">
              <a:buNone/>
            </a:pPr>
            <a:endParaRPr lang="el-GR" dirty="0">
              <a:solidFill>
                <a:schemeClr val="accent2">
                  <a:lumMod val="75000"/>
                </a:schemeClr>
              </a:solidFill>
            </a:endParaRPr>
          </a:p>
        </p:txBody>
      </p:sp>
      <p:sp>
        <p:nvSpPr>
          <p:cNvPr id="3" name="Τίτλος 2"/>
          <p:cNvSpPr>
            <a:spLocks noGrp="1"/>
          </p:cNvSpPr>
          <p:nvPr>
            <p:ph type="title"/>
          </p:nvPr>
        </p:nvSpPr>
        <p:spPr/>
        <p:txBody>
          <a:bodyPr/>
          <a:lstStyle/>
          <a:p>
            <a:r>
              <a:rPr lang="el-GR" dirty="0" smtClean="0"/>
              <a:t>Αναστροφές κατάπτωσης</a:t>
            </a:r>
            <a:endParaRPr lang="el-GR" dirty="0"/>
          </a:p>
        </p:txBody>
      </p:sp>
    </p:spTree>
    <p:extLst>
      <p:ext uri="{BB962C8B-B14F-4D97-AF65-F5344CB8AC3E}">
        <p14:creationId xmlns:p14="http://schemas.microsoft.com/office/powerpoint/2010/main" val="337901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endParaRPr lang="el-GR" dirty="0"/>
          </a:p>
          <a:p>
            <a:r>
              <a:rPr lang="el-GR" dirty="0"/>
              <a:t>Οι αναστροφές μεταφοράς δημιουργούνται από οριζόντια μεταφορά α) θερμού αέρα πάνω από ψυχρό αέρα (θερμό μέτωπο), β) ψυχρού αέρα κάτω από θερμό αέρα (ψυχρό μέτωπο) και γ) θερμού αέρα πάνω από ψυχρή επιφάνεια (π.χ. χιόνι, πάγος, νερό). </a:t>
            </a:r>
          </a:p>
          <a:p>
            <a:pPr marL="109728" indent="0">
              <a:buNone/>
            </a:pPr>
            <a:endParaRPr lang="el-GR" dirty="0"/>
          </a:p>
        </p:txBody>
      </p:sp>
      <p:sp>
        <p:nvSpPr>
          <p:cNvPr id="3" name="Τίτλος 2"/>
          <p:cNvSpPr>
            <a:spLocks noGrp="1"/>
          </p:cNvSpPr>
          <p:nvPr>
            <p:ph type="title"/>
          </p:nvPr>
        </p:nvSpPr>
        <p:spPr/>
        <p:txBody>
          <a:bodyPr/>
          <a:lstStyle/>
          <a:p>
            <a:r>
              <a:rPr lang="el-GR" dirty="0" smtClean="0"/>
              <a:t>Αναστροφές μεταφοράς</a:t>
            </a:r>
            <a:endParaRPr lang="el-GR" dirty="0"/>
          </a:p>
        </p:txBody>
      </p:sp>
    </p:spTree>
    <p:extLst>
      <p:ext uri="{BB962C8B-B14F-4D97-AF65-F5344CB8AC3E}">
        <p14:creationId xmlns:p14="http://schemas.microsoft.com/office/powerpoint/2010/main" val="2187676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algn="just">
              <a:lnSpc>
                <a:spcPct val="170000"/>
              </a:lnSpc>
            </a:pPr>
            <a:r>
              <a:rPr lang="el-GR" b="1" u="sng" dirty="0">
                <a:solidFill>
                  <a:schemeClr val="accent2">
                    <a:lumMod val="75000"/>
                  </a:schemeClr>
                </a:solidFill>
              </a:rPr>
              <a:t>Ανάλογα με την προέλευση</a:t>
            </a:r>
          </a:p>
          <a:p>
            <a:pPr algn="just">
              <a:lnSpc>
                <a:spcPct val="170000"/>
              </a:lnSpc>
              <a:buFont typeface="Arial" panose="020B0604020202020204" pitchFamily="34" charset="0"/>
              <a:buChar char="•"/>
            </a:pPr>
            <a:r>
              <a:rPr lang="el-GR" dirty="0"/>
              <a:t> </a:t>
            </a:r>
            <a:r>
              <a:rPr lang="el-GR" b="1" i="1" dirty="0">
                <a:solidFill>
                  <a:schemeClr val="accent2">
                    <a:lumMod val="75000"/>
                  </a:schemeClr>
                </a:solidFill>
              </a:rPr>
              <a:t>Πρωτογενείς: </a:t>
            </a:r>
            <a:r>
              <a:rPr lang="el-GR" dirty="0">
                <a:solidFill>
                  <a:schemeClr val="bg2">
                    <a:lumMod val="25000"/>
                  </a:schemeClr>
                </a:solidFill>
              </a:rPr>
              <a:t>Οι ρύποι που εκπέμπονται απευθείας από μία πηγή π.χ. CO, NO, SO</a:t>
            </a:r>
            <a:r>
              <a:rPr lang="el-GR" baseline="-25000" dirty="0">
                <a:solidFill>
                  <a:schemeClr val="bg2">
                    <a:lumMod val="25000"/>
                  </a:schemeClr>
                </a:solidFill>
              </a:rPr>
              <a:t>2</a:t>
            </a:r>
            <a:r>
              <a:rPr lang="el-GR" dirty="0">
                <a:solidFill>
                  <a:schemeClr val="bg2">
                    <a:lumMod val="25000"/>
                  </a:schemeClr>
                </a:solidFill>
              </a:rPr>
              <a:t>, HC, σωματίδια</a:t>
            </a:r>
          </a:p>
          <a:p>
            <a:pPr algn="just">
              <a:lnSpc>
                <a:spcPct val="170000"/>
              </a:lnSpc>
              <a:buFont typeface="Arial" panose="020B0604020202020204" pitchFamily="34" charset="0"/>
              <a:buChar char="•"/>
            </a:pPr>
            <a:r>
              <a:rPr lang="el-GR" dirty="0"/>
              <a:t> </a:t>
            </a:r>
            <a:r>
              <a:rPr lang="el-GR" b="1" i="1" dirty="0">
                <a:solidFill>
                  <a:schemeClr val="accent2">
                    <a:lumMod val="75000"/>
                  </a:schemeClr>
                </a:solidFill>
              </a:rPr>
              <a:t>Δευτερογενείς: </a:t>
            </a:r>
            <a:r>
              <a:rPr lang="el-GR" dirty="0">
                <a:solidFill>
                  <a:schemeClr val="bg2">
                    <a:lumMod val="25000"/>
                  </a:schemeClr>
                </a:solidFill>
              </a:rPr>
              <a:t>Οι ρύποι που σχηματίζονται στην ατμόσφαιρα από πρωτογενείς ρύπους έπειτα από χημικές αντιδράσεις π.χ. NO</a:t>
            </a:r>
            <a:r>
              <a:rPr lang="el-GR" baseline="-25000" dirty="0">
                <a:solidFill>
                  <a:schemeClr val="bg2">
                    <a:lumMod val="25000"/>
                  </a:schemeClr>
                </a:solidFill>
              </a:rPr>
              <a:t>2</a:t>
            </a:r>
            <a:r>
              <a:rPr lang="el-GR" dirty="0">
                <a:solidFill>
                  <a:schemeClr val="bg2">
                    <a:lumMod val="25000"/>
                  </a:schemeClr>
                </a:solidFill>
              </a:rPr>
              <a:t>, </a:t>
            </a:r>
            <a:r>
              <a:rPr lang="en-US" dirty="0">
                <a:solidFill>
                  <a:schemeClr val="bg2">
                    <a:lumMod val="25000"/>
                  </a:schemeClr>
                </a:solidFill>
              </a:rPr>
              <a:t>O</a:t>
            </a:r>
            <a:r>
              <a:rPr lang="en-US" baseline="-25000" dirty="0">
                <a:solidFill>
                  <a:schemeClr val="bg2">
                    <a:lumMod val="25000"/>
                  </a:schemeClr>
                </a:solidFill>
              </a:rPr>
              <a:t>3</a:t>
            </a:r>
            <a:endParaRPr lang="el-GR" baseline="-25000" dirty="0">
              <a:solidFill>
                <a:schemeClr val="bg2">
                  <a:lumMod val="25000"/>
                </a:schemeClr>
              </a:solidFill>
            </a:endParaRPr>
          </a:p>
          <a:p>
            <a:pPr algn="just">
              <a:lnSpc>
                <a:spcPct val="170000"/>
              </a:lnSpc>
            </a:pPr>
            <a:r>
              <a:rPr lang="el-GR" b="1" u="sng" dirty="0">
                <a:solidFill>
                  <a:schemeClr val="accent2">
                    <a:lumMod val="75000"/>
                  </a:schemeClr>
                </a:solidFill>
              </a:rPr>
              <a:t>Ανάλογα με τη δραστικότητα</a:t>
            </a:r>
          </a:p>
          <a:p>
            <a:pPr algn="just">
              <a:lnSpc>
                <a:spcPct val="170000"/>
              </a:lnSpc>
              <a:buFont typeface="Arial" panose="020B0604020202020204" pitchFamily="34" charset="0"/>
              <a:buChar char="•"/>
            </a:pPr>
            <a:r>
              <a:rPr lang="el-GR" b="1" dirty="0"/>
              <a:t> </a:t>
            </a:r>
            <a:r>
              <a:rPr lang="el-GR" b="1" dirty="0">
                <a:solidFill>
                  <a:schemeClr val="accent2">
                    <a:lumMod val="75000"/>
                  </a:schemeClr>
                </a:solidFill>
              </a:rPr>
              <a:t>Συντηρητικοί ρύποι: </a:t>
            </a:r>
            <a:r>
              <a:rPr lang="el-GR" dirty="0">
                <a:solidFill>
                  <a:schemeClr val="bg2">
                    <a:lumMod val="25000"/>
                  </a:schemeClr>
                </a:solidFill>
              </a:rPr>
              <a:t>είναι οι ρύποι που δεν αντιδρούν εύκολα και παραμένουν για σχετικά μεγάλο χρονικό διάστημα αμετάβλητοι π.χ. χλωριούχο νάτριο</a:t>
            </a:r>
          </a:p>
          <a:p>
            <a:pPr algn="just">
              <a:lnSpc>
                <a:spcPct val="170000"/>
              </a:lnSpc>
              <a:buFont typeface="Arial" panose="020B0604020202020204" pitchFamily="34" charset="0"/>
              <a:buChar char="•"/>
            </a:pPr>
            <a:r>
              <a:rPr lang="el-GR" b="1" dirty="0">
                <a:solidFill>
                  <a:schemeClr val="accent2">
                    <a:lumMod val="75000"/>
                  </a:schemeClr>
                </a:solidFill>
              </a:rPr>
              <a:t> Μη συντηρητικοί ρύποι: </a:t>
            </a:r>
            <a:r>
              <a:rPr lang="el-GR" dirty="0">
                <a:solidFill>
                  <a:schemeClr val="bg2">
                    <a:lumMod val="25000"/>
                  </a:schemeClr>
                </a:solidFill>
              </a:rPr>
              <a:t>είναι</a:t>
            </a:r>
            <a:r>
              <a:rPr lang="el-GR" b="1" dirty="0">
                <a:solidFill>
                  <a:schemeClr val="bg2">
                    <a:lumMod val="25000"/>
                  </a:schemeClr>
                </a:solidFill>
              </a:rPr>
              <a:t> </a:t>
            </a:r>
            <a:r>
              <a:rPr lang="el-GR" dirty="0">
                <a:solidFill>
                  <a:schemeClr val="bg2">
                    <a:lumMod val="25000"/>
                  </a:schemeClr>
                </a:solidFill>
              </a:rPr>
              <a:t>οι ρύποι που αντιδρούν εύκολα και μετασχηματίζονται γρήγορα σε άλλους ρύπους π.χ. </a:t>
            </a:r>
            <a:r>
              <a:rPr lang="en-US" dirty="0" smtClean="0">
                <a:solidFill>
                  <a:schemeClr val="bg2">
                    <a:lumMod val="25000"/>
                  </a:schemeClr>
                </a:solidFill>
              </a:rPr>
              <a:t>O</a:t>
            </a:r>
            <a:r>
              <a:rPr lang="en-US" baseline="-25000" dirty="0" smtClean="0">
                <a:solidFill>
                  <a:schemeClr val="bg2">
                    <a:lumMod val="25000"/>
                  </a:schemeClr>
                </a:solidFill>
              </a:rPr>
              <a:t>3</a:t>
            </a:r>
            <a:endParaRPr lang="en-US" baseline="-25000" dirty="0">
              <a:solidFill>
                <a:schemeClr val="bg2">
                  <a:lumMod val="25000"/>
                </a:schemeClr>
              </a:solidFill>
            </a:endParaRPr>
          </a:p>
          <a:p>
            <a:pPr algn="just"/>
            <a:r>
              <a:rPr lang="el-GR" b="1" u="sng" dirty="0">
                <a:solidFill>
                  <a:schemeClr val="accent2">
                    <a:lumMod val="75000"/>
                  </a:schemeClr>
                </a:solidFill>
              </a:rPr>
              <a:t>Κατάσταση</a:t>
            </a:r>
          </a:p>
          <a:p>
            <a:pPr algn="just"/>
            <a:r>
              <a:rPr lang="el-GR" dirty="0">
                <a:solidFill>
                  <a:schemeClr val="bg2">
                    <a:lumMod val="25000"/>
                  </a:schemeClr>
                </a:solidFill>
              </a:rPr>
              <a:t>• </a:t>
            </a:r>
            <a:r>
              <a:rPr lang="el-GR" i="1" dirty="0">
                <a:solidFill>
                  <a:schemeClr val="bg2">
                    <a:lumMod val="25000"/>
                  </a:schemeClr>
                </a:solidFill>
              </a:rPr>
              <a:t>Αέριοι</a:t>
            </a:r>
          </a:p>
          <a:p>
            <a:pPr algn="just"/>
            <a:r>
              <a:rPr lang="el-GR" i="1" dirty="0">
                <a:solidFill>
                  <a:schemeClr val="bg2">
                    <a:lumMod val="25000"/>
                  </a:schemeClr>
                </a:solidFill>
              </a:rPr>
              <a:t>• Υγροί</a:t>
            </a:r>
          </a:p>
          <a:p>
            <a:pPr algn="just"/>
            <a:r>
              <a:rPr lang="el-GR" i="1" dirty="0">
                <a:solidFill>
                  <a:schemeClr val="bg2">
                    <a:lumMod val="25000"/>
                  </a:schemeClr>
                </a:solidFill>
              </a:rPr>
              <a:t>• Στερεοί</a:t>
            </a:r>
          </a:p>
          <a:p>
            <a:endParaRPr lang="el-GR" dirty="0"/>
          </a:p>
        </p:txBody>
      </p:sp>
      <p:sp>
        <p:nvSpPr>
          <p:cNvPr id="3" name="Title 2"/>
          <p:cNvSpPr>
            <a:spLocks noGrp="1"/>
          </p:cNvSpPr>
          <p:nvPr>
            <p:ph type="title"/>
          </p:nvPr>
        </p:nvSpPr>
        <p:spPr/>
        <p:txBody>
          <a:bodyPr/>
          <a:lstStyle/>
          <a:p>
            <a:r>
              <a:rPr lang="el-GR" dirty="0" smtClean="0"/>
              <a:t>Ταξινόμηση των ρύπων</a:t>
            </a:r>
            <a:endParaRPr lang="el-GR" dirty="0"/>
          </a:p>
        </p:txBody>
      </p:sp>
    </p:spTree>
    <p:extLst>
      <p:ext uri="{BB962C8B-B14F-4D97-AF65-F5344CB8AC3E}">
        <p14:creationId xmlns:p14="http://schemas.microsoft.com/office/powerpoint/2010/main" val="3334796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16024"/>
          </a:xfrm>
        </p:spPr>
        <p:txBody>
          <a:bodyPr>
            <a:normAutofit/>
          </a:bodyPr>
          <a:lstStyle/>
          <a:p>
            <a:pPr>
              <a:buFont typeface="Arial" panose="020B0604020202020204" pitchFamily="34" charset="0"/>
              <a:buChar char="•"/>
            </a:pPr>
            <a:endParaRPr lang="el-GR" i="1" dirty="0" smtClean="0"/>
          </a:p>
          <a:p>
            <a:pPr algn="just">
              <a:buFont typeface="Arial" panose="020B0604020202020204" pitchFamily="34" charset="0"/>
              <a:buChar char="•"/>
            </a:pPr>
            <a:r>
              <a:rPr lang="el-GR" i="1" dirty="0" smtClean="0">
                <a:solidFill>
                  <a:schemeClr val="bg2">
                    <a:lumMod val="25000"/>
                  </a:schemeClr>
                </a:solidFill>
              </a:rPr>
              <a:t>Μη </a:t>
            </a:r>
            <a:r>
              <a:rPr lang="el-GR" i="1" dirty="0">
                <a:solidFill>
                  <a:schemeClr val="bg2">
                    <a:lumMod val="25000"/>
                  </a:schemeClr>
                </a:solidFill>
              </a:rPr>
              <a:t>οργανικές ενώσεις που περιέχουν C, </a:t>
            </a:r>
            <a:r>
              <a:rPr lang="en-US" i="1" dirty="0">
                <a:solidFill>
                  <a:schemeClr val="bg2">
                    <a:lumMod val="25000"/>
                  </a:schemeClr>
                </a:solidFill>
              </a:rPr>
              <a:t>CO &amp; CO2</a:t>
            </a:r>
          </a:p>
          <a:p>
            <a:pPr algn="just">
              <a:buFont typeface="Arial" panose="020B0604020202020204" pitchFamily="34" charset="0"/>
              <a:buChar char="•"/>
            </a:pPr>
            <a:r>
              <a:rPr lang="el-GR" i="1" dirty="0"/>
              <a:t> </a:t>
            </a:r>
            <a:r>
              <a:rPr lang="el-GR" i="1" dirty="0">
                <a:solidFill>
                  <a:schemeClr val="accent2">
                    <a:lumMod val="75000"/>
                  </a:schemeClr>
                </a:solidFill>
              </a:rPr>
              <a:t>Οργανικές ενώσεις: </a:t>
            </a:r>
            <a:r>
              <a:rPr lang="en-US" i="1" dirty="0">
                <a:solidFill>
                  <a:schemeClr val="accent2">
                    <a:lumMod val="75000"/>
                  </a:schemeClr>
                </a:solidFill>
              </a:rPr>
              <a:t>CH</a:t>
            </a:r>
            <a:r>
              <a:rPr lang="en-US" i="1" baseline="-25000" dirty="0">
                <a:solidFill>
                  <a:schemeClr val="accent2">
                    <a:lumMod val="75000"/>
                  </a:schemeClr>
                </a:solidFill>
              </a:rPr>
              <a:t>4</a:t>
            </a:r>
            <a:r>
              <a:rPr lang="en-US" i="1" dirty="0">
                <a:solidFill>
                  <a:schemeClr val="accent2">
                    <a:lumMod val="75000"/>
                  </a:schemeClr>
                </a:solidFill>
              </a:rPr>
              <a:t> &amp; </a:t>
            </a:r>
            <a:r>
              <a:rPr lang="el-GR" i="1" dirty="0">
                <a:solidFill>
                  <a:schemeClr val="accent2">
                    <a:lumMod val="75000"/>
                  </a:schemeClr>
                </a:solidFill>
              </a:rPr>
              <a:t>ανώτερες πτητικές οργανικές ενώσεις (</a:t>
            </a:r>
            <a:r>
              <a:rPr lang="en-US" i="1" dirty="0">
                <a:solidFill>
                  <a:schemeClr val="accent2">
                    <a:lumMod val="75000"/>
                  </a:schemeClr>
                </a:solidFill>
              </a:rPr>
              <a:t>VOCs)</a:t>
            </a:r>
          </a:p>
          <a:p>
            <a:pPr algn="just">
              <a:buFont typeface="Arial" panose="020B0604020202020204" pitchFamily="34" charset="0"/>
              <a:buChar char="•"/>
            </a:pPr>
            <a:r>
              <a:rPr lang="el-GR" dirty="0"/>
              <a:t> </a:t>
            </a:r>
            <a:r>
              <a:rPr lang="el-GR" i="1" dirty="0">
                <a:solidFill>
                  <a:schemeClr val="bg2">
                    <a:lumMod val="25000"/>
                  </a:schemeClr>
                </a:solidFill>
              </a:rPr>
              <a:t>Ενώσεις που περιέχουν </a:t>
            </a:r>
            <a:r>
              <a:rPr lang="en-US" i="1" dirty="0">
                <a:solidFill>
                  <a:schemeClr val="bg2">
                    <a:lumMod val="25000"/>
                  </a:schemeClr>
                </a:solidFill>
              </a:rPr>
              <a:t>S</a:t>
            </a:r>
          </a:p>
          <a:p>
            <a:pPr algn="just">
              <a:buFont typeface="Arial" panose="020B0604020202020204" pitchFamily="34" charset="0"/>
              <a:buChar char="•"/>
            </a:pPr>
            <a:r>
              <a:rPr lang="el-GR" dirty="0"/>
              <a:t> </a:t>
            </a:r>
            <a:r>
              <a:rPr lang="el-GR" i="1" dirty="0">
                <a:solidFill>
                  <a:schemeClr val="accent2">
                    <a:lumMod val="75000"/>
                  </a:schemeClr>
                </a:solidFill>
              </a:rPr>
              <a:t>Ενώσεις που περιέχουν Ν</a:t>
            </a:r>
          </a:p>
          <a:p>
            <a:pPr algn="just">
              <a:buFont typeface="Arial" panose="020B0604020202020204" pitchFamily="34" charset="0"/>
              <a:buChar char="•"/>
            </a:pPr>
            <a:r>
              <a:rPr lang="el-GR" dirty="0"/>
              <a:t> </a:t>
            </a:r>
            <a:r>
              <a:rPr lang="el-GR" i="1" dirty="0">
                <a:solidFill>
                  <a:schemeClr val="bg2">
                    <a:lumMod val="25000"/>
                  </a:schemeClr>
                </a:solidFill>
              </a:rPr>
              <a:t>Σωματίδια ύλης</a:t>
            </a:r>
          </a:p>
          <a:p>
            <a:pPr algn="just">
              <a:buFont typeface="Arial" panose="020B0604020202020204" pitchFamily="34" charset="0"/>
              <a:buChar char="•"/>
            </a:pPr>
            <a:r>
              <a:rPr lang="el-GR" dirty="0"/>
              <a:t> </a:t>
            </a:r>
            <a:r>
              <a:rPr lang="el-GR" i="1" dirty="0">
                <a:solidFill>
                  <a:schemeClr val="accent2">
                    <a:lumMod val="75000"/>
                  </a:schemeClr>
                </a:solidFill>
              </a:rPr>
              <a:t>Επικίνδυνες και τοξικές ουσίες</a:t>
            </a:r>
          </a:p>
          <a:p>
            <a:pPr algn="just">
              <a:buFont typeface="Arial" panose="020B0604020202020204" pitchFamily="34" charset="0"/>
              <a:buChar char="•"/>
            </a:pPr>
            <a:r>
              <a:rPr lang="el-GR" dirty="0"/>
              <a:t> </a:t>
            </a:r>
            <a:r>
              <a:rPr lang="el-GR" i="1" dirty="0">
                <a:solidFill>
                  <a:schemeClr val="bg2">
                    <a:lumMod val="25000"/>
                  </a:schemeClr>
                </a:solidFill>
              </a:rPr>
              <a:t>Φωτοχημικά οξειδωτικά</a:t>
            </a:r>
            <a:endParaRPr lang="el-GR" dirty="0">
              <a:solidFill>
                <a:schemeClr val="bg2">
                  <a:lumMod val="25000"/>
                </a:schemeClr>
              </a:solidFill>
            </a:endParaRPr>
          </a:p>
          <a:p>
            <a:endParaRPr lang="el-GR" dirty="0"/>
          </a:p>
        </p:txBody>
      </p:sp>
      <p:sp>
        <p:nvSpPr>
          <p:cNvPr id="3" name="Title 2"/>
          <p:cNvSpPr>
            <a:spLocks noGrp="1"/>
          </p:cNvSpPr>
          <p:nvPr>
            <p:ph type="title"/>
          </p:nvPr>
        </p:nvSpPr>
        <p:spPr/>
        <p:txBody>
          <a:bodyPr>
            <a:normAutofit fontScale="90000"/>
          </a:bodyPr>
          <a:lstStyle/>
          <a:p>
            <a:r>
              <a:rPr lang="el-GR" dirty="0"/>
              <a:t>Κατηγοριοποίηση ρύπων ανάλογα με τη χημική τους σύσταση</a:t>
            </a:r>
          </a:p>
        </p:txBody>
      </p:sp>
    </p:spTree>
    <p:extLst>
      <p:ext uri="{BB962C8B-B14F-4D97-AF65-F5344CB8AC3E}">
        <p14:creationId xmlns:p14="http://schemas.microsoft.com/office/powerpoint/2010/main" val="743360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buFont typeface="Arial" panose="020B0604020202020204" pitchFamily="34" charset="0"/>
              <a:buChar char="•"/>
            </a:pPr>
            <a:r>
              <a:rPr lang="el-GR" dirty="0" smtClean="0">
                <a:solidFill>
                  <a:schemeClr val="bg2">
                    <a:lumMod val="25000"/>
                  </a:schemeClr>
                </a:solidFill>
              </a:rPr>
              <a:t>Ατμόσφαιρα – σύσταση της ατμόσφαιρας – στοιχεία μετεωρολογίας</a:t>
            </a:r>
            <a:endParaRPr lang="en-US" dirty="0" smtClean="0">
              <a:solidFill>
                <a:schemeClr val="bg2">
                  <a:lumMod val="25000"/>
                </a:schemeClr>
              </a:solidFill>
            </a:endParaRPr>
          </a:p>
          <a:p>
            <a:pPr algn="just">
              <a:buFont typeface="Arial" panose="020B0604020202020204" pitchFamily="34" charset="0"/>
              <a:buChar char="•"/>
            </a:pPr>
            <a:r>
              <a:rPr lang="el-GR" dirty="0" smtClean="0">
                <a:solidFill>
                  <a:schemeClr val="accent2">
                    <a:lumMod val="75000"/>
                  </a:schemeClr>
                </a:solidFill>
              </a:rPr>
              <a:t>Ταξινόμηση και κατηγορίες ρύπων</a:t>
            </a:r>
          </a:p>
          <a:p>
            <a:pPr algn="just">
              <a:buFont typeface="Arial" panose="020B0604020202020204" pitchFamily="34" charset="0"/>
              <a:buChar char="•"/>
            </a:pPr>
            <a:r>
              <a:rPr lang="el-GR" dirty="0" smtClean="0">
                <a:solidFill>
                  <a:schemeClr val="bg2">
                    <a:lumMod val="25000"/>
                  </a:schemeClr>
                </a:solidFill>
              </a:rPr>
              <a:t>Πηγές ρύπανσης</a:t>
            </a:r>
            <a:endParaRPr lang="en-US" dirty="0" smtClean="0">
              <a:solidFill>
                <a:schemeClr val="bg2">
                  <a:lumMod val="25000"/>
                </a:schemeClr>
              </a:solidFill>
            </a:endParaRPr>
          </a:p>
          <a:p>
            <a:pPr algn="just">
              <a:buFont typeface="Arial" panose="020B0604020202020204" pitchFamily="34" charset="0"/>
              <a:buChar char="•"/>
            </a:pPr>
            <a:r>
              <a:rPr lang="el-GR" dirty="0">
                <a:solidFill>
                  <a:schemeClr val="accent2">
                    <a:lumMod val="75000"/>
                  </a:schemeClr>
                </a:solidFill>
              </a:rPr>
              <a:t>Επιδράσεις της </a:t>
            </a:r>
            <a:r>
              <a:rPr lang="el-GR" dirty="0" smtClean="0">
                <a:solidFill>
                  <a:schemeClr val="accent2">
                    <a:lumMod val="75000"/>
                  </a:schemeClr>
                </a:solidFill>
              </a:rPr>
              <a:t>ρύπανσης</a:t>
            </a:r>
          </a:p>
          <a:p>
            <a:pPr algn="just">
              <a:buFont typeface="Arial" panose="020B0604020202020204" pitchFamily="34" charset="0"/>
              <a:buChar char="•"/>
            </a:pPr>
            <a:r>
              <a:rPr lang="el-GR" dirty="0" smtClean="0">
                <a:solidFill>
                  <a:schemeClr val="bg2">
                    <a:lumMod val="25000"/>
                  </a:schemeClr>
                </a:solidFill>
              </a:rPr>
              <a:t>Μεταφορά ρύπων και φυσικές διεργασίες απομάκρυνσης ρύπων</a:t>
            </a:r>
            <a:endParaRPr lang="el-GR" dirty="0">
              <a:solidFill>
                <a:schemeClr val="bg2">
                  <a:lumMod val="25000"/>
                </a:schemeClr>
              </a:solidFill>
            </a:endParaRPr>
          </a:p>
          <a:p>
            <a:pPr algn="just">
              <a:buFont typeface="Arial" panose="020B0604020202020204" pitchFamily="34" charset="0"/>
              <a:buChar char="•"/>
            </a:pPr>
            <a:r>
              <a:rPr lang="el-GR" dirty="0" smtClean="0">
                <a:solidFill>
                  <a:schemeClr val="accent2">
                    <a:lumMod val="75000"/>
                  </a:schemeClr>
                </a:solidFill>
              </a:rPr>
              <a:t>Κυριότεροι αέριοι </a:t>
            </a:r>
            <a:r>
              <a:rPr lang="el-GR" dirty="0">
                <a:solidFill>
                  <a:schemeClr val="accent2">
                    <a:lumMod val="75000"/>
                  </a:schemeClr>
                </a:solidFill>
              </a:rPr>
              <a:t>ρύποι</a:t>
            </a:r>
          </a:p>
          <a:p>
            <a:pPr algn="just">
              <a:buFont typeface="Arial" panose="020B0604020202020204" pitchFamily="34" charset="0"/>
              <a:buChar char="•"/>
            </a:pPr>
            <a:r>
              <a:rPr lang="el-GR" dirty="0" smtClean="0">
                <a:solidFill>
                  <a:schemeClr val="bg2">
                    <a:lumMod val="25000"/>
                  </a:schemeClr>
                </a:solidFill>
              </a:rPr>
              <a:t>Μονάδες </a:t>
            </a:r>
            <a:r>
              <a:rPr lang="el-GR" dirty="0">
                <a:solidFill>
                  <a:schemeClr val="bg2">
                    <a:lumMod val="25000"/>
                  </a:schemeClr>
                </a:solidFill>
              </a:rPr>
              <a:t>συγκεντρώσεων </a:t>
            </a:r>
            <a:r>
              <a:rPr lang="el-GR" dirty="0" smtClean="0">
                <a:solidFill>
                  <a:schemeClr val="bg2">
                    <a:lumMod val="25000"/>
                  </a:schemeClr>
                </a:solidFill>
              </a:rPr>
              <a:t>ρύπων</a:t>
            </a:r>
          </a:p>
          <a:p>
            <a:pPr algn="just">
              <a:buFont typeface="Arial" panose="020B0604020202020204" pitchFamily="34" charset="0"/>
              <a:buChar char="•"/>
            </a:pPr>
            <a:r>
              <a:rPr lang="el-GR" dirty="0" smtClean="0">
                <a:solidFill>
                  <a:schemeClr val="accent2">
                    <a:lumMod val="75000"/>
                  </a:schemeClr>
                </a:solidFill>
              </a:rPr>
              <a:t>Ρύπανση σε εσωτερικούς χώρους</a:t>
            </a:r>
            <a:endParaRPr lang="el-GR" dirty="0">
              <a:solidFill>
                <a:schemeClr val="accent2">
                  <a:lumMod val="75000"/>
                </a:schemeClr>
              </a:solidFill>
            </a:endParaRPr>
          </a:p>
          <a:p>
            <a:endParaRPr lang="el-GR" dirty="0"/>
          </a:p>
        </p:txBody>
      </p:sp>
      <p:sp>
        <p:nvSpPr>
          <p:cNvPr id="3" name="Title 2"/>
          <p:cNvSpPr>
            <a:spLocks noGrp="1"/>
          </p:cNvSpPr>
          <p:nvPr>
            <p:ph type="title"/>
          </p:nvPr>
        </p:nvSpPr>
        <p:spPr/>
        <p:txBody>
          <a:bodyPr/>
          <a:lstStyle/>
          <a:p>
            <a:r>
              <a:rPr lang="el-GR" dirty="0"/>
              <a:t>ΔΟΜΗ ΤΗΣ ΔΙΑΛΕΞΗΣ</a:t>
            </a:r>
          </a:p>
        </p:txBody>
      </p:sp>
    </p:spTree>
    <p:extLst>
      <p:ext uri="{BB962C8B-B14F-4D97-AF65-F5344CB8AC3E}">
        <p14:creationId xmlns:p14="http://schemas.microsoft.com/office/powerpoint/2010/main" val="3658087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smtClean="0"/>
              <a:t>Μέρη στο εκατομμύριο </a:t>
            </a:r>
            <a:r>
              <a:rPr lang="en-US" dirty="0" smtClean="0"/>
              <a:t>ppm</a:t>
            </a:r>
          </a:p>
          <a:p>
            <a:r>
              <a:rPr lang="el-GR" dirty="0" smtClean="0"/>
              <a:t>Ποσοστό κατ’ όγκο %.</a:t>
            </a:r>
          </a:p>
          <a:p>
            <a:r>
              <a:rPr lang="en-US" dirty="0"/>
              <a:t>m</a:t>
            </a:r>
            <a:r>
              <a:rPr lang="en-US" dirty="0" smtClean="0"/>
              <a:t>g/m</a:t>
            </a:r>
            <a:r>
              <a:rPr lang="en-US" baseline="30000" dirty="0" smtClean="0"/>
              <a:t>3</a:t>
            </a:r>
            <a:r>
              <a:rPr lang="en-US" dirty="0" smtClean="0"/>
              <a:t>, </a:t>
            </a:r>
            <a:r>
              <a:rPr lang="el-GR" dirty="0" smtClean="0"/>
              <a:t>μ</a:t>
            </a:r>
            <a:r>
              <a:rPr lang="en-US" dirty="0" smtClean="0"/>
              <a:t>g/m</a:t>
            </a:r>
            <a:r>
              <a:rPr lang="en-US" baseline="30000" dirty="0" smtClean="0"/>
              <a:t>3</a:t>
            </a:r>
            <a:endParaRPr lang="el-GR" baseline="30000" dirty="0"/>
          </a:p>
        </p:txBody>
      </p:sp>
      <p:sp>
        <p:nvSpPr>
          <p:cNvPr id="3" name="Τίτλος 2"/>
          <p:cNvSpPr>
            <a:spLocks noGrp="1"/>
          </p:cNvSpPr>
          <p:nvPr>
            <p:ph type="title"/>
          </p:nvPr>
        </p:nvSpPr>
        <p:spPr/>
        <p:txBody>
          <a:bodyPr>
            <a:normAutofit fontScale="90000"/>
          </a:bodyPr>
          <a:lstStyle/>
          <a:p>
            <a:r>
              <a:rPr lang="el-GR" dirty="0" smtClean="0"/>
              <a:t>Μονάδες μέτρησης συγκέντρωσης</a:t>
            </a:r>
            <a:r>
              <a:rPr lang="en-US" dirty="0" smtClean="0"/>
              <a:t> </a:t>
            </a:r>
            <a:r>
              <a:rPr lang="el-GR" dirty="0" smtClean="0"/>
              <a:t>αερίων ρύπων</a:t>
            </a:r>
            <a:endParaRPr lang="el-GR" dirty="0"/>
          </a:p>
        </p:txBody>
      </p:sp>
    </p:spTree>
    <p:extLst>
      <p:ext uri="{BB962C8B-B14F-4D97-AF65-F5344CB8AC3E}">
        <p14:creationId xmlns:p14="http://schemas.microsoft.com/office/powerpoint/2010/main" val="4101043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Autofit/>
          </a:bodyPr>
          <a:lstStyle/>
          <a:p>
            <a:r>
              <a:rPr lang="el-GR" sz="3200" dirty="0" smtClean="0"/>
              <a:t>Πηγές Ρύπανσης</a:t>
            </a:r>
            <a:endParaRPr lang="el-GR" sz="3200" dirty="0"/>
          </a:p>
        </p:txBody>
      </p:sp>
      <p:sp>
        <p:nvSpPr>
          <p:cNvPr id="2" name="Θέση περιεχομένου 1"/>
          <p:cNvSpPr>
            <a:spLocks noGrp="1"/>
          </p:cNvSpPr>
          <p:nvPr>
            <p:ph idx="1"/>
          </p:nvPr>
        </p:nvSpPr>
        <p:spPr/>
        <p:txBody>
          <a:bodyPr>
            <a:normAutofit fontScale="85000" lnSpcReduction="20000"/>
          </a:bodyPr>
          <a:lstStyle/>
          <a:p>
            <a:pPr algn="just"/>
            <a:r>
              <a:rPr lang="el-GR" b="1" u="sng" dirty="0">
                <a:solidFill>
                  <a:schemeClr val="accent2">
                    <a:lumMod val="75000"/>
                  </a:schemeClr>
                </a:solidFill>
              </a:rPr>
              <a:t>Α) Ανθρωπογενείς πηγές</a:t>
            </a:r>
          </a:p>
          <a:p>
            <a:pPr algn="just">
              <a:buFont typeface="Arial" panose="020B0604020202020204" pitchFamily="34" charset="0"/>
              <a:buChar char="•"/>
            </a:pPr>
            <a:r>
              <a:rPr lang="el-GR" dirty="0"/>
              <a:t> </a:t>
            </a:r>
            <a:r>
              <a:rPr lang="el-GR" i="1" dirty="0">
                <a:solidFill>
                  <a:schemeClr val="bg2">
                    <a:lumMod val="25000"/>
                  </a:schemeClr>
                </a:solidFill>
              </a:rPr>
              <a:t>Αστικές και βιομηχανικές πηγές</a:t>
            </a:r>
          </a:p>
          <a:p>
            <a:pPr algn="just">
              <a:buFont typeface="Arial" panose="020B0604020202020204" pitchFamily="34" charset="0"/>
              <a:buChar char="•"/>
            </a:pPr>
            <a:r>
              <a:rPr lang="el-GR" i="1" dirty="0">
                <a:solidFill>
                  <a:schemeClr val="bg2">
                    <a:lumMod val="25000"/>
                  </a:schemeClr>
                </a:solidFill>
              </a:rPr>
              <a:t> Αγροτικές και γεωργικές </a:t>
            </a:r>
            <a:r>
              <a:rPr lang="el-GR" i="1" dirty="0" smtClean="0">
                <a:solidFill>
                  <a:schemeClr val="bg2">
                    <a:lumMod val="25000"/>
                  </a:schemeClr>
                </a:solidFill>
              </a:rPr>
              <a:t>πηγές</a:t>
            </a:r>
            <a:endParaRPr lang="el-GR" i="1" dirty="0">
              <a:solidFill>
                <a:schemeClr val="bg2">
                  <a:lumMod val="25000"/>
                </a:schemeClr>
              </a:solidFill>
            </a:endParaRPr>
          </a:p>
          <a:p>
            <a:pPr algn="just"/>
            <a:r>
              <a:rPr lang="el-GR" i="1" dirty="0"/>
              <a:t> </a:t>
            </a:r>
            <a:r>
              <a:rPr lang="el-GR" b="1" i="1" u="sng" dirty="0" smtClean="0">
                <a:solidFill>
                  <a:schemeClr val="accent2">
                    <a:lumMod val="75000"/>
                  </a:schemeClr>
                </a:solidFill>
              </a:rPr>
              <a:t>Β</a:t>
            </a:r>
            <a:r>
              <a:rPr lang="el-GR" b="1" u="sng" dirty="0" smtClean="0">
                <a:solidFill>
                  <a:schemeClr val="accent2">
                    <a:lumMod val="75000"/>
                  </a:schemeClr>
                </a:solidFill>
              </a:rPr>
              <a:t>) </a:t>
            </a:r>
            <a:r>
              <a:rPr lang="el-GR" b="1" u="sng" dirty="0">
                <a:solidFill>
                  <a:schemeClr val="accent2">
                    <a:lumMod val="75000"/>
                  </a:schemeClr>
                </a:solidFill>
              </a:rPr>
              <a:t>Ανθρωπογενείς </a:t>
            </a:r>
            <a:r>
              <a:rPr lang="el-GR" b="1" u="sng" dirty="0" smtClean="0">
                <a:solidFill>
                  <a:schemeClr val="accent2">
                    <a:lumMod val="75000"/>
                  </a:schemeClr>
                </a:solidFill>
              </a:rPr>
              <a:t>πηγές</a:t>
            </a:r>
          </a:p>
          <a:p>
            <a:pPr marL="109728" indent="0" algn="just">
              <a:buNone/>
            </a:pPr>
            <a:endParaRPr lang="el-GR" b="1" u="sng" dirty="0"/>
          </a:p>
          <a:p>
            <a:pPr marL="109728" indent="0" algn="just">
              <a:buNone/>
            </a:pPr>
            <a:endParaRPr lang="el-GR" b="1" u="sng" dirty="0"/>
          </a:p>
          <a:p>
            <a:pPr algn="just">
              <a:buFont typeface="Arial" pitchFamily="34" charset="0"/>
              <a:buChar char="•"/>
            </a:pPr>
            <a:r>
              <a:rPr lang="el-GR" b="1" dirty="0" smtClean="0">
                <a:solidFill>
                  <a:schemeClr val="accent2">
                    <a:lumMod val="75000"/>
                  </a:schemeClr>
                </a:solidFill>
              </a:rPr>
              <a:t>Φυσικές </a:t>
            </a:r>
            <a:r>
              <a:rPr lang="el-GR" b="1" dirty="0">
                <a:solidFill>
                  <a:schemeClr val="accent2">
                    <a:lumMod val="75000"/>
                  </a:schemeClr>
                </a:solidFill>
              </a:rPr>
              <a:t>πηγές: </a:t>
            </a:r>
            <a:r>
              <a:rPr lang="el-GR" i="1" dirty="0">
                <a:solidFill>
                  <a:schemeClr val="bg2">
                    <a:lumMod val="25000"/>
                  </a:schemeClr>
                </a:solidFill>
              </a:rPr>
              <a:t>Παράγουν το μεγαλύτερο ποσοστό των εκπεμπόμενων αερίων ρύπων και δεν οδηγούν σε υψηλές συγκεντρώσεις ρύπων (ελάχιστες εξαιρέσεις).</a:t>
            </a:r>
          </a:p>
          <a:p>
            <a:pPr algn="just">
              <a:buFont typeface="Arial" pitchFamily="34" charset="0"/>
              <a:buChar char="•"/>
            </a:pPr>
            <a:r>
              <a:rPr lang="el-GR" b="1" dirty="0">
                <a:solidFill>
                  <a:schemeClr val="accent2">
                    <a:lumMod val="75000"/>
                  </a:schemeClr>
                </a:solidFill>
              </a:rPr>
              <a:t>Ανθρωπογενείς πηγές: </a:t>
            </a:r>
            <a:r>
              <a:rPr lang="el-GR" i="1" dirty="0">
                <a:solidFill>
                  <a:schemeClr val="bg2">
                    <a:lumMod val="25000"/>
                  </a:schemeClr>
                </a:solidFill>
              </a:rPr>
              <a:t>Παράγουν μικρότερο ποσοστό των εκπεμπόμενων αερίων ρύπων και οδηγούν σε υψηλές συγκεντρώσεις ρύπων (ατμοσφαιρικά επεισόδια).</a:t>
            </a:r>
            <a:endParaRPr lang="el-GR" dirty="0">
              <a:solidFill>
                <a:schemeClr val="bg2">
                  <a:lumMod val="25000"/>
                </a:schemeClr>
              </a:solidFill>
            </a:endParaRPr>
          </a:p>
          <a:p>
            <a:endParaRPr lang="el-GR"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l-GR" dirty="0" smtClean="0"/>
          </a:p>
          <a:p>
            <a:r>
              <a:rPr lang="el-GR" dirty="0" smtClean="0">
                <a:solidFill>
                  <a:schemeClr val="bg2">
                    <a:lumMod val="25000"/>
                  </a:schemeClr>
                </a:solidFill>
              </a:rPr>
              <a:t>Μέσα μεταφοράς (60%)</a:t>
            </a:r>
          </a:p>
          <a:p>
            <a:r>
              <a:rPr lang="el-GR" dirty="0" smtClean="0">
                <a:solidFill>
                  <a:schemeClr val="accent2">
                    <a:lumMod val="75000"/>
                  </a:schemeClr>
                </a:solidFill>
              </a:rPr>
              <a:t>Οικιακή θέρμανση (10%)</a:t>
            </a:r>
          </a:p>
          <a:p>
            <a:r>
              <a:rPr lang="el-GR" dirty="0" smtClean="0">
                <a:solidFill>
                  <a:schemeClr val="bg2">
                    <a:lumMod val="25000"/>
                  </a:schemeClr>
                </a:solidFill>
              </a:rPr>
              <a:t>Διεργασίες παραγωγής ηλεκτρικής ενέργειας (10-15%)</a:t>
            </a:r>
          </a:p>
          <a:p>
            <a:r>
              <a:rPr lang="el-GR" dirty="0" smtClean="0">
                <a:solidFill>
                  <a:schemeClr val="accent2">
                    <a:lumMod val="75000"/>
                  </a:schemeClr>
                </a:solidFill>
              </a:rPr>
              <a:t>Ανεπιθύμητες καύσεις (5%)</a:t>
            </a:r>
          </a:p>
          <a:p>
            <a:r>
              <a:rPr lang="el-GR" dirty="0" smtClean="0">
                <a:solidFill>
                  <a:schemeClr val="bg2">
                    <a:lumMod val="25000"/>
                  </a:schemeClr>
                </a:solidFill>
              </a:rPr>
              <a:t>Βιομηχανικές καύσεις καυσίμων (20%) (Γεντεκάκης, 2010).</a:t>
            </a:r>
          </a:p>
          <a:p>
            <a:endParaRPr lang="el-GR" dirty="0"/>
          </a:p>
        </p:txBody>
      </p:sp>
      <p:sp>
        <p:nvSpPr>
          <p:cNvPr id="3" name="Title 2"/>
          <p:cNvSpPr>
            <a:spLocks noGrp="1"/>
          </p:cNvSpPr>
          <p:nvPr>
            <p:ph type="title"/>
          </p:nvPr>
        </p:nvSpPr>
        <p:spPr/>
        <p:txBody>
          <a:bodyPr>
            <a:normAutofit fontScale="90000"/>
          </a:bodyPr>
          <a:lstStyle/>
          <a:p>
            <a:r>
              <a:rPr lang="el-GR" dirty="0" smtClean="0"/>
              <a:t>ΚΥΡΙΕΣ ΠΗΓΕΣ ΡΥΠΑΝΣΗΣ ΑΠΟ ΑΝΘΡΩΠΙΝΕΣ ΔΡΑΣΤΗΡΙΟΤΗΤΕΣ</a:t>
            </a:r>
            <a:endParaRPr lang="el-GR" dirty="0"/>
          </a:p>
        </p:txBody>
      </p:sp>
    </p:spTree>
    <p:extLst>
      <p:ext uri="{BB962C8B-B14F-4D97-AF65-F5344CB8AC3E}">
        <p14:creationId xmlns:p14="http://schemas.microsoft.com/office/powerpoint/2010/main" val="1563216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endParaRPr lang="el-GR" dirty="0" smtClean="0"/>
          </a:p>
          <a:p>
            <a:pPr algn="just"/>
            <a:r>
              <a:rPr lang="el-GR" dirty="0" smtClean="0">
                <a:solidFill>
                  <a:schemeClr val="bg2">
                    <a:lumMod val="25000"/>
                  </a:schemeClr>
                </a:solidFill>
              </a:rPr>
              <a:t>Σωματίδια ύλης που εκτινάσσονται από τα λάστιχα των οχημάτων.</a:t>
            </a:r>
          </a:p>
          <a:p>
            <a:pPr algn="just"/>
            <a:r>
              <a:rPr lang="el-GR" dirty="0" smtClean="0">
                <a:solidFill>
                  <a:schemeClr val="accent2">
                    <a:lumMod val="75000"/>
                  </a:schemeClr>
                </a:solidFill>
              </a:rPr>
              <a:t>Οργανικά συστατικά σε αρώματα και άλλα καλλυντικά προϊόντα.</a:t>
            </a:r>
          </a:p>
          <a:p>
            <a:pPr algn="just"/>
            <a:r>
              <a:rPr lang="el-GR" dirty="0" smtClean="0">
                <a:solidFill>
                  <a:schemeClr val="bg2">
                    <a:lumMod val="25000"/>
                  </a:schemeClr>
                </a:solidFill>
              </a:rPr>
              <a:t>Διαδικασίες κατασκευής δρόμων.</a:t>
            </a:r>
          </a:p>
          <a:p>
            <a:pPr algn="just"/>
            <a:r>
              <a:rPr lang="el-GR" dirty="0" smtClean="0">
                <a:solidFill>
                  <a:schemeClr val="accent2">
                    <a:lumMod val="75000"/>
                  </a:schemeClr>
                </a:solidFill>
              </a:rPr>
              <a:t>Κάπνισμα.</a:t>
            </a:r>
          </a:p>
          <a:p>
            <a:pPr algn="just"/>
            <a:r>
              <a:rPr lang="el-GR" dirty="0" smtClean="0">
                <a:solidFill>
                  <a:schemeClr val="bg2">
                    <a:lumMod val="25000"/>
                  </a:schemeClr>
                </a:solidFill>
              </a:rPr>
              <a:t>Χρήση αεροζόλ.</a:t>
            </a:r>
          </a:p>
          <a:p>
            <a:pPr algn="just"/>
            <a:r>
              <a:rPr lang="el-GR" dirty="0" smtClean="0">
                <a:solidFill>
                  <a:schemeClr val="accent2">
                    <a:lumMod val="75000"/>
                  </a:schemeClr>
                </a:solidFill>
              </a:rPr>
              <a:t>Γέμισμα αυτοκινήτου με βενζίνη.</a:t>
            </a:r>
          </a:p>
          <a:p>
            <a:pPr algn="just"/>
            <a:r>
              <a:rPr lang="el-GR" dirty="0" smtClean="0">
                <a:solidFill>
                  <a:schemeClr val="bg2">
                    <a:lumMod val="25000"/>
                  </a:schemeClr>
                </a:solidFill>
              </a:rPr>
              <a:t>Ναφθαλίνη.</a:t>
            </a:r>
          </a:p>
          <a:p>
            <a:pPr algn="just"/>
            <a:r>
              <a:rPr lang="el-GR" dirty="0" smtClean="0">
                <a:solidFill>
                  <a:schemeClr val="accent2">
                    <a:lumMod val="75000"/>
                  </a:schemeClr>
                </a:solidFill>
              </a:rPr>
              <a:t>Βάδισμα.</a:t>
            </a:r>
          </a:p>
          <a:p>
            <a:endParaRPr lang="el-GR" dirty="0" smtClean="0">
              <a:solidFill>
                <a:schemeClr val="bg2">
                  <a:lumMod val="25000"/>
                </a:schemeClr>
              </a:solidFill>
            </a:endParaRPr>
          </a:p>
          <a:p>
            <a:endParaRPr lang="el-GR" dirty="0"/>
          </a:p>
        </p:txBody>
      </p:sp>
      <p:sp>
        <p:nvSpPr>
          <p:cNvPr id="3" name="Title 2"/>
          <p:cNvSpPr>
            <a:spLocks noGrp="1"/>
          </p:cNvSpPr>
          <p:nvPr>
            <p:ph type="title"/>
          </p:nvPr>
        </p:nvSpPr>
        <p:spPr/>
        <p:txBody>
          <a:bodyPr>
            <a:normAutofit fontScale="90000"/>
          </a:bodyPr>
          <a:lstStyle/>
          <a:p>
            <a:r>
              <a:rPr lang="el-GR" dirty="0" smtClean="0"/>
              <a:t>ΑΛΛΕΣ ΑΝΘΡΩΠΙΝΕΣ ΔΡΑΣΤΗΡΙΟΤΗΤΕΣ ΚΑΙ ΕΚΠΟΜΠΕΣ</a:t>
            </a:r>
            <a:endParaRPr lang="el-GR" dirty="0"/>
          </a:p>
        </p:txBody>
      </p:sp>
    </p:spTree>
    <p:extLst>
      <p:ext uri="{BB962C8B-B14F-4D97-AF65-F5344CB8AC3E}">
        <p14:creationId xmlns:p14="http://schemas.microsoft.com/office/powerpoint/2010/main" val="3077364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buFont typeface="Arial" panose="020B0604020202020204" pitchFamily="34" charset="0"/>
              <a:buChar char="•"/>
            </a:pPr>
            <a:r>
              <a:rPr lang="el-GR" i="1" dirty="0">
                <a:solidFill>
                  <a:schemeClr val="bg2">
                    <a:lumMod val="50000"/>
                  </a:schemeClr>
                </a:solidFill>
              </a:rPr>
              <a:t> Εκπομπές από τα οχήματα</a:t>
            </a:r>
          </a:p>
          <a:p>
            <a:pPr algn="just"/>
            <a:r>
              <a:rPr lang="pl-PL" sz="1900" i="1" dirty="0">
                <a:solidFill>
                  <a:schemeClr val="accent2">
                    <a:lumMod val="75000"/>
                  </a:schemeClr>
                </a:solidFill>
              </a:rPr>
              <a:t>CO, CO</a:t>
            </a:r>
            <a:r>
              <a:rPr lang="pl-PL" sz="1900" i="1" baseline="-25000" dirty="0">
                <a:solidFill>
                  <a:schemeClr val="accent2">
                    <a:lumMod val="75000"/>
                  </a:schemeClr>
                </a:solidFill>
              </a:rPr>
              <a:t>2</a:t>
            </a:r>
            <a:r>
              <a:rPr lang="pl-PL" sz="1900" i="1" dirty="0">
                <a:solidFill>
                  <a:schemeClr val="accent2">
                    <a:lumMod val="75000"/>
                  </a:schemeClr>
                </a:solidFill>
              </a:rPr>
              <a:t>, SO</a:t>
            </a:r>
            <a:r>
              <a:rPr lang="pl-PL" sz="1900" i="1" baseline="-25000" dirty="0">
                <a:solidFill>
                  <a:schemeClr val="accent2">
                    <a:lumMod val="75000"/>
                  </a:schemeClr>
                </a:solidFill>
              </a:rPr>
              <a:t>2</a:t>
            </a:r>
            <a:r>
              <a:rPr lang="pl-PL" sz="1900" i="1" dirty="0">
                <a:solidFill>
                  <a:schemeClr val="accent2">
                    <a:lumMod val="75000"/>
                  </a:schemeClr>
                </a:solidFill>
              </a:rPr>
              <a:t>, NOx, HC, VOCs</a:t>
            </a:r>
            <a:endParaRPr lang="el-GR" sz="1900" i="1" dirty="0">
              <a:solidFill>
                <a:schemeClr val="accent2">
                  <a:lumMod val="75000"/>
                </a:schemeClr>
              </a:solidFill>
            </a:endParaRPr>
          </a:p>
          <a:p>
            <a:pPr algn="just">
              <a:buFont typeface="Arial" panose="020B0604020202020204" pitchFamily="34" charset="0"/>
              <a:buChar char="•"/>
            </a:pPr>
            <a:r>
              <a:rPr lang="el-GR" i="1" dirty="0">
                <a:solidFill>
                  <a:schemeClr val="bg2">
                    <a:lumMod val="50000"/>
                  </a:schemeClr>
                </a:solidFill>
              </a:rPr>
              <a:t> Εκπομπές από βιομηχανικές δραστηριότητες</a:t>
            </a:r>
          </a:p>
          <a:p>
            <a:pPr algn="just"/>
            <a:r>
              <a:rPr lang="el-GR" sz="1900" i="1" dirty="0">
                <a:solidFill>
                  <a:schemeClr val="accent2">
                    <a:lumMod val="75000"/>
                  </a:schemeClr>
                </a:solidFill>
              </a:rPr>
              <a:t>Πλήθος αερίων ρύπων και σωματιδίων</a:t>
            </a:r>
          </a:p>
          <a:p>
            <a:pPr algn="just">
              <a:buFont typeface="Arial" panose="020B0604020202020204" pitchFamily="34" charset="0"/>
              <a:buChar char="•"/>
            </a:pPr>
            <a:r>
              <a:rPr lang="el-GR" i="1" dirty="0">
                <a:solidFill>
                  <a:schemeClr val="bg2">
                    <a:lumMod val="50000"/>
                  </a:schemeClr>
                </a:solidFill>
              </a:rPr>
              <a:t> Εκπομπές από παραγωγή ενέργειας</a:t>
            </a:r>
          </a:p>
          <a:p>
            <a:pPr algn="just"/>
            <a:r>
              <a:rPr lang="pl-PL" sz="1900" i="1" dirty="0">
                <a:solidFill>
                  <a:schemeClr val="accent2">
                    <a:lumMod val="75000"/>
                  </a:schemeClr>
                </a:solidFill>
              </a:rPr>
              <a:t>CO, CO</a:t>
            </a:r>
            <a:r>
              <a:rPr lang="pl-PL" sz="1900" i="1" baseline="-25000" dirty="0">
                <a:solidFill>
                  <a:schemeClr val="accent2">
                    <a:lumMod val="75000"/>
                  </a:schemeClr>
                </a:solidFill>
              </a:rPr>
              <a:t>2</a:t>
            </a:r>
            <a:r>
              <a:rPr lang="pl-PL" sz="1900" i="1" dirty="0">
                <a:solidFill>
                  <a:schemeClr val="accent2">
                    <a:lumMod val="75000"/>
                  </a:schemeClr>
                </a:solidFill>
              </a:rPr>
              <a:t>, SO</a:t>
            </a:r>
            <a:r>
              <a:rPr lang="pl-PL" sz="1900" i="1" baseline="-25000" dirty="0">
                <a:solidFill>
                  <a:schemeClr val="accent2">
                    <a:lumMod val="75000"/>
                  </a:schemeClr>
                </a:solidFill>
              </a:rPr>
              <a:t>2</a:t>
            </a:r>
            <a:r>
              <a:rPr lang="pl-PL" sz="1900" i="1" dirty="0">
                <a:solidFill>
                  <a:schemeClr val="accent2">
                    <a:lumMod val="75000"/>
                  </a:schemeClr>
                </a:solidFill>
              </a:rPr>
              <a:t>, NOx, HC, VOCs,</a:t>
            </a:r>
            <a:r>
              <a:rPr lang="el-GR" sz="1900" i="1" dirty="0">
                <a:solidFill>
                  <a:schemeClr val="accent2">
                    <a:lumMod val="75000"/>
                  </a:schemeClr>
                </a:solidFill>
              </a:rPr>
              <a:t> σωματίδια (τέφρα, βαρέα μέταλλα)</a:t>
            </a:r>
          </a:p>
          <a:p>
            <a:pPr algn="just">
              <a:buFont typeface="Arial" panose="020B0604020202020204" pitchFamily="34" charset="0"/>
              <a:buChar char="•"/>
            </a:pPr>
            <a:r>
              <a:rPr lang="el-GR" i="1" dirty="0">
                <a:solidFill>
                  <a:schemeClr val="accent2">
                    <a:lumMod val="75000"/>
                  </a:schemeClr>
                </a:solidFill>
              </a:rPr>
              <a:t> </a:t>
            </a:r>
            <a:r>
              <a:rPr lang="el-GR" i="1" dirty="0">
                <a:solidFill>
                  <a:schemeClr val="bg2">
                    <a:lumMod val="50000"/>
                  </a:schemeClr>
                </a:solidFill>
              </a:rPr>
              <a:t>Εκπομπές από καύση</a:t>
            </a:r>
          </a:p>
          <a:p>
            <a:pPr algn="just"/>
            <a:r>
              <a:rPr lang="pl-PL" sz="1900" i="1" dirty="0">
                <a:solidFill>
                  <a:schemeClr val="accent2">
                    <a:lumMod val="75000"/>
                  </a:schemeClr>
                </a:solidFill>
              </a:rPr>
              <a:t>CO, CO</a:t>
            </a:r>
            <a:r>
              <a:rPr lang="pl-PL" sz="1900" i="1" baseline="-25000" dirty="0">
                <a:solidFill>
                  <a:schemeClr val="accent2">
                    <a:lumMod val="75000"/>
                  </a:schemeClr>
                </a:solidFill>
              </a:rPr>
              <a:t>2</a:t>
            </a:r>
            <a:r>
              <a:rPr lang="pl-PL" sz="1900" i="1" dirty="0">
                <a:solidFill>
                  <a:schemeClr val="accent2">
                    <a:lumMod val="75000"/>
                  </a:schemeClr>
                </a:solidFill>
              </a:rPr>
              <a:t>, SO</a:t>
            </a:r>
            <a:r>
              <a:rPr lang="pl-PL" sz="1900" i="1" baseline="-25000" dirty="0">
                <a:solidFill>
                  <a:schemeClr val="accent2">
                    <a:lumMod val="75000"/>
                  </a:schemeClr>
                </a:solidFill>
              </a:rPr>
              <a:t>2</a:t>
            </a:r>
            <a:r>
              <a:rPr lang="pl-PL" sz="1900" i="1" dirty="0">
                <a:solidFill>
                  <a:schemeClr val="accent2">
                    <a:lumMod val="75000"/>
                  </a:schemeClr>
                </a:solidFill>
              </a:rPr>
              <a:t>, NOx, HC, VOCs,</a:t>
            </a:r>
            <a:r>
              <a:rPr lang="el-GR" sz="1900" i="1" dirty="0">
                <a:solidFill>
                  <a:schemeClr val="accent2">
                    <a:lumMod val="75000"/>
                  </a:schemeClr>
                </a:solidFill>
              </a:rPr>
              <a:t> σωματίδια</a:t>
            </a:r>
          </a:p>
          <a:p>
            <a:pPr algn="just">
              <a:buFont typeface="Arial" panose="020B0604020202020204" pitchFamily="34" charset="0"/>
              <a:buChar char="•"/>
            </a:pPr>
            <a:r>
              <a:rPr lang="el-GR" i="1" dirty="0">
                <a:solidFill>
                  <a:schemeClr val="accent2">
                    <a:lumMod val="75000"/>
                  </a:schemeClr>
                </a:solidFill>
              </a:rPr>
              <a:t> </a:t>
            </a:r>
            <a:r>
              <a:rPr lang="el-GR" i="1" dirty="0">
                <a:solidFill>
                  <a:schemeClr val="bg2">
                    <a:lumMod val="50000"/>
                  </a:schemeClr>
                </a:solidFill>
              </a:rPr>
              <a:t>Απορρίμματα</a:t>
            </a:r>
          </a:p>
          <a:p>
            <a:pPr marL="0" indent="0" algn="just">
              <a:buNone/>
            </a:pPr>
            <a:r>
              <a:rPr lang="el-GR" sz="1900" i="1" dirty="0">
                <a:solidFill>
                  <a:schemeClr val="accent2">
                    <a:lumMod val="75000"/>
                  </a:schemeClr>
                </a:solidFill>
              </a:rPr>
              <a:t>  </a:t>
            </a:r>
            <a:r>
              <a:rPr lang="pl-PL" sz="1900" i="1" dirty="0">
                <a:solidFill>
                  <a:schemeClr val="accent2">
                    <a:lumMod val="75000"/>
                  </a:schemeClr>
                </a:solidFill>
              </a:rPr>
              <a:t>CO, CO</a:t>
            </a:r>
            <a:r>
              <a:rPr lang="pl-PL" sz="1900" i="1" baseline="-25000" dirty="0">
                <a:solidFill>
                  <a:schemeClr val="accent2">
                    <a:lumMod val="75000"/>
                  </a:schemeClr>
                </a:solidFill>
              </a:rPr>
              <a:t>2</a:t>
            </a:r>
            <a:r>
              <a:rPr lang="pl-PL" sz="1900" i="1" dirty="0">
                <a:solidFill>
                  <a:schemeClr val="accent2">
                    <a:lumMod val="75000"/>
                  </a:schemeClr>
                </a:solidFill>
              </a:rPr>
              <a:t>, H</a:t>
            </a:r>
            <a:r>
              <a:rPr lang="pl-PL" sz="1900" i="1" baseline="-25000" dirty="0">
                <a:solidFill>
                  <a:schemeClr val="accent2">
                    <a:lumMod val="75000"/>
                  </a:schemeClr>
                </a:solidFill>
              </a:rPr>
              <a:t>2</a:t>
            </a:r>
            <a:r>
              <a:rPr lang="pl-PL" sz="1900" i="1" dirty="0">
                <a:solidFill>
                  <a:schemeClr val="accent2">
                    <a:lumMod val="75000"/>
                  </a:schemeClr>
                </a:solidFill>
              </a:rPr>
              <a:t>S, NH</a:t>
            </a:r>
            <a:r>
              <a:rPr lang="pl-PL" sz="1900" i="1" baseline="-25000" dirty="0">
                <a:solidFill>
                  <a:schemeClr val="accent2">
                    <a:lumMod val="75000"/>
                  </a:schemeClr>
                </a:solidFill>
              </a:rPr>
              <a:t>3</a:t>
            </a:r>
            <a:r>
              <a:rPr lang="pl-PL" sz="1900" i="1" dirty="0">
                <a:solidFill>
                  <a:schemeClr val="accent2">
                    <a:lumMod val="75000"/>
                  </a:schemeClr>
                </a:solidFill>
              </a:rPr>
              <a:t>, CH</a:t>
            </a:r>
            <a:r>
              <a:rPr lang="pl-PL" sz="1900" i="1" baseline="-25000" dirty="0">
                <a:solidFill>
                  <a:schemeClr val="accent2">
                    <a:lumMod val="75000"/>
                  </a:schemeClr>
                </a:solidFill>
              </a:rPr>
              <a:t>4</a:t>
            </a:r>
            <a:r>
              <a:rPr lang="pl-PL" sz="1900" i="1" dirty="0">
                <a:solidFill>
                  <a:schemeClr val="accent2">
                    <a:lumMod val="75000"/>
                  </a:schemeClr>
                </a:solidFill>
              </a:rPr>
              <a:t>,</a:t>
            </a:r>
            <a:r>
              <a:rPr lang="el-GR" sz="1900" i="1" dirty="0">
                <a:solidFill>
                  <a:schemeClr val="accent2">
                    <a:lumMod val="75000"/>
                  </a:schemeClr>
                </a:solidFill>
              </a:rPr>
              <a:t> σωματίδια</a:t>
            </a:r>
          </a:p>
          <a:p>
            <a:pPr algn="just">
              <a:buFont typeface="Arial" panose="020B0604020202020204" pitchFamily="34" charset="0"/>
              <a:buChar char="•"/>
            </a:pPr>
            <a:r>
              <a:rPr lang="el-GR" i="1" dirty="0">
                <a:solidFill>
                  <a:schemeClr val="accent2">
                    <a:lumMod val="75000"/>
                  </a:schemeClr>
                </a:solidFill>
              </a:rPr>
              <a:t> </a:t>
            </a:r>
            <a:r>
              <a:rPr lang="el-GR" i="1" dirty="0">
                <a:solidFill>
                  <a:schemeClr val="bg2">
                    <a:lumMod val="50000"/>
                  </a:schemeClr>
                </a:solidFill>
              </a:rPr>
              <a:t>Κατασκευαστικά έργα</a:t>
            </a:r>
          </a:p>
          <a:p>
            <a:pPr marL="0" indent="0" algn="just">
              <a:buNone/>
            </a:pPr>
            <a:r>
              <a:rPr lang="el-GR" dirty="0">
                <a:solidFill>
                  <a:schemeClr val="accent2">
                    <a:lumMod val="75000"/>
                  </a:schemeClr>
                </a:solidFill>
              </a:rPr>
              <a:t>  </a:t>
            </a:r>
            <a:r>
              <a:rPr lang="pl-PL" sz="1900" i="1" dirty="0">
                <a:solidFill>
                  <a:schemeClr val="accent2">
                    <a:lumMod val="75000"/>
                  </a:schemeClr>
                </a:solidFill>
              </a:rPr>
              <a:t>CO, CO</a:t>
            </a:r>
            <a:r>
              <a:rPr lang="pl-PL" sz="1900" i="1" baseline="-25000" dirty="0">
                <a:solidFill>
                  <a:schemeClr val="accent2">
                    <a:lumMod val="75000"/>
                  </a:schemeClr>
                </a:solidFill>
              </a:rPr>
              <a:t>2</a:t>
            </a:r>
            <a:r>
              <a:rPr lang="pl-PL" sz="1900" i="1" dirty="0">
                <a:solidFill>
                  <a:schemeClr val="accent2">
                    <a:lumMod val="75000"/>
                  </a:schemeClr>
                </a:solidFill>
              </a:rPr>
              <a:t>, NOx, HC, VOCs,</a:t>
            </a:r>
            <a:r>
              <a:rPr lang="el-GR" sz="1900" i="1" dirty="0">
                <a:solidFill>
                  <a:schemeClr val="accent2">
                    <a:lumMod val="75000"/>
                  </a:schemeClr>
                </a:solidFill>
              </a:rPr>
              <a:t> σωματίδια, σκόνη</a:t>
            </a:r>
          </a:p>
          <a:p>
            <a:endParaRPr lang="el-GR" dirty="0"/>
          </a:p>
        </p:txBody>
      </p:sp>
      <p:sp>
        <p:nvSpPr>
          <p:cNvPr id="3" name="Title 2"/>
          <p:cNvSpPr>
            <a:spLocks noGrp="1"/>
          </p:cNvSpPr>
          <p:nvPr>
            <p:ph type="title"/>
          </p:nvPr>
        </p:nvSpPr>
        <p:spPr/>
        <p:txBody>
          <a:bodyPr>
            <a:normAutofit fontScale="90000"/>
          </a:bodyPr>
          <a:lstStyle/>
          <a:p>
            <a:r>
              <a:rPr lang="el-GR" dirty="0"/>
              <a:t>ΑΣΤΙΚΕΣ ΚΑΙ ΒΙΟΜΗΧΑΝΙΚΕΣ ΠΗΓΕΣ</a:t>
            </a:r>
          </a:p>
        </p:txBody>
      </p:sp>
    </p:spTree>
    <p:extLst>
      <p:ext uri="{BB962C8B-B14F-4D97-AF65-F5344CB8AC3E}">
        <p14:creationId xmlns:p14="http://schemas.microsoft.com/office/powerpoint/2010/main" val="2746806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ΑΣΤΙΚΕΣ ΚΑΙ ΒΙΟΜΗΧΑΝΙΚΕΣ ΠΗΓΕΣ</a:t>
            </a:r>
          </a:p>
        </p:txBody>
      </p:sp>
      <p:pic>
        <p:nvPicPr>
          <p:cNvPr id="4" name="Θέση περιεχομένου 3"/>
          <p:cNvPicPr>
            <a:picLocks noGrp="1" noChangeAspect="1"/>
          </p:cNvPicPr>
          <p:nvPr>
            <p:ph idx="1"/>
          </p:nvPr>
        </p:nvPicPr>
        <p:blipFill>
          <a:blip r:embed="rId3"/>
          <a:stretch>
            <a:fillRect/>
          </a:stretch>
        </p:blipFill>
        <p:spPr>
          <a:xfrm>
            <a:off x="1187624" y="1830655"/>
            <a:ext cx="2998763" cy="2246417"/>
          </a:xfrm>
          <a:prstGeom prst="rect">
            <a:avLst/>
          </a:prstGeom>
        </p:spPr>
      </p:pic>
      <p:pic>
        <p:nvPicPr>
          <p:cNvPr id="5" name="Εικόνα 5"/>
          <p:cNvPicPr>
            <a:picLocks noChangeAspect="1"/>
          </p:cNvPicPr>
          <p:nvPr/>
        </p:nvPicPr>
        <p:blipFill>
          <a:blip r:embed="rId4"/>
          <a:stretch>
            <a:fillRect/>
          </a:stretch>
        </p:blipFill>
        <p:spPr>
          <a:xfrm>
            <a:off x="4788024" y="1844824"/>
            <a:ext cx="3224118" cy="1932188"/>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4450357"/>
            <a:ext cx="268922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391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1266825" y="1834356"/>
            <a:ext cx="6610350" cy="3819525"/>
          </a:xfrm>
          <a:prstGeom prst="rect">
            <a:avLst/>
          </a:prstGeom>
        </p:spPr>
      </p:pic>
      <p:sp>
        <p:nvSpPr>
          <p:cNvPr id="3" name="Τίτλος 2"/>
          <p:cNvSpPr>
            <a:spLocks noGrp="1"/>
          </p:cNvSpPr>
          <p:nvPr>
            <p:ph type="title"/>
          </p:nvPr>
        </p:nvSpPr>
        <p:spPr/>
        <p:txBody>
          <a:bodyPr>
            <a:normAutofit/>
          </a:bodyPr>
          <a:lstStyle/>
          <a:p>
            <a:r>
              <a:rPr lang="el-GR" sz="3200" dirty="0" smtClean="0"/>
              <a:t>Εκπεμπόμενοι ρύποι από διάφορες βιομηχανικές δραστηριότητες</a:t>
            </a:r>
            <a:endParaRPr lang="el-GR" sz="3200" dirty="0"/>
          </a:p>
        </p:txBody>
      </p:sp>
    </p:spTree>
    <p:extLst>
      <p:ext uri="{BB962C8B-B14F-4D97-AF65-F5344CB8AC3E}">
        <p14:creationId xmlns:p14="http://schemas.microsoft.com/office/powerpoint/2010/main" val="2604384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l-GR" sz="2400" i="1" dirty="0">
                <a:solidFill>
                  <a:schemeClr val="bg2">
                    <a:lumMod val="25000"/>
                  </a:schemeClr>
                </a:solidFill>
              </a:rPr>
              <a:t>Εκπομπές σκόνης</a:t>
            </a:r>
          </a:p>
          <a:p>
            <a:pPr>
              <a:buFont typeface="Arial" panose="020B0604020202020204" pitchFamily="34" charset="0"/>
              <a:buChar char="•"/>
            </a:pPr>
            <a:r>
              <a:rPr lang="el-GR" sz="2400" i="1" dirty="0" smtClean="0">
                <a:solidFill>
                  <a:schemeClr val="bg2">
                    <a:lumMod val="25000"/>
                  </a:schemeClr>
                </a:solidFill>
              </a:rPr>
              <a:t>Καύσεις </a:t>
            </a:r>
            <a:r>
              <a:rPr lang="el-GR" sz="2400" i="1" dirty="0">
                <a:solidFill>
                  <a:schemeClr val="bg2">
                    <a:lumMod val="25000"/>
                  </a:schemeClr>
                </a:solidFill>
              </a:rPr>
              <a:t>για εκχέρσωση γης &amp; καύση αγροτικών αποβλήτων</a:t>
            </a:r>
          </a:p>
          <a:p>
            <a:r>
              <a:rPr lang="pl-PL" sz="1800" i="1" dirty="0">
                <a:solidFill>
                  <a:schemeClr val="accent2">
                    <a:lumMod val="75000"/>
                  </a:schemeClr>
                </a:solidFill>
              </a:rPr>
              <a:t>CO, CO</a:t>
            </a:r>
            <a:r>
              <a:rPr lang="pl-PL" sz="1800" i="1" baseline="-25000" dirty="0">
                <a:solidFill>
                  <a:schemeClr val="accent2">
                    <a:lumMod val="75000"/>
                  </a:schemeClr>
                </a:solidFill>
              </a:rPr>
              <a:t>2</a:t>
            </a:r>
            <a:r>
              <a:rPr lang="pl-PL" sz="1800" i="1" dirty="0">
                <a:solidFill>
                  <a:schemeClr val="accent2">
                    <a:lumMod val="75000"/>
                  </a:schemeClr>
                </a:solidFill>
              </a:rPr>
              <a:t>, SO</a:t>
            </a:r>
            <a:r>
              <a:rPr lang="pl-PL" sz="1800" i="1" baseline="-25000" dirty="0">
                <a:solidFill>
                  <a:schemeClr val="accent2">
                    <a:lumMod val="75000"/>
                  </a:schemeClr>
                </a:solidFill>
              </a:rPr>
              <a:t>2</a:t>
            </a:r>
            <a:r>
              <a:rPr lang="pl-PL" sz="1800" i="1" dirty="0">
                <a:solidFill>
                  <a:schemeClr val="accent2">
                    <a:lumMod val="75000"/>
                  </a:schemeClr>
                </a:solidFill>
              </a:rPr>
              <a:t>, HC, σωματίδια</a:t>
            </a:r>
          </a:p>
          <a:p>
            <a:pPr>
              <a:buFont typeface="Arial" panose="020B0604020202020204" pitchFamily="34" charset="0"/>
              <a:buChar char="•"/>
            </a:pPr>
            <a:r>
              <a:rPr lang="el-GR" sz="2400" i="1" dirty="0" smtClean="0">
                <a:solidFill>
                  <a:schemeClr val="bg2">
                    <a:lumMod val="25000"/>
                  </a:schemeClr>
                </a:solidFill>
              </a:rPr>
              <a:t>Εκπομπές </a:t>
            </a:r>
            <a:r>
              <a:rPr lang="el-GR" sz="2400" i="1" dirty="0">
                <a:solidFill>
                  <a:schemeClr val="bg2">
                    <a:lumMod val="25000"/>
                  </a:schemeClr>
                </a:solidFill>
              </a:rPr>
              <a:t>εδαφών</a:t>
            </a:r>
          </a:p>
          <a:p>
            <a:r>
              <a:rPr lang="el-GR" sz="1800" i="1" dirty="0">
                <a:solidFill>
                  <a:schemeClr val="accent2">
                    <a:lumMod val="75000"/>
                  </a:schemeClr>
                </a:solidFill>
              </a:rPr>
              <a:t>Αζωτούχα οξείδια</a:t>
            </a:r>
          </a:p>
          <a:p>
            <a:pPr>
              <a:buFont typeface="Arial" panose="020B0604020202020204" pitchFamily="34" charset="0"/>
              <a:buChar char="•"/>
            </a:pPr>
            <a:r>
              <a:rPr lang="el-GR" sz="2400" i="1" dirty="0" smtClean="0">
                <a:solidFill>
                  <a:schemeClr val="bg2">
                    <a:lumMod val="25000"/>
                  </a:schemeClr>
                </a:solidFill>
              </a:rPr>
              <a:t>Ψεκασμοί </a:t>
            </a:r>
            <a:r>
              <a:rPr lang="el-GR" sz="2400" i="1" dirty="0">
                <a:solidFill>
                  <a:schemeClr val="bg2">
                    <a:lumMod val="25000"/>
                  </a:schemeClr>
                </a:solidFill>
              </a:rPr>
              <a:t>με αεροπλάνα</a:t>
            </a:r>
          </a:p>
          <a:p>
            <a:pPr>
              <a:buFont typeface="Arial" panose="020B0604020202020204" pitchFamily="34" charset="0"/>
              <a:buChar char="•"/>
            </a:pPr>
            <a:r>
              <a:rPr lang="el-GR" sz="2400" i="1" dirty="0" smtClean="0">
                <a:solidFill>
                  <a:schemeClr val="bg2">
                    <a:lumMod val="25000"/>
                  </a:schemeClr>
                </a:solidFill>
              </a:rPr>
              <a:t>Αποσύνθεση </a:t>
            </a:r>
            <a:r>
              <a:rPr lang="el-GR" sz="2400" i="1" dirty="0">
                <a:solidFill>
                  <a:schemeClr val="bg2">
                    <a:lumMod val="25000"/>
                  </a:schemeClr>
                </a:solidFill>
              </a:rPr>
              <a:t>αποβλήτων</a:t>
            </a:r>
          </a:p>
          <a:p>
            <a:r>
              <a:rPr lang="en-US" sz="1800" i="1" dirty="0">
                <a:solidFill>
                  <a:schemeClr val="accent2">
                    <a:lumMod val="75000"/>
                  </a:schemeClr>
                </a:solidFill>
              </a:rPr>
              <a:t>NH</a:t>
            </a:r>
            <a:r>
              <a:rPr lang="en-US" sz="1800" i="1" baseline="-25000" dirty="0">
                <a:solidFill>
                  <a:schemeClr val="accent2">
                    <a:lumMod val="75000"/>
                  </a:schemeClr>
                </a:solidFill>
              </a:rPr>
              <a:t>3</a:t>
            </a:r>
            <a:r>
              <a:rPr lang="en-US" sz="1800" i="1" dirty="0">
                <a:solidFill>
                  <a:schemeClr val="accent2">
                    <a:lumMod val="75000"/>
                  </a:schemeClr>
                </a:solidFill>
              </a:rPr>
              <a:t>, CH</a:t>
            </a:r>
            <a:r>
              <a:rPr lang="en-US" sz="1800" i="1" baseline="-25000" dirty="0">
                <a:solidFill>
                  <a:schemeClr val="accent2">
                    <a:lumMod val="75000"/>
                  </a:schemeClr>
                </a:solidFill>
              </a:rPr>
              <a:t>4</a:t>
            </a:r>
            <a:r>
              <a:rPr lang="en-US" sz="1800" i="1" dirty="0">
                <a:solidFill>
                  <a:schemeClr val="accent2">
                    <a:lumMod val="75000"/>
                  </a:schemeClr>
                </a:solidFill>
              </a:rPr>
              <a:t> , </a:t>
            </a:r>
            <a:r>
              <a:rPr lang="el-GR" sz="1800" i="1" dirty="0" smtClean="0">
                <a:solidFill>
                  <a:schemeClr val="accent2">
                    <a:lumMod val="75000"/>
                  </a:schemeClr>
                </a:solidFill>
              </a:rPr>
              <a:t>ατμοί</a:t>
            </a:r>
            <a:endParaRPr lang="el-GR" sz="1800" dirty="0" smtClean="0">
              <a:solidFill>
                <a:schemeClr val="accent2">
                  <a:lumMod val="75000"/>
                </a:schemeClr>
              </a:solidFill>
            </a:endParaRPr>
          </a:p>
          <a:p>
            <a:endParaRPr lang="el-GR" dirty="0"/>
          </a:p>
        </p:txBody>
      </p:sp>
      <p:sp>
        <p:nvSpPr>
          <p:cNvPr id="3" name="Title 2"/>
          <p:cNvSpPr>
            <a:spLocks noGrp="1"/>
          </p:cNvSpPr>
          <p:nvPr>
            <p:ph type="title"/>
          </p:nvPr>
        </p:nvSpPr>
        <p:spPr/>
        <p:txBody>
          <a:bodyPr>
            <a:normAutofit fontScale="90000"/>
          </a:bodyPr>
          <a:lstStyle/>
          <a:p>
            <a:r>
              <a:rPr lang="el-GR" dirty="0"/>
              <a:t>ΓΕΩΡΓΙΚΕΣ ΚΑΙ ΑΓΡΟΤΙΚΕΣ ΠΗΓΕΣ</a:t>
            </a:r>
          </a:p>
        </p:txBody>
      </p:sp>
      <p:pic>
        <p:nvPicPr>
          <p:cNvPr id="4" name="Εικόνα 4"/>
          <p:cNvPicPr>
            <a:picLocks noChangeAspect="1"/>
          </p:cNvPicPr>
          <p:nvPr/>
        </p:nvPicPr>
        <p:blipFill>
          <a:blip r:embed="rId2"/>
          <a:stretch>
            <a:fillRect/>
          </a:stretch>
        </p:blipFill>
        <p:spPr>
          <a:xfrm>
            <a:off x="5508104" y="2276872"/>
            <a:ext cx="3224118" cy="222201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703781"/>
            <a:ext cx="419417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563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itchFamily="2" charset="2"/>
              <a:buChar char="Ø"/>
            </a:pPr>
            <a:r>
              <a:rPr lang="el-GR" dirty="0">
                <a:solidFill>
                  <a:schemeClr val="bg2">
                    <a:lumMod val="50000"/>
                  </a:schemeClr>
                </a:solidFill>
              </a:rPr>
              <a:t>Ωκεανοί: </a:t>
            </a:r>
            <a:r>
              <a:rPr lang="el-GR" sz="2200" i="1" dirty="0">
                <a:solidFill>
                  <a:schemeClr val="accent2">
                    <a:lumMod val="75000"/>
                  </a:schemeClr>
                </a:solidFill>
              </a:rPr>
              <a:t>μικροκρυσταλλικές μορφές αλάτων (</a:t>
            </a:r>
            <a:r>
              <a:rPr lang="en-US" sz="2200" i="1" dirty="0" err="1">
                <a:solidFill>
                  <a:schemeClr val="accent2">
                    <a:lumMod val="75000"/>
                  </a:schemeClr>
                </a:solidFill>
              </a:rPr>
              <a:t>NaCl</a:t>
            </a:r>
            <a:r>
              <a:rPr lang="en-US" sz="2200" i="1" dirty="0">
                <a:solidFill>
                  <a:schemeClr val="accent2">
                    <a:lumMod val="75000"/>
                  </a:schemeClr>
                </a:solidFill>
              </a:rPr>
              <a:t>), </a:t>
            </a:r>
            <a:r>
              <a:rPr lang="el-GR" sz="2200" i="1" dirty="0">
                <a:solidFill>
                  <a:schemeClr val="accent2">
                    <a:lumMod val="75000"/>
                  </a:schemeClr>
                </a:solidFill>
              </a:rPr>
              <a:t>δευτερογενές αερόλυμα </a:t>
            </a:r>
            <a:r>
              <a:rPr lang="el-GR" sz="2200" i="1" dirty="0" err="1" smtClean="0">
                <a:solidFill>
                  <a:schemeClr val="accent2">
                    <a:lumMod val="75000"/>
                  </a:schemeClr>
                </a:solidFill>
              </a:rPr>
              <a:t>διμεθυλοσουλφίδιο</a:t>
            </a:r>
            <a:r>
              <a:rPr lang="el-GR" sz="2200" i="1" dirty="0" smtClean="0">
                <a:solidFill>
                  <a:schemeClr val="accent2">
                    <a:lumMod val="75000"/>
                  </a:schemeClr>
                </a:solidFill>
              </a:rPr>
              <a:t> (</a:t>
            </a:r>
            <a:r>
              <a:rPr lang="el-GR" sz="2200" dirty="0" smtClean="0">
                <a:solidFill>
                  <a:schemeClr val="accent2">
                    <a:lumMod val="75000"/>
                  </a:schemeClr>
                </a:solidFill>
              </a:rPr>
              <a:t>(</a:t>
            </a:r>
            <a:r>
              <a:rPr lang="en-US" sz="2200" dirty="0" smtClean="0">
                <a:solidFill>
                  <a:schemeClr val="accent2">
                    <a:lumMod val="75000"/>
                  </a:schemeClr>
                </a:solidFill>
              </a:rPr>
              <a:t>CH</a:t>
            </a:r>
            <a:r>
              <a:rPr lang="el-GR" sz="2200" baseline="-25000" dirty="0" smtClean="0">
                <a:solidFill>
                  <a:schemeClr val="accent2">
                    <a:lumMod val="75000"/>
                  </a:schemeClr>
                </a:solidFill>
              </a:rPr>
              <a:t>3</a:t>
            </a:r>
            <a:r>
              <a:rPr lang="el-GR" sz="2200" dirty="0" smtClean="0">
                <a:solidFill>
                  <a:schemeClr val="accent2">
                    <a:lumMod val="75000"/>
                  </a:schemeClr>
                </a:solidFill>
              </a:rPr>
              <a:t>)</a:t>
            </a:r>
            <a:r>
              <a:rPr lang="el-GR" sz="2200" baseline="-25000" dirty="0" smtClean="0">
                <a:solidFill>
                  <a:schemeClr val="accent2">
                    <a:lumMod val="75000"/>
                  </a:schemeClr>
                </a:solidFill>
              </a:rPr>
              <a:t>2</a:t>
            </a:r>
            <a:r>
              <a:rPr lang="en-US" sz="2200" dirty="0" smtClean="0">
                <a:solidFill>
                  <a:schemeClr val="accent2">
                    <a:lumMod val="75000"/>
                  </a:schemeClr>
                </a:solidFill>
              </a:rPr>
              <a:t>S </a:t>
            </a:r>
            <a:r>
              <a:rPr lang="el-GR" sz="2200" dirty="0" smtClean="0">
                <a:solidFill>
                  <a:schemeClr val="accent2">
                    <a:lumMod val="75000"/>
                  </a:schemeClr>
                </a:solidFill>
              </a:rPr>
              <a:t>), </a:t>
            </a:r>
            <a:r>
              <a:rPr lang="en-US" sz="2200" dirty="0" smtClean="0">
                <a:solidFill>
                  <a:schemeClr val="accent2">
                    <a:lumMod val="75000"/>
                  </a:schemeClr>
                </a:solidFill>
              </a:rPr>
              <a:t>SO</a:t>
            </a:r>
            <a:r>
              <a:rPr lang="el-GR" sz="2200" baseline="-25000" dirty="0" smtClean="0">
                <a:solidFill>
                  <a:schemeClr val="accent2">
                    <a:lumMod val="75000"/>
                  </a:schemeClr>
                </a:solidFill>
              </a:rPr>
              <a:t>2</a:t>
            </a:r>
            <a:endParaRPr lang="en-US" sz="2200" baseline="-25000" dirty="0">
              <a:solidFill>
                <a:schemeClr val="accent2">
                  <a:lumMod val="75000"/>
                </a:schemeClr>
              </a:solidFill>
            </a:endParaRPr>
          </a:p>
          <a:p>
            <a:pPr>
              <a:buFont typeface="Wingdings" pitchFamily="2" charset="2"/>
              <a:buChar char="Ø"/>
            </a:pPr>
            <a:r>
              <a:rPr lang="el-GR" dirty="0" smtClean="0">
                <a:solidFill>
                  <a:schemeClr val="bg2">
                    <a:lumMod val="50000"/>
                  </a:schemeClr>
                </a:solidFill>
              </a:rPr>
              <a:t>Ήπειροι</a:t>
            </a:r>
            <a:r>
              <a:rPr lang="el-GR" dirty="0">
                <a:solidFill>
                  <a:schemeClr val="bg2">
                    <a:lumMod val="50000"/>
                  </a:schemeClr>
                </a:solidFill>
              </a:rPr>
              <a:t>:</a:t>
            </a:r>
            <a:r>
              <a:rPr lang="en-US" dirty="0">
                <a:solidFill>
                  <a:schemeClr val="bg2">
                    <a:lumMod val="50000"/>
                  </a:schemeClr>
                </a:solidFill>
              </a:rPr>
              <a:t> </a:t>
            </a:r>
            <a:r>
              <a:rPr lang="el-GR" sz="2200" i="1" dirty="0">
                <a:solidFill>
                  <a:schemeClr val="accent2">
                    <a:lumMod val="75000"/>
                  </a:schemeClr>
                </a:solidFill>
              </a:rPr>
              <a:t>οργανικά αιωρήματα (γύρη, μικρόβια κ.α.), σκόνη (διάβρωση εδάφους με την επίδραση του ανέμου)</a:t>
            </a:r>
            <a:r>
              <a:rPr lang="en-US" sz="2200" i="1" dirty="0">
                <a:solidFill>
                  <a:schemeClr val="accent2">
                    <a:lumMod val="75000"/>
                  </a:schemeClr>
                </a:solidFill>
              </a:rPr>
              <a:t> </a:t>
            </a:r>
            <a:endParaRPr lang="el-GR" sz="2200" i="1" dirty="0">
              <a:solidFill>
                <a:schemeClr val="accent2">
                  <a:lumMod val="75000"/>
                </a:schemeClr>
              </a:solidFill>
            </a:endParaRPr>
          </a:p>
          <a:p>
            <a:pPr>
              <a:buFont typeface="Wingdings" pitchFamily="2" charset="2"/>
              <a:buChar char="Ø"/>
            </a:pPr>
            <a:r>
              <a:rPr lang="el-GR" dirty="0">
                <a:solidFill>
                  <a:schemeClr val="bg2">
                    <a:lumMod val="50000"/>
                  </a:schemeClr>
                </a:solidFill>
              </a:rPr>
              <a:t>Πυρκαγιές: </a:t>
            </a:r>
            <a:r>
              <a:rPr lang="el-GR" sz="2200" i="1" dirty="0" smtClean="0">
                <a:solidFill>
                  <a:schemeClr val="accent2">
                    <a:lumMod val="75000"/>
                  </a:schemeClr>
                </a:solidFill>
              </a:rPr>
              <a:t>στοιχειακός </a:t>
            </a:r>
            <a:r>
              <a:rPr lang="el-GR" sz="2200" i="1" dirty="0">
                <a:solidFill>
                  <a:schemeClr val="accent2">
                    <a:lumMod val="75000"/>
                  </a:schemeClr>
                </a:solidFill>
              </a:rPr>
              <a:t>και οργανικός </a:t>
            </a:r>
            <a:r>
              <a:rPr lang="en-US" sz="2200" i="1" dirty="0">
                <a:solidFill>
                  <a:schemeClr val="accent2">
                    <a:lumMod val="75000"/>
                  </a:schemeClr>
                </a:solidFill>
              </a:rPr>
              <a:t>C</a:t>
            </a:r>
            <a:endParaRPr lang="el-GR" sz="2200" i="1" dirty="0">
              <a:solidFill>
                <a:schemeClr val="accent2">
                  <a:lumMod val="75000"/>
                </a:schemeClr>
              </a:solidFill>
            </a:endParaRPr>
          </a:p>
          <a:p>
            <a:pPr>
              <a:buFont typeface="Wingdings" pitchFamily="2" charset="2"/>
              <a:buChar char="Ø"/>
            </a:pPr>
            <a:r>
              <a:rPr lang="el-GR" dirty="0">
                <a:solidFill>
                  <a:schemeClr val="bg2">
                    <a:lumMod val="50000"/>
                  </a:schemeClr>
                </a:solidFill>
              </a:rPr>
              <a:t>Ηφαίστεια: </a:t>
            </a:r>
            <a:r>
              <a:rPr lang="el-GR" sz="2200" i="1" dirty="0">
                <a:solidFill>
                  <a:schemeClr val="accent2">
                    <a:lumMod val="75000"/>
                  </a:schemeClr>
                </a:solidFill>
              </a:rPr>
              <a:t>αέρια πλούσια σε </a:t>
            </a:r>
            <a:r>
              <a:rPr lang="en-US" sz="2200" i="1" dirty="0">
                <a:solidFill>
                  <a:schemeClr val="accent2">
                    <a:lumMod val="75000"/>
                  </a:schemeClr>
                </a:solidFill>
              </a:rPr>
              <a:t>S </a:t>
            </a:r>
            <a:r>
              <a:rPr lang="el-GR" sz="2200" i="1" dirty="0">
                <a:solidFill>
                  <a:schemeClr val="accent2">
                    <a:lumMod val="75000"/>
                  </a:schemeClr>
                </a:solidFill>
              </a:rPr>
              <a:t>και </a:t>
            </a:r>
            <a:r>
              <a:rPr lang="en-US" sz="2200" i="1" dirty="0">
                <a:solidFill>
                  <a:schemeClr val="accent2">
                    <a:lumMod val="75000"/>
                  </a:schemeClr>
                </a:solidFill>
              </a:rPr>
              <a:t>C, </a:t>
            </a:r>
            <a:r>
              <a:rPr lang="el-GR" sz="2200" i="1" dirty="0">
                <a:solidFill>
                  <a:schemeClr val="accent2">
                    <a:lumMod val="75000"/>
                  </a:schemeClr>
                </a:solidFill>
              </a:rPr>
              <a:t>στάχτη</a:t>
            </a:r>
            <a:endParaRPr lang="en-US" sz="2200" i="1" dirty="0">
              <a:solidFill>
                <a:schemeClr val="accent2">
                  <a:lumMod val="75000"/>
                </a:schemeClr>
              </a:solidFill>
            </a:endParaRPr>
          </a:p>
          <a:p>
            <a:pPr>
              <a:buFont typeface="Wingdings" pitchFamily="2" charset="2"/>
              <a:buChar char="Ø"/>
            </a:pPr>
            <a:r>
              <a:rPr lang="el-GR" dirty="0">
                <a:solidFill>
                  <a:schemeClr val="bg2">
                    <a:lumMod val="50000"/>
                  </a:schemeClr>
                </a:solidFill>
              </a:rPr>
              <a:t>Ανόργανες ενώσεις:</a:t>
            </a:r>
            <a:r>
              <a:rPr lang="el-GR" sz="2800" i="1" dirty="0">
                <a:solidFill>
                  <a:schemeClr val="accent2">
                    <a:lumMod val="75000"/>
                  </a:schemeClr>
                </a:solidFill>
              </a:rPr>
              <a:t> </a:t>
            </a:r>
            <a:r>
              <a:rPr lang="el-GR" sz="2200" i="1" dirty="0">
                <a:solidFill>
                  <a:schemeClr val="accent2">
                    <a:lumMod val="75000"/>
                  </a:schemeClr>
                </a:solidFill>
              </a:rPr>
              <a:t>αμμωνιακά και νιτρικά ιόντα</a:t>
            </a:r>
          </a:p>
          <a:p>
            <a:pPr>
              <a:buFont typeface="Wingdings" pitchFamily="2" charset="2"/>
              <a:buChar char="Ø"/>
            </a:pPr>
            <a:r>
              <a:rPr lang="el-GR" dirty="0">
                <a:solidFill>
                  <a:schemeClr val="bg2">
                    <a:lumMod val="50000"/>
                  </a:schemeClr>
                </a:solidFill>
              </a:rPr>
              <a:t>Βιολογικές διεργασίες στο έδαφος:</a:t>
            </a:r>
            <a:r>
              <a:rPr lang="el-GR" sz="2800" i="1" dirty="0">
                <a:solidFill>
                  <a:schemeClr val="accent2">
                    <a:lumMod val="75000"/>
                  </a:schemeClr>
                </a:solidFill>
              </a:rPr>
              <a:t> </a:t>
            </a:r>
            <a:r>
              <a:rPr lang="el-GR" sz="2200" i="1" dirty="0">
                <a:solidFill>
                  <a:schemeClr val="accent2">
                    <a:lumMod val="75000"/>
                  </a:schemeClr>
                </a:solidFill>
              </a:rPr>
              <a:t>ισοπρένια, τερπένια κλπ</a:t>
            </a:r>
            <a:endParaRPr lang="el-GR" sz="2200" dirty="0">
              <a:solidFill>
                <a:schemeClr val="bg2">
                  <a:lumMod val="50000"/>
                </a:schemeClr>
              </a:solidFill>
            </a:endParaRPr>
          </a:p>
          <a:p>
            <a:endParaRPr lang="el-GR" dirty="0"/>
          </a:p>
        </p:txBody>
      </p:sp>
      <p:sp>
        <p:nvSpPr>
          <p:cNvPr id="3" name="Title 2"/>
          <p:cNvSpPr>
            <a:spLocks noGrp="1"/>
          </p:cNvSpPr>
          <p:nvPr>
            <p:ph type="title"/>
          </p:nvPr>
        </p:nvSpPr>
        <p:spPr/>
        <p:txBody>
          <a:bodyPr/>
          <a:lstStyle/>
          <a:p>
            <a:r>
              <a:rPr lang="el-GR" dirty="0"/>
              <a:t>ΦΥΣΙΚΕΣ ΠΗΓΕΣ</a:t>
            </a:r>
          </a:p>
        </p:txBody>
      </p:sp>
    </p:spTree>
    <p:extLst>
      <p:ext uri="{BB962C8B-B14F-4D97-AF65-F5344CB8AC3E}">
        <p14:creationId xmlns:p14="http://schemas.microsoft.com/office/powerpoint/2010/main" val="2876751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107504" y="2132856"/>
            <a:ext cx="4133850" cy="3295650"/>
          </a:xfrm>
          <a:prstGeom prst="rect">
            <a:avLst/>
          </a:prstGeom>
        </p:spPr>
      </p:pic>
      <p:sp>
        <p:nvSpPr>
          <p:cNvPr id="3" name="Τίτλος 2"/>
          <p:cNvSpPr>
            <a:spLocks noGrp="1"/>
          </p:cNvSpPr>
          <p:nvPr>
            <p:ph type="title"/>
          </p:nvPr>
        </p:nvSpPr>
        <p:spPr/>
        <p:txBody>
          <a:bodyPr/>
          <a:lstStyle/>
          <a:p>
            <a:endParaRPr lang="el-GR"/>
          </a:p>
        </p:txBody>
      </p:sp>
      <p:pic>
        <p:nvPicPr>
          <p:cNvPr id="5" name="Εικόνα 4"/>
          <p:cNvPicPr>
            <a:picLocks noChangeAspect="1"/>
          </p:cNvPicPr>
          <p:nvPr/>
        </p:nvPicPr>
        <p:blipFill>
          <a:blip r:embed="rId3"/>
          <a:stretch>
            <a:fillRect/>
          </a:stretch>
        </p:blipFill>
        <p:spPr>
          <a:xfrm>
            <a:off x="4139952" y="2322785"/>
            <a:ext cx="4752975" cy="2771775"/>
          </a:xfrm>
          <a:prstGeom prst="rect">
            <a:avLst/>
          </a:prstGeom>
        </p:spPr>
      </p:pic>
    </p:spTree>
    <p:extLst>
      <p:ext uri="{BB962C8B-B14F-4D97-AF65-F5344CB8AC3E}">
        <p14:creationId xmlns:p14="http://schemas.microsoft.com/office/powerpoint/2010/main" val="3647355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algn="just"/>
            <a:r>
              <a:rPr lang="el-GR" dirty="0" smtClean="0">
                <a:solidFill>
                  <a:schemeClr val="bg2">
                    <a:lumMod val="25000"/>
                  </a:schemeClr>
                </a:solidFill>
              </a:rPr>
              <a:t>Η ατμόσφαιρα είναι ο προστατευτικός μανδύας της ζωής πάνω στη γη.</a:t>
            </a:r>
            <a:endParaRPr lang="el-GR" dirty="0"/>
          </a:p>
          <a:p>
            <a:pPr algn="just"/>
            <a:r>
              <a:rPr lang="el-GR" dirty="0" smtClean="0">
                <a:solidFill>
                  <a:schemeClr val="accent2">
                    <a:lumMod val="75000"/>
                  </a:schemeClr>
                </a:solidFill>
              </a:rPr>
              <a:t>Απορροφά το μεγαλύτερο μέρος της κοσμικής και ηλεκτρομαγνητικής ακτινοβολίας.</a:t>
            </a:r>
          </a:p>
          <a:p>
            <a:pPr algn="just"/>
            <a:r>
              <a:rPr lang="el-GR" dirty="0" smtClean="0">
                <a:solidFill>
                  <a:schemeClr val="bg2">
                    <a:lumMod val="25000"/>
                  </a:schemeClr>
                </a:solidFill>
              </a:rPr>
              <a:t>Απορροφά την υπέρυθρη ακτινοβολία</a:t>
            </a:r>
          </a:p>
          <a:p>
            <a:pPr algn="just"/>
            <a:r>
              <a:rPr lang="el-GR" dirty="0" smtClean="0">
                <a:solidFill>
                  <a:schemeClr val="accent2">
                    <a:lumMod val="75000"/>
                  </a:schemeClr>
                </a:solidFill>
              </a:rPr>
              <a:t>Δρα ως ρυθμιστικός παράγοντας της θερμοκρασίας του πλανήτη.</a:t>
            </a:r>
            <a:endParaRPr lang="el-GR" dirty="0">
              <a:solidFill>
                <a:schemeClr val="accent2">
                  <a:lumMod val="75000"/>
                </a:schemeClr>
              </a:solidFill>
            </a:endParaRPr>
          </a:p>
        </p:txBody>
      </p:sp>
      <p:sp>
        <p:nvSpPr>
          <p:cNvPr id="3" name="Τίτλος 2"/>
          <p:cNvSpPr>
            <a:spLocks noGrp="1"/>
          </p:cNvSpPr>
          <p:nvPr>
            <p:ph type="title"/>
          </p:nvPr>
        </p:nvSpPr>
        <p:spPr/>
        <p:txBody>
          <a:bodyPr/>
          <a:lstStyle/>
          <a:p>
            <a:r>
              <a:rPr lang="el-GR" dirty="0" smtClean="0"/>
              <a:t>Ατμόσφαιρα</a:t>
            </a:r>
            <a:endParaRPr lang="el-GR" dirty="0"/>
          </a:p>
        </p:txBody>
      </p:sp>
    </p:spTree>
    <p:extLst>
      <p:ext uri="{BB962C8B-B14F-4D97-AF65-F5344CB8AC3E}">
        <p14:creationId xmlns:p14="http://schemas.microsoft.com/office/powerpoint/2010/main" val="15912598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lnSpcReduction="20000"/>
          </a:bodyPr>
          <a:lstStyle/>
          <a:p>
            <a:pPr algn="just"/>
            <a:r>
              <a:rPr lang="el-GR" dirty="0" smtClean="0">
                <a:solidFill>
                  <a:schemeClr val="accent2">
                    <a:lumMod val="75000"/>
                  </a:schemeClr>
                </a:solidFill>
              </a:rPr>
              <a:t>Υποθέτουμε ότι παρόμοιες αρνητικές επιδράσεις με εκείνες στον άνθρωπο θα υπάρχουν και στα ζώα.</a:t>
            </a:r>
          </a:p>
          <a:p>
            <a:pPr algn="just"/>
            <a:r>
              <a:rPr lang="el-GR" dirty="0" smtClean="0">
                <a:solidFill>
                  <a:schemeClr val="bg2">
                    <a:lumMod val="25000"/>
                  </a:schemeClr>
                </a:solidFill>
              </a:rPr>
              <a:t>Δεχόμαστε ότι πιθανόν τα κατοικίδια σε </a:t>
            </a:r>
            <a:r>
              <a:rPr lang="el-GR" dirty="0" err="1" smtClean="0">
                <a:solidFill>
                  <a:schemeClr val="bg2">
                    <a:lumMod val="25000"/>
                  </a:schemeClr>
                </a:solidFill>
              </a:rPr>
              <a:t>πυκνοκατοικημένες</a:t>
            </a:r>
            <a:r>
              <a:rPr lang="el-GR" dirty="0" smtClean="0">
                <a:solidFill>
                  <a:schemeClr val="bg2">
                    <a:lumMod val="25000"/>
                  </a:schemeClr>
                </a:solidFill>
              </a:rPr>
              <a:t> περιοχές ζουν λιγότερα χρόνια σε σχέση με τα ελεύθερα ζώα.</a:t>
            </a:r>
          </a:p>
          <a:p>
            <a:pPr algn="just"/>
            <a:r>
              <a:rPr lang="el-GR" dirty="0" smtClean="0">
                <a:solidFill>
                  <a:schemeClr val="accent2">
                    <a:lumMod val="75000"/>
                  </a:schemeClr>
                </a:solidFill>
              </a:rPr>
              <a:t>Η μείωση του πληθυσμού ή η εξαφάνιση κάποιων ειδών άγριων ζωών και πουλιών σχετίζεται πιθανότατα με την αέρια ρύπανση.</a:t>
            </a:r>
          </a:p>
          <a:p>
            <a:pPr algn="just"/>
            <a:r>
              <a:rPr lang="el-GR" dirty="0" smtClean="0">
                <a:solidFill>
                  <a:schemeClr val="bg2">
                    <a:lumMod val="25000"/>
                  </a:schemeClr>
                </a:solidFill>
              </a:rPr>
              <a:t>Η επίδραση στην πανίδα μπορεί να είναι άμεση (επεισόδια ρύπανσης) ή έμμεση μέσω της τροφικής αλυσίδας δια μέσου της ξηρής ή υγρής εναπόθεσης στη βλάστηση.</a:t>
            </a:r>
            <a:endParaRPr lang="el-GR" dirty="0">
              <a:solidFill>
                <a:schemeClr val="bg2">
                  <a:lumMod val="25000"/>
                </a:schemeClr>
              </a:solidFill>
            </a:endParaRPr>
          </a:p>
        </p:txBody>
      </p:sp>
      <p:sp>
        <p:nvSpPr>
          <p:cNvPr id="3" name="Τίτλος 2"/>
          <p:cNvSpPr>
            <a:spLocks noGrp="1"/>
          </p:cNvSpPr>
          <p:nvPr>
            <p:ph type="title"/>
          </p:nvPr>
        </p:nvSpPr>
        <p:spPr/>
        <p:txBody>
          <a:bodyPr>
            <a:normAutofit fontScale="90000"/>
          </a:bodyPr>
          <a:lstStyle/>
          <a:p>
            <a:r>
              <a:rPr lang="el-GR" dirty="0" smtClean="0"/>
              <a:t>Επιδράσεις της ρύπανσης στην πανίδα</a:t>
            </a:r>
            <a:endParaRPr lang="el-GR" dirty="0"/>
          </a:p>
        </p:txBody>
      </p:sp>
    </p:spTree>
    <p:extLst>
      <p:ext uri="{BB962C8B-B14F-4D97-AF65-F5344CB8AC3E}">
        <p14:creationId xmlns:p14="http://schemas.microsoft.com/office/powerpoint/2010/main" val="198709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481328"/>
            <a:ext cx="8229600" cy="4972008"/>
          </a:xfrm>
        </p:spPr>
        <p:txBody>
          <a:bodyPr>
            <a:normAutofit lnSpcReduction="10000"/>
          </a:bodyPr>
          <a:lstStyle/>
          <a:p>
            <a:pPr marL="109728" indent="0" algn="ctr">
              <a:buNone/>
            </a:pPr>
            <a:r>
              <a:rPr lang="el-GR" dirty="0" smtClean="0">
                <a:solidFill>
                  <a:schemeClr val="accent2">
                    <a:lumMod val="75000"/>
                  </a:schemeClr>
                </a:solidFill>
              </a:rPr>
              <a:t>Τρόπος επίδρασης ατμοσφαιρικής ρύπανσης στη χλωρίδα</a:t>
            </a:r>
          </a:p>
          <a:p>
            <a:pPr marL="109728" indent="0" algn="ctr">
              <a:buNone/>
            </a:pPr>
            <a:r>
              <a:rPr lang="el-GR" sz="4800" dirty="0" smtClean="0"/>
              <a:t>↙          ↘</a:t>
            </a:r>
          </a:p>
          <a:p>
            <a:pPr marL="109728" indent="0">
              <a:buNone/>
            </a:pPr>
            <a:r>
              <a:rPr lang="el-GR" sz="1600" dirty="0" smtClean="0">
                <a:solidFill>
                  <a:schemeClr val="bg2">
                    <a:lumMod val="25000"/>
                  </a:schemeClr>
                </a:solidFill>
              </a:rPr>
              <a:t>             Άμεσα υπό την επίδραση                  Μακροπρόθεσμα εξαιτίας</a:t>
            </a:r>
          </a:p>
          <a:p>
            <a:pPr marL="109728" indent="0">
              <a:buNone/>
            </a:pPr>
            <a:r>
              <a:rPr lang="el-GR" sz="1600" dirty="0">
                <a:solidFill>
                  <a:schemeClr val="bg2">
                    <a:lumMod val="25000"/>
                  </a:schemeClr>
                </a:solidFill>
              </a:rPr>
              <a:t> </a:t>
            </a:r>
            <a:r>
              <a:rPr lang="el-GR" sz="1600" dirty="0" smtClean="0">
                <a:solidFill>
                  <a:schemeClr val="bg2">
                    <a:lumMod val="25000"/>
                  </a:schemeClr>
                </a:solidFill>
              </a:rPr>
              <a:t>          κάποιου σοβαρού επεισοδίου            μακροχρόνιας έκθεσης της  </a:t>
            </a:r>
          </a:p>
          <a:p>
            <a:pPr marL="109728" indent="0">
              <a:buNone/>
            </a:pPr>
            <a:r>
              <a:rPr lang="el-GR" sz="1600" dirty="0">
                <a:solidFill>
                  <a:schemeClr val="bg2">
                    <a:lumMod val="25000"/>
                  </a:schemeClr>
                </a:solidFill>
              </a:rPr>
              <a:t> </a:t>
            </a:r>
            <a:r>
              <a:rPr lang="el-GR" sz="1600" dirty="0" smtClean="0">
                <a:solidFill>
                  <a:schemeClr val="bg2">
                    <a:lumMod val="25000"/>
                  </a:schemeClr>
                </a:solidFill>
              </a:rPr>
              <a:t>                   ρύπανσης                               χλωρίδας σε αυξημένα επίπεδα</a:t>
            </a:r>
          </a:p>
          <a:p>
            <a:pPr marL="109728" indent="0">
              <a:buNone/>
            </a:pPr>
            <a:r>
              <a:rPr lang="el-GR" sz="1600" dirty="0">
                <a:solidFill>
                  <a:schemeClr val="bg2">
                    <a:lumMod val="25000"/>
                  </a:schemeClr>
                </a:solidFill>
              </a:rPr>
              <a:t> </a:t>
            </a:r>
            <a:r>
              <a:rPr lang="el-GR" sz="1600" dirty="0" smtClean="0">
                <a:solidFill>
                  <a:schemeClr val="bg2">
                    <a:lumMod val="25000"/>
                  </a:schemeClr>
                </a:solidFill>
              </a:rPr>
              <a:t>                                                                                   ρύπων</a:t>
            </a:r>
          </a:p>
          <a:p>
            <a:pPr marL="109728" indent="0">
              <a:buNone/>
            </a:pPr>
            <a:endParaRPr lang="el-GR" sz="1600" dirty="0"/>
          </a:p>
          <a:p>
            <a:pPr marL="109728" indent="0" algn="ctr">
              <a:buNone/>
            </a:pPr>
            <a:r>
              <a:rPr lang="el-GR" sz="1600" i="1" u="sng" dirty="0" smtClean="0">
                <a:solidFill>
                  <a:schemeClr val="accent2">
                    <a:lumMod val="75000"/>
                  </a:schemeClr>
                </a:solidFill>
              </a:rPr>
              <a:t>Η σταδιακή αλλαγή των κλιματολογικών παραγόντων λόγω της ατμοσφαιρικής ρύπανσης επιφέρει τις δικές της επιδράσεις.</a:t>
            </a:r>
          </a:p>
          <a:p>
            <a:pPr marL="109728" indent="0" algn="ctr">
              <a:buNone/>
            </a:pPr>
            <a:endParaRPr lang="el-GR" sz="1600" i="1" u="sng" dirty="0" smtClean="0">
              <a:solidFill>
                <a:schemeClr val="accent2">
                  <a:lumMod val="75000"/>
                </a:schemeClr>
              </a:solidFill>
            </a:endParaRPr>
          </a:p>
          <a:p>
            <a:pPr algn="just">
              <a:buFont typeface="Arial" panose="020B0604020202020204" pitchFamily="34" charset="0"/>
              <a:buChar char="•"/>
            </a:pPr>
            <a:r>
              <a:rPr lang="el-GR" sz="1600" dirty="0" smtClean="0">
                <a:solidFill>
                  <a:schemeClr val="bg2">
                    <a:lumMod val="25000"/>
                  </a:schemeClr>
                </a:solidFill>
              </a:rPr>
              <a:t>Μετατόπιση εύκρατων ζωνών</a:t>
            </a:r>
          </a:p>
          <a:p>
            <a:pPr algn="just">
              <a:buFont typeface="Arial" panose="020B0604020202020204" pitchFamily="34" charset="0"/>
              <a:buChar char="•"/>
            </a:pPr>
            <a:r>
              <a:rPr lang="el-GR" sz="1600" dirty="0" smtClean="0">
                <a:solidFill>
                  <a:schemeClr val="bg2">
                    <a:lumMod val="25000"/>
                  </a:schemeClr>
                </a:solidFill>
              </a:rPr>
              <a:t>Δημιουργία παρατεταμένης ξηρασίας</a:t>
            </a:r>
          </a:p>
          <a:p>
            <a:pPr algn="just">
              <a:buFont typeface="Arial" panose="020B0604020202020204" pitchFamily="34" charset="0"/>
              <a:buChar char="•"/>
            </a:pPr>
            <a:r>
              <a:rPr lang="el-GR" sz="1600" dirty="0" smtClean="0">
                <a:solidFill>
                  <a:schemeClr val="bg2">
                    <a:lumMod val="25000"/>
                  </a:schemeClr>
                </a:solidFill>
              </a:rPr>
              <a:t>Έντονες καταστροφικές βροχοπτώσεις</a:t>
            </a:r>
          </a:p>
          <a:p>
            <a:pPr algn="just">
              <a:buFont typeface="Arial" panose="020B0604020202020204" pitchFamily="34" charset="0"/>
              <a:buChar char="•"/>
            </a:pPr>
            <a:r>
              <a:rPr lang="el-GR" sz="1600" dirty="0" smtClean="0">
                <a:solidFill>
                  <a:schemeClr val="bg2">
                    <a:lumMod val="25000"/>
                  </a:schemeClr>
                </a:solidFill>
              </a:rPr>
              <a:t>Τυφώνες </a:t>
            </a:r>
            <a:r>
              <a:rPr lang="el-GR" sz="1600" dirty="0" err="1" smtClean="0">
                <a:solidFill>
                  <a:schemeClr val="bg2">
                    <a:lumMod val="25000"/>
                  </a:schemeClr>
                </a:solidFill>
              </a:rPr>
              <a:t>κλπ</a:t>
            </a:r>
            <a:endParaRPr lang="el-GR" sz="1600" dirty="0" smtClean="0">
              <a:solidFill>
                <a:schemeClr val="bg2">
                  <a:lumMod val="25000"/>
                </a:schemeClr>
              </a:solidFill>
            </a:endParaRPr>
          </a:p>
          <a:p>
            <a:pPr marL="109728" indent="0" algn="ctr">
              <a:buNone/>
            </a:pPr>
            <a:endParaRPr lang="el-GR" sz="4800" i="1" dirty="0">
              <a:solidFill>
                <a:schemeClr val="accent2">
                  <a:lumMod val="75000"/>
                </a:schemeClr>
              </a:solidFill>
            </a:endParaRPr>
          </a:p>
        </p:txBody>
      </p:sp>
      <p:sp>
        <p:nvSpPr>
          <p:cNvPr id="3" name="Τίτλος 2"/>
          <p:cNvSpPr>
            <a:spLocks noGrp="1"/>
          </p:cNvSpPr>
          <p:nvPr>
            <p:ph type="title"/>
          </p:nvPr>
        </p:nvSpPr>
        <p:spPr/>
        <p:txBody>
          <a:bodyPr>
            <a:normAutofit fontScale="90000"/>
          </a:bodyPr>
          <a:lstStyle/>
          <a:p>
            <a:r>
              <a:rPr lang="el-GR" dirty="0" smtClean="0"/>
              <a:t>Επιδράσεις της ατμοσφαιρικής ρύπανσης στη χλωρίδα</a:t>
            </a:r>
            <a:endParaRPr lang="el-GR" dirty="0"/>
          </a:p>
        </p:txBody>
      </p:sp>
    </p:spTree>
    <p:extLst>
      <p:ext uri="{BB962C8B-B14F-4D97-AF65-F5344CB8AC3E}">
        <p14:creationId xmlns:p14="http://schemas.microsoft.com/office/powerpoint/2010/main" val="1818012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marL="109728" indent="0">
              <a:buNone/>
            </a:pPr>
            <a:r>
              <a:rPr lang="en-US" dirty="0" smtClean="0">
                <a:solidFill>
                  <a:schemeClr val="accent2">
                    <a:lumMod val="75000"/>
                  </a:schemeClr>
                </a:solidFill>
              </a:rPr>
              <a:t>SO</a:t>
            </a:r>
            <a:r>
              <a:rPr lang="en-US" baseline="-25000" dirty="0" smtClean="0">
                <a:solidFill>
                  <a:schemeClr val="accent2">
                    <a:lumMod val="75000"/>
                  </a:schemeClr>
                </a:solidFill>
              </a:rPr>
              <a:t>2</a:t>
            </a:r>
          </a:p>
          <a:p>
            <a:pPr algn="just"/>
            <a:r>
              <a:rPr lang="el-GR" sz="2400" dirty="0" smtClean="0">
                <a:solidFill>
                  <a:schemeClr val="bg2">
                    <a:lumMod val="25000"/>
                  </a:schemeClr>
                </a:solidFill>
              </a:rPr>
              <a:t>Η ζημιά που προκαλείται στα φυτά ή στα δέντρα μπορεί να είναι οξεία (άμεση) ή χρόνια.</a:t>
            </a:r>
          </a:p>
          <a:p>
            <a:pPr algn="just"/>
            <a:r>
              <a:rPr lang="el-GR" sz="2400" dirty="0" smtClean="0">
                <a:solidFill>
                  <a:schemeClr val="bg2">
                    <a:lumMod val="25000"/>
                  </a:schemeClr>
                </a:solidFill>
              </a:rPr>
              <a:t>Η βλάστηση επηρεάζεται όταν τα επίπεδα </a:t>
            </a:r>
            <a:r>
              <a:rPr lang="en-US" sz="2400" dirty="0" smtClean="0">
                <a:solidFill>
                  <a:schemeClr val="bg2">
                    <a:lumMod val="25000"/>
                  </a:schemeClr>
                </a:solidFill>
              </a:rPr>
              <a:t>SO</a:t>
            </a:r>
            <a:r>
              <a:rPr lang="en-US" sz="2400" baseline="-25000" dirty="0" smtClean="0">
                <a:solidFill>
                  <a:schemeClr val="bg2">
                    <a:lumMod val="25000"/>
                  </a:schemeClr>
                </a:solidFill>
              </a:rPr>
              <a:t>2</a:t>
            </a:r>
            <a:r>
              <a:rPr lang="el-GR" sz="2400" baseline="-25000" dirty="0">
                <a:solidFill>
                  <a:schemeClr val="bg2">
                    <a:lumMod val="25000"/>
                  </a:schemeClr>
                </a:solidFill>
              </a:rPr>
              <a:t> </a:t>
            </a:r>
            <a:r>
              <a:rPr lang="el-GR" sz="2400" dirty="0" smtClean="0">
                <a:solidFill>
                  <a:schemeClr val="bg2">
                    <a:lumMod val="25000"/>
                  </a:schemeClr>
                </a:solidFill>
              </a:rPr>
              <a:t> υπερβαίνουν τα 0,5 </a:t>
            </a:r>
            <a:r>
              <a:rPr lang="en-US" sz="2400" dirty="0" smtClean="0">
                <a:solidFill>
                  <a:schemeClr val="bg2">
                    <a:lumMod val="25000"/>
                  </a:schemeClr>
                </a:solidFill>
              </a:rPr>
              <a:t>ppm.</a:t>
            </a:r>
          </a:p>
          <a:p>
            <a:pPr algn="just"/>
            <a:r>
              <a:rPr lang="el-GR" sz="2400" dirty="0" smtClean="0">
                <a:solidFill>
                  <a:schemeClr val="bg2">
                    <a:lumMod val="25000"/>
                  </a:schemeClr>
                </a:solidFill>
              </a:rPr>
              <a:t>Συχνά η βλάστηση καταστρέφεται ολοσχερώς σε περιοχές φρύξης ορυκτών όπου υπάρχουν υψηλά επίπεδα συγκέντρωσης </a:t>
            </a:r>
            <a:r>
              <a:rPr lang="en-US" sz="2400" dirty="0" smtClean="0">
                <a:solidFill>
                  <a:schemeClr val="bg2">
                    <a:lumMod val="25000"/>
                  </a:schemeClr>
                </a:solidFill>
              </a:rPr>
              <a:t>SO</a:t>
            </a:r>
            <a:r>
              <a:rPr lang="en-US" sz="2400" baseline="-25000" dirty="0" smtClean="0">
                <a:solidFill>
                  <a:schemeClr val="bg2">
                    <a:lumMod val="25000"/>
                  </a:schemeClr>
                </a:solidFill>
              </a:rPr>
              <a:t>2</a:t>
            </a:r>
            <a:r>
              <a:rPr lang="el-GR" sz="2400" dirty="0" smtClean="0">
                <a:solidFill>
                  <a:schemeClr val="bg2">
                    <a:lumMod val="25000"/>
                  </a:schemeClr>
                </a:solidFill>
              </a:rPr>
              <a:t>.</a:t>
            </a:r>
            <a:endParaRPr lang="en-US" sz="2400" dirty="0">
              <a:solidFill>
                <a:schemeClr val="bg2">
                  <a:lumMod val="25000"/>
                </a:schemeClr>
              </a:solidFill>
            </a:endParaRPr>
          </a:p>
          <a:p>
            <a:endParaRPr lang="en-US" dirty="0">
              <a:solidFill>
                <a:schemeClr val="bg2">
                  <a:lumMod val="25000"/>
                </a:schemeClr>
              </a:solidFill>
            </a:endParaRPr>
          </a:p>
        </p:txBody>
      </p:sp>
      <p:sp>
        <p:nvSpPr>
          <p:cNvPr id="3" name="Τίτλος 2"/>
          <p:cNvSpPr>
            <a:spLocks noGrp="1"/>
          </p:cNvSpPr>
          <p:nvPr>
            <p:ph type="title"/>
          </p:nvPr>
        </p:nvSpPr>
        <p:spPr/>
        <p:txBody>
          <a:bodyPr>
            <a:normAutofit/>
          </a:bodyPr>
          <a:lstStyle/>
          <a:p>
            <a:r>
              <a:rPr lang="el-GR" sz="2800" dirty="0" smtClean="0"/>
              <a:t>Βασικοί πρωτογενείς ρύποι που σχετίζονται με επιπτώσεις στη χλωρίδα</a:t>
            </a:r>
            <a:endParaRPr lang="el-GR" sz="2800" dirty="0"/>
          </a:p>
        </p:txBody>
      </p:sp>
    </p:spTree>
    <p:extLst>
      <p:ext uri="{BB962C8B-B14F-4D97-AF65-F5344CB8AC3E}">
        <p14:creationId xmlns:p14="http://schemas.microsoft.com/office/powerpoint/2010/main" val="1662006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lnSpcReduction="10000"/>
          </a:bodyPr>
          <a:lstStyle/>
          <a:p>
            <a:pPr marL="109728" indent="0">
              <a:buNone/>
            </a:pPr>
            <a:r>
              <a:rPr lang="en-US" dirty="0" smtClean="0">
                <a:solidFill>
                  <a:schemeClr val="accent2">
                    <a:lumMod val="75000"/>
                  </a:schemeClr>
                </a:solidFill>
              </a:rPr>
              <a:t>HF</a:t>
            </a:r>
          </a:p>
          <a:p>
            <a:pPr algn="just"/>
            <a:r>
              <a:rPr lang="el-GR" dirty="0" smtClean="0">
                <a:solidFill>
                  <a:schemeClr val="bg2">
                    <a:lumMod val="25000"/>
                  </a:schemeClr>
                </a:solidFill>
              </a:rPr>
              <a:t>Κύριες πηγές εκπομπής φθορίου είναι η παραγωγή φθοριούχων λιπασμάτων και η βιομηχανία αλουμινίου </a:t>
            </a:r>
            <a:r>
              <a:rPr lang="el-GR" sz="2000" dirty="0" smtClean="0">
                <a:solidFill>
                  <a:schemeClr val="bg2">
                    <a:lumMod val="25000"/>
                  </a:schemeClr>
                </a:solidFill>
              </a:rPr>
              <a:t>(ανόργανες φθοριούχες ενώσεις χρησιμοποιούνται ως διαλύτες στην ηλεκτρολυτική παραγωγή του μεταλλικού αλουμινίου).</a:t>
            </a:r>
          </a:p>
          <a:p>
            <a:pPr algn="just"/>
            <a:r>
              <a:rPr lang="el-GR" dirty="0" smtClean="0">
                <a:solidFill>
                  <a:schemeClr val="bg2">
                    <a:lumMod val="25000"/>
                  </a:schemeClr>
                </a:solidFill>
              </a:rPr>
              <a:t>Το φθόριο στην ατμόσφαιρα βρίσκεται κυρίως υπό μορφή </a:t>
            </a:r>
            <a:r>
              <a:rPr lang="en-US" dirty="0" smtClean="0">
                <a:solidFill>
                  <a:schemeClr val="bg2">
                    <a:lumMod val="25000"/>
                  </a:schemeClr>
                </a:solidFill>
              </a:rPr>
              <a:t>HF </a:t>
            </a:r>
            <a:r>
              <a:rPr lang="el-GR" dirty="0" smtClean="0">
                <a:solidFill>
                  <a:schemeClr val="bg2">
                    <a:lumMod val="25000"/>
                  </a:schemeClr>
                </a:solidFill>
              </a:rPr>
              <a:t>ή τετραφθοριούχου πυριτίου </a:t>
            </a:r>
            <a:r>
              <a:rPr lang="en-US" dirty="0" smtClean="0">
                <a:solidFill>
                  <a:schemeClr val="bg2">
                    <a:lumMod val="25000"/>
                  </a:schemeClr>
                </a:solidFill>
              </a:rPr>
              <a:t>SiF</a:t>
            </a:r>
            <a:r>
              <a:rPr lang="en-US" baseline="-25000" dirty="0" smtClean="0">
                <a:solidFill>
                  <a:schemeClr val="bg2">
                    <a:lumMod val="25000"/>
                  </a:schemeClr>
                </a:solidFill>
              </a:rPr>
              <a:t>4 </a:t>
            </a:r>
            <a:r>
              <a:rPr lang="el-GR" dirty="0" smtClean="0">
                <a:solidFill>
                  <a:schemeClr val="bg2">
                    <a:lumMod val="25000"/>
                  </a:schemeClr>
                </a:solidFill>
              </a:rPr>
              <a:t>και απορροφάται αμέσως από τα φύλλα του φυτού νεκρώνοντας τους ιστούς των φύλλων, ακόμη και σε συγκεντρώσεις μικρότερες από 0,5 </a:t>
            </a:r>
            <a:r>
              <a:rPr lang="en-US" dirty="0" smtClean="0">
                <a:solidFill>
                  <a:schemeClr val="bg2">
                    <a:lumMod val="25000"/>
                  </a:schemeClr>
                </a:solidFill>
              </a:rPr>
              <a:t>ppm.</a:t>
            </a:r>
          </a:p>
          <a:p>
            <a:endParaRPr lang="el-GR" dirty="0">
              <a:solidFill>
                <a:schemeClr val="accent2">
                  <a:lumMod val="75000"/>
                </a:schemeClr>
              </a:solidFill>
            </a:endParaRPr>
          </a:p>
        </p:txBody>
      </p:sp>
      <p:sp>
        <p:nvSpPr>
          <p:cNvPr id="3" name="Τίτλος 2"/>
          <p:cNvSpPr>
            <a:spLocks noGrp="1"/>
          </p:cNvSpPr>
          <p:nvPr>
            <p:ph type="title"/>
          </p:nvPr>
        </p:nvSpPr>
        <p:spPr/>
        <p:txBody>
          <a:bodyPr>
            <a:normAutofit/>
          </a:bodyPr>
          <a:lstStyle/>
          <a:p>
            <a:r>
              <a:rPr lang="el-GR" sz="2800" dirty="0"/>
              <a:t>Βασικοί πρωτογενείς ρύποι που σχετίζονται με επιπτώσεις στη χλωρίδα</a:t>
            </a:r>
          </a:p>
        </p:txBody>
      </p:sp>
    </p:spTree>
    <p:extLst>
      <p:ext uri="{BB962C8B-B14F-4D97-AF65-F5344CB8AC3E}">
        <p14:creationId xmlns:p14="http://schemas.microsoft.com/office/powerpoint/2010/main" val="4294065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a:bodyPr>
          <a:lstStyle/>
          <a:p>
            <a:pPr marL="109728" indent="0">
              <a:buNone/>
            </a:pPr>
            <a:r>
              <a:rPr lang="el-GR" dirty="0" smtClean="0">
                <a:solidFill>
                  <a:schemeClr val="accent2">
                    <a:lumMod val="75000"/>
                  </a:schemeClr>
                </a:solidFill>
              </a:rPr>
              <a:t>Ο</a:t>
            </a:r>
            <a:r>
              <a:rPr lang="el-GR" baseline="-25000" dirty="0" smtClean="0">
                <a:solidFill>
                  <a:schemeClr val="accent2">
                    <a:lumMod val="75000"/>
                  </a:schemeClr>
                </a:solidFill>
              </a:rPr>
              <a:t>3</a:t>
            </a:r>
            <a:endParaRPr lang="el-GR" baseline="-25000" dirty="0">
              <a:solidFill>
                <a:schemeClr val="accent2">
                  <a:lumMod val="75000"/>
                </a:schemeClr>
              </a:solidFill>
            </a:endParaRPr>
          </a:p>
          <a:p>
            <a:pPr algn="just"/>
            <a:r>
              <a:rPr lang="el-GR" dirty="0" smtClean="0">
                <a:solidFill>
                  <a:schemeClr val="bg2">
                    <a:lumMod val="25000"/>
                  </a:schemeClr>
                </a:solidFill>
              </a:rPr>
              <a:t>Οι υψηλές συγκεντρώσεις του όζοντος σχετίζονται με την αντίδραση των οξειδίων του αζώτου και των υδρογονανθράκων που εκπέμπονται από τα αυτοκίνητα και τη βιομηχανία.</a:t>
            </a:r>
          </a:p>
          <a:p>
            <a:pPr algn="just"/>
            <a:r>
              <a:rPr lang="el-GR" dirty="0" smtClean="0">
                <a:solidFill>
                  <a:schemeClr val="bg2">
                    <a:lumMod val="25000"/>
                  </a:schemeClr>
                </a:solidFill>
              </a:rPr>
              <a:t>Πλήττει τα φυτά τόσο έντονα όσο και το </a:t>
            </a:r>
            <a:r>
              <a:rPr lang="en-US" dirty="0" smtClean="0">
                <a:solidFill>
                  <a:schemeClr val="bg2">
                    <a:lumMod val="25000"/>
                  </a:schemeClr>
                </a:solidFill>
              </a:rPr>
              <a:t>SO</a:t>
            </a:r>
            <a:r>
              <a:rPr lang="en-US" baseline="-25000" dirty="0" smtClean="0">
                <a:solidFill>
                  <a:schemeClr val="bg2">
                    <a:lumMod val="25000"/>
                  </a:schemeClr>
                </a:solidFill>
              </a:rPr>
              <a:t>2</a:t>
            </a:r>
            <a:r>
              <a:rPr lang="en-US" dirty="0" smtClean="0">
                <a:solidFill>
                  <a:schemeClr val="bg2">
                    <a:lumMod val="25000"/>
                  </a:schemeClr>
                </a:solidFill>
              </a:rPr>
              <a:t>.</a:t>
            </a:r>
          </a:p>
          <a:p>
            <a:pPr algn="just"/>
            <a:r>
              <a:rPr lang="el-GR" dirty="0" smtClean="0">
                <a:solidFill>
                  <a:schemeClr val="bg2">
                    <a:lumMod val="25000"/>
                  </a:schemeClr>
                </a:solidFill>
              </a:rPr>
              <a:t>Τα κωνοφόρα δέντρα είναι ιδιαίτερα επιρρεπή στο όζον αφού ακόμη και συγκεντρώσεις κάτω από 0,5 </a:t>
            </a:r>
            <a:r>
              <a:rPr lang="en-US" dirty="0" smtClean="0">
                <a:solidFill>
                  <a:schemeClr val="bg2">
                    <a:lumMod val="25000"/>
                  </a:schemeClr>
                </a:solidFill>
              </a:rPr>
              <a:t>ppm </a:t>
            </a:r>
            <a:r>
              <a:rPr lang="el-GR" dirty="0" smtClean="0">
                <a:solidFill>
                  <a:schemeClr val="bg2">
                    <a:lumMod val="25000"/>
                  </a:schemeClr>
                </a:solidFill>
              </a:rPr>
              <a:t>προκαλούν αλλοιώσεις.</a:t>
            </a:r>
            <a:endParaRPr lang="el-GR" dirty="0">
              <a:solidFill>
                <a:schemeClr val="bg2">
                  <a:lumMod val="25000"/>
                </a:schemeClr>
              </a:solidFill>
            </a:endParaRPr>
          </a:p>
        </p:txBody>
      </p:sp>
      <p:sp>
        <p:nvSpPr>
          <p:cNvPr id="3" name="Τίτλος 2"/>
          <p:cNvSpPr>
            <a:spLocks noGrp="1"/>
          </p:cNvSpPr>
          <p:nvPr>
            <p:ph type="title"/>
          </p:nvPr>
        </p:nvSpPr>
        <p:spPr/>
        <p:txBody>
          <a:bodyPr>
            <a:normAutofit/>
          </a:bodyPr>
          <a:lstStyle/>
          <a:p>
            <a:r>
              <a:rPr lang="el-GR" sz="2800" dirty="0"/>
              <a:t>Βασικοί </a:t>
            </a:r>
            <a:r>
              <a:rPr lang="el-GR" sz="2800" dirty="0" smtClean="0"/>
              <a:t>δευτερογενείς </a:t>
            </a:r>
            <a:r>
              <a:rPr lang="el-GR" sz="2800" dirty="0"/>
              <a:t>ρύποι που σχετίζονται με επιπτώσεις στη χλωρίδα</a:t>
            </a:r>
          </a:p>
        </p:txBody>
      </p:sp>
    </p:spTree>
    <p:extLst>
      <p:ext uri="{BB962C8B-B14F-4D97-AF65-F5344CB8AC3E}">
        <p14:creationId xmlns:p14="http://schemas.microsoft.com/office/powerpoint/2010/main" val="8128603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lnSpcReduction="10000"/>
          </a:bodyPr>
          <a:lstStyle/>
          <a:p>
            <a:pPr marL="109728" indent="0">
              <a:buNone/>
            </a:pPr>
            <a:r>
              <a:rPr lang="en-US" dirty="0" smtClean="0">
                <a:solidFill>
                  <a:schemeClr val="accent2">
                    <a:lumMod val="75000"/>
                  </a:schemeClr>
                </a:solidFill>
              </a:rPr>
              <a:t>PAN</a:t>
            </a:r>
            <a:r>
              <a:rPr lang="el-GR" dirty="0" smtClean="0">
                <a:solidFill>
                  <a:schemeClr val="accent2">
                    <a:lumMod val="75000"/>
                  </a:schemeClr>
                </a:solidFill>
              </a:rPr>
              <a:t> (νιτρικό υπεροξυακετύλιο)</a:t>
            </a:r>
            <a:endParaRPr lang="en-US" dirty="0" smtClean="0">
              <a:solidFill>
                <a:schemeClr val="accent2">
                  <a:lumMod val="75000"/>
                </a:schemeClr>
              </a:solidFill>
            </a:endParaRPr>
          </a:p>
          <a:p>
            <a:pPr algn="just"/>
            <a:r>
              <a:rPr lang="el-GR" dirty="0" smtClean="0">
                <a:solidFill>
                  <a:schemeClr val="bg2">
                    <a:lumMod val="25000"/>
                  </a:schemeClr>
                </a:solidFill>
              </a:rPr>
              <a:t>Είναι μέλος μιας σειράς ενώσεων οι οποίες παράγονται αρχικά από αντιδράσεις μη κορεσμένων υδρογονανθράκων</a:t>
            </a:r>
            <a:r>
              <a:rPr lang="en-US" dirty="0" smtClean="0">
                <a:solidFill>
                  <a:schemeClr val="bg2">
                    <a:lumMod val="25000"/>
                  </a:schemeClr>
                </a:solidFill>
              </a:rPr>
              <a:t> </a:t>
            </a:r>
            <a:r>
              <a:rPr lang="el-GR" dirty="0" smtClean="0">
                <a:solidFill>
                  <a:schemeClr val="bg2">
                    <a:lumMod val="25000"/>
                  </a:schemeClr>
                </a:solidFill>
              </a:rPr>
              <a:t>με οξείδια του αζώτου παρουσία φωτός.</a:t>
            </a:r>
          </a:p>
          <a:p>
            <a:pPr algn="just"/>
            <a:r>
              <a:rPr lang="el-GR" dirty="0" smtClean="0">
                <a:solidFill>
                  <a:schemeClr val="bg2">
                    <a:lumMod val="25000"/>
                  </a:schemeClr>
                </a:solidFill>
              </a:rPr>
              <a:t>Τέτοιοι υδρογονάνθρακες μπορούν να είναι </a:t>
            </a:r>
            <a:r>
              <a:rPr lang="el-GR" dirty="0" err="1" smtClean="0">
                <a:solidFill>
                  <a:schemeClr val="bg2">
                    <a:lumMod val="25000"/>
                  </a:schemeClr>
                </a:solidFill>
              </a:rPr>
              <a:t>τερπένια</a:t>
            </a:r>
            <a:r>
              <a:rPr lang="el-GR" dirty="0" smtClean="0">
                <a:solidFill>
                  <a:schemeClr val="bg2">
                    <a:lumMod val="25000"/>
                  </a:schemeClr>
                </a:solidFill>
              </a:rPr>
              <a:t> από κωνοφόρα δέντρα όταν βρίσκονται σε γειτονικές πηγές οξειδίου του αζώτου (αστικές περιοχές).</a:t>
            </a:r>
          </a:p>
          <a:p>
            <a:pPr algn="just"/>
            <a:r>
              <a:rPr lang="el-GR" dirty="0" smtClean="0">
                <a:solidFill>
                  <a:schemeClr val="bg2">
                    <a:lumMod val="25000"/>
                  </a:schemeClr>
                </a:solidFill>
              </a:rPr>
              <a:t>Συγκεντρώσεις </a:t>
            </a:r>
            <a:r>
              <a:rPr lang="en-US" dirty="0" smtClean="0">
                <a:solidFill>
                  <a:schemeClr val="bg2">
                    <a:lumMod val="25000"/>
                  </a:schemeClr>
                </a:solidFill>
              </a:rPr>
              <a:t>PAN </a:t>
            </a:r>
            <a:r>
              <a:rPr lang="el-GR" dirty="0" smtClean="0">
                <a:solidFill>
                  <a:schemeClr val="bg2">
                    <a:lumMod val="25000"/>
                  </a:schemeClr>
                </a:solidFill>
              </a:rPr>
              <a:t>0,2 </a:t>
            </a:r>
            <a:r>
              <a:rPr lang="en-US" dirty="0" smtClean="0">
                <a:solidFill>
                  <a:schemeClr val="bg2">
                    <a:lumMod val="25000"/>
                  </a:schemeClr>
                </a:solidFill>
              </a:rPr>
              <a:t>ppm </a:t>
            </a:r>
            <a:r>
              <a:rPr lang="el-GR" dirty="0" smtClean="0">
                <a:solidFill>
                  <a:schemeClr val="bg2">
                    <a:lumMod val="25000"/>
                  </a:schemeClr>
                </a:solidFill>
              </a:rPr>
              <a:t>και έκθεση μερικών ωρών είναι ικανοί παράγοντες για την πρόκληση έντονης ζημιάς.</a:t>
            </a:r>
            <a:endParaRPr lang="el-GR" dirty="0">
              <a:solidFill>
                <a:schemeClr val="bg2">
                  <a:lumMod val="25000"/>
                </a:schemeClr>
              </a:solidFill>
            </a:endParaRPr>
          </a:p>
        </p:txBody>
      </p:sp>
      <p:sp>
        <p:nvSpPr>
          <p:cNvPr id="3" name="Τίτλος 2"/>
          <p:cNvSpPr>
            <a:spLocks noGrp="1"/>
          </p:cNvSpPr>
          <p:nvPr>
            <p:ph type="title"/>
          </p:nvPr>
        </p:nvSpPr>
        <p:spPr/>
        <p:txBody>
          <a:bodyPr>
            <a:normAutofit/>
          </a:bodyPr>
          <a:lstStyle/>
          <a:p>
            <a:r>
              <a:rPr lang="el-GR" sz="2800" dirty="0"/>
              <a:t>Βασικοί δευτερογενείς ρύποι που σχετίζονται με επιπτώσεις στη χλωρίδα</a:t>
            </a:r>
          </a:p>
        </p:txBody>
      </p:sp>
    </p:spTree>
    <p:extLst>
      <p:ext uri="{BB962C8B-B14F-4D97-AF65-F5344CB8AC3E}">
        <p14:creationId xmlns:p14="http://schemas.microsoft.com/office/powerpoint/2010/main" val="2262327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algn="just"/>
            <a:r>
              <a:rPr lang="el-GR" dirty="0">
                <a:solidFill>
                  <a:schemeClr val="bg2">
                    <a:lumMod val="50000"/>
                  </a:schemeClr>
                </a:solidFill>
              </a:rPr>
              <a:t>Οι πιο καλά τεκμηριωμένες επιπτώσεις σε φυτά και οικοσυστήματα σχετίζονται </a:t>
            </a:r>
            <a:endParaRPr lang="el-GR" dirty="0" smtClean="0">
              <a:solidFill>
                <a:schemeClr val="bg2">
                  <a:lumMod val="50000"/>
                </a:schemeClr>
              </a:solidFill>
            </a:endParaRPr>
          </a:p>
          <a:p>
            <a:pPr marL="109728" indent="0" algn="just">
              <a:buNone/>
            </a:pPr>
            <a:r>
              <a:rPr lang="el-GR" dirty="0" smtClean="0">
                <a:solidFill>
                  <a:schemeClr val="bg2">
                    <a:lumMod val="50000"/>
                  </a:schemeClr>
                </a:solidFill>
              </a:rPr>
              <a:t>1) με </a:t>
            </a:r>
            <a:r>
              <a:rPr lang="el-GR" dirty="0">
                <a:solidFill>
                  <a:schemeClr val="bg2">
                    <a:lumMod val="50000"/>
                  </a:schemeClr>
                </a:solidFill>
              </a:rPr>
              <a:t>την παρουσία νιτρικών και θειικών ιόντων τα οποία οδηγούν σε όξινες αποθέσεις, </a:t>
            </a:r>
            <a:endParaRPr lang="el-GR" dirty="0" smtClean="0">
              <a:solidFill>
                <a:schemeClr val="bg2">
                  <a:lumMod val="50000"/>
                </a:schemeClr>
              </a:solidFill>
            </a:endParaRPr>
          </a:p>
          <a:p>
            <a:pPr marL="109728" indent="0" algn="just">
              <a:buNone/>
            </a:pPr>
            <a:r>
              <a:rPr lang="el-GR" dirty="0" smtClean="0">
                <a:solidFill>
                  <a:schemeClr val="bg2">
                    <a:lumMod val="50000"/>
                  </a:schemeClr>
                </a:solidFill>
              </a:rPr>
              <a:t>2</a:t>
            </a:r>
            <a:r>
              <a:rPr lang="el-GR" dirty="0">
                <a:solidFill>
                  <a:schemeClr val="bg2">
                    <a:lumMod val="50000"/>
                  </a:schemeClr>
                </a:solidFill>
              </a:rPr>
              <a:t>) με την παρουσία βαρέων μετάλλων, </a:t>
            </a:r>
            <a:endParaRPr lang="el-GR" dirty="0" smtClean="0">
              <a:solidFill>
                <a:schemeClr val="bg2">
                  <a:lumMod val="50000"/>
                </a:schemeClr>
              </a:solidFill>
            </a:endParaRPr>
          </a:p>
          <a:p>
            <a:pPr marL="109728" indent="0" algn="just">
              <a:buNone/>
            </a:pPr>
            <a:r>
              <a:rPr lang="el-GR" dirty="0" smtClean="0">
                <a:solidFill>
                  <a:schemeClr val="bg2">
                    <a:lumMod val="50000"/>
                  </a:schemeClr>
                </a:solidFill>
              </a:rPr>
              <a:t>3</a:t>
            </a:r>
            <a:r>
              <a:rPr lang="el-GR" dirty="0">
                <a:solidFill>
                  <a:schemeClr val="bg2">
                    <a:lumMod val="50000"/>
                  </a:schemeClr>
                </a:solidFill>
              </a:rPr>
              <a:t>) με την παρουσία θρεπτικών συστατικών, 4) με την παρουσία απορρυπαντικών και </a:t>
            </a:r>
            <a:endParaRPr lang="el-GR" dirty="0" smtClean="0">
              <a:solidFill>
                <a:schemeClr val="bg2">
                  <a:lumMod val="50000"/>
                </a:schemeClr>
              </a:solidFill>
            </a:endParaRPr>
          </a:p>
          <a:p>
            <a:pPr marL="109728" indent="0" algn="just">
              <a:buNone/>
            </a:pPr>
            <a:r>
              <a:rPr lang="el-GR" dirty="0" smtClean="0">
                <a:solidFill>
                  <a:schemeClr val="bg2">
                    <a:lumMod val="50000"/>
                  </a:schemeClr>
                </a:solidFill>
              </a:rPr>
              <a:t>5</a:t>
            </a:r>
            <a:r>
              <a:rPr lang="el-GR" dirty="0">
                <a:solidFill>
                  <a:schemeClr val="bg2">
                    <a:lumMod val="50000"/>
                  </a:schemeClr>
                </a:solidFill>
              </a:rPr>
              <a:t>) με την παρουσία αλάτων </a:t>
            </a:r>
          </a:p>
        </p:txBody>
      </p:sp>
      <p:sp>
        <p:nvSpPr>
          <p:cNvPr id="3" name="Τίτλος 2"/>
          <p:cNvSpPr>
            <a:spLocks noGrp="1"/>
          </p:cNvSpPr>
          <p:nvPr>
            <p:ph type="title"/>
          </p:nvPr>
        </p:nvSpPr>
        <p:spPr/>
        <p:txBody>
          <a:bodyPr/>
          <a:lstStyle/>
          <a:p>
            <a:r>
              <a:rPr lang="el-GR" dirty="0" smtClean="0"/>
              <a:t>Επιπτώσεις στη χλωρίδα</a:t>
            </a:r>
            <a:endParaRPr lang="el-GR" dirty="0"/>
          </a:p>
        </p:txBody>
      </p:sp>
    </p:spTree>
    <p:extLst>
      <p:ext uri="{BB962C8B-B14F-4D97-AF65-F5344CB8AC3E}">
        <p14:creationId xmlns:p14="http://schemas.microsoft.com/office/powerpoint/2010/main" val="2313161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lnSpcReduction="20000"/>
          </a:bodyPr>
          <a:lstStyle/>
          <a:p>
            <a:endParaRPr lang="el-GR" dirty="0"/>
          </a:p>
          <a:p>
            <a:pPr algn="just"/>
            <a:r>
              <a:rPr lang="el-GR" dirty="0">
                <a:solidFill>
                  <a:schemeClr val="bg2">
                    <a:lumMod val="50000"/>
                  </a:schemeClr>
                </a:solidFill>
              </a:rPr>
              <a:t>Είναι δυνατό να προκληθούν μεταβολές στη σύνθεση του εδάφους με μείωση των θρεπτικών συστατικών και των μεταλλικών στοιχείων. </a:t>
            </a:r>
          </a:p>
          <a:p>
            <a:pPr algn="just"/>
            <a:r>
              <a:rPr lang="el-GR" dirty="0" smtClean="0">
                <a:solidFill>
                  <a:schemeClr val="accent2">
                    <a:lumMod val="75000"/>
                  </a:schemeClr>
                </a:solidFill>
              </a:rPr>
              <a:t>Μεταβάλλει </a:t>
            </a:r>
            <a:r>
              <a:rPr lang="el-GR" dirty="0">
                <a:solidFill>
                  <a:schemeClr val="accent2">
                    <a:lumMod val="75000"/>
                  </a:schemeClr>
                </a:solidFill>
              </a:rPr>
              <a:t>το </a:t>
            </a:r>
            <a:r>
              <a:rPr lang="el-GR" dirty="0" err="1">
                <a:solidFill>
                  <a:schemeClr val="accent2">
                    <a:lumMod val="75000"/>
                  </a:schemeClr>
                </a:solidFill>
              </a:rPr>
              <a:t>pH</a:t>
            </a:r>
            <a:r>
              <a:rPr lang="el-GR" dirty="0">
                <a:solidFill>
                  <a:schemeClr val="accent2">
                    <a:lumMod val="75000"/>
                  </a:schemeClr>
                </a:solidFill>
              </a:rPr>
              <a:t> του νερού και το θρεπτικό του περιεχόμενο. Όταν η οξύτητα του νερού είναι υψηλή, αυξάνεται η δυνατότητα διαλυτότητας </a:t>
            </a:r>
            <a:r>
              <a:rPr lang="el-GR" dirty="0" smtClean="0">
                <a:solidFill>
                  <a:schemeClr val="accent2">
                    <a:lumMod val="75000"/>
                  </a:schemeClr>
                </a:solidFill>
              </a:rPr>
              <a:t>περισσότερων </a:t>
            </a:r>
            <a:r>
              <a:rPr lang="el-GR" dirty="0">
                <a:solidFill>
                  <a:schemeClr val="accent2">
                    <a:lumMod val="75000"/>
                  </a:schemeClr>
                </a:solidFill>
              </a:rPr>
              <a:t>μετάλλων. Αυτό μπορεί να προκαλέσει ρύπανση του νερού με σοβαρές επιπτώσεις στα υδρόβια φυτά και ζώα. </a:t>
            </a:r>
          </a:p>
          <a:p>
            <a:pPr algn="just"/>
            <a:r>
              <a:rPr lang="el-GR" dirty="0" smtClean="0">
                <a:solidFill>
                  <a:schemeClr val="bg2">
                    <a:lumMod val="50000"/>
                  </a:schemeClr>
                </a:solidFill>
              </a:rPr>
              <a:t>Κτίρια </a:t>
            </a:r>
            <a:r>
              <a:rPr lang="el-GR" dirty="0">
                <a:solidFill>
                  <a:schemeClr val="bg2">
                    <a:lumMod val="50000"/>
                  </a:schemeClr>
                </a:solidFill>
              </a:rPr>
              <a:t>και μνημεία είναι δυνατό να καταστραφούν από τη </a:t>
            </a:r>
            <a:r>
              <a:rPr lang="el-GR" dirty="0" smtClean="0">
                <a:solidFill>
                  <a:schemeClr val="bg2">
                    <a:lumMod val="50000"/>
                  </a:schemeClr>
                </a:solidFill>
              </a:rPr>
              <a:t>διάβρωση. </a:t>
            </a:r>
            <a:endParaRPr lang="el-GR" dirty="0">
              <a:solidFill>
                <a:schemeClr val="bg2">
                  <a:lumMod val="50000"/>
                </a:schemeClr>
              </a:solidFill>
            </a:endParaRPr>
          </a:p>
          <a:p>
            <a:endParaRPr lang="el-GR" dirty="0"/>
          </a:p>
          <a:p>
            <a:endParaRPr lang="el-GR" dirty="0"/>
          </a:p>
        </p:txBody>
      </p:sp>
      <p:sp>
        <p:nvSpPr>
          <p:cNvPr id="3" name="Τίτλος 2"/>
          <p:cNvSpPr>
            <a:spLocks noGrp="1"/>
          </p:cNvSpPr>
          <p:nvPr>
            <p:ph type="title"/>
          </p:nvPr>
        </p:nvSpPr>
        <p:spPr/>
        <p:txBody>
          <a:bodyPr/>
          <a:lstStyle/>
          <a:p>
            <a:r>
              <a:rPr lang="el-GR" dirty="0" smtClean="0"/>
              <a:t>Όξινες αποθέσεις</a:t>
            </a:r>
            <a:endParaRPr lang="el-GR" dirty="0"/>
          </a:p>
        </p:txBody>
      </p:sp>
    </p:spTree>
    <p:extLst>
      <p:ext uri="{BB962C8B-B14F-4D97-AF65-F5344CB8AC3E}">
        <p14:creationId xmlns:p14="http://schemas.microsoft.com/office/powerpoint/2010/main" val="27935962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Autofit/>
          </a:bodyPr>
          <a:lstStyle/>
          <a:p>
            <a:r>
              <a:rPr lang="el-GR" sz="3600" dirty="0" smtClean="0"/>
              <a:t>Κατηγορίες και διαστάσεις της ρύπανσης</a:t>
            </a:r>
            <a:endParaRPr lang="el-GR" sz="36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695269733"/>
              </p:ext>
            </p:extLst>
          </p:nvPr>
        </p:nvGraphicFramePr>
        <p:xfrm>
          <a:off x="457200" y="1481138"/>
          <a:ext cx="8229600" cy="52171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70840">
                <a:tc>
                  <a:txBody>
                    <a:bodyPr/>
                    <a:lstStyle/>
                    <a:p>
                      <a:r>
                        <a:rPr lang="el-GR" sz="1600" dirty="0" smtClean="0"/>
                        <a:t>Διαστάσεις ρύπανσης</a:t>
                      </a:r>
                      <a:endParaRPr lang="el-GR" sz="1600" dirty="0"/>
                    </a:p>
                  </a:txBody>
                  <a:tcPr/>
                </a:tc>
                <a:tc>
                  <a:txBody>
                    <a:bodyPr/>
                    <a:lstStyle/>
                    <a:p>
                      <a:r>
                        <a:rPr lang="el-GR" sz="1600" dirty="0" smtClean="0"/>
                        <a:t>Εκδήλωση φαινομένων</a:t>
                      </a:r>
                      <a:endParaRPr lang="el-GR" sz="1600" dirty="0"/>
                    </a:p>
                  </a:txBody>
                  <a:tcPr/>
                </a:tc>
                <a:tc>
                  <a:txBody>
                    <a:bodyPr/>
                    <a:lstStyle/>
                    <a:p>
                      <a:r>
                        <a:rPr lang="el-GR" sz="1600" dirty="0" smtClean="0"/>
                        <a:t>Επιπτώσεις</a:t>
                      </a:r>
                      <a:endParaRPr lang="el-GR" sz="1600" dirty="0"/>
                    </a:p>
                  </a:txBody>
                  <a:tcPr/>
                </a:tc>
                <a:extLst>
                  <a:ext uri="{0D108BD9-81ED-4DB2-BD59-A6C34878D82A}">
                    <a16:rowId xmlns:a16="http://schemas.microsoft.com/office/drawing/2014/main" xmlns="" val="10000"/>
                  </a:ext>
                </a:extLst>
              </a:tr>
              <a:tr h="370840">
                <a:tc>
                  <a:txBody>
                    <a:bodyPr/>
                    <a:lstStyle/>
                    <a:p>
                      <a:r>
                        <a:rPr lang="el-GR" sz="1600" dirty="0" smtClean="0"/>
                        <a:t>Παγκόσμιες</a:t>
                      </a:r>
                      <a:endParaRPr lang="el-GR" sz="1600" dirty="0"/>
                    </a:p>
                  </a:txBody>
                  <a:tcPr/>
                </a:tc>
                <a:tc>
                  <a:txBody>
                    <a:bodyPr/>
                    <a:lstStyle/>
                    <a:p>
                      <a:r>
                        <a:rPr lang="el-GR" sz="1600" dirty="0" smtClean="0"/>
                        <a:t>Καταστροφή</a:t>
                      </a:r>
                      <a:r>
                        <a:rPr lang="el-GR" sz="1600" baseline="0" dirty="0" smtClean="0"/>
                        <a:t> στρατοσφαιρικού όζοντος, </a:t>
                      </a:r>
                    </a:p>
                    <a:p>
                      <a:r>
                        <a:rPr lang="el-GR" sz="1600" baseline="0" dirty="0" smtClean="0"/>
                        <a:t>Φαινόμενο θερμοκηπίου, Ρύπανση ωκεανών</a:t>
                      </a:r>
                      <a:endParaRPr lang="el-GR" sz="1600" dirty="0"/>
                    </a:p>
                  </a:txBody>
                  <a:tcPr/>
                </a:tc>
                <a:tc>
                  <a:txBody>
                    <a:bodyPr/>
                    <a:lstStyle/>
                    <a:p>
                      <a:r>
                        <a:rPr lang="el-GR" sz="1600" dirty="0" smtClean="0"/>
                        <a:t>Αύξηση της μέσης θερμοκρασίας της γης, αύξηση επικίνδυνων ακτινοβολιών,</a:t>
                      </a:r>
                      <a:r>
                        <a:rPr lang="el-GR" sz="1600" baseline="0" dirty="0" smtClean="0"/>
                        <a:t> αλλοίωση μεγάλων οικοσυστημάτων</a:t>
                      </a:r>
                      <a:endParaRPr lang="el-GR" sz="1600" dirty="0"/>
                    </a:p>
                  </a:txBody>
                  <a:tcPr/>
                </a:tc>
                <a:extLst>
                  <a:ext uri="{0D108BD9-81ED-4DB2-BD59-A6C34878D82A}">
                    <a16:rowId xmlns:a16="http://schemas.microsoft.com/office/drawing/2014/main" xmlns="" val="10001"/>
                  </a:ext>
                </a:extLst>
              </a:tr>
              <a:tr h="370840">
                <a:tc>
                  <a:txBody>
                    <a:bodyPr/>
                    <a:lstStyle/>
                    <a:p>
                      <a:r>
                        <a:rPr lang="el-GR" sz="1600" dirty="0" smtClean="0"/>
                        <a:t>Διακρατικές</a:t>
                      </a:r>
                      <a:endParaRPr lang="el-GR" sz="1600" dirty="0"/>
                    </a:p>
                  </a:txBody>
                  <a:tcPr/>
                </a:tc>
                <a:tc>
                  <a:txBody>
                    <a:bodyPr/>
                    <a:lstStyle/>
                    <a:p>
                      <a:r>
                        <a:rPr lang="el-GR" sz="1600" dirty="0" smtClean="0"/>
                        <a:t>Όξινη βροχή,</a:t>
                      </a:r>
                    </a:p>
                    <a:p>
                      <a:r>
                        <a:rPr lang="el-GR" sz="1600" dirty="0" smtClean="0"/>
                        <a:t>Ρύπανση</a:t>
                      </a:r>
                      <a:r>
                        <a:rPr lang="el-GR" sz="1600" baseline="0" dirty="0" smtClean="0"/>
                        <a:t> θαλασσών, ποταμών και λιμνών</a:t>
                      </a:r>
                    </a:p>
                  </a:txBody>
                  <a:tcPr/>
                </a:tc>
                <a:tc>
                  <a:txBody>
                    <a:bodyPr/>
                    <a:lstStyle/>
                    <a:p>
                      <a:r>
                        <a:rPr lang="el-GR" sz="1600" dirty="0" smtClean="0"/>
                        <a:t>Καταστροφή δασών και λιμνών, αλλοίωση</a:t>
                      </a:r>
                      <a:r>
                        <a:rPr lang="el-GR" sz="1600" baseline="0" dirty="0" smtClean="0"/>
                        <a:t> οικοσυστημάτων</a:t>
                      </a:r>
                      <a:endParaRPr lang="el-GR" sz="1600" dirty="0"/>
                    </a:p>
                  </a:txBody>
                  <a:tcPr/>
                </a:tc>
                <a:extLst>
                  <a:ext uri="{0D108BD9-81ED-4DB2-BD59-A6C34878D82A}">
                    <a16:rowId xmlns:a16="http://schemas.microsoft.com/office/drawing/2014/main" xmlns="" val="10002"/>
                  </a:ext>
                </a:extLst>
              </a:tr>
              <a:tr h="370840">
                <a:tc>
                  <a:txBody>
                    <a:bodyPr/>
                    <a:lstStyle/>
                    <a:p>
                      <a:r>
                        <a:rPr lang="el-GR" sz="1600" dirty="0" smtClean="0"/>
                        <a:t>Περιφερειακές </a:t>
                      </a:r>
                    </a:p>
                    <a:p>
                      <a:r>
                        <a:rPr lang="el-GR" sz="1600" dirty="0" smtClean="0"/>
                        <a:t>Τοπικές</a:t>
                      </a:r>
                      <a:endParaRPr lang="el-GR" sz="1600" dirty="0"/>
                    </a:p>
                  </a:txBody>
                  <a:tcPr/>
                </a:tc>
                <a:tc>
                  <a:txBody>
                    <a:bodyPr/>
                    <a:lstStyle/>
                    <a:p>
                      <a:r>
                        <a:rPr lang="el-GR" sz="1600" dirty="0" err="1" smtClean="0"/>
                        <a:t>Καπνομίχλες</a:t>
                      </a:r>
                      <a:endParaRPr lang="el-GR" sz="1600" dirty="0" smtClean="0"/>
                    </a:p>
                    <a:p>
                      <a:r>
                        <a:rPr lang="el-GR" sz="1600" dirty="0" smtClean="0"/>
                        <a:t>Φωτοχημικά νέφη</a:t>
                      </a:r>
                    </a:p>
                    <a:p>
                      <a:r>
                        <a:rPr lang="el-GR" sz="1600" dirty="0" smtClean="0"/>
                        <a:t>Ρύπανση</a:t>
                      </a:r>
                      <a:r>
                        <a:rPr lang="el-GR" sz="1600" baseline="0" dirty="0" smtClean="0"/>
                        <a:t> επιφανειακών και υπόγειων νερών</a:t>
                      </a:r>
                      <a:endParaRPr lang="el-GR" sz="1600" dirty="0"/>
                    </a:p>
                  </a:txBody>
                  <a:tcPr/>
                </a:tc>
                <a:tc>
                  <a:txBody>
                    <a:bodyPr/>
                    <a:lstStyle/>
                    <a:p>
                      <a:r>
                        <a:rPr lang="el-GR" sz="1600" dirty="0" smtClean="0"/>
                        <a:t>Κίνδυνοι για την υγεία των ανθρώπων, προσβολή</a:t>
                      </a:r>
                      <a:r>
                        <a:rPr lang="el-GR" sz="1600" baseline="0" dirty="0" smtClean="0"/>
                        <a:t> υδροβιοτόπων</a:t>
                      </a:r>
                      <a:endParaRPr lang="el-GR" sz="1600" dirty="0"/>
                    </a:p>
                  </a:txBody>
                  <a:tcPr/>
                </a:tc>
                <a:extLst>
                  <a:ext uri="{0D108BD9-81ED-4DB2-BD59-A6C34878D82A}">
                    <a16:rowId xmlns:a16="http://schemas.microsoft.com/office/drawing/2014/main" xmlns="" val="10003"/>
                  </a:ext>
                </a:extLst>
              </a:tr>
              <a:tr h="370840">
                <a:tc>
                  <a:txBody>
                    <a:bodyPr/>
                    <a:lstStyle/>
                    <a:p>
                      <a:r>
                        <a:rPr lang="el-GR" sz="1600" dirty="0" smtClean="0"/>
                        <a:t>Εργασιακός χώρος</a:t>
                      </a:r>
                      <a:endParaRPr lang="el-GR" sz="1600" dirty="0"/>
                    </a:p>
                  </a:txBody>
                  <a:tcPr/>
                </a:tc>
                <a:tc>
                  <a:txBody>
                    <a:bodyPr/>
                    <a:lstStyle/>
                    <a:p>
                      <a:r>
                        <a:rPr lang="el-GR" sz="1600" dirty="0" smtClean="0"/>
                        <a:t>Εκπομπή τοξικών ουσιών</a:t>
                      </a:r>
                      <a:endParaRPr lang="el-GR" sz="1600" dirty="0"/>
                    </a:p>
                  </a:txBody>
                  <a:tcPr/>
                </a:tc>
                <a:tc>
                  <a:txBody>
                    <a:bodyPr/>
                    <a:lstStyle/>
                    <a:p>
                      <a:r>
                        <a:rPr lang="el-GR" sz="1600" dirty="0" smtClean="0"/>
                        <a:t>Επαγγελματικές ασθένειες</a:t>
                      </a:r>
                      <a:endParaRPr lang="el-GR" sz="1600" dirty="0"/>
                    </a:p>
                  </a:txBody>
                  <a:tcPr/>
                </a:tc>
                <a:extLst>
                  <a:ext uri="{0D108BD9-81ED-4DB2-BD59-A6C34878D82A}">
                    <a16:rowId xmlns:a16="http://schemas.microsoft.com/office/drawing/2014/main" xmlns="" val="10004"/>
                  </a:ext>
                </a:extLst>
              </a:tr>
              <a:tr h="370840">
                <a:tc>
                  <a:txBody>
                    <a:bodyPr/>
                    <a:lstStyle/>
                    <a:p>
                      <a:r>
                        <a:rPr lang="el-GR" sz="1600" dirty="0" smtClean="0"/>
                        <a:t>Χώρος κατοικίας</a:t>
                      </a:r>
                      <a:endParaRPr lang="el-GR" sz="1600" dirty="0"/>
                    </a:p>
                  </a:txBody>
                  <a:tcPr/>
                </a:tc>
                <a:tc>
                  <a:txBody>
                    <a:bodyPr/>
                    <a:lstStyle/>
                    <a:p>
                      <a:r>
                        <a:rPr lang="el-GR" sz="1600" dirty="0" smtClean="0"/>
                        <a:t>Εκπομπή τοξικών ουσιών από βιομηχανικά προϊόντα</a:t>
                      </a:r>
                      <a:endParaRPr lang="el-GR" sz="1600" dirty="0"/>
                    </a:p>
                  </a:txBody>
                  <a:tcPr/>
                </a:tc>
                <a:tc>
                  <a:txBody>
                    <a:bodyPr/>
                    <a:lstStyle/>
                    <a:p>
                      <a:r>
                        <a:rPr lang="el-GR" sz="1600" dirty="0" smtClean="0"/>
                        <a:t>Μακροχρόνιες επιδράσεις στην υγεία των ανθρώπων</a:t>
                      </a:r>
                      <a:endParaRPr lang="el-GR" sz="1600" dirty="0"/>
                    </a:p>
                  </a:txBody>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l-GR" dirty="0" smtClean="0">
                <a:solidFill>
                  <a:schemeClr val="accent2">
                    <a:lumMod val="75000"/>
                  </a:schemeClr>
                </a:solidFill>
              </a:rPr>
              <a:t>Αέριοι ρύποι</a:t>
            </a:r>
          </a:p>
          <a:p>
            <a:pPr marL="109728" indent="0">
              <a:buNone/>
            </a:pPr>
            <a:r>
              <a:rPr lang="el-GR" dirty="0" smtClean="0">
                <a:solidFill>
                  <a:schemeClr val="bg2">
                    <a:lumMod val="25000"/>
                  </a:schemeClr>
                </a:solidFill>
              </a:rPr>
              <a:t>Αέρια</a:t>
            </a:r>
          </a:p>
          <a:p>
            <a:pPr marL="109728" indent="0">
              <a:buNone/>
            </a:pPr>
            <a:r>
              <a:rPr lang="el-GR" dirty="0" smtClean="0">
                <a:solidFill>
                  <a:schemeClr val="bg2">
                    <a:lumMod val="25000"/>
                  </a:schemeClr>
                </a:solidFill>
              </a:rPr>
              <a:t>Ατμοί</a:t>
            </a:r>
          </a:p>
          <a:p>
            <a:pPr marL="109728" indent="0">
              <a:buNone/>
            </a:pPr>
            <a:endParaRPr lang="el-GR" dirty="0" smtClean="0"/>
          </a:p>
          <a:p>
            <a:r>
              <a:rPr lang="el-GR" dirty="0" smtClean="0">
                <a:solidFill>
                  <a:schemeClr val="accent2">
                    <a:lumMod val="75000"/>
                  </a:schemeClr>
                </a:solidFill>
              </a:rPr>
              <a:t>Σωματιδιακοί ρύποι</a:t>
            </a:r>
          </a:p>
          <a:p>
            <a:pPr marL="109728" indent="0">
              <a:buNone/>
            </a:pPr>
            <a:r>
              <a:rPr lang="el-GR" dirty="0" smtClean="0">
                <a:solidFill>
                  <a:schemeClr val="bg2">
                    <a:lumMod val="25000"/>
                  </a:schemeClr>
                </a:solidFill>
              </a:rPr>
              <a:t>Κόνεις</a:t>
            </a:r>
          </a:p>
          <a:p>
            <a:pPr marL="109728" indent="0">
              <a:buNone/>
            </a:pPr>
            <a:r>
              <a:rPr lang="el-GR" dirty="0" smtClean="0">
                <a:solidFill>
                  <a:schemeClr val="bg2">
                    <a:lumMod val="25000"/>
                  </a:schemeClr>
                </a:solidFill>
              </a:rPr>
              <a:t>Καπνός</a:t>
            </a:r>
          </a:p>
          <a:p>
            <a:pPr marL="109728" indent="0">
              <a:buNone/>
            </a:pPr>
            <a:r>
              <a:rPr lang="el-GR" dirty="0" smtClean="0">
                <a:solidFill>
                  <a:schemeClr val="bg2">
                    <a:lumMod val="25000"/>
                  </a:schemeClr>
                </a:solidFill>
              </a:rPr>
              <a:t>Ιπτάμενη τέφρα</a:t>
            </a:r>
          </a:p>
          <a:p>
            <a:pPr marL="109728" indent="0">
              <a:buNone/>
            </a:pPr>
            <a:r>
              <a:rPr lang="el-GR" dirty="0" smtClean="0">
                <a:solidFill>
                  <a:schemeClr val="bg2">
                    <a:lumMod val="25000"/>
                  </a:schemeClr>
                </a:solidFill>
              </a:rPr>
              <a:t>Κάπνα</a:t>
            </a:r>
          </a:p>
          <a:p>
            <a:pPr marL="109728" indent="0">
              <a:buNone/>
            </a:pPr>
            <a:r>
              <a:rPr lang="el-GR" dirty="0" smtClean="0">
                <a:solidFill>
                  <a:schemeClr val="bg2">
                    <a:lumMod val="25000"/>
                  </a:schemeClr>
                </a:solidFill>
              </a:rPr>
              <a:t>Ομίχλη</a:t>
            </a:r>
          </a:p>
          <a:p>
            <a:pPr marL="109728" indent="0">
              <a:buNone/>
            </a:pPr>
            <a:r>
              <a:rPr lang="el-GR" dirty="0" smtClean="0">
                <a:solidFill>
                  <a:schemeClr val="bg2">
                    <a:lumMod val="25000"/>
                  </a:schemeClr>
                </a:solidFill>
              </a:rPr>
              <a:t>Αχλύς</a:t>
            </a:r>
            <a:endParaRPr lang="el-GR" dirty="0">
              <a:solidFill>
                <a:schemeClr val="bg2">
                  <a:lumMod val="25000"/>
                </a:schemeClr>
              </a:solidFill>
            </a:endParaRPr>
          </a:p>
        </p:txBody>
      </p:sp>
      <p:sp>
        <p:nvSpPr>
          <p:cNvPr id="3" name="Title 2"/>
          <p:cNvSpPr>
            <a:spLocks noGrp="1"/>
          </p:cNvSpPr>
          <p:nvPr>
            <p:ph type="title"/>
          </p:nvPr>
        </p:nvSpPr>
        <p:spPr/>
        <p:txBody>
          <a:bodyPr>
            <a:normAutofit fontScale="90000"/>
          </a:bodyPr>
          <a:lstStyle/>
          <a:p>
            <a:r>
              <a:rPr lang="el-GR" dirty="0" smtClean="0"/>
              <a:t>Μορφές ατμοσφαιρικών ρύπων</a:t>
            </a:r>
            <a:endParaRPr lang="el-GR" dirty="0"/>
          </a:p>
        </p:txBody>
      </p:sp>
    </p:spTree>
    <p:extLst>
      <p:ext uri="{BB962C8B-B14F-4D97-AF65-F5344CB8AC3E}">
        <p14:creationId xmlns:p14="http://schemas.microsoft.com/office/powerpoint/2010/main" val="3530798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algn="just"/>
            <a:r>
              <a:rPr lang="el-GR" dirty="0" smtClean="0">
                <a:solidFill>
                  <a:schemeClr val="bg2">
                    <a:lumMod val="25000"/>
                  </a:schemeClr>
                </a:solidFill>
              </a:rPr>
              <a:t>Ονομάζουμε ατμόσφαιρα ένα φλοιό περίπου 150 </a:t>
            </a:r>
            <a:r>
              <a:rPr lang="en-US" dirty="0" smtClean="0">
                <a:solidFill>
                  <a:schemeClr val="bg2">
                    <a:lumMod val="25000"/>
                  </a:schemeClr>
                </a:solidFill>
              </a:rPr>
              <a:t>km </a:t>
            </a:r>
            <a:r>
              <a:rPr lang="el-GR" dirty="0" smtClean="0">
                <a:solidFill>
                  <a:schemeClr val="bg2">
                    <a:lumMod val="25000"/>
                  </a:schemeClr>
                </a:solidFill>
              </a:rPr>
              <a:t>ή 500 δις τόνους αέρα που περιβάλλουν τη γη.</a:t>
            </a:r>
          </a:p>
          <a:p>
            <a:pPr algn="just"/>
            <a:r>
              <a:rPr lang="el-GR" dirty="0" smtClean="0">
                <a:solidFill>
                  <a:schemeClr val="accent2">
                    <a:lumMod val="75000"/>
                  </a:schemeClr>
                </a:solidFill>
              </a:rPr>
              <a:t>Με μακροσκοπική παρατήρηση η θερμοκρασία και η πυκνότητα μεταβάλλονται με το ύψος.</a:t>
            </a:r>
          </a:p>
          <a:p>
            <a:pPr marL="109728" indent="0">
              <a:buNone/>
            </a:pPr>
            <a:endParaRPr lang="el-GR" dirty="0"/>
          </a:p>
        </p:txBody>
      </p:sp>
      <p:sp>
        <p:nvSpPr>
          <p:cNvPr id="3" name="Τίτλος 2"/>
          <p:cNvSpPr>
            <a:spLocks noGrp="1"/>
          </p:cNvSpPr>
          <p:nvPr>
            <p:ph type="title"/>
          </p:nvPr>
        </p:nvSpPr>
        <p:spPr/>
        <p:txBody>
          <a:bodyPr/>
          <a:lstStyle/>
          <a:p>
            <a:r>
              <a:rPr lang="el-GR" dirty="0" smtClean="0"/>
              <a:t>Ατμόσφαιρα</a:t>
            </a:r>
            <a:endParaRPr lang="el-GR" dirty="0"/>
          </a:p>
        </p:txBody>
      </p:sp>
    </p:spTree>
    <p:extLst>
      <p:ext uri="{BB962C8B-B14F-4D97-AF65-F5344CB8AC3E}">
        <p14:creationId xmlns:p14="http://schemas.microsoft.com/office/powerpoint/2010/main" val="3307651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solidFill>
                  <a:schemeClr val="accent2">
                    <a:lumMod val="75000"/>
                  </a:schemeClr>
                </a:solidFill>
              </a:rPr>
              <a:t>Χημικές αντιδράσεις</a:t>
            </a:r>
          </a:p>
          <a:p>
            <a:r>
              <a:rPr lang="el-GR" dirty="0" smtClean="0">
                <a:solidFill>
                  <a:schemeClr val="bg2">
                    <a:lumMod val="25000"/>
                  </a:schemeClr>
                </a:solidFill>
              </a:rPr>
              <a:t>Ξηρή απόθεση (προσρόφηση ή απορρόφηση σε μια στερεή ή υγρή φάση αντίστοιχα)</a:t>
            </a:r>
          </a:p>
          <a:p>
            <a:r>
              <a:rPr lang="el-GR" dirty="0" smtClean="0">
                <a:solidFill>
                  <a:schemeClr val="accent2">
                    <a:lumMod val="75000"/>
                  </a:schemeClr>
                </a:solidFill>
              </a:rPr>
              <a:t>Υγρή απόθεση (βροχή)</a:t>
            </a:r>
            <a:endParaRPr lang="el-GR" dirty="0">
              <a:solidFill>
                <a:schemeClr val="accent2">
                  <a:lumMod val="75000"/>
                </a:schemeClr>
              </a:solidFill>
            </a:endParaRPr>
          </a:p>
        </p:txBody>
      </p:sp>
      <p:sp>
        <p:nvSpPr>
          <p:cNvPr id="3" name="Title 2"/>
          <p:cNvSpPr>
            <a:spLocks noGrp="1"/>
          </p:cNvSpPr>
          <p:nvPr>
            <p:ph type="title"/>
          </p:nvPr>
        </p:nvSpPr>
        <p:spPr/>
        <p:txBody>
          <a:bodyPr>
            <a:normAutofit fontScale="90000"/>
          </a:bodyPr>
          <a:lstStyle/>
          <a:p>
            <a:r>
              <a:rPr lang="el-GR" dirty="0" smtClean="0"/>
              <a:t>Διεργασίες απομάκρυνσης ρύπων από την ατμόσφαιρα</a:t>
            </a:r>
            <a:endParaRPr lang="el-GR" dirty="0"/>
          </a:p>
        </p:txBody>
      </p:sp>
    </p:spTree>
    <p:extLst>
      <p:ext uri="{BB962C8B-B14F-4D97-AF65-F5344CB8AC3E}">
        <p14:creationId xmlns:p14="http://schemas.microsoft.com/office/powerpoint/2010/main" val="40531898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lnSpcReduction="10000"/>
          </a:bodyPr>
          <a:lstStyle/>
          <a:p>
            <a:pPr algn="just"/>
            <a:r>
              <a:rPr lang="el-GR" dirty="0">
                <a:solidFill>
                  <a:schemeClr val="bg2">
                    <a:lumMod val="50000"/>
                  </a:schemeClr>
                </a:solidFill>
              </a:rPr>
              <a:t>Η υγρή εναπόθεση εξαρτάται κυρίως από την ποσότητα του κατακρημνίσματος και της συγκέντρωσης </a:t>
            </a:r>
            <a:r>
              <a:rPr lang="el-GR" dirty="0" smtClean="0">
                <a:solidFill>
                  <a:schemeClr val="bg2">
                    <a:lumMod val="50000"/>
                  </a:schemeClr>
                </a:solidFill>
              </a:rPr>
              <a:t>του ρύπου.</a:t>
            </a:r>
          </a:p>
          <a:p>
            <a:pPr algn="just"/>
            <a:r>
              <a:rPr lang="el-GR" dirty="0">
                <a:solidFill>
                  <a:schemeClr val="accent2">
                    <a:lumMod val="75000"/>
                  </a:schemeClr>
                </a:solidFill>
              </a:rPr>
              <a:t>Σ</a:t>
            </a:r>
            <a:r>
              <a:rPr lang="el-GR" dirty="0" smtClean="0">
                <a:solidFill>
                  <a:schemeClr val="accent2">
                    <a:lumMod val="75000"/>
                  </a:schemeClr>
                </a:solidFill>
              </a:rPr>
              <a:t>τοιχεία </a:t>
            </a:r>
            <a:r>
              <a:rPr lang="el-GR" dirty="0">
                <a:solidFill>
                  <a:schemeClr val="accent2">
                    <a:lumMod val="75000"/>
                  </a:schemeClr>
                </a:solidFill>
              </a:rPr>
              <a:t>της φυσιολογίας της επιφάνειας του αποδέκτη και άλλα χαρακτηριστικά επηρεάζουν την υγρή εναπόθεση, όπως η </a:t>
            </a:r>
            <a:r>
              <a:rPr lang="el-GR" dirty="0" err="1">
                <a:solidFill>
                  <a:schemeClr val="accent2">
                    <a:lumMod val="75000"/>
                  </a:schemeClr>
                </a:solidFill>
              </a:rPr>
              <a:t>διαβρεξιμότητα</a:t>
            </a:r>
            <a:r>
              <a:rPr lang="el-GR" dirty="0">
                <a:solidFill>
                  <a:schemeClr val="accent2">
                    <a:lumMod val="75000"/>
                  </a:schemeClr>
                </a:solidFill>
              </a:rPr>
              <a:t>, η επιφάνεια έκθεσης και η τραχύτητα της επιφάνειας. </a:t>
            </a:r>
            <a:endParaRPr lang="el-GR" dirty="0" smtClean="0">
              <a:solidFill>
                <a:schemeClr val="accent2">
                  <a:lumMod val="75000"/>
                </a:schemeClr>
              </a:solidFill>
            </a:endParaRPr>
          </a:p>
          <a:p>
            <a:pPr algn="just"/>
            <a:r>
              <a:rPr lang="el-GR" dirty="0">
                <a:solidFill>
                  <a:schemeClr val="bg2">
                    <a:lumMod val="50000"/>
                  </a:schemeClr>
                </a:solidFill>
              </a:rPr>
              <a:t>Κατά την υγρή εναπόθεση, </a:t>
            </a:r>
            <a:r>
              <a:rPr lang="el-GR" dirty="0" smtClean="0">
                <a:solidFill>
                  <a:schemeClr val="bg2">
                    <a:lumMod val="50000"/>
                  </a:schemeClr>
                </a:solidFill>
              </a:rPr>
              <a:t>οι διαλυμένοι ρύποι </a:t>
            </a:r>
            <a:r>
              <a:rPr lang="el-GR" dirty="0">
                <a:solidFill>
                  <a:schemeClr val="bg2">
                    <a:lumMod val="50000"/>
                  </a:schemeClr>
                </a:solidFill>
              </a:rPr>
              <a:t>συγκεντρώνονται στην επιφάνεια των φυλλωμάτων καταστρέφοντας την ή </a:t>
            </a:r>
            <a:r>
              <a:rPr lang="el-GR" dirty="0" err="1">
                <a:solidFill>
                  <a:schemeClr val="bg2">
                    <a:lumMod val="50000"/>
                  </a:schemeClr>
                </a:solidFill>
              </a:rPr>
              <a:t>απορροφούνται</a:t>
            </a:r>
            <a:r>
              <a:rPr lang="el-GR" dirty="0">
                <a:solidFill>
                  <a:schemeClr val="bg2">
                    <a:lumMod val="50000"/>
                  </a:schemeClr>
                </a:solidFill>
              </a:rPr>
              <a:t> από αυτήν. </a:t>
            </a:r>
          </a:p>
        </p:txBody>
      </p:sp>
      <p:sp>
        <p:nvSpPr>
          <p:cNvPr id="3" name="Τίτλος 2"/>
          <p:cNvSpPr>
            <a:spLocks noGrp="1"/>
          </p:cNvSpPr>
          <p:nvPr>
            <p:ph type="title"/>
          </p:nvPr>
        </p:nvSpPr>
        <p:spPr/>
        <p:txBody>
          <a:bodyPr/>
          <a:lstStyle/>
          <a:p>
            <a:r>
              <a:rPr lang="el-GR" dirty="0" smtClean="0"/>
              <a:t>Υγρή απόθεση</a:t>
            </a:r>
            <a:endParaRPr lang="el-GR" dirty="0"/>
          </a:p>
        </p:txBody>
      </p:sp>
    </p:spTree>
    <p:extLst>
      <p:ext uri="{BB962C8B-B14F-4D97-AF65-F5344CB8AC3E}">
        <p14:creationId xmlns:p14="http://schemas.microsoft.com/office/powerpoint/2010/main" val="4883752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lnSpcReduction="20000"/>
          </a:bodyPr>
          <a:lstStyle/>
          <a:p>
            <a:pPr algn="just"/>
            <a:r>
              <a:rPr lang="el-GR" dirty="0">
                <a:solidFill>
                  <a:schemeClr val="accent2">
                    <a:lumMod val="75000"/>
                  </a:schemeClr>
                </a:solidFill>
              </a:rPr>
              <a:t>Η ξηρή εναπόθεση είναι μια διαδικασία σχετικά πιο αργή από την υγρή εναπόθεση</a:t>
            </a:r>
            <a:r>
              <a:rPr lang="el-GR" dirty="0" smtClean="0">
                <a:solidFill>
                  <a:schemeClr val="accent2">
                    <a:lumMod val="75000"/>
                  </a:schemeClr>
                </a:solidFill>
              </a:rPr>
              <a:t>.</a:t>
            </a:r>
            <a:r>
              <a:rPr lang="el-GR" dirty="0">
                <a:solidFill>
                  <a:schemeClr val="accent2">
                    <a:lumMod val="75000"/>
                  </a:schemeClr>
                </a:solidFill>
              </a:rPr>
              <a:t> Αποτελεί όμως ένα σημαντικό μηχανισμό διότι λαμβάνει χώρα συνέχεια και επηρεάζει όλες τις επιφάνειες. </a:t>
            </a:r>
            <a:endParaRPr lang="el-GR" dirty="0" smtClean="0">
              <a:solidFill>
                <a:schemeClr val="accent2">
                  <a:lumMod val="75000"/>
                </a:schemeClr>
              </a:solidFill>
            </a:endParaRPr>
          </a:p>
          <a:p>
            <a:pPr algn="just"/>
            <a:r>
              <a:rPr lang="el-GR" dirty="0" smtClean="0">
                <a:solidFill>
                  <a:schemeClr val="bg2">
                    <a:lumMod val="50000"/>
                  </a:schemeClr>
                </a:solidFill>
              </a:rPr>
              <a:t>Προσρόφηση σε στερεή φάση.</a:t>
            </a:r>
          </a:p>
          <a:p>
            <a:pPr algn="just"/>
            <a:r>
              <a:rPr lang="el-GR" dirty="0" smtClean="0">
                <a:solidFill>
                  <a:schemeClr val="accent2">
                    <a:lumMod val="75000"/>
                  </a:schemeClr>
                </a:solidFill>
              </a:rPr>
              <a:t>Παράγοντες που επηρεάζουν βάρος και απόσταση που μπορούν να ταξιδέψουν.</a:t>
            </a:r>
          </a:p>
          <a:p>
            <a:pPr algn="just"/>
            <a:r>
              <a:rPr lang="el-GR" dirty="0" smtClean="0">
                <a:solidFill>
                  <a:schemeClr val="bg2">
                    <a:lumMod val="50000"/>
                  </a:schemeClr>
                </a:solidFill>
              </a:rPr>
              <a:t>Προσανατολισμός </a:t>
            </a:r>
            <a:r>
              <a:rPr lang="el-GR" dirty="0">
                <a:solidFill>
                  <a:schemeClr val="bg2">
                    <a:lumMod val="50000"/>
                  </a:schemeClr>
                </a:solidFill>
              </a:rPr>
              <a:t>των φυλλωμάτων, η ηλικία τους, η τραχύτητα της επιφάνειά τους, η διαβρεξιμότητά τους καθώς επίσης το πορώδες τους και η ταχύτητα και η διάρκεια του ανέμου </a:t>
            </a:r>
            <a:endParaRPr lang="el-GR" dirty="0" smtClean="0">
              <a:solidFill>
                <a:schemeClr val="bg2">
                  <a:lumMod val="50000"/>
                </a:schemeClr>
              </a:solidFill>
            </a:endParaRPr>
          </a:p>
          <a:p>
            <a:endParaRPr lang="el-GR" dirty="0"/>
          </a:p>
        </p:txBody>
      </p:sp>
      <p:sp>
        <p:nvSpPr>
          <p:cNvPr id="3" name="Τίτλος 2"/>
          <p:cNvSpPr>
            <a:spLocks noGrp="1"/>
          </p:cNvSpPr>
          <p:nvPr>
            <p:ph type="title"/>
          </p:nvPr>
        </p:nvSpPr>
        <p:spPr/>
        <p:txBody>
          <a:bodyPr/>
          <a:lstStyle/>
          <a:p>
            <a:r>
              <a:rPr lang="el-GR" dirty="0" smtClean="0"/>
              <a:t>Ξηρή απόθεση</a:t>
            </a:r>
            <a:endParaRPr lang="el-GR" dirty="0"/>
          </a:p>
        </p:txBody>
      </p:sp>
    </p:spTree>
    <p:extLst>
      <p:ext uri="{BB962C8B-B14F-4D97-AF65-F5344CB8AC3E}">
        <p14:creationId xmlns:p14="http://schemas.microsoft.com/office/powerpoint/2010/main" val="10302245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gn="just"/>
            <a:r>
              <a:rPr lang="en-US" sz="2400" b="1" i="1" dirty="0" smtClean="0">
                <a:solidFill>
                  <a:schemeClr val="bg2">
                    <a:lumMod val="50000"/>
                  </a:schemeClr>
                </a:solidFill>
              </a:rPr>
              <a:t>CO</a:t>
            </a:r>
            <a:r>
              <a:rPr lang="en-US" sz="1400" b="1" i="1" dirty="0" smtClean="0">
                <a:solidFill>
                  <a:schemeClr val="bg2">
                    <a:lumMod val="50000"/>
                  </a:schemeClr>
                </a:solidFill>
              </a:rPr>
              <a:t>2</a:t>
            </a:r>
          </a:p>
          <a:p>
            <a:pPr algn="just"/>
            <a:r>
              <a:rPr lang="el-GR" sz="2400" i="1" dirty="0" smtClean="0">
                <a:solidFill>
                  <a:schemeClr val="accent2">
                    <a:lumMod val="60000"/>
                    <a:lumOff val="40000"/>
                  </a:schemeClr>
                </a:solidFill>
              </a:rPr>
              <a:t>Αποβάλλεται στην ατμόσφαιρα σε τεράστιες ποσότητες.</a:t>
            </a:r>
          </a:p>
          <a:p>
            <a:pPr algn="just"/>
            <a:r>
              <a:rPr lang="el-GR" sz="2400" i="1" dirty="0" smtClean="0">
                <a:solidFill>
                  <a:schemeClr val="bg2">
                    <a:lumMod val="50000"/>
                  </a:schemeClr>
                </a:solidFill>
              </a:rPr>
              <a:t>Είναι ενα «τεχνολογικό απόβλητο» (Γεντεκάκης, 2010) που συνδέεται άμεσα με τον βασικό τρόπο παραγωγής ενέργειας.</a:t>
            </a:r>
          </a:p>
          <a:p>
            <a:pPr algn="just"/>
            <a:r>
              <a:rPr lang="el-GR" sz="2400" i="1" dirty="0" smtClean="0">
                <a:solidFill>
                  <a:schemeClr val="accent2">
                    <a:lumMod val="60000"/>
                    <a:lumOff val="40000"/>
                  </a:schemeClr>
                </a:solidFill>
              </a:rPr>
              <a:t>Από τις διεργασίες βιολογικής αποσύνθεσης αποβάλλονται 100 τρις τόνοι </a:t>
            </a:r>
            <a:r>
              <a:rPr lang="en-US" sz="2400" i="1" dirty="0" smtClean="0">
                <a:solidFill>
                  <a:schemeClr val="accent2">
                    <a:lumMod val="60000"/>
                    <a:lumOff val="40000"/>
                  </a:schemeClr>
                </a:solidFill>
              </a:rPr>
              <a:t>CO</a:t>
            </a:r>
            <a:r>
              <a:rPr lang="en-US" sz="1400" i="1" dirty="0" smtClean="0">
                <a:solidFill>
                  <a:schemeClr val="accent2">
                    <a:lumMod val="60000"/>
                    <a:lumOff val="40000"/>
                  </a:schemeClr>
                </a:solidFill>
              </a:rPr>
              <a:t>2</a:t>
            </a:r>
            <a:r>
              <a:rPr lang="el-GR" sz="2400" i="1" dirty="0" smtClean="0">
                <a:solidFill>
                  <a:schemeClr val="accent2">
                    <a:lumMod val="60000"/>
                    <a:lumOff val="40000"/>
                  </a:schemeClr>
                </a:solidFill>
              </a:rPr>
              <a:t> ενώ από τις ανθρώπινες δραστηριότητες (καύση για παραγωγή ενέργειας) αποβάλλονται 100 δισ τόνοι.</a:t>
            </a:r>
          </a:p>
          <a:p>
            <a:pPr algn="just"/>
            <a:r>
              <a:rPr lang="el-GR" sz="2400" i="1" dirty="0" smtClean="0">
                <a:solidFill>
                  <a:schemeClr val="bg2">
                    <a:lumMod val="50000"/>
                  </a:schemeClr>
                </a:solidFill>
              </a:rPr>
              <a:t>Ρυθμός αύξησης της συγκέντρωσης: 1,5</a:t>
            </a:r>
            <a:r>
              <a:rPr lang="en-US" sz="2400" i="1" dirty="0" smtClean="0">
                <a:solidFill>
                  <a:schemeClr val="bg2">
                    <a:lumMod val="50000"/>
                  </a:schemeClr>
                </a:solidFill>
              </a:rPr>
              <a:t>ppm/</a:t>
            </a:r>
            <a:r>
              <a:rPr lang="el-GR" sz="2400" i="1" dirty="0" smtClean="0">
                <a:solidFill>
                  <a:schemeClr val="bg2">
                    <a:lumMod val="50000"/>
                  </a:schemeClr>
                </a:solidFill>
              </a:rPr>
              <a:t>έτος (περίπου 30% αύξηση αναφορικά με τη  συγκέντρωση πριν από περίπου 200 χρόνια).</a:t>
            </a:r>
          </a:p>
          <a:p>
            <a:pPr algn="just"/>
            <a:r>
              <a:rPr lang="el-GR" sz="2400" i="1" dirty="0" smtClean="0">
                <a:solidFill>
                  <a:schemeClr val="accent2">
                    <a:lumMod val="60000"/>
                    <a:lumOff val="40000"/>
                  </a:schemeClr>
                </a:solidFill>
              </a:rPr>
              <a:t>Η αύξηση επηρεάζεται ευθέως ανάλογα με το </a:t>
            </a:r>
            <a:r>
              <a:rPr lang="en-US" sz="2400" i="1" dirty="0" smtClean="0">
                <a:solidFill>
                  <a:schemeClr val="accent2">
                    <a:lumMod val="60000"/>
                    <a:lumOff val="40000"/>
                  </a:schemeClr>
                </a:solidFill>
              </a:rPr>
              <a:t>CO</a:t>
            </a:r>
            <a:r>
              <a:rPr lang="en-US" sz="1500" i="1" dirty="0" smtClean="0">
                <a:solidFill>
                  <a:schemeClr val="accent2">
                    <a:lumMod val="60000"/>
                    <a:lumOff val="40000"/>
                  </a:schemeClr>
                </a:solidFill>
              </a:rPr>
              <a:t>2  </a:t>
            </a:r>
            <a:r>
              <a:rPr lang="el-GR" sz="2400" i="1" dirty="0" smtClean="0">
                <a:solidFill>
                  <a:schemeClr val="accent2">
                    <a:lumMod val="60000"/>
                    <a:lumOff val="40000"/>
                  </a:schemeClr>
                </a:solidFill>
              </a:rPr>
              <a:t>που</a:t>
            </a:r>
            <a:r>
              <a:rPr lang="en-US" sz="1500" i="1" dirty="0" smtClean="0">
                <a:solidFill>
                  <a:schemeClr val="accent2">
                    <a:lumMod val="60000"/>
                    <a:lumOff val="40000"/>
                  </a:schemeClr>
                </a:solidFill>
              </a:rPr>
              <a:t> </a:t>
            </a:r>
            <a:r>
              <a:rPr lang="el-GR" sz="2400" i="1" dirty="0" smtClean="0">
                <a:solidFill>
                  <a:schemeClr val="accent2">
                    <a:lumMod val="60000"/>
                    <a:lumOff val="40000"/>
                  </a:schemeClr>
                </a:solidFill>
              </a:rPr>
              <a:t>προέρχεται από τις διεργασίες καύσης ορυκτών καυσίμων, άνθρακα, πετρελαίου, φυσικού αερίου.</a:t>
            </a:r>
            <a:endParaRPr lang="en-US" sz="2400" i="1" dirty="0">
              <a:solidFill>
                <a:schemeClr val="accent2">
                  <a:lumMod val="60000"/>
                  <a:lumOff val="40000"/>
                </a:schemeClr>
              </a:solidFill>
            </a:endParaRPr>
          </a:p>
          <a:p>
            <a:endParaRPr lang="el-GR" sz="2400" dirty="0"/>
          </a:p>
        </p:txBody>
      </p:sp>
      <p:sp>
        <p:nvSpPr>
          <p:cNvPr id="3" name="Title 2"/>
          <p:cNvSpPr>
            <a:spLocks noGrp="1"/>
          </p:cNvSpPr>
          <p:nvPr>
            <p:ph type="title"/>
          </p:nvPr>
        </p:nvSpPr>
        <p:spPr/>
        <p:txBody>
          <a:bodyPr/>
          <a:lstStyle/>
          <a:p>
            <a:r>
              <a:rPr lang="el-GR" dirty="0"/>
              <a:t>Αέριοι ρύποι</a:t>
            </a:r>
          </a:p>
        </p:txBody>
      </p:sp>
    </p:spTree>
    <p:extLst>
      <p:ext uri="{BB962C8B-B14F-4D97-AF65-F5344CB8AC3E}">
        <p14:creationId xmlns:p14="http://schemas.microsoft.com/office/powerpoint/2010/main" val="26574768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lnSpcReduction="20000"/>
          </a:bodyPr>
          <a:lstStyle/>
          <a:p>
            <a:pPr algn="just"/>
            <a:r>
              <a:rPr lang="en-US" b="1" i="1" dirty="0" smtClean="0">
                <a:solidFill>
                  <a:schemeClr val="bg2">
                    <a:lumMod val="50000"/>
                  </a:schemeClr>
                </a:solidFill>
              </a:rPr>
              <a:t>SO</a:t>
            </a:r>
            <a:r>
              <a:rPr lang="en-US" b="1" i="1" baseline="-25000" dirty="0" smtClean="0">
                <a:solidFill>
                  <a:schemeClr val="bg2">
                    <a:lumMod val="50000"/>
                  </a:schemeClr>
                </a:solidFill>
              </a:rPr>
              <a:t>2</a:t>
            </a:r>
            <a:endParaRPr lang="el-GR" b="1" i="1" baseline="-25000" dirty="0">
              <a:solidFill>
                <a:schemeClr val="bg2">
                  <a:lumMod val="50000"/>
                </a:schemeClr>
              </a:solidFill>
            </a:endParaRPr>
          </a:p>
          <a:p>
            <a:pPr algn="just"/>
            <a:r>
              <a:rPr lang="el-GR" i="1" dirty="0" smtClean="0">
                <a:solidFill>
                  <a:schemeClr val="accent2">
                    <a:lumMod val="60000"/>
                    <a:lumOff val="40000"/>
                  </a:schemeClr>
                </a:solidFill>
              </a:rPr>
              <a:t>Αέριο άχρωμο, άοσμο σε μικρές συγκεντρώσεις, με ερεθιστική οσμή σε υψηλές.</a:t>
            </a:r>
          </a:p>
          <a:p>
            <a:pPr algn="just"/>
            <a:r>
              <a:rPr lang="el-GR" i="1" dirty="0" smtClean="0">
                <a:solidFill>
                  <a:schemeClr val="bg2">
                    <a:lumMod val="50000"/>
                  </a:schemeClr>
                </a:solidFill>
              </a:rPr>
              <a:t>Καύση ορυκτών καυσίμων από σταθερές πηγές (βιομηχανία, σταθμούς ηλεκτρικής ενέργειας, (2% μεταφορά), θέρμανση, διυλιστήρια πετρελαίου, επεξεργασία χαλκού).</a:t>
            </a:r>
          </a:p>
          <a:p>
            <a:pPr algn="just"/>
            <a:r>
              <a:rPr lang="el-GR" i="1" dirty="0" smtClean="0">
                <a:solidFill>
                  <a:schemeClr val="accent2">
                    <a:lumMod val="60000"/>
                    <a:lumOff val="40000"/>
                  </a:schemeClr>
                </a:solidFill>
              </a:rPr>
              <a:t>Αναπνευστικά προβλήματα, επιπτώσεις στη βλάστηση και τα μέταλλα, ορατότητα, αυξάνει την οξύτητα των υδάτων, δομικά υλικά.</a:t>
            </a:r>
          </a:p>
          <a:p>
            <a:pPr marL="109728" indent="0" algn="just">
              <a:buNone/>
            </a:pPr>
            <a:endParaRPr lang="el-GR" i="1" dirty="0" smtClean="0">
              <a:solidFill>
                <a:schemeClr val="accent2">
                  <a:lumMod val="60000"/>
                  <a:lumOff val="40000"/>
                </a:schemeClr>
              </a:solidFill>
            </a:endParaRPr>
          </a:p>
          <a:p>
            <a:endParaRPr lang="el-GR" i="1" dirty="0" smtClean="0">
              <a:solidFill>
                <a:schemeClr val="accent2">
                  <a:lumMod val="60000"/>
                  <a:lumOff val="40000"/>
                </a:schemeClr>
              </a:solidFill>
            </a:endParaRPr>
          </a:p>
          <a:p>
            <a:pPr marL="109728" indent="0">
              <a:buNone/>
            </a:pPr>
            <a:r>
              <a:rPr lang="el-GR" dirty="0" smtClean="0"/>
              <a:t> </a:t>
            </a:r>
            <a:endParaRPr lang="en-US" dirty="0" smtClean="0"/>
          </a:p>
        </p:txBody>
      </p:sp>
      <p:sp>
        <p:nvSpPr>
          <p:cNvPr id="3" name="Τίτλος 2"/>
          <p:cNvSpPr>
            <a:spLocks noGrp="1"/>
          </p:cNvSpPr>
          <p:nvPr>
            <p:ph type="title"/>
          </p:nvPr>
        </p:nvSpPr>
        <p:spPr/>
        <p:txBody>
          <a:bodyPr/>
          <a:lstStyle/>
          <a:p>
            <a:r>
              <a:rPr lang="el-GR" dirty="0" smtClean="0"/>
              <a:t>Αέριοι ρύποι</a:t>
            </a:r>
            <a:endParaRPr lang="el-GR" dirty="0"/>
          </a:p>
        </p:txBody>
      </p:sp>
    </p:spTree>
    <p:extLst>
      <p:ext uri="{BB962C8B-B14F-4D97-AF65-F5344CB8AC3E}">
        <p14:creationId xmlns:p14="http://schemas.microsoft.com/office/powerpoint/2010/main" val="20955182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85000" lnSpcReduction="20000"/>
          </a:bodyPr>
          <a:lstStyle/>
          <a:p>
            <a:pPr algn="just"/>
            <a:r>
              <a:rPr lang="en-US" b="1" dirty="0" smtClean="0">
                <a:solidFill>
                  <a:schemeClr val="bg2">
                    <a:lumMod val="50000"/>
                  </a:schemeClr>
                </a:solidFill>
              </a:rPr>
              <a:t>CO</a:t>
            </a:r>
          </a:p>
          <a:p>
            <a:pPr algn="just"/>
            <a:r>
              <a:rPr lang="el-GR" dirty="0" smtClean="0">
                <a:solidFill>
                  <a:schemeClr val="bg2">
                    <a:lumMod val="50000"/>
                  </a:schemeClr>
                </a:solidFill>
              </a:rPr>
              <a:t>Άχρωμο, άοσμο, άγευστο.</a:t>
            </a:r>
          </a:p>
          <a:p>
            <a:pPr algn="just"/>
            <a:r>
              <a:rPr lang="el-GR" b="1" u="sng" dirty="0" smtClean="0">
                <a:solidFill>
                  <a:schemeClr val="bg2">
                    <a:lumMod val="50000"/>
                  </a:schemeClr>
                </a:solidFill>
              </a:rPr>
              <a:t>Ανθρωπογενείς πηγές παραγωγής </a:t>
            </a:r>
            <a:r>
              <a:rPr lang="en-US" b="1" u="sng" dirty="0" smtClean="0">
                <a:solidFill>
                  <a:schemeClr val="bg2">
                    <a:lumMod val="50000"/>
                  </a:schemeClr>
                </a:solidFill>
              </a:rPr>
              <a:t>CO</a:t>
            </a:r>
          </a:p>
          <a:p>
            <a:pPr marL="109728" indent="0" algn="just">
              <a:buNone/>
            </a:pPr>
            <a:r>
              <a:rPr lang="el-GR" i="1" dirty="0" smtClean="0">
                <a:solidFill>
                  <a:schemeClr val="accent2">
                    <a:lumMod val="60000"/>
                    <a:lumOff val="40000"/>
                  </a:schemeClr>
                </a:solidFill>
              </a:rPr>
              <a:t>Ατελή καύση των υδρογονανθράκων (καύσιμα αυτοκινήτων 71%, μονάδες θέρμανσης, βιομηχανικές κατεργασίες, καύση στερεών αποβλήτων).</a:t>
            </a:r>
          </a:p>
          <a:p>
            <a:pPr algn="just"/>
            <a:r>
              <a:rPr lang="el-GR" b="1" u="sng" dirty="0" smtClean="0">
                <a:solidFill>
                  <a:schemeClr val="bg2">
                    <a:lumMod val="50000"/>
                  </a:schemeClr>
                </a:solidFill>
              </a:rPr>
              <a:t>Φυσικές πηγές παραγωγής </a:t>
            </a:r>
            <a:r>
              <a:rPr lang="en-US" b="1" u="sng" dirty="0" smtClean="0">
                <a:solidFill>
                  <a:schemeClr val="bg2">
                    <a:lumMod val="50000"/>
                  </a:schemeClr>
                </a:solidFill>
              </a:rPr>
              <a:t>CO</a:t>
            </a:r>
          </a:p>
          <a:p>
            <a:pPr algn="just">
              <a:buFontTx/>
              <a:buChar char="-"/>
            </a:pPr>
            <a:r>
              <a:rPr lang="el-GR" i="1" dirty="0" smtClean="0">
                <a:solidFill>
                  <a:schemeClr val="accent2">
                    <a:lumMod val="60000"/>
                    <a:lumOff val="40000"/>
                  </a:schemeClr>
                </a:solidFill>
              </a:rPr>
              <a:t>Οξείδωση του ατμοσφαιρικού </a:t>
            </a:r>
            <a:r>
              <a:rPr lang="en-US" i="1" dirty="0" smtClean="0">
                <a:solidFill>
                  <a:schemeClr val="accent2">
                    <a:lumMod val="60000"/>
                    <a:lumOff val="40000"/>
                  </a:schemeClr>
                </a:solidFill>
              </a:rPr>
              <a:t>CH</a:t>
            </a:r>
            <a:r>
              <a:rPr lang="en-US" i="1" baseline="-25000" dirty="0" smtClean="0">
                <a:solidFill>
                  <a:schemeClr val="accent2">
                    <a:lumMod val="60000"/>
                    <a:lumOff val="40000"/>
                  </a:schemeClr>
                </a:solidFill>
              </a:rPr>
              <a:t>4 </a:t>
            </a:r>
            <a:r>
              <a:rPr lang="en-US" i="1" dirty="0" smtClean="0">
                <a:solidFill>
                  <a:schemeClr val="accent2">
                    <a:lumMod val="60000"/>
                    <a:lumOff val="40000"/>
                  </a:schemeClr>
                </a:solidFill>
              </a:rPr>
              <a:t>(</a:t>
            </a:r>
            <a:r>
              <a:rPr lang="el-GR" i="1" dirty="0" smtClean="0">
                <a:solidFill>
                  <a:schemeClr val="accent2">
                    <a:lumMod val="60000"/>
                    <a:lumOff val="40000"/>
                  </a:schemeClr>
                </a:solidFill>
              </a:rPr>
              <a:t>δευτερογενής παραγωγή).</a:t>
            </a:r>
          </a:p>
          <a:p>
            <a:pPr algn="just">
              <a:buFontTx/>
              <a:buChar char="-"/>
            </a:pPr>
            <a:r>
              <a:rPr lang="el-GR" i="1" dirty="0" smtClean="0">
                <a:solidFill>
                  <a:schemeClr val="accent2">
                    <a:lumMod val="60000"/>
                    <a:lumOff val="40000"/>
                  </a:schemeClr>
                </a:solidFill>
              </a:rPr>
              <a:t>Από τους ωκεανούς (πρωτογενής παραγωγή) είτε από τη φωτοχημική οξείδωση της θαλάσσιας οργανικής ύλης είτε δια μέσου βιολογικής οξείδωσης από θαλάσσιους οργανισμούς.</a:t>
            </a:r>
          </a:p>
          <a:p>
            <a:pPr algn="just">
              <a:buFontTx/>
              <a:buChar char="-"/>
            </a:pPr>
            <a:r>
              <a:rPr lang="el-GR" i="1" dirty="0" smtClean="0">
                <a:solidFill>
                  <a:schemeClr val="accent2">
                    <a:lumMod val="60000"/>
                    <a:lumOff val="40000"/>
                  </a:schemeClr>
                </a:solidFill>
              </a:rPr>
              <a:t>Αποσύνθεση χλωροφύλλης.</a:t>
            </a:r>
            <a:endParaRPr lang="el-GR" i="1" baseline="-25000" dirty="0" smtClean="0">
              <a:solidFill>
                <a:schemeClr val="accent2">
                  <a:lumMod val="60000"/>
                  <a:lumOff val="40000"/>
                </a:schemeClr>
              </a:solidFill>
            </a:endParaRPr>
          </a:p>
          <a:p>
            <a:pPr marL="109728" indent="0">
              <a:buNone/>
            </a:pPr>
            <a:endParaRPr lang="el-GR" i="1" dirty="0" smtClean="0">
              <a:solidFill>
                <a:schemeClr val="accent2">
                  <a:lumMod val="60000"/>
                  <a:lumOff val="40000"/>
                </a:schemeClr>
              </a:solidFill>
            </a:endParaRPr>
          </a:p>
          <a:p>
            <a:pPr marL="109728" indent="0">
              <a:buNone/>
            </a:pPr>
            <a:endParaRPr lang="el-GR" i="1" dirty="0" smtClean="0">
              <a:solidFill>
                <a:schemeClr val="accent2">
                  <a:lumMod val="60000"/>
                  <a:lumOff val="40000"/>
                </a:schemeClr>
              </a:solidFill>
            </a:endParaRPr>
          </a:p>
        </p:txBody>
      </p:sp>
      <p:sp>
        <p:nvSpPr>
          <p:cNvPr id="3" name="Τίτλος 2"/>
          <p:cNvSpPr>
            <a:spLocks noGrp="1"/>
          </p:cNvSpPr>
          <p:nvPr>
            <p:ph type="title"/>
          </p:nvPr>
        </p:nvSpPr>
        <p:spPr/>
        <p:txBody>
          <a:bodyPr/>
          <a:lstStyle/>
          <a:p>
            <a:r>
              <a:rPr lang="el-GR" dirty="0" smtClean="0"/>
              <a:t>Μονοξείδιο του άνθρακα</a:t>
            </a:r>
            <a:endParaRPr lang="el-GR" dirty="0"/>
          </a:p>
        </p:txBody>
      </p:sp>
    </p:spTree>
    <p:extLst>
      <p:ext uri="{BB962C8B-B14F-4D97-AF65-F5344CB8AC3E}">
        <p14:creationId xmlns:p14="http://schemas.microsoft.com/office/powerpoint/2010/main" val="6384820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44101182"/>
              </p:ext>
            </p:extLst>
          </p:nvPr>
        </p:nvGraphicFramePr>
        <p:xfrm>
          <a:off x="457200" y="1481138"/>
          <a:ext cx="8229600" cy="41452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l-GR" dirty="0" smtClean="0"/>
                        <a:t>Πηγές παραγωγής </a:t>
                      </a:r>
                      <a:r>
                        <a:rPr lang="en-US" dirty="0" smtClean="0"/>
                        <a:t>CO </a:t>
                      </a:r>
                      <a:r>
                        <a:rPr lang="el-GR" dirty="0" smtClean="0"/>
                        <a:t>στην ατμόσφαιρα</a:t>
                      </a:r>
                      <a:endParaRPr lang="el-GR" dirty="0"/>
                    </a:p>
                  </a:txBody>
                  <a:tcPr/>
                </a:tc>
                <a:tc>
                  <a:txBody>
                    <a:bodyPr/>
                    <a:lstStyle/>
                    <a:p>
                      <a:r>
                        <a:rPr lang="el-GR" dirty="0" smtClean="0"/>
                        <a:t>Εκτίμηση, </a:t>
                      </a:r>
                      <a:r>
                        <a:rPr lang="en-US" dirty="0" err="1" smtClean="0"/>
                        <a:t>Tg</a:t>
                      </a:r>
                      <a:r>
                        <a:rPr lang="en-US" dirty="0" smtClean="0"/>
                        <a:t>(CO)/</a:t>
                      </a:r>
                      <a:r>
                        <a:rPr lang="el-GR" dirty="0" smtClean="0"/>
                        <a:t>έτος</a:t>
                      </a:r>
                      <a:endParaRPr lang="el-GR" dirty="0"/>
                    </a:p>
                  </a:txBody>
                  <a:tcPr/>
                </a:tc>
                <a:extLst>
                  <a:ext uri="{0D108BD9-81ED-4DB2-BD59-A6C34878D82A}">
                    <a16:rowId xmlns:a16="http://schemas.microsoft.com/office/drawing/2014/main" xmlns="" val="10000"/>
                  </a:ext>
                </a:extLst>
              </a:tr>
              <a:tr h="370840">
                <a:tc gridSpan="2">
                  <a:txBody>
                    <a:bodyPr/>
                    <a:lstStyle/>
                    <a:p>
                      <a:r>
                        <a:rPr lang="el-GR" b="1" dirty="0" smtClean="0">
                          <a:solidFill>
                            <a:schemeClr val="bg2">
                              <a:lumMod val="25000"/>
                            </a:schemeClr>
                          </a:solidFill>
                        </a:rPr>
                        <a:t>(α) Πρωτογενώς</a:t>
                      </a:r>
                      <a:endParaRPr lang="el-GR" b="1" dirty="0">
                        <a:solidFill>
                          <a:schemeClr val="bg2">
                            <a:lumMod val="25000"/>
                          </a:schemeClr>
                        </a:solidFill>
                      </a:endParaRPr>
                    </a:p>
                  </a:txBody>
                  <a:tcPr/>
                </a:tc>
                <a:tc hMerge="1">
                  <a:txBody>
                    <a:bodyPr/>
                    <a:lstStyle/>
                    <a:p>
                      <a:endParaRPr lang="el-GR" dirty="0"/>
                    </a:p>
                  </a:txBody>
                  <a:tcPr/>
                </a:tc>
                <a:extLst>
                  <a:ext uri="{0D108BD9-81ED-4DB2-BD59-A6C34878D82A}">
                    <a16:rowId xmlns:a16="http://schemas.microsoft.com/office/drawing/2014/main" xmlns="" val="10001"/>
                  </a:ext>
                </a:extLst>
              </a:tr>
              <a:tr h="370840">
                <a:tc>
                  <a:txBody>
                    <a:bodyPr/>
                    <a:lstStyle/>
                    <a:p>
                      <a:r>
                        <a:rPr lang="el-GR" i="1" dirty="0" smtClean="0">
                          <a:solidFill>
                            <a:schemeClr val="accent2">
                              <a:lumMod val="75000"/>
                            </a:schemeClr>
                          </a:solidFill>
                        </a:rPr>
                        <a:t>Καύσεις ορυκτών καυσίμων και βιομηχανίες</a:t>
                      </a:r>
                      <a:endParaRPr lang="el-GR" i="1" dirty="0">
                        <a:solidFill>
                          <a:schemeClr val="accent2">
                            <a:lumMod val="75000"/>
                          </a:schemeClr>
                        </a:solidFill>
                      </a:endParaRPr>
                    </a:p>
                  </a:txBody>
                  <a:tcPr/>
                </a:tc>
                <a:tc>
                  <a:txBody>
                    <a:bodyPr/>
                    <a:lstStyle/>
                    <a:p>
                      <a:pPr algn="ctr"/>
                      <a:r>
                        <a:rPr lang="el-GR" i="1" dirty="0" smtClean="0">
                          <a:solidFill>
                            <a:schemeClr val="accent2">
                              <a:lumMod val="75000"/>
                            </a:schemeClr>
                          </a:solidFill>
                        </a:rPr>
                        <a:t>300</a:t>
                      </a:r>
                      <a:endParaRPr lang="el-GR" i="1" dirty="0">
                        <a:solidFill>
                          <a:schemeClr val="accent2">
                            <a:lumMod val="75000"/>
                          </a:schemeClr>
                        </a:solidFill>
                      </a:endParaRPr>
                    </a:p>
                  </a:txBody>
                  <a:tcPr/>
                </a:tc>
                <a:extLst>
                  <a:ext uri="{0D108BD9-81ED-4DB2-BD59-A6C34878D82A}">
                    <a16:rowId xmlns:a16="http://schemas.microsoft.com/office/drawing/2014/main" xmlns="" val="10002"/>
                  </a:ext>
                </a:extLst>
              </a:tr>
              <a:tr h="370840">
                <a:tc>
                  <a:txBody>
                    <a:bodyPr/>
                    <a:lstStyle/>
                    <a:p>
                      <a:r>
                        <a:rPr lang="el-GR" i="1" dirty="0" smtClean="0">
                          <a:solidFill>
                            <a:schemeClr val="accent2">
                              <a:lumMod val="75000"/>
                            </a:schemeClr>
                          </a:solidFill>
                        </a:rPr>
                        <a:t>Καύσεις βιομάζας</a:t>
                      </a:r>
                      <a:endParaRPr lang="el-GR" i="1" dirty="0">
                        <a:solidFill>
                          <a:schemeClr val="accent2">
                            <a:lumMod val="75000"/>
                          </a:schemeClr>
                        </a:solidFill>
                      </a:endParaRPr>
                    </a:p>
                  </a:txBody>
                  <a:tcPr/>
                </a:tc>
                <a:tc>
                  <a:txBody>
                    <a:bodyPr/>
                    <a:lstStyle/>
                    <a:p>
                      <a:pPr algn="ctr"/>
                      <a:r>
                        <a:rPr lang="el-GR" i="1" dirty="0" smtClean="0">
                          <a:solidFill>
                            <a:schemeClr val="accent2">
                              <a:lumMod val="75000"/>
                            </a:schemeClr>
                          </a:solidFill>
                        </a:rPr>
                        <a:t>300</a:t>
                      </a:r>
                      <a:endParaRPr lang="el-GR" i="1" dirty="0">
                        <a:solidFill>
                          <a:schemeClr val="accent2">
                            <a:lumMod val="75000"/>
                          </a:schemeClr>
                        </a:solidFill>
                      </a:endParaRPr>
                    </a:p>
                  </a:txBody>
                  <a:tcPr/>
                </a:tc>
                <a:extLst>
                  <a:ext uri="{0D108BD9-81ED-4DB2-BD59-A6C34878D82A}">
                    <a16:rowId xmlns:a16="http://schemas.microsoft.com/office/drawing/2014/main" xmlns="" val="10003"/>
                  </a:ext>
                </a:extLst>
              </a:tr>
              <a:tr h="370840">
                <a:tc>
                  <a:txBody>
                    <a:bodyPr/>
                    <a:lstStyle/>
                    <a:p>
                      <a:r>
                        <a:rPr lang="el-GR" i="1" dirty="0" smtClean="0">
                          <a:solidFill>
                            <a:schemeClr val="accent2">
                              <a:lumMod val="75000"/>
                            </a:schemeClr>
                          </a:solidFill>
                        </a:rPr>
                        <a:t>Ωκεανοί/ θάλασσες</a:t>
                      </a:r>
                      <a:endParaRPr lang="el-GR" i="1" dirty="0">
                        <a:solidFill>
                          <a:schemeClr val="accent2">
                            <a:lumMod val="75000"/>
                          </a:schemeClr>
                        </a:solidFill>
                      </a:endParaRPr>
                    </a:p>
                  </a:txBody>
                  <a:tcPr/>
                </a:tc>
                <a:tc>
                  <a:txBody>
                    <a:bodyPr/>
                    <a:lstStyle/>
                    <a:p>
                      <a:pPr algn="ctr"/>
                      <a:r>
                        <a:rPr lang="el-GR" i="1" dirty="0" smtClean="0">
                          <a:solidFill>
                            <a:schemeClr val="accent2">
                              <a:lumMod val="75000"/>
                            </a:schemeClr>
                          </a:solidFill>
                        </a:rPr>
                        <a:t>20</a:t>
                      </a:r>
                      <a:endParaRPr lang="el-GR" i="1" dirty="0">
                        <a:solidFill>
                          <a:schemeClr val="accent2">
                            <a:lumMod val="75000"/>
                          </a:schemeClr>
                        </a:solidFill>
                      </a:endParaRPr>
                    </a:p>
                  </a:txBody>
                  <a:tcPr/>
                </a:tc>
                <a:extLst>
                  <a:ext uri="{0D108BD9-81ED-4DB2-BD59-A6C34878D82A}">
                    <a16:rowId xmlns:a16="http://schemas.microsoft.com/office/drawing/2014/main" xmlns="" val="10004"/>
                  </a:ext>
                </a:extLst>
              </a:tr>
              <a:tr h="370840">
                <a:tc>
                  <a:txBody>
                    <a:bodyPr/>
                    <a:lstStyle/>
                    <a:p>
                      <a:r>
                        <a:rPr lang="el-GR" i="1" dirty="0" smtClean="0">
                          <a:solidFill>
                            <a:schemeClr val="accent2">
                              <a:lumMod val="75000"/>
                            </a:schemeClr>
                          </a:solidFill>
                        </a:rPr>
                        <a:t>Διάσπαση χλωροφύλλης</a:t>
                      </a:r>
                      <a:endParaRPr lang="el-GR" i="1" dirty="0">
                        <a:solidFill>
                          <a:schemeClr val="accent2">
                            <a:lumMod val="75000"/>
                          </a:schemeClr>
                        </a:solidFill>
                      </a:endParaRPr>
                    </a:p>
                  </a:txBody>
                  <a:tcPr/>
                </a:tc>
                <a:tc>
                  <a:txBody>
                    <a:bodyPr/>
                    <a:lstStyle/>
                    <a:p>
                      <a:pPr algn="ctr"/>
                      <a:r>
                        <a:rPr lang="el-GR" i="1" dirty="0" smtClean="0">
                          <a:solidFill>
                            <a:schemeClr val="accent2">
                              <a:lumMod val="75000"/>
                            </a:schemeClr>
                          </a:solidFill>
                        </a:rPr>
                        <a:t>60</a:t>
                      </a:r>
                      <a:endParaRPr lang="el-GR" i="1" dirty="0">
                        <a:solidFill>
                          <a:schemeClr val="accent2">
                            <a:lumMod val="75000"/>
                          </a:schemeClr>
                        </a:solidFill>
                      </a:endParaRPr>
                    </a:p>
                  </a:txBody>
                  <a:tcPr/>
                </a:tc>
                <a:extLst>
                  <a:ext uri="{0D108BD9-81ED-4DB2-BD59-A6C34878D82A}">
                    <a16:rowId xmlns:a16="http://schemas.microsoft.com/office/drawing/2014/main" xmlns="" val="10005"/>
                  </a:ext>
                </a:extLst>
              </a:tr>
              <a:tr h="370840">
                <a:tc gridSpan="2">
                  <a:txBody>
                    <a:bodyPr/>
                    <a:lstStyle/>
                    <a:p>
                      <a:r>
                        <a:rPr lang="el-GR" b="1" dirty="0" smtClean="0"/>
                        <a:t>(β) Δευτερογενώς</a:t>
                      </a:r>
                      <a:endParaRPr lang="el-GR" b="1" dirty="0"/>
                    </a:p>
                  </a:txBody>
                  <a:tcPr/>
                </a:tc>
                <a:tc hMerge="1">
                  <a:txBody>
                    <a:bodyPr/>
                    <a:lstStyle/>
                    <a:p>
                      <a:endParaRPr lang="el-GR" dirty="0"/>
                    </a:p>
                  </a:txBody>
                  <a:tcPr/>
                </a:tc>
                <a:extLst>
                  <a:ext uri="{0D108BD9-81ED-4DB2-BD59-A6C34878D82A}">
                    <a16:rowId xmlns:a16="http://schemas.microsoft.com/office/drawing/2014/main" xmlns="" val="10006"/>
                  </a:ext>
                </a:extLst>
              </a:tr>
              <a:tr h="370840">
                <a:tc>
                  <a:txBody>
                    <a:bodyPr/>
                    <a:lstStyle/>
                    <a:p>
                      <a:r>
                        <a:rPr lang="el-GR" i="1" dirty="0" smtClean="0">
                          <a:solidFill>
                            <a:schemeClr val="accent2">
                              <a:lumMod val="75000"/>
                            </a:schemeClr>
                          </a:solidFill>
                        </a:rPr>
                        <a:t>Οξείδωση </a:t>
                      </a:r>
                      <a:r>
                        <a:rPr lang="en-US" i="1" dirty="0" smtClean="0">
                          <a:solidFill>
                            <a:schemeClr val="accent2">
                              <a:lumMod val="75000"/>
                            </a:schemeClr>
                          </a:solidFill>
                        </a:rPr>
                        <a:t>CH</a:t>
                      </a:r>
                      <a:r>
                        <a:rPr lang="en-US" i="1" baseline="-25000" dirty="0" smtClean="0">
                          <a:solidFill>
                            <a:schemeClr val="accent2">
                              <a:lumMod val="75000"/>
                            </a:schemeClr>
                          </a:solidFill>
                        </a:rPr>
                        <a:t>4 </a:t>
                      </a:r>
                      <a:r>
                        <a:rPr lang="en-US" i="1" baseline="0" dirty="0" smtClean="0">
                          <a:solidFill>
                            <a:schemeClr val="accent2">
                              <a:lumMod val="75000"/>
                            </a:schemeClr>
                          </a:solidFill>
                        </a:rPr>
                        <a:t> </a:t>
                      </a:r>
                      <a:r>
                        <a:rPr lang="el-GR" i="1" baseline="0" dirty="0" smtClean="0">
                          <a:solidFill>
                            <a:schemeClr val="accent2">
                              <a:lumMod val="75000"/>
                            </a:schemeClr>
                          </a:solidFill>
                        </a:rPr>
                        <a:t>της ατμόσφαιρας</a:t>
                      </a:r>
                      <a:endParaRPr lang="el-GR" i="1" baseline="-25000" dirty="0">
                        <a:solidFill>
                          <a:schemeClr val="accent2">
                            <a:lumMod val="75000"/>
                          </a:schemeClr>
                        </a:solidFill>
                      </a:endParaRPr>
                    </a:p>
                  </a:txBody>
                  <a:tcPr/>
                </a:tc>
                <a:tc>
                  <a:txBody>
                    <a:bodyPr/>
                    <a:lstStyle/>
                    <a:p>
                      <a:pPr algn="ctr"/>
                      <a:r>
                        <a:rPr lang="el-GR" i="1" dirty="0" smtClean="0">
                          <a:solidFill>
                            <a:schemeClr val="accent2">
                              <a:lumMod val="75000"/>
                            </a:schemeClr>
                          </a:solidFill>
                        </a:rPr>
                        <a:t>400</a:t>
                      </a:r>
                      <a:endParaRPr lang="el-GR" i="1" dirty="0">
                        <a:solidFill>
                          <a:schemeClr val="accent2">
                            <a:lumMod val="75000"/>
                          </a:schemeClr>
                        </a:solidFill>
                      </a:endParaRPr>
                    </a:p>
                  </a:txBody>
                  <a:tcPr/>
                </a:tc>
                <a:extLst>
                  <a:ext uri="{0D108BD9-81ED-4DB2-BD59-A6C34878D82A}">
                    <a16:rowId xmlns:a16="http://schemas.microsoft.com/office/drawing/2014/main" xmlns="" val="10007"/>
                  </a:ext>
                </a:extLst>
              </a:tr>
              <a:tr h="370840">
                <a:tc>
                  <a:txBody>
                    <a:bodyPr/>
                    <a:lstStyle/>
                    <a:p>
                      <a:r>
                        <a:rPr lang="el-GR" i="1" dirty="0" smtClean="0">
                          <a:solidFill>
                            <a:schemeClr val="accent2">
                              <a:lumMod val="75000"/>
                            </a:schemeClr>
                          </a:solidFill>
                        </a:rPr>
                        <a:t>Οξείδωση </a:t>
                      </a:r>
                      <a:r>
                        <a:rPr lang="en-US" i="1" dirty="0" smtClean="0">
                          <a:solidFill>
                            <a:schemeClr val="accent2">
                              <a:lumMod val="75000"/>
                            </a:schemeClr>
                          </a:solidFill>
                        </a:rPr>
                        <a:t>VOCs </a:t>
                      </a:r>
                      <a:r>
                        <a:rPr lang="el-GR" i="1" dirty="0" smtClean="0">
                          <a:solidFill>
                            <a:schemeClr val="accent2">
                              <a:lumMod val="75000"/>
                            </a:schemeClr>
                          </a:solidFill>
                        </a:rPr>
                        <a:t>της ατμόσφαιρας</a:t>
                      </a:r>
                      <a:endParaRPr lang="el-GR" i="1" dirty="0">
                        <a:solidFill>
                          <a:schemeClr val="accent2">
                            <a:lumMod val="75000"/>
                          </a:schemeClr>
                        </a:solidFill>
                      </a:endParaRPr>
                    </a:p>
                  </a:txBody>
                  <a:tcPr/>
                </a:tc>
                <a:tc>
                  <a:txBody>
                    <a:bodyPr/>
                    <a:lstStyle/>
                    <a:p>
                      <a:pPr algn="ctr"/>
                      <a:r>
                        <a:rPr lang="el-GR" i="1" dirty="0" smtClean="0">
                          <a:solidFill>
                            <a:schemeClr val="accent2">
                              <a:lumMod val="75000"/>
                            </a:schemeClr>
                          </a:solidFill>
                        </a:rPr>
                        <a:t>200</a:t>
                      </a:r>
                      <a:endParaRPr lang="el-GR" i="1" dirty="0">
                        <a:solidFill>
                          <a:schemeClr val="accent2">
                            <a:lumMod val="75000"/>
                          </a:schemeClr>
                        </a:solidFill>
                      </a:endParaRPr>
                    </a:p>
                  </a:txBody>
                  <a:tcPr/>
                </a:tc>
                <a:extLst>
                  <a:ext uri="{0D108BD9-81ED-4DB2-BD59-A6C34878D82A}">
                    <a16:rowId xmlns:a16="http://schemas.microsoft.com/office/drawing/2014/main" xmlns="" val="10008"/>
                  </a:ext>
                </a:extLst>
              </a:tr>
            </a:tbl>
          </a:graphicData>
        </a:graphic>
      </p:graphicFrame>
      <p:sp>
        <p:nvSpPr>
          <p:cNvPr id="3" name="Title 2"/>
          <p:cNvSpPr>
            <a:spLocks noGrp="1"/>
          </p:cNvSpPr>
          <p:nvPr>
            <p:ph type="title"/>
          </p:nvPr>
        </p:nvSpPr>
        <p:spPr/>
        <p:txBody>
          <a:bodyPr>
            <a:normAutofit fontScale="90000"/>
          </a:bodyPr>
          <a:lstStyle/>
          <a:p>
            <a:r>
              <a:rPr lang="el-GR" dirty="0" smtClean="0"/>
              <a:t>Πηγές παραγωγής </a:t>
            </a:r>
            <a:r>
              <a:rPr lang="en-US" dirty="0" smtClean="0"/>
              <a:t>CO </a:t>
            </a:r>
            <a:r>
              <a:rPr lang="el-GR" dirty="0" smtClean="0"/>
              <a:t>στην ατμόσφαιρα</a:t>
            </a:r>
            <a:endParaRPr lang="el-GR" dirty="0"/>
          </a:p>
        </p:txBody>
      </p:sp>
    </p:spTree>
    <p:extLst>
      <p:ext uri="{BB962C8B-B14F-4D97-AF65-F5344CB8AC3E}">
        <p14:creationId xmlns:p14="http://schemas.microsoft.com/office/powerpoint/2010/main" val="1030039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r>
              <a:rPr lang="el-GR" dirty="0" smtClean="0">
                <a:solidFill>
                  <a:schemeClr val="accent1">
                    <a:lumMod val="75000"/>
                  </a:schemeClr>
                </a:solidFill>
              </a:rPr>
              <a:t>Η τοξική δράση του </a:t>
            </a:r>
            <a:r>
              <a:rPr lang="en-US" dirty="0" smtClean="0">
                <a:solidFill>
                  <a:schemeClr val="accent1">
                    <a:lumMod val="75000"/>
                  </a:schemeClr>
                </a:solidFill>
              </a:rPr>
              <a:t>CO </a:t>
            </a:r>
            <a:r>
              <a:rPr lang="el-GR" dirty="0" smtClean="0">
                <a:solidFill>
                  <a:schemeClr val="accent1">
                    <a:lumMod val="75000"/>
                  </a:schemeClr>
                </a:solidFill>
              </a:rPr>
              <a:t>σχετίζεται με το αναπνευστικό σύστημα.</a:t>
            </a:r>
          </a:p>
          <a:p>
            <a:r>
              <a:rPr lang="el-GR" dirty="0" smtClean="0">
                <a:solidFill>
                  <a:schemeClr val="accent1">
                    <a:lumMod val="75000"/>
                  </a:schemeClr>
                </a:solidFill>
              </a:rPr>
              <a:t>Υποκαθιστά το Ο</a:t>
            </a:r>
            <a:r>
              <a:rPr lang="el-GR" baseline="-25000" dirty="0" smtClean="0">
                <a:solidFill>
                  <a:schemeClr val="accent1">
                    <a:lumMod val="75000"/>
                  </a:schemeClr>
                </a:solidFill>
              </a:rPr>
              <a:t>2 </a:t>
            </a:r>
            <a:r>
              <a:rPr lang="el-GR" dirty="0" smtClean="0">
                <a:solidFill>
                  <a:schemeClr val="accent1">
                    <a:lumMod val="75000"/>
                  </a:schemeClr>
                </a:solidFill>
              </a:rPr>
              <a:t>, λόγω της μεγάλης χημικής συγγένειας του </a:t>
            </a:r>
            <a:r>
              <a:rPr lang="en-US" dirty="0" smtClean="0">
                <a:solidFill>
                  <a:schemeClr val="accent1">
                    <a:lumMod val="75000"/>
                  </a:schemeClr>
                </a:solidFill>
              </a:rPr>
              <a:t>CO </a:t>
            </a:r>
            <a:r>
              <a:rPr lang="el-GR" dirty="0" smtClean="0">
                <a:solidFill>
                  <a:schemeClr val="accent1">
                    <a:lumMod val="75000"/>
                  </a:schemeClr>
                </a:solidFill>
              </a:rPr>
              <a:t>με την αιμοσφαιρίνη, με συνέπεια το σχηματισμό καρβοξυαιμοσφαιρίνης αντί για οξυαιμοσφαιρίνη.</a:t>
            </a:r>
          </a:p>
          <a:p>
            <a:pPr algn="just"/>
            <a:r>
              <a:rPr lang="en-US" dirty="0" smtClean="0">
                <a:solidFill>
                  <a:schemeClr val="accent1">
                    <a:lumMod val="75000"/>
                  </a:schemeClr>
                </a:solidFill>
              </a:rPr>
              <a:t>Hb + </a:t>
            </a:r>
            <a:r>
              <a:rPr lang="el-GR" dirty="0" smtClean="0">
                <a:solidFill>
                  <a:schemeClr val="accent1">
                    <a:lumMod val="75000"/>
                  </a:schemeClr>
                </a:solidFill>
              </a:rPr>
              <a:t>Ο</a:t>
            </a:r>
            <a:r>
              <a:rPr lang="el-GR" baseline="-25000" dirty="0" smtClean="0">
                <a:solidFill>
                  <a:schemeClr val="accent1">
                    <a:lumMod val="75000"/>
                  </a:schemeClr>
                </a:solidFill>
              </a:rPr>
              <a:t>2</a:t>
            </a:r>
            <a:r>
              <a:rPr lang="en-US" baseline="-25000" dirty="0" smtClean="0">
                <a:solidFill>
                  <a:schemeClr val="accent1">
                    <a:lumMod val="75000"/>
                  </a:schemeClr>
                </a:solidFill>
              </a:rPr>
              <a:t> </a:t>
            </a:r>
            <a:r>
              <a:rPr lang="en-US" dirty="0" smtClean="0">
                <a:solidFill>
                  <a:schemeClr val="accent1">
                    <a:lumMod val="75000"/>
                  </a:schemeClr>
                </a:solidFill>
              </a:rPr>
              <a:t>⇆Hb</a:t>
            </a:r>
            <a:r>
              <a:rPr lang="el-GR" dirty="0" smtClean="0">
                <a:solidFill>
                  <a:schemeClr val="accent1">
                    <a:lumMod val="75000"/>
                  </a:schemeClr>
                </a:solidFill>
              </a:rPr>
              <a:t>Ο</a:t>
            </a:r>
            <a:r>
              <a:rPr lang="el-GR" baseline="-25000" dirty="0" smtClean="0">
                <a:solidFill>
                  <a:schemeClr val="accent1">
                    <a:lumMod val="75000"/>
                  </a:schemeClr>
                </a:solidFill>
              </a:rPr>
              <a:t>2</a:t>
            </a:r>
            <a:endParaRPr lang="en-US" baseline="-25000" dirty="0" smtClean="0">
              <a:solidFill>
                <a:schemeClr val="accent1">
                  <a:lumMod val="75000"/>
                </a:schemeClr>
              </a:solidFill>
            </a:endParaRPr>
          </a:p>
          <a:p>
            <a:pPr algn="just"/>
            <a:r>
              <a:rPr lang="en-US" dirty="0">
                <a:solidFill>
                  <a:schemeClr val="accent1">
                    <a:lumMod val="75000"/>
                  </a:schemeClr>
                </a:solidFill>
              </a:rPr>
              <a:t>Hb + </a:t>
            </a:r>
            <a:r>
              <a:rPr lang="en-US" dirty="0" smtClean="0">
                <a:solidFill>
                  <a:schemeClr val="accent1">
                    <a:lumMod val="75000"/>
                  </a:schemeClr>
                </a:solidFill>
              </a:rPr>
              <a:t>CO</a:t>
            </a:r>
            <a:r>
              <a:rPr lang="en-US" baseline="-25000" dirty="0" smtClean="0">
                <a:solidFill>
                  <a:schemeClr val="accent1">
                    <a:lumMod val="75000"/>
                  </a:schemeClr>
                </a:solidFill>
              </a:rPr>
              <a:t> </a:t>
            </a:r>
            <a:r>
              <a:rPr lang="en-US" dirty="0">
                <a:solidFill>
                  <a:schemeClr val="accent1">
                    <a:lumMod val="75000"/>
                  </a:schemeClr>
                </a:solidFill>
              </a:rPr>
              <a:t>⇆</a:t>
            </a:r>
            <a:r>
              <a:rPr lang="en-US" dirty="0" smtClean="0">
                <a:solidFill>
                  <a:schemeClr val="accent1">
                    <a:lumMod val="75000"/>
                  </a:schemeClr>
                </a:solidFill>
              </a:rPr>
              <a:t>HbCO</a:t>
            </a:r>
            <a:endParaRPr lang="el-GR" dirty="0"/>
          </a:p>
          <a:p>
            <a:pPr marL="109728" indent="0" algn="just">
              <a:buNone/>
            </a:pPr>
            <a:r>
              <a:rPr lang="el-GR" i="1" dirty="0" smtClean="0">
                <a:solidFill>
                  <a:schemeClr val="accent2">
                    <a:lumMod val="60000"/>
                    <a:lumOff val="40000"/>
                  </a:schemeClr>
                </a:solidFill>
              </a:rPr>
              <a:t>Καρδιακές </a:t>
            </a:r>
            <a:r>
              <a:rPr lang="el-GR" i="1" dirty="0">
                <a:solidFill>
                  <a:schemeClr val="accent2">
                    <a:lumMod val="60000"/>
                    <a:lumOff val="40000"/>
                  </a:schemeClr>
                </a:solidFill>
              </a:rPr>
              <a:t>και πνευμονικές διαταραχές, κεντρικό νευρικό σύστημα, κίνηση, όραση, πονοκέφαλο, κόπωση, κώμα, αδυναμία αναπνοής, ακόμη και θάνατο.</a:t>
            </a:r>
          </a:p>
          <a:p>
            <a:endParaRPr lang="el-GR" i="1" dirty="0">
              <a:solidFill>
                <a:schemeClr val="accent2">
                  <a:lumMod val="60000"/>
                  <a:lumOff val="40000"/>
                </a:schemeClr>
              </a:solidFill>
            </a:endParaRPr>
          </a:p>
        </p:txBody>
      </p:sp>
      <p:sp>
        <p:nvSpPr>
          <p:cNvPr id="3" name="Title 2"/>
          <p:cNvSpPr>
            <a:spLocks noGrp="1"/>
          </p:cNvSpPr>
          <p:nvPr>
            <p:ph type="title"/>
          </p:nvPr>
        </p:nvSpPr>
        <p:spPr/>
        <p:txBody>
          <a:bodyPr>
            <a:normAutofit fontScale="90000"/>
          </a:bodyPr>
          <a:lstStyle/>
          <a:p>
            <a:r>
              <a:rPr lang="el-GR" dirty="0" smtClean="0"/>
              <a:t>Τοξικότητα του Μονοξειδίου </a:t>
            </a:r>
            <a:r>
              <a:rPr lang="el-GR" dirty="0"/>
              <a:t>του άνθρακα</a:t>
            </a:r>
          </a:p>
        </p:txBody>
      </p:sp>
    </p:spTree>
    <p:extLst>
      <p:ext uri="{BB962C8B-B14F-4D97-AF65-F5344CB8AC3E}">
        <p14:creationId xmlns:p14="http://schemas.microsoft.com/office/powerpoint/2010/main" val="36230693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pPr algn="just"/>
            <a:r>
              <a:rPr lang="el-GR" b="1" dirty="0" smtClean="0">
                <a:solidFill>
                  <a:schemeClr val="bg2">
                    <a:lumMod val="50000"/>
                  </a:schemeClr>
                </a:solidFill>
              </a:rPr>
              <a:t>Ν</a:t>
            </a:r>
            <a:r>
              <a:rPr lang="el-GR" b="1" baseline="-25000" dirty="0" smtClean="0">
                <a:solidFill>
                  <a:schemeClr val="bg2">
                    <a:lumMod val="50000"/>
                  </a:schemeClr>
                </a:solidFill>
              </a:rPr>
              <a:t>2</a:t>
            </a:r>
            <a:r>
              <a:rPr lang="el-GR" b="1" dirty="0" smtClean="0">
                <a:solidFill>
                  <a:schemeClr val="bg2">
                    <a:lumMod val="50000"/>
                  </a:schemeClr>
                </a:solidFill>
              </a:rPr>
              <a:t>Ο, ΝΟ, ΝΟ</a:t>
            </a:r>
            <a:r>
              <a:rPr lang="el-GR" b="1" baseline="-25000" dirty="0" smtClean="0">
                <a:solidFill>
                  <a:schemeClr val="bg2">
                    <a:lumMod val="50000"/>
                  </a:schemeClr>
                </a:solidFill>
              </a:rPr>
              <a:t>2</a:t>
            </a:r>
            <a:r>
              <a:rPr lang="el-GR" b="1" dirty="0" smtClean="0">
                <a:solidFill>
                  <a:schemeClr val="bg2">
                    <a:lumMod val="50000"/>
                  </a:schemeClr>
                </a:solidFill>
              </a:rPr>
              <a:t>, ΗΝΟ</a:t>
            </a:r>
            <a:r>
              <a:rPr lang="el-GR" b="1" baseline="-25000" dirty="0" smtClean="0">
                <a:solidFill>
                  <a:schemeClr val="bg2">
                    <a:lumMod val="50000"/>
                  </a:schemeClr>
                </a:solidFill>
              </a:rPr>
              <a:t>3</a:t>
            </a:r>
            <a:r>
              <a:rPr lang="el-GR" b="1" dirty="0" smtClean="0">
                <a:solidFill>
                  <a:schemeClr val="bg2">
                    <a:lumMod val="50000"/>
                  </a:schemeClr>
                </a:solidFill>
              </a:rPr>
              <a:t>, ΝΗ</a:t>
            </a:r>
            <a:r>
              <a:rPr lang="el-GR" b="1" baseline="-25000" dirty="0" smtClean="0">
                <a:solidFill>
                  <a:schemeClr val="bg2">
                    <a:lumMod val="50000"/>
                  </a:schemeClr>
                </a:solidFill>
              </a:rPr>
              <a:t>3</a:t>
            </a:r>
            <a:r>
              <a:rPr lang="el-GR" b="1" dirty="0" smtClean="0">
                <a:solidFill>
                  <a:schemeClr val="bg2">
                    <a:lumMod val="50000"/>
                  </a:schemeClr>
                </a:solidFill>
              </a:rPr>
              <a:t> </a:t>
            </a:r>
            <a:r>
              <a:rPr lang="el-GR" i="1" dirty="0" smtClean="0">
                <a:solidFill>
                  <a:schemeClr val="accent2">
                    <a:lumMod val="75000"/>
                  </a:schemeClr>
                </a:solidFill>
              </a:rPr>
              <a:t>σχετικά σταθερές ενώσεις, μόνιμα μετρήσιμοι ατμοσφαιρικοί ρύποι).</a:t>
            </a:r>
          </a:p>
          <a:p>
            <a:pPr algn="just"/>
            <a:r>
              <a:rPr lang="el-GR" b="1" dirty="0" smtClean="0">
                <a:solidFill>
                  <a:schemeClr val="bg2">
                    <a:lumMod val="50000"/>
                  </a:schemeClr>
                </a:solidFill>
              </a:rPr>
              <a:t>Ν</a:t>
            </a:r>
            <a:r>
              <a:rPr lang="el-GR" b="1" baseline="-25000" dirty="0" smtClean="0">
                <a:solidFill>
                  <a:schemeClr val="bg2">
                    <a:lumMod val="50000"/>
                  </a:schemeClr>
                </a:solidFill>
              </a:rPr>
              <a:t>2</a:t>
            </a:r>
            <a:r>
              <a:rPr lang="el-GR" b="1" dirty="0" smtClean="0">
                <a:solidFill>
                  <a:schemeClr val="bg2">
                    <a:lumMod val="50000"/>
                  </a:schemeClr>
                </a:solidFill>
              </a:rPr>
              <a:t>Ο</a:t>
            </a:r>
            <a:r>
              <a:rPr lang="el-GR" b="1" baseline="-25000" dirty="0" smtClean="0">
                <a:solidFill>
                  <a:schemeClr val="bg2">
                    <a:lumMod val="50000"/>
                  </a:schemeClr>
                </a:solidFill>
              </a:rPr>
              <a:t>3</a:t>
            </a:r>
            <a:r>
              <a:rPr lang="el-GR" b="1" dirty="0" smtClean="0">
                <a:solidFill>
                  <a:schemeClr val="bg2">
                    <a:lumMod val="50000"/>
                  </a:schemeClr>
                </a:solidFill>
              </a:rPr>
              <a:t>, Ν</a:t>
            </a:r>
            <a:r>
              <a:rPr lang="el-GR" b="1" baseline="-25000" dirty="0" smtClean="0">
                <a:solidFill>
                  <a:schemeClr val="bg2">
                    <a:lumMod val="50000"/>
                  </a:schemeClr>
                </a:solidFill>
              </a:rPr>
              <a:t>2</a:t>
            </a:r>
            <a:r>
              <a:rPr lang="el-GR" b="1" dirty="0" smtClean="0">
                <a:solidFill>
                  <a:schemeClr val="bg2">
                    <a:lumMod val="50000"/>
                  </a:schemeClr>
                </a:solidFill>
              </a:rPr>
              <a:t>Ο</a:t>
            </a:r>
            <a:r>
              <a:rPr lang="el-GR" b="1" baseline="-25000" dirty="0" smtClean="0">
                <a:solidFill>
                  <a:schemeClr val="bg2">
                    <a:lumMod val="50000"/>
                  </a:schemeClr>
                </a:solidFill>
              </a:rPr>
              <a:t>4</a:t>
            </a:r>
            <a:r>
              <a:rPr lang="el-GR" b="1" dirty="0" smtClean="0">
                <a:solidFill>
                  <a:schemeClr val="bg2">
                    <a:lumMod val="50000"/>
                  </a:schemeClr>
                </a:solidFill>
              </a:rPr>
              <a:t>, Ν</a:t>
            </a:r>
            <a:r>
              <a:rPr lang="el-GR" b="1" baseline="-25000" dirty="0" smtClean="0">
                <a:solidFill>
                  <a:schemeClr val="bg2">
                    <a:lumMod val="50000"/>
                  </a:schemeClr>
                </a:solidFill>
              </a:rPr>
              <a:t>2</a:t>
            </a:r>
            <a:r>
              <a:rPr lang="el-GR" b="1" dirty="0" smtClean="0">
                <a:solidFill>
                  <a:schemeClr val="bg2">
                    <a:lumMod val="50000"/>
                  </a:schemeClr>
                </a:solidFill>
              </a:rPr>
              <a:t>Ο</a:t>
            </a:r>
            <a:r>
              <a:rPr lang="el-GR" b="1" baseline="-25000" dirty="0" smtClean="0">
                <a:solidFill>
                  <a:schemeClr val="bg2">
                    <a:lumMod val="50000"/>
                  </a:schemeClr>
                </a:solidFill>
              </a:rPr>
              <a:t>5</a:t>
            </a:r>
            <a:r>
              <a:rPr lang="el-GR" b="1" dirty="0" smtClean="0">
                <a:solidFill>
                  <a:schemeClr val="bg2">
                    <a:lumMod val="50000"/>
                  </a:schemeClr>
                </a:solidFill>
              </a:rPr>
              <a:t> </a:t>
            </a:r>
            <a:r>
              <a:rPr lang="el-GR" i="1" dirty="0" smtClean="0">
                <a:solidFill>
                  <a:schemeClr val="accent2">
                    <a:lumMod val="75000"/>
                  </a:schemeClr>
                </a:solidFill>
              </a:rPr>
              <a:t>ασταθείς ενδιάμεσες ενώσεις.</a:t>
            </a:r>
          </a:p>
          <a:p>
            <a:pPr algn="just"/>
            <a:r>
              <a:rPr lang="el-GR" b="1" dirty="0" smtClean="0">
                <a:solidFill>
                  <a:schemeClr val="bg2">
                    <a:lumMod val="50000"/>
                  </a:schemeClr>
                </a:solidFill>
              </a:rPr>
              <a:t>ΝΟ</a:t>
            </a:r>
            <a:r>
              <a:rPr lang="el-GR" b="1" baseline="-25000" dirty="0" smtClean="0">
                <a:solidFill>
                  <a:schemeClr val="bg2">
                    <a:lumMod val="50000"/>
                  </a:schemeClr>
                </a:solidFill>
              </a:rPr>
              <a:t>3</a:t>
            </a:r>
            <a:r>
              <a:rPr lang="el-GR" b="1" baseline="30000" dirty="0" smtClean="0">
                <a:solidFill>
                  <a:schemeClr val="bg2">
                    <a:lumMod val="50000"/>
                  </a:schemeClr>
                </a:solidFill>
              </a:rPr>
              <a:t>-</a:t>
            </a:r>
            <a:r>
              <a:rPr lang="el-GR" b="1" dirty="0" smtClean="0">
                <a:solidFill>
                  <a:schemeClr val="bg2">
                    <a:lumMod val="50000"/>
                  </a:schemeClr>
                </a:solidFill>
              </a:rPr>
              <a:t>, ΝΗ</a:t>
            </a:r>
            <a:r>
              <a:rPr lang="el-GR" b="1" baseline="-25000" dirty="0" smtClean="0">
                <a:solidFill>
                  <a:schemeClr val="bg2">
                    <a:lumMod val="50000"/>
                  </a:schemeClr>
                </a:solidFill>
              </a:rPr>
              <a:t>4</a:t>
            </a:r>
            <a:r>
              <a:rPr lang="el-GR" b="1" baseline="30000" dirty="0" smtClean="0">
                <a:solidFill>
                  <a:schemeClr val="bg2">
                    <a:lumMod val="50000"/>
                  </a:schemeClr>
                </a:solidFill>
              </a:rPr>
              <a:t>-</a:t>
            </a:r>
            <a:r>
              <a:rPr lang="el-GR" b="1" dirty="0" smtClean="0">
                <a:solidFill>
                  <a:schemeClr val="bg2">
                    <a:lumMod val="50000"/>
                  </a:schemeClr>
                </a:solidFill>
              </a:rPr>
              <a:t> </a:t>
            </a:r>
            <a:r>
              <a:rPr lang="el-GR" i="1" dirty="0" smtClean="0">
                <a:solidFill>
                  <a:schemeClr val="accent2">
                    <a:lumMod val="75000"/>
                  </a:schemeClr>
                </a:solidFill>
              </a:rPr>
              <a:t>ιόντα της ατμόσφαιρας, σε σταγόνες νερού και αερολύματα, καταλήγουν στο έδαφος, τροφή για τα φυτά.</a:t>
            </a:r>
            <a:endParaRPr lang="el-GR" i="1" dirty="0">
              <a:solidFill>
                <a:schemeClr val="accent2">
                  <a:lumMod val="75000"/>
                </a:schemeClr>
              </a:solidFill>
            </a:endParaRPr>
          </a:p>
        </p:txBody>
      </p:sp>
      <p:sp>
        <p:nvSpPr>
          <p:cNvPr id="3" name="Τίτλος 2"/>
          <p:cNvSpPr>
            <a:spLocks noGrp="1"/>
          </p:cNvSpPr>
          <p:nvPr>
            <p:ph type="title"/>
          </p:nvPr>
        </p:nvSpPr>
        <p:spPr/>
        <p:txBody>
          <a:bodyPr>
            <a:normAutofit fontScale="90000"/>
          </a:bodyPr>
          <a:lstStyle/>
          <a:p>
            <a:r>
              <a:rPr lang="el-GR" dirty="0" smtClean="0"/>
              <a:t>Ενώσεις που περιέχουν άζωτο</a:t>
            </a:r>
            <a:endParaRPr lang="el-GR" dirty="0"/>
          </a:p>
        </p:txBody>
      </p:sp>
    </p:spTree>
    <p:extLst>
      <p:ext uri="{BB962C8B-B14F-4D97-AF65-F5344CB8AC3E}">
        <p14:creationId xmlns:p14="http://schemas.microsoft.com/office/powerpoint/2010/main" val="23639756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r>
              <a:rPr lang="el-GR" b="1" u="sng" dirty="0" smtClean="0">
                <a:solidFill>
                  <a:schemeClr val="bg2">
                    <a:lumMod val="50000"/>
                  </a:schemeClr>
                </a:solidFill>
              </a:rPr>
              <a:t>Ανθρωπογενείς</a:t>
            </a:r>
          </a:p>
          <a:p>
            <a:pPr marL="109728" indent="0" algn="just">
              <a:buNone/>
            </a:pPr>
            <a:r>
              <a:rPr lang="el-GR" i="1" dirty="0" smtClean="0">
                <a:solidFill>
                  <a:schemeClr val="accent2">
                    <a:lumMod val="75000"/>
                  </a:schemeClr>
                </a:solidFill>
              </a:rPr>
              <a:t>Διεργασίες καύσης σε υψηλές θερμοκρασίες (η υψηλή θερμοκρασία ενεργοποιεί το αδρανές μόριο του Ν</a:t>
            </a:r>
            <a:r>
              <a:rPr lang="el-GR" i="1" baseline="-25000" dirty="0" smtClean="0">
                <a:solidFill>
                  <a:schemeClr val="accent2">
                    <a:lumMod val="75000"/>
                  </a:schemeClr>
                </a:solidFill>
              </a:rPr>
              <a:t>2</a:t>
            </a:r>
            <a:r>
              <a:rPr lang="el-GR" i="1" dirty="0" smtClean="0">
                <a:solidFill>
                  <a:schemeClr val="accent2">
                    <a:lumMod val="75000"/>
                  </a:schemeClr>
                </a:solidFill>
              </a:rPr>
              <a:t> προς οξείδωση).</a:t>
            </a:r>
          </a:p>
          <a:p>
            <a:pPr algn="just"/>
            <a:r>
              <a:rPr lang="el-GR" b="1" u="sng" dirty="0" smtClean="0">
                <a:solidFill>
                  <a:schemeClr val="bg2">
                    <a:lumMod val="50000"/>
                  </a:schemeClr>
                </a:solidFill>
              </a:rPr>
              <a:t>Φυσικές</a:t>
            </a:r>
          </a:p>
          <a:p>
            <a:pPr marL="109728" indent="0" algn="just">
              <a:buNone/>
            </a:pPr>
            <a:r>
              <a:rPr lang="el-GR" i="1" dirty="0" smtClean="0">
                <a:solidFill>
                  <a:schemeClr val="accent2">
                    <a:lumMod val="75000"/>
                  </a:schemeClr>
                </a:solidFill>
              </a:rPr>
              <a:t>- Μικροβιακοί οργανισμοί οι οποίοι δεσμεύουν το άζωτο της ατμόσφαιρας συνθέτοντας τα οξείδια.</a:t>
            </a:r>
          </a:p>
          <a:p>
            <a:pPr marL="109728" indent="0" algn="just">
              <a:buNone/>
            </a:pPr>
            <a:r>
              <a:rPr lang="el-GR" i="1" dirty="0" smtClean="0">
                <a:solidFill>
                  <a:schemeClr val="accent2">
                    <a:lumMod val="75000"/>
                  </a:schemeClr>
                </a:solidFill>
              </a:rPr>
              <a:t>- Ιονισμός των μορίων σε υψηλά στρώματα της ατμόσφαιρας⇨σχηματισμός οξειδίων ΝΟχ ⇨ μετατροπή σε νιτρικά άλατα ⇨ επικάθηση στην επιφάνεια της γης.</a:t>
            </a:r>
          </a:p>
          <a:p>
            <a:pPr marL="109728" indent="0">
              <a:buNone/>
            </a:pPr>
            <a:endParaRPr lang="el-GR" i="1" dirty="0">
              <a:solidFill>
                <a:schemeClr val="accent2">
                  <a:lumMod val="75000"/>
                </a:schemeClr>
              </a:solidFill>
            </a:endParaRPr>
          </a:p>
          <a:p>
            <a:endParaRPr lang="el-GR" b="1" u="sng" dirty="0">
              <a:solidFill>
                <a:schemeClr val="bg2">
                  <a:lumMod val="50000"/>
                </a:schemeClr>
              </a:solidFill>
            </a:endParaRPr>
          </a:p>
        </p:txBody>
      </p:sp>
      <p:sp>
        <p:nvSpPr>
          <p:cNvPr id="3" name="Title 2"/>
          <p:cNvSpPr>
            <a:spLocks noGrp="1"/>
          </p:cNvSpPr>
          <p:nvPr>
            <p:ph type="title"/>
          </p:nvPr>
        </p:nvSpPr>
        <p:spPr/>
        <p:txBody>
          <a:bodyPr>
            <a:normAutofit fontScale="90000"/>
          </a:bodyPr>
          <a:lstStyle/>
          <a:p>
            <a:r>
              <a:rPr lang="el-GR" dirty="0" smtClean="0"/>
              <a:t>Πηγές παραγωγής οξειδίων του Ν</a:t>
            </a:r>
            <a:r>
              <a:rPr lang="el-GR" baseline="-25000" dirty="0" smtClean="0"/>
              <a:t>2</a:t>
            </a:r>
            <a:r>
              <a:rPr lang="el-GR" dirty="0" smtClean="0"/>
              <a:t> </a:t>
            </a:r>
            <a:endParaRPr lang="el-GR" dirty="0"/>
          </a:p>
        </p:txBody>
      </p:sp>
    </p:spTree>
    <p:extLst>
      <p:ext uri="{BB962C8B-B14F-4D97-AF65-F5344CB8AC3E}">
        <p14:creationId xmlns:p14="http://schemas.microsoft.com/office/powerpoint/2010/main" val="576229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457200" y="1676987"/>
            <a:ext cx="8229600" cy="4134264"/>
          </a:xfrm>
          <a:prstGeom prst="rect">
            <a:avLst/>
          </a:prstGeom>
        </p:spPr>
      </p:pic>
      <p:sp>
        <p:nvSpPr>
          <p:cNvPr id="3" name="Τίτλος 2"/>
          <p:cNvSpPr>
            <a:spLocks noGrp="1"/>
          </p:cNvSpPr>
          <p:nvPr>
            <p:ph type="title"/>
          </p:nvPr>
        </p:nvSpPr>
        <p:spPr/>
        <p:txBody>
          <a:bodyPr/>
          <a:lstStyle/>
          <a:p>
            <a:r>
              <a:rPr lang="el-GR" dirty="0" smtClean="0"/>
              <a:t>Σύσταση της ατμόσφαιρας</a:t>
            </a:r>
            <a:endParaRPr lang="el-GR" dirty="0"/>
          </a:p>
        </p:txBody>
      </p:sp>
    </p:spTree>
    <p:extLst>
      <p:ext uri="{BB962C8B-B14F-4D97-AF65-F5344CB8AC3E}">
        <p14:creationId xmlns:p14="http://schemas.microsoft.com/office/powerpoint/2010/main" val="23018843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9923695"/>
              </p:ext>
            </p:extLst>
          </p:nvPr>
        </p:nvGraphicFramePr>
        <p:xfrm>
          <a:off x="457200" y="1481138"/>
          <a:ext cx="8229600" cy="5156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pPr algn="ctr"/>
                      <a:r>
                        <a:rPr lang="el-GR" dirty="0" smtClean="0"/>
                        <a:t>Πηγή</a:t>
                      </a:r>
                      <a:endParaRPr lang="el-GR" dirty="0"/>
                    </a:p>
                  </a:txBody>
                  <a:tcPr/>
                </a:tc>
                <a:tc>
                  <a:txBody>
                    <a:bodyPr/>
                    <a:lstStyle/>
                    <a:p>
                      <a:pPr algn="ctr"/>
                      <a:r>
                        <a:rPr lang="el-GR" dirty="0" smtClean="0"/>
                        <a:t>Δυναμικότητα</a:t>
                      </a:r>
                      <a:r>
                        <a:rPr lang="el-GR" baseline="0" dirty="0" smtClean="0"/>
                        <a:t> Τ</a:t>
                      </a:r>
                      <a:r>
                        <a:rPr lang="en-US" baseline="0" dirty="0" smtClean="0"/>
                        <a:t>g(N)/</a:t>
                      </a:r>
                      <a:r>
                        <a:rPr lang="en-US" baseline="0" dirty="0" err="1" smtClean="0"/>
                        <a:t>yr</a:t>
                      </a:r>
                      <a:endParaRPr lang="el-GR" dirty="0"/>
                    </a:p>
                  </a:txBody>
                  <a:tcPr/>
                </a:tc>
                <a:extLst>
                  <a:ext uri="{0D108BD9-81ED-4DB2-BD59-A6C34878D82A}">
                    <a16:rowId xmlns:a16="http://schemas.microsoft.com/office/drawing/2014/main" xmlns="" val="10000"/>
                  </a:ext>
                </a:extLst>
              </a:tr>
              <a:tr h="370840">
                <a:tc>
                  <a:txBody>
                    <a:bodyPr/>
                    <a:lstStyle/>
                    <a:p>
                      <a:r>
                        <a:rPr lang="el-GR" b="1" i="1" dirty="0" smtClean="0">
                          <a:solidFill>
                            <a:schemeClr val="accent2">
                              <a:lumMod val="75000"/>
                            </a:schemeClr>
                          </a:solidFill>
                        </a:rPr>
                        <a:t>Καύσης</a:t>
                      </a:r>
                      <a:r>
                        <a:rPr lang="el-GR" b="1" i="1" baseline="0" dirty="0" smtClean="0">
                          <a:solidFill>
                            <a:schemeClr val="accent2">
                              <a:lumMod val="75000"/>
                            </a:schemeClr>
                          </a:solidFill>
                        </a:rPr>
                        <a:t> ορυκτών καυσίμων</a:t>
                      </a:r>
                      <a:endParaRPr lang="el-GR" b="1" i="1" dirty="0">
                        <a:solidFill>
                          <a:schemeClr val="accent2">
                            <a:lumMod val="75000"/>
                          </a:schemeClr>
                        </a:solidFill>
                      </a:endParaRPr>
                    </a:p>
                  </a:txBody>
                  <a:tcPr/>
                </a:tc>
                <a:tc rowSpan="4">
                  <a:txBody>
                    <a:bodyPr/>
                    <a:lstStyle/>
                    <a:p>
                      <a:pPr algn="ctr"/>
                      <a:r>
                        <a:rPr lang="el-GR" b="1" i="1" dirty="0" smtClean="0">
                          <a:solidFill>
                            <a:schemeClr val="accent2">
                              <a:lumMod val="75000"/>
                            </a:schemeClr>
                          </a:solidFill>
                        </a:rPr>
                        <a:t>24</a:t>
                      </a:r>
                      <a:endParaRPr lang="el-GR" b="1" i="1" dirty="0">
                        <a:solidFill>
                          <a:schemeClr val="accent2">
                            <a:lumMod val="75000"/>
                          </a:schemeClr>
                        </a:solidFill>
                      </a:endParaRPr>
                    </a:p>
                  </a:txBody>
                  <a:tcPr anchor="ctr"/>
                </a:tc>
                <a:extLst>
                  <a:ext uri="{0D108BD9-81ED-4DB2-BD59-A6C34878D82A}">
                    <a16:rowId xmlns:a16="http://schemas.microsoft.com/office/drawing/2014/main" xmlns="" val="10001"/>
                  </a:ext>
                </a:extLst>
              </a:tr>
              <a:tr h="370840">
                <a:tc>
                  <a:txBody>
                    <a:bodyPr/>
                    <a:lstStyle/>
                    <a:p>
                      <a:r>
                        <a:rPr lang="el-GR" i="1" dirty="0" smtClean="0">
                          <a:solidFill>
                            <a:schemeClr val="accent2">
                              <a:lumMod val="75000"/>
                            </a:schemeClr>
                          </a:solidFill>
                        </a:rPr>
                        <a:t>- Αυτοκίνητα: ∼ 40-45%</a:t>
                      </a:r>
                      <a:endParaRPr lang="el-GR" i="1" dirty="0">
                        <a:solidFill>
                          <a:schemeClr val="accent2">
                            <a:lumMod val="75000"/>
                          </a:schemeClr>
                        </a:solidFill>
                      </a:endParaRPr>
                    </a:p>
                  </a:txBody>
                  <a:tcPr/>
                </a:tc>
                <a:tc vMerge="1">
                  <a:txBody>
                    <a:bodyPr/>
                    <a:lstStyle/>
                    <a:p>
                      <a:endParaRPr lang="el-GR" dirty="0"/>
                    </a:p>
                  </a:txBody>
                  <a:tcPr/>
                </a:tc>
                <a:extLst>
                  <a:ext uri="{0D108BD9-81ED-4DB2-BD59-A6C34878D82A}">
                    <a16:rowId xmlns:a16="http://schemas.microsoft.com/office/drawing/2014/main" xmlns="" val="10002"/>
                  </a:ext>
                </a:extLst>
              </a:tr>
              <a:tr h="370840">
                <a:tc>
                  <a:txBody>
                    <a:bodyPr/>
                    <a:lstStyle/>
                    <a:p>
                      <a:r>
                        <a:rPr lang="el-GR" i="1" dirty="0" smtClean="0">
                          <a:solidFill>
                            <a:schemeClr val="accent2">
                              <a:lumMod val="75000"/>
                            </a:schemeClr>
                          </a:solidFill>
                        </a:rPr>
                        <a:t>- Μονάδες</a:t>
                      </a:r>
                      <a:r>
                        <a:rPr lang="el-GR" i="1" baseline="0" dirty="0" smtClean="0">
                          <a:solidFill>
                            <a:schemeClr val="accent2">
                              <a:lumMod val="75000"/>
                            </a:schemeClr>
                          </a:solidFill>
                        </a:rPr>
                        <a:t> παραγωγής ενέργειας: ∼ 30-35%</a:t>
                      </a:r>
                      <a:endParaRPr lang="el-GR" i="1" dirty="0">
                        <a:solidFill>
                          <a:schemeClr val="accent2">
                            <a:lumMod val="75000"/>
                          </a:schemeClr>
                        </a:solidFill>
                      </a:endParaRPr>
                    </a:p>
                  </a:txBody>
                  <a:tcPr/>
                </a:tc>
                <a:tc vMerge="1">
                  <a:txBody>
                    <a:bodyPr/>
                    <a:lstStyle/>
                    <a:p>
                      <a:endParaRPr lang="el-GR" dirty="0"/>
                    </a:p>
                  </a:txBody>
                  <a:tcPr/>
                </a:tc>
                <a:extLst>
                  <a:ext uri="{0D108BD9-81ED-4DB2-BD59-A6C34878D82A}">
                    <a16:rowId xmlns:a16="http://schemas.microsoft.com/office/drawing/2014/main" xmlns="" val="10003"/>
                  </a:ext>
                </a:extLst>
              </a:tr>
              <a:tr h="370840">
                <a:tc>
                  <a:txBody>
                    <a:bodyPr/>
                    <a:lstStyle/>
                    <a:p>
                      <a:r>
                        <a:rPr lang="el-GR" i="1" dirty="0" smtClean="0">
                          <a:solidFill>
                            <a:schemeClr val="accent2">
                              <a:lumMod val="75000"/>
                            </a:schemeClr>
                          </a:solidFill>
                        </a:rPr>
                        <a:t>_ Βιομηχανία: ∼ 20%</a:t>
                      </a:r>
                      <a:endParaRPr lang="el-GR" i="1" dirty="0">
                        <a:solidFill>
                          <a:schemeClr val="accent2">
                            <a:lumMod val="75000"/>
                          </a:schemeClr>
                        </a:solidFill>
                      </a:endParaRPr>
                    </a:p>
                  </a:txBody>
                  <a:tcPr/>
                </a:tc>
                <a:tc vMerge="1">
                  <a:txBody>
                    <a:bodyPr/>
                    <a:lstStyle/>
                    <a:p>
                      <a:endParaRPr lang="el-GR" dirty="0"/>
                    </a:p>
                  </a:txBody>
                  <a:tcPr/>
                </a:tc>
                <a:extLst>
                  <a:ext uri="{0D108BD9-81ED-4DB2-BD59-A6C34878D82A}">
                    <a16:rowId xmlns:a16="http://schemas.microsoft.com/office/drawing/2014/main" xmlns="" val="10004"/>
                  </a:ext>
                </a:extLst>
              </a:tr>
              <a:tr h="370840">
                <a:tc>
                  <a:txBody>
                    <a:bodyPr/>
                    <a:lstStyle/>
                    <a:p>
                      <a:r>
                        <a:rPr lang="el-GR" b="1" i="1" dirty="0" smtClean="0">
                          <a:solidFill>
                            <a:schemeClr val="accent2">
                              <a:lumMod val="75000"/>
                            </a:schemeClr>
                          </a:solidFill>
                        </a:rPr>
                        <a:t>Έδαφος</a:t>
                      </a:r>
                      <a:r>
                        <a:rPr lang="el-GR" b="1" i="1" baseline="0" dirty="0" smtClean="0">
                          <a:solidFill>
                            <a:schemeClr val="accent2">
                              <a:lumMod val="75000"/>
                            </a:schemeClr>
                          </a:solidFill>
                        </a:rPr>
                        <a:t> (καλλιέργειες και φυσικό περιβάλλον)</a:t>
                      </a:r>
                      <a:endParaRPr lang="el-GR" b="1" i="1" dirty="0">
                        <a:solidFill>
                          <a:schemeClr val="accent2">
                            <a:lumMod val="75000"/>
                          </a:schemeClr>
                        </a:solidFill>
                      </a:endParaRPr>
                    </a:p>
                  </a:txBody>
                  <a:tcPr/>
                </a:tc>
                <a:tc>
                  <a:txBody>
                    <a:bodyPr/>
                    <a:lstStyle/>
                    <a:p>
                      <a:pPr algn="ctr"/>
                      <a:r>
                        <a:rPr lang="el-GR" b="1" i="1" dirty="0" smtClean="0">
                          <a:solidFill>
                            <a:schemeClr val="accent2">
                              <a:lumMod val="75000"/>
                            </a:schemeClr>
                          </a:solidFill>
                        </a:rPr>
                        <a:t>12</a:t>
                      </a:r>
                      <a:endParaRPr lang="el-GR" b="1" i="1" dirty="0">
                        <a:solidFill>
                          <a:schemeClr val="accent2">
                            <a:lumMod val="75000"/>
                          </a:schemeClr>
                        </a:solidFill>
                      </a:endParaRPr>
                    </a:p>
                  </a:txBody>
                  <a:tcPr anchor="ctr"/>
                </a:tc>
                <a:extLst>
                  <a:ext uri="{0D108BD9-81ED-4DB2-BD59-A6C34878D82A}">
                    <a16:rowId xmlns:a16="http://schemas.microsoft.com/office/drawing/2014/main" xmlns="" val="10005"/>
                  </a:ext>
                </a:extLst>
              </a:tr>
              <a:tr h="370840">
                <a:tc>
                  <a:txBody>
                    <a:bodyPr/>
                    <a:lstStyle/>
                    <a:p>
                      <a:r>
                        <a:rPr lang="el-GR" b="1" i="1" dirty="0" smtClean="0">
                          <a:solidFill>
                            <a:schemeClr val="accent2">
                              <a:lumMod val="75000"/>
                            </a:schemeClr>
                          </a:solidFill>
                        </a:rPr>
                        <a:t>Καύση βιομάζας</a:t>
                      </a:r>
                      <a:r>
                        <a:rPr lang="el-GR" b="1" i="1" baseline="0" dirty="0" smtClean="0">
                          <a:solidFill>
                            <a:schemeClr val="accent2">
                              <a:lumMod val="75000"/>
                            </a:schemeClr>
                          </a:solidFill>
                        </a:rPr>
                        <a:t> (πυρκαγιές)</a:t>
                      </a:r>
                      <a:endParaRPr lang="el-GR" b="1" i="1" dirty="0">
                        <a:solidFill>
                          <a:schemeClr val="accent2">
                            <a:lumMod val="75000"/>
                          </a:schemeClr>
                        </a:solidFill>
                      </a:endParaRPr>
                    </a:p>
                  </a:txBody>
                  <a:tcPr/>
                </a:tc>
                <a:tc>
                  <a:txBody>
                    <a:bodyPr/>
                    <a:lstStyle/>
                    <a:p>
                      <a:pPr algn="ctr"/>
                      <a:r>
                        <a:rPr lang="el-GR" b="1" i="1" dirty="0" smtClean="0">
                          <a:solidFill>
                            <a:schemeClr val="accent2">
                              <a:lumMod val="75000"/>
                            </a:schemeClr>
                          </a:solidFill>
                        </a:rPr>
                        <a:t>8</a:t>
                      </a:r>
                      <a:endParaRPr lang="el-GR" b="1" i="1" dirty="0">
                        <a:solidFill>
                          <a:schemeClr val="accent2">
                            <a:lumMod val="75000"/>
                          </a:schemeClr>
                        </a:solidFill>
                      </a:endParaRPr>
                    </a:p>
                  </a:txBody>
                  <a:tcPr anchor="ctr"/>
                </a:tc>
                <a:extLst>
                  <a:ext uri="{0D108BD9-81ED-4DB2-BD59-A6C34878D82A}">
                    <a16:rowId xmlns:a16="http://schemas.microsoft.com/office/drawing/2014/main" xmlns="" val="10006"/>
                  </a:ext>
                </a:extLst>
              </a:tr>
              <a:tr h="370840">
                <a:tc>
                  <a:txBody>
                    <a:bodyPr/>
                    <a:lstStyle/>
                    <a:p>
                      <a:r>
                        <a:rPr lang="el-GR" b="1" i="1" dirty="0" smtClean="0">
                          <a:solidFill>
                            <a:schemeClr val="accent2">
                              <a:lumMod val="75000"/>
                            </a:schemeClr>
                          </a:solidFill>
                        </a:rPr>
                        <a:t>Αστραπές</a:t>
                      </a:r>
                      <a:endParaRPr lang="el-GR" b="1" i="1" dirty="0">
                        <a:solidFill>
                          <a:schemeClr val="accent2">
                            <a:lumMod val="75000"/>
                          </a:schemeClr>
                        </a:solidFill>
                      </a:endParaRPr>
                    </a:p>
                  </a:txBody>
                  <a:tcPr/>
                </a:tc>
                <a:tc>
                  <a:txBody>
                    <a:bodyPr/>
                    <a:lstStyle/>
                    <a:p>
                      <a:pPr algn="ctr"/>
                      <a:r>
                        <a:rPr lang="el-GR" b="1" i="1" dirty="0" smtClean="0">
                          <a:solidFill>
                            <a:schemeClr val="accent2">
                              <a:lumMod val="75000"/>
                            </a:schemeClr>
                          </a:solidFill>
                        </a:rPr>
                        <a:t>5</a:t>
                      </a:r>
                      <a:endParaRPr lang="el-GR" b="1" i="1" dirty="0">
                        <a:solidFill>
                          <a:schemeClr val="accent2">
                            <a:lumMod val="75000"/>
                          </a:schemeClr>
                        </a:solidFill>
                      </a:endParaRPr>
                    </a:p>
                  </a:txBody>
                  <a:tcPr anchor="ctr"/>
                </a:tc>
                <a:extLst>
                  <a:ext uri="{0D108BD9-81ED-4DB2-BD59-A6C34878D82A}">
                    <a16:rowId xmlns:a16="http://schemas.microsoft.com/office/drawing/2014/main" xmlns="" val="10007"/>
                  </a:ext>
                </a:extLst>
              </a:tr>
              <a:tr h="370840">
                <a:tc>
                  <a:txBody>
                    <a:bodyPr/>
                    <a:lstStyle/>
                    <a:p>
                      <a:r>
                        <a:rPr lang="el-GR" b="1" i="1" dirty="0" smtClean="0">
                          <a:solidFill>
                            <a:schemeClr val="accent2">
                              <a:lumMod val="75000"/>
                            </a:schemeClr>
                          </a:solidFill>
                        </a:rPr>
                        <a:t>Οξείδωση ατμοσφαιρικής αμμωνίας</a:t>
                      </a:r>
                      <a:endParaRPr lang="el-GR" b="1" i="1" dirty="0">
                        <a:solidFill>
                          <a:schemeClr val="accent2">
                            <a:lumMod val="75000"/>
                          </a:schemeClr>
                        </a:solidFill>
                      </a:endParaRPr>
                    </a:p>
                  </a:txBody>
                  <a:tcPr/>
                </a:tc>
                <a:tc>
                  <a:txBody>
                    <a:bodyPr/>
                    <a:lstStyle/>
                    <a:p>
                      <a:pPr algn="ctr"/>
                      <a:r>
                        <a:rPr lang="el-GR" b="1" i="1" dirty="0" smtClean="0">
                          <a:solidFill>
                            <a:schemeClr val="accent2">
                              <a:lumMod val="75000"/>
                            </a:schemeClr>
                          </a:solidFill>
                        </a:rPr>
                        <a:t>3</a:t>
                      </a:r>
                      <a:endParaRPr lang="el-GR" b="1" i="1" dirty="0">
                        <a:solidFill>
                          <a:schemeClr val="accent2">
                            <a:lumMod val="75000"/>
                          </a:schemeClr>
                        </a:solidFill>
                      </a:endParaRPr>
                    </a:p>
                  </a:txBody>
                  <a:tcPr anchor="ctr"/>
                </a:tc>
                <a:extLst>
                  <a:ext uri="{0D108BD9-81ED-4DB2-BD59-A6C34878D82A}">
                    <a16:rowId xmlns:a16="http://schemas.microsoft.com/office/drawing/2014/main" xmlns="" val="10008"/>
                  </a:ext>
                </a:extLst>
              </a:tr>
              <a:tr h="370840">
                <a:tc>
                  <a:txBody>
                    <a:bodyPr/>
                    <a:lstStyle/>
                    <a:p>
                      <a:r>
                        <a:rPr lang="el-GR" b="1" i="1" dirty="0" smtClean="0">
                          <a:solidFill>
                            <a:schemeClr val="accent2">
                              <a:lumMod val="75000"/>
                            </a:schemeClr>
                          </a:solidFill>
                        </a:rPr>
                        <a:t>Αεροπλάνα</a:t>
                      </a:r>
                      <a:endParaRPr lang="el-GR" b="1" i="1" dirty="0">
                        <a:solidFill>
                          <a:schemeClr val="accent2">
                            <a:lumMod val="75000"/>
                          </a:schemeClr>
                        </a:solidFill>
                      </a:endParaRPr>
                    </a:p>
                  </a:txBody>
                  <a:tcPr/>
                </a:tc>
                <a:tc>
                  <a:txBody>
                    <a:bodyPr/>
                    <a:lstStyle/>
                    <a:p>
                      <a:pPr algn="ctr"/>
                      <a:r>
                        <a:rPr lang="el-GR" b="1" i="1" dirty="0" smtClean="0">
                          <a:solidFill>
                            <a:schemeClr val="accent2">
                              <a:lumMod val="75000"/>
                            </a:schemeClr>
                          </a:solidFill>
                        </a:rPr>
                        <a:t>0,5</a:t>
                      </a:r>
                      <a:endParaRPr lang="el-GR" b="1" i="1" dirty="0">
                        <a:solidFill>
                          <a:schemeClr val="accent2">
                            <a:lumMod val="75000"/>
                          </a:schemeClr>
                        </a:solidFill>
                      </a:endParaRPr>
                    </a:p>
                  </a:txBody>
                  <a:tcPr anchor="ctr"/>
                </a:tc>
                <a:extLst>
                  <a:ext uri="{0D108BD9-81ED-4DB2-BD59-A6C34878D82A}">
                    <a16:rowId xmlns:a16="http://schemas.microsoft.com/office/drawing/2014/main" xmlns="" val="10009"/>
                  </a:ext>
                </a:extLst>
              </a:tr>
              <a:tr h="370840">
                <a:tc>
                  <a:txBody>
                    <a:bodyPr/>
                    <a:lstStyle/>
                    <a:p>
                      <a:r>
                        <a:rPr lang="el-GR" b="1" i="1" dirty="0" smtClean="0">
                          <a:solidFill>
                            <a:schemeClr val="accent2">
                              <a:lumMod val="75000"/>
                            </a:schemeClr>
                          </a:solidFill>
                        </a:rPr>
                        <a:t>Δημιουργία στην ατμόσφαιρα (φωτόλυση/ οξείδωση</a:t>
                      </a:r>
                      <a:r>
                        <a:rPr lang="el-GR" b="1" i="1" baseline="0" dirty="0" smtClean="0">
                          <a:solidFill>
                            <a:schemeClr val="accent2">
                              <a:lumMod val="75000"/>
                            </a:schemeClr>
                          </a:solidFill>
                        </a:rPr>
                        <a:t> Ν</a:t>
                      </a:r>
                      <a:r>
                        <a:rPr lang="el-GR" b="1" i="1" baseline="-25000" dirty="0" smtClean="0">
                          <a:solidFill>
                            <a:schemeClr val="accent2">
                              <a:lumMod val="75000"/>
                            </a:schemeClr>
                          </a:solidFill>
                        </a:rPr>
                        <a:t>2</a:t>
                      </a:r>
                      <a:r>
                        <a:rPr lang="el-GR" b="1" i="1" baseline="0" dirty="0" smtClean="0">
                          <a:solidFill>
                            <a:schemeClr val="accent2">
                              <a:lumMod val="75000"/>
                            </a:schemeClr>
                          </a:solidFill>
                        </a:rPr>
                        <a:t>)</a:t>
                      </a:r>
                      <a:endParaRPr lang="el-GR" b="1" i="1" dirty="0">
                        <a:solidFill>
                          <a:schemeClr val="accent2">
                            <a:lumMod val="75000"/>
                          </a:schemeClr>
                        </a:solidFill>
                      </a:endParaRPr>
                    </a:p>
                  </a:txBody>
                  <a:tcPr/>
                </a:tc>
                <a:tc>
                  <a:txBody>
                    <a:bodyPr/>
                    <a:lstStyle/>
                    <a:p>
                      <a:pPr algn="ctr"/>
                      <a:r>
                        <a:rPr lang="el-GR" b="1" i="1" dirty="0" smtClean="0">
                          <a:solidFill>
                            <a:schemeClr val="accent2">
                              <a:lumMod val="75000"/>
                            </a:schemeClr>
                          </a:solidFill>
                        </a:rPr>
                        <a:t>0,1</a:t>
                      </a:r>
                      <a:endParaRPr lang="el-GR" b="1" i="1" dirty="0">
                        <a:solidFill>
                          <a:schemeClr val="accent2">
                            <a:lumMod val="75000"/>
                          </a:schemeClr>
                        </a:solidFill>
                      </a:endParaRPr>
                    </a:p>
                  </a:txBody>
                  <a:tcPr anchor="ctr"/>
                </a:tc>
                <a:extLst>
                  <a:ext uri="{0D108BD9-81ED-4DB2-BD59-A6C34878D82A}">
                    <a16:rowId xmlns:a16="http://schemas.microsoft.com/office/drawing/2014/main" xmlns="" val="10010"/>
                  </a:ext>
                </a:extLst>
              </a:tr>
            </a:tbl>
          </a:graphicData>
        </a:graphic>
      </p:graphicFrame>
      <p:sp>
        <p:nvSpPr>
          <p:cNvPr id="3" name="Title 2"/>
          <p:cNvSpPr>
            <a:spLocks noGrp="1"/>
          </p:cNvSpPr>
          <p:nvPr>
            <p:ph type="title"/>
          </p:nvPr>
        </p:nvSpPr>
        <p:spPr/>
        <p:txBody>
          <a:bodyPr>
            <a:normAutofit fontScale="90000"/>
          </a:bodyPr>
          <a:lstStyle/>
          <a:p>
            <a:r>
              <a:rPr lang="el-GR" dirty="0"/>
              <a:t>Πηγές παραγωγής οξειδίων του Ν</a:t>
            </a:r>
            <a:r>
              <a:rPr lang="el-GR" baseline="-25000" dirty="0"/>
              <a:t>2</a:t>
            </a:r>
            <a:r>
              <a:rPr lang="el-GR" dirty="0"/>
              <a:t> </a:t>
            </a:r>
          </a:p>
        </p:txBody>
      </p:sp>
    </p:spTree>
    <p:extLst>
      <p:ext uri="{BB962C8B-B14F-4D97-AF65-F5344CB8AC3E}">
        <p14:creationId xmlns:p14="http://schemas.microsoft.com/office/powerpoint/2010/main" val="17340832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l-GR" sz="1800" i="1" dirty="0" smtClean="0">
                <a:solidFill>
                  <a:schemeClr val="bg2">
                    <a:lumMod val="50000"/>
                  </a:schemeClr>
                </a:solidFill>
              </a:rPr>
              <a:t>Εξαιρετικά σταθερό.</a:t>
            </a:r>
          </a:p>
          <a:p>
            <a:pPr algn="just"/>
            <a:r>
              <a:rPr lang="el-GR" sz="1800" i="1" dirty="0" smtClean="0">
                <a:solidFill>
                  <a:schemeClr val="accent2">
                    <a:lumMod val="75000"/>
                  </a:schemeClr>
                </a:solidFill>
              </a:rPr>
              <a:t>Συμβάλλει στο φαινόμενο του θερμοκηπίου.</a:t>
            </a:r>
          </a:p>
          <a:p>
            <a:pPr algn="just"/>
            <a:r>
              <a:rPr lang="el-GR" sz="1800" i="1" dirty="0" smtClean="0">
                <a:solidFill>
                  <a:schemeClr val="bg2">
                    <a:lumMod val="50000"/>
                  </a:schemeClr>
                </a:solidFill>
              </a:rPr>
              <a:t>Διαχέεται προς την στρατόσφαιρα όπου και καταστρέφεται (φωτοαποσύνθεση). Η διάσπασή του οδηγεί στην παραγωγή ΝΟ (δευτερογενώς). </a:t>
            </a:r>
          </a:p>
          <a:p>
            <a:pPr marL="109728" indent="0" algn="just">
              <a:buNone/>
            </a:pPr>
            <a:r>
              <a:rPr lang="el-GR" sz="1800" i="1" dirty="0">
                <a:solidFill>
                  <a:schemeClr val="bg2">
                    <a:lumMod val="50000"/>
                  </a:schemeClr>
                </a:solidFill>
              </a:rPr>
              <a:t> </a:t>
            </a:r>
            <a:r>
              <a:rPr lang="el-GR" sz="1800" i="1" dirty="0" smtClean="0">
                <a:solidFill>
                  <a:schemeClr val="bg2">
                    <a:lumMod val="50000"/>
                  </a:schemeClr>
                </a:solidFill>
              </a:rPr>
              <a:t>Ν</a:t>
            </a:r>
            <a:r>
              <a:rPr lang="el-GR" sz="1800" i="1" baseline="-25000" dirty="0" smtClean="0">
                <a:solidFill>
                  <a:schemeClr val="bg2">
                    <a:lumMod val="50000"/>
                  </a:schemeClr>
                </a:solidFill>
              </a:rPr>
              <a:t>2</a:t>
            </a:r>
            <a:r>
              <a:rPr lang="el-GR" sz="1800" i="1" dirty="0" smtClean="0">
                <a:solidFill>
                  <a:schemeClr val="bg2">
                    <a:lumMod val="50000"/>
                  </a:schemeClr>
                </a:solidFill>
              </a:rPr>
              <a:t>Ο + Ο → 2ΝΟ</a:t>
            </a:r>
          </a:p>
          <a:p>
            <a:pPr algn="just"/>
            <a:r>
              <a:rPr lang="el-GR" sz="1800" i="1" dirty="0" smtClean="0">
                <a:solidFill>
                  <a:schemeClr val="accent2">
                    <a:lumMod val="75000"/>
                  </a:schemeClr>
                </a:solidFill>
              </a:rPr>
              <a:t>Η παρουσία του ΝΟ είναι σημαντική διότι συντελεί στην καταστροφή του στρατοσφαιρικού Ο</a:t>
            </a:r>
            <a:r>
              <a:rPr lang="el-GR" sz="1800" i="1" baseline="-25000" dirty="0" smtClean="0">
                <a:solidFill>
                  <a:schemeClr val="accent2">
                    <a:lumMod val="75000"/>
                  </a:schemeClr>
                </a:solidFill>
              </a:rPr>
              <a:t>3</a:t>
            </a:r>
            <a:r>
              <a:rPr lang="el-GR" sz="1800" i="1" dirty="0" smtClean="0">
                <a:solidFill>
                  <a:schemeClr val="accent2">
                    <a:lumMod val="75000"/>
                  </a:schemeClr>
                </a:solidFill>
              </a:rPr>
              <a:t>.</a:t>
            </a:r>
          </a:p>
          <a:p>
            <a:pPr marL="109728" indent="0" algn="just">
              <a:buNone/>
            </a:pPr>
            <a:r>
              <a:rPr lang="el-GR" sz="1800" i="1" dirty="0">
                <a:solidFill>
                  <a:schemeClr val="accent2">
                    <a:lumMod val="75000"/>
                  </a:schemeClr>
                </a:solidFill>
              </a:rPr>
              <a:t> </a:t>
            </a:r>
            <a:r>
              <a:rPr lang="el-GR" sz="1800" i="1" dirty="0" smtClean="0">
                <a:solidFill>
                  <a:schemeClr val="accent2">
                    <a:lumMod val="75000"/>
                  </a:schemeClr>
                </a:solidFill>
              </a:rPr>
              <a:t>ΝΟ +Ο</a:t>
            </a:r>
            <a:r>
              <a:rPr lang="el-GR" sz="1800" i="1" baseline="-25000" dirty="0" smtClean="0">
                <a:solidFill>
                  <a:schemeClr val="accent2">
                    <a:lumMod val="75000"/>
                  </a:schemeClr>
                </a:solidFill>
              </a:rPr>
              <a:t>3 </a:t>
            </a:r>
            <a:r>
              <a:rPr lang="el-GR" sz="1800" i="1" dirty="0" smtClean="0">
                <a:solidFill>
                  <a:schemeClr val="accent2">
                    <a:lumMod val="75000"/>
                  </a:schemeClr>
                </a:solidFill>
              </a:rPr>
              <a:t> → ΝΟ</a:t>
            </a:r>
            <a:r>
              <a:rPr lang="el-GR" sz="1800" i="1" baseline="-25000" dirty="0" smtClean="0">
                <a:solidFill>
                  <a:schemeClr val="accent2">
                    <a:lumMod val="75000"/>
                  </a:schemeClr>
                </a:solidFill>
              </a:rPr>
              <a:t>2 </a:t>
            </a:r>
            <a:r>
              <a:rPr lang="el-GR" sz="1800" i="1" dirty="0" smtClean="0">
                <a:solidFill>
                  <a:schemeClr val="accent2">
                    <a:lumMod val="75000"/>
                  </a:schemeClr>
                </a:solidFill>
              </a:rPr>
              <a:t>+ Ο</a:t>
            </a:r>
            <a:r>
              <a:rPr lang="el-GR" sz="1800" i="1" baseline="-25000" dirty="0" smtClean="0">
                <a:solidFill>
                  <a:schemeClr val="accent2">
                    <a:lumMod val="75000"/>
                  </a:schemeClr>
                </a:solidFill>
              </a:rPr>
              <a:t>2</a:t>
            </a:r>
          </a:p>
          <a:p>
            <a:pPr marL="109728" indent="0" algn="just">
              <a:buNone/>
            </a:pPr>
            <a:r>
              <a:rPr lang="el-GR" sz="1800" i="1" dirty="0" smtClean="0">
                <a:solidFill>
                  <a:schemeClr val="accent2">
                    <a:lumMod val="75000"/>
                  </a:schemeClr>
                </a:solidFill>
              </a:rPr>
              <a:t>ΝΟ</a:t>
            </a:r>
            <a:r>
              <a:rPr lang="el-GR" sz="1800" i="1" baseline="-25000" dirty="0" smtClean="0">
                <a:solidFill>
                  <a:schemeClr val="accent2">
                    <a:lumMod val="75000"/>
                  </a:schemeClr>
                </a:solidFill>
              </a:rPr>
              <a:t>2</a:t>
            </a:r>
            <a:r>
              <a:rPr lang="el-GR" sz="1800" i="1" dirty="0" smtClean="0">
                <a:solidFill>
                  <a:schemeClr val="accent2">
                    <a:lumMod val="75000"/>
                  </a:schemeClr>
                </a:solidFill>
              </a:rPr>
              <a:t> + Ο → ΝΟ + Ο</a:t>
            </a:r>
            <a:r>
              <a:rPr lang="el-GR" sz="1800" i="1" baseline="-25000" dirty="0" smtClean="0">
                <a:solidFill>
                  <a:schemeClr val="accent2">
                    <a:lumMod val="75000"/>
                  </a:schemeClr>
                </a:solidFill>
              </a:rPr>
              <a:t>2</a:t>
            </a:r>
          </a:p>
          <a:p>
            <a:pPr marL="109728" indent="0" algn="just">
              <a:buNone/>
            </a:pPr>
            <a:r>
              <a:rPr lang="el-GR" sz="1800" i="1" dirty="0" smtClean="0">
                <a:solidFill>
                  <a:schemeClr val="accent2">
                    <a:lumMod val="75000"/>
                  </a:schemeClr>
                </a:solidFill>
              </a:rPr>
              <a:t>Ο</a:t>
            </a:r>
            <a:r>
              <a:rPr lang="el-GR" sz="1800" i="1" baseline="-25000" dirty="0" smtClean="0">
                <a:solidFill>
                  <a:schemeClr val="accent2">
                    <a:lumMod val="75000"/>
                  </a:schemeClr>
                </a:solidFill>
              </a:rPr>
              <a:t>3</a:t>
            </a:r>
            <a:r>
              <a:rPr lang="el-GR" sz="1800" i="1" dirty="0" smtClean="0">
                <a:solidFill>
                  <a:schemeClr val="accent2">
                    <a:lumMod val="75000"/>
                  </a:schemeClr>
                </a:solidFill>
              </a:rPr>
              <a:t> + Ο → Ο</a:t>
            </a:r>
            <a:r>
              <a:rPr lang="el-GR" sz="1800" i="1" baseline="-25000" dirty="0" smtClean="0">
                <a:solidFill>
                  <a:schemeClr val="accent2">
                    <a:lumMod val="75000"/>
                  </a:schemeClr>
                </a:solidFill>
              </a:rPr>
              <a:t>2</a:t>
            </a:r>
            <a:r>
              <a:rPr lang="el-GR" sz="1800" i="1" dirty="0" smtClean="0">
                <a:solidFill>
                  <a:schemeClr val="accent2">
                    <a:lumMod val="75000"/>
                  </a:schemeClr>
                </a:solidFill>
              </a:rPr>
              <a:t> + Ο</a:t>
            </a:r>
            <a:r>
              <a:rPr lang="el-GR" sz="1800" i="1" baseline="-25000" dirty="0" smtClean="0">
                <a:solidFill>
                  <a:schemeClr val="accent2">
                    <a:lumMod val="75000"/>
                  </a:schemeClr>
                </a:solidFill>
              </a:rPr>
              <a:t>2      </a:t>
            </a:r>
          </a:p>
          <a:p>
            <a:pPr algn="just"/>
            <a:r>
              <a:rPr lang="el-GR" sz="1800" i="1" dirty="0" smtClean="0">
                <a:solidFill>
                  <a:schemeClr val="bg2">
                    <a:lumMod val="50000"/>
                  </a:schemeClr>
                </a:solidFill>
              </a:rPr>
              <a:t>Παράγεται κυρίως στο έδαφος από μικροοργανισμούς (απονιτρωτικά βακτήρια) που αποδομούν το πρωτεϊνικό άζωτο, το οποίο μετατρέπεται σε αέριο άζωτο και υποξείδιο του αζώτου.</a:t>
            </a:r>
            <a:endParaRPr lang="el-GR" sz="1800" i="1" dirty="0">
              <a:solidFill>
                <a:schemeClr val="accent2">
                  <a:lumMod val="75000"/>
                </a:schemeClr>
              </a:solidFill>
            </a:endParaRPr>
          </a:p>
        </p:txBody>
      </p:sp>
      <p:sp>
        <p:nvSpPr>
          <p:cNvPr id="3" name="Title 2"/>
          <p:cNvSpPr>
            <a:spLocks noGrp="1"/>
          </p:cNvSpPr>
          <p:nvPr>
            <p:ph type="title"/>
          </p:nvPr>
        </p:nvSpPr>
        <p:spPr/>
        <p:txBody>
          <a:bodyPr/>
          <a:lstStyle/>
          <a:p>
            <a:r>
              <a:rPr lang="el-GR" dirty="0" smtClean="0"/>
              <a:t>Υποξείδιο του αξώτου Ν</a:t>
            </a:r>
            <a:r>
              <a:rPr lang="el-GR" baseline="-25000" dirty="0" smtClean="0"/>
              <a:t>2</a:t>
            </a:r>
            <a:r>
              <a:rPr lang="el-GR" dirty="0" smtClean="0"/>
              <a:t>Ο</a:t>
            </a:r>
            <a:endParaRPr lang="el-GR" dirty="0"/>
          </a:p>
        </p:txBody>
      </p:sp>
    </p:spTree>
    <p:extLst>
      <p:ext uri="{BB962C8B-B14F-4D97-AF65-F5344CB8AC3E}">
        <p14:creationId xmlns:p14="http://schemas.microsoft.com/office/powerpoint/2010/main" val="17998728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88032"/>
          </a:xfrm>
        </p:spPr>
        <p:txBody>
          <a:bodyPr>
            <a:normAutofit lnSpcReduction="10000"/>
          </a:bodyPr>
          <a:lstStyle/>
          <a:p>
            <a:pPr marL="109728" indent="0">
              <a:buNone/>
            </a:pPr>
            <a:r>
              <a:rPr lang="el-GR" i="1" dirty="0" smtClean="0">
                <a:solidFill>
                  <a:schemeClr val="accent2">
                    <a:lumMod val="75000"/>
                  </a:schemeClr>
                </a:solidFill>
              </a:rPr>
              <a:t>2ΝΟ + Ο</a:t>
            </a:r>
            <a:r>
              <a:rPr lang="el-GR" i="1" baseline="-25000" dirty="0" smtClean="0">
                <a:solidFill>
                  <a:schemeClr val="accent2">
                    <a:lumMod val="75000"/>
                  </a:schemeClr>
                </a:solidFill>
              </a:rPr>
              <a:t>2</a:t>
            </a:r>
            <a:r>
              <a:rPr lang="el-GR" i="1" dirty="0" smtClean="0">
                <a:solidFill>
                  <a:schemeClr val="accent2">
                    <a:lumMod val="75000"/>
                  </a:schemeClr>
                </a:solidFill>
              </a:rPr>
              <a:t> ⇆ Ν</a:t>
            </a:r>
            <a:r>
              <a:rPr lang="el-GR" i="1" baseline="-25000" dirty="0" smtClean="0">
                <a:solidFill>
                  <a:schemeClr val="accent2">
                    <a:lumMod val="75000"/>
                  </a:schemeClr>
                </a:solidFill>
              </a:rPr>
              <a:t>2</a:t>
            </a:r>
            <a:r>
              <a:rPr lang="el-GR" i="1" dirty="0" smtClean="0">
                <a:solidFill>
                  <a:schemeClr val="accent2">
                    <a:lumMod val="75000"/>
                  </a:schemeClr>
                </a:solidFill>
              </a:rPr>
              <a:t>Ο</a:t>
            </a:r>
            <a:r>
              <a:rPr lang="el-GR" i="1" baseline="-25000" dirty="0" smtClean="0">
                <a:solidFill>
                  <a:schemeClr val="accent2">
                    <a:lumMod val="75000"/>
                  </a:schemeClr>
                </a:solidFill>
              </a:rPr>
              <a:t>4 </a:t>
            </a:r>
            <a:r>
              <a:rPr lang="el-GR" i="1" dirty="0" smtClean="0">
                <a:solidFill>
                  <a:schemeClr val="accent2">
                    <a:lumMod val="75000"/>
                  </a:schemeClr>
                </a:solidFill>
              </a:rPr>
              <a:t>⇆ 2ΝΟ</a:t>
            </a:r>
            <a:r>
              <a:rPr lang="el-GR" i="1" baseline="-25000" dirty="0" smtClean="0">
                <a:solidFill>
                  <a:schemeClr val="accent2">
                    <a:lumMod val="75000"/>
                  </a:schemeClr>
                </a:solidFill>
              </a:rPr>
              <a:t>2</a:t>
            </a:r>
          </a:p>
          <a:p>
            <a:pPr marL="109728" indent="0">
              <a:buNone/>
            </a:pPr>
            <a:r>
              <a:rPr lang="el-GR" sz="1600" i="1" dirty="0" smtClean="0">
                <a:solidFill>
                  <a:schemeClr val="accent2">
                    <a:lumMod val="75000"/>
                  </a:schemeClr>
                </a:solidFill>
              </a:rPr>
              <a:t>⇑                                                        ⇑</a:t>
            </a:r>
          </a:p>
          <a:p>
            <a:pPr marL="109728" indent="0">
              <a:buNone/>
            </a:pPr>
            <a:r>
              <a:rPr lang="el-GR" sz="1600" i="1" dirty="0" smtClean="0">
                <a:solidFill>
                  <a:schemeClr val="accent2">
                    <a:lumMod val="75000"/>
                  </a:schemeClr>
                </a:solidFill>
              </a:rPr>
              <a:t>Πρωτογενής ρύπος                    Δευτερογενής ρύπος</a:t>
            </a:r>
          </a:p>
          <a:p>
            <a:pPr marL="109728" indent="0">
              <a:buNone/>
            </a:pPr>
            <a:endParaRPr lang="el-GR" sz="1600" i="1" dirty="0">
              <a:solidFill>
                <a:schemeClr val="accent2">
                  <a:lumMod val="75000"/>
                </a:schemeClr>
              </a:solidFill>
            </a:endParaRPr>
          </a:p>
          <a:p>
            <a:pPr marL="109728" indent="0">
              <a:buNone/>
            </a:pPr>
            <a:r>
              <a:rPr lang="el-GR" sz="1600" i="1" u="sng" dirty="0" smtClean="0">
                <a:solidFill>
                  <a:schemeClr val="bg2">
                    <a:lumMod val="50000"/>
                  </a:schemeClr>
                </a:solidFill>
              </a:rPr>
              <a:t>Στην τροπόσφαιρα</a:t>
            </a:r>
            <a:endParaRPr lang="el-GR" sz="1600" i="1" dirty="0" smtClean="0">
              <a:solidFill>
                <a:schemeClr val="accent2">
                  <a:lumMod val="75000"/>
                </a:schemeClr>
              </a:solidFill>
            </a:endParaRPr>
          </a:p>
          <a:p>
            <a:pPr marL="109728" indent="0">
              <a:buNone/>
            </a:pPr>
            <a:r>
              <a:rPr lang="el-GR" sz="1600" i="1" dirty="0" smtClean="0">
                <a:solidFill>
                  <a:schemeClr val="accent2">
                    <a:lumMod val="75000"/>
                  </a:schemeClr>
                </a:solidFill>
              </a:rPr>
              <a:t>ΝΟ + Ο + Μ → ΝΟ</a:t>
            </a:r>
            <a:r>
              <a:rPr lang="el-GR" sz="1600" i="1" baseline="-25000" dirty="0" smtClean="0">
                <a:solidFill>
                  <a:schemeClr val="accent2">
                    <a:lumMod val="75000"/>
                  </a:schemeClr>
                </a:solidFill>
              </a:rPr>
              <a:t>2</a:t>
            </a:r>
            <a:r>
              <a:rPr lang="el-GR" sz="1600" i="1" dirty="0" smtClean="0">
                <a:solidFill>
                  <a:schemeClr val="accent2">
                    <a:lumMod val="75000"/>
                  </a:schemeClr>
                </a:solidFill>
              </a:rPr>
              <a:t> + Μ</a:t>
            </a:r>
          </a:p>
          <a:p>
            <a:pPr marL="109728" indent="0">
              <a:buNone/>
            </a:pPr>
            <a:r>
              <a:rPr lang="el-GR" sz="1600" i="1" dirty="0" smtClean="0">
                <a:solidFill>
                  <a:schemeClr val="accent2">
                    <a:lumMod val="75000"/>
                  </a:schemeClr>
                </a:solidFill>
              </a:rPr>
              <a:t>ΝΟ + Ο</a:t>
            </a:r>
            <a:r>
              <a:rPr lang="el-GR" sz="1600" i="1" baseline="-25000" dirty="0" smtClean="0">
                <a:solidFill>
                  <a:schemeClr val="accent2">
                    <a:lumMod val="75000"/>
                  </a:schemeClr>
                </a:solidFill>
              </a:rPr>
              <a:t>3</a:t>
            </a:r>
            <a:r>
              <a:rPr lang="el-GR" sz="1600" i="1" dirty="0" smtClean="0">
                <a:solidFill>
                  <a:schemeClr val="accent2">
                    <a:lumMod val="75000"/>
                  </a:schemeClr>
                </a:solidFill>
              </a:rPr>
              <a:t> → ΝΟ</a:t>
            </a:r>
            <a:r>
              <a:rPr lang="el-GR" sz="1600" i="1" baseline="-25000" dirty="0" smtClean="0">
                <a:solidFill>
                  <a:schemeClr val="accent2">
                    <a:lumMod val="75000"/>
                  </a:schemeClr>
                </a:solidFill>
              </a:rPr>
              <a:t>2</a:t>
            </a:r>
            <a:r>
              <a:rPr lang="el-GR" sz="1600" i="1" dirty="0" smtClean="0">
                <a:solidFill>
                  <a:schemeClr val="accent2">
                    <a:lumMod val="75000"/>
                  </a:schemeClr>
                </a:solidFill>
              </a:rPr>
              <a:t> + Ο</a:t>
            </a:r>
            <a:r>
              <a:rPr lang="el-GR" sz="1600" i="1" baseline="-25000" dirty="0" smtClean="0">
                <a:solidFill>
                  <a:schemeClr val="accent2">
                    <a:lumMod val="75000"/>
                  </a:schemeClr>
                </a:solidFill>
              </a:rPr>
              <a:t>2</a:t>
            </a:r>
            <a:r>
              <a:rPr lang="el-GR" sz="1600" i="1" dirty="0" smtClean="0">
                <a:solidFill>
                  <a:schemeClr val="accent2">
                    <a:lumMod val="75000"/>
                  </a:schemeClr>
                </a:solidFill>
              </a:rPr>
              <a:t> </a:t>
            </a:r>
          </a:p>
          <a:p>
            <a:pPr marL="109728" indent="0">
              <a:buNone/>
            </a:pPr>
            <a:r>
              <a:rPr lang="el-GR" sz="1100" i="1" dirty="0" smtClean="0">
                <a:solidFill>
                  <a:schemeClr val="accent2">
                    <a:lumMod val="75000"/>
                  </a:schemeClr>
                </a:solidFill>
              </a:rPr>
              <a:t>                       απορροφά υπεριώδη ακτινοβολία (φωτοδιάσπαση)</a:t>
            </a:r>
          </a:p>
          <a:p>
            <a:pPr marL="109728" indent="0">
              <a:buNone/>
            </a:pPr>
            <a:r>
              <a:rPr lang="el-GR" sz="1600" i="1" dirty="0" smtClean="0">
                <a:solidFill>
                  <a:schemeClr val="accent2">
                    <a:lumMod val="75000"/>
                  </a:schemeClr>
                </a:solidFill>
              </a:rPr>
              <a:t>ΝΟ</a:t>
            </a:r>
            <a:r>
              <a:rPr lang="el-GR" sz="1600" i="1" baseline="-25000" dirty="0" smtClean="0">
                <a:solidFill>
                  <a:schemeClr val="accent2">
                    <a:lumMod val="75000"/>
                  </a:schemeClr>
                </a:solidFill>
              </a:rPr>
              <a:t>2</a:t>
            </a:r>
            <a:r>
              <a:rPr lang="el-GR" sz="1600" i="1" dirty="0" smtClean="0">
                <a:solidFill>
                  <a:schemeClr val="accent2">
                    <a:lumMod val="75000"/>
                  </a:schemeClr>
                </a:solidFill>
              </a:rPr>
              <a:t> + </a:t>
            </a:r>
            <a:r>
              <a:rPr lang="en-US" sz="1600" i="1" dirty="0" smtClean="0">
                <a:solidFill>
                  <a:schemeClr val="accent2">
                    <a:lumMod val="75000"/>
                  </a:schemeClr>
                </a:solidFill>
              </a:rPr>
              <a:t>h</a:t>
            </a:r>
            <a:r>
              <a:rPr lang="el-GR" sz="1600" i="1" dirty="0" smtClean="0">
                <a:solidFill>
                  <a:schemeClr val="accent2">
                    <a:lumMod val="75000"/>
                  </a:schemeClr>
                </a:solidFill>
              </a:rPr>
              <a:t>ν                                                   ΝΟ + Ο</a:t>
            </a:r>
          </a:p>
          <a:p>
            <a:pPr marL="109728" indent="0">
              <a:buNone/>
            </a:pPr>
            <a:r>
              <a:rPr lang="el-GR" sz="1100" i="1" dirty="0">
                <a:solidFill>
                  <a:schemeClr val="accent2">
                    <a:lumMod val="75000"/>
                  </a:schemeClr>
                </a:solidFill>
              </a:rPr>
              <a:t> </a:t>
            </a:r>
            <a:r>
              <a:rPr lang="el-GR" sz="1100" i="1" dirty="0" smtClean="0">
                <a:solidFill>
                  <a:schemeClr val="accent2">
                    <a:lumMod val="75000"/>
                  </a:schemeClr>
                </a:solidFill>
              </a:rPr>
              <a:t>      </a:t>
            </a:r>
            <a:r>
              <a:rPr lang="en-US" sz="1100" i="1" dirty="0" smtClean="0">
                <a:solidFill>
                  <a:schemeClr val="accent2">
                    <a:lumMod val="75000"/>
                  </a:schemeClr>
                </a:solidFill>
              </a:rPr>
              <a:t>    </a:t>
            </a:r>
            <a:r>
              <a:rPr lang="el-GR" sz="1100" i="1" dirty="0" smtClean="0">
                <a:solidFill>
                  <a:schemeClr val="accent2">
                    <a:lumMod val="75000"/>
                  </a:schemeClr>
                </a:solidFill>
              </a:rPr>
              <a:t> (λ&lt;380</a:t>
            </a:r>
            <a:r>
              <a:rPr lang="en-US" sz="1100" i="1" dirty="0" smtClean="0">
                <a:solidFill>
                  <a:schemeClr val="accent2">
                    <a:lumMod val="75000"/>
                  </a:schemeClr>
                </a:solidFill>
              </a:rPr>
              <a:t>nm)</a:t>
            </a:r>
          </a:p>
          <a:p>
            <a:pPr marL="109728" indent="0">
              <a:buNone/>
            </a:pPr>
            <a:r>
              <a:rPr lang="en-US" sz="1600" i="1" dirty="0" smtClean="0">
                <a:solidFill>
                  <a:schemeClr val="accent2">
                    <a:lumMod val="75000"/>
                  </a:schemeClr>
                </a:solidFill>
              </a:rPr>
              <a:t>O + O</a:t>
            </a:r>
            <a:r>
              <a:rPr lang="en-US" sz="1600" i="1" baseline="-25000" dirty="0" smtClean="0">
                <a:solidFill>
                  <a:schemeClr val="accent2">
                    <a:lumMod val="75000"/>
                  </a:schemeClr>
                </a:solidFill>
              </a:rPr>
              <a:t>2</a:t>
            </a:r>
            <a:r>
              <a:rPr lang="en-US" sz="1600" i="1" dirty="0" smtClean="0">
                <a:solidFill>
                  <a:schemeClr val="accent2">
                    <a:lumMod val="75000"/>
                  </a:schemeClr>
                </a:solidFill>
              </a:rPr>
              <a:t> + M → O</a:t>
            </a:r>
            <a:r>
              <a:rPr lang="en-US" sz="1600" i="1" baseline="-25000" dirty="0" smtClean="0">
                <a:solidFill>
                  <a:schemeClr val="accent2">
                    <a:lumMod val="75000"/>
                  </a:schemeClr>
                </a:solidFill>
              </a:rPr>
              <a:t>3</a:t>
            </a:r>
            <a:r>
              <a:rPr lang="en-US" sz="1600" i="1" dirty="0" smtClean="0">
                <a:solidFill>
                  <a:schemeClr val="accent2">
                    <a:lumMod val="75000"/>
                  </a:schemeClr>
                </a:solidFill>
              </a:rPr>
              <a:t> +M</a:t>
            </a:r>
          </a:p>
          <a:p>
            <a:pPr marL="109728" indent="0">
              <a:buNone/>
            </a:pPr>
            <a:r>
              <a:rPr lang="en-US" sz="1600" i="1" dirty="0" smtClean="0">
                <a:solidFill>
                  <a:schemeClr val="accent2">
                    <a:lumMod val="75000"/>
                  </a:schemeClr>
                </a:solidFill>
              </a:rPr>
              <a:t>NO + O</a:t>
            </a:r>
            <a:r>
              <a:rPr lang="en-US" sz="1600" i="1" baseline="-25000" dirty="0" smtClean="0">
                <a:solidFill>
                  <a:schemeClr val="accent2">
                    <a:lumMod val="75000"/>
                  </a:schemeClr>
                </a:solidFill>
              </a:rPr>
              <a:t>3</a:t>
            </a:r>
            <a:r>
              <a:rPr lang="en-US" sz="1600" i="1" dirty="0" smtClean="0">
                <a:solidFill>
                  <a:schemeClr val="accent2">
                    <a:lumMod val="75000"/>
                  </a:schemeClr>
                </a:solidFill>
              </a:rPr>
              <a:t> → NO</a:t>
            </a:r>
            <a:r>
              <a:rPr lang="en-US" sz="1600" i="1" baseline="-25000" dirty="0" smtClean="0">
                <a:solidFill>
                  <a:schemeClr val="accent2">
                    <a:lumMod val="75000"/>
                  </a:schemeClr>
                </a:solidFill>
              </a:rPr>
              <a:t>2</a:t>
            </a:r>
            <a:r>
              <a:rPr lang="en-US" sz="1600" i="1" dirty="0" smtClean="0">
                <a:solidFill>
                  <a:schemeClr val="accent2">
                    <a:lumMod val="75000"/>
                  </a:schemeClr>
                </a:solidFill>
              </a:rPr>
              <a:t> + O</a:t>
            </a:r>
            <a:r>
              <a:rPr lang="en-US" sz="1600" i="1" baseline="-25000" dirty="0" smtClean="0">
                <a:solidFill>
                  <a:schemeClr val="accent2">
                    <a:lumMod val="75000"/>
                  </a:schemeClr>
                </a:solidFill>
              </a:rPr>
              <a:t>2</a:t>
            </a:r>
            <a:r>
              <a:rPr lang="en-US" sz="1600" i="1" dirty="0" smtClean="0">
                <a:solidFill>
                  <a:schemeClr val="accent2">
                    <a:lumMod val="75000"/>
                  </a:schemeClr>
                </a:solidFill>
              </a:rPr>
              <a:t> </a:t>
            </a:r>
          </a:p>
          <a:p>
            <a:pPr marL="109728" indent="0">
              <a:buNone/>
            </a:pPr>
            <a:r>
              <a:rPr lang="el-GR" sz="1600" i="1" u="sng" dirty="0" smtClean="0">
                <a:solidFill>
                  <a:schemeClr val="bg2">
                    <a:lumMod val="50000"/>
                  </a:schemeClr>
                </a:solidFill>
              </a:rPr>
              <a:t>Στην στρατόσφαιρα</a:t>
            </a:r>
          </a:p>
          <a:p>
            <a:pPr marL="109728" indent="0">
              <a:buNone/>
            </a:pPr>
            <a:r>
              <a:rPr lang="el-GR" sz="1600" i="1" dirty="0" smtClean="0">
                <a:solidFill>
                  <a:schemeClr val="accent2">
                    <a:lumMod val="75000"/>
                  </a:schemeClr>
                </a:solidFill>
              </a:rPr>
              <a:t>ΝΟ</a:t>
            </a:r>
            <a:r>
              <a:rPr lang="el-GR" sz="1600" i="1" baseline="-25000" dirty="0" smtClean="0">
                <a:solidFill>
                  <a:schemeClr val="accent2">
                    <a:lumMod val="75000"/>
                  </a:schemeClr>
                </a:solidFill>
              </a:rPr>
              <a:t>2</a:t>
            </a:r>
            <a:r>
              <a:rPr lang="el-GR" sz="1600" i="1" dirty="0" smtClean="0">
                <a:solidFill>
                  <a:schemeClr val="accent2">
                    <a:lumMod val="75000"/>
                  </a:schemeClr>
                </a:solidFill>
              </a:rPr>
              <a:t> + ΟΗ</a:t>
            </a:r>
            <a:r>
              <a:rPr lang="el-GR" sz="1600" i="1" baseline="30000" dirty="0" smtClean="0">
                <a:solidFill>
                  <a:schemeClr val="accent2">
                    <a:lumMod val="75000"/>
                  </a:schemeClr>
                </a:solidFill>
              </a:rPr>
              <a:t>-</a:t>
            </a:r>
            <a:r>
              <a:rPr lang="el-GR" sz="1600" i="1" dirty="0" smtClean="0">
                <a:solidFill>
                  <a:schemeClr val="accent2">
                    <a:lumMod val="75000"/>
                  </a:schemeClr>
                </a:solidFill>
              </a:rPr>
              <a:t> + Μ → ΗΝΟ</a:t>
            </a:r>
            <a:r>
              <a:rPr lang="el-GR" sz="1600" i="1" baseline="-25000" dirty="0" smtClean="0">
                <a:solidFill>
                  <a:schemeClr val="accent2">
                    <a:lumMod val="75000"/>
                  </a:schemeClr>
                </a:solidFill>
              </a:rPr>
              <a:t>3</a:t>
            </a:r>
            <a:r>
              <a:rPr lang="el-GR" sz="1600" i="1" dirty="0" smtClean="0">
                <a:solidFill>
                  <a:schemeClr val="accent2">
                    <a:lumMod val="75000"/>
                  </a:schemeClr>
                </a:solidFill>
              </a:rPr>
              <a:t> + Μ</a:t>
            </a:r>
          </a:p>
          <a:p>
            <a:pPr marL="109728" indent="0">
              <a:buNone/>
            </a:pPr>
            <a:r>
              <a:rPr lang="el-GR" sz="1600" i="1" dirty="0" smtClean="0">
                <a:solidFill>
                  <a:schemeClr val="accent2">
                    <a:lumMod val="75000"/>
                  </a:schemeClr>
                </a:solidFill>
              </a:rPr>
              <a:t>Το νιτρικό οξύ (ΗΝΟ</a:t>
            </a:r>
            <a:r>
              <a:rPr lang="el-GR" sz="1600" i="1" baseline="-25000" dirty="0" smtClean="0">
                <a:solidFill>
                  <a:schemeClr val="accent2">
                    <a:lumMod val="75000"/>
                  </a:schemeClr>
                </a:solidFill>
              </a:rPr>
              <a:t>3</a:t>
            </a:r>
            <a:r>
              <a:rPr lang="el-GR" sz="1600" i="1" dirty="0" smtClean="0">
                <a:solidFill>
                  <a:schemeClr val="accent2">
                    <a:lumMod val="75000"/>
                  </a:schemeClr>
                </a:solidFill>
              </a:rPr>
              <a:t>) παραμένει στην ατμόσφαιρα για τουλάχιστον 1 εβδομάδα (το ΝΟ</a:t>
            </a:r>
            <a:r>
              <a:rPr lang="el-GR" sz="1600" i="1" baseline="-25000" dirty="0" smtClean="0">
                <a:solidFill>
                  <a:schemeClr val="accent2">
                    <a:lumMod val="75000"/>
                  </a:schemeClr>
                </a:solidFill>
              </a:rPr>
              <a:t>2</a:t>
            </a:r>
            <a:r>
              <a:rPr lang="el-GR" sz="1600" i="1" dirty="0" smtClean="0">
                <a:solidFill>
                  <a:schemeClr val="accent2">
                    <a:lumMod val="75000"/>
                  </a:schemeClr>
                </a:solidFill>
              </a:rPr>
              <a:t>  1 ημέρα) γι αυτό και έχει την ευκαιρία να εξαπλωθεί μέσω της όξινης βροχήςή να ανέβει στα υψηλότερα στρώματα της ατμόσφαιρας.</a:t>
            </a:r>
            <a:endParaRPr lang="el-GR" sz="1600" i="1" dirty="0">
              <a:solidFill>
                <a:schemeClr val="accent2">
                  <a:lumMod val="75000"/>
                </a:schemeClr>
              </a:solidFill>
            </a:endParaRPr>
          </a:p>
          <a:p>
            <a:pPr marL="109728" indent="0">
              <a:buNone/>
            </a:pPr>
            <a:endParaRPr lang="el-GR" sz="1600" i="1" dirty="0" smtClean="0">
              <a:solidFill>
                <a:schemeClr val="accent2">
                  <a:lumMod val="75000"/>
                </a:schemeClr>
              </a:solidFill>
            </a:endParaRPr>
          </a:p>
          <a:p>
            <a:pPr marL="109728" indent="0">
              <a:buNone/>
            </a:pPr>
            <a:endParaRPr lang="el-GR" sz="1600" i="1" dirty="0">
              <a:solidFill>
                <a:schemeClr val="accent2">
                  <a:lumMod val="75000"/>
                </a:schemeClr>
              </a:solidFill>
            </a:endParaRPr>
          </a:p>
        </p:txBody>
      </p:sp>
      <p:sp>
        <p:nvSpPr>
          <p:cNvPr id="3" name="Title 2"/>
          <p:cNvSpPr>
            <a:spLocks noGrp="1"/>
          </p:cNvSpPr>
          <p:nvPr>
            <p:ph type="title"/>
          </p:nvPr>
        </p:nvSpPr>
        <p:spPr/>
        <p:txBody>
          <a:bodyPr>
            <a:normAutofit fontScale="90000"/>
          </a:bodyPr>
          <a:lstStyle/>
          <a:p>
            <a:r>
              <a:rPr lang="el-GR" dirty="0" smtClean="0"/>
              <a:t>Αντιδράσεις μετατροπής οξειδίων του αζώτου ΝΟχ</a:t>
            </a:r>
            <a:endParaRPr lang="el-GR" dirty="0"/>
          </a:p>
        </p:txBody>
      </p:sp>
      <p:cxnSp>
        <p:nvCxnSpPr>
          <p:cNvPr id="5" name="Straight Arrow Connector 4"/>
          <p:cNvCxnSpPr/>
          <p:nvPr/>
        </p:nvCxnSpPr>
        <p:spPr>
          <a:xfrm>
            <a:off x="1781498" y="3861048"/>
            <a:ext cx="28803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1592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i="1" dirty="0" smtClean="0">
                <a:solidFill>
                  <a:schemeClr val="bg2">
                    <a:lumMod val="50000"/>
                  </a:schemeClr>
                </a:solidFill>
              </a:rPr>
              <a:t>Υδρογονάνθρακες + Οξείδια του αζώτου + ηλιακό φως = όζον (φωτοχημικό νέφος).</a:t>
            </a:r>
          </a:p>
          <a:p>
            <a:r>
              <a:rPr lang="el-GR" i="1" dirty="0" smtClean="0">
                <a:solidFill>
                  <a:schemeClr val="accent2">
                    <a:lumMod val="60000"/>
                    <a:lumOff val="40000"/>
                  </a:schemeClr>
                </a:solidFill>
              </a:rPr>
              <a:t>Άχρωμο, έντονη οσμή και οξειδωτική δράση.</a:t>
            </a:r>
            <a:endParaRPr lang="el-GR" i="1" dirty="0">
              <a:solidFill>
                <a:schemeClr val="accent2">
                  <a:lumMod val="60000"/>
                  <a:lumOff val="40000"/>
                </a:schemeClr>
              </a:solidFill>
            </a:endParaRPr>
          </a:p>
        </p:txBody>
      </p:sp>
      <p:sp>
        <p:nvSpPr>
          <p:cNvPr id="3" name="Τίτλος 2"/>
          <p:cNvSpPr>
            <a:spLocks noGrp="1"/>
          </p:cNvSpPr>
          <p:nvPr>
            <p:ph type="title"/>
          </p:nvPr>
        </p:nvSpPr>
        <p:spPr/>
        <p:txBody>
          <a:bodyPr/>
          <a:lstStyle/>
          <a:p>
            <a:r>
              <a:rPr lang="el-GR" dirty="0" smtClean="0"/>
              <a:t>Όζον</a:t>
            </a:r>
            <a:endParaRPr lang="el-GR" dirty="0"/>
          </a:p>
        </p:txBody>
      </p:sp>
    </p:spTree>
    <p:extLst>
      <p:ext uri="{BB962C8B-B14F-4D97-AF65-F5344CB8AC3E}">
        <p14:creationId xmlns:p14="http://schemas.microsoft.com/office/powerpoint/2010/main" val="15607715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just"/>
            <a:r>
              <a:rPr lang="el-GR" i="1" dirty="0" smtClean="0">
                <a:solidFill>
                  <a:schemeClr val="bg2">
                    <a:lumMod val="50000"/>
                  </a:schemeClr>
                </a:solidFill>
              </a:rPr>
              <a:t>Αποτελούν μία από τις σημαντικότερες κατηγορίες ρύπων διότι χαρακτηρίζονται από μεταλλαξιογόνες και καρκινογόνες ιδιότητες.</a:t>
            </a:r>
          </a:p>
          <a:p>
            <a:pPr algn="just"/>
            <a:r>
              <a:rPr lang="el-GR" i="1" dirty="0" smtClean="0">
                <a:solidFill>
                  <a:schemeClr val="accent2">
                    <a:lumMod val="75000"/>
                  </a:schemeClr>
                </a:solidFill>
              </a:rPr>
              <a:t>Οργανικές ενώσεις με συμπυκνωμένους αρωματικούς δακτυλίους (ναφθαλίνιο).</a:t>
            </a:r>
          </a:p>
          <a:p>
            <a:pPr algn="just"/>
            <a:r>
              <a:rPr lang="el-GR" i="1" dirty="0" smtClean="0">
                <a:solidFill>
                  <a:schemeClr val="bg2">
                    <a:lumMod val="50000"/>
                  </a:schemeClr>
                </a:solidFill>
              </a:rPr>
              <a:t>Οι φυσικοχημικές τους ιδιότητες επηρεάζονται από τον αριθμό και τη θέση των δακτυλίων καθώς και από τον αριθμό, τη θέση και τη φύση των υποκαταστατών που μπορεί να υπάρχουν στο βασικό κυκλικό σύστημα.</a:t>
            </a:r>
            <a:endParaRPr lang="el-GR" i="1" dirty="0">
              <a:solidFill>
                <a:schemeClr val="bg2">
                  <a:lumMod val="50000"/>
                </a:schemeClr>
              </a:solidFill>
            </a:endParaRPr>
          </a:p>
        </p:txBody>
      </p:sp>
      <p:sp>
        <p:nvSpPr>
          <p:cNvPr id="3" name="Title 2"/>
          <p:cNvSpPr>
            <a:spLocks noGrp="1"/>
          </p:cNvSpPr>
          <p:nvPr>
            <p:ph type="title"/>
          </p:nvPr>
        </p:nvSpPr>
        <p:spPr/>
        <p:txBody>
          <a:bodyPr>
            <a:normAutofit fontScale="90000"/>
          </a:bodyPr>
          <a:lstStyle/>
          <a:p>
            <a:r>
              <a:rPr lang="el-GR" dirty="0" smtClean="0"/>
              <a:t>Πολυκυκλικοί Αρωματικοί Υδρογονάνθρακες (ΠΑΥ)</a:t>
            </a:r>
            <a:endParaRPr lang="el-GR" dirty="0"/>
          </a:p>
        </p:txBody>
      </p:sp>
    </p:spTree>
    <p:extLst>
      <p:ext uri="{BB962C8B-B14F-4D97-AF65-F5344CB8AC3E}">
        <p14:creationId xmlns:p14="http://schemas.microsoft.com/office/powerpoint/2010/main" val="41018141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i="1" dirty="0" smtClean="0">
                <a:solidFill>
                  <a:schemeClr val="bg2">
                    <a:lumMod val="50000"/>
                  </a:schemeClr>
                </a:solidFill>
              </a:rPr>
              <a:t>Πολλοί ΠΑΥ υπάρχουν σε τρόφιμα (φυτικά έλαια, μαργαρίνες, ψάρια).</a:t>
            </a:r>
          </a:p>
          <a:p>
            <a:r>
              <a:rPr lang="el-GR" i="1" dirty="0" smtClean="0">
                <a:solidFill>
                  <a:schemeClr val="accent2">
                    <a:lumMod val="75000"/>
                  </a:schemeClr>
                </a:solidFill>
              </a:rPr>
              <a:t>Τηγάνισμα, ψήσιμο, κάπνισμα τροφών.</a:t>
            </a:r>
          </a:p>
          <a:p>
            <a:r>
              <a:rPr lang="el-GR" i="1" dirty="0" smtClean="0">
                <a:solidFill>
                  <a:schemeClr val="bg2">
                    <a:lumMod val="50000"/>
                  </a:schemeClr>
                </a:solidFill>
              </a:rPr>
              <a:t>Υπάρχουν στον καπνό του τσιγάρου.</a:t>
            </a:r>
          </a:p>
          <a:p>
            <a:r>
              <a:rPr lang="el-GR" i="1" dirty="0" smtClean="0">
                <a:solidFill>
                  <a:schemeClr val="accent2">
                    <a:lumMod val="75000"/>
                  </a:schemeClr>
                </a:solidFill>
              </a:rPr>
              <a:t>Ένας καπνιστής 20 άφιλτρων τσιγάρων εισπνέει ημερησίως 0,5 μ</a:t>
            </a:r>
            <a:r>
              <a:rPr lang="en-US" i="1" dirty="0" smtClean="0">
                <a:solidFill>
                  <a:schemeClr val="accent2">
                    <a:lumMod val="75000"/>
                  </a:schemeClr>
                </a:solidFill>
              </a:rPr>
              <a:t>g </a:t>
            </a:r>
            <a:r>
              <a:rPr lang="el-GR" i="1" dirty="0" smtClean="0">
                <a:solidFill>
                  <a:schemeClr val="accent2">
                    <a:lumMod val="75000"/>
                  </a:schemeClr>
                </a:solidFill>
              </a:rPr>
              <a:t>βενζο(α)πυρένιο, ενώ ένας καπνιστής 10 τσιγάρων με φίλτρο 0,2 μ</a:t>
            </a:r>
            <a:r>
              <a:rPr lang="en-US" i="1" dirty="0" smtClean="0">
                <a:solidFill>
                  <a:schemeClr val="accent2">
                    <a:lumMod val="75000"/>
                  </a:schemeClr>
                </a:solidFill>
              </a:rPr>
              <a:t>g</a:t>
            </a:r>
            <a:r>
              <a:rPr lang="el-GR" i="1" dirty="0" smtClean="0">
                <a:solidFill>
                  <a:schemeClr val="accent2">
                    <a:lumMod val="75000"/>
                  </a:schemeClr>
                </a:solidFill>
              </a:rPr>
              <a:t>.</a:t>
            </a:r>
          </a:p>
          <a:p>
            <a:r>
              <a:rPr lang="el-GR" i="1" dirty="0" smtClean="0">
                <a:solidFill>
                  <a:schemeClr val="bg2">
                    <a:lumMod val="50000"/>
                  </a:schemeClr>
                </a:solidFill>
              </a:rPr>
              <a:t>Βιομηχανίες, αυτοκίνητα, καύση απορριμμάτων.</a:t>
            </a:r>
            <a:endParaRPr lang="el-GR" i="1" dirty="0">
              <a:solidFill>
                <a:schemeClr val="bg2">
                  <a:lumMod val="50000"/>
                </a:schemeClr>
              </a:solidFill>
            </a:endParaRPr>
          </a:p>
        </p:txBody>
      </p:sp>
      <p:sp>
        <p:nvSpPr>
          <p:cNvPr id="3" name="Title 2"/>
          <p:cNvSpPr>
            <a:spLocks noGrp="1"/>
          </p:cNvSpPr>
          <p:nvPr>
            <p:ph type="title"/>
          </p:nvPr>
        </p:nvSpPr>
        <p:spPr/>
        <p:txBody>
          <a:bodyPr>
            <a:normAutofit fontScale="90000"/>
          </a:bodyPr>
          <a:lstStyle/>
          <a:p>
            <a:r>
              <a:rPr lang="el-GR" dirty="0" smtClean="0"/>
              <a:t>Πολυκυκλικοί Αρωματικοί Υδρογονάνθρακες (ΠΑΥ)</a:t>
            </a:r>
            <a:endParaRPr lang="el-GR" dirty="0"/>
          </a:p>
        </p:txBody>
      </p:sp>
    </p:spTree>
    <p:extLst>
      <p:ext uri="{BB962C8B-B14F-4D97-AF65-F5344CB8AC3E}">
        <p14:creationId xmlns:p14="http://schemas.microsoft.com/office/powerpoint/2010/main" val="15358432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i="1" dirty="0" smtClean="0">
                <a:solidFill>
                  <a:schemeClr val="bg2">
                    <a:lumMod val="50000"/>
                  </a:schemeClr>
                </a:solidFill>
              </a:rPr>
              <a:t>Βιομηχανία πετρελαίου για την παραγωγή καυσίμου ή για την παραγωγή ασφάλτου.</a:t>
            </a:r>
          </a:p>
          <a:p>
            <a:r>
              <a:rPr lang="el-GR" i="1" dirty="0" smtClean="0">
                <a:solidFill>
                  <a:schemeClr val="accent2">
                    <a:lumMod val="75000"/>
                  </a:schemeClr>
                </a:solidFill>
              </a:rPr>
              <a:t>Βιομηχανία άνθρακα, καύση φυσικού αερίου, πυρόλυση υγρών υδρογονανθράκων σε υψηλή θερμοκρασία.</a:t>
            </a:r>
          </a:p>
          <a:p>
            <a:r>
              <a:rPr lang="el-GR" i="1" dirty="0" smtClean="0">
                <a:solidFill>
                  <a:schemeClr val="bg2">
                    <a:lumMod val="50000"/>
                  </a:schemeClr>
                </a:solidFill>
              </a:rPr>
              <a:t>Βιομηχανίες λιπασμάτων, χυτήρια, γκαράζ αυτοκινήτων.</a:t>
            </a:r>
          </a:p>
          <a:p>
            <a:r>
              <a:rPr lang="el-GR" i="1" dirty="0" smtClean="0">
                <a:solidFill>
                  <a:schemeClr val="accent2">
                    <a:lumMod val="75000"/>
                  </a:schemeClr>
                </a:solidFill>
              </a:rPr>
              <a:t>Οικιακή θέρμανση με ξύλο.</a:t>
            </a:r>
          </a:p>
          <a:p>
            <a:r>
              <a:rPr lang="el-GR" i="1" dirty="0" smtClean="0">
                <a:solidFill>
                  <a:schemeClr val="bg2">
                    <a:lumMod val="50000"/>
                  </a:schemeClr>
                </a:solidFill>
              </a:rPr>
              <a:t>Καύση στερεών απορριμμάτων.</a:t>
            </a:r>
          </a:p>
          <a:p>
            <a:endParaRPr lang="el-GR" dirty="0"/>
          </a:p>
        </p:txBody>
      </p:sp>
      <p:sp>
        <p:nvSpPr>
          <p:cNvPr id="3" name="Title 2"/>
          <p:cNvSpPr>
            <a:spLocks noGrp="1"/>
          </p:cNvSpPr>
          <p:nvPr>
            <p:ph type="title"/>
          </p:nvPr>
        </p:nvSpPr>
        <p:spPr/>
        <p:txBody>
          <a:bodyPr>
            <a:normAutofit/>
          </a:bodyPr>
          <a:lstStyle/>
          <a:p>
            <a:r>
              <a:rPr lang="el-GR" dirty="0" smtClean="0"/>
              <a:t>Πηγές ΠΑΥ στην ατμόσφαιρα</a:t>
            </a:r>
            <a:endParaRPr lang="el-GR" dirty="0"/>
          </a:p>
        </p:txBody>
      </p:sp>
    </p:spTree>
    <p:extLst>
      <p:ext uri="{BB962C8B-B14F-4D97-AF65-F5344CB8AC3E}">
        <p14:creationId xmlns:p14="http://schemas.microsoft.com/office/powerpoint/2010/main" val="14691945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l-GR" i="1" dirty="0" smtClean="0">
                <a:solidFill>
                  <a:schemeClr val="bg2">
                    <a:lumMod val="50000"/>
                  </a:schemeClr>
                </a:solidFill>
              </a:rPr>
              <a:t>Καύση βενζίνης στους κινητήρες των αυτοκινήτων.</a:t>
            </a:r>
          </a:p>
          <a:p>
            <a:r>
              <a:rPr lang="el-GR" i="1" dirty="0" smtClean="0">
                <a:solidFill>
                  <a:schemeClr val="accent2">
                    <a:lumMod val="75000"/>
                  </a:schemeClr>
                </a:solidFill>
              </a:rPr>
              <a:t>Βιομηχανίες παραγωγής μολύβδου και παρασκευής κραμάτων, χρωμάτων, συσσωρευτών κ.α.</a:t>
            </a:r>
          </a:p>
          <a:p>
            <a:r>
              <a:rPr lang="el-GR" i="1" dirty="0" smtClean="0">
                <a:solidFill>
                  <a:schemeClr val="bg2">
                    <a:lumMod val="50000"/>
                  </a:schemeClr>
                </a:solidFill>
              </a:rPr>
              <a:t>Τοξική ουσία που συσσωρεύεται στον ανθρώπινο οργανισμό.</a:t>
            </a:r>
          </a:p>
          <a:p>
            <a:r>
              <a:rPr lang="el-GR" i="1" dirty="0" smtClean="0">
                <a:solidFill>
                  <a:schemeClr val="accent2">
                    <a:lumMod val="75000"/>
                  </a:schemeClr>
                </a:solidFill>
              </a:rPr>
              <a:t>Εισέρχεται στον οργανισμό διαμέσου του αναπνευστικού και του πεπτικού συστήματος.</a:t>
            </a:r>
          </a:p>
          <a:p>
            <a:r>
              <a:rPr lang="el-GR" i="1" dirty="0" smtClean="0">
                <a:solidFill>
                  <a:schemeClr val="bg2">
                    <a:lumMod val="50000"/>
                  </a:schemeClr>
                </a:solidFill>
              </a:rPr>
              <a:t>Μέσω της αναπνοής λαμβάνεται ένα ποσοστό 25%.</a:t>
            </a:r>
          </a:p>
        </p:txBody>
      </p:sp>
      <p:sp>
        <p:nvSpPr>
          <p:cNvPr id="3" name="Title 2"/>
          <p:cNvSpPr>
            <a:spLocks noGrp="1"/>
          </p:cNvSpPr>
          <p:nvPr>
            <p:ph type="title"/>
          </p:nvPr>
        </p:nvSpPr>
        <p:spPr/>
        <p:txBody>
          <a:bodyPr/>
          <a:lstStyle/>
          <a:p>
            <a:r>
              <a:rPr lang="el-GR" dirty="0" smtClean="0"/>
              <a:t>Μόλυβδος</a:t>
            </a:r>
            <a:endParaRPr lang="el-GR" dirty="0"/>
          </a:p>
        </p:txBody>
      </p:sp>
    </p:spTree>
    <p:extLst>
      <p:ext uri="{BB962C8B-B14F-4D97-AF65-F5344CB8AC3E}">
        <p14:creationId xmlns:p14="http://schemas.microsoft.com/office/powerpoint/2010/main" val="9040217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i="1" dirty="0" smtClean="0">
                <a:solidFill>
                  <a:schemeClr val="bg2">
                    <a:lumMod val="50000"/>
                  </a:schemeClr>
                </a:solidFill>
              </a:rPr>
              <a:t>Από χρόνια έκθεση σε χαμηλές συγκεντρώσεις δημιουργείται συσσώρευση αλλοιώσεων.</a:t>
            </a:r>
          </a:p>
          <a:p>
            <a:r>
              <a:rPr lang="el-GR" i="1" dirty="0" smtClean="0">
                <a:solidFill>
                  <a:schemeClr val="accent2">
                    <a:lumMod val="75000"/>
                  </a:schemeClr>
                </a:solidFill>
              </a:rPr>
              <a:t>Τοξικά φαινόμενα σε συγκεντρώσεις στο αίμα πάνω από 800 μ</a:t>
            </a:r>
            <a:r>
              <a:rPr lang="en-US" i="1" dirty="0" smtClean="0">
                <a:solidFill>
                  <a:schemeClr val="accent2">
                    <a:lumMod val="75000"/>
                  </a:schemeClr>
                </a:solidFill>
              </a:rPr>
              <a:t>g/L </a:t>
            </a:r>
            <a:r>
              <a:rPr lang="el-GR" i="1" dirty="0" smtClean="0">
                <a:solidFill>
                  <a:schemeClr val="accent2">
                    <a:lumMod val="75000"/>
                  </a:schemeClr>
                </a:solidFill>
              </a:rPr>
              <a:t>στους ενήλικες και στα παιδιά 50 μ</a:t>
            </a:r>
            <a:r>
              <a:rPr lang="en-US" i="1" dirty="0" smtClean="0">
                <a:solidFill>
                  <a:schemeClr val="accent2">
                    <a:lumMod val="75000"/>
                  </a:schemeClr>
                </a:solidFill>
              </a:rPr>
              <a:t>g/L.</a:t>
            </a:r>
          </a:p>
          <a:p>
            <a:endParaRPr lang="el-GR" dirty="0" smtClean="0"/>
          </a:p>
        </p:txBody>
      </p:sp>
      <p:sp>
        <p:nvSpPr>
          <p:cNvPr id="3" name="Title 2"/>
          <p:cNvSpPr>
            <a:spLocks noGrp="1"/>
          </p:cNvSpPr>
          <p:nvPr>
            <p:ph type="title"/>
          </p:nvPr>
        </p:nvSpPr>
        <p:spPr/>
        <p:txBody>
          <a:bodyPr/>
          <a:lstStyle/>
          <a:p>
            <a:r>
              <a:rPr lang="el-GR" dirty="0" smtClean="0"/>
              <a:t>Μόλυβδος</a:t>
            </a:r>
            <a:endParaRPr lang="el-GR" dirty="0"/>
          </a:p>
        </p:txBody>
      </p:sp>
    </p:spTree>
    <p:extLst>
      <p:ext uri="{BB962C8B-B14F-4D97-AF65-F5344CB8AC3E}">
        <p14:creationId xmlns:p14="http://schemas.microsoft.com/office/powerpoint/2010/main" val="42889237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l-GR" i="1" dirty="0" smtClean="0">
                <a:solidFill>
                  <a:schemeClr val="bg2">
                    <a:lumMod val="50000"/>
                  </a:schemeClr>
                </a:solidFill>
              </a:rPr>
              <a:t>Ινώδες ορυκτό, μεγάλη μηχανική αντοχή, ανθεκτικότητα σε υψηλές θερμοκρασίες.</a:t>
            </a:r>
          </a:p>
          <a:p>
            <a:r>
              <a:rPr lang="el-GR" i="1" dirty="0" smtClean="0">
                <a:solidFill>
                  <a:schemeClr val="accent2">
                    <a:lumMod val="75000"/>
                  </a:schemeClr>
                </a:solidFill>
              </a:rPr>
              <a:t>Χρησιμοποιείται σε επενδύσεις φρένων, μονώσεις, πυρίμαχες στολές, οικοδομικά υλικά κλπ.</a:t>
            </a:r>
          </a:p>
          <a:p>
            <a:r>
              <a:rPr lang="el-GR" i="1" dirty="0" smtClean="0">
                <a:solidFill>
                  <a:schemeClr val="bg2">
                    <a:lumMod val="50000"/>
                  </a:schemeClr>
                </a:solidFill>
              </a:rPr>
              <a:t>Οι ίνες είναι εξαιρετικά σταθερές και δε συσσωματώνονται για να σχηματίσουν μεγαλύτερες. Εισπνεόμενες φτάνουν στις κυψελίδες.</a:t>
            </a:r>
          </a:p>
          <a:p>
            <a:r>
              <a:rPr lang="el-GR" i="1" dirty="0" smtClean="0">
                <a:solidFill>
                  <a:schemeClr val="accent2">
                    <a:lumMod val="75000"/>
                  </a:schemeClr>
                </a:solidFill>
              </a:rPr>
              <a:t>Αμιάντωση, δυσκολία στην αναπνοή, διάβρωση του ιστού των πνευμόνων, καρκίνος του μεσοθηλιώματος και του περιτόναιου.</a:t>
            </a:r>
            <a:endParaRPr lang="el-GR" i="1" dirty="0">
              <a:solidFill>
                <a:schemeClr val="accent2">
                  <a:lumMod val="75000"/>
                </a:schemeClr>
              </a:solidFill>
            </a:endParaRPr>
          </a:p>
        </p:txBody>
      </p:sp>
      <p:sp>
        <p:nvSpPr>
          <p:cNvPr id="3" name="Title 2"/>
          <p:cNvSpPr>
            <a:spLocks noGrp="1"/>
          </p:cNvSpPr>
          <p:nvPr>
            <p:ph type="title"/>
          </p:nvPr>
        </p:nvSpPr>
        <p:spPr/>
        <p:txBody>
          <a:bodyPr/>
          <a:lstStyle/>
          <a:p>
            <a:r>
              <a:rPr lang="el-GR" dirty="0" smtClean="0"/>
              <a:t>Αμιάντος</a:t>
            </a:r>
            <a:endParaRPr lang="el-GR" dirty="0"/>
          </a:p>
        </p:txBody>
      </p:sp>
    </p:spTree>
    <p:extLst>
      <p:ext uri="{BB962C8B-B14F-4D97-AF65-F5344CB8AC3E}">
        <p14:creationId xmlns:p14="http://schemas.microsoft.com/office/powerpoint/2010/main" val="214454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457200" y="1596168"/>
            <a:ext cx="8229600" cy="4295901"/>
          </a:xfrm>
          <a:prstGeom prst="rect">
            <a:avLst/>
          </a:prstGeom>
        </p:spPr>
      </p:pic>
      <p:sp>
        <p:nvSpPr>
          <p:cNvPr id="3" name="Τίτλος 2"/>
          <p:cNvSpPr>
            <a:spLocks noGrp="1"/>
          </p:cNvSpPr>
          <p:nvPr>
            <p:ph type="title"/>
          </p:nvPr>
        </p:nvSpPr>
        <p:spPr/>
        <p:txBody>
          <a:bodyPr>
            <a:normAutofit fontScale="90000"/>
          </a:bodyPr>
          <a:lstStyle/>
          <a:p>
            <a:r>
              <a:rPr lang="el-GR" dirty="0" smtClean="0"/>
              <a:t>Τα στρώματα της ατμόσφαιρας</a:t>
            </a:r>
            <a:endParaRPr lang="el-GR" dirty="0"/>
          </a:p>
        </p:txBody>
      </p:sp>
    </p:spTree>
    <p:extLst>
      <p:ext uri="{BB962C8B-B14F-4D97-AF65-F5344CB8AC3E}">
        <p14:creationId xmlns:p14="http://schemas.microsoft.com/office/powerpoint/2010/main" val="12685557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solidFill>
                  <a:srgbClr val="C00000"/>
                </a:solidFill>
              </a:rPr>
              <a:t>Πολυχλωρο-διβενζο-π-διοξίνες και πολυχλωρο-διβενζο-π-φουράνια.</a:t>
            </a:r>
          </a:p>
          <a:p>
            <a:r>
              <a:rPr lang="el-GR" dirty="0" smtClean="0">
                <a:solidFill>
                  <a:schemeClr val="bg2">
                    <a:lumMod val="50000"/>
                  </a:schemeClr>
                </a:solidFill>
              </a:rPr>
              <a:t>Χλωριωμένοι αρωματικοί υδρογονάνθρακες.</a:t>
            </a:r>
          </a:p>
          <a:p>
            <a:r>
              <a:rPr lang="el-GR" dirty="0" smtClean="0">
                <a:solidFill>
                  <a:srgbClr val="C00000"/>
                </a:solidFill>
              </a:rPr>
              <a:t>Σταθερότητα στην επίδραση χημικών αντιδραστηρίων.</a:t>
            </a:r>
          </a:p>
          <a:p>
            <a:r>
              <a:rPr lang="el-GR" dirty="0" smtClean="0">
                <a:solidFill>
                  <a:schemeClr val="bg2">
                    <a:lumMod val="50000"/>
                  </a:schemeClr>
                </a:solidFill>
              </a:rPr>
              <a:t>Θερμική σταθερότητα (μέχρι τους 700 </a:t>
            </a:r>
            <a:r>
              <a:rPr lang="el-GR" baseline="30000" dirty="0" smtClean="0">
                <a:solidFill>
                  <a:schemeClr val="bg2">
                    <a:lumMod val="50000"/>
                  </a:schemeClr>
                </a:solidFill>
              </a:rPr>
              <a:t>ο</a:t>
            </a:r>
            <a:r>
              <a:rPr lang="en-US" dirty="0" smtClean="0">
                <a:solidFill>
                  <a:schemeClr val="bg2">
                    <a:lumMod val="50000"/>
                  </a:schemeClr>
                </a:solidFill>
              </a:rPr>
              <a:t>C).</a:t>
            </a:r>
          </a:p>
          <a:p>
            <a:r>
              <a:rPr lang="el-GR" dirty="0" smtClean="0">
                <a:solidFill>
                  <a:srgbClr val="C00000"/>
                </a:solidFill>
              </a:rPr>
              <a:t>Μεγάλη τοξικότητα.</a:t>
            </a:r>
            <a:endParaRPr lang="el-GR" dirty="0">
              <a:solidFill>
                <a:srgbClr val="C00000"/>
              </a:solidFill>
            </a:endParaRPr>
          </a:p>
        </p:txBody>
      </p:sp>
      <p:sp>
        <p:nvSpPr>
          <p:cNvPr id="3" name="Title 2"/>
          <p:cNvSpPr>
            <a:spLocks noGrp="1"/>
          </p:cNvSpPr>
          <p:nvPr>
            <p:ph type="title"/>
          </p:nvPr>
        </p:nvSpPr>
        <p:spPr/>
        <p:txBody>
          <a:bodyPr/>
          <a:lstStyle/>
          <a:p>
            <a:r>
              <a:rPr lang="el-GR" dirty="0" smtClean="0"/>
              <a:t>Διοξίνες και φουράνια</a:t>
            </a:r>
            <a:endParaRPr lang="el-GR" dirty="0"/>
          </a:p>
        </p:txBody>
      </p:sp>
    </p:spTree>
    <p:extLst>
      <p:ext uri="{BB962C8B-B14F-4D97-AF65-F5344CB8AC3E}">
        <p14:creationId xmlns:p14="http://schemas.microsoft.com/office/powerpoint/2010/main" val="22049564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l-GR" i="1" dirty="0" smtClean="0">
                <a:solidFill>
                  <a:schemeClr val="bg2">
                    <a:lumMod val="50000"/>
                  </a:schemeClr>
                </a:solidFill>
              </a:rPr>
              <a:t>Ανάλογα με τον αριθμό των ατόμων χλωρίου που υπάρχουν συνδεδεμένα στο μόριο, σχηματίζονται 75 διαφορετικές ενώσεις διοξινών και 135 διαφορετικές ενώσεις φουρανίων.</a:t>
            </a:r>
          </a:p>
          <a:p>
            <a:r>
              <a:rPr lang="el-GR" i="1" dirty="0" smtClean="0">
                <a:solidFill>
                  <a:schemeClr val="accent2">
                    <a:lumMod val="75000"/>
                  </a:schemeClr>
                </a:solidFill>
              </a:rPr>
              <a:t>Ισχυρότερη τοξική δράση παρουσιάζει το ισομερές 2, 3, 7, 8-τετραχλωρο-διοξίνη (2, 3, 7, 8-</a:t>
            </a:r>
            <a:r>
              <a:rPr lang="en-US" i="1" dirty="0" smtClean="0">
                <a:solidFill>
                  <a:schemeClr val="accent2">
                    <a:lumMod val="75000"/>
                  </a:schemeClr>
                </a:solidFill>
              </a:rPr>
              <a:t>TCDD)</a:t>
            </a:r>
            <a:r>
              <a:rPr lang="el-GR" i="1" dirty="0" smtClean="0">
                <a:solidFill>
                  <a:schemeClr val="accent2">
                    <a:lumMod val="75000"/>
                  </a:schemeClr>
                </a:solidFill>
              </a:rPr>
              <a:t>.</a:t>
            </a:r>
          </a:p>
          <a:p>
            <a:r>
              <a:rPr lang="el-GR" i="1" dirty="0" smtClean="0">
                <a:solidFill>
                  <a:schemeClr val="bg2">
                    <a:lumMod val="50000"/>
                  </a:schemeClr>
                </a:solidFill>
              </a:rPr>
              <a:t>Προέρχονται κυρίως από την καύση ουσιών που περιέχουν χλώριο. Η καύση του </a:t>
            </a:r>
            <a:r>
              <a:rPr lang="en-US" i="1" dirty="0" smtClean="0">
                <a:solidFill>
                  <a:schemeClr val="bg2">
                    <a:lumMod val="50000"/>
                  </a:schemeClr>
                </a:solidFill>
              </a:rPr>
              <a:t>PVC </a:t>
            </a:r>
            <a:r>
              <a:rPr lang="el-GR" i="1" dirty="0" smtClean="0">
                <a:solidFill>
                  <a:schemeClr val="bg2">
                    <a:lumMod val="50000"/>
                  </a:schemeClr>
                </a:solidFill>
              </a:rPr>
              <a:t>αποτελεί την κύρια πηγή.</a:t>
            </a:r>
            <a:endParaRPr lang="el-GR" i="1" dirty="0">
              <a:solidFill>
                <a:schemeClr val="bg2">
                  <a:lumMod val="50000"/>
                </a:schemeClr>
              </a:solidFill>
            </a:endParaRPr>
          </a:p>
        </p:txBody>
      </p:sp>
      <p:sp>
        <p:nvSpPr>
          <p:cNvPr id="3" name="Title 2"/>
          <p:cNvSpPr>
            <a:spLocks noGrp="1"/>
          </p:cNvSpPr>
          <p:nvPr>
            <p:ph type="title"/>
          </p:nvPr>
        </p:nvSpPr>
        <p:spPr/>
        <p:txBody>
          <a:bodyPr/>
          <a:lstStyle/>
          <a:p>
            <a:r>
              <a:rPr lang="el-GR" dirty="0" smtClean="0"/>
              <a:t>Διοξίνες και φουράνια</a:t>
            </a:r>
            <a:endParaRPr lang="el-GR" dirty="0"/>
          </a:p>
        </p:txBody>
      </p:sp>
    </p:spTree>
    <p:extLst>
      <p:ext uri="{BB962C8B-B14F-4D97-AF65-F5344CB8AC3E}">
        <p14:creationId xmlns:p14="http://schemas.microsoft.com/office/powerpoint/2010/main" val="38201209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i="1" dirty="0" smtClean="0">
                <a:solidFill>
                  <a:schemeClr val="bg2">
                    <a:lumMod val="50000"/>
                  </a:schemeClr>
                </a:solidFill>
              </a:rPr>
              <a:t>Μεταβολή μηχανισμού λειτουργίας των κυττάρων.</a:t>
            </a:r>
          </a:p>
          <a:p>
            <a:r>
              <a:rPr lang="el-GR" i="1" dirty="0" smtClean="0">
                <a:solidFill>
                  <a:schemeClr val="accent2">
                    <a:lumMod val="75000"/>
                  </a:schemeClr>
                </a:solidFill>
              </a:rPr>
              <a:t>Συσσωρεύονται στους λιπώδεις ιστούς των ζωντανών οργανισμών.</a:t>
            </a:r>
          </a:p>
          <a:p>
            <a:r>
              <a:rPr lang="el-GR" i="1" dirty="0" smtClean="0">
                <a:solidFill>
                  <a:schemeClr val="accent1"/>
                </a:solidFill>
              </a:rPr>
              <a:t>Ατομικός συντελεστής ισοδύναμης τοξικότητας (</a:t>
            </a:r>
            <a:r>
              <a:rPr lang="en-US" i="1" dirty="0" smtClean="0">
                <a:solidFill>
                  <a:schemeClr val="accent1"/>
                </a:solidFill>
              </a:rPr>
              <a:t>Toxicity Equivalent Factor, TEF).</a:t>
            </a:r>
            <a:endParaRPr lang="el-GR" i="1" dirty="0">
              <a:solidFill>
                <a:schemeClr val="accent1"/>
              </a:solidFill>
            </a:endParaRPr>
          </a:p>
        </p:txBody>
      </p:sp>
      <p:sp>
        <p:nvSpPr>
          <p:cNvPr id="3" name="Title 2"/>
          <p:cNvSpPr>
            <a:spLocks noGrp="1"/>
          </p:cNvSpPr>
          <p:nvPr>
            <p:ph type="title"/>
          </p:nvPr>
        </p:nvSpPr>
        <p:spPr/>
        <p:txBody>
          <a:bodyPr/>
          <a:lstStyle/>
          <a:p>
            <a:r>
              <a:rPr lang="el-GR" dirty="0" smtClean="0"/>
              <a:t>Διοξίνες και φουράνια</a:t>
            </a:r>
            <a:endParaRPr lang="el-GR" dirty="0"/>
          </a:p>
        </p:txBody>
      </p:sp>
    </p:spTree>
    <p:extLst>
      <p:ext uri="{BB962C8B-B14F-4D97-AF65-F5344CB8AC3E}">
        <p14:creationId xmlns:p14="http://schemas.microsoft.com/office/powerpoint/2010/main" val="3412680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lnSpcReduction="10000"/>
          </a:bodyPr>
          <a:lstStyle/>
          <a:p>
            <a:r>
              <a:rPr lang="el-GR" i="1" dirty="0" smtClean="0">
                <a:solidFill>
                  <a:schemeClr val="bg2">
                    <a:lumMod val="50000"/>
                  </a:schemeClr>
                </a:solidFill>
              </a:rPr>
              <a:t>Υγρά ή στερεά σωματίδια 0,0002 μ</a:t>
            </a:r>
            <a:r>
              <a:rPr lang="en-US" i="1" dirty="0" smtClean="0">
                <a:solidFill>
                  <a:schemeClr val="bg2">
                    <a:lumMod val="50000"/>
                  </a:schemeClr>
                </a:solidFill>
              </a:rPr>
              <a:t>m </a:t>
            </a:r>
            <a:r>
              <a:rPr lang="el-GR" i="1" dirty="0" smtClean="0">
                <a:solidFill>
                  <a:schemeClr val="bg2">
                    <a:lumMod val="50000"/>
                  </a:schemeClr>
                </a:solidFill>
              </a:rPr>
              <a:t>έως 500 μ</a:t>
            </a:r>
            <a:r>
              <a:rPr lang="en-US" i="1" dirty="0" smtClean="0">
                <a:solidFill>
                  <a:schemeClr val="bg2">
                    <a:lumMod val="50000"/>
                  </a:schemeClr>
                </a:solidFill>
              </a:rPr>
              <a:t>m.</a:t>
            </a:r>
          </a:p>
          <a:p>
            <a:r>
              <a:rPr lang="el-GR" i="1" dirty="0" smtClean="0">
                <a:solidFill>
                  <a:schemeClr val="accent2">
                    <a:lumMod val="75000"/>
                  </a:schemeClr>
                </a:solidFill>
              </a:rPr>
              <a:t>Η χημική τους σύσταση αντανακλά την πηγή εκπομπής τους.</a:t>
            </a:r>
          </a:p>
          <a:p>
            <a:r>
              <a:rPr lang="el-GR" i="1" dirty="0" smtClean="0">
                <a:solidFill>
                  <a:schemeClr val="bg2">
                    <a:lumMod val="50000"/>
                  </a:schemeClr>
                </a:solidFill>
              </a:rPr>
              <a:t>Βιομηχανικές δραστηριότητες, παραγωγή τσιμέντου και γύψου, χυτήρια μεταλλευμάτων, κατασκευές και γεωργικές δραστηριότητες.</a:t>
            </a:r>
          </a:p>
          <a:p>
            <a:r>
              <a:rPr lang="el-GR" i="1" dirty="0" smtClean="0">
                <a:solidFill>
                  <a:schemeClr val="accent2">
                    <a:lumMod val="75000"/>
                  </a:schemeClr>
                </a:solidFill>
              </a:rPr>
              <a:t>Διάβρωση εδαφών, πετρωμάτων, ηφαιστειακή δραστηριότητα, σπρέι της θάλασσας και η καύση βιομάζας.</a:t>
            </a:r>
          </a:p>
          <a:p>
            <a:endParaRPr lang="el-GR" dirty="0"/>
          </a:p>
        </p:txBody>
      </p:sp>
      <p:sp>
        <p:nvSpPr>
          <p:cNvPr id="3" name="Τίτλος 2"/>
          <p:cNvSpPr>
            <a:spLocks noGrp="1"/>
          </p:cNvSpPr>
          <p:nvPr>
            <p:ph type="title"/>
          </p:nvPr>
        </p:nvSpPr>
        <p:spPr/>
        <p:txBody>
          <a:bodyPr/>
          <a:lstStyle/>
          <a:p>
            <a:r>
              <a:rPr lang="el-GR" dirty="0" smtClean="0"/>
              <a:t>Αιωρούμενα σωματίδια</a:t>
            </a:r>
            <a:endParaRPr lang="el-GR" dirty="0"/>
          </a:p>
        </p:txBody>
      </p:sp>
    </p:spTree>
    <p:extLst>
      <p:ext uri="{BB962C8B-B14F-4D97-AF65-F5344CB8AC3E}">
        <p14:creationId xmlns:p14="http://schemas.microsoft.com/office/powerpoint/2010/main" val="36549810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l-GR" i="1" dirty="0" smtClean="0">
                <a:solidFill>
                  <a:schemeClr val="accent1">
                    <a:lumMod val="75000"/>
                  </a:schemeClr>
                </a:solidFill>
              </a:rPr>
              <a:t>Ο ήλιος με την ακτινοβολία του θερμαίνει τον πλανήτη κατά τη διάρκεια της ημέρας. Κατά τη διάρκεια της νύχτας η γη αποβάλλει ένα ποσοστό αυτής της ενέργειας, υπό τη μορφή υπέρυθρης ακτινοβολίας. Το </a:t>
            </a:r>
            <a:r>
              <a:rPr lang="en-US" i="1" dirty="0" smtClean="0">
                <a:solidFill>
                  <a:schemeClr val="accent1">
                    <a:lumMod val="75000"/>
                  </a:schemeClr>
                </a:solidFill>
              </a:rPr>
              <a:t>CO</a:t>
            </a:r>
            <a:r>
              <a:rPr lang="en-US" i="1" baseline="-25000" dirty="0" smtClean="0">
                <a:solidFill>
                  <a:schemeClr val="accent1">
                    <a:lumMod val="75000"/>
                  </a:schemeClr>
                </a:solidFill>
              </a:rPr>
              <a:t>2 </a:t>
            </a:r>
            <a:r>
              <a:rPr lang="el-GR" i="1" dirty="0" smtClean="0">
                <a:solidFill>
                  <a:schemeClr val="accent1">
                    <a:lumMod val="75000"/>
                  </a:schemeClr>
                </a:solidFill>
              </a:rPr>
              <a:t>και</a:t>
            </a:r>
            <a:r>
              <a:rPr lang="el-GR" i="1" baseline="-25000" dirty="0" smtClean="0">
                <a:solidFill>
                  <a:schemeClr val="accent1">
                    <a:lumMod val="75000"/>
                  </a:schemeClr>
                </a:solidFill>
              </a:rPr>
              <a:t> </a:t>
            </a:r>
            <a:r>
              <a:rPr lang="el-GR" i="1" dirty="0" smtClean="0">
                <a:solidFill>
                  <a:schemeClr val="accent1">
                    <a:lumMod val="75000"/>
                  </a:schemeClr>
                </a:solidFill>
              </a:rPr>
              <a:t>το Η</a:t>
            </a:r>
            <a:r>
              <a:rPr lang="el-GR" i="1" baseline="-25000" dirty="0" smtClean="0">
                <a:solidFill>
                  <a:schemeClr val="accent1">
                    <a:lumMod val="75000"/>
                  </a:schemeClr>
                </a:solidFill>
              </a:rPr>
              <a:t>2</a:t>
            </a:r>
            <a:r>
              <a:rPr lang="el-GR" i="1" dirty="0" smtClean="0">
                <a:solidFill>
                  <a:schemeClr val="accent1">
                    <a:lumMod val="75000"/>
                  </a:schemeClr>
                </a:solidFill>
              </a:rPr>
              <a:t>Ο της ατμόσφαιρας (καθώς και άλλα τριατομικά αέρια) έχουν την ιδιότητα να απορροφούν την υπέρυθρη ακτινοβολία. Έτσι η ενέργεια μένει στη γη και σταδιακά με την αύξηση της συγκέντρωσης του </a:t>
            </a:r>
            <a:r>
              <a:rPr lang="en-US" i="1" dirty="0" smtClean="0">
                <a:solidFill>
                  <a:schemeClr val="accent1">
                    <a:lumMod val="75000"/>
                  </a:schemeClr>
                </a:solidFill>
              </a:rPr>
              <a:t>CO</a:t>
            </a:r>
            <a:r>
              <a:rPr lang="en-US" i="1" baseline="-25000" dirty="0" smtClean="0">
                <a:solidFill>
                  <a:schemeClr val="accent1">
                    <a:lumMod val="75000"/>
                  </a:schemeClr>
                </a:solidFill>
              </a:rPr>
              <a:t>2</a:t>
            </a:r>
            <a:r>
              <a:rPr lang="el-GR" i="1" baseline="-25000" dirty="0" smtClean="0">
                <a:solidFill>
                  <a:schemeClr val="accent1">
                    <a:lumMod val="75000"/>
                  </a:schemeClr>
                </a:solidFill>
              </a:rPr>
              <a:t> </a:t>
            </a:r>
            <a:r>
              <a:rPr lang="el-GR" i="1" dirty="0" smtClean="0">
                <a:solidFill>
                  <a:schemeClr val="accent1">
                    <a:lumMod val="75000"/>
                  </a:schemeClr>
                </a:solidFill>
              </a:rPr>
              <a:t>αυξάνεται και η μέση θερμοκρασία της γης.</a:t>
            </a:r>
          </a:p>
          <a:p>
            <a:r>
              <a:rPr lang="el-GR" i="1" dirty="0" err="1" smtClean="0">
                <a:solidFill>
                  <a:schemeClr val="accent2">
                    <a:lumMod val="75000"/>
                  </a:schemeClr>
                </a:solidFill>
              </a:rPr>
              <a:t>Θερμοκηπικά</a:t>
            </a:r>
            <a:r>
              <a:rPr lang="el-GR" i="1" dirty="0" smtClean="0">
                <a:solidFill>
                  <a:schemeClr val="accent2">
                    <a:lumMod val="75000"/>
                  </a:schemeClr>
                </a:solidFill>
              </a:rPr>
              <a:t> αέρια: </a:t>
            </a:r>
            <a:r>
              <a:rPr lang="en-US" i="1" dirty="0" smtClean="0">
                <a:solidFill>
                  <a:schemeClr val="accent1">
                    <a:lumMod val="75000"/>
                  </a:schemeClr>
                </a:solidFill>
              </a:rPr>
              <a:t>CO</a:t>
            </a:r>
            <a:r>
              <a:rPr lang="en-US" i="1" baseline="-25000" dirty="0" smtClean="0">
                <a:solidFill>
                  <a:schemeClr val="accent1">
                    <a:lumMod val="75000"/>
                  </a:schemeClr>
                </a:solidFill>
              </a:rPr>
              <a:t>2</a:t>
            </a:r>
            <a:r>
              <a:rPr lang="en-US" i="1" dirty="0" smtClean="0">
                <a:solidFill>
                  <a:schemeClr val="accent1">
                    <a:lumMod val="75000"/>
                  </a:schemeClr>
                </a:solidFill>
              </a:rPr>
              <a:t>, CH</a:t>
            </a:r>
            <a:r>
              <a:rPr lang="en-US" i="1" baseline="-25000" dirty="0" smtClean="0">
                <a:solidFill>
                  <a:schemeClr val="accent1">
                    <a:lumMod val="75000"/>
                  </a:schemeClr>
                </a:solidFill>
              </a:rPr>
              <a:t>4</a:t>
            </a:r>
            <a:r>
              <a:rPr lang="en-US" i="1" dirty="0" smtClean="0">
                <a:solidFill>
                  <a:schemeClr val="accent1">
                    <a:lumMod val="75000"/>
                  </a:schemeClr>
                </a:solidFill>
              </a:rPr>
              <a:t>, N</a:t>
            </a:r>
            <a:r>
              <a:rPr lang="en-US" i="1" baseline="-25000" dirty="0" smtClean="0">
                <a:solidFill>
                  <a:schemeClr val="accent1">
                    <a:lumMod val="75000"/>
                  </a:schemeClr>
                </a:solidFill>
              </a:rPr>
              <a:t>2</a:t>
            </a:r>
            <a:r>
              <a:rPr lang="en-US" i="1" dirty="0" smtClean="0">
                <a:solidFill>
                  <a:schemeClr val="accent1">
                    <a:lumMod val="75000"/>
                  </a:schemeClr>
                </a:solidFill>
              </a:rPr>
              <a:t>O, CFCs, O</a:t>
            </a:r>
            <a:r>
              <a:rPr lang="en-US" i="1" baseline="-25000" dirty="0" smtClean="0">
                <a:solidFill>
                  <a:schemeClr val="accent1">
                    <a:lumMod val="75000"/>
                  </a:schemeClr>
                </a:solidFill>
              </a:rPr>
              <a:t>3</a:t>
            </a:r>
            <a:r>
              <a:rPr lang="en-US" i="1" dirty="0" smtClean="0">
                <a:solidFill>
                  <a:schemeClr val="accent1">
                    <a:lumMod val="75000"/>
                  </a:schemeClr>
                </a:solidFill>
              </a:rPr>
              <a:t> </a:t>
            </a:r>
            <a:r>
              <a:rPr lang="el-GR" i="1" dirty="0" smtClean="0">
                <a:solidFill>
                  <a:schemeClr val="accent1">
                    <a:lumMod val="75000"/>
                  </a:schemeClr>
                </a:solidFill>
              </a:rPr>
              <a:t>και άλλοι </a:t>
            </a:r>
            <a:r>
              <a:rPr lang="el-GR" i="1" dirty="0" err="1" smtClean="0">
                <a:solidFill>
                  <a:schemeClr val="accent1">
                    <a:lumMod val="75000"/>
                  </a:schemeClr>
                </a:solidFill>
              </a:rPr>
              <a:t>αλογονούχοι</a:t>
            </a:r>
            <a:r>
              <a:rPr lang="el-GR" i="1" dirty="0" smtClean="0">
                <a:solidFill>
                  <a:schemeClr val="accent1">
                    <a:lumMod val="75000"/>
                  </a:schemeClr>
                </a:solidFill>
              </a:rPr>
              <a:t> υδρογονάνθρακες.</a:t>
            </a:r>
            <a:endParaRPr lang="el-GR" i="1" dirty="0">
              <a:solidFill>
                <a:schemeClr val="accent1">
                  <a:lumMod val="75000"/>
                </a:schemeClr>
              </a:solidFill>
            </a:endParaRPr>
          </a:p>
        </p:txBody>
      </p:sp>
      <p:sp>
        <p:nvSpPr>
          <p:cNvPr id="3" name="Title 2"/>
          <p:cNvSpPr>
            <a:spLocks noGrp="1"/>
          </p:cNvSpPr>
          <p:nvPr>
            <p:ph type="title"/>
          </p:nvPr>
        </p:nvSpPr>
        <p:spPr/>
        <p:txBody>
          <a:bodyPr/>
          <a:lstStyle/>
          <a:p>
            <a:r>
              <a:rPr lang="el-GR" dirty="0" smtClean="0"/>
              <a:t>Φαινόμενο του θερμοκηπίου</a:t>
            </a:r>
            <a:endParaRPr lang="el-GR" dirty="0"/>
          </a:p>
        </p:txBody>
      </p:sp>
    </p:spTree>
    <p:extLst>
      <p:ext uri="{BB962C8B-B14F-4D97-AF65-F5344CB8AC3E}">
        <p14:creationId xmlns:p14="http://schemas.microsoft.com/office/powerpoint/2010/main" val="32901797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l-GR" i="1" dirty="0" smtClean="0">
                <a:solidFill>
                  <a:schemeClr val="bg2">
                    <a:lumMod val="50000"/>
                  </a:schemeClr>
                </a:solidFill>
              </a:rPr>
              <a:t>Αναδάσωση.</a:t>
            </a:r>
          </a:p>
          <a:p>
            <a:r>
              <a:rPr lang="el-GR" i="1" dirty="0" smtClean="0">
                <a:solidFill>
                  <a:schemeClr val="accent2">
                    <a:lumMod val="75000"/>
                  </a:schemeClr>
                </a:solidFill>
              </a:rPr>
              <a:t>Μειώνοντας την κατανάλωση ενέργειας.</a:t>
            </a:r>
          </a:p>
          <a:p>
            <a:r>
              <a:rPr lang="el-GR" i="1" dirty="0" smtClean="0">
                <a:solidFill>
                  <a:schemeClr val="bg2">
                    <a:lumMod val="50000"/>
                  </a:schemeClr>
                </a:solidFill>
              </a:rPr>
              <a:t>Χρησιμοποιώντας για την παραγωγή ηλεκτρικής ενέργειας φυσικό αέριο αντί για πετρέλαιο ή γαιάνθρακα, λιγότερο </a:t>
            </a:r>
            <a:r>
              <a:rPr lang="en-US" i="1" dirty="0" smtClean="0">
                <a:solidFill>
                  <a:schemeClr val="bg2">
                    <a:lumMod val="50000"/>
                  </a:schemeClr>
                </a:solidFill>
              </a:rPr>
              <a:t>CO</a:t>
            </a:r>
            <a:r>
              <a:rPr lang="en-US" i="1" baseline="-25000" dirty="0" smtClean="0">
                <a:solidFill>
                  <a:schemeClr val="bg2">
                    <a:lumMod val="50000"/>
                  </a:schemeClr>
                </a:solidFill>
              </a:rPr>
              <a:t>2</a:t>
            </a:r>
            <a:r>
              <a:rPr lang="el-GR" i="1" baseline="-25000" dirty="0" smtClean="0">
                <a:solidFill>
                  <a:schemeClr val="bg2">
                    <a:lumMod val="50000"/>
                  </a:schemeClr>
                </a:solidFill>
              </a:rPr>
              <a:t> </a:t>
            </a:r>
            <a:r>
              <a:rPr lang="el-GR" i="1" dirty="0" smtClean="0">
                <a:solidFill>
                  <a:schemeClr val="bg2">
                    <a:lumMod val="50000"/>
                  </a:schemeClr>
                </a:solidFill>
              </a:rPr>
              <a:t>παράγεται ανα κιλοβατώρα παραγόμενης ενέργειας.</a:t>
            </a:r>
          </a:p>
          <a:p>
            <a:r>
              <a:rPr lang="el-GR" i="1" dirty="0" smtClean="0">
                <a:solidFill>
                  <a:schemeClr val="accent2">
                    <a:lumMod val="75000"/>
                  </a:schemeClr>
                </a:solidFill>
              </a:rPr>
              <a:t>Χρησιμοποιώντας εναλλακτικές πηγές ενέργειας (αιολική, γεωθερμική κλπ).</a:t>
            </a:r>
          </a:p>
          <a:p>
            <a:r>
              <a:rPr lang="el-GR" i="1" dirty="0" smtClean="0">
                <a:solidFill>
                  <a:schemeClr val="bg2">
                    <a:lumMod val="50000"/>
                  </a:schemeClr>
                </a:solidFill>
              </a:rPr>
              <a:t>Μείωση της χρήσης χλωροφθορανθράκων.</a:t>
            </a:r>
          </a:p>
          <a:p>
            <a:r>
              <a:rPr lang="el-GR" i="1" dirty="0" smtClean="0">
                <a:solidFill>
                  <a:schemeClr val="accent2">
                    <a:lumMod val="75000"/>
                  </a:schemeClr>
                </a:solidFill>
              </a:rPr>
              <a:t>Μείωση του όζοντος της τροπόσφαιρας.</a:t>
            </a:r>
          </a:p>
          <a:p>
            <a:r>
              <a:rPr lang="el-GR" i="1" dirty="0" smtClean="0">
                <a:solidFill>
                  <a:schemeClr val="bg2">
                    <a:lumMod val="50000"/>
                  </a:schemeClr>
                </a:solidFill>
              </a:rPr>
              <a:t>Ελάττωση της έκλυσης μεθανίου.</a:t>
            </a:r>
          </a:p>
          <a:p>
            <a:endParaRPr lang="el-GR" dirty="0"/>
          </a:p>
        </p:txBody>
      </p:sp>
      <p:sp>
        <p:nvSpPr>
          <p:cNvPr id="3" name="Title 2"/>
          <p:cNvSpPr>
            <a:spLocks noGrp="1"/>
          </p:cNvSpPr>
          <p:nvPr>
            <p:ph type="title"/>
          </p:nvPr>
        </p:nvSpPr>
        <p:spPr/>
        <p:txBody>
          <a:bodyPr>
            <a:normAutofit fontScale="90000"/>
          </a:bodyPr>
          <a:lstStyle/>
          <a:p>
            <a:r>
              <a:rPr lang="el-GR" dirty="0" smtClean="0"/>
              <a:t>Αντιμετώπιση του φαινομένου του θερμοκηπίου</a:t>
            </a:r>
            <a:endParaRPr lang="el-GR" dirty="0"/>
          </a:p>
        </p:txBody>
      </p:sp>
    </p:spTree>
    <p:extLst>
      <p:ext uri="{BB962C8B-B14F-4D97-AF65-F5344CB8AC3E}">
        <p14:creationId xmlns:p14="http://schemas.microsoft.com/office/powerpoint/2010/main" val="12741210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l-GR" i="1" dirty="0" smtClean="0">
                <a:solidFill>
                  <a:schemeClr val="bg2">
                    <a:lumMod val="50000"/>
                  </a:schemeClr>
                </a:solidFill>
              </a:rPr>
              <a:t>Η συγκέντρωση του στρατοσφαιρικού όζοντος φτάνει τα 10</a:t>
            </a:r>
            <a:r>
              <a:rPr lang="en-US" i="1" dirty="0" smtClean="0">
                <a:solidFill>
                  <a:schemeClr val="bg2">
                    <a:lumMod val="50000"/>
                  </a:schemeClr>
                </a:solidFill>
              </a:rPr>
              <a:t>ppm.</a:t>
            </a:r>
          </a:p>
          <a:p>
            <a:r>
              <a:rPr lang="el-GR" i="1" dirty="0" smtClean="0">
                <a:solidFill>
                  <a:schemeClr val="accent2">
                    <a:lumMod val="75000"/>
                  </a:schemeClr>
                </a:solidFill>
              </a:rPr>
              <a:t>Το όζον καταστρέφεται από τα μόρια του ΝΟ, του Η</a:t>
            </a:r>
            <a:r>
              <a:rPr lang="el-GR" i="1" baseline="-25000" dirty="0" smtClean="0">
                <a:solidFill>
                  <a:schemeClr val="accent2">
                    <a:lumMod val="75000"/>
                  </a:schemeClr>
                </a:solidFill>
              </a:rPr>
              <a:t>2</a:t>
            </a:r>
            <a:r>
              <a:rPr lang="el-GR" i="1" dirty="0" smtClean="0">
                <a:solidFill>
                  <a:schemeClr val="accent2">
                    <a:lumMod val="75000"/>
                  </a:schemeClr>
                </a:solidFill>
              </a:rPr>
              <a:t>Ο, τα άτομα των αλογόνων και του Η, τα οποία δρουν ως καταλύτες.</a:t>
            </a:r>
          </a:p>
          <a:p>
            <a:r>
              <a:rPr lang="el-GR" i="1" dirty="0" smtClean="0">
                <a:solidFill>
                  <a:schemeClr val="bg2">
                    <a:lumMod val="50000"/>
                  </a:schemeClr>
                </a:solidFill>
              </a:rPr>
              <a:t>Οι κυριότεροι κίνδυνοι για το στροτοσφαιρικό όζον προέρχονται από τα προωθητικά των αεροζόλ (χλωροφθοράνθρακες </a:t>
            </a:r>
            <a:r>
              <a:rPr lang="en-US" i="1" dirty="0" smtClean="0">
                <a:solidFill>
                  <a:schemeClr val="bg2">
                    <a:lumMod val="50000"/>
                  </a:schemeClr>
                </a:solidFill>
              </a:rPr>
              <a:t>CF</a:t>
            </a:r>
            <a:r>
              <a:rPr lang="en-US" i="1" baseline="-25000" dirty="0" smtClean="0">
                <a:solidFill>
                  <a:schemeClr val="bg2">
                    <a:lumMod val="50000"/>
                  </a:schemeClr>
                </a:solidFill>
              </a:rPr>
              <a:t>2</a:t>
            </a:r>
            <a:r>
              <a:rPr lang="en-US" i="1" dirty="0" smtClean="0">
                <a:solidFill>
                  <a:schemeClr val="bg2">
                    <a:lumMod val="50000"/>
                  </a:schemeClr>
                </a:solidFill>
              </a:rPr>
              <a:t>Cl</a:t>
            </a:r>
            <a:r>
              <a:rPr lang="en-US" i="1" baseline="-25000" dirty="0" smtClean="0">
                <a:solidFill>
                  <a:schemeClr val="bg2">
                    <a:lumMod val="50000"/>
                  </a:schemeClr>
                </a:solidFill>
              </a:rPr>
              <a:t>2</a:t>
            </a:r>
            <a:r>
              <a:rPr lang="en-US" i="1" dirty="0" smtClean="0">
                <a:solidFill>
                  <a:schemeClr val="bg2">
                    <a:lumMod val="50000"/>
                  </a:schemeClr>
                </a:solidFill>
              </a:rPr>
              <a:t>, CFCl</a:t>
            </a:r>
            <a:r>
              <a:rPr lang="en-US" i="1" baseline="-25000" dirty="0" smtClean="0">
                <a:solidFill>
                  <a:schemeClr val="bg2">
                    <a:lumMod val="50000"/>
                  </a:schemeClr>
                </a:solidFill>
              </a:rPr>
              <a:t>3</a:t>
            </a:r>
            <a:r>
              <a:rPr lang="en-US" i="1" dirty="0" smtClean="0">
                <a:solidFill>
                  <a:schemeClr val="bg2">
                    <a:lumMod val="50000"/>
                  </a:schemeClr>
                </a:solidFill>
              </a:rPr>
              <a:t>).</a:t>
            </a:r>
          </a:p>
          <a:p>
            <a:r>
              <a:rPr lang="el-GR" i="1" dirty="0" smtClean="0">
                <a:solidFill>
                  <a:schemeClr val="accent2">
                    <a:lumMod val="75000"/>
                  </a:schemeClr>
                </a:solidFill>
              </a:rPr>
              <a:t>Έχουν μεγάλη διάρκεια ζωής.</a:t>
            </a:r>
          </a:p>
          <a:p>
            <a:r>
              <a:rPr lang="el-GR" i="1" dirty="0" smtClean="0">
                <a:solidFill>
                  <a:schemeClr val="bg2">
                    <a:lumMod val="50000"/>
                  </a:schemeClr>
                </a:solidFill>
              </a:rPr>
              <a:t>Η τάση σήμερα είναι να αντικατασταθούν από υδρογονοφθοράνθρακες (</a:t>
            </a:r>
            <a:r>
              <a:rPr lang="en-US" i="1" dirty="0" smtClean="0">
                <a:solidFill>
                  <a:schemeClr val="bg2">
                    <a:lumMod val="50000"/>
                  </a:schemeClr>
                </a:solidFill>
              </a:rPr>
              <a:t>HFCs) </a:t>
            </a:r>
            <a:r>
              <a:rPr lang="el-GR" i="1" dirty="0" smtClean="0">
                <a:solidFill>
                  <a:schemeClr val="bg2">
                    <a:lumMod val="50000"/>
                  </a:schemeClr>
                </a:solidFill>
              </a:rPr>
              <a:t>και υδρογονοχλωροφθοράνθρακες (</a:t>
            </a:r>
            <a:r>
              <a:rPr lang="en-US" i="1" dirty="0" smtClean="0">
                <a:solidFill>
                  <a:schemeClr val="bg2">
                    <a:lumMod val="50000"/>
                  </a:schemeClr>
                </a:solidFill>
              </a:rPr>
              <a:t>HCFCs).</a:t>
            </a:r>
            <a:endParaRPr lang="el-GR" i="1" dirty="0">
              <a:solidFill>
                <a:schemeClr val="bg2">
                  <a:lumMod val="50000"/>
                </a:schemeClr>
              </a:solidFill>
            </a:endParaRPr>
          </a:p>
        </p:txBody>
      </p:sp>
      <p:sp>
        <p:nvSpPr>
          <p:cNvPr id="3" name="Title 2"/>
          <p:cNvSpPr>
            <a:spLocks noGrp="1"/>
          </p:cNvSpPr>
          <p:nvPr>
            <p:ph type="title"/>
          </p:nvPr>
        </p:nvSpPr>
        <p:spPr/>
        <p:txBody>
          <a:bodyPr>
            <a:normAutofit/>
          </a:bodyPr>
          <a:lstStyle/>
          <a:p>
            <a:r>
              <a:rPr lang="el-GR" dirty="0" smtClean="0"/>
              <a:t>Τρύπα του όζοντος</a:t>
            </a:r>
            <a:endParaRPr lang="el-GR" dirty="0"/>
          </a:p>
        </p:txBody>
      </p:sp>
    </p:spTree>
    <p:extLst>
      <p:ext uri="{BB962C8B-B14F-4D97-AF65-F5344CB8AC3E}">
        <p14:creationId xmlns:p14="http://schemas.microsoft.com/office/powerpoint/2010/main" val="22327664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l-GR" i="1" dirty="0" smtClean="0">
                <a:solidFill>
                  <a:schemeClr val="bg2">
                    <a:lumMod val="50000"/>
                  </a:schemeClr>
                </a:solidFill>
              </a:rPr>
              <a:t>Το </a:t>
            </a:r>
            <a:r>
              <a:rPr lang="en-US" i="1" dirty="0" smtClean="0">
                <a:solidFill>
                  <a:schemeClr val="bg2">
                    <a:lumMod val="50000"/>
                  </a:schemeClr>
                </a:solidFill>
              </a:rPr>
              <a:t>pH </a:t>
            </a:r>
            <a:r>
              <a:rPr lang="el-GR" i="1" dirty="0" smtClean="0">
                <a:solidFill>
                  <a:schemeClr val="bg2">
                    <a:lumMod val="50000"/>
                  </a:schemeClr>
                </a:solidFill>
              </a:rPr>
              <a:t>της βροχής σ΄ένα καθαρό περιβάλλον είναι 5.6. Σε πολλές όμως περιοχές το </a:t>
            </a:r>
            <a:r>
              <a:rPr lang="en-US" i="1" dirty="0" smtClean="0">
                <a:solidFill>
                  <a:schemeClr val="bg2">
                    <a:lumMod val="50000"/>
                  </a:schemeClr>
                </a:solidFill>
              </a:rPr>
              <a:t>pH </a:t>
            </a:r>
            <a:r>
              <a:rPr lang="el-GR" i="1" dirty="0" smtClean="0">
                <a:solidFill>
                  <a:schemeClr val="bg2">
                    <a:lumMod val="50000"/>
                  </a:schemeClr>
                </a:solidFill>
              </a:rPr>
              <a:t>της βροχής είναι μικρότερο του 5.6 και σε ορισμένες περιπτώσεις κάτω από 4. Το φαινόμενο αυτό είναι γνωστό ως όξινη βροχή.</a:t>
            </a:r>
          </a:p>
          <a:p>
            <a:r>
              <a:rPr lang="el-GR" i="1" dirty="0" smtClean="0">
                <a:solidFill>
                  <a:schemeClr val="accent2">
                    <a:lumMod val="75000"/>
                  </a:schemeClr>
                </a:solidFill>
              </a:rPr>
              <a:t>Στη δημιουργία της όξινης βροχής συμμετέχει κατά 60-65% το θειικό οξύ, κατά 30-35% το νιτρικό οξύ.</a:t>
            </a:r>
          </a:p>
          <a:p>
            <a:r>
              <a:rPr lang="el-GR" i="1" dirty="0" smtClean="0">
                <a:solidFill>
                  <a:schemeClr val="bg2">
                    <a:lumMod val="50000"/>
                  </a:schemeClr>
                </a:solidFill>
              </a:rPr>
              <a:t>Έχει επιπτώσεις στο υδάτινο περιβάλλον, τα χερσαία οικοσυστήματα και τα υλικά.</a:t>
            </a:r>
            <a:endParaRPr lang="el-GR" i="1" dirty="0">
              <a:solidFill>
                <a:schemeClr val="bg2">
                  <a:lumMod val="50000"/>
                </a:schemeClr>
              </a:solidFill>
            </a:endParaRPr>
          </a:p>
        </p:txBody>
      </p:sp>
      <p:sp>
        <p:nvSpPr>
          <p:cNvPr id="3" name="Title 2"/>
          <p:cNvSpPr>
            <a:spLocks noGrp="1"/>
          </p:cNvSpPr>
          <p:nvPr>
            <p:ph type="title"/>
          </p:nvPr>
        </p:nvSpPr>
        <p:spPr/>
        <p:txBody>
          <a:bodyPr>
            <a:normAutofit/>
          </a:bodyPr>
          <a:lstStyle/>
          <a:p>
            <a:r>
              <a:rPr lang="el-GR" dirty="0" smtClean="0"/>
              <a:t>Όξινη βροχή</a:t>
            </a:r>
            <a:endParaRPr lang="el-GR" dirty="0"/>
          </a:p>
        </p:txBody>
      </p:sp>
    </p:spTree>
    <p:extLst>
      <p:ext uri="{BB962C8B-B14F-4D97-AF65-F5344CB8AC3E}">
        <p14:creationId xmlns:p14="http://schemas.microsoft.com/office/powerpoint/2010/main" val="24202710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l-GR" i="1" dirty="0" smtClean="0">
                <a:solidFill>
                  <a:schemeClr val="bg2">
                    <a:lumMod val="50000"/>
                  </a:schemeClr>
                </a:solidFill>
              </a:rPr>
              <a:t>Άπνοια και θερμοκρασιακή αναστροφή.</a:t>
            </a:r>
          </a:p>
          <a:p>
            <a:r>
              <a:rPr lang="el-GR" i="1" dirty="0" smtClean="0">
                <a:solidFill>
                  <a:schemeClr val="accent2">
                    <a:lumMod val="75000"/>
                  </a:schemeClr>
                </a:solidFill>
              </a:rPr>
              <a:t>Εκπομπή καπνού, αιωρούμενων σωματιδίων και διοξειδίου του θείου.</a:t>
            </a:r>
          </a:p>
          <a:p>
            <a:r>
              <a:rPr lang="el-GR" i="1" dirty="0" smtClean="0">
                <a:solidFill>
                  <a:schemeClr val="bg2">
                    <a:lumMod val="50000"/>
                  </a:schemeClr>
                </a:solidFill>
              </a:rPr>
              <a:t>Ομίχλη, η οποία ευνοεί το σχηματισμό θειικού οξέως και επιπλέον παρατείνει το φαινόμενο της θερμοκρασιακής αναστροφής.</a:t>
            </a:r>
          </a:p>
          <a:p>
            <a:r>
              <a:rPr lang="el-GR" i="1" dirty="0" smtClean="0">
                <a:solidFill>
                  <a:schemeClr val="accent2">
                    <a:lumMod val="75000"/>
                  </a:schemeClr>
                </a:solidFill>
              </a:rPr>
              <a:t>Προκαλείται αποκλειστικά από την κατανάλωση καυσίμων υλών, ειδικά κάρβουνου, σε στάσιμες πηγές όπως είναι οι σταθμοί παραγωγής ηλεκτρικής ενέργειας και τα χυτήρια.</a:t>
            </a:r>
          </a:p>
          <a:p>
            <a:endParaRPr lang="el-GR" i="1" dirty="0">
              <a:solidFill>
                <a:schemeClr val="bg2">
                  <a:lumMod val="50000"/>
                </a:schemeClr>
              </a:solidFill>
            </a:endParaRPr>
          </a:p>
        </p:txBody>
      </p:sp>
      <p:sp>
        <p:nvSpPr>
          <p:cNvPr id="3" name="Title 2"/>
          <p:cNvSpPr>
            <a:spLocks noGrp="1"/>
          </p:cNvSpPr>
          <p:nvPr>
            <p:ph type="title"/>
          </p:nvPr>
        </p:nvSpPr>
        <p:spPr/>
        <p:txBody>
          <a:bodyPr>
            <a:normAutofit/>
          </a:bodyPr>
          <a:lstStyle/>
          <a:p>
            <a:r>
              <a:rPr lang="el-GR" dirty="0" smtClean="0"/>
              <a:t>Καπνομίχλη</a:t>
            </a:r>
            <a:endParaRPr lang="el-GR" dirty="0"/>
          </a:p>
        </p:txBody>
      </p:sp>
    </p:spTree>
    <p:extLst>
      <p:ext uri="{BB962C8B-B14F-4D97-AF65-F5344CB8AC3E}">
        <p14:creationId xmlns:p14="http://schemas.microsoft.com/office/powerpoint/2010/main" val="29604152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i="1" dirty="0" smtClean="0">
                <a:solidFill>
                  <a:schemeClr val="bg2">
                    <a:lumMod val="50000"/>
                  </a:schemeClr>
                </a:solidFill>
              </a:rPr>
              <a:t>Άπνοια και θερμοκρασιακή αναστροφή.</a:t>
            </a:r>
          </a:p>
          <a:p>
            <a:r>
              <a:rPr lang="el-GR" i="1" dirty="0" smtClean="0">
                <a:solidFill>
                  <a:schemeClr val="accent2">
                    <a:lumMod val="75000"/>
                  </a:schemeClr>
                </a:solidFill>
              </a:rPr>
              <a:t>Εκπομπή πρωτογενών ρύπων (υδρογονάνθρακες, οξείδια του αζώτου, μονοξείδιο του άνθρακα).</a:t>
            </a:r>
          </a:p>
          <a:p>
            <a:r>
              <a:rPr lang="el-GR" i="1" dirty="0" smtClean="0">
                <a:solidFill>
                  <a:schemeClr val="bg2">
                    <a:lumMod val="50000"/>
                  </a:schemeClr>
                </a:solidFill>
              </a:rPr>
              <a:t>Ηλιακή ακτινοβολία μεγάλης έντασης.</a:t>
            </a:r>
          </a:p>
          <a:p>
            <a:r>
              <a:rPr lang="el-GR" i="1" dirty="0" smtClean="0">
                <a:solidFill>
                  <a:schemeClr val="accent2">
                    <a:lumMod val="75000"/>
                  </a:schemeClr>
                </a:solidFill>
              </a:rPr>
              <a:t>Συνδέεται συνήθως με εκπομπές από τροχοφόρα.</a:t>
            </a:r>
            <a:endParaRPr lang="el-GR" i="1" dirty="0">
              <a:solidFill>
                <a:schemeClr val="accent2">
                  <a:lumMod val="75000"/>
                </a:schemeClr>
              </a:solidFill>
            </a:endParaRPr>
          </a:p>
        </p:txBody>
      </p:sp>
      <p:sp>
        <p:nvSpPr>
          <p:cNvPr id="3" name="Title 2"/>
          <p:cNvSpPr>
            <a:spLocks noGrp="1"/>
          </p:cNvSpPr>
          <p:nvPr>
            <p:ph type="title"/>
          </p:nvPr>
        </p:nvSpPr>
        <p:spPr/>
        <p:txBody>
          <a:bodyPr>
            <a:normAutofit/>
          </a:bodyPr>
          <a:lstStyle/>
          <a:p>
            <a:r>
              <a:rPr lang="el-GR" dirty="0" smtClean="0"/>
              <a:t>Φωτοχημική ομίχλη</a:t>
            </a:r>
            <a:endParaRPr lang="el-GR" dirty="0"/>
          </a:p>
        </p:txBody>
      </p:sp>
    </p:spTree>
    <p:extLst>
      <p:ext uri="{BB962C8B-B14F-4D97-AF65-F5344CB8AC3E}">
        <p14:creationId xmlns:p14="http://schemas.microsoft.com/office/powerpoint/2010/main" val="1483364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pPr algn="just">
              <a:buFont typeface="Wingdings" panose="05000000000000000000" pitchFamily="2" charset="2"/>
              <a:buChar char="Ø"/>
            </a:pPr>
            <a:r>
              <a:rPr lang="el-GR" dirty="0" smtClean="0">
                <a:solidFill>
                  <a:schemeClr val="bg2">
                    <a:lumMod val="25000"/>
                  </a:schemeClr>
                </a:solidFill>
              </a:rPr>
              <a:t>Εκτείνεται από την επιφάνεια της γης έως 10-15 </a:t>
            </a:r>
            <a:r>
              <a:rPr lang="en-US" dirty="0" smtClean="0">
                <a:solidFill>
                  <a:schemeClr val="bg2">
                    <a:lumMod val="25000"/>
                  </a:schemeClr>
                </a:solidFill>
              </a:rPr>
              <a:t>km.</a:t>
            </a:r>
          </a:p>
          <a:p>
            <a:pPr algn="just">
              <a:buFont typeface="Wingdings" panose="05000000000000000000" pitchFamily="2" charset="2"/>
              <a:buChar char="Ø"/>
            </a:pPr>
            <a:r>
              <a:rPr lang="el-GR" dirty="0" smtClean="0">
                <a:solidFill>
                  <a:schemeClr val="accent2">
                    <a:lumMod val="75000"/>
                  </a:schemeClr>
                </a:solidFill>
              </a:rPr>
              <a:t>Η θερμοκρασία μειώνεται με το ύψος.</a:t>
            </a:r>
          </a:p>
          <a:p>
            <a:pPr algn="just">
              <a:buFont typeface="Wingdings" panose="05000000000000000000" pitchFamily="2" charset="2"/>
              <a:buChar char="Ø"/>
            </a:pPr>
            <a:r>
              <a:rPr lang="el-GR" dirty="0" smtClean="0">
                <a:solidFill>
                  <a:schemeClr val="bg2">
                    <a:lumMod val="25000"/>
                  </a:schemeClr>
                </a:solidFill>
              </a:rPr>
              <a:t>Χαρακτηρίζεται από κατακόρυφες ανοδικές κινήσεις αερίων μαζών με αδιαβατική εκτόνωση.</a:t>
            </a:r>
          </a:p>
          <a:p>
            <a:pPr algn="just">
              <a:buFont typeface="Wingdings" panose="05000000000000000000" pitchFamily="2" charset="2"/>
              <a:buChar char="Ø"/>
            </a:pPr>
            <a:r>
              <a:rPr lang="el-GR" dirty="0" smtClean="0">
                <a:solidFill>
                  <a:schemeClr val="accent2">
                    <a:lumMod val="75000"/>
                  </a:schemeClr>
                </a:solidFill>
              </a:rPr>
              <a:t>Στον Ισημερινό το ύψος φτάνει έως τα 18</a:t>
            </a:r>
            <a:r>
              <a:rPr lang="en-US" dirty="0" smtClean="0">
                <a:solidFill>
                  <a:schemeClr val="accent2">
                    <a:lumMod val="75000"/>
                  </a:schemeClr>
                </a:solidFill>
              </a:rPr>
              <a:t> km </a:t>
            </a:r>
            <a:r>
              <a:rPr lang="el-GR" dirty="0" smtClean="0">
                <a:solidFill>
                  <a:schemeClr val="accent2">
                    <a:lumMod val="75000"/>
                  </a:schemeClr>
                </a:solidFill>
              </a:rPr>
              <a:t>ενώ στους πόλους έως τα 8</a:t>
            </a:r>
            <a:r>
              <a:rPr lang="en-US" dirty="0" smtClean="0">
                <a:solidFill>
                  <a:schemeClr val="accent2">
                    <a:lumMod val="75000"/>
                  </a:schemeClr>
                </a:solidFill>
              </a:rPr>
              <a:t> km</a:t>
            </a:r>
            <a:r>
              <a:rPr lang="el-GR" dirty="0" smtClean="0">
                <a:solidFill>
                  <a:schemeClr val="accent2">
                    <a:lumMod val="75000"/>
                  </a:schemeClr>
                </a:solidFill>
              </a:rPr>
              <a:t>.</a:t>
            </a:r>
          </a:p>
          <a:p>
            <a:pPr algn="just">
              <a:buFont typeface="Wingdings" panose="05000000000000000000" pitchFamily="2" charset="2"/>
              <a:buChar char="Ø"/>
            </a:pPr>
            <a:r>
              <a:rPr lang="el-GR" dirty="0" smtClean="0">
                <a:solidFill>
                  <a:schemeClr val="bg2">
                    <a:lumMod val="25000"/>
                  </a:schemeClr>
                </a:solidFill>
              </a:rPr>
              <a:t>Η τροπόσφαιρα εκτείνεται έως την τροπόπαυση.  </a:t>
            </a:r>
            <a:endParaRPr lang="el-GR" dirty="0">
              <a:solidFill>
                <a:schemeClr val="bg2">
                  <a:lumMod val="25000"/>
                </a:schemeClr>
              </a:solidFill>
            </a:endParaRPr>
          </a:p>
        </p:txBody>
      </p:sp>
      <p:sp>
        <p:nvSpPr>
          <p:cNvPr id="3" name="Τίτλος 2"/>
          <p:cNvSpPr>
            <a:spLocks noGrp="1"/>
          </p:cNvSpPr>
          <p:nvPr>
            <p:ph type="title"/>
          </p:nvPr>
        </p:nvSpPr>
        <p:spPr/>
        <p:txBody>
          <a:bodyPr>
            <a:normAutofit/>
          </a:bodyPr>
          <a:lstStyle/>
          <a:p>
            <a:r>
              <a:rPr lang="el-GR" dirty="0" smtClean="0"/>
              <a:t>Τροπόσφαιρα</a:t>
            </a:r>
            <a:endParaRPr lang="el-GR" dirty="0"/>
          </a:p>
        </p:txBody>
      </p:sp>
    </p:spTree>
    <p:extLst>
      <p:ext uri="{BB962C8B-B14F-4D97-AF65-F5344CB8AC3E}">
        <p14:creationId xmlns:p14="http://schemas.microsoft.com/office/powerpoint/2010/main" val="3763126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l-GR" dirty="0">
                <a:solidFill>
                  <a:schemeClr val="bg2">
                    <a:lumMod val="25000"/>
                  </a:schemeClr>
                </a:solidFill>
              </a:rPr>
              <a:t>Αν αναλογιστεί </a:t>
            </a:r>
            <a:r>
              <a:rPr lang="el-GR" dirty="0" smtClean="0">
                <a:solidFill>
                  <a:schemeClr val="bg2">
                    <a:lumMod val="25000"/>
                  </a:schemeClr>
                </a:solidFill>
              </a:rPr>
              <a:t>κανείς, </a:t>
            </a:r>
            <a:r>
              <a:rPr lang="el-GR" dirty="0">
                <a:solidFill>
                  <a:schemeClr val="bg2">
                    <a:lumMod val="25000"/>
                  </a:schemeClr>
                </a:solidFill>
              </a:rPr>
              <a:t>ότι στις ΗΠΑ, τα άτομα καταναλώνουν το 88% του χρόνου τους την ημέρα μέσα σε κτίρια και το 7% μέσα σε κάποιο μέσο μεταφοράς, και μόνο το 5% καταναλώνουν σε εξωτερικό περιβάλλον, αντιλαμβάνεται πόσο σημαντικό ρόλο παίζει η ποιότητα του εσωτερικού αέρα, στην υγεία του </a:t>
            </a:r>
            <a:r>
              <a:rPr lang="el-GR" dirty="0" smtClean="0">
                <a:solidFill>
                  <a:schemeClr val="bg2">
                    <a:lumMod val="25000"/>
                  </a:schemeClr>
                </a:solidFill>
              </a:rPr>
              <a:t>ανθρώπου.</a:t>
            </a:r>
            <a:r>
              <a:rPr lang="el-GR" dirty="0">
                <a:solidFill>
                  <a:schemeClr val="bg2">
                    <a:lumMod val="25000"/>
                  </a:schemeClr>
                </a:solidFill>
              </a:rPr>
              <a:t> Η παραπάνω παρατήρηση, λαμβάνει ακόμη μεγαλύτερη σημασία, εάν αναλογιστεί κανείς, ότι τα παιδιά προσχολικής και σχολικής ηλικίας περνάνε περίπου 14.000 ώρες (1.6 χρόνια) μέσα σε τάξεις στο σχολείο, από το νηπιαγωγείο μέχρι το λύκειο </a:t>
            </a:r>
          </a:p>
        </p:txBody>
      </p:sp>
      <p:sp>
        <p:nvSpPr>
          <p:cNvPr id="3" name="Title 2"/>
          <p:cNvSpPr>
            <a:spLocks noGrp="1"/>
          </p:cNvSpPr>
          <p:nvPr>
            <p:ph type="title"/>
          </p:nvPr>
        </p:nvSpPr>
        <p:spPr/>
        <p:txBody>
          <a:bodyPr>
            <a:normAutofit fontScale="90000"/>
          </a:bodyPr>
          <a:lstStyle/>
          <a:p>
            <a:r>
              <a:rPr lang="el-GR" dirty="0" smtClean="0"/>
              <a:t>Ρύπανση σε εσωτερικούς χώρους</a:t>
            </a:r>
            <a:endParaRPr lang="el-GR" dirty="0"/>
          </a:p>
        </p:txBody>
      </p:sp>
    </p:spTree>
    <p:extLst>
      <p:ext uri="{BB962C8B-B14F-4D97-AF65-F5344CB8AC3E}">
        <p14:creationId xmlns:p14="http://schemas.microsoft.com/office/powerpoint/2010/main" val="21644707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dirty="0">
                <a:solidFill>
                  <a:schemeClr val="accent2">
                    <a:lumMod val="75000"/>
                  </a:schemeClr>
                </a:solidFill>
              </a:rPr>
              <a:t>Ο κίνδυνος που προέρχεται από τις εκπομπές ρύπων από πηγές εσωτερικού χώρου είναι πολύ υψηλότερος από τον αντίστοιχο κίνδυνο που προκύπτει από την έκθεση σε εξωτερικούς ρύπους. Αυτό οφείλεται κυρίως στο γεγονός ότι οι εσωτερικοί ρύποι βρίσκονται μέσα σε μικρότερο όγκο αέρα με αποτέλεσμα να αυξάνεται η συγκέντρωσή τους.</a:t>
            </a:r>
          </a:p>
        </p:txBody>
      </p:sp>
      <p:sp>
        <p:nvSpPr>
          <p:cNvPr id="3" name="Title 2"/>
          <p:cNvSpPr>
            <a:spLocks noGrp="1"/>
          </p:cNvSpPr>
          <p:nvPr>
            <p:ph type="title"/>
          </p:nvPr>
        </p:nvSpPr>
        <p:spPr/>
        <p:txBody>
          <a:bodyPr>
            <a:normAutofit fontScale="90000"/>
          </a:bodyPr>
          <a:lstStyle/>
          <a:p>
            <a:r>
              <a:rPr lang="el-GR" dirty="0" smtClean="0"/>
              <a:t>Ρύπανση σε εσωτερικούς χώρους</a:t>
            </a:r>
            <a:endParaRPr lang="el-GR" dirty="0"/>
          </a:p>
        </p:txBody>
      </p:sp>
    </p:spTree>
    <p:extLst>
      <p:ext uri="{BB962C8B-B14F-4D97-AF65-F5344CB8AC3E}">
        <p14:creationId xmlns:p14="http://schemas.microsoft.com/office/powerpoint/2010/main" val="16825091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l-GR" dirty="0">
                <a:solidFill>
                  <a:schemeClr val="bg2">
                    <a:lumMod val="25000"/>
                  </a:schemeClr>
                </a:solidFill>
              </a:rPr>
              <a:t>Οι εξωτερικές πηγές εκπομπής ρύπων και αιωρούμενων σωματιδίων μπορεί να είναι μια πολύ σημαντική πηγή τροφοδότησης ρύπων και αιωρούμενων σωματιδίων στους εσωτερικούς χώρους</a:t>
            </a:r>
            <a:r>
              <a:rPr lang="el-GR" dirty="0" smtClean="0">
                <a:solidFill>
                  <a:schemeClr val="bg2">
                    <a:lumMod val="25000"/>
                  </a:schemeClr>
                </a:solidFill>
              </a:rPr>
              <a:t>.</a:t>
            </a:r>
          </a:p>
          <a:p>
            <a:r>
              <a:rPr lang="el-GR" dirty="0" smtClean="0">
                <a:solidFill>
                  <a:schemeClr val="accent2">
                    <a:lumMod val="75000"/>
                  </a:schemeClr>
                </a:solidFill>
              </a:rPr>
              <a:t>Καύση για θέρμανση και μαγείρεμα.</a:t>
            </a:r>
          </a:p>
          <a:p>
            <a:r>
              <a:rPr lang="el-GR" dirty="0" smtClean="0">
                <a:solidFill>
                  <a:schemeClr val="bg2">
                    <a:lumMod val="25000"/>
                  </a:schemeClr>
                </a:solidFill>
              </a:rPr>
              <a:t>Κάπνισμα.</a:t>
            </a:r>
          </a:p>
          <a:p>
            <a:r>
              <a:rPr lang="el-GR" dirty="0" smtClean="0">
                <a:solidFill>
                  <a:schemeClr val="accent2">
                    <a:lumMod val="75000"/>
                  </a:schemeClr>
                </a:solidFill>
              </a:rPr>
              <a:t>Κατασκευαστικά υλικά.</a:t>
            </a:r>
          </a:p>
          <a:p>
            <a:r>
              <a:rPr lang="el-GR" dirty="0" smtClean="0">
                <a:solidFill>
                  <a:schemeClr val="bg2">
                    <a:lumMod val="25000"/>
                  </a:schemeClr>
                </a:solidFill>
              </a:rPr>
              <a:t>Μόνωση κτιρίου, χαλιά, μοκέτες, ντουλάπια.</a:t>
            </a:r>
          </a:p>
          <a:p>
            <a:r>
              <a:rPr lang="el-GR" dirty="0" smtClean="0">
                <a:solidFill>
                  <a:schemeClr val="accent2">
                    <a:lumMod val="75000"/>
                  </a:schemeClr>
                </a:solidFill>
              </a:rPr>
              <a:t>Συστήματα ψύξης.</a:t>
            </a:r>
            <a:endParaRPr lang="el-GR" dirty="0">
              <a:solidFill>
                <a:schemeClr val="accent2">
                  <a:lumMod val="75000"/>
                </a:schemeClr>
              </a:solidFill>
            </a:endParaRPr>
          </a:p>
        </p:txBody>
      </p:sp>
      <p:sp>
        <p:nvSpPr>
          <p:cNvPr id="3" name="Title 2"/>
          <p:cNvSpPr>
            <a:spLocks noGrp="1"/>
          </p:cNvSpPr>
          <p:nvPr>
            <p:ph type="title"/>
          </p:nvPr>
        </p:nvSpPr>
        <p:spPr/>
        <p:txBody>
          <a:bodyPr>
            <a:normAutofit/>
          </a:bodyPr>
          <a:lstStyle/>
          <a:p>
            <a:r>
              <a:rPr lang="el-GR" dirty="0" smtClean="0"/>
              <a:t>Πηγές εσωτερικών ρύπων</a:t>
            </a:r>
            <a:endParaRPr lang="el-GR" dirty="0"/>
          </a:p>
        </p:txBody>
      </p:sp>
    </p:spTree>
    <p:extLst>
      <p:ext uri="{BB962C8B-B14F-4D97-AF65-F5344CB8AC3E}">
        <p14:creationId xmlns:p14="http://schemas.microsoft.com/office/powerpoint/2010/main" val="33822821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dirty="0" smtClean="0"/>
              <a:t>Εσωτερικοί ρύποι και πηγές</a:t>
            </a:r>
            <a:endParaRPr lang="el-GR"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268760"/>
            <a:ext cx="4248471" cy="55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415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algn="just"/>
            <a:r>
              <a:rPr lang="el-GR" dirty="0" smtClean="0">
                <a:solidFill>
                  <a:schemeClr val="bg2">
                    <a:lumMod val="25000"/>
                  </a:schemeClr>
                </a:solidFill>
              </a:rPr>
              <a:t>Εκτείνεται πάνω από την τροπόπαυση και έως το ύψος των 45-55 </a:t>
            </a:r>
            <a:r>
              <a:rPr lang="en-US" dirty="0" smtClean="0">
                <a:solidFill>
                  <a:schemeClr val="bg2">
                    <a:lumMod val="25000"/>
                  </a:schemeClr>
                </a:solidFill>
              </a:rPr>
              <a:t>km.</a:t>
            </a:r>
          </a:p>
          <a:p>
            <a:pPr algn="just"/>
            <a:r>
              <a:rPr lang="el-GR" dirty="0" smtClean="0">
                <a:solidFill>
                  <a:schemeClr val="accent2">
                    <a:lumMod val="75000"/>
                  </a:schemeClr>
                </a:solidFill>
              </a:rPr>
              <a:t>Στα κατώτερα στρώματα της τροπόπαυσης η θερμοκρασία παραμένει σταθερή και σε μεγαλύτερο ύψος αρχίζει και αυξάνεται με το ύψος.</a:t>
            </a:r>
          </a:p>
          <a:p>
            <a:pPr algn="just"/>
            <a:r>
              <a:rPr lang="el-GR" dirty="0" smtClean="0">
                <a:solidFill>
                  <a:schemeClr val="bg2">
                    <a:lumMod val="25000"/>
                  </a:schemeClr>
                </a:solidFill>
              </a:rPr>
              <a:t>Αύξηση της θερμοκρασίας με το ύψος σημαίνει μικρή τάση κάθετης ανάμιξης αερίων μαζών (σταθερότητα).</a:t>
            </a:r>
          </a:p>
          <a:p>
            <a:endParaRPr lang="en-US" dirty="0" smtClean="0"/>
          </a:p>
          <a:p>
            <a:endParaRPr lang="el-GR" dirty="0"/>
          </a:p>
        </p:txBody>
      </p:sp>
      <p:sp>
        <p:nvSpPr>
          <p:cNvPr id="3" name="Τίτλος 2"/>
          <p:cNvSpPr>
            <a:spLocks noGrp="1"/>
          </p:cNvSpPr>
          <p:nvPr>
            <p:ph type="title"/>
          </p:nvPr>
        </p:nvSpPr>
        <p:spPr/>
        <p:txBody>
          <a:bodyPr/>
          <a:lstStyle/>
          <a:p>
            <a:r>
              <a:rPr lang="el-GR" dirty="0" smtClean="0"/>
              <a:t>Στρατόσφαιρα</a:t>
            </a:r>
            <a:endParaRPr lang="el-GR" dirty="0"/>
          </a:p>
        </p:txBody>
      </p:sp>
    </p:spTree>
    <p:extLst>
      <p:ext uri="{BB962C8B-B14F-4D97-AF65-F5344CB8AC3E}">
        <p14:creationId xmlns:p14="http://schemas.microsoft.com/office/powerpoint/2010/main" val="1961920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algn="just"/>
            <a:r>
              <a:rPr lang="el-GR" dirty="0" smtClean="0">
                <a:solidFill>
                  <a:schemeClr val="bg2">
                    <a:lumMod val="25000"/>
                  </a:schemeClr>
                </a:solidFill>
              </a:rPr>
              <a:t>Εκτείνεται από την στρατόπαυση έως το ύψος των 80-90 </a:t>
            </a:r>
            <a:r>
              <a:rPr lang="en-US" dirty="0" smtClean="0">
                <a:solidFill>
                  <a:schemeClr val="bg2">
                    <a:lumMod val="25000"/>
                  </a:schemeClr>
                </a:solidFill>
              </a:rPr>
              <a:t>km.</a:t>
            </a:r>
          </a:p>
          <a:p>
            <a:pPr algn="just"/>
            <a:r>
              <a:rPr lang="el-GR" dirty="0" smtClean="0">
                <a:solidFill>
                  <a:schemeClr val="accent2">
                    <a:lumMod val="75000"/>
                  </a:schemeClr>
                </a:solidFill>
              </a:rPr>
              <a:t>Η θερμοκρασία ελαττώνεται με το ύψος.</a:t>
            </a:r>
          </a:p>
          <a:p>
            <a:pPr algn="just"/>
            <a:r>
              <a:rPr lang="el-GR" dirty="0" smtClean="0">
                <a:solidFill>
                  <a:schemeClr val="bg2">
                    <a:lumMod val="25000"/>
                  </a:schemeClr>
                </a:solidFill>
              </a:rPr>
              <a:t>Το άνω όριο της μεσόσφαιρας, η </a:t>
            </a:r>
            <a:r>
              <a:rPr lang="el-GR" dirty="0" err="1" smtClean="0">
                <a:solidFill>
                  <a:schemeClr val="bg2">
                    <a:lumMod val="25000"/>
                  </a:schemeClr>
                </a:solidFill>
              </a:rPr>
              <a:t>μεσόπαυση</a:t>
            </a:r>
            <a:r>
              <a:rPr lang="el-GR" dirty="0">
                <a:solidFill>
                  <a:schemeClr val="bg2">
                    <a:lumMod val="25000"/>
                  </a:schemeClr>
                </a:solidFill>
              </a:rPr>
              <a:t> </a:t>
            </a:r>
            <a:r>
              <a:rPr lang="el-GR" dirty="0" smtClean="0">
                <a:solidFill>
                  <a:schemeClr val="bg2">
                    <a:lumMod val="25000"/>
                  </a:schemeClr>
                </a:solidFill>
              </a:rPr>
              <a:t>είναι η ψυχρότερη ζώνη όλης της ατμόσφαιρας.</a:t>
            </a:r>
          </a:p>
          <a:p>
            <a:pPr algn="just"/>
            <a:r>
              <a:rPr lang="el-GR" dirty="0" smtClean="0">
                <a:solidFill>
                  <a:schemeClr val="accent2">
                    <a:lumMod val="75000"/>
                  </a:schemeClr>
                </a:solidFill>
              </a:rPr>
              <a:t>Χαρακτηρίζεται από έντονη κάθετη ανάμιξη αερίων μαζών.</a:t>
            </a:r>
            <a:endParaRPr lang="el-GR" dirty="0">
              <a:solidFill>
                <a:schemeClr val="accent2">
                  <a:lumMod val="75000"/>
                </a:schemeClr>
              </a:solidFill>
            </a:endParaRPr>
          </a:p>
        </p:txBody>
      </p:sp>
      <p:sp>
        <p:nvSpPr>
          <p:cNvPr id="3" name="Τίτλος 2"/>
          <p:cNvSpPr>
            <a:spLocks noGrp="1"/>
          </p:cNvSpPr>
          <p:nvPr>
            <p:ph type="title"/>
          </p:nvPr>
        </p:nvSpPr>
        <p:spPr/>
        <p:txBody>
          <a:bodyPr/>
          <a:lstStyle/>
          <a:p>
            <a:r>
              <a:rPr lang="el-GR" dirty="0" err="1" smtClean="0"/>
              <a:t>Μεσόσφαιρα</a:t>
            </a:r>
            <a:endParaRPr lang="el-GR" dirty="0"/>
          </a:p>
        </p:txBody>
      </p:sp>
    </p:spTree>
    <p:extLst>
      <p:ext uri="{BB962C8B-B14F-4D97-AF65-F5344CB8AC3E}">
        <p14:creationId xmlns:p14="http://schemas.microsoft.com/office/powerpoint/2010/main" val="6352740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2036</TotalTime>
  <Words>3926</Words>
  <Application>Microsoft Office PowerPoint</Application>
  <PresentationFormat>Προβολή στην οθόνη (4:3)</PresentationFormat>
  <Paragraphs>448</Paragraphs>
  <Slides>73</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73</vt:i4>
      </vt:variant>
    </vt:vector>
  </HeadingPairs>
  <TitlesOfParts>
    <vt:vector size="81" baseType="lpstr">
      <vt:lpstr>Arial</vt:lpstr>
      <vt:lpstr>Calibri</vt:lpstr>
      <vt:lpstr>Lucida Sans Unicode</vt:lpstr>
      <vt:lpstr>Verdana</vt:lpstr>
      <vt:lpstr>Wingdings</vt:lpstr>
      <vt:lpstr>Wingdings 2</vt:lpstr>
      <vt:lpstr>Wingdings 3</vt:lpstr>
      <vt:lpstr>Συγκέντρωση</vt:lpstr>
      <vt:lpstr>Εισαγωγή στην Αέρια Ρύπανση Διάλεξη στο πλαίσιο του μαθήματος  Ρύπανση και Προστασία Περιβάλλοντος</vt:lpstr>
      <vt:lpstr>ΔΟΜΗ ΤΗΣ ΔΙΑΛΕΞΗΣ</vt:lpstr>
      <vt:lpstr>Ατμόσφαιρα</vt:lpstr>
      <vt:lpstr>Ατμόσφαιρα</vt:lpstr>
      <vt:lpstr>Σύσταση της ατμόσφαιρας</vt:lpstr>
      <vt:lpstr>Τα στρώματα της ατμόσφαιρας</vt:lpstr>
      <vt:lpstr>Τροπόσφαιρα</vt:lpstr>
      <vt:lpstr>Στρατόσφαιρα</vt:lpstr>
      <vt:lpstr>Μεσόσφαιρα</vt:lpstr>
      <vt:lpstr>Θερμόσφαιρα</vt:lpstr>
      <vt:lpstr>Εξώσφαιρα</vt:lpstr>
      <vt:lpstr>Θερμοκρασιακή αναστροφή</vt:lpstr>
      <vt:lpstr>Αναστροφή εδάφους και ανυψωμένη</vt:lpstr>
      <vt:lpstr>Είδη θερμοκρασιακών αναστροφών</vt:lpstr>
      <vt:lpstr>Αναστροφές ακτινοβολίας</vt:lpstr>
      <vt:lpstr>Αναστροφές κατάπτωσης</vt:lpstr>
      <vt:lpstr>Αναστροφές μεταφοράς</vt:lpstr>
      <vt:lpstr>Ταξινόμηση των ρύπων</vt:lpstr>
      <vt:lpstr>Κατηγοριοποίηση ρύπων ανάλογα με τη χημική τους σύσταση</vt:lpstr>
      <vt:lpstr>Μονάδες μέτρησης συγκέντρωσης αερίων ρύπων</vt:lpstr>
      <vt:lpstr>Πηγές Ρύπανσης</vt:lpstr>
      <vt:lpstr>ΚΥΡΙΕΣ ΠΗΓΕΣ ΡΥΠΑΝΣΗΣ ΑΠΟ ΑΝΘΡΩΠΙΝΕΣ ΔΡΑΣΤΗΡΙΟΤΗΤΕΣ</vt:lpstr>
      <vt:lpstr>ΑΛΛΕΣ ΑΝΘΡΩΠΙΝΕΣ ΔΡΑΣΤΗΡΙΟΤΗΤΕΣ ΚΑΙ ΕΚΠΟΜΠΕΣ</vt:lpstr>
      <vt:lpstr>ΑΣΤΙΚΕΣ ΚΑΙ ΒΙΟΜΗΧΑΝΙΚΕΣ ΠΗΓΕΣ</vt:lpstr>
      <vt:lpstr>ΑΣΤΙΚΕΣ ΚΑΙ ΒΙΟΜΗΧΑΝΙΚΕΣ ΠΗΓΕΣ</vt:lpstr>
      <vt:lpstr>Εκπεμπόμενοι ρύποι από διάφορες βιομηχανικές δραστηριότητες</vt:lpstr>
      <vt:lpstr>ΓΕΩΡΓΙΚΕΣ ΚΑΙ ΑΓΡΟΤΙΚΕΣ ΠΗΓΕΣ</vt:lpstr>
      <vt:lpstr>ΦΥΣΙΚΕΣ ΠΗΓΕΣ</vt:lpstr>
      <vt:lpstr>Παρουσίαση του PowerPoint</vt:lpstr>
      <vt:lpstr>Επιδράσεις της ρύπανσης στην πανίδα</vt:lpstr>
      <vt:lpstr>Επιδράσεις της ατμοσφαιρικής ρύπανσης στη χλωρίδα</vt:lpstr>
      <vt:lpstr>Βασικοί πρωτογενείς ρύποι που σχετίζονται με επιπτώσεις στη χλωρίδα</vt:lpstr>
      <vt:lpstr>Βασικοί πρωτογενείς ρύποι που σχετίζονται με επιπτώσεις στη χλωρίδα</vt:lpstr>
      <vt:lpstr>Βασικοί δευτερογενείς ρύποι που σχετίζονται με επιπτώσεις στη χλωρίδα</vt:lpstr>
      <vt:lpstr>Βασικοί δευτερογενείς ρύποι που σχετίζονται με επιπτώσεις στη χλωρίδα</vt:lpstr>
      <vt:lpstr>Επιπτώσεις στη χλωρίδα</vt:lpstr>
      <vt:lpstr>Όξινες αποθέσεις</vt:lpstr>
      <vt:lpstr>Κατηγορίες και διαστάσεις της ρύπανσης</vt:lpstr>
      <vt:lpstr>Μορφές ατμοσφαιρικών ρύπων</vt:lpstr>
      <vt:lpstr>Διεργασίες απομάκρυνσης ρύπων από την ατμόσφαιρα</vt:lpstr>
      <vt:lpstr>Υγρή απόθεση</vt:lpstr>
      <vt:lpstr>Ξηρή απόθεση</vt:lpstr>
      <vt:lpstr>Αέριοι ρύποι</vt:lpstr>
      <vt:lpstr>Αέριοι ρύποι</vt:lpstr>
      <vt:lpstr>Μονοξείδιο του άνθρακα</vt:lpstr>
      <vt:lpstr>Πηγές παραγωγής CO στην ατμόσφαιρα</vt:lpstr>
      <vt:lpstr>Τοξικότητα του Μονοξειδίου του άνθρακα</vt:lpstr>
      <vt:lpstr>Ενώσεις που περιέχουν άζωτο</vt:lpstr>
      <vt:lpstr>Πηγές παραγωγής οξειδίων του Ν2 </vt:lpstr>
      <vt:lpstr>Πηγές παραγωγής οξειδίων του Ν2 </vt:lpstr>
      <vt:lpstr>Υποξείδιο του αξώτου Ν2Ο</vt:lpstr>
      <vt:lpstr>Αντιδράσεις μετατροπής οξειδίων του αζώτου ΝΟχ</vt:lpstr>
      <vt:lpstr>Όζον</vt:lpstr>
      <vt:lpstr>Πολυκυκλικοί Αρωματικοί Υδρογονάνθρακες (ΠΑΥ)</vt:lpstr>
      <vt:lpstr>Πολυκυκλικοί Αρωματικοί Υδρογονάνθρακες (ΠΑΥ)</vt:lpstr>
      <vt:lpstr>Πηγές ΠΑΥ στην ατμόσφαιρα</vt:lpstr>
      <vt:lpstr>Μόλυβδος</vt:lpstr>
      <vt:lpstr>Μόλυβδος</vt:lpstr>
      <vt:lpstr>Αμιάντος</vt:lpstr>
      <vt:lpstr>Διοξίνες και φουράνια</vt:lpstr>
      <vt:lpstr>Διοξίνες και φουράνια</vt:lpstr>
      <vt:lpstr>Διοξίνες και φουράνια</vt:lpstr>
      <vt:lpstr>Αιωρούμενα σωματίδια</vt:lpstr>
      <vt:lpstr>Φαινόμενο του θερμοκηπίου</vt:lpstr>
      <vt:lpstr>Αντιμετώπιση του φαινομένου του θερμοκηπίου</vt:lpstr>
      <vt:lpstr>Τρύπα του όζοντος</vt:lpstr>
      <vt:lpstr>Όξινη βροχή</vt:lpstr>
      <vt:lpstr>Καπνομίχλη</vt:lpstr>
      <vt:lpstr>Φωτοχημική ομίχλη</vt:lpstr>
      <vt:lpstr>Ρύπανση σε εσωτερικούς χώρους</vt:lpstr>
      <vt:lpstr>Ρύπανση σε εσωτερικούς χώρους</vt:lpstr>
      <vt:lpstr>Πηγές εσωτερικών ρύπων</vt:lpstr>
      <vt:lpstr>Εσωτερικοί ρύποι και πηγές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Κοινωνικό μάρκετινγκ και ανακύκλωση αποβλήτων ηλεκτρικού και ηλεκτρονικού εξοπλισμού</dc:title>
  <dc:creator>Stavros</dc:creator>
  <cp:lastModifiedBy>user</cp:lastModifiedBy>
  <cp:revision>151</cp:revision>
  <dcterms:created xsi:type="dcterms:W3CDTF">2015-09-24T13:17:30Z</dcterms:created>
  <dcterms:modified xsi:type="dcterms:W3CDTF">2018-01-03T09:32:20Z</dcterms:modified>
</cp:coreProperties>
</file>