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1" r:id="rId4"/>
    <p:sldId id="257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AA1158-C031-4701-938B-E9F8A9F2F896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4E65A8-AB61-492E-9210-464EA2D9F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err="1"/>
              <a:t>Καθηκοντα</a:t>
            </a:r>
            <a:r>
              <a:rPr lang="el-GR" b="1" dirty="0"/>
              <a:t> και </a:t>
            </a:r>
            <a:r>
              <a:rPr lang="el-GR" b="1" dirty="0" err="1"/>
              <a:t>αρμοδιοτητεσ</a:t>
            </a:r>
            <a:r>
              <a:rPr lang="el-GR" b="1" dirty="0"/>
              <a:t> των </a:t>
            </a:r>
            <a:r>
              <a:rPr lang="el-GR" b="1" dirty="0" err="1"/>
              <a:t>Σχολικων</a:t>
            </a:r>
            <a:r>
              <a:rPr lang="el-GR" b="1" dirty="0"/>
              <a:t> </a:t>
            </a:r>
            <a:r>
              <a:rPr lang="el-GR" b="1" dirty="0" err="1"/>
              <a:t>συμβουλων</a:t>
            </a:r>
            <a:endParaRPr lang="en-US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286000" y="5214950"/>
            <a:ext cx="6172200" cy="1159972"/>
          </a:xfrm>
        </p:spPr>
        <p:txBody>
          <a:bodyPr>
            <a:noAutofit/>
          </a:bodyPr>
          <a:lstStyle/>
          <a:p>
            <a:r>
              <a:rPr lang="el-GR" sz="1600" dirty="0">
                <a:solidFill>
                  <a:schemeClr val="accent3">
                    <a:lumMod val="75000"/>
                  </a:schemeClr>
                </a:solidFill>
              </a:rPr>
              <a:t>Μαρία Χατζή</a:t>
            </a:r>
          </a:p>
          <a:p>
            <a:r>
              <a:rPr lang="el-GR" sz="1600" dirty="0">
                <a:solidFill>
                  <a:schemeClr val="accent3">
                    <a:lumMod val="75000"/>
                  </a:schemeClr>
                </a:solidFill>
              </a:rPr>
              <a:t>ΕΔΙΠ, ΠΑΝΕΠΙΣΤΗΜΙΟ ΘΕΣΣΑΛΙΑΣ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Autofit/>
          </a:bodyPr>
          <a:lstStyle/>
          <a:p>
            <a:r>
              <a:rPr lang="el-GR" sz="2300" b="1" dirty="0" err="1">
                <a:solidFill>
                  <a:schemeClr val="accent1"/>
                </a:solidFill>
              </a:rPr>
              <a:t>Καθηκοντα</a:t>
            </a:r>
            <a:r>
              <a:rPr lang="el-GR" sz="2300" b="1" dirty="0">
                <a:solidFill>
                  <a:schemeClr val="accent1"/>
                </a:solidFill>
              </a:rPr>
              <a:t> και </a:t>
            </a:r>
            <a:r>
              <a:rPr lang="el-GR" sz="2300" b="1" dirty="0" err="1">
                <a:solidFill>
                  <a:schemeClr val="accent1"/>
                </a:solidFill>
              </a:rPr>
              <a:t>αρμοδιοτητεσ</a:t>
            </a:r>
            <a:r>
              <a:rPr lang="el-GR" sz="2300" b="1" dirty="0">
                <a:solidFill>
                  <a:schemeClr val="accent1"/>
                </a:solidFill>
              </a:rPr>
              <a:t> των Σχολικών </a:t>
            </a:r>
            <a:r>
              <a:rPr lang="el-GR" sz="23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300" b="1" dirty="0">
                <a:solidFill>
                  <a:schemeClr val="accent1"/>
                </a:solidFill>
              </a:rPr>
              <a:t> σε </a:t>
            </a:r>
            <a:r>
              <a:rPr lang="el-GR" sz="2300" b="1" dirty="0" err="1">
                <a:solidFill>
                  <a:schemeClr val="accent1"/>
                </a:solidFill>
              </a:rPr>
              <a:t>σχεση</a:t>
            </a:r>
            <a:r>
              <a:rPr lang="el-GR" sz="2300" b="1" dirty="0">
                <a:solidFill>
                  <a:schemeClr val="accent1"/>
                </a:solidFill>
              </a:rPr>
              <a:t> με </a:t>
            </a:r>
            <a:r>
              <a:rPr lang="el-GR" sz="2300" b="1" dirty="0" err="1">
                <a:solidFill>
                  <a:schemeClr val="accent1"/>
                </a:solidFill>
              </a:rPr>
              <a:t>τουσ</a:t>
            </a:r>
            <a:r>
              <a:rPr lang="el-GR" sz="2300" b="1" dirty="0">
                <a:solidFill>
                  <a:schemeClr val="accent1"/>
                </a:solidFill>
              </a:rPr>
              <a:t> </a:t>
            </a:r>
            <a:r>
              <a:rPr lang="el-GR" sz="2300" b="1" dirty="0" err="1">
                <a:solidFill>
                  <a:schemeClr val="accent1"/>
                </a:solidFill>
              </a:rPr>
              <a:t>εκπαιδευτικουσ</a:t>
            </a:r>
            <a:r>
              <a:rPr lang="el-GR" sz="2300" b="1" dirty="0">
                <a:solidFill>
                  <a:schemeClr val="accent1"/>
                </a:solidFill>
              </a:rPr>
              <a:t> (</a:t>
            </a:r>
            <a:r>
              <a:rPr lang="el-GR" sz="2300" b="1" dirty="0" err="1">
                <a:solidFill>
                  <a:schemeClr val="accent1"/>
                </a:solidFill>
              </a:rPr>
              <a:t>αρθρο</a:t>
            </a:r>
            <a:r>
              <a:rPr lang="el-GR" sz="2300" b="1" dirty="0">
                <a:solidFill>
                  <a:schemeClr val="accent1"/>
                </a:solidFill>
              </a:rPr>
              <a:t> 9)</a:t>
            </a:r>
            <a:endParaRPr lang="en-US" sz="2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Ενημερώνουν για τη </a:t>
            </a:r>
            <a:r>
              <a:rPr lang="el-GR" b="1" dirty="0"/>
              <a:t>σημασία της σύγχρονης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κής</a:t>
            </a:r>
            <a:r>
              <a:rPr lang="el-GR" b="1" dirty="0"/>
              <a:t> τεχνολογίας </a:t>
            </a:r>
            <a:r>
              <a:rPr lang="el-GR" dirty="0"/>
              <a:t>και ενθαρρύνουν την εφαρμογή της</a:t>
            </a:r>
            <a:endParaRPr lang="en-US" dirty="0"/>
          </a:p>
          <a:p>
            <a:r>
              <a:rPr lang="el-GR" b="1" dirty="0"/>
              <a:t>Παρακολουθούν</a:t>
            </a:r>
            <a:r>
              <a:rPr lang="el-GR" dirty="0"/>
              <a:t> ύστερα από ενημέρωση των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κών</a:t>
            </a:r>
            <a:r>
              <a:rPr lang="el-GR" dirty="0"/>
              <a:t>, </a:t>
            </a:r>
            <a:r>
              <a:rPr lang="el-GR" b="1" dirty="0"/>
              <a:t>διδασκαλίες</a:t>
            </a:r>
            <a:r>
              <a:rPr lang="el-GR" dirty="0"/>
              <a:t> και κάνουν τις αναγκαίες παρατηρήσεις και υποδείξεις σχετικά με τους τρόπους σχεδιασμού, οργάνωσης και πραγματοποίησης της διδασκαλίας</a:t>
            </a:r>
          </a:p>
          <a:p>
            <a:r>
              <a:rPr lang="el-GR" b="1" dirty="0"/>
              <a:t>Οργανώνουν οι ίδιοι ή αναθέτουν διδασκαλίες σε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κούς</a:t>
            </a:r>
            <a:r>
              <a:rPr lang="el-GR" b="1" dirty="0"/>
              <a:t>,</a:t>
            </a:r>
            <a:r>
              <a:rPr lang="el-GR" dirty="0"/>
              <a:t> τις οποίες παρακολουθούν υποχρεωτικά οι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κοί</a:t>
            </a:r>
            <a:r>
              <a:rPr lang="el-GR" dirty="0"/>
              <a:t> του αντίστοιχου γνωστικού αντικειμένου των σχολείων με σκοπό την ανταλλαγή εμπειριών</a:t>
            </a:r>
          </a:p>
          <a:p>
            <a:r>
              <a:rPr lang="el-GR" b="1" dirty="0"/>
              <a:t>Συνεργάζονται με τα εκπαιδευτικά ιδρύματα </a:t>
            </a:r>
            <a:r>
              <a:rPr lang="el-GR" dirty="0"/>
              <a:t>ιδιαίτερα σε θέματα </a:t>
            </a:r>
            <a:r>
              <a:rPr lang="el-GR" b="1" dirty="0"/>
              <a:t>πρακτικής άσκησης των φοιτητών </a:t>
            </a:r>
            <a:r>
              <a:rPr lang="el-GR" dirty="0"/>
              <a:t>και παιδαγωγικής έρευνας και επιμόρφωσης των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κών</a:t>
            </a:r>
            <a:r>
              <a:rPr lang="el-GR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300" b="1" dirty="0" err="1">
                <a:solidFill>
                  <a:schemeClr val="accent1"/>
                </a:solidFill>
              </a:rPr>
              <a:t>Καθηκοντα</a:t>
            </a:r>
            <a:r>
              <a:rPr lang="el-GR" sz="2300" b="1" dirty="0">
                <a:solidFill>
                  <a:schemeClr val="accent1"/>
                </a:solidFill>
              </a:rPr>
              <a:t> και </a:t>
            </a:r>
            <a:r>
              <a:rPr lang="el-GR" sz="2300" b="1" dirty="0" err="1">
                <a:solidFill>
                  <a:schemeClr val="accent1"/>
                </a:solidFill>
              </a:rPr>
              <a:t>αρμοδιοτητεσ</a:t>
            </a:r>
            <a:r>
              <a:rPr lang="el-GR" sz="2300" b="1" dirty="0">
                <a:solidFill>
                  <a:schemeClr val="accent1"/>
                </a:solidFill>
              </a:rPr>
              <a:t> των Σχολικών </a:t>
            </a:r>
            <a:r>
              <a:rPr lang="el-GR" sz="23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300" b="1" dirty="0">
                <a:solidFill>
                  <a:schemeClr val="accent1"/>
                </a:solidFill>
              </a:rPr>
              <a:t> σε </a:t>
            </a:r>
            <a:r>
              <a:rPr lang="el-GR" sz="2300" b="1" dirty="0" err="1">
                <a:solidFill>
                  <a:schemeClr val="accent1"/>
                </a:solidFill>
              </a:rPr>
              <a:t>σχεση</a:t>
            </a:r>
            <a:r>
              <a:rPr lang="el-GR" sz="2300" b="1" dirty="0">
                <a:solidFill>
                  <a:schemeClr val="accent1"/>
                </a:solidFill>
              </a:rPr>
              <a:t> με </a:t>
            </a:r>
            <a:r>
              <a:rPr lang="el-GR" sz="2300" b="1" dirty="0" err="1">
                <a:solidFill>
                  <a:schemeClr val="accent1"/>
                </a:solidFill>
              </a:rPr>
              <a:t>τουσ</a:t>
            </a:r>
            <a:r>
              <a:rPr lang="el-GR" sz="2300" b="1" dirty="0">
                <a:solidFill>
                  <a:schemeClr val="accent1"/>
                </a:solidFill>
              </a:rPr>
              <a:t> </a:t>
            </a:r>
            <a:r>
              <a:rPr lang="el-GR" sz="2300" b="1" dirty="0" err="1">
                <a:solidFill>
                  <a:schemeClr val="accent1"/>
                </a:solidFill>
              </a:rPr>
              <a:t>εκπαιδευτικουσ</a:t>
            </a:r>
            <a:r>
              <a:rPr lang="el-GR" sz="2300" b="1" dirty="0">
                <a:solidFill>
                  <a:schemeClr val="accent1"/>
                </a:solidFill>
              </a:rPr>
              <a:t> (</a:t>
            </a:r>
            <a:r>
              <a:rPr lang="el-GR" sz="2300" b="1" dirty="0" err="1">
                <a:solidFill>
                  <a:schemeClr val="accent1"/>
                </a:solidFill>
              </a:rPr>
              <a:t>αρθρο</a:t>
            </a:r>
            <a:r>
              <a:rPr lang="el-GR" sz="2300" b="1" dirty="0">
                <a:solidFill>
                  <a:schemeClr val="accent1"/>
                </a:solidFill>
              </a:rPr>
              <a:t> 9)</a:t>
            </a:r>
            <a:endParaRPr lang="en-US" sz="2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Εξετάζουν</a:t>
            </a:r>
            <a:r>
              <a:rPr lang="el-GR" dirty="0"/>
              <a:t>, σε συνεργασία με τους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κούς</a:t>
            </a:r>
            <a:r>
              <a:rPr lang="el-GR" dirty="0"/>
              <a:t>, </a:t>
            </a:r>
            <a:r>
              <a:rPr lang="el-GR" b="1" dirty="0"/>
              <a:t>θέματα επίδοσης και αξιολόγησης των μαθημάτων</a:t>
            </a:r>
          </a:p>
          <a:p>
            <a:r>
              <a:rPr lang="el-GR" b="1" dirty="0"/>
              <a:t>Καθοδηγούν </a:t>
            </a:r>
            <a:r>
              <a:rPr lang="el-GR" dirty="0"/>
              <a:t>τους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κούς</a:t>
            </a:r>
            <a:r>
              <a:rPr lang="el-GR" dirty="0"/>
              <a:t> </a:t>
            </a:r>
            <a:r>
              <a:rPr lang="el-GR" b="1" dirty="0"/>
              <a:t>για τον ορθό τρόπο επικοινωνίας τους με τους γονείς και τους μαθητές, </a:t>
            </a:r>
            <a:r>
              <a:rPr lang="el-GR" dirty="0"/>
              <a:t>για την καλή συνεργασία τους ως μελών του Συλλόγου των Διδασκόντων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Autofit/>
          </a:bodyPr>
          <a:lstStyle/>
          <a:p>
            <a:r>
              <a:rPr lang="el-GR" sz="2300" b="1" dirty="0" err="1">
                <a:solidFill>
                  <a:schemeClr val="accent1"/>
                </a:solidFill>
              </a:rPr>
              <a:t>Καθηκοντα</a:t>
            </a:r>
            <a:r>
              <a:rPr lang="el-GR" sz="2300" b="1" dirty="0">
                <a:solidFill>
                  <a:schemeClr val="accent1"/>
                </a:solidFill>
              </a:rPr>
              <a:t> και </a:t>
            </a:r>
            <a:r>
              <a:rPr lang="el-GR" sz="2300" b="1" dirty="0" err="1">
                <a:solidFill>
                  <a:schemeClr val="accent1"/>
                </a:solidFill>
              </a:rPr>
              <a:t>αρμοδιοτητεσ</a:t>
            </a:r>
            <a:r>
              <a:rPr lang="el-GR" sz="2300" b="1" dirty="0">
                <a:solidFill>
                  <a:schemeClr val="accent1"/>
                </a:solidFill>
              </a:rPr>
              <a:t> των Σχολικών </a:t>
            </a:r>
            <a:r>
              <a:rPr lang="el-GR" sz="23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300" b="1" dirty="0">
                <a:solidFill>
                  <a:schemeClr val="accent1"/>
                </a:solidFill>
              </a:rPr>
              <a:t> σε </a:t>
            </a:r>
            <a:r>
              <a:rPr lang="el-GR" sz="2300" b="1" dirty="0" err="1">
                <a:solidFill>
                  <a:schemeClr val="accent1"/>
                </a:solidFill>
              </a:rPr>
              <a:t>σχεση</a:t>
            </a:r>
            <a:r>
              <a:rPr lang="el-GR" sz="2300" b="1" dirty="0">
                <a:solidFill>
                  <a:schemeClr val="accent1"/>
                </a:solidFill>
              </a:rPr>
              <a:t> με </a:t>
            </a:r>
            <a:r>
              <a:rPr lang="el-GR" sz="2300" b="1" dirty="0" err="1">
                <a:solidFill>
                  <a:schemeClr val="accent1"/>
                </a:solidFill>
              </a:rPr>
              <a:t>τουσ</a:t>
            </a:r>
            <a:r>
              <a:rPr lang="el-GR" sz="2300" b="1" dirty="0">
                <a:solidFill>
                  <a:schemeClr val="accent1"/>
                </a:solidFill>
              </a:rPr>
              <a:t> Δ/</a:t>
            </a:r>
            <a:r>
              <a:rPr lang="el-GR" sz="2300" b="1" dirty="0" err="1">
                <a:solidFill>
                  <a:schemeClr val="accent1"/>
                </a:solidFill>
              </a:rPr>
              <a:t>ντέσ </a:t>
            </a:r>
            <a:r>
              <a:rPr lang="el-GR" sz="2300" b="1" dirty="0">
                <a:solidFill>
                  <a:schemeClr val="accent1"/>
                </a:solidFill>
              </a:rPr>
              <a:t>των </a:t>
            </a:r>
            <a:r>
              <a:rPr lang="el-GR" sz="2300" b="1" dirty="0" err="1">
                <a:solidFill>
                  <a:schemeClr val="accent1"/>
                </a:solidFill>
              </a:rPr>
              <a:t>σχολικων</a:t>
            </a:r>
            <a:r>
              <a:rPr lang="el-GR" sz="2300" b="1" dirty="0">
                <a:solidFill>
                  <a:schemeClr val="accent1"/>
                </a:solidFill>
              </a:rPr>
              <a:t> </a:t>
            </a:r>
            <a:r>
              <a:rPr lang="el-GR" sz="2300" b="1" dirty="0" err="1">
                <a:solidFill>
                  <a:schemeClr val="accent1"/>
                </a:solidFill>
              </a:rPr>
              <a:t>μοναδων</a:t>
            </a:r>
            <a:r>
              <a:rPr lang="el-GR" sz="2300" b="1" dirty="0">
                <a:solidFill>
                  <a:schemeClr val="accent1"/>
                </a:solidFill>
              </a:rPr>
              <a:t> και τους </a:t>
            </a:r>
            <a:r>
              <a:rPr lang="el-GR" sz="2300" b="1" dirty="0" err="1">
                <a:solidFill>
                  <a:schemeClr val="accent1"/>
                </a:solidFill>
              </a:rPr>
              <a:t>Συλλογουσ</a:t>
            </a:r>
            <a:r>
              <a:rPr lang="el-GR" sz="2300" b="1" dirty="0">
                <a:solidFill>
                  <a:schemeClr val="accent1"/>
                </a:solidFill>
              </a:rPr>
              <a:t> </a:t>
            </a:r>
            <a:r>
              <a:rPr lang="el-GR" sz="2300" b="1" dirty="0" err="1">
                <a:solidFill>
                  <a:schemeClr val="accent1"/>
                </a:solidFill>
              </a:rPr>
              <a:t>Διδασκοντων</a:t>
            </a:r>
            <a:r>
              <a:rPr lang="el-GR" sz="2300" b="1" dirty="0">
                <a:solidFill>
                  <a:schemeClr val="accent1"/>
                </a:solidFill>
              </a:rPr>
              <a:t> (</a:t>
            </a:r>
            <a:r>
              <a:rPr lang="el-GR" sz="2300" b="1" dirty="0" err="1">
                <a:solidFill>
                  <a:schemeClr val="accent1"/>
                </a:solidFill>
              </a:rPr>
              <a:t>αρθρο</a:t>
            </a:r>
            <a:r>
              <a:rPr lang="el-GR" sz="2300" b="1" dirty="0">
                <a:solidFill>
                  <a:schemeClr val="accent1"/>
                </a:solidFill>
              </a:rPr>
              <a:t> 10)</a:t>
            </a:r>
            <a:endParaRPr lang="en-US" sz="2300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Μετέχουν σε κοινές συσκέψεις με τους Δ/</a:t>
            </a:r>
            <a:r>
              <a:rPr lang="el-GR" dirty="0" err="1"/>
              <a:t>ντές </a:t>
            </a:r>
            <a:r>
              <a:rPr lang="el-GR" dirty="0"/>
              <a:t>των σχολικών μονάδων και τους Δ/</a:t>
            </a:r>
            <a:r>
              <a:rPr lang="el-GR" dirty="0" err="1"/>
              <a:t>ντές Εκπ</a:t>
            </a:r>
            <a:r>
              <a:rPr lang="el-GR" dirty="0"/>
              <a:t>/σης </a:t>
            </a:r>
          </a:p>
          <a:p>
            <a:endParaRPr lang="el-GR" dirty="0"/>
          </a:p>
          <a:p>
            <a:r>
              <a:rPr lang="el-GR" dirty="0"/>
              <a:t>Συνεργάζονται με τους Δ/</a:t>
            </a:r>
            <a:r>
              <a:rPr lang="el-GR" dirty="0" err="1"/>
              <a:t>ντές </a:t>
            </a:r>
            <a:r>
              <a:rPr lang="el-GR" dirty="0"/>
              <a:t>των σχολικών μονάδων με σκοπό:</a:t>
            </a:r>
          </a:p>
          <a:p>
            <a:pPr>
              <a:buNone/>
            </a:pPr>
            <a:r>
              <a:rPr lang="el-GR" dirty="0"/>
              <a:t>	- τον </a:t>
            </a:r>
            <a:r>
              <a:rPr lang="el-GR" b="1" dirty="0"/>
              <a:t>προγραμματισμό των παιδαγωγικών συναντήσεων</a:t>
            </a:r>
            <a:r>
              <a:rPr lang="el-GR" dirty="0"/>
              <a:t> με το διδακτικό προσωπικό, </a:t>
            </a:r>
          </a:p>
          <a:p>
            <a:pPr>
              <a:buNone/>
            </a:pPr>
            <a:r>
              <a:rPr lang="el-GR" b="1" dirty="0"/>
              <a:t>	-την οργάνωση της επιμόρφωσής τους </a:t>
            </a:r>
            <a:r>
              <a:rPr lang="el-GR" dirty="0"/>
              <a:t>(</a:t>
            </a:r>
            <a:r>
              <a:rPr lang="el-GR" dirty="0" err="1"/>
              <a:t>ενδοσχολική</a:t>
            </a:r>
            <a:r>
              <a:rPr lang="el-GR" dirty="0"/>
              <a:t> επιμόρφωση), </a:t>
            </a:r>
          </a:p>
          <a:p>
            <a:pPr>
              <a:buNone/>
            </a:pPr>
            <a:r>
              <a:rPr lang="el-GR" dirty="0"/>
              <a:t>	-τις </a:t>
            </a:r>
            <a:r>
              <a:rPr lang="el-GR" b="1" dirty="0"/>
              <a:t>παιδαγωγικές συνεδριάσεις</a:t>
            </a:r>
            <a:r>
              <a:rPr lang="el-GR" dirty="0"/>
              <a:t>, τον προγραμματισμό και απολογισμό του έργου του σχολείου, </a:t>
            </a:r>
          </a:p>
          <a:p>
            <a:pPr>
              <a:buNone/>
            </a:pPr>
            <a:r>
              <a:rPr lang="el-GR" dirty="0"/>
              <a:t>	-τον </a:t>
            </a:r>
            <a:r>
              <a:rPr lang="el-GR" b="1" dirty="0"/>
              <a:t>εμπλουτισμό και τη λειτουργία των εργαστηρίων, των βιβλιοθηκών </a:t>
            </a:r>
            <a:r>
              <a:rPr lang="el-GR" dirty="0"/>
              <a:t>και λοιπών εξοπλιστικών μέσων και γενικά την αντιμετώπιση κάθε προβλήματος της αρμοδιότητάς του το οποίο ενδεχομένως παρακωλύει την ομαλή λειτουργία του σχολείου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l-GR" sz="2800" b="1" dirty="0" err="1">
                <a:solidFill>
                  <a:schemeClr val="accent1"/>
                </a:solidFill>
              </a:rPr>
              <a:t>Αρμοδιοτητεσ</a:t>
            </a:r>
            <a:r>
              <a:rPr lang="el-GR" sz="2800" b="1" dirty="0">
                <a:solidFill>
                  <a:schemeClr val="accent1"/>
                </a:solidFill>
              </a:rPr>
              <a:t> των </a:t>
            </a:r>
            <a:r>
              <a:rPr lang="el-GR" sz="2800" b="1" dirty="0" err="1">
                <a:solidFill>
                  <a:schemeClr val="accent1"/>
                </a:solidFill>
              </a:rPr>
              <a:t>Σχολικων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800" b="1" dirty="0">
                <a:solidFill>
                  <a:schemeClr val="accent1"/>
                </a:solidFill>
              </a:rPr>
              <a:t> σε σχέση με </a:t>
            </a:r>
            <a:r>
              <a:rPr lang="el-GR" sz="2800" b="1" dirty="0" err="1">
                <a:solidFill>
                  <a:schemeClr val="accent1"/>
                </a:solidFill>
              </a:rPr>
              <a:t>αλλουσ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φορεισ</a:t>
            </a:r>
            <a:r>
              <a:rPr lang="el-GR" sz="2800" b="1" dirty="0">
                <a:solidFill>
                  <a:schemeClr val="accent1"/>
                </a:solidFill>
              </a:rPr>
              <a:t> (</a:t>
            </a:r>
            <a:r>
              <a:rPr lang="el-GR" sz="2800" b="1" dirty="0" err="1">
                <a:solidFill>
                  <a:schemeClr val="accent1"/>
                </a:solidFill>
              </a:rPr>
              <a:t>αρθρο</a:t>
            </a:r>
            <a:r>
              <a:rPr lang="el-GR" sz="2800" b="1" dirty="0">
                <a:solidFill>
                  <a:schemeClr val="accent1"/>
                </a:solidFill>
              </a:rPr>
              <a:t> 12)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Οργανώνουν </a:t>
            </a:r>
            <a:r>
              <a:rPr lang="el-GR" b="1" dirty="0"/>
              <a:t>συγκεντρώσεις Γονέων και Κηδεμόνων </a:t>
            </a:r>
            <a:r>
              <a:rPr lang="el-GR" dirty="0"/>
              <a:t>μαθητών, για την ανταλλαγή απόψεων σχετικά με τα προβλήματα αγωγής, μάθησης, συμπεριφοράς των μαθητών</a:t>
            </a:r>
          </a:p>
          <a:p>
            <a:endParaRPr lang="el-GR" dirty="0"/>
          </a:p>
          <a:p>
            <a:r>
              <a:rPr lang="el-GR" dirty="0"/>
              <a:t>Ενισχύουν κάθε </a:t>
            </a:r>
            <a:r>
              <a:rPr lang="el-GR" b="1" dirty="0"/>
              <a:t>προσπάθεια για την ανάπτυξη δημιουργικών σχέσεων του σχολείου με το κοινωνικό και φυσικό περιβάλλον.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err="1">
                <a:solidFill>
                  <a:schemeClr val="accent1"/>
                </a:solidFill>
              </a:rPr>
              <a:t>Ειδικεσ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υποχρεωσεισ</a:t>
            </a:r>
            <a:r>
              <a:rPr lang="el-GR" sz="2800" b="1" dirty="0">
                <a:solidFill>
                  <a:schemeClr val="accent1"/>
                </a:solidFill>
              </a:rPr>
              <a:t> των </a:t>
            </a:r>
            <a:r>
              <a:rPr lang="el-GR" sz="2800" b="1" dirty="0" err="1">
                <a:solidFill>
                  <a:schemeClr val="accent1"/>
                </a:solidFill>
              </a:rPr>
              <a:t>Σχολικων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800" b="1" dirty="0">
                <a:solidFill>
                  <a:schemeClr val="accent1"/>
                </a:solidFill>
              </a:rPr>
              <a:t> (</a:t>
            </a:r>
            <a:r>
              <a:rPr lang="el-GR" sz="2800" b="1" dirty="0" err="1">
                <a:solidFill>
                  <a:schemeClr val="accent1"/>
                </a:solidFill>
              </a:rPr>
              <a:t>αρθρο</a:t>
            </a:r>
            <a:r>
              <a:rPr lang="el-GR" sz="2800" b="1" dirty="0">
                <a:solidFill>
                  <a:schemeClr val="accent1"/>
                </a:solidFill>
              </a:rPr>
              <a:t> 13)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Στο τέλος κάθε διδακτικού έτους οι Σχολικοί Σύμβουλοι του νομού </a:t>
            </a:r>
            <a:r>
              <a:rPr lang="el-GR" b="1" dirty="0"/>
              <a:t>καταρτίζουν ενιαία συνοπτική έκθεση,</a:t>
            </a:r>
            <a:r>
              <a:rPr lang="el-GR" dirty="0"/>
              <a:t> στην οποία </a:t>
            </a:r>
            <a:r>
              <a:rPr lang="el-GR" b="1" dirty="0"/>
              <a:t>επισημαίνονται τα γενικότερα προβλήματα</a:t>
            </a:r>
            <a:r>
              <a:rPr lang="el-GR" dirty="0"/>
              <a:t> που έχουν ανακύψει κατά την άσκηση του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κού</a:t>
            </a:r>
            <a:r>
              <a:rPr lang="el-GR" dirty="0"/>
              <a:t> έργου στο νομό, καταγράφονται οι </a:t>
            </a:r>
            <a:r>
              <a:rPr lang="el-GR" b="1" dirty="0"/>
              <a:t>ελλείψεις και οι ανάγκες της </a:t>
            </a:r>
            <a:r>
              <a:rPr lang="el-GR" b="1" dirty="0" err="1"/>
              <a:t>εκπ</a:t>
            </a:r>
            <a:r>
              <a:rPr lang="el-GR" b="1" dirty="0"/>
              <a:t>/σης</a:t>
            </a:r>
            <a:r>
              <a:rPr lang="el-GR" dirty="0"/>
              <a:t> και </a:t>
            </a:r>
            <a:r>
              <a:rPr lang="el-GR" b="1" dirty="0"/>
              <a:t>προτείνονται τα αναγκαία μέτρα </a:t>
            </a:r>
            <a:r>
              <a:rPr lang="el-GR" dirty="0"/>
              <a:t>για την αντιμετώπισή τους</a:t>
            </a:r>
          </a:p>
          <a:p>
            <a:r>
              <a:rPr lang="el-GR" dirty="0"/>
              <a:t>καταρτίζουν </a:t>
            </a:r>
            <a:r>
              <a:rPr lang="el-GR" b="1" dirty="0"/>
              <a:t>προσωπική έκθεση για την άσκηση του επιστημονικού, ερευνητικού και αξιολογικού έργου τους</a:t>
            </a:r>
            <a:r>
              <a:rPr lang="el-GR" dirty="0"/>
              <a:t>, στην οποία καταγράφονται </a:t>
            </a:r>
            <a:r>
              <a:rPr lang="el-GR" b="1" dirty="0"/>
              <a:t>οι πρωτοβουλίες και δραστηριότητές τους</a:t>
            </a:r>
            <a:r>
              <a:rPr lang="el-GR" dirty="0"/>
              <a:t>, επισημαίνονται τα </a:t>
            </a:r>
            <a:r>
              <a:rPr lang="el-GR" b="1" dirty="0"/>
              <a:t>ιδιαίτερα προβλήματα </a:t>
            </a:r>
            <a:r>
              <a:rPr lang="el-GR" dirty="0"/>
              <a:t>που παρατηρήθηκαν και </a:t>
            </a:r>
            <a:r>
              <a:rPr lang="el-GR" b="1" dirty="0"/>
              <a:t>διατυπώνονται προτάσεις σχετικές με τα προγράμματα, τα σχολικά βιβλία, τις μεθόδους διδασκαλίας, την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κή</a:t>
            </a:r>
            <a:r>
              <a:rPr lang="el-GR" b="1" dirty="0"/>
              <a:t> τεχνολογία, την Πρόσθετη Διδακτική Στήριξη, την Ενισχυτική Διδασκαλία </a:t>
            </a:r>
            <a:r>
              <a:rPr lang="el-GR" dirty="0"/>
              <a:t>καθώς και για τα μέτρα που πρέπει να ληφθούν για τη βελτίωση της </a:t>
            </a:r>
            <a:r>
              <a:rPr lang="el-GR" dirty="0" err="1"/>
              <a:t>εκπ</a:t>
            </a:r>
            <a:r>
              <a:rPr lang="el-GR" dirty="0"/>
              <a:t>/σης.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B0D82C-F15D-4CC3-9B02-0A4ADD0F8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ΚΑΠΟΙΑ ΠΡΑΓΜΑΤΙΚΑ ΠΕΡΙΣΤΑΤΙΚΑ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B6F7B3-EF67-46D7-8144-0A12F29B910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Γονέας καταγγελία στο υπουργείο:</a:t>
            </a:r>
          </a:p>
          <a:p>
            <a:pPr>
              <a:buFontTx/>
              <a:buChar char="-"/>
            </a:pPr>
            <a:r>
              <a:rPr lang="el-GR" dirty="0"/>
              <a:t>για τρόπο που διδάσκεται μάθημα της Φυσικής</a:t>
            </a:r>
          </a:p>
          <a:p>
            <a:pPr>
              <a:buFontTx/>
              <a:buChar char="-"/>
            </a:pPr>
            <a:r>
              <a:rPr lang="el-GR" dirty="0"/>
              <a:t>για τιμωρία  εκπαιδευτικού σε μαθητή στην ώρα της γυμναστικής</a:t>
            </a:r>
          </a:p>
          <a:p>
            <a:pPr>
              <a:buFontTx/>
              <a:buChar char="-"/>
            </a:pPr>
            <a:r>
              <a:rPr lang="el-GR" dirty="0"/>
              <a:t>για εκπαιδευτικό </a:t>
            </a:r>
            <a:r>
              <a:rPr lang="el-GR"/>
              <a:t>ειδικότητας </a:t>
            </a:r>
          </a:p>
          <a:p>
            <a:pPr>
              <a:buFontTx/>
              <a:buChar char="-"/>
            </a:pPr>
            <a:r>
              <a:rPr lang="el-GR"/>
              <a:t>για </a:t>
            </a:r>
            <a:r>
              <a:rPr lang="el-GR" dirty="0"/>
              <a:t>συχνή απουσία εκπαιδευτικού</a:t>
            </a:r>
          </a:p>
          <a:p>
            <a:pPr>
              <a:buFontTx/>
              <a:buChar char="-"/>
            </a:pPr>
            <a:r>
              <a:rPr lang="el-GR" dirty="0"/>
              <a:t>για Διευθυντή </a:t>
            </a:r>
          </a:p>
          <a:p>
            <a:pPr>
              <a:buFontTx/>
              <a:buChar char="-"/>
            </a:pPr>
            <a:r>
              <a:rPr lang="el-GR" dirty="0"/>
              <a:t>για </a:t>
            </a:r>
            <a:r>
              <a:rPr lang="en-US" dirty="0"/>
              <a:t>Bullying </a:t>
            </a:r>
            <a:r>
              <a:rPr lang="el-GR" dirty="0"/>
              <a:t>σε μαθητή</a:t>
            </a:r>
            <a:r>
              <a:rPr lang="en-US" dirty="0"/>
              <a:t> </a:t>
            </a:r>
            <a:r>
              <a:rPr lang="el-GR" dirty="0"/>
              <a:t>στην ώρα της γυμναστικής</a:t>
            </a:r>
          </a:p>
          <a:p>
            <a:pPr>
              <a:buFontTx/>
              <a:buChar char="-"/>
            </a:pPr>
            <a:r>
              <a:rPr lang="el-GR" dirty="0"/>
              <a:t>για κακοποίηση μαθητή</a:t>
            </a:r>
          </a:p>
          <a:p>
            <a:endParaRPr lang="el-GR" dirty="0"/>
          </a:p>
          <a:p>
            <a:r>
              <a:rPr lang="el-GR" dirty="0"/>
              <a:t>Καταγγελία από εκπαιδευτικό σε άλλους εκπαιδευτικούς ή Διευθυντή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>
              <a:buFontTx/>
              <a:buChar char="-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528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chemeClr val="accent1"/>
                </a:solidFill>
              </a:rPr>
              <a:t>ΥΠ.Π.Ε.Θ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/>
              <a:t>ΔΙΕΥΘΥΝΣΗ ΣΠΟΥΔΩΝ Α/ΘΜΙΑΣ </a:t>
            </a:r>
            <a:r>
              <a:rPr lang="el-GR" dirty="0"/>
              <a:t>ΚΑΙ Β/ΘΜΙΑΣ ΕΚΠ/ΣΗΣ στο </a:t>
            </a:r>
            <a:r>
              <a:rPr lang="el-GR" dirty="0" err="1"/>
              <a:t>Υουργείο</a:t>
            </a:r>
            <a:endParaRPr lang="el-GR" dirty="0"/>
          </a:p>
          <a:p>
            <a:r>
              <a:rPr lang="el-GR" b="1" dirty="0"/>
              <a:t>ΠΕΡΙΦΕΡΕΙΑΚΗ ΔΙΕΥΘΥΝΣΗ Α/ΘΜΙΑΣ ΚΑΙ Β/ΘΜΙΑΣ ΕΚΠ/ΣΗΣ </a:t>
            </a:r>
            <a:r>
              <a:rPr lang="el-GR" dirty="0"/>
              <a:t>ανά περιφέρεια</a:t>
            </a:r>
          </a:p>
          <a:p>
            <a:r>
              <a:rPr lang="el-GR" b="1" dirty="0"/>
              <a:t>ΠΡΟΪΣΤΑΜΕΝΟΣ /Η ΕΠΙΣΤΗΜΟΝΙΚΗΣ ΚΑΙ ΠΑΙΔΑΓΩΓΙΚΗΣ ΚΑΘΟΔΗΓΗΣΗΣ </a:t>
            </a:r>
            <a:r>
              <a:rPr lang="el-GR" dirty="0"/>
              <a:t>ανά περιφέρεια και βαθμίδα εκπαίδευσης</a:t>
            </a:r>
          </a:p>
          <a:p>
            <a:r>
              <a:rPr lang="el-GR" b="1" dirty="0"/>
              <a:t>ΔΙΕΥΘΥΝΣΗ Α/ΘΜΙΑΣ </a:t>
            </a:r>
            <a:r>
              <a:rPr lang="el-GR" dirty="0"/>
              <a:t>ΚΑΙ Β/ΘΜΙΑΣ ΕΚΠ/ΣΗΣ ανά νομό</a:t>
            </a:r>
          </a:p>
          <a:p>
            <a:r>
              <a:rPr lang="el-GR" b="1" dirty="0"/>
              <a:t>ΣΧΟΛΙΚΟΙ ΣΥΜΒΟΥΛΟΙ </a:t>
            </a:r>
            <a:r>
              <a:rPr lang="el-GR" dirty="0"/>
              <a:t>ανά νομό</a:t>
            </a:r>
          </a:p>
          <a:p>
            <a:r>
              <a:rPr lang="el-GR" b="1" dirty="0"/>
              <a:t>ΔΙΕΥΘΥΝΤΕΣ-ΥΠΟΔΙΕΥΘΥΝΤΕΣ</a:t>
            </a:r>
            <a:r>
              <a:rPr lang="el-GR" dirty="0"/>
              <a:t> ανά σχολική μονάδα</a:t>
            </a:r>
          </a:p>
          <a:p>
            <a:r>
              <a:rPr lang="el-GR" b="1" dirty="0"/>
              <a:t>ΥΠΕΥΘΥΝΟΣ ΣΧΟΛΙΚΩΝ ΔΡΑΣΤΗΡΙΟΤΗΤΩΝ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>
                <a:solidFill>
                  <a:schemeClr val="accent1"/>
                </a:solidFill>
              </a:rPr>
              <a:t>Υπηρεσιακα</a:t>
            </a:r>
            <a:r>
              <a:rPr lang="el-GR" b="1" dirty="0">
                <a:solidFill>
                  <a:schemeClr val="accent1"/>
                </a:solidFill>
              </a:rPr>
              <a:t> </a:t>
            </a:r>
            <a:r>
              <a:rPr lang="el-GR" b="1" dirty="0" err="1">
                <a:solidFill>
                  <a:schemeClr val="accent1"/>
                </a:solidFill>
              </a:rPr>
              <a:t>Συμβουλια</a:t>
            </a:r>
            <a:r>
              <a:rPr lang="el-GR" b="1" dirty="0">
                <a:solidFill>
                  <a:schemeClr val="accent1"/>
                </a:solidFill>
              </a:rPr>
              <a:t>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ΠΥΣΠΕ</a:t>
            </a:r>
          </a:p>
          <a:p>
            <a:r>
              <a:rPr lang="el-GR" dirty="0"/>
              <a:t>Α ΠΥΣΠΕ</a:t>
            </a:r>
          </a:p>
          <a:p>
            <a:r>
              <a:rPr lang="el-GR" dirty="0"/>
              <a:t>ΚΥΣΠΕ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97326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l-GR" sz="2800" b="1" dirty="0" err="1">
                <a:solidFill>
                  <a:schemeClr val="accent1"/>
                </a:solidFill>
              </a:rPr>
              <a:t>Γενικα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καθηκοντα</a:t>
            </a:r>
            <a:r>
              <a:rPr lang="el-GR" sz="2800" b="1" dirty="0">
                <a:solidFill>
                  <a:schemeClr val="accent1"/>
                </a:solidFill>
              </a:rPr>
              <a:t> και </a:t>
            </a:r>
            <a:r>
              <a:rPr lang="el-GR" sz="2800" b="1" dirty="0" err="1">
                <a:solidFill>
                  <a:schemeClr val="accent1"/>
                </a:solidFill>
              </a:rPr>
              <a:t>αρμοδιοτητεσ</a:t>
            </a:r>
            <a:r>
              <a:rPr lang="el-GR" sz="2800" b="1" dirty="0">
                <a:solidFill>
                  <a:schemeClr val="accent1"/>
                </a:solidFill>
              </a:rPr>
              <a:t> των </a:t>
            </a:r>
            <a:r>
              <a:rPr lang="el-GR" sz="2800" b="1" dirty="0" err="1">
                <a:solidFill>
                  <a:schemeClr val="accent1"/>
                </a:solidFill>
              </a:rPr>
              <a:t>Σχολικων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800" b="1" dirty="0">
                <a:solidFill>
                  <a:schemeClr val="accent1"/>
                </a:solidFill>
              </a:rPr>
              <a:t> ΦΕΚ 1340/16-10-02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 Οι Σχολικοί Σύμβουλοι Α/</a:t>
            </a:r>
            <a:r>
              <a:rPr lang="el-GR" dirty="0" err="1"/>
              <a:t>θμιας Εκπ</a:t>
            </a:r>
            <a:r>
              <a:rPr lang="el-GR" dirty="0"/>
              <a:t>/σης (προσχολικής αγωγής, ειδικής αγωγής και δημοτικής </a:t>
            </a:r>
            <a:r>
              <a:rPr lang="el-GR" dirty="0" err="1"/>
              <a:t>εκπ</a:t>
            </a:r>
            <a:r>
              <a:rPr lang="el-GR" dirty="0"/>
              <a:t>/σης)</a:t>
            </a:r>
          </a:p>
          <a:p>
            <a:pPr>
              <a:buNone/>
            </a:pPr>
            <a:endParaRPr lang="el-GR" dirty="0"/>
          </a:p>
          <a:p>
            <a:r>
              <a:rPr lang="el-GR" b="1" dirty="0"/>
              <a:t>έχουν την ευθύνη της επιστημονικής και παιδαγωγικής καθοδήγησης</a:t>
            </a:r>
            <a:r>
              <a:rPr lang="el-GR" dirty="0"/>
              <a:t> και υποστήριξης των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κών</a:t>
            </a:r>
            <a:r>
              <a:rPr lang="el-GR" dirty="0"/>
              <a:t> μιας περιφέρειας.</a:t>
            </a:r>
          </a:p>
          <a:p>
            <a:endParaRPr lang="el-GR" dirty="0"/>
          </a:p>
          <a:p>
            <a:r>
              <a:rPr lang="el-GR" dirty="0"/>
              <a:t>ενθαρρύνουν κάθε προσπάθεια για </a:t>
            </a:r>
            <a:r>
              <a:rPr lang="el-GR" b="1" dirty="0"/>
              <a:t>επιστημονική έρευνα </a:t>
            </a:r>
            <a:r>
              <a:rPr lang="el-GR" dirty="0"/>
              <a:t>στο χώρο της </a:t>
            </a:r>
            <a:r>
              <a:rPr lang="el-GR" dirty="0" err="1"/>
              <a:t>Εκπ</a:t>
            </a:r>
            <a:r>
              <a:rPr lang="el-GR" dirty="0"/>
              <a:t>/σης και συμμετέχουν στην </a:t>
            </a:r>
            <a:r>
              <a:rPr lang="el-GR" b="1" dirty="0"/>
              <a:t>αξιολόγηση του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κού</a:t>
            </a:r>
            <a:r>
              <a:rPr lang="el-GR" b="1" dirty="0"/>
              <a:t> έργου και των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κών</a:t>
            </a:r>
            <a:r>
              <a:rPr lang="el-GR" b="1" dirty="0"/>
              <a:t> των σχολείων</a:t>
            </a:r>
            <a:r>
              <a:rPr lang="el-GR" dirty="0"/>
              <a:t> της περιοχής τους. </a:t>
            </a:r>
          </a:p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l-GR" sz="2800" b="1" dirty="0" err="1">
                <a:solidFill>
                  <a:schemeClr val="accent1"/>
                </a:solidFill>
              </a:rPr>
              <a:t>Γενικα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καθηκοντα</a:t>
            </a:r>
            <a:r>
              <a:rPr lang="el-GR" sz="2800" b="1" dirty="0">
                <a:solidFill>
                  <a:schemeClr val="accent1"/>
                </a:solidFill>
              </a:rPr>
              <a:t> και </a:t>
            </a:r>
            <a:r>
              <a:rPr lang="el-GR" sz="2800" b="1" dirty="0" err="1">
                <a:solidFill>
                  <a:schemeClr val="accent1"/>
                </a:solidFill>
              </a:rPr>
              <a:t>αρμοδιοτητεσ</a:t>
            </a:r>
            <a:r>
              <a:rPr lang="el-GR" sz="2800" b="1" dirty="0">
                <a:solidFill>
                  <a:schemeClr val="accent1"/>
                </a:solidFill>
              </a:rPr>
              <a:t> των </a:t>
            </a:r>
            <a:r>
              <a:rPr lang="el-GR" sz="2800" b="1" dirty="0" err="1">
                <a:solidFill>
                  <a:schemeClr val="accent1"/>
                </a:solidFill>
              </a:rPr>
              <a:t>Σχολικων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800" b="1" dirty="0">
                <a:solidFill>
                  <a:schemeClr val="accent1"/>
                </a:solidFill>
              </a:rPr>
              <a:t> ΦΕΚ 1340/16-10-02</a:t>
            </a: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συνέρχονται σε κοινές συντονιστικές συσκέψεις </a:t>
            </a:r>
            <a:r>
              <a:rPr lang="el-GR" dirty="0"/>
              <a:t>για την εξέταση θεμάτων που αναφέρονται σε γενικότερα </a:t>
            </a:r>
            <a:r>
              <a:rPr lang="el-GR" b="1" dirty="0"/>
              <a:t>παιδαγωγικά προβλήματα των σχολείων</a:t>
            </a:r>
            <a:r>
              <a:rPr lang="el-GR" dirty="0"/>
              <a:t> του νομού, τον γενικότερο συντονισμό, συνολικά ή κατά γνωστικούς τομείς, τον </a:t>
            </a:r>
            <a:r>
              <a:rPr lang="el-GR" b="1" dirty="0"/>
              <a:t>προγραμματισμό</a:t>
            </a:r>
            <a:r>
              <a:rPr lang="el-GR" dirty="0"/>
              <a:t> και την </a:t>
            </a:r>
            <a:r>
              <a:rPr lang="el-GR" b="1" dirty="0"/>
              <a:t>αποτίμηση του έργου </a:t>
            </a:r>
            <a:r>
              <a:rPr lang="el-GR" dirty="0"/>
              <a:t>τους.</a:t>
            </a:r>
          </a:p>
          <a:p>
            <a:pPr>
              <a:buNone/>
            </a:pPr>
            <a:r>
              <a:rPr lang="el-GR" dirty="0"/>
              <a:t> </a:t>
            </a:r>
          </a:p>
          <a:p>
            <a:r>
              <a:rPr lang="el-GR" dirty="0"/>
              <a:t>έχουν την αρμοδιότητα της </a:t>
            </a:r>
            <a:r>
              <a:rPr lang="el-GR" b="1" dirty="0"/>
              <a:t>παιδαγωγικής καθοδήγησης προγραμμάτων ενισχυτικής διδασκαλίας ή άλλων καινοτόμων προγραμμάτων αντισταθμιστικού χαρακτήρα </a:t>
            </a:r>
            <a:r>
              <a:rPr lang="el-GR" dirty="0"/>
              <a:t>τα οποία εφαρμόζονται στα σχολεία ευθύνης τους.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34400" cy="1044704"/>
          </a:xfrm>
        </p:spPr>
        <p:txBody>
          <a:bodyPr>
            <a:noAutofit/>
          </a:bodyPr>
          <a:lstStyle/>
          <a:p>
            <a:r>
              <a:rPr lang="el-GR" sz="2800" b="1" dirty="0" err="1">
                <a:solidFill>
                  <a:schemeClr val="accent1"/>
                </a:solidFill>
              </a:rPr>
              <a:t>εργο</a:t>
            </a:r>
            <a:r>
              <a:rPr lang="el-GR" sz="2800" b="1" dirty="0">
                <a:solidFill>
                  <a:schemeClr val="accent1"/>
                </a:solidFill>
              </a:rPr>
              <a:t> των </a:t>
            </a:r>
            <a:r>
              <a:rPr lang="el-GR" sz="2800" b="1" dirty="0" err="1">
                <a:solidFill>
                  <a:schemeClr val="accent1"/>
                </a:solidFill>
              </a:rPr>
              <a:t>Σχολικων</a:t>
            </a:r>
            <a:r>
              <a:rPr lang="el-GR" sz="2800" b="1" dirty="0">
                <a:solidFill>
                  <a:schemeClr val="accent1"/>
                </a:solidFill>
              </a:rPr>
              <a:t> </a:t>
            </a:r>
            <a:r>
              <a:rPr lang="el-GR" sz="28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800" b="1" dirty="0">
                <a:solidFill>
                  <a:schemeClr val="accent1"/>
                </a:solidFill>
              </a:rPr>
              <a:t> (</a:t>
            </a:r>
            <a:r>
              <a:rPr lang="el-GR" sz="2800" b="1" dirty="0" err="1">
                <a:solidFill>
                  <a:schemeClr val="accent1"/>
                </a:solidFill>
              </a:rPr>
              <a:t>αρθρο</a:t>
            </a:r>
            <a:r>
              <a:rPr lang="el-GR" sz="2800" b="1" dirty="0">
                <a:solidFill>
                  <a:schemeClr val="accent1"/>
                </a:solidFill>
              </a:rPr>
              <a:t> 8)</a:t>
            </a:r>
            <a:br>
              <a:rPr lang="el-GR" sz="2800" b="1" dirty="0">
                <a:solidFill>
                  <a:schemeClr val="accent1"/>
                </a:solidFill>
              </a:rPr>
            </a:b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    Α. Ο Σ.Σ. επιτελεί 5 βασικές λειτουργίες:</a:t>
            </a:r>
          </a:p>
          <a:p>
            <a:pPr>
              <a:buNone/>
            </a:pPr>
            <a:endParaRPr lang="el-GR" dirty="0"/>
          </a:p>
          <a:p>
            <a:pPr marL="514350" indent="-514350"/>
            <a:r>
              <a:rPr lang="el-GR" dirty="0"/>
              <a:t>Διαχειρίζεται στον τομέα της ευθύνης του </a:t>
            </a:r>
            <a:r>
              <a:rPr lang="el-GR" b="1" dirty="0"/>
              <a:t>την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κή</a:t>
            </a:r>
            <a:r>
              <a:rPr lang="el-GR" b="1" dirty="0"/>
              <a:t> πολιτική</a:t>
            </a:r>
            <a:r>
              <a:rPr lang="el-GR" dirty="0"/>
              <a:t> και </a:t>
            </a:r>
            <a:r>
              <a:rPr lang="el-GR" b="1" dirty="0"/>
              <a:t>υποστηρίζει την εφαρμογή των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κών</a:t>
            </a:r>
            <a:r>
              <a:rPr lang="el-GR" b="1" dirty="0"/>
              <a:t> καινοτομιών </a:t>
            </a:r>
            <a:r>
              <a:rPr lang="el-GR" dirty="0"/>
              <a:t>οι οποίες εισάγονται στην </a:t>
            </a:r>
            <a:r>
              <a:rPr lang="el-GR" dirty="0" err="1"/>
              <a:t>Εκπ</a:t>
            </a:r>
            <a:r>
              <a:rPr lang="el-GR" dirty="0"/>
              <a:t>/ση. </a:t>
            </a:r>
          </a:p>
          <a:p>
            <a:pPr marL="514350" indent="-514350"/>
            <a:endParaRPr lang="en-US" dirty="0"/>
          </a:p>
          <a:p>
            <a:pPr marL="514350" indent="-514350"/>
            <a:r>
              <a:rPr lang="el-GR" dirty="0"/>
              <a:t>Ως </a:t>
            </a:r>
            <a:r>
              <a:rPr lang="el-GR" b="1" dirty="0"/>
              <a:t>προγραμματιστής</a:t>
            </a:r>
            <a:r>
              <a:rPr lang="el-GR" dirty="0"/>
              <a:t> του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κού</a:t>
            </a:r>
            <a:r>
              <a:rPr lang="el-GR" dirty="0"/>
              <a:t> έργου στην περιοχή ευθύνης του, </a:t>
            </a:r>
            <a:r>
              <a:rPr lang="el-GR" b="1" dirty="0"/>
              <a:t>προτείνει πρόγραμμα εφαρμογής των προγραμμάτων σπουδών </a:t>
            </a:r>
            <a:r>
              <a:rPr lang="el-GR" dirty="0"/>
              <a:t>για τα μαθήματα της ειδικότητάς του ή φροντίζει για την εφαρμογή του προτεινόμενου από το Π.Ι. προγραμματισμού.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901828"/>
          </a:xfrm>
        </p:spPr>
        <p:txBody>
          <a:bodyPr>
            <a:normAutofit fontScale="90000"/>
          </a:bodyPr>
          <a:lstStyle/>
          <a:p>
            <a:r>
              <a:rPr lang="el-GR" sz="3200" b="1" dirty="0" err="1">
                <a:solidFill>
                  <a:schemeClr val="accent1"/>
                </a:solidFill>
              </a:rPr>
              <a:t>εργο</a:t>
            </a:r>
            <a:r>
              <a:rPr lang="el-GR" sz="3200" b="1" dirty="0">
                <a:solidFill>
                  <a:schemeClr val="accent1"/>
                </a:solidFill>
              </a:rPr>
              <a:t> των </a:t>
            </a:r>
            <a:r>
              <a:rPr lang="el-GR" sz="3200" b="1" dirty="0" err="1">
                <a:solidFill>
                  <a:schemeClr val="accent1"/>
                </a:solidFill>
              </a:rPr>
              <a:t>Σχολικων</a:t>
            </a:r>
            <a:r>
              <a:rPr lang="el-GR" sz="3200" b="1" dirty="0">
                <a:solidFill>
                  <a:schemeClr val="accent1"/>
                </a:solidFill>
              </a:rPr>
              <a:t> </a:t>
            </a:r>
            <a:r>
              <a:rPr lang="el-GR" sz="3200" b="1" dirty="0" err="1">
                <a:solidFill>
                  <a:schemeClr val="accent1"/>
                </a:solidFill>
              </a:rPr>
              <a:t>Συμβουλων</a:t>
            </a:r>
            <a:r>
              <a:rPr lang="el-GR" sz="3200" b="1" dirty="0">
                <a:solidFill>
                  <a:schemeClr val="accent1"/>
                </a:solidFill>
              </a:rPr>
              <a:t> (</a:t>
            </a:r>
            <a:r>
              <a:rPr lang="el-GR" sz="3200" b="1" dirty="0" err="1">
                <a:solidFill>
                  <a:schemeClr val="accent1"/>
                </a:solidFill>
              </a:rPr>
              <a:t>αρθρο</a:t>
            </a:r>
            <a:r>
              <a:rPr lang="el-GR" sz="3200" b="1" dirty="0">
                <a:solidFill>
                  <a:schemeClr val="accent1"/>
                </a:solidFill>
              </a:rPr>
              <a:t> 8) </a:t>
            </a:r>
            <a:br>
              <a:rPr lang="el-GR" sz="3600" b="1" dirty="0">
                <a:solidFill>
                  <a:schemeClr val="accent1"/>
                </a:solidFill>
              </a:rPr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 fontScale="85000" lnSpcReduction="20000"/>
          </a:bodyPr>
          <a:lstStyle/>
          <a:p>
            <a:pPr marL="514350" indent="-514350" algn="just"/>
            <a:r>
              <a:rPr lang="el-GR" dirty="0"/>
              <a:t>Ως </a:t>
            </a:r>
            <a:r>
              <a:rPr lang="el-GR" b="1" dirty="0"/>
              <a:t>επιμορφωτής</a:t>
            </a:r>
            <a:r>
              <a:rPr lang="el-GR" dirty="0"/>
              <a:t> των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κών</a:t>
            </a:r>
            <a:r>
              <a:rPr lang="el-GR" dirty="0"/>
              <a:t> </a:t>
            </a:r>
            <a:r>
              <a:rPr lang="el-GR" b="1" dirty="0"/>
              <a:t>αναλαμβάνει ο ίδιος πρωτοβουλίες επιμόρφωσης των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κών</a:t>
            </a:r>
            <a:r>
              <a:rPr lang="el-GR" dirty="0"/>
              <a:t> του κλάδου του στην περιοχή ευθύνης του. Συμμετέχει στα επιμορφωτικά προγράμματα των σχολών επιμόρφωσης καθώς και του Οργανισμού Επιμόρφωσης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κών</a:t>
            </a:r>
            <a:r>
              <a:rPr lang="el-GR" dirty="0"/>
              <a:t> (ΟΕΠΕΚ). Ενθαρρύνει, υποστηρίζει και </a:t>
            </a:r>
            <a:r>
              <a:rPr lang="el-GR" b="1" dirty="0"/>
              <a:t>καθοδηγεί τις </a:t>
            </a:r>
            <a:r>
              <a:rPr lang="el-GR" b="1" dirty="0" err="1"/>
              <a:t>ενδοσχολικές</a:t>
            </a:r>
            <a:r>
              <a:rPr lang="el-GR" b="1" dirty="0"/>
              <a:t> προσπάθειες επιμόρφωσης</a:t>
            </a:r>
            <a:r>
              <a:rPr lang="el-GR" dirty="0"/>
              <a:t> στα σχολεία αρμοδιότητάς του. </a:t>
            </a:r>
          </a:p>
          <a:p>
            <a:pPr marL="514350" indent="-514350" algn="just"/>
            <a:endParaRPr lang="el-GR" dirty="0"/>
          </a:p>
          <a:p>
            <a:pPr marL="514350" indent="-514350" algn="just"/>
            <a:r>
              <a:rPr lang="el-GR" dirty="0"/>
              <a:t>Συμμετέχει στην </a:t>
            </a:r>
            <a:r>
              <a:rPr lang="el-GR" b="1" dirty="0"/>
              <a:t>αξιολόγηση του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κού</a:t>
            </a:r>
            <a:r>
              <a:rPr lang="el-GR" b="1" dirty="0"/>
              <a:t> έργου και των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κών</a:t>
            </a:r>
            <a:r>
              <a:rPr lang="el-GR" b="1" dirty="0"/>
              <a:t>, </a:t>
            </a:r>
            <a:r>
              <a:rPr lang="el-GR" dirty="0"/>
              <a:t>όπως ορίζει η κείμενη νομοθεσία</a:t>
            </a:r>
          </a:p>
          <a:p>
            <a:pPr marL="514350" indent="-514350" algn="just"/>
            <a:endParaRPr lang="el-GR" dirty="0"/>
          </a:p>
          <a:p>
            <a:pPr marL="514350" indent="-514350" algn="just"/>
            <a:r>
              <a:rPr lang="el-GR" dirty="0"/>
              <a:t>Όταν ο Σχολικός Σύμβουλος </a:t>
            </a:r>
            <a:r>
              <a:rPr lang="el-GR" b="1" dirty="0"/>
              <a:t>διαπιστώνει ότι κάποιοι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κοί</a:t>
            </a:r>
            <a:r>
              <a:rPr lang="el-GR" b="1" dirty="0"/>
              <a:t> εμφανίζουν αδυναμία στην άσκηση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κού</a:t>
            </a:r>
            <a:r>
              <a:rPr lang="el-GR" b="1" dirty="0"/>
              <a:t> έργου, </a:t>
            </a:r>
            <a:r>
              <a:rPr lang="el-GR" dirty="0"/>
              <a:t>παράλληλα με τη σύνταξη της υπηρεσιακής έκθεσης, προτείνει να εφαρμοστεί πρόγραμμα επιμόρφωσης, αναλυτικά σε κάθε έναν από αυτούς.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sz="3200" b="1" dirty="0" err="1">
                <a:solidFill>
                  <a:schemeClr val="accent1"/>
                </a:solidFill>
              </a:rPr>
              <a:t>εργο</a:t>
            </a:r>
            <a:r>
              <a:rPr lang="el-GR" sz="3200" b="1" dirty="0">
                <a:solidFill>
                  <a:schemeClr val="accent1"/>
                </a:solidFill>
              </a:rPr>
              <a:t> των </a:t>
            </a:r>
            <a:r>
              <a:rPr lang="el-GR" sz="3200" b="1" dirty="0" err="1">
                <a:solidFill>
                  <a:schemeClr val="accent1"/>
                </a:solidFill>
              </a:rPr>
              <a:t>Σχολικων</a:t>
            </a:r>
            <a:r>
              <a:rPr lang="el-GR" sz="3200" b="1" dirty="0">
                <a:solidFill>
                  <a:schemeClr val="accent1"/>
                </a:solidFill>
              </a:rPr>
              <a:t> </a:t>
            </a:r>
            <a:r>
              <a:rPr lang="el-GR" sz="3200" b="1" dirty="0" err="1">
                <a:solidFill>
                  <a:schemeClr val="accent1"/>
                </a:solidFill>
              </a:rPr>
              <a:t>Συμβουλων</a:t>
            </a:r>
            <a:r>
              <a:rPr lang="el-GR" sz="3200" b="1" dirty="0">
                <a:solidFill>
                  <a:schemeClr val="accent1"/>
                </a:solidFill>
              </a:rPr>
              <a:t> (</a:t>
            </a:r>
            <a:r>
              <a:rPr lang="el-GR" sz="3200" b="1" dirty="0" err="1">
                <a:solidFill>
                  <a:schemeClr val="accent1"/>
                </a:solidFill>
              </a:rPr>
              <a:t>αρθρο</a:t>
            </a:r>
            <a:r>
              <a:rPr lang="el-GR" sz="3200" b="1" dirty="0">
                <a:solidFill>
                  <a:schemeClr val="accent1"/>
                </a:solidFill>
              </a:rPr>
              <a:t> 8)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dirty="0"/>
              <a:t>    Β. Στο έργο του Σχολικού Συμβούλου βασικό στοιχείο είναι η συνεχής φροντίδα και υποχρέωση για την </a:t>
            </a:r>
            <a:r>
              <a:rPr lang="el-GR" b="1" dirty="0"/>
              <a:t>επιστημονική και παιδαγωγική καθοδήγηση </a:t>
            </a:r>
            <a:r>
              <a:rPr lang="el-GR" dirty="0"/>
              <a:t>των </a:t>
            </a:r>
            <a:r>
              <a:rPr lang="el-GR" dirty="0" err="1"/>
              <a:t>εκπ</a:t>
            </a:r>
            <a:r>
              <a:rPr lang="el-GR" dirty="0"/>
              <a:t>/</a:t>
            </a:r>
            <a:r>
              <a:rPr lang="el-GR" dirty="0" err="1"/>
              <a:t>κών</a:t>
            </a:r>
            <a:r>
              <a:rPr lang="el-GR" dirty="0"/>
              <a:t>, για </a:t>
            </a:r>
            <a:r>
              <a:rPr lang="el-GR" b="1" dirty="0"/>
              <a:t>υποστήριξη στις καθημερινές διδακτικές ανάγκες</a:t>
            </a:r>
            <a:r>
              <a:rPr lang="el-GR" dirty="0"/>
              <a:t>, για </a:t>
            </a:r>
            <a:r>
              <a:rPr lang="el-GR" b="1" dirty="0"/>
              <a:t>την ανάληψη πρωτοβουλιών με σκοπό τη βελτίωση της διδασκαλίας </a:t>
            </a:r>
            <a:r>
              <a:rPr lang="el-GR" dirty="0"/>
              <a:t>σε κάθε μάθημα, σύμφωνα με τις επιταγές της σύγχρονης ψυχοπαιδαγωγικής θεωρίας και διδακτικής μεθοδολογίας. </a:t>
            </a:r>
          </a:p>
          <a:p>
            <a:pPr>
              <a:buNone/>
            </a:pPr>
            <a:br>
              <a:rPr lang="el-GR" dirty="0"/>
            </a:br>
            <a:r>
              <a:rPr lang="el-GR" dirty="0"/>
              <a:t>Γ. Ενθαρρύνει </a:t>
            </a:r>
            <a:r>
              <a:rPr lang="el-GR" b="1" dirty="0"/>
              <a:t>την εφαρμογή νέων αποτελεσματικότερων μεθόδων διδασκαλίας</a:t>
            </a:r>
            <a:r>
              <a:rPr lang="el-GR" dirty="0"/>
              <a:t>, καθώς και </a:t>
            </a:r>
            <a:r>
              <a:rPr lang="el-GR" b="1" dirty="0"/>
              <a:t>τη χρήση σύγχρονων μέσων της εκπαιδευτικής τεχνολογίας. 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Autofit/>
          </a:bodyPr>
          <a:lstStyle/>
          <a:p>
            <a:r>
              <a:rPr lang="el-GR" sz="2300" b="1" dirty="0" err="1">
                <a:solidFill>
                  <a:schemeClr val="accent1"/>
                </a:solidFill>
              </a:rPr>
              <a:t>Καθηκοντα</a:t>
            </a:r>
            <a:r>
              <a:rPr lang="el-GR" sz="2300" b="1" dirty="0">
                <a:solidFill>
                  <a:schemeClr val="accent1"/>
                </a:solidFill>
              </a:rPr>
              <a:t> και </a:t>
            </a:r>
            <a:r>
              <a:rPr lang="el-GR" sz="2300" b="1" dirty="0" err="1">
                <a:solidFill>
                  <a:schemeClr val="accent1"/>
                </a:solidFill>
              </a:rPr>
              <a:t>αρμοδιοτητεσ</a:t>
            </a:r>
            <a:r>
              <a:rPr lang="el-GR" sz="2300" b="1" dirty="0">
                <a:solidFill>
                  <a:schemeClr val="accent1"/>
                </a:solidFill>
              </a:rPr>
              <a:t> των Σχολικών </a:t>
            </a:r>
            <a:r>
              <a:rPr lang="el-GR" sz="2300" b="1" dirty="0" err="1">
                <a:solidFill>
                  <a:schemeClr val="accent1"/>
                </a:solidFill>
              </a:rPr>
              <a:t>Συμβουλων</a:t>
            </a:r>
            <a:r>
              <a:rPr lang="el-GR" sz="2300" b="1" dirty="0">
                <a:solidFill>
                  <a:schemeClr val="accent1"/>
                </a:solidFill>
              </a:rPr>
              <a:t> σε </a:t>
            </a:r>
            <a:r>
              <a:rPr lang="el-GR" sz="2300" b="1" dirty="0" err="1">
                <a:solidFill>
                  <a:schemeClr val="accent1"/>
                </a:solidFill>
              </a:rPr>
              <a:t>σχεση</a:t>
            </a:r>
            <a:r>
              <a:rPr lang="el-GR" sz="2300" b="1" dirty="0">
                <a:solidFill>
                  <a:schemeClr val="accent1"/>
                </a:solidFill>
              </a:rPr>
              <a:t> με </a:t>
            </a:r>
            <a:r>
              <a:rPr lang="el-GR" sz="2300" b="1" dirty="0" err="1">
                <a:solidFill>
                  <a:schemeClr val="accent1"/>
                </a:solidFill>
              </a:rPr>
              <a:t>τουσ</a:t>
            </a:r>
            <a:r>
              <a:rPr lang="el-GR" sz="2300" b="1" dirty="0">
                <a:solidFill>
                  <a:schemeClr val="accent1"/>
                </a:solidFill>
              </a:rPr>
              <a:t> </a:t>
            </a:r>
            <a:r>
              <a:rPr lang="el-GR" sz="2300" b="1" dirty="0" err="1">
                <a:solidFill>
                  <a:schemeClr val="accent1"/>
                </a:solidFill>
              </a:rPr>
              <a:t>εκπαιδευτικουσ</a:t>
            </a:r>
            <a:r>
              <a:rPr lang="el-GR" sz="2300" b="1" dirty="0">
                <a:solidFill>
                  <a:schemeClr val="accent1"/>
                </a:solidFill>
              </a:rPr>
              <a:t> (</a:t>
            </a:r>
            <a:r>
              <a:rPr lang="el-GR" sz="2300" b="1" dirty="0" err="1">
                <a:solidFill>
                  <a:schemeClr val="accent1"/>
                </a:solidFill>
              </a:rPr>
              <a:t>αρθρο</a:t>
            </a:r>
            <a:r>
              <a:rPr lang="el-GR" sz="2300" b="1" dirty="0">
                <a:solidFill>
                  <a:schemeClr val="accent1"/>
                </a:solidFill>
              </a:rPr>
              <a:t> 9)</a:t>
            </a:r>
            <a:endParaRPr lang="en-US" sz="2300" b="1" dirty="0">
              <a:solidFill>
                <a:schemeClr val="accent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200" dirty="0"/>
              <a:t>Στην αρχή του διδακτικού έτους </a:t>
            </a:r>
            <a:r>
              <a:rPr lang="el-GR" sz="2200" b="1" dirty="0"/>
              <a:t>οργανώνουν σε συνεργασία με το Δ/</a:t>
            </a:r>
            <a:r>
              <a:rPr lang="el-GR" sz="2200" b="1" dirty="0" err="1"/>
              <a:t>ντή Εκπ</a:t>
            </a:r>
            <a:r>
              <a:rPr lang="el-GR" sz="2200" b="1" dirty="0"/>
              <a:t>/σης συσκέψεις των </a:t>
            </a:r>
            <a:r>
              <a:rPr lang="el-GR" sz="2200" b="1" dirty="0" err="1"/>
              <a:t>εκπ</a:t>
            </a:r>
            <a:r>
              <a:rPr lang="el-GR" sz="2200" b="1" dirty="0"/>
              <a:t>/</a:t>
            </a:r>
            <a:r>
              <a:rPr lang="el-GR" sz="2200" b="1" dirty="0" err="1"/>
              <a:t>κών</a:t>
            </a:r>
            <a:r>
              <a:rPr lang="el-GR" sz="2200" b="1" dirty="0"/>
              <a:t> του κλάδου τους κατά σχολείο </a:t>
            </a:r>
            <a:r>
              <a:rPr lang="el-GR" sz="2200" dirty="0"/>
              <a:t>ή κατά ευρύτερες ομάδες σχολείων</a:t>
            </a:r>
          </a:p>
          <a:p>
            <a:r>
              <a:rPr lang="el-GR" sz="2200" b="1" dirty="0"/>
              <a:t>Παρακολουθούν τον αρχικό προγραμματισμό</a:t>
            </a:r>
            <a:r>
              <a:rPr lang="el-GR" sz="2200" dirty="0"/>
              <a:t>, παρεμβαίνουν διαμορφωτικά κατά τη διάρκεια του διδακτικού έτους και συζητούν σε συσκέψεις με τους </a:t>
            </a:r>
            <a:r>
              <a:rPr lang="el-GR" sz="2200" dirty="0" err="1"/>
              <a:t>εκπ</a:t>
            </a:r>
            <a:r>
              <a:rPr lang="el-GR" sz="2200" dirty="0"/>
              <a:t>/</a:t>
            </a:r>
            <a:r>
              <a:rPr lang="el-GR" sz="2200" dirty="0" err="1"/>
              <a:t>κούς</a:t>
            </a:r>
            <a:r>
              <a:rPr lang="el-GR" sz="2200" dirty="0"/>
              <a:t> τις αναγκαίες αναπροσαρμογές</a:t>
            </a:r>
          </a:p>
          <a:p>
            <a:r>
              <a:rPr lang="el-GR" sz="2200" b="1" dirty="0"/>
              <a:t>Επισκέπτονται τα σχολεία της δικαιοδοσίας τους. Συζητούν τα ιδιαίτερα προβλήματα</a:t>
            </a:r>
            <a:r>
              <a:rPr lang="el-GR" sz="2200" dirty="0"/>
              <a:t>, παρέχουν τις απαραίτητες οδηγίες και υποδείξεις και ενισχύουν νέες πρωτοβουλίες των </a:t>
            </a:r>
            <a:r>
              <a:rPr lang="el-GR" sz="2200" dirty="0" err="1"/>
              <a:t>εκπ</a:t>
            </a:r>
            <a:r>
              <a:rPr lang="el-GR" sz="2200" dirty="0"/>
              <a:t>/</a:t>
            </a:r>
            <a:r>
              <a:rPr lang="el-GR" sz="2200" dirty="0" err="1"/>
              <a:t>κών</a:t>
            </a:r>
            <a:r>
              <a:rPr lang="el-GR" sz="2200" dirty="0"/>
              <a:t> επιστημονικά και παιδαγωγικά αποδεκτές</a:t>
            </a:r>
          </a:p>
          <a:p>
            <a:r>
              <a:rPr lang="el-GR" sz="2200" b="1" dirty="0"/>
              <a:t>Επιμορφώνουν</a:t>
            </a:r>
            <a:r>
              <a:rPr lang="el-GR" sz="2200" dirty="0"/>
              <a:t> τους εκπαιδευτικούς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206</TotalTime>
  <Words>1093</Words>
  <Application>Microsoft Office PowerPoint</Application>
  <PresentationFormat>Προβολή στην οθόνη (4:3)</PresentationFormat>
  <Paragraphs>82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9" baseType="lpstr">
      <vt:lpstr>Century Schoolbook</vt:lpstr>
      <vt:lpstr>Wingdings</vt:lpstr>
      <vt:lpstr>Wingdings 2</vt:lpstr>
      <vt:lpstr>Προεξοχή</vt:lpstr>
      <vt:lpstr>Καθηκοντα και αρμοδιοτητεσ των Σχολικων συμβουλων</vt:lpstr>
      <vt:lpstr>ΥΠ.Π.Ε.Θ</vt:lpstr>
      <vt:lpstr>Υπηρεσιακα Συμβουλια </vt:lpstr>
      <vt:lpstr>Γενικα καθηκοντα και αρμοδιοτητεσ των Σχολικων συμβουλων ΦΕΚ 1340/16-10-02</vt:lpstr>
      <vt:lpstr>Γενικα καθηκοντα και αρμοδιοτητεσ των Σχολικων συμβουλων ΦΕΚ 1340/16-10-02</vt:lpstr>
      <vt:lpstr>εργο των Σχολικων Συμβουλων (αρθρο 8) </vt:lpstr>
      <vt:lpstr>εργο των Σχολικων Συμβουλων (αρθρο 8)  </vt:lpstr>
      <vt:lpstr>εργο των Σχολικων Συμβουλων (αρθρο 8)</vt:lpstr>
      <vt:lpstr>Καθηκοντα και αρμοδιοτητεσ των Σχολικών Συμβουλων σε σχεση με τουσ εκπαιδευτικουσ (αρθρο 9)</vt:lpstr>
      <vt:lpstr>Καθηκοντα και αρμοδιοτητεσ των Σχολικών Συμβουλων σε σχεση με τουσ εκπαιδευτικουσ (αρθρο 9)</vt:lpstr>
      <vt:lpstr>Καθηκοντα και αρμοδιοτητεσ των Σχολικών Συμβουλων σε σχεση με τουσ εκπαιδευτικουσ (αρθρο 9)</vt:lpstr>
      <vt:lpstr>Καθηκοντα και αρμοδιοτητεσ των Σχολικών Συμβουλων σε σχεση με τουσ Δ/ντέσ των σχολικων μοναδων και τους Συλλογουσ Διδασκοντων (αρθρο 10)</vt:lpstr>
      <vt:lpstr>Αρμοδιοτητεσ των Σχολικων Συμβουλων σε σχέση με αλλουσ φορεισ (αρθρο 12)</vt:lpstr>
      <vt:lpstr>Ειδικεσ υποχρεωσεισ των Σχολικων Συμβουλων (αρθρο 13)</vt:lpstr>
      <vt:lpstr>ΚΑΠΟΙΑ ΠΡΑΓΜΑΤΙΚΑ ΠΕΡΙΣΤΑΤΙΚΑ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Καθήκοντα και αρμοδιότητες των Σχολικών συμβούλων</dc:title>
  <dc:creator>MARIA</dc:creator>
  <cp:lastModifiedBy>user</cp:lastModifiedBy>
  <cp:revision>19</cp:revision>
  <dcterms:created xsi:type="dcterms:W3CDTF">2015-11-23T10:40:39Z</dcterms:created>
  <dcterms:modified xsi:type="dcterms:W3CDTF">2017-12-12T22:55:53Z</dcterms:modified>
</cp:coreProperties>
</file>