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9"/>
  </p:notesMasterIdLst>
  <p:sldIdLst>
    <p:sldId id="279" r:id="rId2"/>
    <p:sldId id="257" r:id="rId3"/>
    <p:sldId id="258" r:id="rId4"/>
    <p:sldId id="259" r:id="rId5"/>
    <p:sldId id="260" r:id="rId6"/>
    <p:sldId id="261" r:id="rId7"/>
    <p:sldId id="266"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80" r:id="rId25"/>
    <p:sldId id="281" r:id="rId26"/>
    <p:sldId id="282" r:id="rId27"/>
    <p:sldId id="283" r:id="rId28"/>
  </p:sldIdLst>
  <p:sldSz cx="9144000" cy="6858000" type="screen4x3"/>
  <p:notesSz cx="6858000" cy="9144000"/>
  <p:defaultTextStyle>
    <a:defPPr>
      <a:defRPr lang="el-GR"/>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75" autoAdjust="0"/>
    <p:restoredTop sz="94660"/>
  </p:normalViewPr>
  <p:slideViewPr>
    <p:cSldViewPr>
      <p:cViewPr varScale="1">
        <p:scale>
          <a:sx n="106" d="100"/>
          <a:sy n="106" d="100"/>
        </p:scale>
        <p:origin x="2016" y="9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978D11-6E61-4E5E-A38F-783F1B78637B}" type="datetimeFigureOut">
              <a:rPr lang="el-GR" smtClean="0"/>
              <a:t>2/7/2015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D5E714-EE54-40E2-919A-3D313BB4A83D}" type="slidenum">
              <a:rPr lang="el-GR" smtClean="0"/>
              <a:t>‹#›</a:t>
            </a:fld>
            <a:endParaRPr lang="el-GR"/>
          </a:p>
        </p:txBody>
      </p:sp>
    </p:spTree>
    <p:extLst>
      <p:ext uri="{BB962C8B-B14F-4D97-AF65-F5344CB8AC3E}">
        <p14:creationId xmlns:p14="http://schemas.microsoft.com/office/powerpoint/2010/main" val="4274317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492149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968305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4239005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19138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598871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blipFill dpi="0" rotWithShape="0">
          <a:blip r:embed="rId2"/>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914400" y="5105400"/>
            <a:ext cx="7391400" cy="487363"/>
          </a:xfrm>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ctr">
              <a:defRPr/>
            </a:lvl1pPr>
          </a:lstStyle>
          <a:p>
            <a:pPr lvl="0"/>
            <a:r>
              <a:rPr lang="en-US" altLang="el-GR" noProof="0" smtClean="0"/>
              <a:t>Κάντε κλικ για επεξεργασία του τίτλου</a:t>
            </a:r>
          </a:p>
        </p:txBody>
      </p:sp>
      <p:sp>
        <p:nvSpPr>
          <p:cNvPr id="27651" name="Rectangle 3"/>
          <p:cNvSpPr>
            <a:spLocks noGrp="1" noChangeArrowheads="1"/>
          </p:cNvSpPr>
          <p:nvPr>
            <p:ph type="subTitle" idx="1"/>
          </p:nvPr>
        </p:nvSpPr>
        <p:spPr>
          <a:xfrm>
            <a:off x="1219200" y="5867400"/>
            <a:ext cx="6858000" cy="304800"/>
          </a:xfrm>
          <a:extLs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lIns="0" tIns="0" rIns="0" bIns="0">
            <a:spAutoFit/>
          </a:bodyPr>
          <a:lstStyle>
            <a:lvl1pPr marL="0" indent="0" algn="ctr">
              <a:buFontTx/>
              <a:buNone/>
              <a:defRPr sz="2000"/>
            </a:lvl1pPr>
          </a:lstStyle>
          <a:p>
            <a:pPr lvl="0"/>
            <a:r>
              <a:rPr lang="en-US" altLang="el-GR" noProof="0" dirty="0" err="1" smtClean="0"/>
              <a:t>Κάντε</a:t>
            </a:r>
            <a:r>
              <a:rPr lang="en-US" altLang="el-GR" noProof="0" dirty="0" smtClean="0"/>
              <a:t> </a:t>
            </a:r>
            <a:r>
              <a:rPr lang="en-US" altLang="el-GR" noProof="0" dirty="0" err="1" smtClean="0"/>
              <a:t>κλικ</a:t>
            </a:r>
            <a:r>
              <a:rPr lang="en-US" altLang="el-GR" noProof="0" dirty="0" smtClean="0"/>
              <a:t> </a:t>
            </a:r>
            <a:r>
              <a:rPr lang="en-US" altLang="el-GR" noProof="0" dirty="0" err="1" smtClean="0"/>
              <a:t>γι</a:t>
            </a:r>
            <a:r>
              <a:rPr lang="en-US" altLang="el-GR" noProof="0" dirty="0" smtClean="0"/>
              <a:t>α να επεξεργαστείτε τον υπότιτλο του υποδείγματος</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n-US" altLang="el-GR"/>
          </a:p>
        </p:txBody>
      </p:sp>
      <p:sp>
        <p:nvSpPr>
          <p:cNvPr id="5" name="Θέση υποσέλιδου 4"/>
          <p:cNvSpPr>
            <a:spLocks noGrp="1"/>
          </p:cNvSpPr>
          <p:nvPr>
            <p:ph type="ftr" sz="quarter" idx="11"/>
          </p:nvPr>
        </p:nvSpPr>
        <p:spPr/>
        <p:txBody>
          <a:bodyPr/>
          <a:lstStyle>
            <a:lvl1pPr>
              <a:defRPr/>
            </a:lvl1pPr>
          </a:lstStyle>
          <a:p>
            <a:endParaRPr lang="en-US" altLang="el-GR"/>
          </a:p>
        </p:txBody>
      </p:sp>
      <p:sp>
        <p:nvSpPr>
          <p:cNvPr id="6" name="Θέση αριθμού διαφάνειας 5"/>
          <p:cNvSpPr>
            <a:spLocks noGrp="1"/>
          </p:cNvSpPr>
          <p:nvPr>
            <p:ph type="sldNum" sz="quarter" idx="12"/>
          </p:nvPr>
        </p:nvSpPr>
        <p:spPr/>
        <p:txBody>
          <a:bodyPr/>
          <a:lstStyle>
            <a:lvl1pPr>
              <a:defRPr/>
            </a:lvl1pPr>
          </a:lstStyle>
          <a:p>
            <a:fld id="{39E79AED-82DD-403D-9F1D-D57655B90097}" type="slidenum">
              <a:rPr lang="en-US" altLang="el-GR"/>
              <a:pPr/>
              <a:t>‹#›</a:t>
            </a:fld>
            <a:endParaRPr lang="en-US" altLang="el-GR"/>
          </a:p>
        </p:txBody>
      </p:sp>
    </p:spTree>
    <p:extLst>
      <p:ext uri="{BB962C8B-B14F-4D97-AF65-F5344CB8AC3E}">
        <p14:creationId xmlns:p14="http://schemas.microsoft.com/office/powerpoint/2010/main" val="190484058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10350" y="1295400"/>
            <a:ext cx="1924050" cy="49530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1295400"/>
            <a:ext cx="5619750" cy="49530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n-US" altLang="el-GR"/>
          </a:p>
        </p:txBody>
      </p:sp>
      <p:sp>
        <p:nvSpPr>
          <p:cNvPr id="5" name="Θέση υποσέλιδου 4"/>
          <p:cNvSpPr>
            <a:spLocks noGrp="1"/>
          </p:cNvSpPr>
          <p:nvPr>
            <p:ph type="ftr" sz="quarter" idx="11"/>
          </p:nvPr>
        </p:nvSpPr>
        <p:spPr/>
        <p:txBody>
          <a:bodyPr/>
          <a:lstStyle>
            <a:lvl1pPr>
              <a:defRPr/>
            </a:lvl1pPr>
          </a:lstStyle>
          <a:p>
            <a:endParaRPr lang="en-US" altLang="el-GR"/>
          </a:p>
        </p:txBody>
      </p:sp>
      <p:sp>
        <p:nvSpPr>
          <p:cNvPr id="6" name="Θέση αριθμού διαφάνειας 5"/>
          <p:cNvSpPr>
            <a:spLocks noGrp="1"/>
          </p:cNvSpPr>
          <p:nvPr>
            <p:ph type="sldNum" sz="quarter" idx="12"/>
          </p:nvPr>
        </p:nvSpPr>
        <p:spPr/>
        <p:txBody>
          <a:bodyPr/>
          <a:lstStyle>
            <a:lvl1pPr>
              <a:defRPr/>
            </a:lvl1pPr>
          </a:lstStyle>
          <a:p>
            <a:fld id="{0BF8D511-F6BF-447A-8BED-C2D4C28DED8B}" type="slidenum">
              <a:rPr lang="en-US" altLang="el-GR"/>
              <a:pPr/>
              <a:t>‹#›</a:t>
            </a:fld>
            <a:endParaRPr lang="en-US" altLang="el-GR"/>
          </a:p>
        </p:txBody>
      </p:sp>
    </p:spTree>
    <p:extLst>
      <p:ext uri="{BB962C8B-B14F-4D97-AF65-F5344CB8AC3E}">
        <p14:creationId xmlns:p14="http://schemas.microsoft.com/office/powerpoint/2010/main" val="24375884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n-US" altLang="el-GR"/>
          </a:p>
        </p:txBody>
      </p:sp>
      <p:sp>
        <p:nvSpPr>
          <p:cNvPr id="5" name="Θέση υποσέλιδου 4"/>
          <p:cNvSpPr>
            <a:spLocks noGrp="1"/>
          </p:cNvSpPr>
          <p:nvPr>
            <p:ph type="ftr" sz="quarter" idx="11"/>
          </p:nvPr>
        </p:nvSpPr>
        <p:spPr/>
        <p:txBody>
          <a:bodyPr/>
          <a:lstStyle>
            <a:lvl1pPr>
              <a:defRPr/>
            </a:lvl1pPr>
          </a:lstStyle>
          <a:p>
            <a:endParaRPr lang="en-US" altLang="el-GR"/>
          </a:p>
        </p:txBody>
      </p:sp>
      <p:sp>
        <p:nvSpPr>
          <p:cNvPr id="6" name="Θέση αριθμού διαφάνειας 5"/>
          <p:cNvSpPr>
            <a:spLocks noGrp="1"/>
          </p:cNvSpPr>
          <p:nvPr>
            <p:ph type="sldNum" sz="quarter" idx="12"/>
          </p:nvPr>
        </p:nvSpPr>
        <p:spPr/>
        <p:txBody>
          <a:bodyPr/>
          <a:lstStyle>
            <a:lvl1pPr>
              <a:defRPr/>
            </a:lvl1pPr>
          </a:lstStyle>
          <a:p>
            <a:fld id="{EA7FDF66-C6DD-4A2E-9A2A-D5FB9250C30E}" type="slidenum">
              <a:rPr lang="en-US" altLang="el-GR"/>
              <a:pPr/>
              <a:t>‹#›</a:t>
            </a:fld>
            <a:endParaRPr lang="en-US" altLang="el-GR"/>
          </a:p>
        </p:txBody>
      </p:sp>
    </p:spTree>
    <p:extLst>
      <p:ext uri="{BB962C8B-B14F-4D97-AF65-F5344CB8AC3E}">
        <p14:creationId xmlns:p14="http://schemas.microsoft.com/office/powerpoint/2010/main" val="275893182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n-US" altLang="el-GR"/>
          </a:p>
        </p:txBody>
      </p:sp>
      <p:sp>
        <p:nvSpPr>
          <p:cNvPr id="5" name="Θέση υποσέλιδου 4"/>
          <p:cNvSpPr>
            <a:spLocks noGrp="1"/>
          </p:cNvSpPr>
          <p:nvPr>
            <p:ph type="ftr" sz="quarter" idx="11"/>
          </p:nvPr>
        </p:nvSpPr>
        <p:spPr/>
        <p:txBody>
          <a:bodyPr/>
          <a:lstStyle>
            <a:lvl1pPr>
              <a:defRPr/>
            </a:lvl1pPr>
          </a:lstStyle>
          <a:p>
            <a:endParaRPr lang="en-US" altLang="el-GR"/>
          </a:p>
        </p:txBody>
      </p:sp>
      <p:sp>
        <p:nvSpPr>
          <p:cNvPr id="6" name="Θέση αριθμού διαφάνειας 5"/>
          <p:cNvSpPr>
            <a:spLocks noGrp="1"/>
          </p:cNvSpPr>
          <p:nvPr>
            <p:ph type="sldNum" sz="quarter" idx="12"/>
          </p:nvPr>
        </p:nvSpPr>
        <p:spPr/>
        <p:txBody>
          <a:bodyPr/>
          <a:lstStyle>
            <a:lvl1pPr>
              <a:defRPr/>
            </a:lvl1pPr>
          </a:lstStyle>
          <a:p>
            <a:fld id="{9873CFCE-4D0B-4E3F-9087-DC26062E36EB}" type="slidenum">
              <a:rPr lang="en-US" altLang="el-GR"/>
              <a:pPr/>
              <a:t>‹#›</a:t>
            </a:fld>
            <a:endParaRPr lang="en-US" altLang="el-GR"/>
          </a:p>
        </p:txBody>
      </p:sp>
    </p:spTree>
    <p:extLst>
      <p:ext uri="{BB962C8B-B14F-4D97-AF65-F5344CB8AC3E}">
        <p14:creationId xmlns:p14="http://schemas.microsoft.com/office/powerpoint/2010/main" val="118113298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2133600"/>
            <a:ext cx="37719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762500" y="2133600"/>
            <a:ext cx="37719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endParaRPr lang="en-US" altLang="el-GR"/>
          </a:p>
        </p:txBody>
      </p:sp>
      <p:sp>
        <p:nvSpPr>
          <p:cNvPr id="6" name="Θέση υποσέλιδου 5"/>
          <p:cNvSpPr>
            <a:spLocks noGrp="1"/>
          </p:cNvSpPr>
          <p:nvPr>
            <p:ph type="ftr" sz="quarter" idx="11"/>
          </p:nvPr>
        </p:nvSpPr>
        <p:spPr/>
        <p:txBody>
          <a:bodyPr/>
          <a:lstStyle>
            <a:lvl1pPr>
              <a:defRPr/>
            </a:lvl1pPr>
          </a:lstStyle>
          <a:p>
            <a:endParaRPr lang="en-US" altLang="el-GR"/>
          </a:p>
        </p:txBody>
      </p:sp>
      <p:sp>
        <p:nvSpPr>
          <p:cNvPr id="7" name="Θέση αριθμού διαφάνειας 6"/>
          <p:cNvSpPr>
            <a:spLocks noGrp="1"/>
          </p:cNvSpPr>
          <p:nvPr>
            <p:ph type="sldNum" sz="quarter" idx="12"/>
          </p:nvPr>
        </p:nvSpPr>
        <p:spPr/>
        <p:txBody>
          <a:bodyPr/>
          <a:lstStyle>
            <a:lvl1pPr>
              <a:defRPr/>
            </a:lvl1pPr>
          </a:lstStyle>
          <a:p>
            <a:fld id="{ED8FD6B2-9DBA-4880-A8FB-593C184FD812}" type="slidenum">
              <a:rPr lang="en-US" altLang="el-GR"/>
              <a:pPr/>
              <a:t>‹#›</a:t>
            </a:fld>
            <a:endParaRPr lang="en-US" altLang="el-GR"/>
          </a:p>
        </p:txBody>
      </p:sp>
    </p:spTree>
    <p:extLst>
      <p:ext uri="{BB962C8B-B14F-4D97-AF65-F5344CB8AC3E}">
        <p14:creationId xmlns:p14="http://schemas.microsoft.com/office/powerpoint/2010/main" val="263180928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endParaRPr lang="en-US" altLang="el-GR"/>
          </a:p>
        </p:txBody>
      </p:sp>
      <p:sp>
        <p:nvSpPr>
          <p:cNvPr id="8" name="Θέση υποσέλιδου 7"/>
          <p:cNvSpPr>
            <a:spLocks noGrp="1"/>
          </p:cNvSpPr>
          <p:nvPr>
            <p:ph type="ftr" sz="quarter" idx="11"/>
          </p:nvPr>
        </p:nvSpPr>
        <p:spPr/>
        <p:txBody>
          <a:bodyPr/>
          <a:lstStyle>
            <a:lvl1pPr>
              <a:defRPr/>
            </a:lvl1pPr>
          </a:lstStyle>
          <a:p>
            <a:endParaRPr lang="en-US" altLang="el-GR"/>
          </a:p>
        </p:txBody>
      </p:sp>
      <p:sp>
        <p:nvSpPr>
          <p:cNvPr id="9" name="Θέση αριθμού διαφάνειας 8"/>
          <p:cNvSpPr>
            <a:spLocks noGrp="1"/>
          </p:cNvSpPr>
          <p:nvPr>
            <p:ph type="sldNum" sz="quarter" idx="12"/>
          </p:nvPr>
        </p:nvSpPr>
        <p:spPr/>
        <p:txBody>
          <a:bodyPr/>
          <a:lstStyle>
            <a:lvl1pPr>
              <a:defRPr/>
            </a:lvl1pPr>
          </a:lstStyle>
          <a:p>
            <a:fld id="{F1E8CD57-C0A9-4A1C-A38E-11DE0A7B9F73}" type="slidenum">
              <a:rPr lang="en-US" altLang="el-GR"/>
              <a:pPr/>
              <a:t>‹#›</a:t>
            </a:fld>
            <a:endParaRPr lang="en-US" altLang="el-GR"/>
          </a:p>
        </p:txBody>
      </p:sp>
    </p:spTree>
    <p:extLst>
      <p:ext uri="{BB962C8B-B14F-4D97-AF65-F5344CB8AC3E}">
        <p14:creationId xmlns:p14="http://schemas.microsoft.com/office/powerpoint/2010/main" val="214471544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endParaRPr lang="en-US" altLang="el-GR"/>
          </a:p>
        </p:txBody>
      </p:sp>
      <p:sp>
        <p:nvSpPr>
          <p:cNvPr id="4" name="Θέση υποσέλιδου 3"/>
          <p:cNvSpPr>
            <a:spLocks noGrp="1"/>
          </p:cNvSpPr>
          <p:nvPr>
            <p:ph type="ftr" sz="quarter" idx="11"/>
          </p:nvPr>
        </p:nvSpPr>
        <p:spPr/>
        <p:txBody>
          <a:bodyPr/>
          <a:lstStyle>
            <a:lvl1pPr>
              <a:defRPr/>
            </a:lvl1pPr>
          </a:lstStyle>
          <a:p>
            <a:endParaRPr lang="en-US" altLang="el-GR"/>
          </a:p>
        </p:txBody>
      </p:sp>
      <p:sp>
        <p:nvSpPr>
          <p:cNvPr id="5" name="Θέση αριθμού διαφάνειας 4"/>
          <p:cNvSpPr>
            <a:spLocks noGrp="1"/>
          </p:cNvSpPr>
          <p:nvPr>
            <p:ph type="sldNum" sz="quarter" idx="12"/>
          </p:nvPr>
        </p:nvSpPr>
        <p:spPr/>
        <p:txBody>
          <a:bodyPr/>
          <a:lstStyle>
            <a:lvl1pPr>
              <a:defRPr/>
            </a:lvl1pPr>
          </a:lstStyle>
          <a:p>
            <a:fld id="{DF569064-74D7-42F0-A560-9350FF5DE7FC}" type="slidenum">
              <a:rPr lang="en-US" altLang="el-GR"/>
              <a:pPr/>
              <a:t>‹#›</a:t>
            </a:fld>
            <a:endParaRPr lang="en-US" altLang="el-GR"/>
          </a:p>
        </p:txBody>
      </p:sp>
    </p:spTree>
    <p:extLst>
      <p:ext uri="{BB962C8B-B14F-4D97-AF65-F5344CB8AC3E}">
        <p14:creationId xmlns:p14="http://schemas.microsoft.com/office/powerpoint/2010/main" val="353431217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n-US" altLang="el-GR"/>
          </a:p>
        </p:txBody>
      </p:sp>
      <p:sp>
        <p:nvSpPr>
          <p:cNvPr id="3" name="Θέση υποσέλιδου 2"/>
          <p:cNvSpPr>
            <a:spLocks noGrp="1"/>
          </p:cNvSpPr>
          <p:nvPr>
            <p:ph type="ftr" sz="quarter" idx="11"/>
          </p:nvPr>
        </p:nvSpPr>
        <p:spPr/>
        <p:txBody>
          <a:bodyPr/>
          <a:lstStyle>
            <a:lvl1pPr>
              <a:defRPr/>
            </a:lvl1pPr>
          </a:lstStyle>
          <a:p>
            <a:endParaRPr lang="en-US" altLang="el-GR"/>
          </a:p>
        </p:txBody>
      </p:sp>
      <p:sp>
        <p:nvSpPr>
          <p:cNvPr id="4" name="Θέση αριθμού διαφάνειας 3"/>
          <p:cNvSpPr>
            <a:spLocks noGrp="1"/>
          </p:cNvSpPr>
          <p:nvPr>
            <p:ph type="sldNum" sz="quarter" idx="12"/>
          </p:nvPr>
        </p:nvSpPr>
        <p:spPr/>
        <p:txBody>
          <a:bodyPr/>
          <a:lstStyle>
            <a:lvl1pPr>
              <a:defRPr/>
            </a:lvl1pPr>
          </a:lstStyle>
          <a:p>
            <a:fld id="{FD16D23C-8C1E-4E47-A132-878EA2B1F726}" type="slidenum">
              <a:rPr lang="en-US" altLang="el-GR"/>
              <a:pPr/>
              <a:t>‹#›</a:t>
            </a:fld>
            <a:endParaRPr lang="en-US" altLang="el-GR"/>
          </a:p>
        </p:txBody>
      </p:sp>
    </p:spTree>
    <p:extLst>
      <p:ext uri="{BB962C8B-B14F-4D97-AF65-F5344CB8AC3E}">
        <p14:creationId xmlns:p14="http://schemas.microsoft.com/office/powerpoint/2010/main" val="220553784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n-US" altLang="el-GR"/>
          </a:p>
        </p:txBody>
      </p:sp>
      <p:sp>
        <p:nvSpPr>
          <p:cNvPr id="6" name="Θέση υποσέλιδου 5"/>
          <p:cNvSpPr>
            <a:spLocks noGrp="1"/>
          </p:cNvSpPr>
          <p:nvPr>
            <p:ph type="ftr" sz="quarter" idx="11"/>
          </p:nvPr>
        </p:nvSpPr>
        <p:spPr/>
        <p:txBody>
          <a:bodyPr/>
          <a:lstStyle>
            <a:lvl1pPr>
              <a:defRPr/>
            </a:lvl1pPr>
          </a:lstStyle>
          <a:p>
            <a:endParaRPr lang="en-US" altLang="el-GR"/>
          </a:p>
        </p:txBody>
      </p:sp>
      <p:sp>
        <p:nvSpPr>
          <p:cNvPr id="7" name="Θέση αριθμού διαφάνειας 6"/>
          <p:cNvSpPr>
            <a:spLocks noGrp="1"/>
          </p:cNvSpPr>
          <p:nvPr>
            <p:ph type="sldNum" sz="quarter" idx="12"/>
          </p:nvPr>
        </p:nvSpPr>
        <p:spPr/>
        <p:txBody>
          <a:bodyPr/>
          <a:lstStyle>
            <a:lvl1pPr>
              <a:defRPr/>
            </a:lvl1pPr>
          </a:lstStyle>
          <a:p>
            <a:fld id="{D904EE4D-7E03-4E24-8F8E-2C66588BB6F8}" type="slidenum">
              <a:rPr lang="en-US" altLang="el-GR"/>
              <a:pPr/>
              <a:t>‹#›</a:t>
            </a:fld>
            <a:endParaRPr lang="en-US" altLang="el-GR"/>
          </a:p>
        </p:txBody>
      </p:sp>
    </p:spTree>
    <p:extLst>
      <p:ext uri="{BB962C8B-B14F-4D97-AF65-F5344CB8AC3E}">
        <p14:creationId xmlns:p14="http://schemas.microsoft.com/office/powerpoint/2010/main" val="259030621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n-US" altLang="el-GR"/>
          </a:p>
        </p:txBody>
      </p:sp>
      <p:sp>
        <p:nvSpPr>
          <p:cNvPr id="6" name="Θέση υποσέλιδου 5"/>
          <p:cNvSpPr>
            <a:spLocks noGrp="1"/>
          </p:cNvSpPr>
          <p:nvPr>
            <p:ph type="ftr" sz="quarter" idx="11"/>
          </p:nvPr>
        </p:nvSpPr>
        <p:spPr/>
        <p:txBody>
          <a:bodyPr/>
          <a:lstStyle>
            <a:lvl1pPr>
              <a:defRPr/>
            </a:lvl1pPr>
          </a:lstStyle>
          <a:p>
            <a:endParaRPr lang="en-US" altLang="el-GR"/>
          </a:p>
        </p:txBody>
      </p:sp>
      <p:sp>
        <p:nvSpPr>
          <p:cNvPr id="7" name="Θέση αριθμού διαφάνειας 6"/>
          <p:cNvSpPr>
            <a:spLocks noGrp="1"/>
          </p:cNvSpPr>
          <p:nvPr>
            <p:ph type="sldNum" sz="quarter" idx="12"/>
          </p:nvPr>
        </p:nvSpPr>
        <p:spPr/>
        <p:txBody>
          <a:bodyPr/>
          <a:lstStyle>
            <a:lvl1pPr>
              <a:defRPr/>
            </a:lvl1pPr>
          </a:lstStyle>
          <a:p>
            <a:fld id="{F9DFC251-F582-4EF2-9A3C-C069F07F166D}" type="slidenum">
              <a:rPr lang="en-US" altLang="el-GR"/>
              <a:pPr/>
              <a:t>‹#›</a:t>
            </a:fld>
            <a:endParaRPr lang="en-US" altLang="el-GR"/>
          </a:p>
        </p:txBody>
      </p:sp>
    </p:spTree>
    <p:extLst>
      <p:ext uri="{BB962C8B-B14F-4D97-AF65-F5344CB8AC3E}">
        <p14:creationId xmlns:p14="http://schemas.microsoft.com/office/powerpoint/2010/main" val="367691282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838200" y="1295400"/>
            <a:ext cx="7162800" cy="48736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spAutoFit/>
          </a:bodyPr>
          <a:lstStyle/>
          <a:p>
            <a:pPr lvl="0"/>
            <a:r>
              <a:rPr lang="en-US" altLang="el-GR" smtClean="0"/>
              <a:t>Κάντε κλικ για επεξεργασία του τίτλου</a:t>
            </a:r>
          </a:p>
        </p:txBody>
      </p:sp>
      <p:sp>
        <p:nvSpPr>
          <p:cNvPr id="26627" name="Rectangle 3"/>
          <p:cNvSpPr>
            <a:spLocks noGrp="1" noChangeArrowheads="1"/>
          </p:cNvSpPr>
          <p:nvPr>
            <p:ph type="body" idx="1"/>
          </p:nvPr>
        </p:nvSpPr>
        <p:spPr bwMode="auto">
          <a:xfrm>
            <a:off x="838200" y="2133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US" altLang="el-GR" smtClean="0"/>
              <a:t>Κάντε κλικ για να επεξεργαστείτε τα στυλ κειμένου του υποδείγματος</a:t>
            </a:r>
          </a:p>
          <a:p>
            <a:pPr lvl="1"/>
            <a:r>
              <a:rPr lang="en-US" altLang="el-GR" smtClean="0"/>
              <a:t>Δεύτερου επιπέδου</a:t>
            </a:r>
          </a:p>
          <a:p>
            <a:pPr lvl="2"/>
            <a:r>
              <a:rPr lang="en-US" altLang="el-GR" smtClean="0"/>
              <a:t>Τρίτου επιπέδου</a:t>
            </a:r>
          </a:p>
          <a:p>
            <a:pPr lvl="3"/>
            <a:r>
              <a:rPr lang="en-US" altLang="el-GR" smtClean="0"/>
              <a:t>Τέταρτου επιπέδου</a:t>
            </a:r>
          </a:p>
          <a:p>
            <a:pPr lvl="4"/>
            <a:r>
              <a:rPr lang="en-US" altLang="el-GR" smtClean="0"/>
              <a:t>Πέμπτου επιπέδου</a:t>
            </a:r>
          </a:p>
        </p:txBody>
      </p:sp>
      <p:sp>
        <p:nvSpPr>
          <p:cNvPr id="26628" name="Rectangle 4"/>
          <p:cNvSpPr>
            <a:spLocks noGrp="1" noChangeArrowheads="1"/>
          </p:cNvSpPr>
          <p:nvPr>
            <p:ph type="dt" sz="half" idx="2"/>
          </p:nvPr>
        </p:nvSpPr>
        <p:spPr bwMode="auto">
          <a:xfrm>
            <a:off x="228600" y="6400800"/>
            <a:ext cx="8001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spcBef>
                <a:spcPct val="50000"/>
              </a:spcBef>
              <a:defRPr sz="1200">
                <a:solidFill>
                  <a:srgbClr val="808080"/>
                </a:solidFill>
                <a:latin typeface="Arial Narrow" panose="020B0606020202030204" pitchFamily="34" charset="0"/>
              </a:defRPr>
            </a:lvl1pPr>
          </a:lstStyle>
          <a:p>
            <a:endParaRPr lang="en-US" altLang="el-GR"/>
          </a:p>
        </p:txBody>
      </p:sp>
      <p:sp>
        <p:nvSpPr>
          <p:cNvPr id="26629" name="Rectangle 5"/>
          <p:cNvSpPr>
            <a:spLocks noGrp="1" noChangeArrowheads="1"/>
          </p:cNvSpPr>
          <p:nvPr>
            <p:ph type="ftr" sz="quarter" idx="3"/>
          </p:nvPr>
        </p:nvSpPr>
        <p:spPr bwMode="auto">
          <a:xfrm>
            <a:off x="1219200" y="6400800"/>
            <a:ext cx="7010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ctr">
              <a:spcBef>
                <a:spcPct val="50000"/>
              </a:spcBef>
              <a:defRPr sz="1200">
                <a:solidFill>
                  <a:srgbClr val="808080"/>
                </a:solidFill>
                <a:latin typeface="Arial Narrow" panose="020B0606020202030204" pitchFamily="34" charset="0"/>
              </a:defRPr>
            </a:lvl1pPr>
          </a:lstStyle>
          <a:p>
            <a:endParaRPr lang="en-US" altLang="el-GR"/>
          </a:p>
        </p:txBody>
      </p:sp>
      <p:sp>
        <p:nvSpPr>
          <p:cNvPr id="26630" name="Rectangle 6"/>
          <p:cNvSpPr>
            <a:spLocks noGrp="1" noChangeArrowheads="1"/>
          </p:cNvSpPr>
          <p:nvPr>
            <p:ph type="sldNum" sz="quarter" idx="4"/>
          </p:nvPr>
        </p:nvSpPr>
        <p:spPr bwMode="auto">
          <a:xfrm>
            <a:off x="8382000" y="6400800"/>
            <a:ext cx="609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spcBef>
                <a:spcPct val="50000"/>
              </a:spcBef>
              <a:defRPr sz="1200">
                <a:solidFill>
                  <a:srgbClr val="808080"/>
                </a:solidFill>
                <a:latin typeface="Arial Narrow" panose="020B0606020202030204" pitchFamily="34" charset="0"/>
              </a:defRPr>
            </a:lvl1pPr>
          </a:lstStyle>
          <a:p>
            <a:fld id="{92C6B2B8-7705-4E72-A976-8C224CDA39AE}" type="slidenum">
              <a:rPr lang="en-US" altLang="el-GR"/>
              <a:pPr/>
              <a:t>‹#›</a:t>
            </a:fld>
            <a:endParaRPr lang="en-US" altLang="el-G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l" rtl="0" eaLnBrk="0" fontAlgn="base" hangingPunct="0">
        <a:spcBef>
          <a:spcPct val="0"/>
        </a:spcBef>
        <a:spcAft>
          <a:spcPct val="0"/>
        </a:spcAft>
        <a:defRPr kumimoji="1" sz="3200" b="1" kern="1200">
          <a:solidFill>
            <a:schemeClr val="tx1"/>
          </a:solidFill>
          <a:latin typeface="+mj-lt"/>
          <a:ea typeface="+mj-ea"/>
          <a:cs typeface="+mj-cs"/>
        </a:defRPr>
      </a:lvl1pPr>
      <a:lvl2pPr algn="l" rtl="0" eaLnBrk="0" fontAlgn="base" hangingPunct="0">
        <a:spcBef>
          <a:spcPct val="0"/>
        </a:spcBef>
        <a:spcAft>
          <a:spcPct val="0"/>
        </a:spcAft>
        <a:defRPr kumimoji="1" sz="3200" b="1">
          <a:solidFill>
            <a:schemeClr val="tx1"/>
          </a:solidFill>
          <a:latin typeface="Tahoma" panose="020B0604030504040204" pitchFamily="34" charset="0"/>
        </a:defRPr>
      </a:lvl2pPr>
      <a:lvl3pPr algn="l" rtl="0" eaLnBrk="0" fontAlgn="base" hangingPunct="0">
        <a:spcBef>
          <a:spcPct val="0"/>
        </a:spcBef>
        <a:spcAft>
          <a:spcPct val="0"/>
        </a:spcAft>
        <a:defRPr kumimoji="1" sz="3200" b="1">
          <a:solidFill>
            <a:schemeClr val="tx1"/>
          </a:solidFill>
          <a:latin typeface="Tahoma" panose="020B0604030504040204" pitchFamily="34" charset="0"/>
        </a:defRPr>
      </a:lvl3pPr>
      <a:lvl4pPr algn="l" rtl="0" eaLnBrk="0" fontAlgn="base" hangingPunct="0">
        <a:spcBef>
          <a:spcPct val="0"/>
        </a:spcBef>
        <a:spcAft>
          <a:spcPct val="0"/>
        </a:spcAft>
        <a:defRPr kumimoji="1" sz="3200" b="1">
          <a:solidFill>
            <a:schemeClr val="tx1"/>
          </a:solidFill>
          <a:latin typeface="Tahoma" panose="020B0604030504040204" pitchFamily="34" charset="0"/>
        </a:defRPr>
      </a:lvl4pPr>
      <a:lvl5pPr algn="l" rtl="0" eaLnBrk="0" fontAlgn="base" hangingPunct="0">
        <a:spcBef>
          <a:spcPct val="0"/>
        </a:spcBef>
        <a:spcAft>
          <a:spcPct val="0"/>
        </a:spcAft>
        <a:defRPr kumimoji="1" sz="3200" b="1">
          <a:solidFill>
            <a:schemeClr val="tx1"/>
          </a:solidFill>
          <a:latin typeface="Tahoma" panose="020B0604030504040204" pitchFamily="34" charset="0"/>
        </a:defRPr>
      </a:lvl5pPr>
      <a:lvl6pPr marL="457200" algn="l" rtl="0" eaLnBrk="0" fontAlgn="base" hangingPunct="0">
        <a:spcBef>
          <a:spcPct val="0"/>
        </a:spcBef>
        <a:spcAft>
          <a:spcPct val="0"/>
        </a:spcAft>
        <a:defRPr kumimoji="1" sz="3200" b="1">
          <a:solidFill>
            <a:schemeClr val="tx1"/>
          </a:solidFill>
          <a:latin typeface="Tahoma" panose="020B0604030504040204" pitchFamily="34" charset="0"/>
        </a:defRPr>
      </a:lvl6pPr>
      <a:lvl7pPr marL="914400" algn="l" rtl="0" eaLnBrk="0" fontAlgn="base" hangingPunct="0">
        <a:spcBef>
          <a:spcPct val="0"/>
        </a:spcBef>
        <a:spcAft>
          <a:spcPct val="0"/>
        </a:spcAft>
        <a:defRPr kumimoji="1" sz="3200" b="1">
          <a:solidFill>
            <a:schemeClr val="tx1"/>
          </a:solidFill>
          <a:latin typeface="Tahoma" panose="020B0604030504040204" pitchFamily="34" charset="0"/>
        </a:defRPr>
      </a:lvl7pPr>
      <a:lvl8pPr marL="1371600" algn="l" rtl="0" eaLnBrk="0" fontAlgn="base" hangingPunct="0">
        <a:spcBef>
          <a:spcPct val="0"/>
        </a:spcBef>
        <a:spcAft>
          <a:spcPct val="0"/>
        </a:spcAft>
        <a:defRPr kumimoji="1" sz="3200" b="1">
          <a:solidFill>
            <a:schemeClr val="tx1"/>
          </a:solidFill>
          <a:latin typeface="Tahoma" panose="020B0604030504040204" pitchFamily="34" charset="0"/>
        </a:defRPr>
      </a:lvl8pPr>
      <a:lvl9pPr marL="1828800" algn="l" rtl="0" eaLnBrk="0" fontAlgn="base" hangingPunct="0">
        <a:spcBef>
          <a:spcPct val="0"/>
        </a:spcBef>
        <a:spcAft>
          <a:spcPct val="0"/>
        </a:spcAft>
        <a:defRPr kumimoji="1" sz="3200" b="1">
          <a:solidFill>
            <a:schemeClr val="tx1"/>
          </a:solidFill>
          <a:latin typeface="Tahoma" panose="020B0604030504040204" pitchFamily="34" charset="0"/>
        </a:defRPr>
      </a:lvl9pPr>
    </p:titleStyle>
    <p:bodyStyle>
      <a:lvl1pPr marL="342900" indent="-342900" algn="l" rtl="0" eaLnBrk="0" fontAlgn="base" hangingPunct="0">
        <a:spcBef>
          <a:spcPct val="20000"/>
        </a:spcBef>
        <a:spcAft>
          <a:spcPct val="0"/>
        </a:spcAft>
        <a:buClr>
          <a:srgbClr val="66CCFF"/>
        </a:buClr>
        <a:buChar char="•"/>
        <a:defRPr kumimoji="1" sz="2400" kern="1200">
          <a:solidFill>
            <a:srgbClr val="FFFFCC"/>
          </a:solidFill>
          <a:latin typeface="+mn-lt"/>
          <a:ea typeface="+mn-ea"/>
          <a:cs typeface="+mn-cs"/>
        </a:defRPr>
      </a:lvl1pPr>
      <a:lvl2pPr marL="742950" indent="-285750" algn="l" rtl="0" eaLnBrk="0" fontAlgn="base" hangingPunct="0">
        <a:spcBef>
          <a:spcPct val="20000"/>
        </a:spcBef>
        <a:spcAft>
          <a:spcPct val="0"/>
        </a:spcAft>
        <a:buClr>
          <a:srgbClr val="66CCFF"/>
        </a:buClr>
        <a:buChar char="•"/>
        <a:defRPr kumimoji="1" sz="2000" kern="1200">
          <a:solidFill>
            <a:srgbClr val="FFFFCC"/>
          </a:solidFill>
          <a:latin typeface="+mn-lt"/>
          <a:ea typeface="+mn-ea"/>
          <a:cs typeface="+mn-cs"/>
        </a:defRPr>
      </a:lvl2pPr>
      <a:lvl3pPr marL="1143000" indent="-228600" algn="l" rtl="0" eaLnBrk="0" fontAlgn="base" hangingPunct="0">
        <a:spcBef>
          <a:spcPct val="20000"/>
        </a:spcBef>
        <a:spcAft>
          <a:spcPct val="0"/>
        </a:spcAft>
        <a:buClr>
          <a:srgbClr val="66CCFF"/>
        </a:buClr>
        <a:buChar char="•"/>
        <a:defRPr kumimoji="1" kern="1200">
          <a:solidFill>
            <a:srgbClr val="FFFFCC"/>
          </a:solidFill>
          <a:latin typeface="+mn-lt"/>
          <a:ea typeface="+mn-ea"/>
          <a:cs typeface="+mn-cs"/>
        </a:defRPr>
      </a:lvl3pPr>
      <a:lvl4pPr marL="1600200" indent="-228600" algn="l" rtl="0" eaLnBrk="0" fontAlgn="base" hangingPunct="0">
        <a:spcBef>
          <a:spcPct val="20000"/>
        </a:spcBef>
        <a:spcAft>
          <a:spcPct val="0"/>
        </a:spcAft>
        <a:buClr>
          <a:srgbClr val="66CCFF"/>
        </a:buClr>
        <a:buChar char="•"/>
        <a:defRPr kumimoji="1" sz="1600" kern="1200">
          <a:solidFill>
            <a:srgbClr val="FFFFCC"/>
          </a:solidFill>
          <a:latin typeface="+mn-lt"/>
          <a:ea typeface="+mn-ea"/>
          <a:cs typeface="+mn-cs"/>
        </a:defRPr>
      </a:lvl4pPr>
      <a:lvl5pPr marL="2057400" indent="-228600" algn="l" rtl="0" eaLnBrk="0" fontAlgn="base" hangingPunct="0">
        <a:spcBef>
          <a:spcPct val="20000"/>
        </a:spcBef>
        <a:spcAft>
          <a:spcPct val="0"/>
        </a:spcAft>
        <a:buClr>
          <a:srgbClr val="66CCFF"/>
        </a:buClr>
        <a:buChar char="•"/>
        <a:defRPr kumimoji="1" sz="1600" kern="1200">
          <a:solidFill>
            <a:srgbClr val="FFFFC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idx="4294967295"/>
          </p:nvPr>
        </p:nvSpPr>
        <p:spPr>
          <a:xfrm>
            <a:off x="1165600" y="1268760"/>
            <a:ext cx="7772400" cy="1439862"/>
          </a:xfrm>
        </p:spPr>
        <p:txBody>
          <a:bodyPr>
            <a:noAutofit/>
          </a:bodyPr>
          <a:lstStyle/>
          <a:p>
            <a:pPr algn="ctr"/>
            <a:r>
              <a:rPr lang="el-GR" sz="4800" b="1" dirty="0">
                <a:solidFill>
                  <a:srgbClr val="5075BC"/>
                </a:solidFill>
              </a:rPr>
              <a:t>Το παιχνίδι στην εκπαιδευτική </a:t>
            </a:r>
            <a:r>
              <a:rPr lang="el-GR" sz="4800" b="1" dirty="0" smtClean="0">
                <a:solidFill>
                  <a:srgbClr val="5075BC"/>
                </a:solidFill>
              </a:rPr>
              <a:t>διαδικασία</a:t>
            </a:r>
            <a:endParaRPr lang="el-GR" sz="6000" b="1" dirty="0">
              <a:solidFill>
                <a:srgbClr val="0070C0"/>
              </a:solidFill>
            </a:endParaRPr>
          </a:p>
        </p:txBody>
      </p:sp>
      <p:sp>
        <p:nvSpPr>
          <p:cNvPr id="3" name="Υπότιτλος 2"/>
          <p:cNvSpPr>
            <a:spLocks noGrp="1"/>
          </p:cNvSpPr>
          <p:nvPr>
            <p:ph type="subTitle" idx="4294967295"/>
          </p:nvPr>
        </p:nvSpPr>
        <p:spPr>
          <a:xfrm>
            <a:off x="611560" y="3140968"/>
            <a:ext cx="8323263" cy="3600400"/>
          </a:xfrm>
        </p:spPr>
        <p:txBody>
          <a:bodyPr>
            <a:noAutofit/>
          </a:bodyPr>
          <a:lstStyle/>
          <a:p>
            <a:pPr marL="0" indent="0" algn="ctr">
              <a:buNone/>
            </a:pPr>
            <a:r>
              <a:rPr lang="el-GR" sz="2800" b="1" dirty="0" smtClean="0">
                <a:latin typeface="+mj-lt"/>
                <a:ea typeface="+mj-ea"/>
                <a:cs typeface="+mj-cs"/>
              </a:rPr>
              <a:t>Ενότητα </a:t>
            </a:r>
            <a:r>
              <a:rPr lang="el-GR" sz="2800" b="1" dirty="0">
                <a:latin typeface="+mj-lt"/>
                <a:ea typeface="+mj-ea"/>
                <a:cs typeface="+mj-cs"/>
              </a:rPr>
              <a:t>2</a:t>
            </a:r>
            <a:r>
              <a:rPr lang="en-US" sz="2800" dirty="0" smtClean="0">
                <a:latin typeface="+mj-lt"/>
                <a:ea typeface="+mj-ea"/>
                <a:cs typeface="+mj-cs"/>
              </a:rPr>
              <a:t> </a:t>
            </a:r>
            <a:endParaRPr lang="el-GR" sz="2800" dirty="0" smtClean="0">
              <a:latin typeface="+mj-lt"/>
              <a:ea typeface="+mj-ea"/>
              <a:cs typeface="+mj-cs"/>
            </a:endParaRPr>
          </a:p>
          <a:p>
            <a:pPr marL="0" indent="0" algn="ctr">
              <a:buNone/>
            </a:pPr>
            <a:r>
              <a:rPr lang="el-GR" sz="3600" b="1" dirty="0" smtClean="0">
                <a:solidFill>
                  <a:srgbClr val="0070C0"/>
                </a:solidFill>
                <a:latin typeface="+mj-lt"/>
                <a:ea typeface="+mj-ea"/>
                <a:cs typeface="+mj-cs"/>
              </a:rPr>
              <a:t>Παιχνίδι</a:t>
            </a:r>
            <a:endParaRPr lang="en-US" sz="3600" b="1" dirty="0" smtClean="0">
              <a:solidFill>
                <a:srgbClr val="0070C0"/>
              </a:solidFill>
              <a:latin typeface="+mj-lt"/>
              <a:ea typeface="+mj-ea"/>
              <a:cs typeface="+mj-cs"/>
            </a:endParaRPr>
          </a:p>
          <a:p>
            <a:endParaRPr lang="en-US" sz="2800" dirty="0" smtClean="0"/>
          </a:p>
          <a:p>
            <a:pPr marL="0" indent="0" algn="ctr">
              <a:buNone/>
            </a:pPr>
            <a:r>
              <a:rPr lang="el-GR" sz="2400" dirty="0" err="1" smtClean="0"/>
              <a:t>Καφένια</a:t>
            </a:r>
            <a:r>
              <a:rPr lang="el-GR" sz="2400" dirty="0" smtClean="0"/>
              <a:t> </a:t>
            </a:r>
            <a:r>
              <a:rPr lang="el-GR" sz="2400" dirty="0" err="1" smtClean="0"/>
              <a:t>Μπότσογλου</a:t>
            </a:r>
            <a:endParaRPr lang="el-GR" sz="2400" dirty="0" smtClean="0"/>
          </a:p>
          <a:p>
            <a:pPr marL="0" indent="0" algn="ctr">
              <a:buNone/>
            </a:pPr>
            <a:r>
              <a:rPr lang="el-GR" sz="2400" dirty="0" smtClean="0"/>
              <a:t>Πανεπιστήμιο Θεσσαλίας</a:t>
            </a:r>
          </a:p>
          <a:p>
            <a:pPr marL="0" indent="0" algn="ctr">
              <a:buNone/>
            </a:pPr>
            <a:r>
              <a:rPr lang="el-GR" sz="2400" dirty="0" smtClean="0"/>
              <a:t>Σχολή </a:t>
            </a:r>
            <a:r>
              <a:rPr lang="el-GR" sz="2400" dirty="0" smtClean="0"/>
              <a:t>Ανθρωπιστικών και Κοινωνικών Επιστημών  Παιδαγωγικό Τμήμα Ειδικής Αγωγής</a:t>
            </a:r>
            <a:endParaRPr lang="en-US" sz="2400" dirty="0" smtClean="0"/>
          </a:p>
          <a:p>
            <a:endParaRPr lang="el-GR" sz="2800" dirty="0" smtClean="0"/>
          </a:p>
        </p:txBody>
      </p:sp>
    </p:spTree>
    <p:extLst>
      <p:ext uri="{BB962C8B-B14F-4D97-AF65-F5344CB8AC3E}">
        <p14:creationId xmlns:p14="http://schemas.microsoft.com/office/powerpoint/2010/main" val="1424376609"/>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755576" y="1268760"/>
            <a:ext cx="7920880" cy="5040560"/>
          </a:xfrm>
        </p:spPr>
        <p:txBody>
          <a:bodyPr/>
          <a:lstStyle/>
          <a:p>
            <a:r>
              <a:rPr lang="el-GR" altLang="el-GR" sz="2800" dirty="0"/>
              <a:t>Οι </a:t>
            </a:r>
            <a:r>
              <a:rPr lang="el-GR" altLang="el-GR" sz="2800" dirty="0" err="1"/>
              <a:t>παιχνιδότοποι</a:t>
            </a:r>
            <a:r>
              <a:rPr lang="el-GR" altLang="el-GR" sz="2800" dirty="0"/>
              <a:t> και οι </a:t>
            </a:r>
            <a:r>
              <a:rPr lang="el-GR" altLang="el-GR" sz="2800" dirty="0" err="1"/>
              <a:t>παιχνιδοκατασκευές</a:t>
            </a:r>
            <a:r>
              <a:rPr lang="el-GR" altLang="el-GR" sz="2800" dirty="0"/>
              <a:t> μπορούν </a:t>
            </a:r>
            <a:r>
              <a:rPr lang="el-GR" altLang="el-GR" sz="2800" dirty="0" err="1"/>
              <a:t>ν΄αποτελέσουν</a:t>
            </a:r>
            <a:r>
              <a:rPr lang="el-GR" altLang="el-GR" sz="2800" dirty="0"/>
              <a:t> ένα πεδίο δραστηριοτήτων για όλα τα είδη παιχνιδιού. Προσφέρονται τόσο για αυθόρμητο όσο και για κατευθυνόμενο παιχνίδι, ατομικό αλλά και ομαδικό.  Το παιχνίδι στον υπαίθριο χώρο έχει συνδεθεί με την κατάκτηση βασικών δεξιοτήτων της καθημερινής ζωής από τα παιδιά, καθώς κα με βελτίωση της </a:t>
            </a:r>
            <a:r>
              <a:rPr lang="el-GR" altLang="el-GR" sz="2800" dirty="0" err="1"/>
              <a:t>συναισθηματκής</a:t>
            </a:r>
            <a:r>
              <a:rPr lang="el-GR" altLang="el-GR" sz="2800" dirty="0"/>
              <a:t> και γνωστικής τους </a:t>
            </a:r>
            <a:r>
              <a:rPr lang="el-GR" altLang="el-GR" sz="2800" dirty="0" err="1"/>
              <a:t>αναπτυξης</a:t>
            </a:r>
            <a:r>
              <a:rPr lang="el-GR" altLang="el-GR" sz="2800" dirty="0"/>
              <a:t>. (</a:t>
            </a:r>
            <a:r>
              <a:rPr lang="en-GB" altLang="el-GR" sz="2800" dirty="0"/>
              <a:t>Ginsburg</a:t>
            </a:r>
            <a:r>
              <a:rPr lang="el-GR" altLang="el-GR" sz="2800" dirty="0"/>
              <a:t> 2006). </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611560" y="1268760"/>
            <a:ext cx="7920880" cy="5040560"/>
          </a:xfrm>
        </p:spPr>
        <p:txBody>
          <a:bodyPr/>
          <a:lstStyle/>
          <a:p>
            <a:r>
              <a:rPr lang="el-GR" altLang="el-GR" sz="2800" dirty="0"/>
              <a:t>Σε σχέση με το παιχνίδι στον </a:t>
            </a:r>
            <a:r>
              <a:rPr lang="el-GR" altLang="el-GR" sz="2800" dirty="0" err="1"/>
              <a:t>εσωτερικο</a:t>
            </a:r>
            <a:r>
              <a:rPr lang="el-GR" altLang="el-GR" sz="2800" dirty="0"/>
              <a:t> χώρο, οι δραστηριότητες παιχνιδιού στους </a:t>
            </a:r>
            <a:r>
              <a:rPr lang="el-GR" altLang="el-GR" sz="2800" dirty="0" err="1"/>
              <a:t>παιχνιδότοπους</a:t>
            </a:r>
            <a:r>
              <a:rPr lang="el-GR" altLang="el-GR" sz="2800" dirty="0"/>
              <a:t>, προσφέρουν ένα μοναδικό περιβάλλον, που είναι ποιοτικά διαφορετικό από το εσωτερικό  χώρο (</a:t>
            </a:r>
            <a:r>
              <a:rPr lang="el-GR" altLang="el-GR" sz="2800" dirty="0" err="1"/>
              <a:t>Tovey</a:t>
            </a:r>
            <a:r>
              <a:rPr lang="el-GR" altLang="el-GR" sz="2800" dirty="0"/>
              <a:t> 2007). Προσφέρει μεγαλύτερο βαθμό ελευθερίας και επιτρέπει στο παιδί  να δοκιμάσει πράγματα, να διερευνήσει και να πειραματίζεται χωρίς τους περιορισμούς που συνδέονται με το περιβάλλον των εσωτερικών χώρων. </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755576" y="1484784"/>
            <a:ext cx="7696200" cy="4114800"/>
          </a:xfrm>
        </p:spPr>
        <p:txBody>
          <a:bodyPr/>
          <a:lstStyle/>
          <a:p>
            <a:r>
              <a:rPr lang="el-GR" altLang="el-GR" sz="3200" dirty="0"/>
              <a:t>Επιπρόσθετα, οι </a:t>
            </a:r>
            <a:r>
              <a:rPr lang="el-GR" altLang="el-GR" sz="3200" dirty="0" err="1"/>
              <a:t>υπαίθροιοι</a:t>
            </a:r>
            <a:r>
              <a:rPr lang="el-GR" altLang="el-GR" sz="3200" dirty="0"/>
              <a:t> χώροι παιχνιδιού είναι περιβάλλοντα που συνεχώς αλλάζουν, ανάλογα με τις καιρικές συνθήκες, τις εποχές, το </a:t>
            </a:r>
            <a:r>
              <a:rPr lang="el-GR" altLang="el-GR" sz="3200" dirty="0" err="1"/>
              <a:t>φώς</a:t>
            </a:r>
            <a:r>
              <a:rPr lang="el-GR" altLang="el-GR" sz="3200" dirty="0"/>
              <a:t>, τη θερμοκρασία γεγονός που τους δίνει ένα δυναμικό μεταλλασσόμενο χαρακτήρα.</a:t>
            </a:r>
            <a:r>
              <a:rPr lang="el-GR" altLang="el-GR" sz="3200" b="1" dirty="0"/>
              <a:t> </a:t>
            </a:r>
            <a:endParaRPr lang="el-GR" altLang="el-GR" sz="3200" dirty="0"/>
          </a:p>
          <a:p>
            <a:endParaRPr lang="el-GR" altLang="el-GR" sz="3200"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683568" y="1484784"/>
            <a:ext cx="7696200" cy="4114800"/>
          </a:xfrm>
        </p:spPr>
        <p:txBody>
          <a:bodyPr/>
          <a:lstStyle/>
          <a:p>
            <a:r>
              <a:rPr lang="el-GR" altLang="el-GR" sz="3200" dirty="0"/>
              <a:t>Έρευνες που έχουν πραγματοποιηθεί αναφέρουν τα πολλαπλά οφέλη που τα παιδιά αποκομίζουν από τις δραστηριότητες παιχνιδιού στους υπαίθριους χώρους, οφέλη που τα στηρίζουν στην ολόπλευρη ανάπτυξη των παιδιών. </a:t>
            </a:r>
          </a:p>
          <a:p>
            <a:endParaRPr lang="el-GR" altLang="el-GR" sz="3200"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1295400"/>
            <a:ext cx="7262192" cy="693440"/>
          </a:xfrm>
        </p:spPr>
        <p:txBody>
          <a:bodyPr/>
          <a:lstStyle/>
          <a:p>
            <a:r>
              <a:rPr lang="el-GR" altLang="el-GR" sz="3600" dirty="0"/>
              <a:t>Φυσική</a:t>
            </a:r>
            <a:r>
              <a:rPr lang="en-GB" altLang="el-GR" sz="3600" dirty="0"/>
              <a:t> </a:t>
            </a:r>
            <a:r>
              <a:rPr lang="el-GR" altLang="el-GR" sz="3600" dirty="0"/>
              <a:t>ανάπτυξη</a:t>
            </a:r>
            <a:br>
              <a:rPr lang="el-GR" altLang="el-GR" sz="3600" dirty="0"/>
            </a:br>
            <a:endParaRPr lang="el-GR" altLang="el-GR" sz="3600" dirty="0"/>
          </a:p>
        </p:txBody>
      </p:sp>
      <p:sp>
        <p:nvSpPr>
          <p:cNvPr id="15363" name="Rectangle 3"/>
          <p:cNvSpPr>
            <a:spLocks noGrp="1" noChangeArrowheads="1"/>
          </p:cNvSpPr>
          <p:nvPr>
            <p:ph type="body" idx="1"/>
          </p:nvPr>
        </p:nvSpPr>
        <p:spPr/>
        <p:txBody>
          <a:bodyPr/>
          <a:lstStyle/>
          <a:p>
            <a:pPr>
              <a:lnSpc>
                <a:spcPct val="80000"/>
              </a:lnSpc>
            </a:pPr>
            <a:r>
              <a:rPr lang="el-GR" altLang="el-GR" sz="2800" dirty="0"/>
              <a:t>Οι υπαίθριοι χώροι παιχνιδιού, συνήθως συνδέονται με τη κίνηση του σώματος και με  κινητικές </a:t>
            </a:r>
            <a:r>
              <a:rPr lang="el-GR" altLang="el-GR" sz="2800" dirty="0" err="1"/>
              <a:t>δραστηριότηρες</a:t>
            </a:r>
            <a:r>
              <a:rPr lang="el-GR" altLang="el-GR" sz="2800" dirty="0"/>
              <a:t> (</a:t>
            </a:r>
            <a:r>
              <a:rPr lang="en-GB" altLang="el-GR" sz="2800" dirty="0"/>
              <a:t>Davies</a:t>
            </a:r>
            <a:r>
              <a:rPr lang="el-GR" altLang="el-GR" sz="2800" dirty="0"/>
              <a:t>, 1996_ </a:t>
            </a:r>
            <a:r>
              <a:rPr lang="en-GB" altLang="el-GR" sz="2800" dirty="0" err="1"/>
              <a:t>Henniger</a:t>
            </a:r>
            <a:r>
              <a:rPr lang="el-GR" altLang="el-GR" sz="2800" dirty="0"/>
              <a:t>, 1993).   </a:t>
            </a:r>
          </a:p>
          <a:p>
            <a:pPr>
              <a:lnSpc>
                <a:spcPct val="80000"/>
              </a:lnSpc>
            </a:pPr>
            <a:r>
              <a:rPr lang="el-GR" altLang="el-GR" sz="2800" dirty="0"/>
              <a:t>Τα μοναδικά χαρακτηριστικά των υπαίθριων χώρων  σε σύγκριση με τον  εσωτερικό, προσφέρουν </a:t>
            </a:r>
            <a:r>
              <a:rPr lang="el-GR" altLang="el-GR" sz="2800" dirty="0" err="1"/>
              <a:t>μεγαλήτερο</a:t>
            </a:r>
            <a:r>
              <a:rPr lang="el-GR" altLang="el-GR" sz="2800" dirty="0"/>
              <a:t> χώρο και ελευθερία κίνησης στα παιδιά, καθώς και εξοπλισμό και υλικά  που τα  επιτρέπουν να συμμετέχουν με όλο τους το σώμα,  καθώς επίσης και να ενισχύσουν τη λεπτή </a:t>
            </a:r>
            <a:r>
              <a:rPr lang="el-GR" altLang="el-GR" sz="2800" dirty="0" err="1"/>
              <a:t>κινητιικότητα</a:t>
            </a:r>
            <a:r>
              <a:rPr lang="el-GR" altLang="el-GR" sz="2800" dirty="0"/>
              <a:t>. </a:t>
            </a:r>
            <a:r>
              <a:rPr lang="el-GR" altLang="el-GR" sz="2800" dirty="0" smtClean="0"/>
              <a:t>  </a:t>
            </a:r>
            <a:endParaRPr lang="el-GR" altLang="el-GR" sz="280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11560" y="1556792"/>
            <a:ext cx="8064896" cy="4608512"/>
          </a:xfrm>
        </p:spPr>
        <p:txBody>
          <a:bodyPr/>
          <a:lstStyle/>
          <a:p>
            <a:pPr>
              <a:lnSpc>
                <a:spcPct val="90000"/>
              </a:lnSpc>
            </a:pPr>
            <a:r>
              <a:rPr lang="el-GR" altLang="el-GR" sz="2800" dirty="0"/>
              <a:t>Σύμφωνα με την </a:t>
            </a:r>
            <a:r>
              <a:rPr lang="en-GB" altLang="el-GR" sz="2800" dirty="0"/>
              <a:t>Cullen</a:t>
            </a:r>
            <a:r>
              <a:rPr lang="el-GR" altLang="el-GR" sz="2800" dirty="0"/>
              <a:t> (1993) τα αγόρια, προτιμούν να αναπτύσσουν περισσότερο παιχνίδια σωματικής άσκησης από ότι τα κορίτσια</a:t>
            </a:r>
          </a:p>
          <a:p>
            <a:pPr>
              <a:lnSpc>
                <a:spcPct val="90000"/>
              </a:lnSpc>
            </a:pPr>
            <a:r>
              <a:rPr lang="el-GR" altLang="el-GR" sz="2800" dirty="0"/>
              <a:t>Σε</a:t>
            </a:r>
            <a:r>
              <a:rPr lang="en-GB" altLang="el-GR" sz="2800" dirty="0"/>
              <a:t> </a:t>
            </a:r>
            <a:r>
              <a:rPr lang="el-GR" altLang="el-GR" sz="2800" dirty="0"/>
              <a:t>έρευνα</a:t>
            </a:r>
            <a:r>
              <a:rPr lang="en-GB" altLang="el-GR" sz="2800" dirty="0"/>
              <a:t> </a:t>
            </a:r>
            <a:r>
              <a:rPr lang="el-GR" altLang="el-GR" sz="2800" dirty="0"/>
              <a:t>των</a:t>
            </a:r>
            <a:r>
              <a:rPr lang="en-GB" altLang="el-GR" sz="2800" dirty="0"/>
              <a:t> </a:t>
            </a:r>
            <a:r>
              <a:rPr lang="en-GB" altLang="el-GR" sz="2800" dirty="0" err="1"/>
              <a:t>Baranowski</a:t>
            </a:r>
            <a:r>
              <a:rPr lang="en-GB" altLang="el-GR" sz="2800" dirty="0"/>
              <a:t>, Thompson, </a:t>
            </a:r>
            <a:r>
              <a:rPr lang="en-GB" altLang="el-GR" sz="2800" dirty="0" err="1"/>
              <a:t>DuRant</a:t>
            </a:r>
            <a:r>
              <a:rPr lang="en-GB" altLang="el-GR" sz="2800" dirty="0"/>
              <a:t>, </a:t>
            </a:r>
            <a:r>
              <a:rPr lang="en-GB" altLang="el-GR" sz="2800" dirty="0" err="1"/>
              <a:t>Baranowski</a:t>
            </a:r>
            <a:r>
              <a:rPr lang="en-GB" altLang="el-GR" sz="2800" dirty="0"/>
              <a:t>, and </a:t>
            </a:r>
            <a:r>
              <a:rPr lang="en-GB" altLang="el-GR" sz="2800" dirty="0" err="1"/>
              <a:t>Puhl</a:t>
            </a:r>
            <a:r>
              <a:rPr lang="en-GB" altLang="el-GR" sz="2800" dirty="0"/>
              <a:t> </a:t>
            </a:r>
            <a:r>
              <a:rPr lang="el-GR" altLang="el-GR" sz="2800" dirty="0"/>
              <a:t>(1993),  διαπιστώθηκε ότι τα παιδιά προσχολικής ηλικίας περνούν συντριπτικά περισσότερο χρόνο μέσα σε εσωτερικούς χώρους, και ότι η  σωματική δραστηριότητα μέσα, είναι σαφώς μικρότερη από ότι στον υπαίθριο χώρο..</a:t>
            </a:r>
          </a:p>
          <a:p>
            <a:pPr>
              <a:lnSpc>
                <a:spcPct val="90000"/>
              </a:lnSpc>
            </a:pPr>
            <a:endParaRPr lang="el-GR" altLang="el-GR" sz="2800"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11560" y="1412776"/>
            <a:ext cx="7696200" cy="4114800"/>
          </a:xfrm>
        </p:spPr>
        <p:txBody>
          <a:bodyPr/>
          <a:lstStyle/>
          <a:p>
            <a:r>
              <a:rPr lang="el-GR" altLang="el-GR" sz="3200" dirty="0"/>
              <a:t>Επίσης, μια έρευνες  (</a:t>
            </a:r>
            <a:r>
              <a:rPr lang="en-GB" altLang="el-GR" sz="3200" dirty="0"/>
              <a:t>Pate</a:t>
            </a:r>
            <a:r>
              <a:rPr lang="el-GR" altLang="el-GR" sz="3200" dirty="0"/>
              <a:t>,</a:t>
            </a:r>
            <a:r>
              <a:rPr lang="en-GB" altLang="el-GR" sz="3200" dirty="0"/>
              <a:t>Pfeiffer</a:t>
            </a:r>
            <a:r>
              <a:rPr lang="el-GR" altLang="el-GR" sz="3200" dirty="0"/>
              <a:t>, </a:t>
            </a:r>
            <a:r>
              <a:rPr lang="en-GB" altLang="el-GR" sz="3200" dirty="0" err="1"/>
              <a:t>Trost</a:t>
            </a:r>
            <a:r>
              <a:rPr lang="el-GR" altLang="el-GR" sz="3200" dirty="0"/>
              <a:t>, </a:t>
            </a:r>
            <a:r>
              <a:rPr lang="en-GB" altLang="el-GR" sz="3200" dirty="0"/>
              <a:t>Ziegler</a:t>
            </a:r>
            <a:r>
              <a:rPr lang="el-GR" altLang="el-GR" sz="3200" dirty="0"/>
              <a:t>, &amp; </a:t>
            </a:r>
            <a:r>
              <a:rPr lang="en-GB" altLang="el-GR" sz="3200" dirty="0" err="1"/>
              <a:t>Dowda</a:t>
            </a:r>
            <a:r>
              <a:rPr lang="el-GR" altLang="el-GR" sz="3200" dirty="0"/>
              <a:t>, 2004), διαπίστωσαν ότι τα παιδιά εντάσσονται </a:t>
            </a:r>
            <a:r>
              <a:rPr lang="el-GR" altLang="el-GR" sz="3200" dirty="0" err="1"/>
              <a:t>όλοένα</a:t>
            </a:r>
            <a:r>
              <a:rPr lang="el-GR" altLang="el-GR" sz="3200" dirty="0"/>
              <a:t> και περισσότερο σε έναν «στατικό» τρόπο ζωής, με αποτέλεσμα την αύξηση των ποσοστών της παιδικής παχυσαρκίας.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755576" y="1628800"/>
            <a:ext cx="7696200" cy="4114800"/>
          </a:xfrm>
        </p:spPr>
        <p:txBody>
          <a:bodyPr/>
          <a:lstStyle/>
          <a:p>
            <a:r>
              <a:rPr lang="el-GR" altLang="el-GR" sz="3200" dirty="0"/>
              <a:t>Σύμφωνα με τις οδηγίες της </a:t>
            </a:r>
            <a:r>
              <a:rPr lang="en-GB" altLang="el-GR" sz="3200" dirty="0"/>
              <a:t>The National Association for Sport and Physical Education</a:t>
            </a:r>
            <a:r>
              <a:rPr lang="el-GR" altLang="el-GR" sz="3200" dirty="0"/>
              <a:t> (</a:t>
            </a:r>
            <a:r>
              <a:rPr lang="en-GB" altLang="el-GR" sz="3200" dirty="0"/>
              <a:t>NASPE</a:t>
            </a:r>
            <a:r>
              <a:rPr lang="el-GR" altLang="el-GR" sz="3200" dirty="0"/>
              <a:t>, 2000) για τη φυσική δραστηριότητα των παιδιών μέχρι πέντε ετών τα παιδιά πρέπει να έχουν τουλάχιστον 60 λεπτά φυσικής δραστηριότητας σε υπαίθριους χώρους.</a:t>
            </a:r>
          </a:p>
          <a:p>
            <a:endParaRPr lang="el-GR" altLang="el-GR" sz="3200"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38200" y="1295400"/>
            <a:ext cx="7162800" cy="693440"/>
          </a:xfrm>
        </p:spPr>
        <p:txBody>
          <a:bodyPr/>
          <a:lstStyle/>
          <a:p>
            <a:r>
              <a:rPr lang="el-GR" altLang="el-GR" sz="3600" dirty="0"/>
              <a:t>Γνωστική</a:t>
            </a:r>
            <a:r>
              <a:rPr lang="en-GB" altLang="el-GR" sz="3600" dirty="0"/>
              <a:t> </a:t>
            </a:r>
            <a:r>
              <a:rPr lang="el-GR" altLang="el-GR" sz="3600" dirty="0"/>
              <a:t>ανάπτυξη</a:t>
            </a:r>
            <a:br>
              <a:rPr lang="el-GR" altLang="el-GR" sz="3600" dirty="0"/>
            </a:br>
            <a:endParaRPr lang="el-GR" altLang="el-GR" sz="3600" dirty="0"/>
          </a:p>
        </p:txBody>
      </p:sp>
      <p:sp>
        <p:nvSpPr>
          <p:cNvPr id="19459" name="Rectangle 3"/>
          <p:cNvSpPr>
            <a:spLocks noGrp="1" noChangeArrowheads="1"/>
          </p:cNvSpPr>
          <p:nvPr>
            <p:ph type="body" idx="1"/>
          </p:nvPr>
        </p:nvSpPr>
        <p:spPr>
          <a:xfrm>
            <a:off x="611560" y="2009720"/>
            <a:ext cx="8280920" cy="4515624"/>
          </a:xfrm>
        </p:spPr>
        <p:txBody>
          <a:bodyPr/>
          <a:lstStyle/>
          <a:p>
            <a:r>
              <a:rPr lang="el-GR" altLang="el-GR" sz="3200" dirty="0"/>
              <a:t>Οι  </a:t>
            </a:r>
            <a:r>
              <a:rPr lang="en-GB" altLang="el-GR" sz="3200" dirty="0"/>
              <a:t>Susa </a:t>
            </a:r>
            <a:r>
              <a:rPr lang="el-GR" altLang="el-GR" sz="3200" dirty="0"/>
              <a:t>και  </a:t>
            </a:r>
            <a:r>
              <a:rPr lang="en-GB" altLang="el-GR" sz="3200" dirty="0"/>
              <a:t>Benedict</a:t>
            </a:r>
            <a:r>
              <a:rPr lang="el-GR" altLang="el-GR" sz="3200" dirty="0"/>
              <a:t> (1994) </a:t>
            </a:r>
            <a:r>
              <a:rPr lang="el-GR" altLang="el-GR" sz="3200" dirty="0" err="1"/>
              <a:t>ερέυνησαν</a:t>
            </a:r>
            <a:r>
              <a:rPr lang="el-GR" altLang="el-GR" sz="3200" dirty="0"/>
              <a:t> το πόσο επιδρά τρόπος σχεδιασμού των υπαίθριων χώρων παιχνιδιού στην ανάπτυξη της δημιουργικότητας των παιδιών. Περισσότερο δημιουργικές δραστηριότητες </a:t>
            </a:r>
            <a:r>
              <a:rPr lang="el-GR" altLang="el-GR" sz="3200" dirty="0" err="1"/>
              <a:t>παιχνίδιου</a:t>
            </a:r>
            <a:r>
              <a:rPr lang="el-GR" altLang="el-GR" sz="3200" dirty="0"/>
              <a:t> παρατηρήθηκαν </a:t>
            </a:r>
            <a:r>
              <a:rPr lang="el-GR" altLang="el-GR" sz="3200" dirty="0" err="1"/>
              <a:t>στουςε</a:t>
            </a:r>
            <a:r>
              <a:rPr lang="el-GR" altLang="el-GR" sz="3200" dirty="0"/>
              <a:t> σύγχρονους υπαίθριους χώρους παιχνιδιού από ότι στους παραδοσιακούς.</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539552" y="1484784"/>
            <a:ext cx="8208912" cy="4968552"/>
          </a:xfrm>
        </p:spPr>
        <p:txBody>
          <a:bodyPr/>
          <a:lstStyle/>
          <a:p>
            <a:r>
              <a:rPr lang="el-GR" altLang="el-GR" sz="3200" dirty="0"/>
              <a:t>Στην έρευνα των  </a:t>
            </a:r>
            <a:r>
              <a:rPr lang="en-GB" altLang="el-GR" sz="3200" dirty="0"/>
              <a:t>Frost et al</a:t>
            </a:r>
            <a:r>
              <a:rPr lang="el-GR" altLang="el-GR" sz="3200" dirty="0"/>
              <a:t>. (2001)που πραγματοποίησαν παρατηρήσεις σε ένα πρόγραμμα υψηλής ποιότητας, διαπίστωσαν ότι ο υπαίθριος χώρος  οδηγούσε τόσο τα αγόρια, όσο και τα κορίτσια περισσότερο σε δραστηριότητες συμβολικού παιχνιδιού, σε σχέση με τον εσωτερικό χώρο. </a:t>
            </a:r>
            <a:endParaRPr lang="en-US" altLang="el-GR" sz="3200" dirty="0"/>
          </a:p>
          <a:p>
            <a:endParaRPr lang="el-GR" altLang="el-GR" sz="3200"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683568" y="1268760"/>
            <a:ext cx="7992888" cy="5256584"/>
          </a:xfrm>
        </p:spPr>
        <p:txBody>
          <a:bodyPr/>
          <a:lstStyle/>
          <a:p>
            <a:pPr>
              <a:lnSpc>
                <a:spcPct val="80000"/>
              </a:lnSpc>
            </a:pPr>
            <a:r>
              <a:rPr lang="en-GB" altLang="el-GR" sz="2000" b="1" dirty="0"/>
              <a:t>A taxonomy of play types</a:t>
            </a:r>
            <a:endParaRPr lang="el-GR" altLang="el-GR" sz="2000" dirty="0"/>
          </a:p>
          <a:p>
            <a:pPr>
              <a:lnSpc>
                <a:spcPct val="80000"/>
              </a:lnSpc>
            </a:pPr>
            <a:r>
              <a:rPr lang="el-GR" altLang="el-GR" sz="2000" dirty="0"/>
              <a:t>1 Συμβολικό παιχνίδι: Το είδος αυτού του </a:t>
            </a:r>
            <a:r>
              <a:rPr lang="el-GR" altLang="el-GR" sz="2000" dirty="0" err="1"/>
              <a:t>παχνιδιού</a:t>
            </a:r>
            <a:r>
              <a:rPr lang="el-GR" altLang="el-GR" sz="2000" dirty="0"/>
              <a:t>, προσφέρει έλεγχο, και σταδιακή εξερεύνηση, και αυξημένη κατανόηση. Για</a:t>
            </a:r>
            <a:r>
              <a:rPr lang="en-US" altLang="el-GR" sz="2000" dirty="0"/>
              <a:t> </a:t>
            </a:r>
            <a:r>
              <a:rPr lang="el-GR" altLang="el-GR" sz="2000" dirty="0"/>
              <a:t>παράδειγμα</a:t>
            </a:r>
            <a:r>
              <a:rPr lang="en-US" altLang="el-GR" sz="2000" dirty="0"/>
              <a:t>, </a:t>
            </a:r>
            <a:r>
              <a:rPr lang="el-GR" altLang="el-GR" sz="2000" dirty="0"/>
              <a:t>ένα</a:t>
            </a:r>
            <a:r>
              <a:rPr lang="en-US" altLang="el-GR" sz="2000" dirty="0"/>
              <a:t> </a:t>
            </a:r>
            <a:r>
              <a:rPr lang="el-GR" altLang="el-GR" sz="2000" dirty="0"/>
              <a:t>κορδόνι</a:t>
            </a:r>
            <a:r>
              <a:rPr lang="en-US" altLang="el-GR" sz="2000" dirty="0"/>
              <a:t>, </a:t>
            </a:r>
            <a:r>
              <a:rPr lang="el-GR" altLang="el-GR" sz="2000" dirty="0"/>
              <a:t>συμβολίζει</a:t>
            </a:r>
            <a:r>
              <a:rPr lang="en-US" altLang="el-GR" sz="2000" dirty="0"/>
              <a:t> </a:t>
            </a:r>
            <a:r>
              <a:rPr lang="el-GR" altLang="el-GR" sz="2000" dirty="0"/>
              <a:t>ένα</a:t>
            </a:r>
            <a:r>
              <a:rPr lang="en-US" altLang="el-GR" sz="2000" dirty="0"/>
              <a:t> </a:t>
            </a:r>
            <a:r>
              <a:rPr lang="el-GR" altLang="el-GR" sz="2000" dirty="0"/>
              <a:t>δακτυλίδι</a:t>
            </a:r>
            <a:r>
              <a:rPr lang="en-US" altLang="el-GR" sz="2000" dirty="0"/>
              <a:t>.</a:t>
            </a:r>
            <a:endParaRPr lang="el-GR" altLang="el-GR" sz="2000" dirty="0"/>
          </a:p>
          <a:p>
            <a:pPr>
              <a:lnSpc>
                <a:spcPct val="80000"/>
              </a:lnSpc>
            </a:pPr>
            <a:r>
              <a:rPr lang="el-GR" altLang="el-GR" sz="2000" dirty="0"/>
              <a:t>2  Σκληρό παιχνίδι- </a:t>
            </a:r>
            <a:r>
              <a:rPr lang="en-GB" altLang="el-GR" sz="2000" dirty="0"/>
              <a:t>Rough and tumble play</a:t>
            </a:r>
            <a:r>
              <a:rPr lang="el-GR" altLang="el-GR" sz="2000" dirty="0"/>
              <a:t>: Το είδος αυτό του παιχνιδιού  μπορεί να μοιάζει με «πάλη», αλλά στην πραγματικότητα  έχει να κάνει με άγγιγμα, με την μέτρηση της δύναμης των </a:t>
            </a:r>
            <a:r>
              <a:rPr lang="el-GR" altLang="el-GR" sz="2000" dirty="0" err="1"/>
              <a:t>πιαιδιών</a:t>
            </a:r>
            <a:r>
              <a:rPr lang="el-GR" altLang="el-GR" sz="2000" dirty="0"/>
              <a:t>. Για παράδειγμα </a:t>
            </a:r>
            <a:r>
              <a:rPr lang="el-GR" altLang="el-GR" sz="2000" dirty="0" err="1"/>
              <a:t>ψέυτικο</a:t>
            </a:r>
            <a:r>
              <a:rPr lang="el-GR" altLang="el-GR" sz="2000" dirty="0"/>
              <a:t> μάλωμα των παιδιών.</a:t>
            </a:r>
          </a:p>
          <a:p>
            <a:pPr>
              <a:lnSpc>
                <a:spcPct val="80000"/>
              </a:lnSpc>
            </a:pPr>
            <a:r>
              <a:rPr lang="el-GR" altLang="el-GR" sz="2000" dirty="0"/>
              <a:t>3 Κοινωνικό-δραματικό </a:t>
            </a:r>
            <a:r>
              <a:rPr lang="el-GR" altLang="el-GR" sz="2000" dirty="0" err="1"/>
              <a:t>παιχίδι</a:t>
            </a:r>
            <a:r>
              <a:rPr lang="el-GR" altLang="el-GR" sz="2000" dirty="0"/>
              <a:t>: Τα παιδιά αναλαμβάνουν ρόλους που αντιμετωπίζουν στην πραγματική ζωή. «Πουλάνε», αγοράζουν στα μαγαζιά, αναλαμβάνουν τον ρόλο της μητέρας ή του πατέρα.</a:t>
            </a:r>
          </a:p>
          <a:p>
            <a:pPr>
              <a:lnSpc>
                <a:spcPct val="80000"/>
              </a:lnSpc>
            </a:pPr>
            <a:r>
              <a:rPr lang="el-GR" altLang="el-GR" sz="2000" dirty="0"/>
              <a:t>4 Κοινωνικό παιχνίδι:  Όπου οι κανόνες ` με στοιχεία για κοινωνικής  δέσμευση και αλληλεπίδρασης μπορούν να εξερευνηθούν και να τροποποιηθούν. Παραδείγματος χάριν, οποιαδήποτε κοινωνική κατάσταση που περιέχει μια προσδοκία σε όλα τα συμβαλλόμενα μέρη όπως τα παιχνίδια, ή η παραγωγή κάτι από κοινού. </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539552" y="1268760"/>
            <a:ext cx="8280920" cy="5040560"/>
          </a:xfrm>
        </p:spPr>
        <p:txBody>
          <a:bodyPr/>
          <a:lstStyle/>
          <a:p>
            <a:pPr>
              <a:lnSpc>
                <a:spcPct val="90000"/>
              </a:lnSpc>
            </a:pPr>
            <a:r>
              <a:rPr lang="el-GR" altLang="el-GR" sz="3200" dirty="0"/>
              <a:t>Αντίστοιχα, οι  </a:t>
            </a:r>
            <a:r>
              <a:rPr lang="en-GB" altLang="el-GR" sz="3200" dirty="0"/>
              <a:t>Shim</a:t>
            </a:r>
            <a:r>
              <a:rPr lang="el-GR" altLang="el-GR" sz="3200" dirty="0"/>
              <a:t>, </a:t>
            </a:r>
            <a:r>
              <a:rPr lang="en-GB" altLang="el-GR" sz="3200" dirty="0"/>
              <a:t>Herwig</a:t>
            </a:r>
            <a:r>
              <a:rPr lang="el-GR" altLang="el-GR" sz="3200" dirty="0"/>
              <a:t>, </a:t>
            </a:r>
            <a:r>
              <a:rPr lang="en-GB" altLang="el-GR" sz="3200" dirty="0"/>
              <a:t>and Shelly</a:t>
            </a:r>
            <a:r>
              <a:rPr lang="el-GR" altLang="el-GR" sz="3200" dirty="0"/>
              <a:t> (2001), που πραγματοποίησαν παρατηρήσεις σε τρία </a:t>
            </a:r>
            <a:r>
              <a:rPr lang="el-GR" altLang="el-GR" sz="3200" dirty="0" err="1"/>
              <a:t>προγράμμα</a:t>
            </a:r>
            <a:r>
              <a:rPr lang="el-GR" altLang="el-GR" sz="3200" dirty="0"/>
              <a:t> χαμηλής ποιότητας, αναφέρουν ότι τα παιδιά προσχολικής ηλικίας είχαν περισσότερες πιθανότητες να αναπτύξουν περισσότερο σύνθετες μορφές παιχνιδιού (αλληλεπιδραστικό παιχνίδι, δραματικό παιχνίδι) στον υπαίθριο χώρο  από ότι στον εσωτερικό.</a:t>
            </a:r>
          </a:p>
          <a:p>
            <a:pPr>
              <a:lnSpc>
                <a:spcPct val="90000"/>
              </a:lnSpc>
            </a:pPr>
            <a:endParaRPr lang="el-GR" altLang="el-GR" sz="3200"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38200" y="1295400"/>
            <a:ext cx="7162800" cy="553998"/>
          </a:xfrm>
        </p:spPr>
        <p:txBody>
          <a:bodyPr/>
          <a:lstStyle/>
          <a:p>
            <a:r>
              <a:rPr lang="el-GR" altLang="el-GR" sz="3600" dirty="0"/>
              <a:t>Κοινωνική</a:t>
            </a:r>
            <a:r>
              <a:rPr lang="en-GB" altLang="el-GR" sz="3600" dirty="0"/>
              <a:t> </a:t>
            </a:r>
            <a:r>
              <a:rPr lang="el-GR" altLang="el-GR" sz="3600" dirty="0" smtClean="0"/>
              <a:t>ανάπτυξη</a:t>
            </a:r>
            <a:endParaRPr lang="el-GR" altLang="el-GR" sz="3600" dirty="0"/>
          </a:p>
        </p:txBody>
      </p:sp>
      <p:sp>
        <p:nvSpPr>
          <p:cNvPr id="22531" name="Rectangle 3"/>
          <p:cNvSpPr>
            <a:spLocks noGrp="1" noChangeArrowheads="1"/>
          </p:cNvSpPr>
          <p:nvPr>
            <p:ph type="body" idx="1"/>
          </p:nvPr>
        </p:nvSpPr>
        <p:spPr>
          <a:xfrm>
            <a:off x="683568" y="1988840"/>
            <a:ext cx="8054280" cy="4607768"/>
          </a:xfrm>
        </p:spPr>
        <p:txBody>
          <a:bodyPr/>
          <a:lstStyle/>
          <a:p>
            <a:pPr>
              <a:lnSpc>
                <a:spcPct val="80000"/>
              </a:lnSpc>
            </a:pPr>
            <a:r>
              <a:rPr lang="el-GR" altLang="el-GR" dirty="0"/>
              <a:t>Τα παιδιά </a:t>
            </a:r>
            <a:r>
              <a:rPr lang="el-GR" altLang="el-GR" dirty="0" err="1"/>
              <a:t>αναπτύσουν</a:t>
            </a:r>
            <a:r>
              <a:rPr lang="el-GR" altLang="el-GR" dirty="0"/>
              <a:t> περισσότερο δραστηριότητες κοινωνικού παιχνιδιού στους </a:t>
            </a:r>
            <a:r>
              <a:rPr lang="el-GR" altLang="el-GR" dirty="0" err="1"/>
              <a:t>υπαίθιους</a:t>
            </a:r>
            <a:r>
              <a:rPr lang="el-GR" altLang="el-GR" dirty="0"/>
              <a:t> χώρους παιχνιδιού  σε σχέση με τον εσωτερικό χώρο</a:t>
            </a:r>
          </a:p>
          <a:p>
            <a:pPr>
              <a:lnSpc>
                <a:spcPct val="80000"/>
              </a:lnSpc>
            </a:pPr>
            <a:r>
              <a:rPr lang="el-GR" altLang="el-GR" dirty="0"/>
              <a:t>(</a:t>
            </a:r>
            <a:r>
              <a:rPr lang="en-GB" altLang="el-GR" dirty="0" err="1"/>
              <a:t>Hartle</a:t>
            </a:r>
            <a:r>
              <a:rPr lang="el-GR" altLang="el-GR" dirty="0"/>
              <a:t>, 1996). Το μέγεθος μιας </a:t>
            </a:r>
            <a:r>
              <a:rPr lang="el-GR" altLang="el-GR" dirty="0" err="1"/>
              <a:t>παιχνιδοκατασκευής</a:t>
            </a:r>
            <a:r>
              <a:rPr lang="el-GR" altLang="el-GR" dirty="0"/>
              <a:t>  και ο χώρος που είναι </a:t>
            </a:r>
            <a:r>
              <a:rPr lang="el-GR" altLang="el-GR" dirty="0" err="1"/>
              <a:t>διαθέσημος</a:t>
            </a:r>
            <a:r>
              <a:rPr lang="el-GR" altLang="el-GR" dirty="0"/>
              <a:t> στα παιδιά, εμπλέκει τα παιδιά σε δραστηριότητες </a:t>
            </a:r>
            <a:r>
              <a:rPr lang="el-GR" altLang="el-GR" dirty="0" err="1"/>
              <a:t>παιχνδιού</a:t>
            </a:r>
            <a:r>
              <a:rPr lang="el-GR" altLang="el-GR" dirty="0"/>
              <a:t> που απαιτούν συνεργασία, και ομαδική δουλειά (</a:t>
            </a:r>
            <a:r>
              <a:rPr lang="en-GB" altLang="el-GR" dirty="0"/>
              <a:t>Naylor</a:t>
            </a:r>
            <a:r>
              <a:rPr lang="el-GR" altLang="el-GR" dirty="0"/>
              <a:t>, 1985, </a:t>
            </a:r>
            <a:r>
              <a:rPr lang="en-GB" altLang="el-GR" dirty="0"/>
              <a:t>Davies</a:t>
            </a:r>
            <a:r>
              <a:rPr lang="el-GR" altLang="el-GR" dirty="0"/>
              <a:t>, 1996).</a:t>
            </a:r>
          </a:p>
          <a:p>
            <a:pPr>
              <a:lnSpc>
                <a:spcPct val="80000"/>
              </a:lnSpc>
            </a:pPr>
            <a:r>
              <a:rPr lang="el-GR" altLang="el-GR" dirty="0"/>
              <a:t> Ο </a:t>
            </a:r>
            <a:r>
              <a:rPr lang="en-GB" altLang="el-GR" dirty="0" err="1"/>
              <a:t>Henniger</a:t>
            </a:r>
            <a:r>
              <a:rPr lang="el-GR" altLang="el-GR" dirty="0"/>
              <a:t> (1985, </a:t>
            </a:r>
            <a:r>
              <a:rPr lang="en-GB" altLang="el-GR" dirty="0"/>
              <a:t>cited in Davies</a:t>
            </a:r>
            <a:r>
              <a:rPr lang="el-GR" altLang="el-GR" dirty="0"/>
              <a:t>, 1996) διαπίστωσε διαφορές στο κοινωνικό παιχνίδι των παιδιών που πραγματοποιείται στον εσωτερικό και στον εξωτερικό χώρο. Τα παιδιά </a:t>
            </a:r>
            <a:r>
              <a:rPr lang="el-GR" altLang="el-GR" dirty="0" err="1"/>
              <a:t>παίζαν</a:t>
            </a:r>
            <a:r>
              <a:rPr lang="el-GR" altLang="el-GR" dirty="0"/>
              <a:t> περισσότερο μόνα τους στον εσωτερικό χώρο, ενώ στον υπαίθριο παρατηρήθηκε περισσότερο παράλληλο </a:t>
            </a:r>
            <a:r>
              <a:rPr lang="el-GR" altLang="el-GR" dirty="0" err="1"/>
              <a:t>παιχνίδιΔεν</a:t>
            </a:r>
            <a:r>
              <a:rPr lang="el-GR" altLang="el-GR" dirty="0"/>
              <a:t> διαπιστώθηκαν διαφορές στο συνεργατικό παιχνίδι.</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38200" y="1295401"/>
            <a:ext cx="7162800" cy="430887"/>
          </a:xfrm>
        </p:spPr>
        <p:txBody>
          <a:bodyPr/>
          <a:lstStyle/>
          <a:p>
            <a:r>
              <a:rPr lang="el-GR" altLang="el-GR" sz="2800" dirty="0"/>
              <a:t>Συναισθηματική</a:t>
            </a:r>
            <a:r>
              <a:rPr lang="en-GB" altLang="el-GR" sz="2800" dirty="0"/>
              <a:t> </a:t>
            </a:r>
            <a:r>
              <a:rPr lang="el-GR" altLang="el-GR" sz="2800" dirty="0" smtClean="0"/>
              <a:t>ανάπτυξη</a:t>
            </a:r>
            <a:endParaRPr lang="el-GR" altLang="el-GR" sz="2800" dirty="0"/>
          </a:p>
        </p:txBody>
      </p:sp>
      <p:sp>
        <p:nvSpPr>
          <p:cNvPr id="24579" name="Rectangle 3"/>
          <p:cNvSpPr>
            <a:spLocks noGrp="1" noChangeArrowheads="1"/>
          </p:cNvSpPr>
          <p:nvPr>
            <p:ph type="body" idx="1"/>
          </p:nvPr>
        </p:nvSpPr>
        <p:spPr>
          <a:xfrm>
            <a:off x="838200" y="2133600"/>
            <a:ext cx="7982272" cy="4535760"/>
          </a:xfrm>
        </p:spPr>
        <p:txBody>
          <a:bodyPr/>
          <a:lstStyle/>
          <a:p>
            <a:r>
              <a:rPr lang="el-GR" altLang="el-GR" sz="2800" dirty="0"/>
              <a:t>Ο διαθέσιμος υπαίθριος χώρος οδηγεί τα παιδιά σε λιγότερους περιορισμούς στη συμπεριφορά του  και τους δίνει τη  δυνατότητα να έχουν όποτε το </a:t>
            </a:r>
            <a:r>
              <a:rPr lang="el-GR" altLang="el-GR" sz="2800" dirty="0" err="1"/>
              <a:t>επιθυσούν</a:t>
            </a:r>
            <a:r>
              <a:rPr lang="el-GR" altLang="el-GR" sz="2800" dirty="0"/>
              <a:t> </a:t>
            </a:r>
            <a:r>
              <a:rPr lang="el-GR" altLang="el-GR" sz="2800" dirty="0" err="1"/>
              <a:t>ιδιωτικότητα</a:t>
            </a:r>
            <a:r>
              <a:rPr lang="el-GR" altLang="el-GR" sz="2800" dirty="0"/>
              <a:t>, </a:t>
            </a:r>
            <a:r>
              <a:rPr lang="el-GR" altLang="el-GR" sz="2800" dirty="0" err="1"/>
              <a:t>μακρία</a:t>
            </a:r>
            <a:r>
              <a:rPr lang="el-GR" altLang="el-GR" sz="2800" dirty="0"/>
              <a:t> από τα άλλα  παιδιά και τους ενήλικες ή να </a:t>
            </a:r>
            <a:r>
              <a:rPr lang="el-GR" altLang="el-GR" sz="2800" dirty="0" err="1"/>
              <a:t>ενταχούν</a:t>
            </a:r>
            <a:r>
              <a:rPr lang="el-GR" altLang="el-GR" sz="2800" dirty="0"/>
              <a:t> σε </a:t>
            </a:r>
            <a:r>
              <a:rPr lang="el-GR" altLang="el-GR" sz="2800" dirty="0" err="1"/>
              <a:t>μικές</a:t>
            </a:r>
            <a:r>
              <a:rPr lang="el-GR" altLang="el-GR" sz="2800" dirty="0"/>
              <a:t> ομάδες (</a:t>
            </a:r>
            <a:r>
              <a:rPr lang="en-GB" altLang="el-GR" sz="2800" dirty="0" err="1"/>
              <a:t>Greenman</a:t>
            </a:r>
            <a:r>
              <a:rPr lang="el-GR" altLang="el-GR" sz="2800" dirty="0"/>
              <a:t>, 1988).Τέτοιες ευκαιρίες για τις απόμερες αναζητήσεις και συνθήκες </a:t>
            </a:r>
            <a:r>
              <a:rPr lang="el-GR" altLang="el-GR" sz="2800" dirty="0" err="1"/>
              <a:t>ιδιώτικότητας</a:t>
            </a:r>
            <a:r>
              <a:rPr lang="el-GR" altLang="el-GR" sz="2800" dirty="0"/>
              <a:t>  είναι απαραίτητες για τα μικρά παιδιά  (</a:t>
            </a:r>
            <a:r>
              <a:rPr lang="el-GR" altLang="el-GR" sz="2800" dirty="0" err="1"/>
              <a:t>Botsoglou</a:t>
            </a:r>
            <a:r>
              <a:rPr lang="el-GR" altLang="el-GR" sz="2800" dirty="0"/>
              <a:t> &amp; </a:t>
            </a:r>
            <a:r>
              <a:rPr lang="el-GR" altLang="el-GR" sz="2800" dirty="0" err="1"/>
              <a:t>Andreou</a:t>
            </a:r>
            <a:r>
              <a:rPr lang="el-GR" altLang="el-GR" sz="2800" dirty="0"/>
              <a:t>, 2002)</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611560" y="1484784"/>
            <a:ext cx="7992888" cy="4896544"/>
          </a:xfrm>
        </p:spPr>
        <p:txBody>
          <a:bodyPr/>
          <a:lstStyle/>
          <a:p>
            <a:r>
              <a:rPr lang="el-GR" altLang="el-GR" sz="3200" dirty="0"/>
              <a:t>Η </a:t>
            </a:r>
            <a:r>
              <a:rPr lang="el-GR" altLang="el-GR" sz="3200" dirty="0" err="1"/>
              <a:t>ιδιωτικότητα</a:t>
            </a:r>
            <a:r>
              <a:rPr lang="el-GR" altLang="el-GR" sz="3200" dirty="0"/>
              <a:t> </a:t>
            </a:r>
            <a:r>
              <a:rPr lang="el-GR" altLang="el-GR" sz="3200" dirty="0" smtClean="0"/>
              <a:t>(</a:t>
            </a:r>
            <a:r>
              <a:rPr lang="en-GB" altLang="el-GR" sz="3200" dirty="0"/>
              <a:t>Jacobs</a:t>
            </a:r>
            <a:r>
              <a:rPr lang="el-GR" altLang="el-GR" sz="3200" dirty="0"/>
              <a:t> 1980) βοηθάει τα παιδιά να αναπτύξουν προσωπική αυτονομία, καθώς τους προσφέρει  τη  δυνατότητα να ακολουθούν τις σκέψεις και τα συναισθήματά τους. Ακόμη, τους δίνει την ευκαιρία να  απελευθερώσουν τα συναισθήματά τους, και να αποδεσμευτούν από τις κοινωνικές νόρμες και </a:t>
            </a:r>
            <a:r>
              <a:rPr lang="el-GR" altLang="el-GR" sz="3200" dirty="0" err="1"/>
              <a:t>προσδοκίε</a:t>
            </a:r>
            <a:r>
              <a:rPr lang="el-GR" altLang="el-GR" sz="3200" dirty="0"/>
              <a:t> (</a:t>
            </a:r>
            <a:r>
              <a:rPr lang="el-GR" altLang="el-GR" sz="3200" dirty="0" err="1"/>
              <a:t>Davies</a:t>
            </a:r>
            <a:r>
              <a:rPr lang="el-GR" altLang="el-GR" sz="3200" dirty="0"/>
              <a:t>, 1996).</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575272789"/>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395536" y="1931143"/>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8780" y="5301208"/>
            <a:ext cx="5501640" cy="1386840"/>
          </a:xfrm>
          <a:prstGeom prst="rect">
            <a:avLst/>
          </a:prstGeom>
        </p:spPr>
      </p:pic>
    </p:spTree>
    <p:extLst>
      <p:ext uri="{BB962C8B-B14F-4D97-AF65-F5344CB8AC3E}">
        <p14:creationId xmlns:p14="http://schemas.microsoft.com/office/powerpoint/2010/main" val="1367896262"/>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457200" y="167812"/>
            <a:ext cx="5338936"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07504" y="1083088"/>
            <a:ext cx="8928992" cy="1841856"/>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278092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3171321"/>
            <a:ext cx="9036496" cy="3456384"/>
          </a:xfrm>
          <a:prstGeom prst="rect">
            <a:avLst/>
          </a:prstGeom>
        </p:spPr>
        <p:txBody>
          <a:bodyPr vert="horz" wrap="square" lIns="91440" tIns="45720" rIns="91440" bIns="45720" rtlCol="0" anchor="ctr">
            <a:normAutofit fontScale="85000" lnSpcReduction="10000"/>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1249425406"/>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846" y="1412776"/>
            <a:ext cx="6905813" cy="648072"/>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1259632" y="2204864"/>
            <a:ext cx="6912768" cy="3816424"/>
          </a:xfrm>
        </p:spPr>
        <p:txBody>
          <a:bodyPr>
            <a:noAutofit/>
          </a:bodyPr>
          <a:lstStyle/>
          <a:p>
            <a:pPr marL="0" indent="0" algn="ctr">
              <a:buNone/>
            </a:pPr>
            <a:endParaRPr lang="en-US" sz="2000" dirty="0" smtClean="0"/>
          </a:p>
          <a:p>
            <a:pPr marL="0" indent="0" algn="ctr">
              <a:buNone/>
            </a:pPr>
            <a:endParaRPr lang="en-US" sz="2000" dirty="0"/>
          </a:p>
          <a:p>
            <a:pPr marL="0" indent="0" algn="ctr">
              <a:buNone/>
            </a:pPr>
            <a:r>
              <a:rPr lang="el-GR" sz="2000" dirty="0" smtClean="0"/>
              <a:t>Το </a:t>
            </a:r>
            <a:r>
              <a:rPr lang="el-GR" sz="2000" dirty="0"/>
              <a:t>Έργο αυτό κάνει χρήση των ακόλουθων έργων:</a:t>
            </a:r>
          </a:p>
          <a:p>
            <a:pPr marL="0" indent="0" algn="ctr">
              <a:buNone/>
            </a:pPr>
            <a:r>
              <a:rPr lang="el-GR" sz="2000" b="1" dirty="0" smtClean="0"/>
              <a:t>Εικόνες</a:t>
            </a:r>
            <a:r>
              <a:rPr lang="en-US" sz="2000" b="1" dirty="0" smtClean="0"/>
              <a:t>/</a:t>
            </a:r>
            <a:r>
              <a:rPr lang="el-GR" sz="2000" b="1" dirty="0" smtClean="0"/>
              <a:t>Φωτογραφίες</a:t>
            </a:r>
            <a:endParaRPr lang="en-US" sz="2000" b="1" dirty="0" smtClean="0"/>
          </a:p>
          <a:p>
            <a:pPr marL="0" indent="0" algn="ctr">
              <a:buNone/>
            </a:pPr>
            <a:endParaRPr lang="el-GR" sz="2000" b="1" dirty="0" smtClean="0"/>
          </a:p>
          <a:p>
            <a:pPr marL="0" indent="0" algn="ctr">
              <a:buNone/>
            </a:pPr>
            <a:r>
              <a:rPr lang="el-GR" sz="2000" i="1" dirty="0" smtClean="0"/>
              <a:t>Τα εν λόγω έργα έχουν ανακτηθεί από το διαδίκτυο για εκπαιδευτικούς σκοπούς</a:t>
            </a:r>
            <a:endParaRPr lang="el-GR" sz="2000" i="1" dirty="0"/>
          </a:p>
        </p:txBody>
      </p:sp>
    </p:spTree>
    <p:extLst>
      <p:ext uri="{BB962C8B-B14F-4D97-AF65-F5344CB8AC3E}">
        <p14:creationId xmlns:p14="http://schemas.microsoft.com/office/powerpoint/2010/main" val="4184241779"/>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95536" y="1268760"/>
            <a:ext cx="8568952" cy="5472608"/>
          </a:xfrm>
        </p:spPr>
        <p:txBody>
          <a:bodyPr/>
          <a:lstStyle/>
          <a:p>
            <a:pPr>
              <a:lnSpc>
                <a:spcPct val="80000"/>
              </a:lnSpc>
            </a:pPr>
            <a:r>
              <a:rPr lang="el-GR" altLang="el-GR" dirty="0"/>
              <a:t>5 Δημιουργικό παιχνίδι: Σε αυτή την κατηγορία παιχνιδιού, νέες  απαντήσεις και συνδέσεις δημιουργούνται με ένα στοιχείο έκπληξης. Για </a:t>
            </a:r>
            <a:r>
              <a:rPr lang="el-GR" altLang="el-GR" dirty="0" err="1"/>
              <a:t>παραδειγμα</a:t>
            </a:r>
            <a:r>
              <a:rPr lang="el-GR" altLang="el-GR" dirty="0"/>
              <a:t>, το να διασκεδάζει ένα παιδί χρησιμοποιώντας με πολλούς και διαφορετικούς τρόπους υλικά.</a:t>
            </a:r>
          </a:p>
          <a:p>
            <a:pPr>
              <a:lnSpc>
                <a:spcPct val="80000"/>
              </a:lnSpc>
            </a:pPr>
            <a:r>
              <a:rPr lang="el-GR" altLang="el-GR" dirty="0"/>
              <a:t> 6 Παιχνίδι επικοινωνίας: Το παιδί χρησιμοποιεί λέξεις και χειρονομίες. Για παράδειγμα παιχνίδια </a:t>
            </a:r>
            <a:r>
              <a:rPr lang="el-GR" altLang="el-GR" dirty="0" err="1"/>
              <a:t>μίμισης</a:t>
            </a:r>
            <a:endParaRPr lang="el-GR" altLang="el-GR" dirty="0"/>
          </a:p>
          <a:p>
            <a:pPr>
              <a:lnSpc>
                <a:spcPct val="80000"/>
              </a:lnSpc>
            </a:pPr>
            <a:r>
              <a:rPr lang="el-GR" altLang="el-GR" dirty="0"/>
              <a:t>7 Δραματικό παιχνίδι: Δραματοποίηση γεγονότων. Για παράδειγμα, </a:t>
            </a:r>
          </a:p>
          <a:p>
            <a:pPr>
              <a:lnSpc>
                <a:spcPct val="80000"/>
              </a:lnSpc>
            </a:pPr>
            <a:r>
              <a:rPr lang="el-GR" altLang="el-GR" dirty="0"/>
              <a:t>8 Παιχνίδι σε βάθος ( </a:t>
            </a:r>
            <a:r>
              <a:rPr lang="en-GB" altLang="el-GR" dirty="0"/>
              <a:t>Deep play</a:t>
            </a:r>
            <a:r>
              <a:rPr lang="el-GR" altLang="el-GR" dirty="0"/>
              <a:t>) : Το παιχνίδι που επιτρέπει στα παιδιά να βιώσουν «επικίνδυνες εμπειρίες» , να </a:t>
            </a:r>
            <a:r>
              <a:rPr lang="el-GR" altLang="el-GR" dirty="0" err="1"/>
              <a:t>αναπτυξουν</a:t>
            </a:r>
            <a:r>
              <a:rPr lang="el-GR" altLang="el-GR" dirty="0"/>
              <a:t> ικανότητες επιβίωσης και να ξεπεράσουν το αίσθημα του φόβου. Για</a:t>
            </a:r>
            <a:r>
              <a:rPr lang="en-US" altLang="el-GR" dirty="0"/>
              <a:t> </a:t>
            </a:r>
            <a:r>
              <a:rPr lang="el-GR" altLang="el-GR" dirty="0"/>
              <a:t>παράδειγμα</a:t>
            </a:r>
            <a:r>
              <a:rPr lang="en-US" altLang="el-GR" dirty="0"/>
              <a:t>  </a:t>
            </a:r>
            <a:r>
              <a:rPr lang="el-GR" altLang="el-GR" dirty="0"/>
              <a:t>να</a:t>
            </a:r>
            <a:r>
              <a:rPr lang="en-US" altLang="el-GR" dirty="0"/>
              <a:t> </a:t>
            </a:r>
            <a:r>
              <a:rPr lang="el-GR" altLang="el-GR" dirty="0"/>
              <a:t>πηδούν</a:t>
            </a:r>
            <a:r>
              <a:rPr lang="en-US" altLang="el-GR" dirty="0"/>
              <a:t>, </a:t>
            </a:r>
            <a:r>
              <a:rPr lang="el-GR" altLang="el-GR" dirty="0"/>
              <a:t>να</a:t>
            </a:r>
            <a:r>
              <a:rPr lang="en-US" altLang="el-GR" dirty="0"/>
              <a:t> </a:t>
            </a:r>
            <a:r>
              <a:rPr lang="el-GR" altLang="el-GR" dirty="0"/>
              <a:t>σκαρφαλώνουν ή να ισορροπούν.</a:t>
            </a:r>
          </a:p>
          <a:p>
            <a:pPr>
              <a:lnSpc>
                <a:spcPct val="80000"/>
              </a:lnSpc>
            </a:pPr>
            <a:r>
              <a:rPr lang="el-GR" altLang="el-GR" dirty="0"/>
              <a:t>9 Παιχνίδι εξερεύνησης:  Το παιδί με το παιχνίδι, αντλεί πληροφορίες  με το χειρίζεται αντικείμενα. </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683568" y="1628800"/>
            <a:ext cx="7696200" cy="4114800"/>
          </a:xfrm>
        </p:spPr>
        <p:txBody>
          <a:bodyPr/>
          <a:lstStyle/>
          <a:p>
            <a:pPr>
              <a:lnSpc>
                <a:spcPct val="80000"/>
              </a:lnSpc>
            </a:pPr>
            <a:r>
              <a:rPr lang="el-GR" altLang="el-GR" dirty="0"/>
              <a:t>η ενασχόληση του  με ένα αντικείμενο, του δίνει την δυνατότητα να μάθει τις ιδιότητές του. </a:t>
            </a:r>
          </a:p>
          <a:p>
            <a:pPr>
              <a:lnSpc>
                <a:spcPct val="80000"/>
              </a:lnSpc>
            </a:pPr>
            <a:r>
              <a:rPr lang="el-GR" altLang="el-GR" dirty="0"/>
              <a:t>10 Παιχνίδι φαντασίας- </a:t>
            </a:r>
            <a:r>
              <a:rPr lang="en-GB" altLang="el-GR" dirty="0"/>
              <a:t>Fantasy play</a:t>
            </a:r>
            <a:r>
              <a:rPr lang="el-GR" altLang="el-GR" dirty="0"/>
              <a:t>: Το παιχνίδι που διαμορφώνει όλον τον κόσμο, σύμφωνα με τον τρόπο του παιδιού. Για παράδειγμα το παιδί κάνει τον πιλότο ενός </a:t>
            </a:r>
            <a:r>
              <a:rPr lang="el-GR" altLang="el-GR" dirty="0" err="1"/>
              <a:t>αερλάνου</a:t>
            </a:r>
            <a:r>
              <a:rPr lang="el-GR" altLang="el-GR" dirty="0"/>
              <a:t>, ή τον οδηγό ενός  γρήγορου αυτοκινήτου. </a:t>
            </a:r>
          </a:p>
          <a:p>
            <a:pPr>
              <a:lnSpc>
                <a:spcPct val="80000"/>
              </a:lnSpc>
            </a:pPr>
            <a:r>
              <a:rPr lang="el-GR" altLang="el-GR" dirty="0"/>
              <a:t>11   Φανταστικό Παιχνίδι - </a:t>
            </a:r>
            <a:r>
              <a:rPr lang="en-GB" altLang="el-GR" dirty="0"/>
              <a:t>Imaginative play</a:t>
            </a:r>
            <a:r>
              <a:rPr lang="el-GR" altLang="el-GR" dirty="0"/>
              <a:t>: Τι παιχνίδι, όπου  οι κανόνες που </a:t>
            </a:r>
            <a:r>
              <a:rPr lang="el-GR" altLang="el-GR" dirty="0" err="1"/>
              <a:t>υσχύουν</a:t>
            </a:r>
            <a:r>
              <a:rPr lang="el-GR" altLang="el-GR" dirty="0"/>
              <a:t> στον φυσικό κόσμο δεν εφαρμόζονται. Για παράδειγμα το παιδί παριστάνει το δέντρο ή το πλοίο. </a:t>
            </a:r>
          </a:p>
          <a:p>
            <a:pPr>
              <a:lnSpc>
                <a:spcPct val="80000"/>
              </a:lnSpc>
            </a:pPr>
            <a:r>
              <a:rPr lang="el-GR" altLang="el-GR" dirty="0"/>
              <a:t>12 κινητικό παιχνίδι- </a:t>
            </a:r>
            <a:r>
              <a:rPr lang="en-GB" altLang="el-GR" dirty="0" err="1"/>
              <a:t>Locomotor</a:t>
            </a:r>
            <a:r>
              <a:rPr lang="en-GB" altLang="el-GR" dirty="0"/>
              <a:t> play</a:t>
            </a:r>
            <a:r>
              <a:rPr lang="el-GR" altLang="el-GR" dirty="0"/>
              <a:t>: Κίνηση σε κάθε κατεύθυνση για την</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539552" y="1412776"/>
            <a:ext cx="8352928" cy="5040560"/>
          </a:xfrm>
        </p:spPr>
        <p:txBody>
          <a:bodyPr/>
          <a:lstStyle/>
          <a:p>
            <a:pPr>
              <a:lnSpc>
                <a:spcPct val="80000"/>
              </a:lnSpc>
            </a:pPr>
            <a:r>
              <a:rPr lang="el-GR" altLang="el-GR" dirty="0"/>
              <a:t>ευχαρίστηση του παιδιού, για παράδειγμα παιχνίδια όπως κρυφτό, </a:t>
            </a:r>
            <a:r>
              <a:rPr lang="el-GR" altLang="el-GR" dirty="0" err="1"/>
              <a:t>κυνιγητό</a:t>
            </a:r>
            <a:r>
              <a:rPr lang="el-GR" altLang="el-GR" dirty="0"/>
              <a:t> κτλ.</a:t>
            </a:r>
          </a:p>
          <a:p>
            <a:pPr>
              <a:lnSpc>
                <a:spcPct val="80000"/>
              </a:lnSpc>
            </a:pPr>
            <a:r>
              <a:rPr lang="el-GR" altLang="el-GR" dirty="0"/>
              <a:t>13  Παιχνίδι κυριότητας- </a:t>
            </a:r>
            <a:r>
              <a:rPr lang="en-GB" altLang="el-GR" dirty="0"/>
              <a:t>Mastery play</a:t>
            </a:r>
            <a:r>
              <a:rPr lang="el-GR" altLang="el-GR" dirty="0"/>
              <a:t>: Έλεγχος του φυσικού </a:t>
            </a:r>
            <a:r>
              <a:rPr lang="el-GR" altLang="el-GR" dirty="0" err="1"/>
              <a:t>περιβάλλοτος</a:t>
            </a:r>
            <a:r>
              <a:rPr lang="el-GR" altLang="el-GR" dirty="0"/>
              <a:t>. Για παράδειγμα το παιδί σκάβει τρύπες,  αλλάζει την πορεία των ρευμάτων, κατασκευάζει </a:t>
            </a:r>
            <a:r>
              <a:rPr lang="el-GR" altLang="el-GR" dirty="0" err="1"/>
              <a:t>καταψφύγια</a:t>
            </a:r>
            <a:r>
              <a:rPr lang="el-GR" altLang="el-GR" dirty="0"/>
              <a:t>.</a:t>
            </a:r>
          </a:p>
          <a:p>
            <a:pPr>
              <a:lnSpc>
                <a:spcPct val="80000"/>
              </a:lnSpc>
            </a:pPr>
            <a:r>
              <a:rPr lang="el-GR" altLang="el-GR" dirty="0"/>
              <a:t>14  Παιχνίδι αντικειμένου- </a:t>
            </a:r>
            <a:r>
              <a:rPr lang="en-GB" altLang="el-GR" dirty="0"/>
              <a:t>Object play</a:t>
            </a:r>
            <a:r>
              <a:rPr lang="el-GR" altLang="el-GR" dirty="0"/>
              <a:t>: Παιχνίδι που χρησιμοποιεί τις άπειρες και ενδιαφέρουσες ακολουθίες χειρισμών και μετακινήσεων. Παραδείγματος χάριν, νέα χρήση οποιουδήποτε αντικειμένου όπως το πινέλο ή το φλυτζάνι.</a:t>
            </a:r>
          </a:p>
          <a:p>
            <a:pPr>
              <a:lnSpc>
                <a:spcPct val="80000"/>
              </a:lnSpc>
            </a:pPr>
            <a:r>
              <a:rPr lang="el-GR" altLang="el-GR" dirty="0"/>
              <a:t>15 Παιχνίδι ρόλων:  παιχνίδι, που εξερευνά τον τρόπο ζωής , όχι πάντα με έναν φυσιολογικό τρόπο. Για παράδειγμα το παιδί μιλάει στο τηλέφωνο, </a:t>
            </a:r>
            <a:r>
              <a:rPr lang="el-GR" altLang="el-GR" dirty="0" err="1"/>
              <a:t>οδηγάει</a:t>
            </a:r>
            <a:r>
              <a:rPr lang="el-GR" altLang="el-GR" dirty="0"/>
              <a:t> αυτοκίνητο.</a:t>
            </a:r>
          </a:p>
          <a:p>
            <a:pPr>
              <a:lnSpc>
                <a:spcPct val="80000"/>
              </a:lnSpc>
            </a:pPr>
            <a:endParaRPr lang="el-GR" altLang="el-GR"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p:txBody>
          <a:bodyPr/>
          <a:lstStyle/>
          <a:p>
            <a:r>
              <a:rPr lang="el-GR" altLang="el-GR" sz="3200" dirty="0"/>
              <a:t>Αυτές οι κατηγορίες </a:t>
            </a:r>
            <a:r>
              <a:rPr lang="el-GR" altLang="el-GR" sz="3200" dirty="0" err="1"/>
              <a:t>αλληλοκαλύπτονται</a:t>
            </a:r>
            <a:r>
              <a:rPr lang="el-GR" altLang="el-GR" sz="3200" dirty="0"/>
              <a:t>, και συχνά δεν είναι ξεκάθαρες. Όμως κατά τη γνώμη μας το πιο σημαντικό είναι αυτή η ουσία του </a:t>
            </a:r>
            <a:r>
              <a:rPr lang="el-GR" altLang="el-GR" sz="3200" dirty="0" err="1"/>
              <a:t>παιχνίδιού</a:t>
            </a:r>
            <a:r>
              <a:rPr lang="el-GR" altLang="el-GR" sz="3200" dirty="0"/>
              <a:t>, ανεξάρτητα σε πια κατηγορία ανήκει, που προσφέρει στα παιδιά ένα πλήθος από </a:t>
            </a:r>
            <a:r>
              <a:rPr lang="el-GR" altLang="el-GR" sz="3200" dirty="0" err="1"/>
              <a:t>εμπειριίες</a:t>
            </a:r>
            <a:r>
              <a:rPr lang="el-GR" altLang="el-GR" sz="3200" dirty="0"/>
              <a:t>, αλλά και χαρά. </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3568" y="1556792"/>
            <a:ext cx="7696200" cy="4114800"/>
          </a:xfrm>
        </p:spPr>
        <p:txBody>
          <a:bodyPr/>
          <a:lstStyle/>
          <a:p>
            <a:r>
              <a:rPr lang="el-GR" altLang="el-GR" sz="3200" dirty="0"/>
              <a:t>Για τα παιδιά η δραστηριότητα παιχνιδιού  αποτελεί την δική τους </a:t>
            </a:r>
            <a:r>
              <a:rPr lang="el-GR" altLang="el-GR" sz="3200" dirty="0" err="1"/>
              <a:t>ξεχωριστη</a:t>
            </a:r>
            <a:r>
              <a:rPr lang="el-GR" altLang="el-GR" sz="3200" dirty="0"/>
              <a:t> πραγματικότητα, μέσα στην οποία αποκτούν εμπειρίες, γνώσεις, </a:t>
            </a:r>
            <a:r>
              <a:rPr lang="el-GR" altLang="el-GR" sz="3200" dirty="0" err="1"/>
              <a:t>αλληλεπιδρούν</a:t>
            </a:r>
            <a:r>
              <a:rPr lang="el-GR" altLang="el-GR" sz="3200" dirty="0"/>
              <a:t> με τα άλλα παιδιά, μαθαίνουν τον εαυτό τους αλλά και τον κόσμο που ζουν. </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755576" y="1628800"/>
            <a:ext cx="7696200" cy="4114800"/>
          </a:xfrm>
        </p:spPr>
        <p:txBody>
          <a:bodyPr/>
          <a:lstStyle/>
          <a:p>
            <a:r>
              <a:rPr lang="el-GR" altLang="el-GR" sz="3200" dirty="0"/>
              <a:t>Ο </a:t>
            </a:r>
            <a:r>
              <a:rPr lang="en-US" altLang="el-GR" sz="3200" dirty="0" err="1"/>
              <a:t>Corsano</a:t>
            </a:r>
            <a:r>
              <a:rPr lang="el-GR" altLang="el-GR" sz="3200" dirty="0"/>
              <a:t> (1990) και οι συνεργάτες του αναφέρονται στην κατασκευή κουλτούρας των </a:t>
            </a:r>
            <a:r>
              <a:rPr lang="el-GR" altLang="el-GR" sz="3200" dirty="0" err="1"/>
              <a:t>συνομιλήκων</a:t>
            </a:r>
            <a:r>
              <a:rPr lang="el-GR" altLang="el-GR" sz="3200" dirty="0"/>
              <a:t>  που περιλαμβάνει συμπεριφορές, δραστηριότητες, </a:t>
            </a:r>
            <a:r>
              <a:rPr lang="el-GR" altLang="el-GR" sz="3200" dirty="0" err="1"/>
              <a:t>κανόνονες</a:t>
            </a:r>
            <a:r>
              <a:rPr lang="el-GR" altLang="el-GR" sz="3200" dirty="0"/>
              <a:t> που παράγουν τα ίδια τα παιδιά καθώς </a:t>
            </a:r>
            <a:r>
              <a:rPr lang="el-GR" altLang="el-GR" sz="3200" dirty="0" err="1"/>
              <a:t>αλληλεπιδρούν</a:t>
            </a:r>
            <a:r>
              <a:rPr lang="el-GR" altLang="el-GR" sz="3200" dirty="0"/>
              <a:t> κατά τη διάρκεια των δραστηριοτήτων </a:t>
            </a:r>
            <a:r>
              <a:rPr lang="el-GR" altLang="el-GR" sz="3200" dirty="0" err="1"/>
              <a:t>παιχνιδού</a:t>
            </a:r>
            <a:r>
              <a:rPr lang="el-GR" altLang="el-GR" sz="3200" dirty="0"/>
              <a:t>.   </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611560" y="1340768"/>
            <a:ext cx="7992888" cy="4896544"/>
          </a:xfrm>
        </p:spPr>
        <p:txBody>
          <a:bodyPr/>
          <a:lstStyle/>
          <a:p>
            <a:r>
              <a:rPr lang="el-GR" altLang="el-GR" sz="2800" dirty="0"/>
              <a:t>Τα παιδιά χτίζουν τις κοινωνικές τους σχέσεις κατά τη διάρκεια των </a:t>
            </a:r>
            <a:r>
              <a:rPr lang="el-GR" altLang="el-GR" sz="2800" dirty="0" err="1"/>
              <a:t>δραστηριοτών</a:t>
            </a:r>
            <a:r>
              <a:rPr lang="el-GR" altLang="el-GR" sz="2800" dirty="0"/>
              <a:t> παιχνιδιού (</a:t>
            </a:r>
            <a:r>
              <a:rPr lang="el-GR" altLang="el-GR" sz="2800" dirty="0" err="1"/>
              <a:t>Αυγητίδου</a:t>
            </a:r>
            <a:r>
              <a:rPr lang="el-GR" altLang="el-GR" sz="2800" dirty="0"/>
              <a:t> 1994,1997,2001), διαπραγματεύονται και διαχειρίζονται την </a:t>
            </a:r>
            <a:r>
              <a:rPr lang="el-GR" altLang="el-GR" sz="2800" dirty="0" err="1"/>
              <a:t>ταυτότητητα</a:t>
            </a:r>
            <a:r>
              <a:rPr lang="el-GR" altLang="el-GR" sz="2800" dirty="0"/>
              <a:t> τους (</a:t>
            </a:r>
            <a:r>
              <a:rPr lang="el-GR" altLang="el-GR" sz="2800" dirty="0" err="1"/>
              <a:t>Τσίγρα</a:t>
            </a:r>
            <a:r>
              <a:rPr lang="el-GR" altLang="el-GR" sz="2800" dirty="0"/>
              <a:t>, 1997,2001), διαμορφώνουν και «αλλάζουν τον χώρο του παιχνιδιού σύμφωνα με τις ανάγκες τους (Γερμανός, 1993), ξεπερνούν </a:t>
            </a:r>
            <a:r>
              <a:rPr lang="el-GR" altLang="el-GR" sz="2800" dirty="0" err="1"/>
              <a:t>πολιτισμικες</a:t>
            </a:r>
            <a:r>
              <a:rPr lang="el-GR" altLang="el-GR" sz="2800" dirty="0"/>
              <a:t> διαφορές </a:t>
            </a:r>
            <a:r>
              <a:rPr lang="el-GR" altLang="el-GR" sz="2800" dirty="0" err="1"/>
              <a:t>χρησιμοποιόνωτας</a:t>
            </a:r>
            <a:r>
              <a:rPr lang="el-GR" altLang="el-GR" sz="2800" dirty="0"/>
              <a:t> ως γέφυρα το παιχνίδι (</a:t>
            </a:r>
            <a:r>
              <a:rPr lang="en-US" altLang="el-GR" sz="2800" dirty="0" err="1"/>
              <a:t>Botsoglou</a:t>
            </a:r>
            <a:r>
              <a:rPr lang="el-GR" altLang="el-GR" sz="2800" dirty="0"/>
              <a:t> &amp; </a:t>
            </a:r>
            <a:r>
              <a:rPr lang="en-US" altLang="el-GR" sz="2800" dirty="0" err="1"/>
              <a:t>Kakana</a:t>
            </a:r>
            <a:r>
              <a:rPr lang="el-GR" altLang="el-GR" sz="2800" dirty="0"/>
              <a:t>, 2002),</a:t>
            </a:r>
          </a:p>
          <a:p>
            <a:endParaRPr lang="el-GR" altLang="el-GR" sz="2800" dirty="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ab19">
  <a:themeElements>
    <a:clrScheme name="">
      <a:dk1>
        <a:srgbClr val="000000"/>
      </a:dk1>
      <a:lt1>
        <a:srgbClr val="CCFF66"/>
      </a:lt1>
      <a:dk2>
        <a:srgbClr val="000000"/>
      </a:dk2>
      <a:lt2>
        <a:srgbClr val="CC99FF"/>
      </a:lt2>
      <a:accent1>
        <a:srgbClr val="00FFCC"/>
      </a:accent1>
      <a:accent2>
        <a:srgbClr val="99FF33"/>
      </a:accent2>
      <a:accent3>
        <a:srgbClr val="AAAAAA"/>
      </a:accent3>
      <a:accent4>
        <a:srgbClr val="AEDA56"/>
      </a:accent4>
      <a:accent5>
        <a:srgbClr val="AAFFE2"/>
      </a:accent5>
      <a:accent6>
        <a:srgbClr val="8AE72D"/>
      </a:accent6>
      <a:hlink>
        <a:srgbClr val="9966FF"/>
      </a:hlink>
      <a:folHlink>
        <a:srgbClr val="6666FF"/>
      </a:folHlink>
    </a:clrScheme>
    <a:fontScheme name="ab19">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altLang="el-GR"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altLang="el-GR"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b19 1">
        <a:dk1>
          <a:srgbClr val="000000"/>
        </a:dk1>
        <a:lt1>
          <a:srgbClr val="FFFFFF"/>
        </a:lt1>
        <a:dk2>
          <a:srgbClr val="6600CC"/>
        </a:dk2>
        <a:lt2>
          <a:srgbClr val="CCECFF"/>
        </a:lt2>
        <a:accent1>
          <a:srgbClr val="00FFCC"/>
        </a:accent1>
        <a:accent2>
          <a:srgbClr val="9933FF"/>
        </a:accent2>
        <a:accent3>
          <a:srgbClr val="B8AAE2"/>
        </a:accent3>
        <a:accent4>
          <a:srgbClr val="DADADA"/>
        </a:accent4>
        <a:accent5>
          <a:srgbClr val="AAFFE2"/>
        </a:accent5>
        <a:accent6>
          <a:srgbClr val="8A2DE7"/>
        </a:accent6>
        <a:hlink>
          <a:srgbClr val="660066"/>
        </a:hlink>
        <a:folHlink>
          <a:srgbClr val="006699"/>
        </a:folHlink>
      </a:clrScheme>
      <a:clrMap bg1="dk2" tx1="lt1" bg2="dk1" tx2="lt2" accent1="accent1" accent2="accent2" accent3="accent3" accent4="accent4" accent5="accent5" accent6="accent6" hlink="hlink" folHlink="folHlink"/>
    </a:extraClrScheme>
    <a:extraClrScheme>
      <a:clrScheme name="ab19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clrMap bg1="lt1" tx1="dk1" bg2="lt2" tx2="dk2" accent1="accent1" accent2="accent2" accent3="accent3" accent4="accent4" accent5="accent5" accent6="accent6" hlink="hlink" folHlink="folHlink"/>
    </a:extraClrScheme>
    <a:extraClrScheme>
      <a:clrScheme name="ab19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b19 4">
        <a:dk1>
          <a:srgbClr val="000000"/>
        </a:dk1>
        <a:lt1>
          <a:srgbClr val="FFFFFF"/>
        </a:lt1>
        <a:dk2>
          <a:srgbClr val="CC0099"/>
        </a:dk2>
        <a:lt2>
          <a:srgbClr val="FFCCFF"/>
        </a:lt2>
        <a:accent1>
          <a:srgbClr val="00FF00"/>
        </a:accent1>
        <a:accent2>
          <a:srgbClr val="9933FF"/>
        </a:accent2>
        <a:accent3>
          <a:srgbClr val="E2AACA"/>
        </a:accent3>
        <a:accent4>
          <a:srgbClr val="DADADA"/>
        </a:accent4>
        <a:accent5>
          <a:srgbClr val="AAFFAA"/>
        </a:accent5>
        <a:accent6>
          <a:srgbClr val="8A2DE7"/>
        </a:accent6>
        <a:hlink>
          <a:srgbClr val="660066"/>
        </a:hlink>
        <a:folHlink>
          <a:srgbClr val="006600"/>
        </a:folHlink>
      </a:clrScheme>
      <a:clrMap bg1="dk2" tx1="lt1" bg2="dk1" tx2="lt2" accent1="accent1" accent2="accent2" accent3="accent3" accent4="accent4" accent5="accent5" accent6="accent6" hlink="hlink" folHlink="folHlink"/>
    </a:extraClrScheme>
    <a:extraClrScheme>
      <a:clrScheme name="ab19 5">
        <a:dk1>
          <a:srgbClr val="000000"/>
        </a:dk1>
        <a:lt1>
          <a:srgbClr val="FFCC66"/>
        </a:lt1>
        <a:dk2>
          <a:srgbClr val="000000"/>
        </a:dk2>
        <a:lt2>
          <a:srgbClr val="99CC00"/>
        </a:lt2>
        <a:accent1>
          <a:srgbClr val="FF9933"/>
        </a:accent1>
        <a:accent2>
          <a:srgbClr val="99FF33"/>
        </a:accent2>
        <a:accent3>
          <a:srgbClr val="AAAAAA"/>
        </a:accent3>
        <a:accent4>
          <a:srgbClr val="DAAE56"/>
        </a:accent4>
        <a:accent5>
          <a:srgbClr val="FFCAAD"/>
        </a:accent5>
        <a:accent6>
          <a:srgbClr val="8AE72D"/>
        </a:accent6>
        <a:hlink>
          <a:srgbClr val="9966FF"/>
        </a:hlink>
        <a:folHlink>
          <a:srgbClr val="6666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ab19</Template>
  <TotalTime>62</TotalTime>
  <Words>1675</Words>
  <Application>Microsoft Office PowerPoint</Application>
  <PresentationFormat>Προβολή στην οθόνη (4:3)</PresentationFormat>
  <Paragraphs>78</Paragraphs>
  <Slides>27</Slides>
  <Notes>5</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27</vt:i4>
      </vt:variant>
    </vt:vector>
  </HeadingPairs>
  <TitlesOfParts>
    <vt:vector size="33" baseType="lpstr">
      <vt:lpstr>Arial</vt:lpstr>
      <vt:lpstr>Arial Narrow</vt:lpstr>
      <vt:lpstr>Calibri</vt:lpstr>
      <vt:lpstr>Tahoma</vt:lpstr>
      <vt:lpstr>Times New Roman</vt:lpstr>
      <vt:lpstr>ab19</vt:lpstr>
      <vt:lpstr>Το παιχνίδι στην εκπαιδευτική διαδικασία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Φυσική ανάπτυξη </vt:lpstr>
      <vt:lpstr>Παρουσίαση του PowerPoint</vt:lpstr>
      <vt:lpstr>Παρουσίαση του PowerPoint</vt:lpstr>
      <vt:lpstr>Παρουσίαση του PowerPoint</vt:lpstr>
      <vt:lpstr>Γνωστική ανάπτυξη </vt:lpstr>
      <vt:lpstr>Παρουσίαση του PowerPoint</vt:lpstr>
      <vt:lpstr>Παρουσίαση του PowerPoint</vt:lpstr>
      <vt:lpstr>Κοινωνική ανάπτυξη</vt:lpstr>
      <vt:lpstr>Συναισθηματική ανάπτυξη</vt:lpstr>
      <vt:lpstr>Παρουσίαση του PowerPoint</vt:lpstr>
      <vt:lpstr>Τέλος Ενότητας</vt:lpstr>
      <vt:lpstr>Χρηματοδότηση</vt:lpstr>
      <vt:lpstr>Σημείωμα Αδειοδότησης</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dc:creator>
  <cp:lastModifiedBy>Kiriazis Vaitsis</cp:lastModifiedBy>
  <cp:revision>8</cp:revision>
  <dcterms:created xsi:type="dcterms:W3CDTF">2010-10-06T17:41:04Z</dcterms:created>
  <dcterms:modified xsi:type="dcterms:W3CDTF">2015-07-02T10:29:38Z</dcterms:modified>
</cp:coreProperties>
</file>