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7" r:id="rId3"/>
    <p:sldId id="258" r:id="rId4"/>
    <p:sldId id="259" r:id="rId5"/>
    <p:sldId id="260" r:id="rId6"/>
    <p:sldId id="261" r:id="rId7"/>
    <p:sldId id="262" r:id="rId8"/>
    <p:sldId id="263" r:id="rId9"/>
    <p:sldId id="278" r:id="rId10"/>
    <p:sldId id="264" r:id="rId11"/>
    <p:sldId id="265" r:id="rId12"/>
    <p:sldId id="266" r:id="rId13"/>
    <p:sldId id="267" r:id="rId14"/>
    <p:sldId id="268" r:id="rId15"/>
    <p:sldId id="269" r:id="rId16"/>
    <p:sldId id="279" r:id="rId17"/>
    <p:sldId id="270" r:id="rId18"/>
    <p:sldId id="271" r:id="rId19"/>
    <p:sldId id="272" r:id="rId20"/>
    <p:sldId id="273" r:id="rId21"/>
    <p:sldId id="274" r:id="rId22"/>
    <p:sldId id="275" r:id="rId23"/>
    <p:sldId id="280" r:id="rId24"/>
    <p:sldId id="276" r:id="rId25"/>
    <p:sldId id="277"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lvl1pPr>
              <a:defRPr/>
            </a:lvl1pPr>
          </a:lstStyle>
          <a:p>
            <a:endParaRPr lang="el-GR" altLang="el-GR">
              <a:solidFill>
                <a:srgbClr val="000000"/>
              </a:solidFill>
            </a:endParaRPr>
          </a:p>
        </p:txBody>
      </p:sp>
      <p:sp>
        <p:nvSpPr>
          <p:cNvPr id="5" name="Θέση υποσέλιδου 4"/>
          <p:cNvSpPr>
            <a:spLocks noGrp="1"/>
          </p:cNvSpPr>
          <p:nvPr>
            <p:ph type="ftr" sz="quarter" idx="11"/>
          </p:nvPr>
        </p:nvSpPr>
        <p:spPr/>
        <p:txBody>
          <a:bodyPr/>
          <a:lstStyle>
            <a:lvl1pPr>
              <a:defRPr/>
            </a:lvl1pPr>
          </a:lstStyle>
          <a:p>
            <a:endParaRPr lang="el-GR" altLang="el-GR">
              <a:solidFill>
                <a:srgbClr val="000000"/>
              </a:solidFill>
            </a:endParaRPr>
          </a:p>
        </p:txBody>
      </p:sp>
      <p:sp>
        <p:nvSpPr>
          <p:cNvPr id="6" name="Θέση αριθμού διαφάνειας 5"/>
          <p:cNvSpPr>
            <a:spLocks noGrp="1"/>
          </p:cNvSpPr>
          <p:nvPr>
            <p:ph type="sldNum" sz="quarter" idx="12"/>
          </p:nvPr>
        </p:nvSpPr>
        <p:spPr/>
        <p:txBody>
          <a:bodyPr/>
          <a:lstStyle>
            <a:lvl1pPr>
              <a:defRPr/>
            </a:lvl1pPr>
          </a:lstStyle>
          <a:p>
            <a:fld id="{4A1458AB-920B-4705-9B28-57CAF38710DA}"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124970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endParaRPr lang="el-GR" altLang="el-GR">
              <a:solidFill>
                <a:srgbClr val="000000"/>
              </a:solidFill>
            </a:endParaRPr>
          </a:p>
        </p:txBody>
      </p:sp>
      <p:sp>
        <p:nvSpPr>
          <p:cNvPr id="5" name="Θέση υποσέλιδου 4"/>
          <p:cNvSpPr>
            <a:spLocks noGrp="1"/>
          </p:cNvSpPr>
          <p:nvPr>
            <p:ph type="ftr" sz="quarter" idx="11"/>
          </p:nvPr>
        </p:nvSpPr>
        <p:spPr/>
        <p:txBody>
          <a:bodyPr/>
          <a:lstStyle>
            <a:lvl1pPr>
              <a:defRPr/>
            </a:lvl1pPr>
          </a:lstStyle>
          <a:p>
            <a:endParaRPr lang="el-GR" altLang="el-GR">
              <a:solidFill>
                <a:srgbClr val="000000"/>
              </a:solidFill>
            </a:endParaRPr>
          </a:p>
        </p:txBody>
      </p:sp>
      <p:sp>
        <p:nvSpPr>
          <p:cNvPr id="6" name="Θέση αριθμού διαφάνειας 5"/>
          <p:cNvSpPr>
            <a:spLocks noGrp="1"/>
          </p:cNvSpPr>
          <p:nvPr>
            <p:ph type="sldNum" sz="quarter" idx="12"/>
          </p:nvPr>
        </p:nvSpPr>
        <p:spPr/>
        <p:txBody>
          <a:bodyPr/>
          <a:lstStyle>
            <a:lvl1pPr>
              <a:defRPr/>
            </a:lvl1pPr>
          </a:lstStyle>
          <a:p>
            <a:fld id="{5F264133-87FF-463B-AE3C-BB2FA97CBDCE}"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2164309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endParaRPr lang="el-GR" altLang="el-GR">
              <a:solidFill>
                <a:srgbClr val="000000"/>
              </a:solidFill>
            </a:endParaRPr>
          </a:p>
        </p:txBody>
      </p:sp>
      <p:sp>
        <p:nvSpPr>
          <p:cNvPr id="5" name="Θέση υποσέλιδου 4"/>
          <p:cNvSpPr>
            <a:spLocks noGrp="1"/>
          </p:cNvSpPr>
          <p:nvPr>
            <p:ph type="ftr" sz="quarter" idx="11"/>
          </p:nvPr>
        </p:nvSpPr>
        <p:spPr/>
        <p:txBody>
          <a:bodyPr/>
          <a:lstStyle>
            <a:lvl1pPr>
              <a:defRPr/>
            </a:lvl1pPr>
          </a:lstStyle>
          <a:p>
            <a:endParaRPr lang="el-GR" altLang="el-GR">
              <a:solidFill>
                <a:srgbClr val="000000"/>
              </a:solidFill>
            </a:endParaRPr>
          </a:p>
        </p:txBody>
      </p:sp>
      <p:sp>
        <p:nvSpPr>
          <p:cNvPr id="6" name="Θέση αριθμού διαφάνειας 5"/>
          <p:cNvSpPr>
            <a:spLocks noGrp="1"/>
          </p:cNvSpPr>
          <p:nvPr>
            <p:ph type="sldNum" sz="quarter" idx="12"/>
          </p:nvPr>
        </p:nvSpPr>
        <p:spPr/>
        <p:txBody>
          <a:bodyPr/>
          <a:lstStyle>
            <a:lvl1pPr>
              <a:defRPr/>
            </a:lvl1pPr>
          </a:lstStyle>
          <a:p>
            <a:fld id="{30AE63C5-C91D-4ABF-AD80-456AF28EEFF5}"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3530684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lvl1pPr>
              <a:defRPr/>
            </a:lvl1pPr>
          </a:lstStyle>
          <a:p>
            <a:endParaRPr lang="el-GR" altLang="el-GR">
              <a:solidFill>
                <a:srgbClr val="000000"/>
              </a:solidFill>
            </a:endParaRPr>
          </a:p>
        </p:txBody>
      </p:sp>
      <p:sp>
        <p:nvSpPr>
          <p:cNvPr id="5" name="Θέση υποσέλιδου 4"/>
          <p:cNvSpPr>
            <a:spLocks noGrp="1"/>
          </p:cNvSpPr>
          <p:nvPr>
            <p:ph type="ftr" sz="quarter" idx="11"/>
          </p:nvPr>
        </p:nvSpPr>
        <p:spPr/>
        <p:txBody>
          <a:bodyPr/>
          <a:lstStyle>
            <a:lvl1pPr>
              <a:defRPr/>
            </a:lvl1pPr>
          </a:lstStyle>
          <a:p>
            <a:endParaRPr lang="el-GR" altLang="el-GR">
              <a:solidFill>
                <a:srgbClr val="000000"/>
              </a:solidFill>
            </a:endParaRPr>
          </a:p>
        </p:txBody>
      </p:sp>
      <p:sp>
        <p:nvSpPr>
          <p:cNvPr id="6" name="Θέση αριθμού διαφάνειας 5"/>
          <p:cNvSpPr>
            <a:spLocks noGrp="1"/>
          </p:cNvSpPr>
          <p:nvPr>
            <p:ph type="sldNum" sz="quarter" idx="12"/>
          </p:nvPr>
        </p:nvSpPr>
        <p:spPr/>
        <p:txBody>
          <a:bodyPr/>
          <a:lstStyle>
            <a:lvl1pPr>
              <a:defRPr/>
            </a:lvl1pPr>
          </a:lstStyle>
          <a:p>
            <a:fld id="{4A1458AB-920B-4705-9B28-57CAF38710DA}"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532166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endParaRPr lang="el-GR" altLang="el-GR">
              <a:solidFill>
                <a:srgbClr val="000000"/>
              </a:solidFill>
            </a:endParaRPr>
          </a:p>
        </p:txBody>
      </p:sp>
      <p:sp>
        <p:nvSpPr>
          <p:cNvPr id="5" name="Θέση υποσέλιδου 4"/>
          <p:cNvSpPr>
            <a:spLocks noGrp="1"/>
          </p:cNvSpPr>
          <p:nvPr>
            <p:ph type="ftr" sz="quarter" idx="11"/>
          </p:nvPr>
        </p:nvSpPr>
        <p:spPr/>
        <p:txBody>
          <a:bodyPr/>
          <a:lstStyle>
            <a:lvl1pPr>
              <a:defRPr/>
            </a:lvl1pPr>
          </a:lstStyle>
          <a:p>
            <a:endParaRPr lang="el-GR" altLang="el-GR">
              <a:solidFill>
                <a:srgbClr val="000000"/>
              </a:solidFill>
            </a:endParaRPr>
          </a:p>
        </p:txBody>
      </p:sp>
      <p:sp>
        <p:nvSpPr>
          <p:cNvPr id="6" name="Θέση αριθμού διαφάνειας 5"/>
          <p:cNvSpPr>
            <a:spLocks noGrp="1"/>
          </p:cNvSpPr>
          <p:nvPr>
            <p:ph type="sldNum" sz="quarter" idx="12"/>
          </p:nvPr>
        </p:nvSpPr>
        <p:spPr/>
        <p:txBody>
          <a:bodyPr/>
          <a:lstStyle>
            <a:lvl1pPr>
              <a:defRPr/>
            </a:lvl1pPr>
          </a:lstStyle>
          <a:p>
            <a:fld id="{DC4D2D46-3F10-456F-A716-B3EFC3988DEF}"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19031256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lvl1pPr>
              <a:defRPr/>
            </a:lvl1pPr>
          </a:lstStyle>
          <a:p>
            <a:endParaRPr lang="el-GR" altLang="el-GR">
              <a:solidFill>
                <a:srgbClr val="000000"/>
              </a:solidFill>
            </a:endParaRPr>
          </a:p>
        </p:txBody>
      </p:sp>
      <p:sp>
        <p:nvSpPr>
          <p:cNvPr id="5" name="Θέση υποσέλιδου 4"/>
          <p:cNvSpPr>
            <a:spLocks noGrp="1"/>
          </p:cNvSpPr>
          <p:nvPr>
            <p:ph type="ftr" sz="quarter" idx="11"/>
          </p:nvPr>
        </p:nvSpPr>
        <p:spPr/>
        <p:txBody>
          <a:bodyPr/>
          <a:lstStyle>
            <a:lvl1pPr>
              <a:defRPr/>
            </a:lvl1pPr>
          </a:lstStyle>
          <a:p>
            <a:endParaRPr lang="el-GR" altLang="el-GR">
              <a:solidFill>
                <a:srgbClr val="000000"/>
              </a:solidFill>
            </a:endParaRPr>
          </a:p>
        </p:txBody>
      </p:sp>
      <p:sp>
        <p:nvSpPr>
          <p:cNvPr id="6" name="Θέση αριθμού διαφάνειας 5"/>
          <p:cNvSpPr>
            <a:spLocks noGrp="1"/>
          </p:cNvSpPr>
          <p:nvPr>
            <p:ph type="sldNum" sz="quarter" idx="12"/>
          </p:nvPr>
        </p:nvSpPr>
        <p:spPr/>
        <p:txBody>
          <a:bodyPr/>
          <a:lstStyle>
            <a:lvl1pPr>
              <a:defRPr/>
            </a:lvl1pPr>
          </a:lstStyle>
          <a:p>
            <a:fld id="{51ECF174-7D6E-455E-ABEB-820FE96B1330}"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33085228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lvl1pPr>
              <a:defRPr/>
            </a:lvl1pPr>
          </a:lstStyle>
          <a:p>
            <a:endParaRPr lang="el-GR" altLang="el-GR">
              <a:solidFill>
                <a:srgbClr val="000000"/>
              </a:solidFill>
            </a:endParaRPr>
          </a:p>
        </p:txBody>
      </p:sp>
      <p:sp>
        <p:nvSpPr>
          <p:cNvPr id="6" name="Θέση υποσέλιδου 5"/>
          <p:cNvSpPr>
            <a:spLocks noGrp="1"/>
          </p:cNvSpPr>
          <p:nvPr>
            <p:ph type="ftr" sz="quarter" idx="11"/>
          </p:nvPr>
        </p:nvSpPr>
        <p:spPr/>
        <p:txBody>
          <a:bodyPr/>
          <a:lstStyle>
            <a:lvl1pPr>
              <a:defRPr/>
            </a:lvl1pPr>
          </a:lstStyle>
          <a:p>
            <a:endParaRPr lang="el-GR" altLang="el-GR">
              <a:solidFill>
                <a:srgbClr val="000000"/>
              </a:solidFill>
            </a:endParaRPr>
          </a:p>
        </p:txBody>
      </p:sp>
      <p:sp>
        <p:nvSpPr>
          <p:cNvPr id="7" name="Θέση αριθμού διαφάνειας 6"/>
          <p:cNvSpPr>
            <a:spLocks noGrp="1"/>
          </p:cNvSpPr>
          <p:nvPr>
            <p:ph type="sldNum" sz="quarter" idx="12"/>
          </p:nvPr>
        </p:nvSpPr>
        <p:spPr/>
        <p:txBody>
          <a:bodyPr/>
          <a:lstStyle>
            <a:lvl1pPr>
              <a:defRPr/>
            </a:lvl1pPr>
          </a:lstStyle>
          <a:p>
            <a:fld id="{81102E7D-A53D-4DCD-B4C9-BC559D9895DE}"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37606844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lvl1pPr>
              <a:defRPr/>
            </a:lvl1pPr>
          </a:lstStyle>
          <a:p>
            <a:endParaRPr lang="el-GR" altLang="el-GR">
              <a:solidFill>
                <a:srgbClr val="000000"/>
              </a:solidFill>
            </a:endParaRPr>
          </a:p>
        </p:txBody>
      </p:sp>
      <p:sp>
        <p:nvSpPr>
          <p:cNvPr id="8" name="Θέση υποσέλιδου 7"/>
          <p:cNvSpPr>
            <a:spLocks noGrp="1"/>
          </p:cNvSpPr>
          <p:nvPr>
            <p:ph type="ftr" sz="quarter" idx="11"/>
          </p:nvPr>
        </p:nvSpPr>
        <p:spPr/>
        <p:txBody>
          <a:bodyPr/>
          <a:lstStyle>
            <a:lvl1pPr>
              <a:defRPr/>
            </a:lvl1pPr>
          </a:lstStyle>
          <a:p>
            <a:endParaRPr lang="el-GR" altLang="el-GR">
              <a:solidFill>
                <a:srgbClr val="000000"/>
              </a:solidFill>
            </a:endParaRPr>
          </a:p>
        </p:txBody>
      </p:sp>
      <p:sp>
        <p:nvSpPr>
          <p:cNvPr id="9" name="Θέση αριθμού διαφάνειας 8"/>
          <p:cNvSpPr>
            <a:spLocks noGrp="1"/>
          </p:cNvSpPr>
          <p:nvPr>
            <p:ph type="sldNum" sz="quarter" idx="12"/>
          </p:nvPr>
        </p:nvSpPr>
        <p:spPr/>
        <p:txBody>
          <a:bodyPr/>
          <a:lstStyle>
            <a:lvl1pPr>
              <a:defRPr/>
            </a:lvl1pPr>
          </a:lstStyle>
          <a:p>
            <a:fld id="{0FEB4935-9E14-42B9-9CB0-6DB79CF047BB}"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12739792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lvl1pPr>
              <a:defRPr/>
            </a:lvl1pPr>
          </a:lstStyle>
          <a:p>
            <a:endParaRPr lang="el-GR" altLang="el-GR">
              <a:solidFill>
                <a:srgbClr val="000000"/>
              </a:solidFill>
            </a:endParaRPr>
          </a:p>
        </p:txBody>
      </p:sp>
      <p:sp>
        <p:nvSpPr>
          <p:cNvPr id="4" name="Θέση υποσέλιδου 3"/>
          <p:cNvSpPr>
            <a:spLocks noGrp="1"/>
          </p:cNvSpPr>
          <p:nvPr>
            <p:ph type="ftr" sz="quarter" idx="11"/>
          </p:nvPr>
        </p:nvSpPr>
        <p:spPr/>
        <p:txBody>
          <a:bodyPr/>
          <a:lstStyle>
            <a:lvl1pPr>
              <a:defRPr/>
            </a:lvl1pPr>
          </a:lstStyle>
          <a:p>
            <a:endParaRPr lang="el-GR" altLang="el-GR">
              <a:solidFill>
                <a:srgbClr val="000000"/>
              </a:solidFill>
            </a:endParaRPr>
          </a:p>
        </p:txBody>
      </p:sp>
      <p:sp>
        <p:nvSpPr>
          <p:cNvPr id="5" name="Θέση αριθμού διαφάνειας 4"/>
          <p:cNvSpPr>
            <a:spLocks noGrp="1"/>
          </p:cNvSpPr>
          <p:nvPr>
            <p:ph type="sldNum" sz="quarter" idx="12"/>
          </p:nvPr>
        </p:nvSpPr>
        <p:spPr/>
        <p:txBody>
          <a:bodyPr/>
          <a:lstStyle>
            <a:lvl1pPr>
              <a:defRPr/>
            </a:lvl1pPr>
          </a:lstStyle>
          <a:p>
            <a:fld id="{5C01EE0C-4C98-4F2D-983E-29BA927CBBA0}"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2180925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lvl1pPr>
              <a:defRPr/>
            </a:lvl1pPr>
          </a:lstStyle>
          <a:p>
            <a:endParaRPr lang="el-GR" altLang="el-GR">
              <a:solidFill>
                <a:srgbClr val="000000"/>
              </a:solidFill>
            </a:endParaRPr>
          </a:p>
        </p:txBody>
      </p:sp>
      <p:sp>
        <p:nvSpPr>
          <p:cNvPr id="3" name="Θέση υποσέλιδου 2"/>
          <p:cNvSpPr>
            <a:spLocks noGrp="1"/>
          </p:cNvSpPr>
          <p:nvPr>
            <p:ph type="ftr" sz="quarter" idx="11"/>
          </p:nvPr>
        </p:nvSpPr>
        <p:spPr/>
        <p:txBody>
          <a:bodyPr/>
          <a:lstStyle>
            <a:lvl1pPr>
              <a:defRPr/>
            </a:lvl1pPr>
          </a:lstStyle>
          <a:p>
            <a:endParaRPr lang="el-GR" altLang="el-GR">
              <a:solidFill>
                <a:srgbClr val="000000"/>
              </a:solidFill>
            </a:endParaRPr>
          </a:p>
        </p:txBody>
      </p:sp>
      <p:sp>
        <p:nvSpPr>
          <p:cNvPr id="4" name="Θέση αριθμού διαφάνειας 3"/>
          <p:cNvSpPr>
            <a:spLocks noGrp="1"/>
          </p:cNvSpPr>
          <p:nvPr>
            <p:ph type="sldNum" sz="quarter" idx="12"/>
          </p:nvPr>
        </p:nvSpPr>
        <p:spPr/>
        <p:txBody>
          <a:bodyPr/>
          <a:lstStyle>
            <a:lvl1pPr>
              <a:defRPr/>
            </a:lvl1pPr>
          </a:lstStyle>
          <a:p>
            <a:fld id="{B5665FFB-E2B6-4997-B02F-F2F5F202A347}"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22751863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lvl1pPr>
              <a:defRPr/>
            </a:lvl1pPr>
          </a:lstStyle>
          <a:p>
            <a:endParaRPr lang="el-GR" altLang="el-GR">
              <a:solidFill>
                <a:srgbClr val="000000"/>
              </a:solidFill>
            </a:endParaRPr>
          </a:p>
        </p:txBody>
      </p:sp>
      <p:sp>
        <p:nvSpPr>
          <p:cNvPr id="6" name="Θέση υποσέλιδου 5"/>
          <p:cNvSpPr>
            <a:spLocks noGrp="1"/>
          </p:cNvSpPr>
          <p:nvPr>
            <p:ph type="ftr" sz="quarter" idx="11"/>
          </p:nvPr>
        </p:nvSpPr>
        <p:spPr/>
        <p:txBody>
          <a:bodyPr/>
          <a:lstStyle>
            <a:lvl1pPr>
              <a:defRPr/>
            </a:lvl1pPr>
          </a:lstStyle>
          <a:p>
            <a:endParaRPr lang="el-GR" altLang="el-GR">
              <a:solidFill>
                <a:srgbClr val="000000"/>
              </a:solidFill>
            </a:endParaRPr>
          </a:p>
        </p:txBody>
      </p:sp>
      <p:sp>
        <p:nvSpPr>
          <p:cNvPr id="7" name="Θέση αριθμού διαφάνειας 6"/>
          <p:cNvSpPr>
            <a:spLocks noGrp="1"/>
          </p:cNvSpPr>
          <p:nvPr>
            <p:ph type="sldNum" sz="quarter" idx="12"/>
          </p:nvPr>
        </p:nvSpPr>
        <p:spPr/>
        <p:txBody>
          <a:bodyPr/>
          <a:lstStyle>
            <a:lvl1pPr>
              <a:defRPr/>
            </a:lvl1pPr>
          </a:lstStyle>
          <a:p>
            <a:fld id="{02D01E4D-F5A1-471A-AB69-15C9624F723E}"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649926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endParaRPr lang="el-GR" altLang="el-GR">
              <a:solidFill>
                <a:srgbClr val="000000"/>
              </a:solidFill>
            </a:endParaRPr>
          </a:p>
        </p:txBody>
      </p:sp>
      <p:sp>
        <p:nvSpPr>
          <p:cNvPr id="5" name="Θέση υποσέλιδου 4"/>
          <p:cNvSpPr>
            <a:spLocks noGrp="1"/>
          </p:cNvSpPr>
          <p:nvPr>
            <p:ph type="ftr" sz="quarter" idx="11"/>
          </p:nvPr>
        </p:nvSpPr>
        <p:spPr/>
        <p:txBody>
          <a:bodyPr/>
          <a:lstStyle>
            <a:lvl1pPr>
              <a:defRPr/>
            </a:lvl1pPr>
          </a:lstStyle>
          <a:p>
            <a:endParaRPr lang="el-GR" altLang="el-GR">
              <a:solidFill>
                <a:srgbClr val="000000"/>
              </a:solidFill>
            </a:endParaRPr>
          </a:p>
        </p:txBody>
      </p:sp>
      <p:sp>
        <p:nvSpPr>
          <p:cNvPr id="6" name="Θέση αριθμού διαφάνειας 5"/>
          <p:cNvSpPr>
            <a:spLocks noGrp="1"/>
          </p:cNvSpPr>
          <p:nvPr>
            <p:ph type="sldNum" sz="quarter" idx="12"/>
          </p:nvPr>
        </p:nvSpPr>
        <p:spPr/>
        <p:txBody>
          <a:bodyPr/>
          <a:lstStyle>
            <a:lvl1pPr>
              <a:defRPr/>
            </a:lvl1pPr>
          </a:lstStyle>
          <a:p>
            <a:fld id="{DC4D2D46-3F10-456F-A716-B3EFC3988DEF}"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38924038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lvl1pPr>
              <a:defRPr/>
            </a:lvl1pPr>
          </a:lstStyle>
          <a:p>
            <a:endParaRPr lang="el-GR" altLang="el-GR">
              <a:solidFill>
                <a:srgbClr val="000000"/>
              </a:solidFill>
            </a:endParaRPr>
          </a:p>
        </p:txBody>
      </p:sp>
      <p:sp>
        <p:nvSpPr>
          <p:cNvPr id="6" name="Θέση υποσέλιδου 5"/>
          <p:cNvSpPr>
            <a:spLocks noGrp="1"/>
          </p:cNvSpPr>
          <p:nvPr>
            <p:ph type="ftr" sz="quarter" idx="11"/>
          </p:nvPr>
        </p:nvSpPr>
        <p:spPr/>
        <p:txBody>
          <a:bodyPr/>
          <a:lstStyle>
            <a:lvl1pPr>
              <a:defRPr/>
            </a:lvl1pPr>
          </a:lstStyle>
          <a:p>
            <a:endParaRPr lang="el-GR" altLang="el-GR">
              <a:solidFill>
                <a:srgbClr val="000000"/>
              </a:solidFill>
            </a:endParaRPr>
          </a:p>
        </p:txBody>
      </p:sp>
      <p:sp>
        <p:nvSpPr>
          <p:cNvPr id="7" name="Θέση αριθμού διαφάνειας 6"/>
          <p:cNvSpPr>
            <a:spLocks noGrp="1"/>
          </p:cNvSpPr>
          <p:nvPr>
            <p:ph type="sldNum" sz="quarter" idx="12"/>
          </p:nvPr>
        </p:nvSpPr>
        <p:spPr/>
        <p:txBody>
          <a:bodyPr/>
          <a:lstStyle>
            <a:lvl1pPr>
              <a:defRPr/>
            </a:lvl1pPr>
          </a:lstStyle>
          <a:p>
            <a:fld id="{4C923100-69D8-4043-9DF0-47B6D969BF12}"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27848912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endParaRPr lang="el-GR" altLang="el-GR">
              <a:solidFill>
                <a:srgbClr val="000000"/>
              </a:solidFill>
            </a:endParaRPr>
          </a:p>
        </p:txBody>
      </p:sp>
      <p:sp>
        <p:nvSpPr>
          <p:cNvPr id="5" name="Θέση υποσέλιδου 4"/>
          <p:cNvSpPr>
            <a:spLocks noGrp="1"/>
          </p:cNvSpPr>
          <p:nvPr>
            <p:ph type="ftr" sz="quarter" idx="11"/>
          </p:nvPr>
        </p:nvSpPr>
        <p:spPr/>
        <p:txBody>
          <a:bodyPr/>
          <a:lstStyle>
            <a:lvl1pPr>
              <a:defRPr/>
            </a:lvl1pPr>
          </a:lstStyle>
          <a:p>
            <a:endParaRPr lang="el-GR" altLang="el-GR">
              <a:solidFill>
                <a:srgbClr val="000000"/>
              </a:solidFill>
            </a:endParaRPr>
          </a:p>
        </p:txBody>
      </p:sp>
      <p:sp>
        <p:nvSpPr>
          <p:cNvPr id="6" name="Θέση αριθμού διαφάνειας 5"/>
          <p:cNvSpPr>
            <a:spLocks noGrp="1"/>
          </p:cNvSpPr>
          <p:nvPr>
            <p:ph type="sldNum" sz="quarter" idx="12"/>
          </p:nvPr>
        </p:nvSpPr>
        <p:spPr/>
        <p:txBody>
          <a:bodyPr/>
          <a:lstStyle>
            <a:lvl1pPr>
              <a:defRPr/>
            </a:lvl1pPr>
          </a:lstStyle>
          <a:p>
            <a:fld id="{5F264133-87FF-463B-AE3C-BB2FA97CBDCE}"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18294527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endParaRPr lang="el-GR" altLang="el-GR">
              <a:solidFill>
                <a:srgbClr val="000000"/>
              </a:solidFill>
            </a:endParaRPr>
          </a:p>
        </p:txBody>
      </p:sp>
      <p:sp>
        <p:nvSpPr>
          <p:cNvPr id="5" name="Θέση υποσέλιδου 4"/>
          <p:cNvSpPr>
            <a:spLocks noGrp="1"/>
          </p:cNvSpPr>
          <p:nvPr>
            <p:ph type="ftr" sz="quarter" idx="11"/>
          </p:nvPr>
        </p:nvSpPr>
        <p:spPr/>
        <p:txBody>
          <a:bodyPr/>
          <a:lstStyle>
            <a:lvl1pPr>
              <a:defRPr/>
            </a:lvl1pPr>
          </a:lstStyle>
          <a:p>
            <a:endParaRPr lang="el-GR" altLang="el-GR">
              <a:solidFill>
                <a:srgbClr val="000000"/>
              </a:solidFill>
            </a:endParaRPr>
          </a:p>
        </p:txBody>
      </p:sp>
      <p:sp>
        <p:nvSpPr>
          <p:cNvPr id="6" name="Θέση αριθμού διαφάνειας 5"/>
          <p:cNvSpPr>
            <a:spLocks noGrp="1"/>
          </p:cNvSpPr>
          <p:nvPr>
            <p:ph type="sldNum" sz="quarter" idx="12"/>
          </p:nvPr>
        </p:nvSpPr>
        <p:spPr/>
        <p:txBody>
          <a:bodyPr/>
          <a:lstStyle>
            <a:lvl1pPr>
              <a:defRPr/>
            </a:lvl1pPr>
          </a:lstStyle>
          <a:p>
            <a:fld id="{30AE63C5-C91D-4ABF-AD80-456AF28EEFF5}"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3012000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lvl1pPr>
              <a:defRPr/>
            </a:lvl1pPr>
          </a:lstStyle>
          <a:p>
            <a:endParaRPr lang="el-GR" altLang="el-GR">
              <a:solidFill>
                <a:srgbClr val="000000"/>
              </a:solidFill>
            </a:endParaRPr>
          </a:p>
        </p:txBody>
      </p:sp>
      <p:sp>
        <p:nvSpPr>
          <p:cNvPr id="5" name="Θέση υποσέλιδου 4"/>
          <p:cNvSpPr>
            <a:spLocks noGrp="1"/>
          </p:cNvSpPr>
          <p:nvPr>
            <p:ph type="ftr" sz="quarter" idx="11"/>
          </p:nvPr>
        </p:nvSpPr>
        <p:spPr/>
        <p:txBody>
          <a:bodyPr/>
          <a:lstStyle>
            <a:lvl1pPr>
              <a:defRPr/>
            </a:lvl1pPr>
          </a:lstStyle>
          <a:p>
            <a:endParaRPr lang="el-GR" altLang="el-GR">
              <a:solidFill>
                <a:srgbClr val="000000"/>
              </a:solidFill>
            </a:endParaRPr>
          </a:p>
        </p:txBody>
      </p:sp>
      <p:sp>
        <p:nvSpPr>
          <p:cNvPr id="6" name="Θέση αριθμού διαφάνειας 5"/>
          <p:cNvSpPr>
            <a:spLocks noGrp="1"/>
          </p:cNvSpPr>
          <p:nvPr>
            <p:ph type="sldNum" sz="quarter" idx="12"/>
          </p:nvPr>
        </p:nvSpPr>
        <p:spPr/>
        <p:txBody>
          <a:bodyPr/>
          <a:lstStyle>
            <a:lvl1pPr>
              <a:defRPr/>
            </a:lvl1pPr>
          </a:lstStyle>
          <a:p>
            <a:fld id="{51ECF174-7D6E-455E-ABEB-820FE96B1330}"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1688819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lvl1pPr>
              <a:defRPr/>
            </a:lvl1pPr>
          </a:lstStyle>
          <a:p>
            <a:endParaRPr lang="el-GR" altLang="el-GR">
              <a:solidFill>
                <a:srgbClr val="000000"/>
              </a:solidFill>
            </a:endParaRPr>
          </a:p>
        </p:txBody>
      </p:sp>
      <p:sp>
        <p:nvSpPr>
          <p:cNvPr id="6" name="Θέση υποσέλιδου 5"/>
          <p:cNvSpPr>
            <a:spLocks noGrp="1"/>
          </p:cNvSpPr>
          <p:nvPr>
            <p:ph type="ftr" sz="quarter" idx="11"/>
          </p:nvPr>
        </p:nvSpPr>
        <p:spPr/>
        <p:txBody>
          <a:bodyPr/>
          <a:lstStyle>
            <a:lvl1pPr>
              <a:defRPr/>
            </a:lvl1pPr>
          </a:lstStyle>
          <a:p>
            <a:endParaRPr lang="el-GR" altLang="el-GR">
              <a:solidFill>
                <a:srgbClr val="000000"/>
              </a:solidFill>
            </a:endParaRPr>
          </a:p>
        </p:txBody>
      </p:sp>
      <p:sp>
        <p:nvSpPr>
          <p:cNvPr id="7" name="Θέση αριθμού διαφάνειας 6"/>
          <p:cNvSpPr>
            <a:spLocks noGrp="1"/>
          </p:cNvSpPr>
          <p:nvPr>
            <p:ph type="sldNum" sz="quarter" idx="12"/>
          </p:nvPr>
        </p:nvSpPr>
        <p:spPr/>
        <p:txBody>
          <a:bodyPr/>
          <a:lstStyle>
            <a:lvl1pPr>
              <a:defRPr/>
            </a:lvl1pPr>
          </a:lstStyle>
          <a:p>
            <a:fld id="{81102E7D-A53D-4DCD-B4C9-BC559D9895DE}"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2439923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lvl1pPr>
              <a:defRPr/>
            </a:lvl1pPr>
          </a:lstStyle>
          <a:p>
            <a:endParaRPr lang="el-GR" altLang="el-GR">
              <a:solidFill>
                <a:srgbClr val="000000"/>
              </a:solidFill>
            </a:endParaRPr>
          </a:p>
        </p:txBody>
      </p:sp>
      <p:sp>
        <p:nvSpPr>
          <p:cNvPr id="8" name="Θέση υποσέλιδου 7"/>
          <p:cNvSpPr>
            <a:spLocks noGrp="1"/>
          </p:cNvSpPr>
          <p:nvPr>
            <p:ph type="ftr" sz="quarter" idx="11"/>
          </p:nvPr>
        </p:nvSpPr>
        <p:spPr/>
        <p:txBody>
          <a:bodyPr/>
          <a:lstStyle>
            <a:lvl1pPr>
              <a:defRPr/>
            </a:lvl1pPr>
          </a:lstStyle>
          <a:p>
            <a:endParaRPr lang="el-GR" altLang="el-GR">
              <a:solidFill>
                <a:srgbClr val="000000"/>
              </a:solidFill>
            </a:endParaRPr>
          </a:p>
        </p:txBody>
      </p:sp>
      <p:sp>
        <p:nvSpPr>
          <p:cNvPr id="9" name="Θέση αριθμού διαφάνειας 8"/>
          <p:cNvSpPr>
            <a:spLocks noGrp="1"/>
          </p:cNvSpPr>
          <p:nvPr>
            <p:ph type="sldNum" sz="quarter" idx="12"/>
          </p:nvPr>
        </p:nvSpPr>
        <p:spPr/>
        <p:txBody>
          <a:bodyPr/>
          <a:lstStyle>
            <a:lvl1pPr>
              <a:defRPr/>
            </a:lvl1pPr>
          </a:lstStyle>
          <a:p>
            <a:fld id="{0FEB4935-9E14-42B9-9CB0-6DB79CF047BB}"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4132343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lvl1pPr>
              <a:defRPr/>
            </a:lvl1pPr>
          </a:lstStyle>
          <a:p>
            <a:endParaRPr lang="el-GR" altLang="el-GR">
              <a:solidFill>
                <a:srgbClr val="000000"/>
              </a:solidFill>
            </a:endParaRPr>
          </a:p>
        </p:txBody>
      </p:sp>
      <p:sp>
        <p:nvSpPr>
          <p:cNvPr id="4" name="Θέση υποσέλιδου 3"/>
          <p:cNvSpPr>
            <a:spLocks noGrp="1"/>
          </p:cNvSpPr>
          <p:nvPr>
            <p:ph type="ftr" sz="quarter" idx="11"/>
          </p:nvPr>
        </p:nvSpPr>
        <p:spPr/>
        <p:txBody>
          <a:bodyPr/>
          <a:lstStyle>
            <a:lvl1pPr>
              <a:defRPr/>
            </a:lvl1pPr>
          </a:lstStyle>
          <a:p>
            <a:endParaRPr lang="el-GR" altLang="el-GR">
              <a:solidFill>
                <a:srgbClr val="000000"/>
              </a:solidFill>
            </a:endParaRPr>
          </a:p>
        </p:txBody>
      </p:sp>
      <p:sp>
        <p:nvSpPr>
          <p:cNvPr id="5" name="Θέση αριθμού διαφάνειας 4"/>
          <p:cNvSpPr>
            <a:spLocks noGrp="1"/>
          </p:cNvSpPr>
          <p:nvPr>
            <p:ph type="sldNum" sz="quarter" idx="12"/>
          </p:nvPr>
        </p:nvSpPr>
        <p:spPr/>
        <p:txBody>
          <a:bodyPr/>
          <a:lstStyle>
            <a:lvl1pPr>
              <a:defRPr/>
            </a:lvl1pPr>
          </a:lstStyle>
          <a:p>
            <a:fld id="{5C01EE0C-4C98-4F2D-983E-29BA927CBBA0}"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64007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lvl1pPr>
              <a:defRPr/>
            </a:lvl1pPr>
          </a:lstStyle>
          <a:p>
            <a:endParaRPr lang="el-GR" altLang="el-GR">
              <a:solidFill>
                <a:srgbClr val="000000"/>
              </a:solidFill>
            </a:endParaRPr>
          </a:p>
        </p:txBody>
      </p:sp>
      <p:sp>
        <p:nvSpPr>
          <p:cNvPr id="3" name="Θέση υποσέλιδου 2"/>
          <p:cNvSpPr>
            <a:spLocks noGrp="1"/>
          </p:cNvSpPr>
          <p:nvPr>
            <p:ph type="ftr" sz="quarter" idx="11"/>
          </p:nvPr>
        </p:nvSpPr>
        <p:spPr/>
        <p:txBody>
          <a:bodyPr/>
          <a:lstStyle>
            <a:lvl1pPr>
              <a:defRPr/>
            </a:lvl1pPr>
          </a:lstStyle>
          <a:p>
            <a:endParaRPr lang="el-GR" altLang="el-GR">
              <a:solidFill>
                <a:srgbClr val="000000"/>
              </a:solidFill>
            </a:endParaRPr>
          </a:p>
        </p:txBody>
      </p:sp>
      <p:sp>
        <p:nvSpPr>
          <p:cNvPr id="4" name="Θέση αριθμού διαφάνειας 3"/>
          <p:cNvSpPr>
            <a:spLocks noGrp="1"/>
          </p:cNvSpPr>
          <p:nvPr>
            <p:ph type="sldNum" sz="quarter" idx="12"/>
          </p:nvPr>
        </p:nvSpPr>
        <p:spPr/>
        <p:txBody>
          <a:bodyPr/>
          <a:lstStyle>
            <a:lvl1pPr>
              <a:defRPr/>
            </a:lvl1pPr>
          </a:lstStyle>
          <a:p>
            <a:fld id="{B5665FFB-E2B6-4997-B02F-F2F5F202A347}"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1463793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lvl1pPr>
              <a:defRPr/>
            </a:lvl1pPr>
          </a:lstStyle>
          <a:p>
            <a:endParaRPr lang="el-GR" altLang="el-GR">
              <a:solidFill>
                <a:srgbClr val="000000"/>
              </a:solidFill>
            </a:endParaRPr>
          </a:p>
        </p:txBody>
      </p:sp>
      <p:sp>
        <p:nvSpPr>
          <p:cNvPr id="6" name="Θέση υποσέλιδου 5"/>
          <p:cNvSpPr>
            <a:spLocks noGrp="1"/>
          </p:cNvSpPr>
          <p:nvPr>
            <p:ph type="ftr" sz="quarter" idx="11"/>
          </p:nvPr>
        </p:nvSpPr>
        <p:spPr/>
        <p:txBody>
          <a:bodyPr/>
          <a:lstStyle>
            <a:lvl1pPr>
              <a:defRPr/>
            </a:lvl1pPr>
          </a:lstStyle>
          <a:p>
            <a:endParaRPr lang="el-GR" altLang="el-GR">
              <a:solidFill>
                <a:srgbClr val="000000"/>
              </a:solidFill>
            </a:endParaRPr>
          </a:p>
        </p:txBody>
      </p:sp>
      <p:sp>
        <p:nvSpPr>
          <p:cNvPr id="7" name="Θέση αριθμού διαφάνειας 6"/>
          <p:cNvSpPr>
            <a:spLocks noGrp="1"/>
          </p:cNvSpPr>
          <p:nvPr>
            <p:ph type="sldNum" sz="quarter" idx="12"/>
          </p:nvPr>
        </p:nvSpPr>
        <p:spPr/>
        <p:txBody>
          <a:bodyPr/>
          <a:lstStyle>
            <a:lvl1pPr>
              <a:defRPr/>
            </a:lvl1pPr>
          </a:lstStyle>
          <a:p>
            <a:fld id="{02D01E4D-F5A1-471A-AB69-15C9624F723E}"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206690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lvl1pPr>
              <a:defRPr/>
            </a:lvl1pPr>
          </a:lstStyle>
          <a:p>
            <a:endParaRPr lang="el-GR" altLang="el-GR">
              <a:solidFill>
                <a:srgbClr val="000000"/>
              </a:solidFill>
            </a:endParaRPr>
          </a:p>
        </p:txBody>
      </p:sp>
      <p:sp>
        <p:nvSpPr>
          <p:cNvPr id="6" name="Θέση υποσέλιδου 5"/>
          <p:cNvSpPr>
            <a:spLocks noGrp="1"/>
          </p:cNvSpPr>
          <p:nvPr>
            <p:ph type="ftr" sz="quarter" idx="11"/>
          </p:nvPr>
        </p:nvSpPr>
        <p:spPr/>
        <p:txBody>
          <a:bodyPr/>
          <a:lstStyle>
            <a:lvl1pPr>
              <a:defRPr/>
            </a:lvl1pPr>
          </a:lstStyle>
          <a:p>
            <a:endParaRPr lang="el-GR" altLang="el-GR">
              <a:solidFill>
                <a:srgbClr val="000000"/>
              </a:solidFill>
            </a:endParaRPr>
          </a:p>
        </p:txBody>
      </p:sp>
      <p:sp>
        <p:nvSpPr>
          <p:cNvPr id="7" name="Θέση αριθμού διαφάνειας 6"/>
          <p:cNvSpPr>
            <a:spLocks noGrp="1"/>
          </p:cNvSpPr>
          <p:nvPr>
            <p:ph type="sldNum" sz="quarter" idx="12"/>
          </p:nvPr>
        </p:nvSpPr>
        <p:spPr/>
        <p:txBody>
          <a:bodyPr/>
          <a:lstStyle>
            <a:lvl1pPr>
              <a:defRPr/>
            </a:lvl1pPr>
          </a:lstStyle>
          <a:p>
            <a:fld id="{4C923100-69D8-4043-9DF0-47B6D969BF12}"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2479409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l-GR" altLang="el-GR" smtClean="0"/>
              <a:t>Κάντε κλικ για να επεξεργαστείτε τον τίτλο</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altLang="el-GR" smtClean="0"/>
              <a:t>Κάντε κλικ για να επεξεργαστείτε τα στυλ κειμένου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l-GR" altLang="el-G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l-GR" altLang="el-G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898E3CB-44F9-4422-8E92-0F9F3964E314}" type="slidenum">
              <a:rPr lang="el-GR" altLang="el-GR">
                <a:solidFill>
                  <a:srgbClr val="000000"/>
                </a:solidFill>
              </a:rPr>
              <a:pPr fontAlgn="base">
                <a:spcBef>
                  <a:spcPct val="0"/>
                </a:spcBef>
                <a:spcAft>
                  <a:spcPct val="0"/>
                </a:spcAft>
              </a:pPr>
              <a:t>‹#›</a:t>
            </a:fld>
            <a:endParaRPr lang="el-GR" altLang="el-GR">
              <a:solidFill>
                <a:srgbClr val="000000"/>
              </a:solidFill>
            </a:endParaRPr>
          </a:p>
        </p:txBody>
      </p:sp>
    </p:spTree>
    <p:extLst>
      <p:ext uri="{BB962C8B-B14F-4D97-AF65-F5344CB8AC3E}">
        <p14:creationId xmlns:p14="http://schemas.microsoft.com/office/powerpoint/2010/main" val="27158924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l-GR" altLang="el-GR" smtClean="0"/>
              <a:t>Κάντε κλικ για να επεξεργαστείτε τον τίτλο</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altLang="el-GR" smtClean="0"/>
              <a:t>Κάντε κλικ για να επεξεργαστείτε τα στυλ κειμένου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l-GR" altLang="el-GR"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l-GR" altLang="el-GR"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898E3CB-44F9-4422-8E92-0F9F3964E314}" type="slidenum">
              <a:rPr lang="el-GR" altLang="el-GR" smtClean="0">
                <a:solidFill>
                  <a:srgbClr val="000000"/>
                </a:solidFill>
              </a:rPr>
              <a:pPr fontAlgn="base">
                <a:spcBef>
                  <a:spcPct val="0"/>
                </a:spcBef>
                <a:spcAft>
                  <a:spcPct val="0"/>
                </a:spcAft>
              </a:pPr>
              <a:t>‹#›</a:t>
            </a:fld>
            <a:endParaRPr lang="el-GR" altLang="el-GR" smtClean="0">
              <a:solidFill>
                <a:srgbClr val="000000"/>
              </a:solidFill>
            </a:endParaRPr>
          </a:p>
        </p:txBody>
      </p:sp>
    </p:spTree>
    <p:extLst>
      <p:ext uri="{BB962C8B-B14F-4D97-AF65-F5344CB8AC3E}">
        <p14:creationId xmlns:p14="http://schemas.microsoft.com/office/powerpoint/2010/main" val="41007373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8.xml"/><Relationship Id="rId1" Type="http://schemas.openxmlformats.org/officeDocument/2006/relationships/vmlDrawing" Target="../drawings/vmlDrawing1.vml"/><Relationship Id="rId4" Type="http://schemas.openxmlformats.org/officeDocument/2006/relationships/image" Target="../media/image7.wmf"/></Relationships>
</file>

<file path=ppt/slides/_rels/slide4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0" name="Rectangle 4"/>
          <p:cNvSpPr>
            <a:spLocks noGrp="1" noChangeArrowheads="1"/>
          </p:cNvSpPr>
          <p:nvPr>
            <p:ph type="ctrTitle"/>
          </p:nvPr>
        </p:nvSpPr>
        <p:spPr/>
        <p:txBody>
          <a:bodyPr/>
          <a:lstStyle/>
          <a:p>
            <a:r>
              <a:rPr lang="el-GR" altLang="el-GR" sz="2800" b="1" dirty="0" smtClean="0">
                <a:latin typeface="Calibri" panose="020F0502020204030204" pitchFamily="34" charset="0"/>
              </a:rPr>
              <a:t>Η Φυσική και η διδασκαλία της στις </a:t>
            </a:r>
            <a:r>
              <a:rPr lang="el-GR" altLang="el-GR" sz="2800" b="1" dirty="0">
                <a:latin typeface="Calibri" panose="020F0502020204030204" pitchFamily="34" charset="0"/>
              </a:rPr>
              <a:t>ΣΜΕΑ και τις Ειδικές Τάξεις</a:t>
            </a:r>
          </a:p>
        </p:txBody>
      </p:sp>
    </p:spTree>
    <p:extLst>
      <p:ext uri="{BB962C8B-B14F-4D97-AF65-F5344CB8AC3E}">
        <p14:creationId xmlns:p14="http://schemas.microsoft.com/office/powerpoint/2010/main" val="2959626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6" name="Rectangle 4"/>
          <p:cNvSpPr>
            <a:spLocks noChangeArrowheads="1"/>
          </p:cNvSpPr>
          <p:nvPr/>
        </p:nvSpPr>
        <p:spPr bwMode="auto">
          <a:xfrm>
            <a:off x="827088" y="1916832"/>
            <a:ext cx="7416800" cy="2343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fontAlgn="base">
              <a:lnSpc>
                <a:spcPct val="150000"/>
              </a:lnSpc>
              <a:spcBef>
                <a:spcPct val="0"/>
              </a:spcBef>
              <a:spcAft>
                <a:spcPct val="0"/>
              </a:spcAft>
            </a:pPr>
            <a:r>
              <a:rPr lang="el-GR" altLang="el-GR" sz="2000" dirty="0">
                <a:solidFill>
                  <a:srgbClr val="000000"/>
                </a:solidFill>
                <a:latin typeface="Calibri" panose="020F0502020204030204" pitchFamily="34" charset="0"/>
                <a:cs typeface="Times New Roman" pitchFamily="18" charset="0"/>
              </a:rPr>
              <a:t>Από πλευράς θεωρητικής τεκμηρίωσης, μια τέτοια διαδικασία μπορεί να στηριχθεί με επάρκεια, αφού η ενεργός συμμετοχή και η πράξη που την συνοδεύει οδηγεί σε ανατροφοδότηση του ενδιαφέροντος του μαθητή που αποτελεί και τον καταλύτη της κάθε μαθησιακής διαδικασίας. </a:t>
            </a:r>
            <a:endParaRPr lang="el-GR" altLang="el-GR" sz="2000" dirty="0">
              <a:solidFill>
                <a:srgbClr val="000000"/>
              </a:solidFill>
              <a:latin typeface="Calibri" panose="020F0502020204030204" pitchFamily="34" charset="0"/>
            </a:endParaRPr>
          </a:p>
        </p:txBody>
      </p:sp>
      <p:sp>
        <p:nvSpPr>
          <p:cNvPr id="141317" name="Rectangle 5"/>
          <p:cNvSpPr>
            <a:spLocks noChangeArrowheads="1"/>
          </p:cNvSpPr>
          <p:nvPr/>
        </p:nvSpPr>
        <p:spPr bwMode="auto">
          <a:xfrm>
            <a:off x="-4343400" y="3714750"/>
            <a:ext cx="3017837" cy="7938"/>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l-GR">
              <a:solidFill>
                <a:srgbClr val="000000"/>
              </a:solidFill>
            </a:endParaRPr>
          </a:p>
        </p:txBody>
      </p:sp>
    </p:spTree>
    <p:extLst>
      <p:ext uri="{BB962C8B-B14F-4D97-AF65-F5344CB8AC3E}">
        <p14:creationId xmlns:p14="http://schemas.microsoft.com/office/powerpoint/2010/main" val="2889455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1" name="Rectangle 5"/>
          <p:cNvSpPr>
            <a:spLocks noChangeArrowheads="1"/>
          </p:cNvSpPr>
          <p:nvPr/>
        </p:nvSpPr>
        <p:spPr bwMode="auto">
          <a:xfrm>
            <a:off x="795837" y="1412776"/>
            <a:ext cx="761365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lnSpc>
                <a:spcPct val="150000"/>
              </a:lnSpc>
              <a:spcBef>
                <a:spcPct val="0"/>
              </a:spcBef>
              <a:spcAft>
                <a:spcPct val="0"/>
              </a:spcAft>
            </a:pPr>
            <a:r>
              <a:rPr lang="el-GR" altLang="el-GR" sz="2400" b="1" dirty="0">
                <a:solidFill>
                  <a:srgbClr val="000000"/>
                </a:solidFill>
                <a:latin typeface="Calibri" panose="020F0502020204030204" pitchFamily="34" charset="0"/>
              </a:rPr>
              <a:t>Θεωρητική Τεκμηρίωση</a:t>
            </a:r>
          </a:p>
          <a:p>
            <a:pPr marL="342900" indent="-342900" fontAlgn="base">
              <a:lnSpc>
                <a:spcPct val="150000"/>
              </a:lnSpc>
              <a:spcBef>
                <a:spcPct val="0"/>
              </a:spcBef>
              <a:spcAft>
                <a:spcPct val="0"/>
              </a:spcAft>
              <a:buFont typeface="Arial" panose="020B0604020202020204" pitchFamily="34" charset="0"/>
              <a:buChar char="•"/>
            </a:pPr>
            <a:r>
              <a:rPr lang="en-US" altLang="el-GR" sz="2000" dirty="0" smtClean="0">
                <a:solidFill>
                  <a:srgbClr val="000000"/>
                </a:solidFill>
                <a:latin typeface="Calibri" panose="020F0502020204030204" pitchFamily="34" charset="0"/>
                <a:cs typeface="Times New Roman" pitchFamily="18" charset="0"/>
              </a:rPr>
              <a:t>Piaget</a:t>
            </a:r>
            <a:r>
              <a:rPr lang="el-GR" altLang="el-GR" sz="2000" dirty="0" smtClean="0">
                <a:solidFill>
                  <a:srgbClr val="000000"/>
                </a:solidFill>
                <a:latin typeface="Calibri" panose="020F0502020204030204" pitchFamily="34" charset="0"/>
                <a:cs typeface="Times New Roman" pitchFamily="18" charset="0"/>
              </a:rPr>
              <a:t> </a:t>
            </a:r>
            <a:r>
              <a:rPr lang="el-GR" altLang="el-GR" sz="2000" dirty="0">
                <a:solidFill>
                  <a:srgbClr val="000000"/>
                </a:solidFill>
                <a:latin typeface="Calibri" panose="020F0502020204030204" pitchFamily="34" charset="0"/>
                <a:cs typeface="Times New Roman" pitchFamily="18" charset="0"/>
              </a:rPr>
              <a:t>για την σημασία των χειρισμών στο παιδί, </a:t>
            </a:r>
            <a:endParaRPr lang="el-GR" altLang="el-GR" sz="2000" dirty="0">
              <a:solidFill>
                <a:srgbClr val="000000"/>
              </a:solidFill>
              <a:latin typeface="Calibri" panose="020F0502020204030204" pitchFamily="34" charset="0"/>
            </a:endParaRPr>
          </a:p>
          <a:p>
            <a:pPr marL="342900" indent="-342900" fontAlgn="base">
              <a:lnSpc>
                <a:spcPct val="150000"/>
              </a:lnSpc>
              <a:spcBef>
                <a:spcPct val="0"/>
              </a:spcBef>
              <a:spcAft>
                <a:spcPct val="0"/>
              </a:spcAft>
              <a:buFont typeface="Arial" panose="020B0604020202020204" pitchFamily="34" charset="0"/>
              <a:buChar char="•"/>
            </a:pPr>
            <a:r>
              <a:rPr lang="en-US" altLang="el-GR" sz="2000" dirty="0">
                <a:solidFill>
                  <a:srgbClr val="000000"/>
                </a:solidFill>
                <a:latin typeface="Calibri" panose="020F0502020204030204" pitchFamily="34" charset="0"/>
                <a:cs typeface="Times New Roman" pitchFamily="18" charset="0"/>
              </a:rPr>
              <a:t>Dewey</a:t>
            </a:r>
            <a:r>
              <a:rPr lang="el-GR" altLang="el-GR" sz="2000" dirty="0">
                <a:solidFill>
                  <a:srgbClr val="000000"/>
                </a:solidFill>
                <a:latin typeface="Calibri" panose="020F0502020204030204" pitchFamily="34" charset="0"/>
                <a:cs typeface="Times New Roman" pitchFamily="18" charset="0"/>
              </a:rPr>
              <a:t> για την μάθηση μέσω δράσης, </a:t>
            </a:r>
            <a:endParaRPr lang="el-GR" altLang="el-GR" sz="2000" dirty="0">
              <a:solidFill>
                <a:srgbClr val="000000"/>
              </a:solidFill>
              <a:latin typeface="Calibri" panose="020F0502020204030204" pitchFamily="34" charset="0"/>
            </a:endParaRPr>
          </a:p>
          <a:p>
            <a:pPr marL="342900" indent="-342900" fontAlgn="base">
              <a:lnSpc>
                <a:spcPct val="150000"/>
              </a:lnSpc>
              <a:spcBef>
                <a:spcPct val="0"/>
              </a:spcBef>
              <a:spcAft>
                <a:spcPct val="0"/>
              </a:spcAft>
              <a:buFont typeface="Arial" panose="020B0604020202020204" pitchFamily="34" charset="0"/>
              <a:buChar char="•"/>
            </a:pPr>
            <a:r>
              <a:rPr lang="en-US" altLang="el-GR" sz="2000" dirty="0">
                <a:solidFill>
                  <a:srgbClr val="000000"/>
                </a:solidFill>
                <a:latin typeface="Calibri" panose="020F0502020204030204" pitchFamily="34" charset="0"/>
                <a:cs typeface="Times New Roman" pitchFamily="18" charset="0"/>
              </a:rPr>
              <a:t>Bruner</a:t>
            </a:r>
            <a:r>
              <a:rPr lang="el-GR" altLang="el-GR" sz="2000" dirty="0">
                <a:solidFill>
                  <a:srgbClr val="000000"/>
                </a:solidFill>
                <a:latin typeface="Calibri" panose="020F0502020204030204" pitchFamily="34" charset="0"/>
                <a:cs typeface="Times New Roman" pitchFamily="18" charset="0"/>
              </a:rPr>
              <a:t> για την ανακαλυπτική μάθηση, </a:t>
            </a:r>
            <a:endParaRPr lang="el-GR" altLang="el-GR" sz="2000" dirty="0">
              <a:solidFill>
                <a:srgbClr val="000000"/>
              </a:solidFill>
              <a:latin typeface="Calibri" panose="020F0502020204030204" pitchFamily="34" charset="0"/>
            </a:endParaRPr>
          </a:p>
          <a:p>
            <a:pPr marL="342900" indent="-342900" fontAlgn="base">
              <a:lnSpc>
                <a:spcPct val="150000"/>
              </a:lnSpc>
              <a:spcBef>
                <a:spcPct val="0"/>
              </a:spcBef>
              <a:spcAft>
                <a:spcPct val="0"/>
              </a:spcAft>
              <a:buFont typeface="Arial" panose="020B0604020202020204" pitchFamily="34" charset="0"/>
              <a:buChar char="•"/>
            </a:pPr>
            <a:r>
              <a:rPr lang="en-US" altLang="el-GR" sz="2000" dirty="0">
                <a:solidFill>
                  <a:srgbClr val="000000"/>
                </a:solidFill>
                <a:latin typeface="Calibri" panose="020F0502020204030204" pitchFamily="34" charset="0"/>
                <a:cs typeface="Times New Roman" pitchFamily="18" charset="0"/>
              </a:rPr>
              <a:t>Frey</a:t>
            </a:r>
            <a:r>
              <a:rPr lang="el-GR" altLang="el-GR" sz="2000" dirty="0">
                <a:solidFill>
                  <a:srgbClr val="000000"/>
                </a:solidFill>
                <a:latin typeface="Calibri" panose="020F0502020204030204" pitchFamily="34" charset="0"/>
                <a:cs typeface="Times New Roman" pitchFamily="18" charset="0"/>
              </a:rPr>
              <a:t> για την μάθηση μέσω </a:t>
            </a:r>
            <a:r>
              <a:rPr lang="en-US" altLang="el-GR" sz="2000" dirty="0">
                <a:solidFill>
                  <a:srgbClr val="000000"/>
                </a:solidFill>
                <a:latin typeface="Calibri" panose="020F0502020204030204" pitchFamily="34" charset="0"/>
                <a:cs typeface="Times New Roman" pitchFamily="18" charset="0"/>
              </a:rPr>
              <a:t>project</a:t>
            </a:r>
            <a:r>
              <a:rPr lang="el-GR" altLang="el-GR" sz="2000" dirty="0">
                <a:solidFill>
                  <a:srgbClr val="000000"/>
                </a:solidFill>
                <a:latin typeface="Calibri" panose="020F0502020204030204" pitchFamily="34" charset="0"/>
                <a:cs typeface="Times New Roman" pitchFamily="18" charset="0"/>
              </a:rPr>
              <a:t> αλλά και </a:t>
            </a:r>
            <a:r>
              <a:rPr lang="el-GR" altLang="el-GR" sz="2000" dirty="0">
                <a:solidFill>
                  <a:srgbClr val="000000"/>
                </a:solidFill>
                <a:latin typeface="Calibri" panose="020F0502020204030204" pitchFamily="34" charset="0"/>
              </a:rPr>
              <a:t>γενικότερα </a:t>
            </a:r>
          </a:p>
          <a:p>
            <a:pPr marL="342900" indent="-342900" fontAlgn="base">
              <a:lnSpc>
                <a:spcPct val="150000"/>
              </a:lnSpc>
              <a:spcBef>
                <a:spcPct val="0"/>
              </a:spcBef>
              <a:spcAft>
                <a:spcPct val="0"/>
              </a:spcAft>
              <a:buFont typeface="Arial" panose="020B0604020202020204" pitchFamily="34" charset="0"/>
              <a:buChar char="•"/>
            </a:pPr>
            <a:r>
              <a:rPr lang="el-GR" altLang="el-GR" sz="2000" dirty="0">
                <a:solidFill>
                  <a:srgbClr val="000000"/>
                </a:solidFill>
                <a:latin typeface="Calibri" panose="020F0502020204030204" pitchFamily="34" charset="0"/>
              </a:rPr>
              <a:t>Ε</a:t>
            </a:r>
            <a:r>
              <a:rPr lang="el-GR" altLang="el-GR" sz="2000" dirty="0">
                <a:solidFill>
                  <a:srgbClr val="000000"/>
                </a:solidFill>
                <a:latin typeface="Calibri" panose="020F0502020204030204" pitchFamily="34" charset="0"/>
                <a:cs typeface="Times New Roman" pitchFamily="18" charset="0"/>
              </a:rPr>
              <a:t>μπειρικής έρευνας ως βασικής μεθόδου εξέτασης του περιβάλλοντος κόσμου από το παιδί</a:t>
            </a:r>
          </a:p>
        </p:txBody>
      </p:sp>
    </p:spTree>
    <p:extLst>
      <p:ext uri="{BB962C8B-B14F-4D97-AF65-F5344CB8AC3E}">
        <p14:creationId xmlns:p14="http://schemas.microsoft.com/office/powerpoint/2010/main" val="67419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80" name="Rectangle 4"/>
          <p:cNvSpPr>
            <a:spLocks noGrp="1" noChangeArrowheads="1"/>
          </p:cNvSpPr>
          <p:nvPr>
            <p:ph type="ctrTitle"/>
          </p:nvPr>
        </p:nvSpPr>
        <p:spPr/>
        <p:txBody>
          <a:bodyPr/>
          <a:lstStyle/>
          <a:p>
            <a:r>
              <a:rPr lang="el-GR" altLang="el-GR" sz="2800" b="1" dirty="0">
                <a:latin typeface="Calibri" panose="020F0502020204030204" pitchFamily="34" charset="0"/>
              </a:rPr>
              <a:t>Η Φυσική ως Επιστήμη</a:t>
            </a:r>
          </a:p>
        </p:txBody>
      </p:sp>
    </p:spTree>
    <p:extLst>
      <p:ext uri="{BB962C8B-B14F-4D97-AF65-F5344CB8AC3E}">
        <p14:creationId xmlns:p14="http://schemas.microsoft.com/office/powerpoint/2010/main" val="1413468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4" name="Rectangle 4"/>
          <p:cNvSpPr>
            <a:spLocks noChangeArrowheads="1"/>
          </p:cNvSpPr>
          <p:nvPr/>
        </p:nvSpPr>
        <p:spPr bwMode="auto">
          <a:xfrm>
            <a:off x="1187624" y="908720"/>
            <a:ext cx="6624638" cy="4651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fontAlgn="base">
              <a:lnSpc>
                <a:spcPct val="150000"/>
              </a:lnSpc>
              <a:spcBef>
                <a:spcPct val="0"/>
              </a:spcBef>
              <a:spcAft>
                <a:spcPct val="0"/>
              </a:spcAft>
            </a:pPr>
            <a:r>
              <a:rPr lang="el-GR" altLang="el-GR" sz="2000" dirty="0">
                <a:solidFill>
                  <a:srgbClr val="000000"/>
                </a:solidFill>
                <a:latin typeface="Calibri" panose="020F0502020204030204" pitchFamily="34" charset="0"/>
              </a:rPr>
              <a:t>Η Φυσική είναι μια από τις «αρχαιότερες» επιστήμες του ανθρώπου και ασχολείται </a:t>
            </a:r>
            <a:r>
              <a:rPr lang="el-GR" altLang="el-GR" sz="2000" dirty="0" smtClean="0">
                <a:solidFill>
                  <a:srgbClr val="000000"/>
                </a:solidFill>
                <a:latin typeface="Calibri" panose="020F0502020204030204" pitchFamily="34" charset="0"/>
              </a:rPr>
              <a:t>με:</a:t>
            </a:r>
          </a:p>
          <a:p>
            <a:pPr algn="just" fontAlgn="base">
              <a:lnSpc>
                <a:spcPct val="150000"/>
              </a:lnSpc>
              <a:spcBef>
                <a:spcPct val="0"/>
              </a:spcBef>
              <a:spcAft>
                <a:spcPct val="0"/>
              </a:spcAft>
            </a:pPr>
            <a:endParaRPr lang="el-GR" altLang="el-GR" sz="2000" dirty="0">
              <a:solidFill>
                <a:srgbClr val="000000"/>
              </a:solidFill>
              <a:latin typeface="Calibri" panose="020F0502020204030204" pitchFamily="34" charset="0"/>
            </a:endParaRPr>
          </a:p>
          <a:p>
            <a:pPr marL="342900" indent="-342900" algn="just" fontAlgn="base">
              <a:lnSpc>
                <a:spcPct val="150000"/>
              </a:lnSpc>
              <a:spcBef>
                <a:spcPct val="0"/>
              </a:spcBef>
              <a:spcAft>
                <a:spcPct val="0"/>
              </a:spcAft>
              <a:buFont typeface="Wingdings" panose="05000000000000000000" pitchFamily="2" charset="2"/>
              <a:buChar char="ü"/>
            </a:pPr>
            <a:r>
              <a:rPr lang="el-GR" altLang="el-GR" sz="2000" dirty="0" smtClean="0">
                <a:solidFill>
                  <a:srgbClr val="000000"/>
                </a:solidFill>
                <a:latin typeface="Calibri" panose="020F0502020204030204" pitchFamily="34" charset="0"/>
              </a:rPr>
              <a:t> </a:t>
            </a:r>
            <a:r>
              <a:rPr lang="el-GR" altLang="el-GR" sz="2000" dirty="0">
                <a:solidFill>
                  <a:srgbClr val="000000"/>
                </a:solidFill>
                <a:latin typeface="Calibri" panose="020F0502020204030204" pitchFamily="34" charset="0"/>
              </a:rPr>
              <a:t>τη μελέτη της φύσης και των χαρακτηριστικών των υλικών σωμάτων και συστημάτων, </a:t>
            </a:r>
            <a:endParaRPr lang="el-GR" altLang="el-GR" sz="2000" dirty="0" smtClean="0">
              <a:solidFill>
                <a:srgbClr val="000000"/>
              </a:solidFill>
              <a:latin typeface="Calibri" panose="020F0502020204030204" pitchFamily="34" charset="0"/>
            </a:endParaRPr>
          </a:p>
          <a:p>
            <a:pPr algn="just" fontAlgn="base">
              <a:lnSpc>
                <a:spcPct val="150000"/>
              </a:lnSpc>
              <a:spcBef>
                <a:spcPct val="0"/>
              </a:spcBef>
              <a:spcAft>
                <a:spcPct val="0"/>
              </a:spcAft>
            </a:pPr>
            <a:endParaRPr lang="el-GR" altLang="el-GR" sz="2000" dirty="0">
              <a:solidFill>
                <a:srgbClr val="000000"/>
              </a:solidFill>
              <a:latin typeface="Calibri" panose="020F0502020204030204" pitchFamily="34" charset="0"/>
            </a:endParaRPr>
          </a:p>
          <a:p>
            <a:pPr algn="just" fontAlgn="base">
              <a:lnSpc>
                <a:spcPct val="150000"/>
              </a:lnSpc>
              <a:spcBef>
                <a:spcPct val="0"/>
              </a:spcBef>
              <a:spcAft>
                <a:spcPct val="0"/>
              </a:spcAft>
            </a:pPr>
            <a:r>
              <a:rPr lang="el-GR" altLang="el-GR" sz="2000" dirty="0" smtClean="0">
                <a:solidFill>
                  <a:srgbClr val="000000"/>
                </a:solidFill>
                <a:latin typeface="Calibri" panose="020F0502020204030204" pitchFamily="34" charset="0"/>
              </a:rPr>
              <a:t>όπως </a:t>
            </a:r>
            <a:r>
              <a:rPr lang="el-GR" altLang="el-GR" sz="2000" dirty="0">
                <a:solidFill>
                  <a:srgbClr val="000000"/>
                </a:solidFill>
                <a:latin typeface="Calibri" panose="020F0502020204030204" pitchFamily="34" charset="0"/>
              </a:rPr>
              <a:t>επίσης και </a:t>
            </a:r>
            <a:r>
              <a:rPr lang="el-GR" altLang="el-GR" sz="2000" dirty="0" smtClean="0">
                <a:solidFill>
                  <a:srgbClr val="000000"/>
                </a:solidFill>
                <a:latin typeface="Calibri" panose="020F0502020204030204" pitchFamily="34" charset="0"/>
              </a:rPr>
              <a:t>με </a:t>
            </a:r>
          </a:p>
          <a:p>
            <a:pPr algn="just" fontAlgn="base">
              <a:lnSpc>
                <a:spcPct val="150000"/>
              </a:lnSpc>
              <a:spcBef>
                <a:spcPct val="0"/>
              </a:spcBef>
              <a:spcAft>
                <a:spcPct val="0"/>
              </a:spcAft>
            </a:pPr>
            <a:endParaRPr lang="el-GR" altLang="el-GR" sz="2000" dirty="0">
              <a:solidFill>
                <a:srgbClr val="000000"/>
              </a:solidFill>
              <a:latin typeface="Calibri" panose="020F0502020204030204" pitchFamily="34" charset="0"/>
            </a:endParaRPr>
          </a:p>
          <a:p>
            <a:pPr marL="342900" indent="-342900" algn="just" fontAlgn="base">
              <a:lnSpc>
                <a:spcPct val="150000"/>
              </a:lnSpc>
              <a:spcBef>
                <a:spcPct val="0"/>
              </a:spcBef>
              <a:spcAft>
                <a:spcPct val="0"/>
              </a:spcAft>
              <a:buFont typeface="Wingdings" panose="05000000000000000000" pitchFamily="2" charset="2"/>
              <a:buChar char="ü"/>
            </a:pPr>
            <a:r>
              <a:rPr lang="el-GR" altLang="el-GR" sz="2000" dirty="0" smtClean="0">
                <a:solidFill>
                  <a:srgbClr val="000000"/>
                </a:solidFill>
                <a:latin typeface="Calibri" panose="020F0502020204030204" pitchFamily="34" charset="0"/>
              </a:rPr>
              <a:t>τις δυνάμεις που </a:t>
            </a:r>
            <a:r>
              <a:rPr lang="el-GR" altLang="el-GR" sz="2000" dirty="0">
                <a:solidFill>
                  <a:srgbClr val="000000"/>
                </a:solidFill>
                <a:latin typeface="Calibri" panose="020F0502020204030204" pitchFamily="34" charset="0"/>
              </a:rPr>
              <a:t>είναι υπεύθυνες για τις μεταξύ τους αλλά και με το περιβάλλον τους αλληλεπιδράσεις</a:t>
            </a:r>
            <a:r>
              <a:rPr lang="el-GR" altLang="el-GR" sz="2000" dirty="0">
                <a:solidFill>
                  <a:srgbClr val="000000"/>
                </a:solidFill>
              </a:rPr>
              <a:t>. </a:t>
            </a:r>
          </a:p>
        </p:txBody>
      </p:sp>
    </p:spTree>
    <p:extLst>
      <p:ext uri="{BB962C8B-B14F-4D97-AF65-F5344CB8AC3E}">
        <p14:creationId xmlns:p14="http://schemas.microsoft.com/office/powerpoint/2010/main" val="1050912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8" name="Rectangle 4"/>
          <p:cNvSpPr>
            <a:spLocks noChangeArrowheads="1"/>
          </p:cNvSpPr>
          <p:nvPr/>
        </p:nvSpPr>
        <p:spPr bwMode="auto">
          <a:xfrm>
            <a:off x="971550" y="1680340"/>
            <a:ext cx="6618288"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fontAlgn="base">
              <a:lnSpc>
                <a:spcPct val="150000"/>
              </a:lnSpc>
              <a:spcBef>
                <a:spcPct val="0"/>
              </a:spcBef>
              <a:spcAft>
                <a:spcPct val="0"/>
              </a:spcAft>
            </a:pPr>
            <a:r>
              <a:rPr lang="el-GR" altLang="el-GR" sz="2000" dirty="0">
                <a:solidFill>
                  <a:srgbClr val="000000"/>
                </a:solidFill>
                <a:latin typeface="Calibri" panose="020F0502020204030204" pitchFamily="34" charset="0"/>
              </a:rPr>
              <a:t>Η  απόκτηση των γνώσεων στην Φυσική επιτυγχάνεται με τη βοήθεια της κατάλληλης μεθόδου που στηρίζεται τόσο στην </a:t>
            </a:r>
            <a:r>
              <a:rPr lang="el-GR" altLang="el-GR" sz="2000" b="1" dirty="0">
                <a:solidFill>
                  <a:srgbClr val="000000"/>
                </a:solidFill>
                <a:latin typeface="Calibri" panose="020F0502020204030204" pitchFamily="34" charset="0"/>
              </a:rPr>
              <a:t>παρατήρηση</a:t>
            </a:r>
            <a:r>
              <a:rPr lang="el-GR" altLang="el-GR" sz="2000" dirty="0">
                <a:solidFill>
                  <a:srgbClr val="000000"/>
                </a:solidFill>
                <a:latin typeface="Calibri" panose="020F0502020204030204" pitchFamily="34" charset="0"/>
              </a:rPr>
              <a:t> και τη </a:t>
            </a:r>
            <a:r>
              <a:rPr lang="el-GR" altLang="el-GR" sz="2000" b="1" dirty="0">
                <a:solidFill>
                  <a:srgbClr val="000000"/>
                </a:solidFill>
                <a:latin typeface="Calibri" panose="020F0502020204030204" pitchFamily="34" charset="0"/>
              </a:rPr>
              <a:t>θεωρητική ανάλυση </a:t>
            </a:r>
            <a:r>
              <a:rPr lang="el-GR" altLang="el-GR" sz="2000" dirty="0">
                <a:solidFill>
                  <a:srgbClr val="000000"/>
                </a:solidFill>
                <a:latin typeface="Calibri" panose="020F0502020204030204" pitchFamily="34" charset="0"/>
              </a:rPr>
              <a:t>όσο και στην </a:t>
            </a:r>
            <a:r>
              <a:rPr lang="el-GR" altLang="el-GR" sz="2000" b="1" dirty="0">
                <a:solidFill>
                  <a:srgbClr val="000000"/>
                </a:solidFill>
                <a:latin typeface="Calibri" panose="020F0502020204030204" pitchFamily="34" charset="0"/>
              </a:rPr>
              <a:t>εργαστηριακή-πειραματική εργασία</a:t>
            </a:r>
            <a:r>
              <a:rPr lang="el-GR" altLang="el-GR" sz="2000" b="1" dirty="0">
                <a:solidFill>
                  <a:srgbClr val="000000"/>
                </a:solidFill>
              </a:rPr>
              <a:t>. </a:t>
            </a:r>
          </a:p>
          <a:p>
            <a:pPr fontAlgn="base">
              <a:spcBef>
                <a:spcPct val="0"/>
              </a:spcBef>
              <a:spcAft>
                <a:spcPct val="0"/>
              </a:spcAft>
            </a:pPr>
            <a:endParaRPr lang="el-GR" altLang="el-GR" sz="2000" dirty="0">
              <a:solidFill>
                <a:srgbClr val="000000"/>
              </a:solidFill>
            </a:endParaRPr>
          </a:p>
          <a:p>
            <a:pPr fontAlgn="base">
              <a:spcBef>
                <a:spcPct val="0"/>
              </a:spcBef>
              <a:spcAft>
                <a:spcPct val="0"/>
              </a:spcAft>
            </a:pPr>
            <a:endParaRPr lang="el-GR" altLang="el-GR" sz="2000" dirty="0">
              <a:solidFill>
                <a:srgbClr val="000000"/>
              </a:solidFill>
            </a:endParaRPr>
          </a:p>
          <a:p>
            <a:pPr fontAlgn="base">
              <a:spcBef>
                <a:spcPct val="0"/>
              </a:spcBef>
              <a:spcAft>
                <a:spcPct val="0"/>
              </a:spcAft>
            </a:pPr>
            <a:r>
              <a:rPr lang="el-GR" altLang="el-GR" sz="2000" dirty="0" smtClean="0">
                <a:solidFill>
                  <a:srgbClr val="000000"/>
                </a:solidFill>
              </a:rPr>
              <a:t>. </a:t>
            </a:r>
            <a:endParaRPr lang="el-GR" altLang="el-GR" sz="2000" dirty="0">
              <a:solidFill>
                <a:srgbClr val="000000"/>
              </a:solidFill>
            </a:endParaRPr>
          </a:p>
        </p:txBody>
      </p:sp>
    </p:spTree>
    <p:extLst>
      <p:ext uri="{BB962C8B-B14F-4D97-AF65-F5344CB8AC3E}">
        <p14:creationId xmlns:p14="http://schemas.microsoft.com/office/powerpoint/2010/main" val="3191161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827584" y="908720"/>
            <a:ext cx="7560840" cy="4708981"/>
          </a:xfrm>
          <a:prstGeom prst="rect">
            <a:avLst/>
          </a:prstGeom>
        </p:spPr>
        <p:txBody>
          <a:bodyPr wrap="square">
            <a:spAutoFit/>
          </a:bodyPr>
          <a:lstStyle/>
          <a:p>
            <a:pPr algn="just">
              <a:lnSpc>
                <a:spcPct val="150000"/>
              </a:lnSpc>
            </a:pPr>
            <a:r>
              <a:rPr lang="el-GR" altLang="el-GR" sz="2000" dirty="0">
                <a:solidFill>
                  <a:srgbClr val="000000"/>
                </a:solidFill>
                <a:latin typeface="Calibri" panose="020F0502020204030204" pitchFamily="34" charset="0"/>
              </a:rPr>
              <a:t>Η πειραματική εργασία χορηγεί στον ερευνητή διέξοδο στα πνευματικά του ερεθίσματα, με την έννοια ότι </a:t>
            </a:r>
            <a:r>
              <a:rPr lang="el-GR" altLang="el-GR" sz="2000" dirty="0" smtClean="0">
                <a:solidFill>
                  <a:srgbClr val="000000"/>
                </a:solidFill>
                <a:latin typeface="Calibri" panose="020F0502020204030204" pitchFamily="34" charset="0"/>
              </a:rPr>
              <a:t>μπορεί: </a:t>
            </a:r>
          </a:p>
          <a:p>
            <a:pPr algn="just">
              <a:lnSpc>
                <a:spcPct val="150000"/>
              </a:lnSpc>
            </a:pPr>
            <a:endParaRPr lang="el-GR" altLang="el-GR" sz="2000" dirty="0" smtClean="0">
              <a:solidFill>
                <a:srgbClr val="000000"/>
              </a:solidFill>
              <a:latin typeface="Calibri" panose="020F0502020204030204" pitchFamily="34" charset="0"/>
            </a:endParaRPr>
          </a:p>
          <a:p>
            <a:pPr marL="342900" indent="-342900" algn="just">
              <a:lnSpc>
                <a:spcPct val="150000"/>
              </a:lnSpc>
              <a:buFont typeface="Wingdings" panose="05000000000000000000" pitchFamily="2" charset="2"/>
              <a:buChar char="ü"/>
            </a:pPr>
            <a:r>
              <a:rPr lang="el-GR" altLang="el-GR" sz="2000" dirty="0" smtClean="0">
                <a:solidFill>
                  <a:srgbClr val="000000"/>
                </a:solidFill>
                <a:latin typeface="Calibri" panose="020F0502020204030204" pitchFamily="34" charset="0"/>
              </a:rPr>
              <a:t>να </a:t>
            </a:r>
            <a:r>
              <a:rPr lang="el-GR" altLang="el-GR" sz="2000" dirty="0">
                <a:solidFill>
                  <a:srgbClr val="000000"/>
                </a:solidFill>
                <a:latin typeface="Calibri" panose="020F0502020204030204" pitchFamily="34" charset="0"/>
              </a:rPr>
              <a:t>διατυπώσει υποθέσεις, </a:t>
            </a:r>
            <a:endParaRPr lang="el-GR" altLang="el-GR" sz="2000" dirty="0" smtClean="0">
              <a:solidFill>
                <a:srgbClr val="000000"/>
              </a:solidFill>
              <a:latin typeface="Calibri" panose="020F0502020204030204" pitchFamily="34" charset="0"/>
            </a:endParaRPr>
          </a:p>
          <a:p>
            <a:pPr marL="342900" indent="-342900" algn="just">
              <a:lnSpc>
                <a:spcPct val="150000"/>
              </a:lnSpc>
              <a:buFont typeface="Wingdings" panose="05000000000000000000" pitchFamily="2" charset="2"/>
              <a:buChar char="ü"/>
            </a:pPr>
            <a:r>
              <a:rPr lang="el-GR" altLang="el-GR" sz="2000" dirty="0" smtClean="0">
                <a:solidFill>
                  <a:srgbClr val="000000"/>
                </a:solidFill>
                <a:latin typeface="Calibri" panose="020F0502020204030204" pitchFamily="34" charset="0"/>
              </a:rPr>
              <a:t>να </a:t>
            </a:r>
            <a:r>
              <a:rPr lang="el-GR" altLang="el-GR" sz="2000" dirty="0">
                <a:solidFill>
                  <a:srgbClr val="000000"/>
                </a:solidFill>
                <a:latin typeface="Calibri" panose="020F0502020204030204" pitchFamily="34" charset="0"/>
              </a:rPr>
              <a:t>πειραματισθεί δοκιμάζοντας με επιτυχία ή αποτυχία </a:t>
            </a:r>
            <a:endParaRPr lang="el-GR" altLang="el-GR" sz="2000" dirty="0" smtClean="0">
              <a:solidFill>
                <a:srgbClr val="000000"/>
              </a:solidFill>
              <a:latin typeface="Calibri" panose="020F0502020204030204" pitchFamily="34" charset="0"/>
            </a:endParaRPr>
          </a:p>
          <a:p>
            <a:pPr algn="just">
              <a:lnSpc>
                <a:spcPct val="150000"/>
              </a:lnSpc>
            </a:pPr>
            <a:r>
              <a:rPr lang="el-GR" altLang="el-GR" sz="2000" dirty="0" smtClean="0">
                <a:solidFill>
                  <a:srgbClr val="000000"/>
                </a:solidFill>
                <a:latin typeface="Calibri" panose="020F0502020204030204" pitchFamily="34" charset="0"/>
              </a:rPr>
              <a:t>και </a:t>
            </a:r>
            <a:r>
              <a:rPr lang="el-GR" altLang="el-GR" sz="2000" dirty="0">
                <a:solidFill>
                  <a:srgbClr val="000000"/>
                </a:solidFill>
                <a:latin typeface="Calibri" panose="020F0502020204030204" pitchFamily="34" charset="0"/>
              </a:rPr>
              <a:t>τελικά </a:t>
            </a:r>
            <a:endParaRPr lang="el-GR" altLang="el-GR" sz="2000" dirty="0" smtClean="0">
              <a:solidFill>
                <a:srgbClr val="000000"/>
              </a:solidFill>
              <a:latin typeface="Calibri" panose="020F0502020204030204" pitchFamily="34" charset="0"/>
            </a:endParaRPr>
          </a:p>
          <a:p>
            <a:pPr marL="342900" indent="-342900" algn="just">
              <a:lnSpc>
                <a:spcPct val="150000"/>
              </a:lnSpc>
              <a:buFont typeface="Wingdings" panose="05000000000000000000" pitchFamily="2" charset="2"/>
              <a:buChar char="ü"/>
            </a:pPr>
            <a:r>
              <a:rPr lang="el-GR" altLang="el-GR" sz="2000" dirty="0" smtClean="0">
                <a:solidFill>
                  <a:srgbClr val="000000"/>
                </a:solidFill>
                <a:latin typeface="Calibri" panose="020F0502020204030204" pitchFamily="34" charset="0"/>
              </a:rPr>
              <a:t>να </a:t>
            </a:r>
            <a:r>
              <a:rPr lang="el-GR" altLang="el-GR" sz="2000" dirty="0">
                <a:solidFill>
                  <a:srgbClr val="000000"/>
                </a:solidFill>
                <a:latin typeface="Calibri" panose="020F0502020204030204" pitchFamily="34" charset="0"/>
              </a:rPr>
              <a:t>διατυπώσει μοντέλα και θεωρίες </a:t>
            </a:r>
            <a:endParaRPr lang="el-GR" altLang="el-GR" sz="2000" dirty="0" smtClean="0">
              <a:solidFill>
                <a:srgbClr val="000000"/>
              </a:solidFill>
              <a:latin typeface="Calibri" panose="020F0502020204030204" pitchFamily="34" charset="0"/>
            </a:endParaRPr>
          </a:p>
          <a:p>
            <a:pPr algn="just">
              <a:lnSpc>
                <a:spcPct val="150000"/>
              </a:lnSpc>
            </a:pPr>
            <a:endParaRPr lang="el-GR" altLang="el-GR" sz="2000" dirty="0">
              <a:solidFill>
                <a:srgbClr val="000000"/>
              </a:solidFill>
              <a:latin typeface="Calibri" panose="020F0502020204030204" pitchFamily="34" charset="0"/>
            </a:endParaRPr>
          </a:p>
          <a:p>
            <a:pPr algn="just">
              <a:lnSpc>
                <a:spcPct val="150000"/>
              </a:lnSpc>
            </a:pPr>
            <a:r>
              <a:rPr lang="el-GR" altLang="el-GR" sz="2000" dirty="0" smtClean="0">
                <a:solidFill>
                  <a:srgbClr val="000000"/>
                </a:solidFill>
                <a:latin typeface="Calibri" panose="020F0502020204030204" pitchFamily="34" charset="0"/>
              </a:rPr>
              <a:t>Επιτυγχάνει </a:t>
            </a:r>
            <a:r>
              <a:rPr lang="el-GR" altLang="el-GR" sz="2000" dirty="0">
                <a:solidFill>
                  <a:srgbClr val="000000"/>
                </a:solidFill>
                <a:latin typeface="Calibri" panose="020F0502020204030204" pitchFamily="34" charset="0"/>
              </a:rPr>
              <a:t>ταυτόχρονα να εξηγήσει τα αποτελέσματα των πειραμάτων του και να προβλέψει νέες φυσικές συμπεριφορές</a:t>
            </a:r>
            <a:endParaRPr lang="el-GR" dirty="0">
              <a:latin typeface="Calibri" panose="020F0502020204030204" pitchFamily="34" charset="0"/>
            </a:endParaRPr>
          </a:p>
        </p:txBody>
      </p:sp>
    </p:spTree>
    <p:extLst>
      <p:ext uri="{BB962C8B-B14F-4D97-AF65-F5344CB8AC3E}">
        <p14:creationId xmlns:p14="http://schemas.microsoft.com/office/powerpoint/2010/main" val="3706111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2" name="Rectangle 4"/>
          <p:cNvSpPr>
            <a:spLocks noChangeArrowheads="1"/>
          </p:cNvSpPr>
          <p:nvPr/>
        </p:nvSpPr>
        <p:spPr bwMode="auto">
          <a:xfrm>
            <a:off x="1259632" y="757080"/>
            <a:ext cx="6480721"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bIns="0" anchor="ctr">
            <a:spAutoFit/>
          </a:bodyPr>
          <a:lstStyle/>
          <a:p>
            <a:pPr algn="just" fontAlgn="base">
              <a:lnSpc>
                <a:spcPct val="150000"/>
              </a:lnSpc>
              <a:spcBef>
                <a:spcPct val="0"/>
              </a:spcBef>
              <a:spcAft>
                <a:spcPct val="0"/>
              </a:spcAft>
            </a:pPr>
            <a:r>
              <a:rPr lang="el-GR" altLang="el-GR" sz="2000" dirty="0">
                <a:solidFill>
                  <a:srgbClr val="000000"/>
                </a:solidFill>
                <a:latin typeface="Calibri" panose="020F0502020204030204" pitchFamily="34" charset="0"/>
              </a:rPr>
              <a:t>Τα τελευταία χρόνια, οι ερευνητές χρησιμοποιούν τούς Η/Υ με τη βοήθεια των οποίων </a:t>
            </a:r>
            <a:r>
              <a:rPr lang="el-GR" altLang="el-GR" sz="2000" dirty="0" smtClean="0">
                <a:solidFill>
                  <a:srgbClr val="000000"/>
                </a:solidFill>
                <a:latin typeface="Calibri" panose="020F0502020204030204" pitchFamily="34" charset="0"/>
              </a:rPr>
              <a:t>επιτυγχάνεται :</a:t>
            </a:r>
          </a:p>
          <a:p>
            <a:pPr algn="just" fontAlgn="base">
              <a:lnSpc>
                <a:spcPct val="150000"/>
              </a:lnSpc>
              <a:spcBef>
                <a:spcPct val="0"/>
              </a:spcBef>
              <a:spcAft>
                <a:spcPct val="0"/>
              </a:spcAft>
            </a:pPr>
            <a:endParaRPr lang="el-GR" altLang="el-GR" sz="2000" dirty="0">
              <a:solidFill>
                <a:srgbClr val="000000"/>
              </a:solidFill>
              <a:latin typeface="Calibri" panose="020F0502020204030204" pitchFamily="34" charset="0"/>
            </a:endParaRPr>
          </a:p>
          <a:p>
            <a:pPr marL="742950" lvl="1" indent="-285750" algn="just" fontAlgn="base">
              <a:lnSpc>
                <a:spcPct val="150000"/>
              </a:lnSpc>
              <a:spcBef>
                <a:spcPct val="0"/>
              </a:spcBef>
              <a:spcAft>
                <a:spcPct val="0"/>
              </a:spcAft>
              <a:buFont typeface="Wingdings" panose="05000000000000000000" pitchFamily="2" charset="2"/>
              <a:buChar char="ü"/>
            </a:pPr>
            <a:r>
              <a:rPr lang="el-GR" altLang="el-GR" sz="2000" dirty="0" smtClean="0">
                <a:solidFill>
                  <a:srgbClr val="000000"/>
                </a:solidFill>
                <a:latin typeface="Calibri" panose="020F0502020204030204" pitchFamily="34" charset="0"/>
              </a:rPr>
              <a:t>η </a:t>
            </a:r>
            <a:r>
              <a:rPr lang="el-GR" altLang="el-GR" sz="2000" dirty="0">
                <a:solidFill>
                  <a:srgbClr val="000000"/>
                </a:solidFill>
                <a:latin typeface="Calibri" panose="020F0502020204030204" pitchFamily="34" charset="0"/>
              </a:rPr>
              <a:t>εξομοίωση (simulation) </a:t>
            </a:r>
            <a:endParaRPr lang="el-GR" altLang="el-GR" sz="2000" dirty="0" smtClean="0">
              <a:solidFill>
                <a:srgbClr val="000000"/>
              </a:solidFill>
              <a:latin typeface="Calibri" panose="020F0502020204030204" pitchFamily="34" charset="0"/>
            </a:endParaRPr>
          </a:p>
          <a:p>
            <a:pPr algn="just" fontAlgn="base">
              <a:lnSpc>
                <a:spcPct val="150000"/>
              </a:lnSpc>
              <a:spcBef>
                <a:spcPct val="0"/>
              </a:spcBef>
              <a:spcAft>
                <a:spcPct val="0"/>
              </a:spcAft>
            </a:pPr>
            <a:r>
              <a:rPr lang="el-GR" altLang="el-GR" sz="2000" dirty="0" smtClean="0">
                <a:solidFill>
                  <a:srgbClr val="000000"/>
                </a:solidFill>
                <a:latin typeface="Calibri" panose="020F0502020204030204" pitchFamily="34" charset="0"/>
              </a:rPr>
              <a:t>και </a:t>
            </a:r>
          </a:p>
          <a:p>
            <a:pPr marL="742950" lvl="1" indent="-285750" algn="just" fontAlgn="base">
              <a:lnSpc>
                <a:spcPct val="150000"/>
              </a:lnSpc>
              <a:spcBef>
                <a:spcPct val="0"/>
              </a:spcBef>
              <a:spcAft>
                <a:spcPct val="0"/>
              </a:spcAft>
              <a:buFont typeface="Wingdings" panose="05000000000000000000" pitchFamily="2" charset="2"/>
              <a:buChar char="ü"/>
            </a:pPr>
            <a:r>
              <a:rPr lang="el-GR" altLang="el-GR" sz="2000" dirty="0" smtClean="0">
                <a:solidFill>
                  <a:srgbClr val="000000"/>
                </a:solidFill>
                <a:latin typeface="Calibri" panose="020F0502020204030204" pitchFamily="34" charset="0"/>
              </a:rPr>
              <a:t>η οπτικοποίηση </a:t>
            </a:r>
            <a:r>
              <a:rPr lang="el-GR" altLang="el-GR" sz="2000" dirty="0">
                <a:solidFill>
                  <a:srgbClr val="000000"/>
                </a:solidFill>
                <a:latin typeface="Calibri" panose="020F0502020204030204" pitchFamily="34" charset="0"/>
              </a:rPr>
              <a:t>(visualization) </a:t>
            </a:r>
            <a:endParaRPr lang="el-GR" altLang="el-GR" sz="2000" dirty="0" smtClean="0">
              <a:solidFill>
                <a:srgbClr val="000000"/>
              </a:solidFill>
              <a:latin typeface="Calibri" panose="020F0502020204030204" pitchFamily="34" charset="0"/>
            </a:endParaRPr>
          </a:p>
          <a:p>
            <a:pPr algn="just" fontAlgn="base">
              <a:lnSpc>
                <a:spcPct val="150000"/>
              </a:lnSpc>
              <a:spcBef>
                <a:spcPct val="0"/>
              </a:spcBef>
              <a:spcAft>
                <a:spcPct val="0"/>
              </a:spcAft>
            </a:pPr>
            <a:endParaRPr lang="el-GR" altLang="el-GR" sz="2000" dirty="0" smtClean="0">
              <a:solidFill>
                <a:srgbClr val="000000"/>
              </a:solidFill>
              <a:latin typeface="Calibri" panose="020F0502020204030204" pitchFamily="34" charset="0"/>
            </a:endParaRPr>
          </a:p>
          <a:p>
            <a:pPr algn="just" fontAlgn="base">
              <a:lnSpc>
                <a:spcPct val="150000"/>
              </a:lnSpc>
              <a:spcBef>
                <a:spcPct val="0"/>
              </a:spcBef>
              <a:spcAft>
                <a:spcPct val="0"/>
              </a:spcAft>
            </a:pPr>
            <a:r>
              <a:rPr lang="el-GR" altLang="el-GR" sz="2000" dirty="0" smtClean="0">
                <a:solidFill>
                  <a:srgbClr val="000000"/>
                </a:solidFill>
                <a:latin typeface="Calibri" panose="020F0502020204030204" pitchFamily="34" charset="0"/>
              </a:rPr>
              <a:t>της </a:t>
            </a:r>
            <a:r>
              <a:rPr lang="el-GR" altLang="el-GR" sz="2000" dirty="0">
                <a:solidFill>
                  <a:srgbClr val="000000"/>
                </a:solidFill>
                <a:latin typeface="Calibri" panose="020F0502020204030204" pitchFamily="34" charset="0"/>
              </a:rPr>
              <a:t>συμπεριφοράς ποικίλων κατηγοριών φυσικών συστημάτων και ιδιαιτέρως αυτών, όπου η εργαστηριακή μελέτη τους είναι δύσκολη έως αδύνατη.</a:t>
            </a:r>
            <a:endParaRPr lang="el-GR" altLang="el-GR" sz="2000" b="1" dirty="0">
              <a:solidFill>
                <a:srgbClr val="000000"/>
              </a:solidFill>
              <a:latin typeface="Calibri" panose="020F0502020204030204" pitchFamily="34" charset="0"/>
            </a:endParaRPr>
          </a:p>
          <a:p>
            <a:pPr eaLnBrk="0" fontAlgn="base" hangingPunct="0">
              <a:lnSpc>
                <a:spcPct val="150000"/>
              </a:lnSpc>
              <a:spcBef>
                <a:spcPct val="0"/>
              </a:spcBef>
              <a:spcAft>
                <a:spcPct val="0"/>
              </a:spcAft>
            </a:pPr>
            <a:endParaRPr lang="el-GR" altLang="el-GR" dirty="0">
              <a:solidFill>
                <a:srgbClr val="000000"/>
              </a:solidFill>
            </a:endParaRPr>
          </a:p>
        </p:txBody>
      </p:sp>
    </p:spTree>
    <p:extLst>
      <p:ext uri="{BB962C8B-B14F-4D97-AF65-F5344CB8AC3E}">
        <p14:creationId xmlns:p14="http://schemas.microsoft.com/office/powerpoint/2010/main" val="1230948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6" name="Rectangle 4"/>
          <p:cNvSpPr>
            <a:spLocks noChangeArrowheads="1"/>
          </p:cNvSpPr>
          <p:nvPr/>
        </p:nvSpPr>
        <p:spPr bwMode="auto">
          <a:xfrm>
            <a:off x="684213" y="483314"/>
            <a:ext cx="7559675"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fontAlgn="base">
              <a:lnSpc>
                <a:spcPct val="150000"/>
              </a:lnSpc>
              <a:spcBef>
                <a:spcPct val="0"/>
              </a:spcBef>
              <a:spcAft>
                <a:spcPct val="0"/>
              </a:spcAft>
            </a:pPr>
            <a:r>
              <a:rPr lang="el-GR" altLang="el-GR" sz="2000" dirty="0">
                <a:solidFill>
                  <a:srgbClr val="000000"/>
                </a:solidFill>
                <a:latin typeface="Calibri" panose="020F0502020204030204" pitchFamily="34" charset="0"/>
              </a:rPr>
              <a:t>Λογική σκέψη, </a:t>
            </a:r>
          </a:p>
          <a:p>
            <a:pPr algn="just" fontAlgn="base">
              <a:lnSpc>
                <a:spcPct val="150000"/>
              </a:lnSpc>
              <a:spcBef>
                <a:spcPct val="0"/>
              </a:spcBef>
              <a:spcAft>
                <a:spcPct val="0"/>
              </a:spcAft>
            </a:pPr>
            <a:r>
              <a:rPr lang="el-GR" altLang="el-GR" sz="2000" dirty="0">
                <a:solidFill>
                  <a:srgbClr val="000000"/>
                </a:solidFill>
                <a:latin typeface="Calibri" panose="020F0502020204030204" pitchFamily="34" charset="0"/>
              </a:rPr>
              <a:t>            έμπνευση, </a:t>
            </a:r>
          </a:p>
          <a:p>
            <a:pPr algn="just" fontAlgn="base">
              <a:lnSpc>
                <a:spcPct val="150000"/>
              </a:lnSpc>
              <a:spcBef>
                <a:spcPct val="0"/>
              </a:spcBef>
              <a:spcAft>
                <a:spcPct val="0"/>
              </a:spcAft>
            </a:pPr>
            <a:r>
              <a:rPr lang="el-GR" altLang="el-GR" sz="2000" dirty="0">
                <a:solidFill>
                  <a:srgbClr val="000000"/>
                </a:solidFill>
                <a:latin typeface="Calibri" panose="020F0502020204030204" pitchFamily="34" charset="0"/>
              </a:rPr>
              <a:t>                     φαντασία, </a:t>
            </a:r>
          </a:p>
          <a:p>
            <a:pPr algn="just" fontAlgn="base">
              <a:lnSpc>
                <a:spcPct val="150000"/>
              </a:lnSpc>
              <a:spcBef>
                <a:spcPct val="0"/>
              </a:spcBef>
              <a:spcAft>
                <a:spcPct val="0"/>
              </a:spcAft>
            </a:pPr>
            <a:r>
              <a:rPr lang="el-GR" altLang="el-GR" sz="2000" dirty="0">
                <a:solidFill>
                  <a:srgbClr val="000000"/>
                </a:solidFill>
                <a:latin typeface="Calibri" panose="020F0502020204030204" pitchFamily="34" charset="0"/>
              </a:rPr>
              <a:t>                           περιέργεια για:</a:t>
            </a:r>
          </a:p>
          <a:p>
            <a:pPr algn="just" fontAlgn="base">
              <a:lnSpc>
                <a:spcPct val="150000"/>
              </a:lnSpc>
              <a:spcBef>
                <a:spcPct val="0"/>
              </a:spcBef>
              <a:spcAft>
                <a:spcPct val="0"/>
              </a:spcAft>
            </a:pPr>
            <a:endParaRPr lang="el-GR" altLang="el-GR" sz="2000" dirty="0">
              <a:solidFill>
                <a:srgbClr val="000000"/>
              </a:solidFill>
              <a:latin typeface="Calibri" panose="020F0502020204030204" pitchFamily="34" charset="0"/>
            </a:endParaRPr>
          </a:p>
          <a:p>
            <a:pPr algn="just" fontAlgn="base">
              <a:lnSpc>
                <a:spcPct val="150000"/>
              </a:lnSpc>
              <a:spcBef>
                <a:spcPct val="0"/>
              </a:spcBef>
              <a:spcAft>
                <a:spcPct val="0"/>
              </a:spcAft>
            </a:pPr>
            <a:r>
              <a:rPr lang="el-GR" altLang="el-GR" sz="2000" dirty="0">
                <a:solidFill>
                  <a:srgbClr val="000000"/>
                </a:solidFill>
                <a:latin typeface="Calibri" panose="020F0502020204030204" pitchFamily="34" charset="0"/>
              </a:rPr>
              <a:t>           το «γιατί συμβαίνει…..» ή «τι θα συνέβαινε αν…..» </a:t>
            </a:r>
          </a:p>
          <a:p>
            <a:pPr algn="just" fontAlgn="base">
              <a:lnSpc>
                <a:spcPct val="150000"/>
              </a:lnSpc>
              <a:spcBef>
                <a:spcPct val="0"/>
              </a:spcBef>
              <a:spcAft>
                <a:spcPct val="0"/>
              </a:spcAft>
            </a:pPr>
            <a:endParaRPr lang="el-GR" altLang="el-GR" sz="2000" dirty="0">
              <a:solidFill>
                <a:srgbClr val="000000"/>
              </a:solidFill>
              <a:latin typeface="Calibri" panose="020F0502020204030204" pitchFamily="34" charset="0"/>
            </a:endParaRPr>
          </a:p>
          <a:p>
            <a:pPr algn="just" fontAlgn="base">
              <a:lnSpc>
                <a:spcPct val="150000"/>
              </a:lnSpc>
              <a:spcBef>
                <a:spcPct val="0"/>
              </a:spcBef>
              <a:spcAft>
                <a:spcPct val="0"/>
              </a:spcAft>
            </a:pPr>
            <a:r>
              <a:rPr lang="el-GR" altLang="el-GR" sz="2000" dirty="0">
                <a:solidFill>
                  <a:srgbClr val="000000"/>
                </a:solidFill>
                <a:latin typeface="Calibri" panose="020F0502020204030204" pitchFamily="34" charset="0"/>
              </a:rPr>
              <a:t>συγκατοικούν, στο μυαλό του ερευνητή και διασταυρώνονται στον ίδιο λογικό - φυσικό χώρο, έχοντας ως αποτέλεσμα την έκφραση της δημιουργικότητάς του μέσα από την υλοποίηση νοητικών αλλά και χειροπιαστών αποτελεσμάτων </a:t>
            </a:r>
          </a:p>
        </p:txBody>
      </p:sp>
    </p:spTree>
    <p:extLst>
      <p:ext uri="{BB962C8B-B14F-4D97-AF65-F5344CB8AC3E}">
        <p14:creationId xmlns:p14="http://schemas.microsoft.com/office/powerpoint/2010/main" val="686475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60" name="Rectangle 4"/>
          <p:cNvSpPr>
            <a:spLocks noChangeArrowheads="1"/>
          </p:cNvSpPr>
          <p:nvPr/>
        </p:nvSpPr>
        <p:spPr bwMode="auto">
          <a:xfrm>
            <a:off x="971550" y="1165040"/>
            <a:ext cx="7200850" cy="4108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fontAlgn="base">
              <a:lnSpc>
                <a:spcPct val="150000"/>
              </a:lnSpc>
              <a:spcBef>
                <a:spcPct val="0"/>
              </a:spcBef>
              <a:spcAft>
                <a:spcPct val="0"/>
              </a:spcAft>
            </a:pPr>
            <a:r>
              <a:rPr lang="el-GR" altLang="el-GR" dirty="0">
                <a:solidFill>
                  <a:srgbClr val="000000"/>
                </a:solidFill>
                <a:latin typeface="Calibri" panose="020F0502020204030204" pitchFamily="34" charset="0"/>
              </a:rPr>
              <a:t>Κάθε φαινόμενο ή σύστημα που δεν «χωράει» στα πλαίσια μιας υπάρχουσας θεωρίας απαιτεί την επινόηση / δημιουργία μιας νέας </a:t>
            </a:r>
          </a:p>
          <a:p>
            <a:pPr algn="just" fontAlgn="base">
              <a:lnSpc>
                <a:spcPct val="150000"/>
              </a:lnSpc>
              <a:spcBef>
                <a:spcPct val="0"/>
              </a:spcBef>
              <a:spcAft>
                <a:spcPct val="0"/>
              </a:spcAft>
            </a:pPr>
            <a:endParaRPr lang="el-GR" altLang="el-GR" dirty="0">
              <a:solidFill>
                <a:srgbClr val="000000"/>
              </a:solidFill>
              <a:latin typeface="Calibri" panose="020F0502020204030204" pitchFamily="34" charset="0"/>
            </a:endParaRPr>
          </a:p>
          <a:p>
            <a:pPr algn="just" fontAlgn="base">
              <a:lnSpc>
                <a:spcPct val="150000"/>
              </a:lnSpc>
              <a:spcBef>
                <a:spcPct val="0"/>
              </a:spcBef>
              <a:spcAft>
                <a:spcPct val="0"/>
              </a:spcAft>
            </a:pPr>
            <a:r>
              <a:rPr lang="el-GR" altLang="el-GR" dirty="0">
                <a:solidFill>
                  <a:srgbClr val="000000"/>
                </a:solidFill>
                <a:latin typeface="Calibri" panose="020F0502020204030204" pitchFamily="34" charset="0"/>
              </a:rPr>
              <a:t>Κάθε σκέψη ή και απλώς περιγραφή που είναι ατελής απαιτεί την ολοκλήρωσή της. </a:t>
            </a:r>
          </a:p>
          <a:p>
            <a:pPr algn="just" fontAlgn="base">
              <a:lnSpc>
                <a:spcPct val="150000"/>
              </a:lnSpc>
              <a:spcBef>
                <a:spcPct val="0"/>
              </a:spcBef>
              <a:spcAft>
                <a:spcPct val="0"/>
              </a:spcAft>
            </a:pPr>
            <a:endParaRPr lang="el-GR" altLang="el-GR" dirty="0">
              <a:solidFill>
                <a:srgbClr val="000000"/>
              </a:solidFill>
              <a:latin typeface="Calibri" panose="020F0502020204030204" pitchFamily="34" charset="0"/>
            </a:endParaRPr>
          </a:p>
          <a:p>
            <a:pPr algn="just" fontAlgn="base">
              <a:lnSpc>
                <a:spcPct val="150000"/>
              </a:lnSpc>
              <a:spcBef>
                <a:spcPct val="0"/>
              </a:spcBef>
              <a:spcAft>
                <a:spcPct val="0"/>
              </a:spcAft>
            </a:pPr>
            <a:r>
              <a:rPr lang="el-GR" altLang="el-GR" dirty="0">
                <a:solidFill>
                  <a:srgbClr val="000000"/>
                </a:solidFill>
                <a:latin typeface="Calibri" panose="020F0502020204030204" pitchFamily="34" charset="0"/>
              </a:rPr>
              <a:t>Ιδέες σκόρπιες και αποτελέσματα από διάφορες ερευνητικές εργασίες υποκύπτουν σε ευρύτερες ταξινομήσεις και αυτές με την σειρά τους δίνουν τη θέση τους σε ευρύτερα νοητικά εξηγητικά σχήματα . </a:t>
            </a:r>
          </a:p>
          <a:p>
            <a:pPr fontAlgn="base">
              <a:spcBef>
                <a:spcPct val="0"/>
              </a:spcBef>
              <a:spcAft>
                <a:spcPct val="0"/>
              </a:spcAft>
            </a:pPr>
            <a:endParaRPr lang="el-GR" altLang="el-GR"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5039946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4" name="Rectangle 4"/>
          <p:cNvSpPr>
            <a:spLocks noChangeArrowheads="1"/>
          </p:cNvSpPr>
          <p:nvPr/>
        </p:nvSpPr>
        <p:spPr bwMode="auto">
          <a:xfrm>
            <a:off x="1116013" y="1412875"/>
            <a:ext cx="7200900" cy="2957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lnSpc>
                <a:spcPct val="150000"/>
              </a:lnSpc>
              <a:spcBef>
                <a:spcPct val="0"/>
              </a:spcBef>
              <a:spcAft>
                <a:spcPct val="0"/>
              </a:spcAft>
            </a:pPr>
            <a:r>
              <a:rPr lang="el-GR" altLang="el-GR" dirty="0">
                <a:solidFill>
                  <a:srgbClr val="000000"/>
                </a:solidFill>
                <a:latin typeface="Calibri" panose="020F0502020204030204" pitchFamily="34" charset="0"/>
              </a:rPr>
              <a:t>Ευρύτερα πεδία γνώσεων ανοίγονται και νοητικά ερεθίσματα δίνουν έναυσμα για επινόηση νέων πειραμάτων που χαρακτηρίζονται ως  καινοτομικά σε σχέση με τα προηγούμενα υπακούοντας σε εντελώς διαφορετικές λογικές. </a:t>
            </a:r>
          </a:p>
          <a:p>
            <a:pPr algn="just" fontAlgn="base">
              <a:lnSpc>
                <a:spcPct val="150000"/>
              </a:lnSpc>
              <a:spcBef>
                <a:spcPct val="0"/>
              </a:spcBef>
              <a:spcAft>
                <a:spcPct val="0"/>
              </a:spcAft>
            </a:pPr>
            <a:endParaRPr lang="el-GR" altLang="el-GR" dirty="0">
              <a:solidFill>
                <a:srgbClr val="000000"/>
              </a:solidFill>
              <a:latin typeface="Calibri" panose="020F0502020204030204" pitchFamily="34" charset="0"/>
            </a:endParaRPr>
          </a:p>
          <a:p>
            <a:pPr algn="just" fontAlgn="base">
              <a:lnSpc>
                <a:spcPct val="150000"/>
              </a:lnSpc>
              <a:spcBef>
                <a:spcPct val="0"/>
              </a:spcBef>
              <a:spcAft>
                <a:spcPct val="0"/>
              </a:spcAft>
            </a:pPr>
            <a:r>
              <a:rPr lang="el-GR" altLang="el-GR" dirty="0">
                <a:solidFill>
                  <a:srgbClr val="000000"/>
                </a:solidFill>
                <a:latin typeface="Calibri" panose="020F0502020204030204" pitchFamily="34" charset="0"/>
              </a:rPr>
              <a:t>Πειράματα απαραίτητα για την απόδειξη της ορθότητας των θεωριών που δοκιμάζονται καθώς και αυτά τα ίδια δοκιμάζονται με την εκτέλεσή τους. </a:t>
            </a:r>
          </a:p>
        </p:txBody>
      </p:sp>
    </p:spTree>
    <p:extLst>
      <p:ext uri="{BB962C8B-B14F-4D97-AF65-F5344CB8AC3E}">
        <p14:creationId xmlns:p14="http://schemas.microsoft.com/office/powerpoint/2010/main" val="2077129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8" name="Rectangle 4"/>
          <p:cNvSpPr>
            <a:spLocks noChangeArrowheads="1"/>
          </p:cNvSpPr>
          <p:nvPr/>
        </p:nvSpPr>
        <p:spPr bwMode="auto">
          <a:xfrm>
            <a:off x="1007137" y="1864967"/>
            <a:ext cx="7128792" cy="1694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fontAlgn="base">
              <a:lnSpc>
                <a:spcPct val="150000"/>
              </a:lnSpc>
              <a:spcBef>
                <a:spcPct val="0"/>
              </a:spcBef>
              <a:spcAft>
                <a:spcPct val="0"/>
              </a:spcAft>
            </a:pPr>
            <a:r>
              <a:rPr lang="el-GR" altLang="el-GR" sz="2400" dirty="0">
                <a:solidFill>
                  <a:srgbClr val="000000"/>
                </a:solidFill>
                <a:latin typeface="Calibri" panose="020F0502020204030204" pitchFamily="34" charset="0"/>
              </a:rPr>
              <a:t>Σκοπός της παρουσίασης είναι να διαπραγματευθεί τη σχέση ανάμεσα στη </a:t>
            </a:r>
            <a:r>
              <a:rPr lang="el-GR" altLang="el-GR" sz="2400" dirty="0" smtClean="0">
                <a:solidFill>
                  <a:srgbClr val="000000"/>
                </a:solidFill>
                <a:latin typeface="Calibri" panose="020F0502020204030204" pitchFamily="34" charset="0"/>
              </a:rPr>
              <a:t>φυσική, την διδασκαλία της και την εκπαίδευση των μαθητών στην Ειδική </a:t>
            </a:r>
            <a:r>
              <a:rPr lang="el-GR" altLang="el-GR" sz="2400" dirty="0">
                <a:solidFill>
                  <a:srgbClr val="000000"/>
                </a:solidFill>
                <a:latin typeface="Calibri" panose="020F0502020204030204" pitchFamily="34" charset="0"/>
              </a:rPr>
              <a:t>Αγωγή </a:t>
            </a:r>
            <a:r>
              <a:rPr lang="el-GR" altLang="el-GR" sz="2400" dirty="0">
                <a:solidFill>
                  <a:srgbClr val="000000"/>
                </a:solidFill>
              </a:rPr>
              <a:t>.  </a:t>
            </a:r>
          </a:p>
        </p:txBody>
      </p:sp>
    </p:spTree>
    <p:extLst>
      <p:ext uri="{BB962C8B-B14F-4D97-AF65-F5344CB8AC3E}">
        <p14:creationId xmlns:p14="http://schemas.microsoft.com/office/powerpoint/2010/main" val="3648020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8" name="Rectangle 4"/>
          <p:cNvSpPr>
            <a:spLocks noChangeArrowheads="1"/>
          </p:cNvSpPr>
          <p:nvPr/>
        </p:nvSpPr>
        <p:spPr bwMode="auto">
          <a:xfrm>
            <a:off x="678114" y="1844824"/>
            <a:ext cx="7775575"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fontAlgn="base">
              <a:lnSpc>
                <a:spcPct val="150000"/>
              </a:lnSpc>
              <a:spcBef>
                <a:spcPct val="0"/>
              </a:spcBef>
              <a:spcAft>
                <a:spcPct val="0"/>
              </a:spcAft>
            </a:pPr>
            <a:r>
              <a:rPr lang="el-GR" altLang="el-GR" dirty="0">
                <a:solidFill>
                  <a:srgbClr val="000000"/>
                </a:solidFill>
                <a:latin typeface="Calibri" panose="020F0502020204030204" pitchFamily="34" charset="0"/>
              </a:rPr>
              <a:t>Η νέα διευρυμένη γνώση, όπως άλλωστε και κάθε άλλη γνώση στην περιοχή των Φυσικών Επιστημών προήλθε από ένα καλά διατυπωμένο πρόβλημα του οποίου οι λύσεις έχουν υποστεί αντικειμενική πειραματική διαδικασία και είναι ορθή στα όρια ισχύος της θεωρίας που την καλύπτει</a:t>
            </a:r>
            <a:r>
              <a:rPr lang="el-GR" altLang="el-GR" dirty="0">
                <a:solidFill>
                  <a:srgbClr val="000000"/>
                </a:solidFill>
              </a:rPr>
              <a:t>. </a:t>
            </a:r>
          </a:p>
        </p:txBody>
      </p:sp>
    </p:spTree>
    <p:extLst>
      <p:ext uri="{BB962C8B-B14F-4D97-AF65-F5344CB8AC3E}">
        <p14:creationId xmlns:p14="http://schemas.microsoft.com/office/powerpoint/2010/main" val="30635868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2" name="Rectangle 4"/>
          <p:cNvSpPr>
            <a:spLocks noChangeArrowheads="1"/>
          </p:cNvSpPr>
          <p:nvPr/>
        </p:nvSpPr>
        <p:spPr bwMode="auto">
          <a:xfrm>
            <a:off x="1115616" y="1700808"/>
            <a:ext cx="7200155"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fontAlgn="base">
              <a:lnSpc>
                <a:spcPct val="150000"/>
              </a:lnSpc>
              <a:spcBef>
                <a:spcPct val="0"/>
              </a:spcBef>
              <a:spcAft>
                <a:spcPct val="0"/>
              </a:spcAft>
            </a:pPr>
            <a:r>
              <a:rPr lang="el-GR" altLang="el-GR" dirty="0">
                <a:solidFill>
                  <a:srgbClr val="000000"/>
                </a:solidFill>
                <a:latin typeface="Calibri" panose="020F0502020204030204" pitchFamily="34" charset="0"/>
              </a:rPr>
              <a:t>Καθώς με την πειραματική δουλειά και τη θεωρητική ανάλυση επεκτείνονται τα σύνορα της γνώσης, νέες συσκευές, όργανα και τεχνικές κάνουν την εμφάνισή τους δίνοντας με την σειρά τους λύσεις τόσο σε εξειδικευμένα τεχνολογικά προβλήματα όσο και σε προβλήματα της καθημερινής ανθρώπινης διαβίωσης οδηγώντας στην παραγωγή / δημιουργία αγαθών αλλά και υπηρεσιών. </a:t>
            </a:r>
          </a:p>
        </p:txBody>
      </p:sp>
    </p:spTree>
    <p:extLst>
      <p:ext uri="{BB962C8B-B14F-4D97-AF65-F5344CB8AC3E}">
        <p14:creationId xmlns:p14="http://schemas.microsoft.com/office/powerpoint/2010/main" val="2270704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547664" y="1916832"/>
            <a:ext cx="6408712" cy="1891287"/>
          </a:xfrm>
          <a:prstGeom prst="rect">
            <a:avLst/>
          </a:prstGeom>
        </p:spPr>
        <p:txBody>
          <a:bodyPr wrap="square">
            <a:spAutoFit/>
          </a:bodyPr>
          <a:lstStyle/>
          <a:p>
            <a:pPr lvl="0" algn="just" fontAlgn="base">
              <a:lnSpc>
                <a:spcPct val="150000"/>
              </a:lnSpc>
              <a:spcBef>
                <a:spcPct val="0"/>
              </a:spcBef>
              <a:spcAft>
                <a:spcPct val="0"/>
              </a:spcAft>
            </a:pPr>
            <a:r>
              <a:rPr lang="el-GR" altLang="el-GR" sz="2000" dirty="0" smtClean="0">
                <a:solidFill>
                  <a:srgbClr val="000000"/>
                </a:solidFill>
                <a:latin typeface="Calibri" panose="020F0502020204030204" pitchFamily="34" charset="0"/>
              </a:rPr>
              <a:t>Το </a:t>
            </a:r>
            <a:r>
              <a:rPr lang="el-GR" altLang="el-GR" sz="2000" dirty="0">
                <a:solidFill>
                  <a:srgbClr val="000000"/>
                </a:solidFill>
                <a:latin typeface="Calibri" panose="020F0502020204030204" pitchFamily="34" charset="0"/>
              </a:rPr>
              <a:t>ίδιο καλά καθορισμένο σώμα γνώσης μπορεί να χρησιμοποιηθεί υφιστάμενο κατάλληλη επεξεργασία από παρεμφερείς επιστημονικούς κλάδους συμβάλλοντας και συνεισφέροντας στην ανάπτυξή τους. </a:t>
            </a:r>
          </a:p>
        </p:txBody>
      </p:sp>
    </p:spTree>
    <p:extLst>
      <p:ext uri="{BB962C8B-B14F-4D97-AF65-F5344CB8AC3E}">
        <p14:creationId xmlns:p14="http://schemas.microsoft.com/office/powerpoint/2010/main" val="37809486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8" name="Rectangle 4"/>
          <p:cNvSpPr>
            <a:spLocks noChangeArrowheads="1"/>
          </p:cNvSpPr>
          <p:nvPr/>
        </p:nvSpPr>
        <p:spPr bwMode="auto">
          <a:xfrm>
            <a:off x="1187624" y="1494943"/>
            <a:ext cx="6481763" cy="3276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fontAlgn="base">
              <a:lnSpc>
                <a:spcPct val="150000"/>
              </a:lnSpc>
              <a:spcBef>
                <a:spcPct val="0"/>
              </a:spcBef>
              <a:spcAft>
                <a:spcPct val="0"/>
              </a:spcAft>
            </a:pPr>
            <a:r>
              <a:rPr lang="el-GR" altLang="el-GR" sz="2000" dirty="0" smtClean="0">
                <a:solidFill>
                  <a:srgbClr val="000000"/>
                </a:solidFill>
                <a:latin typeface="Calibri" panose="020F0502020204030204" pitchFamily="34" charset="0"/>
                <a:cs typeface="Times New Roman" pitchFamily="18" charset="0"/>
              </a:rPr>
              <a:t>Η </a:t>
            </a:r>
            <a:r>
              <a:rPr lang="el-GR" altLang="el-GR" sz="2000" dirty="0">
                <a:solidFill>
                  <a:srgbClr val="000000"/>
                </a:solidFill>
                <a:latin typeface="Calibri" panose="020F0502020204030204" pitchFamily="34" charset="0"/>
                <a:cs typeface="Times New Roman" pitchFamily="18" charset="0"/>
              </a:rPr>
              <a:t>ενασχόληση με το έγκυρο σώμα γνώσης στη Φυσική που χαρακτηρίζεται όχι μόνον από αυτές καθαυτές τις γνώσεις που το αποτελούν, αλλά και από την μεθοδολογία μέσα από την οποία αποκτήθηκαν φαίνεται ότι μπορεί να καθορίσει τρόπους ζωής και νοητικής δραστηριότητας, εφόσον η υιοθέτησή της λογικής του συνεπάγεται σκέψη ταυτόχρονα κριτική και δημιουργική, αξιολογική μαζί και ανεξάρτητη</a:t>
            </a:r>
            <a:r>
              <a:rPr lang="el-GR" altLang="el-GR" sz="2000" dirty="0">
                <a:solidFill>
                  <a:srgbClr val="000000"/>
                </a:solidFill>
                <a:latin typeface="Calibri" panose="020F0502020204030204" pitchFamily="34" charset="0"/>
              </a:rPr>
              <a:t> </a:t>
            </a:r>
          </a:p>
        </p:txBody>
      </p:sp>
      <p:sp>
        <p:nvSpPr>
          <p:cNvPr id="154629" name="Rectangle 5"/>
          <p:cNvSpPr>
            <a:spLocks noChangeArrowheads="1"/>
          </p:cNvSpPr>
          <p:nvPr/>
        </p:nvSpPr>
        <p:spPr bwMode="auto">
          <a:xfrm>
            <a:off x="-4637088" y="3486150"/>
            <a:ext cx="3017838" cy="7938"/>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l-GR">
              <a:solidFill>
                <a:srgbClr val="000000"/>
              </a:solidFill>
            </a:endParaRPr>
          </a:p>
        </p:txBody>
      </p:sp>
    </p:spTree>
    <p:extLst>
      <p:ext uri="{BB962C8B-B14F-4D97-AF65-F5344CB8AC3E}">
        <p14:creationId xmlns:p14="http://schemas.microsoft.com/office/powerpoint/2010/main" val="31131194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2" name="Rectangle 4"/>
          <p:cNvSpPr>
            <a:spLocks noChangeArrowheads="1"/>
          </p:cNvSpPr>
          <p:nvPr/>
        </p:nvSpPr>
        <p:spPr bwMode="auto">
          <a:xfrm>
            <a:off x="684213" y="1103863"/>
            <a:ext cx="7680325" cy="2446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endParaRPr lang="el-GR" altLang="el-GR" dirty="0">
              <a:solidFill>
                <a:srgbClr val="000000"/>
              </a:solidFill>
            </a:endParaRPr>
          </a:p>
          <a:p>
            <a:pPr algn="just" fontAlgn="base">
              <a:lnSpc>
                <a:spcPct val="150000"/>
              </a:lnSpc>
              <a:spcBef>
                <a:spcPct val="0"/>
              </a:spcBef>
              <a:spcAft>
                <a:spcPct val="0"/>
              </a:spcAft>
            </a:pPr>
            <a:r>
              <a:rPr lang="el-GR" altLang="el-GR" dirty="0">
                <a:solidFill>
                  <a:srgbClr val="000000"/>
                </a:solidFill>
                <a:latin typeface="Calibri" panose="020F0502020204030204" pitchFamily="34" charset="0"/>
              </a:rPr>
              <a:t>Ολοκληρώνοντας την προηγούμενη προβληματική, η Φυσική ως επιστήμη επηρεάζει βαθιά τον ανθρώπινο πνευματικό πολιτισμό συγκροτώντας μια ισχυρή απελευθερωτική δύναμη της ανθρώπινης νόησης από κάθε λογής δόγματα, προλήψεις και προκαταλήψεις, καθορίζοντας πρότυπα δράσεις και πνευματικής παραγωγής</a:t>
            </a:r>
            <a:r>
              <a:rPr lang="el-GR" altLang="el-GR" dirty="0">
                <a:solidFill>
                  <a:srgbClr val="000000"/>
                </a:solidFill>
              </a:rPr>
              <a:t>. </a:t>
            </a:r>
          </a:p>
        </p:txBody>
      </p:sp>
    </p:spTree>
    <p:extLst>
      <p:ext uri="{BB962C8B-B14F-4D97-AF65-F5344CB8AC3E}">
        <p14:creationId xmlns:p14="http://schemas.microsoft.com/office/powerpoint/2010/main" val="40380925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300" name="Rectangle 4"/>
          <p:cNvSpPr>
            <a:spLocks noGrp="1" noChangeArrowheads="1"/>
          </p:cNvSpPr>
          <p:nvPr>
            <p:ph type="ctrTitle"/>
          </p:nvPr>
        </p:nvSpPr>
        <p:spPr/>
        <p:txBody>
          <a:bodyPr/>
          <a:lstStyle/>
          <a:p>
            <a:r>
              <a:rPr lang="el-GR" altLang="el-GR" dirty="0"/>
              <a:t>Η διδασκαλία </a:t>
            </a:r>
            <a:r>
              <a:rPr lang="el-GR" altLang="el-GR" dirty="0" smtClean="0"/>
              <a:t>της </a:t>
            </a:r>
            <a:r>
              <a:rPr lang="el-GR" altLang="el-GR" dirty="0"/>
              <a:t>Φυσικής </a:t>
            </a:r>
          </a:p>
        </p:txBody>
      </p:sp>
    </p:spTree>
    <p:extLst>
      <p:ext uri="{BB962C8B-B14F-4D97-AF65-F5344CB8AC3E}">
        <p14:creationId xmlns:p14="http://schemas.microsoft.com/office/powerpoint/2010/main" val="40024792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8" name="Rectangle 4"/>
          <p:cNvSpPr>
            <a:spLocks noChangeArrowheads="1"/>
          </p:cNvSpPr>
          <p:nvPr/>
        </p:nvSpPr>
        <p:spPr bwMode="auto">
          <a:xfrm>
            <a:off x="1258888" y="1844675"/>
            <a:ext cx="687705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r>
              <a:rPr lang="el-GR" altLang="el-GR" smtClean="0">
                <a:solidFill>
                  <a:srgbClr val="000000"/>
                </a:solidFill>
              </a:rPr>
              <a:t>Οι μαθητές, πριν ακόμη δεχτούν οποιαδήποτε διδασκαλία σχετική με τη φυσική, χημεία, βιολογία και γενικότερα τις Φυσικές Επιστήμες, έχουν σχηματίσει ένα σύνολο από προσωπικές ιδέες, απόψεις, αντιλήψεις και αναπαραστάσεις, για τα φαινόμενα του φυσικού κόσμου που τους περιβάλλει. </a:t>
            </a:r>
          </a:p>
        </p:txBody>
      </p:sp>
    </p:spTree>
    <p:extLst>
      <p:ext uri="{BB962C8B-B14F-4D97-AF65-F5344CB8AC3E}">
        <p14:creationId xmlns:p14="http://schemas.microsoft.com/office/powerpoint/2010/main" val="38523293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2" name="Rectangle 4"/>
          <p:cNvSpPr>
            <a:spLocks noChangeArrowheads="1"/>
          </p:cNvSpPr>
          <p:nvPr/>
        </p:nvSpPr>
        <p:spPr bwMode="auto">
          <a:xfrm>
            <a:off x="3132138" y="1557338"/>
            <a:ext cx="2743200"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l-GR" altLang="el-GR" sz="2000" smtClean="0">
              <a:solidFill>
                <a:srgbClr val="000000"/>
              </a:solidFill>
            </a:endParaRPr>
          </a:p>
          <a:p>
            <a:pPr eaLnBrk="0" fontAlgn="base" hangingPunct="0">
              <a:spcBef>
                <a:spcPct val="0"/>
              </a:spcBef>
              <a:spcAft>
                <a:spcPct val="0"/>
              </a:spcAft>
              <a:buFont typeface="Symbol" pitchFamily="18" charset="2"/>
              <a:buChar char=""/>
            </a:pPr>
            <a:r>
              <a:rPr lang="el-GR" altLang="el-GR" sz="2000" smtClean="0">
                <a:solidFill>
                  <a:srgbClr val="000000"/>
                </a:solidFill>
                <a:cs typeface="Times New Roman" pitchFamily="18" charset="0"/>
              </a:rPr>
              <a:t>Εναλλακτικές ιδέες </a:t>
            </a:r>
          </a:p>
          <a:p>
            <a:pPr eaLnBrk="0" fontAlgn="base" hangingPunct="0">
              <a:spcBef>
                <a:spcPct val="0"/>
              </a:spcBef>
              <a:spcAft>
                <a:spcPct val="0"/>
              </a:spcAft>
              <a:buFont typeface="Symbol" pitchFamily="18" charset="2"/>
              <a:buChar char=""/>
            </a:pPr>
            <a:r>
              <a:rPr lang="el-GR" altLang="el-GR" sz="2000" smtClean="0">
                <a:solidFill>
                  <a:srgbClr val="000000"/>
                </a:solidFill>
                <a:cs typeface="Times New Roman" pitchFamily="18" charset="0"/>
              </a:rPr>
              <a:t>Παρανοήσεις</a:t>
            </a:r>
          </a:p>
          <a:p>
            <a:pPr eaLnBrk="0" fontAlgn="base" hangingPunct="0">
              <a:spcBef>
                <a:spcPct val="0"/>
              </a:spcBef>
              <a:spcAft>
                <a:spcPct val="0"/>
              </a:spcAft>
              <a:buFont typeface="Symbol" pitchFamily="18" charset="2"/>
              <a:buChar char=""/>
            </a:pPr>
            <a:r>
              <a:rPr lang="el-GR" altLang="el-GR" sz="2000" smtClean="0">
                <a:solidFill>
                  <a:srgbClr val="000000"/>
                </a:solidFill>
                <a:cs typeface="Times New Roman" pitchFamily="18" charset="0"/>
              </a:rPr>
              <a:t>Προϋπάρχουσες ιδέες</a:t>
            </a:r>
          </a:p>
          <a:p>
            <a:pPr eaLnBrk="0" fontAlgn="base" hangingPunct="0">
              <a:spcBef>
                <a:spcPct val="0"/>
              </a:spcBef>
              <a:spcAft>
                <a:spcPct val="0"/>
              </a:spcAft>
              <a:buFont typeface="Symbol" pitchFamily="18" charset="2"/>
              <a:buChar char=""/>
            </a:pPr>
            <a:r>
              <a:rPr lang="el-GR" altLang="el-GR" sz="2000" smtClean="0">
                <a:solidFill>
                  <a:srgbClr val="000000"/>
                </a:solidFill>
                <a:cs typeface="Times New Roman" pitchFamily="18" charset="0"/>
              </a:rPr>
              <a:t>Αυθόρμητες αντιλήψεις</a:t>
            </a:r>
          </a:p>
          <a:p>
            <a:pPr eaLnBrk="0" fontAlgn="base" hangingPunct="0">
              <a:spcBef>
                <a:spcPct val="0"/>
              </a:spcBef>
              <a:spcAft>
                <a:spcPct val="0"/>
              </a:spcAft>
              <a:buFont typeface="Symbol" pitchFamily="18" charset="2"/>
              <a:buChar char=""/>
            </a:pPr>
            <a:r>
              <a:rPr lang="el-GR" altLang="el-GR" sz="2000" smtClean="0">
                <a:solidFill>
                  <a:srgbClr val="000000"/>
                </a:solidFill>
                <a:cs typeface="Times New Roman" pitchFamily="18" charset="0"/>
              </a:rPr>
              <a:t>Διαισθητικές ιδέες</a:t>
            </a:r>
          </a:p>
          <a:p>
            <a:pPr eaLnBrk="0" fontAlgn="base" hangingPunct="0">
              <a:spcBef>
                <a:spcPct val="0"/>
              </a:spcBef>
              <a:spcAft>
                <a:spcPct val="0"/>
              </a:spcAft>
              <a:buFont typeface="Symbol" pitchFamily="18" charset="2"/>
              <a:buChar char=""/>
            </a:pPr>
            <a:r>
              <a:rPr lang="el-GR" altLang="el-GR" sz="2000" smtClean="0">
                <a:solidFill>
                  <a:srgbClr val="000000"/>
                </a:solidFill>
                <a:cs typeface="Times New Roman" pitchFamily="18" charset="0"/>
              </a:rPr>
              <a:t>Επιστήμη των παιδιών</a:t>
            </a:r>
          </a:p>
          <a:p>
            <a:pPr eaLnBrk="0" fontAlgn="base" hangingPunct="0">
              <a:spcBef>
                <a:spcPct val="0"/>
              </a:spcBef>
              <a:spcAft>
                <a:spcPct val="0"/>
              </a:spcAft>
              <a:buFont typeface="Symbol" pitchFamily="18" charset="2"/>
              <a:buChar char=""/>
            </a:pPr>
            <a:r>
              <a:rPr lang="el-GR" altLang="el-GR" sz="2000" smtClean="0">
                <a:solidFill>
                  <a:srgbClr val="000000"/>
                </a:solidFill>
                <a:cs typeface="Times New Roman" pitchFamily="18" charset="0"/>
              </a:rPr>
              <a:t>Αναπαραστάσεις </a:t>
            </a:r>
          </a:p>
          <a:p>
            <a:pPr eaLnBrk="0" fontAlgn="base" hangingPunct="0">
              <a:spcBef>
                <a:spcPct val="0"/>
              </a:spcBef>
              <a:spcAft>
                <a:spcPct val="0"/>
              </a:spcAft>
              <a:buFont typeface="Symbol" pitchFamily="18" charset="2"/>
              <a:buChar char=""/>
            </a:pPr>
            <a:r>
              <a:rPr lang="el-GR" altLang="el-GR" sz="2000" smtClean="0">
                <a:solidFill>
                  <a:srgbClr val="000000"/>
                </a:solidFill>
                <a:cs typeface="Times New Roman" pitchFamily="18" charset="0"/>
              </a:rPr>
              <a:t>Νοητικά μοντέλα</a:t>
            </a:r>
            <a:endParaRPr lang="el-GR" altLang="el-GR" sz="2000" smtClean="0">
              <a:solidFill>
                <a:srgbClr val="000000"/>
              </a:solidFill>
            </a:endParaRPr>
          </a:p>
          <a:p>
            <a:pPr eaLnBrk="0" fontAlgn="base" hangingPunct="0">
              <a:spcBef>
                <a:spcPct val="0"/>
              </a:spcBef>
              <a:spcAft>
                <a:spcPct val="0"/>
              </a:spcAft>
            </a:pPr>
            <a:r>
              <a:rPr lang="el-GR" altLang="el-GR" sz="2000" smtClean="0">
                <a:solidFill>
                  <a:srgbClr val="000000"/>
                </a:solidFill>
              </a:rPr>
              <a:t/>
            </a:r>
            <a:br>
              <a:rPr lang="el-GR" altLang="el-GR" sz="2000" smtClean="0">
                <a:solidFill>
                  <a:srgbClr val="000000"/>
                </a:solidFill>
              </a:rPr>
            </a:br>
            <a:endParaRPr lang="el-GR" altLang="el-GR" sz="2000" smtClean="0">
              <a:solidFill>
                <a:srgbClr val="000000"/>
              </a:solidFill>
            </a:endParaRPr>
          </a:p>
        </p:txBody>
      </p:sp>
    </p:spTree>
    <p:extLst>
      <p:ext uri="{BB962C8B-B14F-4D97-AF65-F5344CB8AC3E}">
        <p14:creationId xmlns:p14="http://schemas.microsoft.com/office/powerpoint/2010/main" val="28460512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6" name="Rectangle 4"/>
          <p:cNvSpPr>
            <a:spLocks noChangeArrowheads="1"/>
          </p:cNvSpPr>
          <p:nvPr/>
        </p:nvSpPr>
        <p:spPr bwMode="auto">
          <a:xfrm>
            <a:off x="1258888" y="1887538"/>
            <a:ext cx="6405562"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r>
              <a:rPr lang="el-GR" altLang="el-GR" smtClean="0">
                <a:solidFill>
                  <a:srgbClr val="000000"/>
                </a:solidFill>
              </a:rPr>
              <a:t>Αν και τις περισσότερες φορές ως ερμηνευτικά σχήματα δεν βρίσκονται σε συμφωνία με τα αντίστοιχα επιστημονικά μοντέλα αποτελούν για τον μαθητή το μόνο ουσιαστικό και λογικά αποτελεσματικό εργαλείο ανάλυσης «του πραγματικού κόσμου». </a:t>
            </a:r>
          </a:p>
        </p:txBody>
      </p:sp>
    </p:spTree>
    <p:extLst>
      <p:ext uri="{BB962C8B-B14F-4D97-AF65-F5344CB8AC3E}">
        <p14:creationId xmlns:p14="http://schemas.microsoft.com/office/powerpoint/2010/main" val="34922786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20" name="Rectangle 4"/>
          <p:cNvSpPr>
            <a:spLocks noChangeArrowheads="1"/>
          </p:cNvSpPr>
          <p:nvPr/>
        </p:nvSpPr>
        <p:spPr bwMode="auto">
          <a:xfrm>
            <a:off x="1476375" y="1412875"/>
            <a:ext cx="6575425"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533400" algn="l"/>
              </a:tabLst>
              <a:defRPr>
                <a:solidFill>
                  <a:schemeClr val="tx1"/>
                </a:solidFill>
                <a:latin typeface="Arial" charset="0"/>
              </a:defRPr>
            </a:lvl1pPr>
            <a:lvl2pPr>
              <a:tabLst>
                <a:tab pos="533400" algn="l"/>
              </a:tabLst>
              <a:defRPr>
                <a:solidFill>
                  <a:schemeClr val="tx1"/>
                </a:solidFill>
                <a:latin typeface="Arial" charset="0"/>
              </a:defRPr>
            </a:lvl2pPr>
            <a:lvl3pPr>
              <a:tabLst>
                <a:tab pos="533400" algn="l"/>
              </a:tabLst>
              <a:defRPr>
                <a:solidFill>
                  <a:schemeClr val="tx1"/>
                </a:solidFill>
                <a:latin typeface="Arial" charset="0"/>
              </a:defRPr>
            </a:lvl3pPr>
            <a:lvl4pPr>
              <a:tabLst>
                <a:tab pos="533400" algn="l"/>
              </a:tabLst>
              <a:defRPr>
                <a:solidFill>
                  <a:schemeClr val="tx1"/>
                </a:solidFill>
                <a:latin typeface="Arial" charset="0"/>
              </a:defRPr>
            </a:lvl4pPr>
            <a:lvl5pPr>
              <a:tabLst>
                <a:tab pos="533400" algn="l"/>
              </a:tabLst>
              <a:defRPr>
                <a:solidFill>
                  <a:schemeClr val="tx1"/>
                </a:solidFill>
                <a:latin typeface="Arial" charset="0"/>
              </a:defRPr>
            </a:lvl5pPr>
            <a:lvl6pPr fontAlgn="base">
              <a:spcBef>
                <a:spcPct val="0"/>
              </a:spcBef>
              <a:spcAft>
                <a:spcPct val="0"/>
              </a:spcAft>
              <a:tabLst>
                <a:tab pos="533400" algn="l"/>
              </a:tabLst>
              <a:defRPr>
                <a:solidFill>
                  <a:schemeClr val="tx1"/>
                </a:solidFill>
                <a:latin typeface="Arial" charset="0"/>
              </a:defRPr>
            </a:lvl6pPr>
            <a:lvl7pPr fontAlgn="base">
              <a:spcBef>
                <a:spcPct val="0"/>
              </a:spcBef>
              <a:spcAft>
                <a:spcPct val="0"/>
              </a:spcAft>
              <a:tabLst>
                <a:tab pos="533400" algn="l"/>
              </a:tabLst>
              <a:defRPr>
                <a:solidFill>
                  <a:schemeClr val="tx1"/>
                </a:solidFill>
                <a:latin typeface="Arial" charset="0"/>
              </a:defRPr>
            </a:lvl7pPr>
            <a:lvl8pPr fontAlgn="base">
              <a:spcBef>
                <a:spcPct val="0"/>
              </a:spcBef>
              <a:spcAft>
                <a:spcPct val="0"/>
              </a:spcAft>
              <a:tabLst>
                <a:tab pos="533400" algn="l"/>
              </a:tabLst>
              <a:defRPr>
                <a:solidFill>
                  <a:schemeClr val="tx1"/>
                </a:solidFill>
                <a:latin typeface="Arial" charset="0"/>
              </a:defRPr>
            </a:lvl8pPr>
            <a:lvl9pPr fontAlgn="base">
              <a:spcBef>
                <a:spcPct val="0"/>
              </a:spcBef>
              <a:spcAft>
                <a:spcPct val="0"/>
              </a:spcAft>
              <a:tabLst>
                <a:tab pos="533400" algn="l"/>
              </a:tabLst>
              <a:defRPr>
                <a:solidFill>
                  <a:schemeClr val="tx1"/>
                </a:solidFill>
                <a:latin typeface="Arial" charset="0"/>
              </a:defRPr>
            </a:lvl9pPr>
          </a:lstStyle>
          <a:p>
            <a:pPr fontAlgn="base">
              <a:spcBef>
                <a:spcPct val="0"/>
              </a:spcBef>
              <a:spcAft>
                <a:spcPct val="0"/>
              </a:spcAft>
            </a:pPr>
            <a:r>
              <a:rPr lang="el-GR" altLang="el-GR" sz="2000" smtClean="0">
                <a:solidFill>
                  <a:srgbClr val="000000"/>
                </a:solidFill>
                <a:cs typeface="Times New Roman" pitchFamily="18" charset="0"/>
              </a:rPr>
              <a:t>Συνήθως, στο σχολείο επιδιώκουμε να αναπτύξουμε αποτελεσματικές διδακτικές στρατηγικές με βασικό σκοπό να μετασχηματιστούν οι αρχικές ιδέες του μαθητή</a:t>
            </a:r>
            <a:r>
              <a:rPr lang="el-GR" altLang="el-GR" sz="2000" smtClean="0">
                <a:solidFill>
                  <a:srgbClr val="000000"/>
                </a:solidFill>
              </a:rPr>
              <a:t> </a:t>
            </a:r>
            <a:r>
              <a:rPr lang="el-GR" altLang="el-GR" sz="2000" smtClean="0">
                <a:solidFill>
                  <a:srgbClr val="000000"/>
                </a:solidFill>
                <a:cs typeface="Times New Roman" pitchFamily="18" charset="0"/>
              </a:rPr>
              <a:t>και να τον οδηγήσουμε στην υιοθέτηση εννοιών / απόψεων, αλλά και τρόπων σκέψης που συμφωνούν με το σύγχρονο / έγκυρο επιστημονικό μοντέλο. </a:t>
            </a:r>
            <a:endParaRPr lang="el-GR" altLang="el-GR" sz="2000" smtClean="0">
              <a:solidFill>
                <a:srgbClr val="000000"/>
              </a:solidFill>
            </a:endParaRPr>
          </a:p>
          <a:p>
            <a:pPr fontAlgn="base">
              <a:spcBef>
                <a:spcPct val="0"/>
              </a:spcBef>
              <a:spcAft>
                <a:spcPct val="0"/>
              </a:spcAft>
            </a:pPr>
            <a:endParaRPr lang="el-GR" altLang="el-GR" sz="2000" smtClean="0">
              <a:solidFill>
                <a:srgbClr val="000000"/>
              </a:solidFill>
            </a:endParaRPr>
          </a:p>
          <a:p>
            <a:pPr fontAlgn="base">
              <a:spcBef>
                <a:spcPct val="0"/>
              </a:spcBef>
              <a:spcAft>
                <a:spcPct val="0"/>
              </a:spcAft>
            </a:pPr>
            <a:endParaRPr lang="el-GR" altLang="el-GR" sz="2000" smtClean="0">
              <a:solidFill>
                <a:srgbClr val="000000"/>
              </a:solidFill>
            </a:endParaRPr>
          </a:p>
          <a:p>
            <a:pPr fontAlgn="base">
              <a:spcBef>
                <a:spcPct val="0"/>
              </a:spcBef>
              <a:spcAft>
                <a:spcPct val="0"/>
              </a:spcAft>
            </a:pPr>
            <a:endParaRPr lang="el-GR" altLang="el-GR" sz="2000" smtClean="0">
              <a:solidFill>
                <a:srgbClr val="000000"/>
              </a:solidFill>
            </a:endParaRPr>
          </a:p>
        </p:txBody>
      </p:sp>
      <p:sp>
        <p:nvSpPr>
          <p:cNvPr id="188421" name="Rectangle 5"/>
          <p:cNvSpPr>
            <a:spLocks noChangeArrowheads="1"/>
          </p:cNvSpPr>
          <p:nvPr/>
        </p:nvSpPr>
        <p:spPr bwMode="auto">
          <a:xfrm>
            <a:off x="-4608513" y="4003675"/>
            <a:ext cx="3017838" cy="7938"/>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l-GR" smtClean="0">
              <a:solidFill>
                <a:srgbClr val="000000"/>
              </a:solidFill>
            </a:endParaRPr>
          </a:p>
        </p:txBody>
      </p:sp>
    </p:spTree>
    <p:extLst>
      <p:ext uri="{BB962C8B-B14F-4D97-AF65-F5344CB8AC3E}">
        <p14:creationId xmlns:p14="http://schemas.microsoft.com/office/powerpoint/2010/main" val="799714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2" name="Rectangle 4"/>
          <p:cNvSpPr>
            <a:spLocks noChangeArrowheads="1"/>
          </p:cNvSpPr>
          <p:nvPr/>
        </p:nvSpPr>
        <p:spPr bwMode="auto">
          <a:xfrm>
            <a:off x="1258888" y="1628775"/>
            <a:ext cx="6265862"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lnSpc>
                <a:spcPct val="150000"/>
              </a:lnSpc>
              <a:spcBef>
                <a:spcPct val="0"/>
              </a:spcBef>
              <a:spcAft>
                <a:spcPct val="0"/>
              </a:spcAft>
            </a:pPr>
            <a:r>
              <a:rPr lang="el-GR" altLang="el-GR" sz="2000" dirty="0">
                <a:solidFill>
                  <a:srgbClr val="000000"/>
                </a:solidFill>
              </a:rPr>
              <a:t>Πιο συγκεκριμένα, επιχειρείται αναφορά σε κοινούς τόπους </a:t>
            </a:r>
            <a:r>
              <a:rPr lang="el-GR" altLang="el-GR" sz="2000" dirty="0">
                <a:solidFill>
                  <a:srgbClr val="000000"/>
                </a:solidFill>
                <a:latin typeface="Calibri" panose="020F0502020204030204" pitchFamily="34" charset="0"/>
              </a:rPr>
              <a:t>παιδαγωγικής</a:t>
            </a:r>
            <a:r>
              <a:rPr lang="el-GR" altLang="el-GR" sz="2000" dirty="0">
                <a:solidFill>
                  <a:srgbClr val="000000"/>
                </a:solidFill>
              </a:rPr>
              <a:t> προσέγγισης όπως:</a:t>
            </a:r>
          </a:p>
          <a:p>
            <a:pPr marL="342900" indent="-342900" algn="just" fontAlgn="base">
              <a:lnSpc>
                <a:spcPct val="150000"/>
              </a:lnSpc>
              <a:spcBef>
                <a:spcPct val="0"/>
              </a:spcBef>
              <a:spcAft>
                <a:spcPct val="0"/>
              </a:spcAft>
              <a:buFont typeface="Wingdings" panose="05000000000000000000" pitchFamily="2" charset="2"/>
              <a:buChar char="ü"/>
            </a:pPr>
            <a:endParaRPr lang="el-GR" altLang="el-GR" sz="2000" dirty="0">
              <a:solidFill>
                <a:srgbClr val="000000"/>
              </a:solidFill>
            </a:endParaRPr>
          </a:p>
          <a:p>
            <a:pPr marL="1257300" lvl="2" indent="-342900" algn="just" fontAlgn="base">
              <a:lnSpc>
                <a:spcPct val="150000"/>
              </a:lnSpc>
              <a:spcBef>
                <a:spcPct val="0"/>
              </a:spcBef>
              <a:spcAft>
                <a:spcPct val="0"/>
              </a:spcAft>
              <a:buFont typeface="Wingdings" panose="05000000000000000000" pitchFamily="2" charset="2"/>
              <a:buChar char="ü"/>
            </a:pPr>
            <a:r>
              <a:rPr lang="el-GR" altLang="el-GR" sz="2000" dirty="0">
                <a:solidFill>
                  <a:srgbClr val="000000"/>
                </a:solidFill>
              </a:rPr>
              <a:t>η βιωματική μάθηση, </a:t>
            </a:r>
          </a:p>
          <a:p>
            <a:pPr marL="1257300" lvl="2" indent="-342900" algn="just" fontAlgn="base">
              <a:lnSpc>
                <a:spcPct val="150000"/>
              </a:lnSpc>
              <a:spcBef>
                <a:spcPct val="0"/>
              </a:spcBef>
              <a:spcAft>
                <a:spcPct val="0"/>
              </a:spcAft>
              <a:buFont typeface="Wingdings" panose="05000000000000000000" pitchFamily="2" charset="2"/>
              <a:buChar char="ü"/>
            </a:pPr>
            <a:r>
              <a:rPr lang="el-GR" altLang="el-GR" sz="2000" dirty="0">
                <a:solidFill>
                  <a:srgbClr val="000000"/>
                </a:solidFill>
              </a:rPr>
              <a:t>η επίλυση προβλήματος, </a:t>
            </a:r>
          </a:p>
          <a:p>
            <a:pPr marL="1257300" lvl="2" indent="-342900" algn="just" fontAlgn="base">
              <a:lnSpc>
                <a:spcPct val="150000"/>
              </a:lnSpc>
              <a:spcBef>
                <a:spcPct val="0"/>
              </a:spcBef>
              <a:spcAft>
                <a:spcPct val="0"/>
              </a:spcAft>
              <a:buFont typeface="Wingdings" panose="05000000000000000000" pitchFamily="2" charset="2"/>
              <a:buChar char="ü"/>
            </a:pPr>
            <a:r>
              <a:rPr lang="el-GR" altLang="el-GR" sz="2000" dirty="0">
                <a:solidFill>
                  <a:srgbClr val="000000"/>
                </a:solidFill>
              </a:rPr>
              <a:t>η κριτική και η δημιουργική σκέψη, </a:t>
            </a:r>
          </a:p>
          <a:p>
            <a:pPr marL="1257300" lvl="2" indent="-342900" algn="just" fontAlgn="base">
              <a:lnSpc>
                <a:spcPct val="150000"/>
              </a:lnSpc>
              <a:spcBef>
                <a:spcPct val="0"/>
              </a:spcBef>
              <a:spcAft>
                <a:spcPct val="0"/>
              </a:spcAft>
              <a:buFont typeface="Wingdings" panose="05000000000000000000" pitchFamily="2" charset="2"/>
              <a:buChar char="ü"/>
            </a:pPr>
            <a:r>
              <a:rPr lang="el-GR" altLang="el-GR" sz="2000" dirty="0">
                <a:solidFill>
                  <a:srgbClr val="000000"/>
                </a:solidFill>
              </a:rPr>
              <a:t>οι ποικίλες δραστηριότητες. </a:t>
            </a:r>
          </a:p>
        </p:txBody>
      </p:sp>
    </p:spTree>
    <p:extLst>
      <p:ext uri="{BB962C8B-B14F-4D97-AF65-F5344CB8AC3E}">
        <p14:creationId xmlns:p14="http://schemas.microsoft.com/office/powerpoint/2010/main" val="31036767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4" name="Rectangle 4"/>
          <p:cNvSpPr>
            <a:spLocks noChangeArrowheads="1"/>
          </p:cNvSpPr>
          <p:nvPr/>
        </p:nvSpPr>
        <p:spPr bwMode="auto">
          <a:xfrm>
            <a:off x="1258888" y="981075"/>
            <a:ext cx="6913562" cy="366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l-GR" altLang="el-GR" smtClean="0">
                <a:solidFill>
                  <a:srgbClr val="000000"/>
                </a:solidFill>
              </a:rPr>
              <a:t>Η ερευνητική εμπειρία έχει καταδείξει, ωστόσο ότι τρία πράγματα μπορούν να συμβούν:</a:t>
            </a:r>
          </a:p>
          <a:p>
            <a:pPr fontAlgn="base">
              <a:spcBef>
                <a:spcPct val="0"/>
              </a:spcBef>
              <a:spcAft>
                <a:spcPct val="0"/>
              </a:spcAft>
            </a:pPr>
            <a:endParaRPr lang="el-GR" altLang="el-GR" smtClean="0">
              <a:solidFill>
                <a:srgbClr val="000000"/>
              </a:solidFill>
            </a:endParaRPr>
          </a:p>
          <a:p>
            <a:pPr lvl="1" fontAlgn="base">
              <a:spcBef>
                <a:spcPct val="0"/>
              </a:spcBef>
              <a:spcAft>
                <a:spcPct val="0"/>
              </a:spcAft>
              <a:buFontTx/>
              <a:buChar char="•"/>
            </a:pPr>
            <a:r>
              <a:rPr lang="el-GR" altLang="el-GR" smtClean="0">
                <a:solidFill>
                  <a:srgbClr val="000000"/>
                </a:solidFill>
              </a:rPr>
              <a:t>      Η διδασκαλία μπορεί να επηρεάσει τις ιδέες του μαθητή / της μαθήτριας με τρόπους που γνωρίζουμε </a:t>
            </a:r>
          </a:p>
          <a:p>
            <a:pPr lvl="4" fontAlgn="base">
              <a:spcBef>
                <a:spcPct val="0"/>
              </a:spcBef>
              <a:spcAft>
                <a:spcPct val="0"/>
              </a:spcAft>
              <a:buFontTx/>
              <a:buChar char="•"/>
            </a:pPr>
            <a:endParaRPr lang="el-GR" altLang="el-GR" smtClean="0">
              <a:solidFill>
                <a:srgbClr val="000000"/>
              </a:solidFill>
            </a:endParaRPr>
          </a:p>
          <a:p>
            <a:pPr lvl="1" fontAlgn="base">
              <a:spcBef>
                <a:spcPct val="0"/>
              </a:spcBef>
              <a:spcAft>
                <a:spcPct val="0"/>
              </a:spcAft>
              <a:buFontTx/>
              <a:buChar char="•"/>
            </a:pPr>
            <a:r>
              <a:rPr lang="el-GR" altLang="el-GR" smtClean="0">
                <a:solidFill>
                  <a:srgbClr val="000000"/>
                </a:solidFill>
              </a:rPr>
              <a:t>      Η διδασκαλία μπορεί να επηρεάσει τις ιδέες του μαθητή/ της μαθήτριας με τρόπους που δεν γνωρίζουμε </a:t>
            </a:r>
          </a:p>
          <a:p>
            <a:pPr lvl="4" fontAlgn="base">
              <a:spcBef>
                <a:spcPct val="0"/>
              </a:spcBef>
              <a:spcAft>
                <a:spcPct val="0"/>
              </a:spcAft>
              <a:buFontTx/>
              <a:buChar char="•"/>
            </a:pPr>
            <a:endParaRPr lang="el-GR" altLang="el-GR" smtClean="0">
              <a:solidFill>
                <a:srgbClr val="000000"/>
              </a:solidFill>
            </a:endParaRPr>
          </a:p>
          <a:p>
            <a:pPr lvl="1" fontAlgn="base">
              <a:spcBef>
                <a:spcPct val="0"/>
              </a:spcBef>
              <a:spcAft>
                <a:spcPct val="0"/>
              </a:spcAft>
              <a:buFontTx/>
              <a:buChar char="•"/>
            </a:pPr>
            <a:r>
              <a:rPr lang="el-GR" altLang="el-GR" smtClean="0">
                <a:solidFill>
                  <a:srgbClr val="000000"/>
                </a:solidFill>
              </a:rPr>
              <a:t>      Η διδασκαλία μπορεί να μην επηρεάσει καθόλου τις ιδέες τους. </a:t>
            </a:r>
          </a:p>
          <a:p>
            <a:pPr fontAlgn="base">
              <a:spcBef>
                <a:spcPct val="0"/>
              </a:spcBef>
              <a:spcAft>
                <a:spcPct val="0"/>
              </a:spcAft>
            </a:pPr>
            <a:r>
              <a:rPr lang="el-GR" altLang="el-GR" smtClean="0">
                <a:solidFill>
                  <a:srgbClr val="000000"/>
                </a:solidFill>
              </a:rPr>
              <a:t/>
            </a:r>
            <a:br>
              <a:rPr lang="el-GR" altLang="el-GR" smtClean="0">
                <a:solidFill>
                  <a:srgbClr val="000000"/>
                </a:solidFill>
              </a:rPr>
            </a:br>
            <a:endParaRPr lang="el-GR" altLang="el-GR" smtClean="0">
              <a:solidFill>
                <a:srgbClr val="000000"/>
              </a:solidFill>
            </a:endParaRPr>
          </a:p>
        </p:txBody>
      </p:sp>
    </p:spTree>
    <p:extLst>
      <p:ext uri="{BB962C8B-B14F-4D97-AF65-F5344CB8AC3E}">
        <p14:creationId xmlns:p14="http://schemas.microsoft.com/office/powerpoint/2010/main" val="39760258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8" name="Rectangle 4"/>
          <p:cNvSpPr>
            <a:spLocks noChangeArrowheads="1"/>
          </p:cNvSpPr>
          <p:nvPr/>
        </p:nvSpPr>
        <p:spPr bwMode="auto">
          <a:xfrm>
            <a:off x="395288" y="836613"/>
            <a:ext cx="8321675" cy="460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r>
              <a:rPr lang="el-GR" altLang="el-GR" sz="2000" smtClean="0">
                <a:solidFill>
                  <a:srgbClr val="000000"/>
                </a:solidFill>
                <a:cs typeface="Times New Roman" pitchFamily="18" charset="0"/>
              </a:rPr>
              <a:t>Επιπλέον οι διδάσκοντες / διδάσκουσες  με εμπειρία στην διδασκαλία των Φυσικών Επιστημών μπορούν να αναγνωρίσουν ότι οι προσωπικές αντιλήψεις των μαθητών τους σχετικά με τα συμβαίνοντα στον φυσικό μας κόσμο συγκροτούν δομές που χαρακτηρίζονται από συνοχή και συχνά παρουσιάζουν αξιοσημείωτη αντοχή στην αλλαγή τους κάτω από την κάθε μορφής διδασκαλία. </a:t>
            </a:r>
            <a:endParaRPr lang="el-GR" altLang="el-GR" sz="2000" smtClean="0">
              <a:solidFill>
                <a:srgbClr val="000000"/>
              </a:solidFill>
            </a:endParaRPr>
          </a:p>
          <a:p>
            <a:pPr fontAlgn="base">
              <a:spcBef>
                <a:spcPct val="0"/>
              </a:spcBef>
              <a:spcAft>
                <a:spcPct val="0"/>
              </a:spcAft>
            </a:pPr>
            <a:endParaRPr lang="el-GR" altLang="el-GR" sz="2000" smtClean="0">
              <a:solidFill>
                <a:srgbClr val="000000"/>
              </a:solidFill>
            </a:endParaRPr>
          </a:p>
          <a:p>
            <a:pPr fontAlgn="base">
              <a:spcBef>
                <a:spcPct val="0"/>
              </a:spcBef>
              <a:spcAft>
                <a:spcPct val="0"/>
              </a:spcAft>
            </a:pPr>
            <a:endParaRPr lang="el-GR" altLang="el-GR" sz="2000" smtClean="0">
              <a:solidFill>
                <a:srgbClr val="000000"/>
              </a:solidFill>
            </a:endParaRPr>
          </a:p>
          <a:p>
            <a:pPr fontAlgn="base">
              <a:spcBef>
                <a:spcPct val="0"/>
              </a:spcBef>
              <a:spcAft>
                <a:spcPct val="0"/>
              </a:spcAft>
            </a:pPr>
            <a:r>
              <a:rPr lang="el-GR" altLang="el-GR" sz="2000" smtClean="0">
                <a:solidFill>
                  <a:srgbClr val="000000"/>
                </a:solidFill>
                <a:cs typeface="Times New Roman" pitchFamily="18" charset="0"/>
              </a:rPr>
              <a:t>Διαφοροποίησή τους πιστεύεται ότι συμβαίνει, καθώς ο μαθητής αναπτύσσεται βιολογικά και κοινωνικά, όμως υπάρχουν έρευνες όπως αυτή της </a:t>
            </a:r>
            <a:r>
              <a:rPr lang="en-US" altLang="el-GR" sz="2000" smtClean="0">
                <a:solidFill>
                  <a:srgbClr val="000000"/>
                </a:solidFill>
                <a:cs typeface="Times New Roman" pitchFamily="18" charset="0"/>
              </a:rPr>
              <a:t>Viennot</a:t>
            </a:r>
            <a:r>
              <a:rPr lang="el-GR" altLang="el-GR" sz="2000" smtClean="0">
                <a:solidFill>
                  <a:srgbClr val="000000"/>
                </a:solidFill>
                <a:cs typeface="Times New Roman" pitchFamily="18" charset="0"/>
              </a:rPr>
              <a:t> (1979) όπου έχει διαπιστωθεί ότι οι εναλλακτικές ιδέες  μπορούν να παραμένουν ενεργές πολλά χρόνια μετά την αποφοίτηση των μαθητών από το σχολείο.  </a:t>
            </a:r>
            <a:endParaRPr lang="el-GR" altLang="el-GR" sz="2000" smtClean="0">
              <a:solidFill>
                <a:srgbClr val="000000"/>
              </a:solidFill>
            </a:endParaRPr>
          </a:p>
          <a:p>
            <a:pPr eaLnBrk="0" fontAlgn="base" hangingPunct="0">
              <a:spcBef>
                <a:spcPct val="0"/>
              </a:spcBef>
              <a:spcAft>
                <a:spcPct val="0"/>
              </a:spcAft>
            </a:pPr>
            <a:r>
              <a:rPr lang="el-GR" altLang="el-GR" smtClean="0">
                <a:solidFill>
                  <a:srgbClr val="000000"/>
                </a:solidFill>
              </a:rPr>
              <a:t/>
            </a:r>
            <a:br>
              <a:rPr lang="el-GR" altLang="el-GR" smtClean="0">
                <a:solidFill>
                  <a:srgbClr val="000000"/>
                </a:solidFill>
              </a:rPr>
            </a:br>
            <a:endParaRPr lang="el-GR" altLang="el-GR" smtClean="0">
              <a:solidFill>
                <a:srgbClr val="000000"/>
              </a:solidFill>
            </a:endParaRPr>
          </a:p>
        </p:txBody>
      </p:sp>
    </p:spTree>
    <p:extLst>
      <p:ext uri="{BB962C8B-B14F-4D97-AF65-F5344CB8AC3E}">
        <p14:creationId xmlns:p14="http://schemas.microsoft.com/office/powerpoint/2010/main" val="27342696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2" name="Rectangle 4"/>
          <p:cNvSpPr>
            <a:spLocks noChangeArrowheads="1"/>
          </p:cNvSpPr>
          <p:nvPr/>
        </p:nvSpPr>
        <p:spPr bwMode="auto">
          <a:xfrm>
            <a:off x="1116013" y="660400"/>
            <a:ext cx="7221537" cy="421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r>
              <a:rPr lang="el-GR" altLang="el-GR" smtClean="0">
                <a:solidFill>
                  <a:srgbClr val="000000"/>
                </a:solidFill>
              </a:rPr>
              <a:t>Μερικά από τα πλέον ενδιαφέροντα ερευνητικά ερωτήματα που αφορούν τις εναλλακτικές ιδέες των μαθητών:</a:t>
            </a:r>
          </a:p>
          <a:p>
            <a:pPr fontAlgn="base">
              <a:spcBef>
                <a:spcPct val="0"/>
              </a:spcBef>
              <a:spcAft>
                <a:spcPct val="0"/>
              </a:spcAft>
            </a:pPr>
            <a:endParaRPr lang="el-GR" altLang="el-GR" smtClean="0">
              <a:solidFill>
                <a:srgbClr val="000000"/>
              </a:solidFill>
            </a:endParaRPr>
          </a:p>
          <a:p>
            <a:pPr fontAlgn="base">
              <a:spcBef>
                <a:spcPct val="0"/>
              </a:spcBef>
              <a:spcAft>
                <a:spcPct val="0"/>
              </a:spcAft>
            </a:pPr>
            <a:r>
              <a:rPr lang="el-GR" altLang="el-GR" smtClean="0">
                <a:solidFill>
                  <a:srgbClr val="000000"/>
                </a:solidFill>
              </a:rPr>
              <a:t>	Με ποιο τρόπο οι αντιληπτικοί μηχανισμοί των 	παιδιών / των μαθητών- των μαθητριών δημιουργούν 	αυτές 	τις ιδέες;</a:t>
            </a:r>
          </a:p>
          <a:p>
            <a:pPr fontAlgn="base">
              <a:spcBef>
                <a:spcPct val="0"/>
              </a:spcBef>
              <a:spcAft>
                <a:spcPct val="0"/>
              </a:spcAft>
            </a:pPr>
            <a:r>
              <a:rPr lang="el-GR" altLang="el-GR" smtClean="0">
                <a:solidFill>
                  <a:srgbClr val="000000"/>
                </a:solidFill>
              </a:rPr>
              <a:t>	</a:t>
            </a:r>
          </a:p>
          <a:p>
            <a:pPr fontAlgn="base">
              <a:spcBef>
                <a:spcPct val="0"/>
              </a:spcBef>
              <a:spcAft>
                <a:spcPct val="0"/>
              </a:spcAft>
            </a:pPr>
            <a:r>
              <a:rPr lang="el-GR" altLang="el-GR" smtClean="0">
                <a:solidFill>
                  <a:srgbClr val="000000"/>
                </a:solidFill>
              </a:rPr>
              <a:t>	Ποιοι είναι οι καθοριστικοί παράγοντες που τις 	επηρεάζουν;</a:t>
            </a:r>
          </a:p>
          <a:p>
            <a:pPr fontAlgn="base">
              <a:spcBef>
                <a:spcPct val="0"/>
              </a:spcBef>
              <a:spcAft>
                <a:spcPct val="0"/>
              </a:spcAft>
            </a:pPr>
            <a:r>
              <a:rPr lang="el-GR" altLang="el-GR" smtClean="0">
                <a:solidFill>
                  <a:srgbClr val="000000"/>
                </a:solidFill>
              </a:rPr>
              <a:t>	</a:t>
            </a:r>
          </a:p>
          <a:p>
            <a:pPr fontAlgn="base">
              <a:spcBef>
                <a:spcPct val="0"/>
              </a:spcBef>
              <a:spcAft>
                <a:spcPct val="0"/>
              </a:spcAft>
            </a:pPr>
            <a:r>
              <a:rPr lang="el-GR" altLang="el-GR" smtClean="0">
                <a:solidFill>
                  <a:srgbClr val="000000"/>
                </a:solidFill>
              </a:rPr>
              <a:t>	Πώς είναι δυνατόν  παιδιά / μαθητές - μαθήτριες 	διαφορετική ηλικίας, γλώσσας ή πνευματικού 	πολιτισμού (κουλτούρας) να έχουν παρόμοιες 	αντιλήψεις.</a:t>
            </a:r>
          </a:p>
          <a:p>
            <a:pPr algn="ctr" eaLnBrk="0" fontAlgn="base" hangingPunct="0">
              <a:spcBef>
                <a:spcPct val="0"/>
              </a:spcBef>
              <a:spcAft>
                <a:spcPct val="0"/>
              </a:spcAft>
            </a:pPr>
            <a:endParaRPr lang="el-GR" altLang="el-GR" smtClean="0">
              <a:solidFill>
                <a:srgbClr val="000000"/>
              </a:solidFill>
            </a:endParaRPr>
          </a:p>
        </p:txBody>
      </p:sp>
    </p:spTree>
    <p:extLst>
      <p:ext uri="{BB962C8B-B14F-4D97-AF65-F5344CB8AC3E}">
        <p14:creationId xmlns:p14="http://schemas.microsoft.com/office/powerpoint/2010/main" val="17842927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6" name="Rectangle 4"/>
          <p:cNvSpPr>
            <a:spLocks noChangeArrowheads="1"/>
          </p:cNvSpPr>
          <p:nvPr/>
        </p:nvSpPr>
        <p:spPr bwMode="auto">
          <a:xfrm>
            <a:off x="900113" y="1455738"/>
            <a:ext cx="7559675"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fontAlgn="base">
              <a:spcBef>
                <a:spcPct val="0"/>
              </a:spcBef>
              <a:spcAft>
                <a:spcPct val="0"/>
              </a:spcAft>
            </a:pPr>
            <a:r>
              <a:rPr lang="el-GR" altLang="el-GR" smtClean="0">
                <a:solidFill>
                  <a:srgbClr val="000000"/>
                </a:solidFill>
              </a:rPr>
              <a:t>Κατά τον Κόκκοτα (2003), οι εναλλακτικές ιδέες δεν αποτελούν παρανοήσεις ή αποτέλεσμα λαθεμένης πληροφόρησης, αλλά γέννημα / δημιουργία των αντιληπτικών μηχανισμών του παιδιού, που έχει ως βάση την άμεση εμπειρία από το φυσικό αλλά και το κοινωνικό περιβάλλον, καθώς το παιδί υπάρχει και αλληλεπιδρά μέσα σ’ αυτά  μ’ άλλα άτομα εποικοδομώντας ταυτόχρονα μέσα από αυτήν την διαδικασία την προσωπική του γνώση (</a:t>
            </a:r>
            <a:r>
              <a:rPr lang="en-US" altLang="el-GR" smtClean="0">
                <a:solidFill>
                  <a:srgbClr val="000000"/>
                </a:solidFill>
              </a:rPr>
              <a:t>Driver</a:t>
            </a:r>
            <a:r>
              <a:rPr lang="el-GR" altLang="el-GR" smtClean="0">
                <a:solidFill>
                  <a:srgbClr val="000000"/>
                </a:solidFill>
              </a:rPr>
              <a:t> &amp; </a:t>
            </a:r>
            <a:r>
              <a:rPr lang="en-US" altLang="el-GR" smtClean="0">
                <a:solidFill>
                  <a:srgbClr val="000000"/>
                </a:solidFill>
              </a:rPr>
              <a:t>Oldham</a:t>
            </a:r>
            <a:r>
              <a:rPr lang="el-GR" altLang="el-GR" smtClean="0">
                <a:solidFill>
                  <a:srgbClr val="000000"/>
                </a:solidFill>
              </a:rPr>
              <a:t> 1986) για τα φαινόμενα και τον κόσμο. </a:t>
            </a:r>
          </a:p>
        </p:txBody>
      </p:sp>
    </p:spTree>
    <p:extLst>
      <p:ext uri="{BB962C8B-B14F-4D97-AF65-F5344CB8AC3E}">
        <p14:creationId xmlns:p14="http://schemas.microsoft.com/office/powerpoint/2010/main" val="39144686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40" name="Rectangle 4"/>
          <p:cNvSpPr>
            <a:spLocks noChangeArrowheads="1"/>
          </p:cNvSpPr>
          <p:nvPr/>
        </p:nvSpPr>
        <p:spPr bwMode="auto">
          <a:xfrm>
            <a:off x="1042988" y="1284288"/>
            <a:ext cx="7132637" cy="201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r>
              <a:rPr lang="el-GR" altLang="el-GR" smtClean="0">
                <a:solidFill>
                  <a:srgbClr val="000000"/>
                </a:solidFill>
              </a:rPr>
              <a:t>Με αυτές λοιπό τις ιδέες, ως πλαίσιο υποδοχής κάθε νέας γνώσης, ο μαθητής θα πρέπει να χειριστεί τα εργαλεία που του δόθηκαν. </a:t>
            </a:r>
          </a:p>
          <a:p>
            <a:pPr fontAlgn="base">
              <a:spcBef>
                <a:spcPct val="0"/>
              </a:spcBef>
              <a:spcAft>
                <a:spcPct val="0"/>
              </a:spcAft>
            </a:pPr>
            <a:endParaRPr lang="el-GR" altLang="el-GR" smtClean="0">
              <a:solidFill>
                <a:srgbClr val="000000"/>
              </a:solidFill>
            </a:endParaRPr>
          </a:p>
          <a:p>
            <a:pPr fontAlgn="base">
              <a:spcBef>
                <a:spcPct val="0"/>
              </a:spcBef>
              <a:spcAft>
                <a:spcPct val="0"/>
              </a:spcAft>
            </a:pPr>
            <a:endParaRPr lang="el-GR" altLang="el-GR" smtClean="0">
              <a:solidFill>
                <a:srgbClr val="000000"/>
              </a:solidFill>
            </a:endParaRPr>
          </a:p>
          <a:p>
            <a:pPr fontAlgn="base">
              <a:spcBef>
                <a:spcPct val="0"/>
              </a:spcBef>
              <a:spcAft>
                <a:spcPct val="0"/>
              </a:spcAft>
            </a:pPr>
            <a:r>
              <a:rPr lang="el-GR" altLang="el-GR" smtClean="0">
                <a:solidFill>
                  <a:srgbClr val="000000"/>
                </a:solidFill>
              </a:rPr>
              <a:t>Η χρήση των εργαλείων προϋποθέτει συγκεκριμένες δεξιότητες που διαθέτουν οι ερευνητές των Φυσικών Επιστημών αλλά όχι απαραίτητα οι μαθητές και οι φοιτητές </a:t>
            </a:r>
          </a:p>
        </p:txBody>
      </p:sp>
    </p:spTree>
    <p:extLst>
      <p:ext uri="{BB962C8B-B14F-4D97-AF65-F5344CB8AC3E}">
        <p14:creationId xmlns:p14="http://schemas.microsoft.com/office/powerpoint/2010/main" val="14005712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4" name="Rectangle 4"/>
          <p:cNvSpPr>
            <a:spLocks noChangeArrowheads="1"/>
          </p:cNvSpPr>
          <p:nvPr/>
        </p:nvSpPr>
        <p:spPr bwMode="auto">
          <a:xfrm>
            <a:off x="755650" y="1412875"/>
            <a:ext cx="7559675" cy="256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r>
              <a:rPr lang="el-GR" altLang="el-GR" smtClean="0">
                <a:solidFill>
                  <a:srgbClr val="000000"/>
                </a:solidFill>
              </a:rPr>
              <a:t>Η έρευνα στη Διδακτική των Φυσικών Επιστημών έχει δείξει ότι για την σε βάθος μελέτη και κατανόηση της συμπεριφοράς των φυσικών, χημικών βιολογικών κλπ συστημάτων απαιτούνται προσεγγίσεις οι οποίες υλοποιούνται με τη βοήθεια των μαθηματικών. </a:t>
            </a:r>
          </a:p>
          <a:p>
            <a:pPr fontAlgn="base">
              <a:spcBef>
                <a:spcPct val="0"/>
              </a:spcBef>
              <a:spcAft>
                <a:spcPct val="0"/>
              </a:spcAft>
            </a:pPr>
            <a:endParaRPr lang="el-GR" altLang="el-GR" smtClean="0">
              <a:solidFill>
                <a:srgbClr val="000000"/>
              </a:solidFill>
            </a:endParaRPr>
          </a:p>
          <a:p>
            <a:pPr fontAlgn="base">
              <a:spcBef>
                <a:spcPct val="0"/>
              </a:spcBef>
              <a:spcAft>
                <a:spcPct val="0"/>
              </a:spcAft>
            </a:pPr>
            <a:endParaRPr lang="el-GR" altLang="el-GR" smtClean="0">
              <a:solidFill>
                <a:srgbClr val="000000"/>
              </a:solidFill>
            </a:endParaRPr>
          </a:p>
          <a:p>
            <a:pPr fontAlgn="base">
              <a:spcBef>
                <a:spcPct val="0"/>
              </a:spcBef>
              <a:spcAft>
                <a:spcPct val="0"/>
              </a:spcAft>
            </a:pPr>
            <a:r>
              <a:rPr lang="el-GR" altLang="el-GR" smtClean="0">
                <a:solidFill>
                  <a:srgbClr val="000000"/>
                </a:solidFill>
              </a:rPr>
              <a:t>Πιστεύεται ότι οι  κατάλληλες ηλικίες (Beth &amp; Piaget, 1966 στο Χαλκιά 2001), όπου τέτοιες διαδικασίες αποκτούν νόημα, είναι αυτές των τελευταίων λυκειακών τάξεων.  </a:t>
            </a:r>
          </a:p>
        </p:txBody>
      </p:sp>
    </p:spTree>
    <p:extLst>
      <p:ext uri="{BB962C8B-B14F-4D97-AF65-F5344CB8AC3E}">
        <p14:creationId xmlns:p14="http://schemas.microsoft.com/office/powerpoint/2010/main" val="2750478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2" name="Rectangle 4"/>
          <p:cNvSpPr>
            <a:spLocks noChangeArrowheads="1"/>
          </p:cNvSpPr>
          <p:nvPr/>
        </p:nvSpPr>
        <p:spPr bwMode="auto">
          <a:xfrm>
            <a:off x="755650" y="765175"/>
            <a:ext cx="7488238" cy="582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r>
              <a:rPr lang="el-GR" altLang="el-GR" sz="2000" smtClean="0">
                <a:solidFill>
                  <a:srgbClr val="000000"/>
                </a:solidFill>
                <a:cs typeface="Times New Roman" pitchFamily="18" charset="0"/>
              </a:rPr>
              <a:t>Μερικοί άλλοι ενδιαφέροντες παράγοντες που επηρεάζουν τη διδασκαλία της φυσικής αλλά και των φυσικών επιστημών γενικότερα και την καθιστούν ένα πολύπλοκο φαινόμενο είναι </a:t>
            </a:r>
            <a:r>
              <a:rPr lang="el-GR" altLang="el-GR" sz="2000" smtClean="0">
                <a:solidFill>
                  <a:srgbClr val="000000"/>
                </a:solidFill>
              </a:rPr>
              <a:t>: </a:t>
            </a:r>
          </a:p>
          <a:p>
            <a:pPr fontAlgn="base">
              <a:spcBef>
                <a:spcPct val="0"/>
              </a:spcBef>
              <a:spcAft>
                <a:spcPct val="0"/>
              </a:spcAft>
            </a:pPr>
            <a:endParaRPr lang="el-GR" altLang="el-GR" sz="2000" smtClean="0">
              <a:solidFill>
                <a:srgbClr val="000000"/>
              </a:solidFill>
            </a:endParaRPr>
          </a:p>
          <a:p>
            <a:pPr fontAlgn="base">
              <a:spcBef>
                <a:spcPct val="0"/>
              </a:spcBef>
              <a:spcAft>
                <a:spcPct val="0"/>
              </a:spcAft>
            </a:pPr>
            <a:r>
              <a:rPr lang="el-GR" altLang="el-GR" sz="2000" smtClean="0">
                <a:solidFill>
                  <a:srgbClr val="000000"/>
                </a:solidFill>
              </a:rPr>
              <a:t>	</a:t>
            </a:r>
            <a:r>
              <a:rPr lang="el-GR" altLang="el-GR" sz="2000" smtClean="0">
                <a:solidFill>
                  <a:srgbClr val="000000"/>
                </a:solidFill>
                <a:cs typeface="Times New Roman" pitchFamily="18" charset="0"/>
              </a:rPr>
              <a:t>η ανάγκη υπέρβασης των αισθητηριακών δεδομένων, </a:t>
            </a:r>
            <a:endParaRPr lang="el-GR" altLang="el-GR" sz="2000" smtClean="0">
              <a:solidFill>
                <a:srgbClr val="000000"/>
              </a:solidFill>
            </a:endParaRPr>
          </a:p>
          <a:p>
            <a:pPr fontAlgn="base">
              <a:spcBef>
                <a:spcPct val="0"/>
              </a:spcBef>
              <a:spcAft>
                <a:spcPct val="0"/>
              </a:spcAft>
            </a:pPr>
            <a:endParaRPr lang="el-GR" altLang="el-GR" sz="2000" smtClean="0">
              <a:solidFill>
                <a:srgbClr val="000000"/>
              </a:solidFill>
            </a:endParaRPr>
          </a:p>
          <a:p>
            <a:pPr lvl="2" fontAlgn="base">
              <a:spcBef>
                <a:spcPct val="0"/>
              </a:spcBef>
              <a:spcAft>
                <a:spcPct val="0"/>
              </a:spcAft>
            </a:pPr>
            <a:r>
              <a:rPr lang="el-GR" altLang="el-GR" sz="2000" smtClean="0">
                <a:solidFill>
                  <a:srgbClr val="000000"/>
                </a:solidFill>
                <a:cs typeface="Times New Roman" pitchFamily="18" charset="0"/>
              </a:rPr>
              <a:t>η γλώσσα / κώδικας επικοινωνίας τόσο κατά τη διατύπωση των αποτελεσμάτων της έρευνας όσο και αυτή που χρησιμοποιείται στη σχολική τάξη, </a:t>
            </a:r>
            <a:endParaRPr lang="el-GR" altLang="el-GR" sz="2000" smtClean="0">
              <a:solidFill>
                <a:srgbClr val="000000"/>
              </a:solidFill>
            </a:endParaRPr>
          </a:p>
          <a:p>
            <a:pPr fontAlgn="base">
              <a:spcBef>
                <a:spcPct val="0"/>
              </a:spcBef>
              <a:spcAft>
                <a:spcPct val="0"/>
              </a:spcAft>
            </a:pPr>
            <a:endParaRPr lang="el-GR" altLang="el-GR" sz="2000" smtClean="0">
              <a:solidFill>
                <a:srgbClr val="000000"/>
              </a:solidFill>
            </a:endParaRPr>
          </a:p>
          <a:p>
            <a:pPr lvl="2" fontAlgn="base">
              <a:spcBef>
                <a:spcPct val="0"/>
              </a:spcBef>
              <a:spcAft>
                <a:spcPct val="0"/>
              </a:spcAft>
            </a:pPr>
            <a:r>
              <a:rPr lang="el-GR" altLang="el-GR" sz="2000" smtClean="0">
                <a:solidFill>
                  <a:srgbClr val="000000"/>
                </a:solidFill>
                <a:cs typeface="Times New Roman" pitchFamily="18" charset="0"/>
              </a:rPr>
              <a:t>οι στάσεις  των εκπαιδευτικών ως προς το γνωστικό αντικείμενο και τον τρόπο διδασκαλίας του, </a:t>
            </a:r>
            <a:endParaRPr lang="el-GR" altLang="el-GR" sz="2000" smtClean="0">
              <a:solidFill>
                <a:srgbClr val="000000"/>
              </a:solidFill>
            </a:endParaRPr>
          </a:p>
          <a:p>
            <a:pPr fontAlgn="base">
              <a:spcBef>
                <a:spcPct val="0"/>
              </a:spcBef>
              <a:spcAft>
                <a:spcPct val="0"/>
              </a:spcAft>
            </a:pPr>
            <a:endParaRPr lang="el-GR" altLang="el-GR" sz="2000" smtClean="0">
              <a:solidFill>
                <a:srgbClr val="000000"/>
              </a:solidFill>
            </a:endParaRPr>
          </a:p>
          <a:p>
            <a:pPr lvl="2" fontAlgn="base">
              <a:spcBef>
                <a:spcPct val="0"/>
              </a:spcBef>
              <a:spcAft>
                <a:spcPct val="0"/>
              </a:spcAft>
            </a:pPr>
            <a:r>
              <a:rPr lang="el-GR" altLang="el-GR" sz="2000" smtClean="0">
                <a:solidFill>
                  <a:srgbClr val="000000"/>
                </a:solidFill>
                <a:cs typeface="Times New Roman" pitchFamily="18" charset="0"/>
              </a:rPr>
              <a:t>ο τρόπος που εισάγεται από αυτούς η «επίλυση των προβλημάτων» και τέλος </a:t>
            </a:r>
            <a:endParaRPr lang="el-GR" altLang="el-GR" sz="2000" smtClean="0">
              <a:solidFill>
                <a:srgbClr val="000000"/>
              </a:solidFill>
            </a:endParaRPr>
          </a:p>
          <a:p>
            <a:pPr fontAlgn="base">
              <a:spcBef>
                <a:spcPct val="0"/>
              </a:spcBef>
              <a:spcAft>
                <a:spcPct val="0"/>
              </a:spcAft>
            </a:pPr>
            <a:endParaRPr lang="el-GR" altLang="el-GR" sz="2000" smtClean="0">
              <a:solidFill>
                <a:srgbClr val="000000"/>
              </a:solidFill>
            </a:endParaRPr>
          </a:p>
          <a:p>
            <a:pPr fontAlgn="base">
              <a:spcBef>
                <a:spcPct val="0"/>
              </a:spcBef>
              <a:spcAft>
                <a:spcPct val="0"/>
              </a:spcAft>
            </a:pPr>
            <a:r>
              <a:rPr lang="el-GR" altLang="el-GR" sz="2000" smtClean="0">
                <a:solidFill>
                  <a:srgbClr val="000000"/>
                </a:solidFill>
              </a:rPr>
              <a:t>	</a:t>
            </a:r>
            <a:r>
              <a:rPr lang="el-GR" altLang="el-GR" sz="2000" smtClean="0">
                <a:solidFill>
                  <a:srgbClr val="000000"/>
                </a:solidFill>
                <a:cs typeface="Times New Roman" pitchFamily="18" charset="0"/>
              </a:rPr>
              <a:t>το αναλυτικό πρόγραμμα.</a:t>
            </a:r>
            <a:endParaRPr lang="el-GR" altLang="el-GR" sz="2000" smtClean="0">
              <a:solidFill>
                <a:srgbClr val="000000"/>
              </a:solidFill>
            </a:endParaRPr>
          </a:p>
          <a:p>
            <a:pPr eaLnBrk="0" fontAlgn="base" hangingPunct="0">
              <a:spcBef>
                <a:spcPct val="0"/>
              </a:spcBef>
              <a:spcAft>
                <a:spcPct val="0"/>
              </a:spcAft>
            </a:pPr>
            <a:r>
              <a:rPr lang="el-GR" altLang="el-GR" smtClean="0">
                <a:solidFill>
                  <a:srgbClr val="000000"/>
                </a:solidFill>
              </a:rPr>
              <a:t/>
            </a:r>
            <a:br>
              <a:rPr lang="el-GR" altLang="el-GR" smtClean="0">
                <a:solidFill>
                  <a:srgbClr val="000000"/>
                </a:solidFill>
              </a:rPr>
            </a:br>
            <a:endParaRPr lang="el-GR" altLang="el-GR" smtClean="0">
              <a:solidFill>
                <a:srgbClr val="000000"/>
              </a:solidFill>
            </a:endParaRPr>
          </a:p>
        </p:txBody>
      </p:sp>
      <p:sp>
        <p:nvSpPr>
          <p:cNvPr id="196613" name="Rectangle 5"/>
          <p:cNvSpPr>
            <a:spLocks noChangeArrowheads="1"/>
          </p:cNvSpPr>
          <p:nvPr/>
        </p:nvSpPr>
        <p:spPr bwMode="auto">
          <a:xfrm>
            <a:off x="-4435475" y="3897313"/>
            <a:ext cx="3017837" cy="7937"/>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l-GR" smtClean="0">
              <a:solidFill>
                <a:srgbClr val="000000"/>
              </a:solidFill>
            </a:endParaRPr>
          </a:p>
        </p:txBody>
      </p:sp>
      <p:sp>
        <p:nvSpPr>
          <p:cNvPr id="196614" name="Rectangle 6"/>
          <p:cNvSpPr>
            <a:spLocks noChangeArrowheads="1"/>
          </p:cNvSpPr>
          <p:nvPr/>
        </p:nvSpPr>
        <p:spPr bwMode="auto">
          <a:xfrm>
            <a:off x="-4435475" y="3905250"/>
            <a:ext cx="194786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l-GR" altLang="el-GR" sz="1000" smtClean="0">
                <a:solidFill>
                  <a:srgbClr val="000000"/>
                </a:solidFill>
                <a:cs typeface="Times New Roman" pitchFamily="18" charset="0"/>
                <a:hlinkClick r:id="" action="ppaction://noaction"/>
              </a:rPr>
              <a:t>[1]</a:t>
            </a:r>
            <a:r>
              <a:rPr lang="el-GR" altLang="el-GR" sz="1000" smtClean="0">
                <a:solidFill>
                  <a:srgbClr val="000000"/>
                </a:solidFill>
                <a:cs typeface="Times New Roman" pitchFamily="18" charset="0"/>
              </a:rPr>
              <a:t> δες Βαβουγυιός 2002 σελ 179</a:t>
            </a:r>
            <a:endParaRPr lang="el-GR" altLang="el-GR" smtClean="0">
              <a:solidFill>
                <a:srgbClr val="000000"/>
              </a:solidFill>
            </a:endParaRPr>
          </a:p>
        </p:txBody>
      </p:sp>
    </p:spTree>
    <p:extLst>
      <p:ext uri="{BB962C8B-B14F-4D97-AF65-F5344CB8AC3E}">
        <p14:creationId xmlns:p14="http://schemas.microsoft.com/office/powerpoint/2010/main" val="33022246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6" name="Rectangle 4"/>
          <p:cNvSpPr>
            <a:spLocks noGrp="1" noChangeArrowheads="1"/>
          </p:cNvSpPr>
          <p:nvPr>
            <p:ph type="ctrTitle"/>
          </p:nvPr>
        </p:nvSpPr>
        <p:spPr/>
        <p:txBody>
          <a:bodyPr/>
          <a:lstStyle/>
          <a:p>
            <a:r>
              <a:rPr lang="el-GR" altLang="el-GR"/>
              <a:t>Η δημιουργική σκέψη</a:t>
            </a:r>
          </a:p>
        </p:txBody>
      </p:sp>
    </p:spTree>
    <p:extLst>
      <p:ext uri="{BB962C8B-B14F-4D97-AF65-F5344CB8AC3E}">
        <p14:creationId xmlns:p14="http://schemas.microsoft.com/office/powerpoint/2010/main" val="19392598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60" name="Rectangle 4"/>
          <p:cNvSpPr>
            <a:spLocks noChangeArrowheads="1"/>
          </p:cNvSpPr>
          <p:nvPr/>
        </p:nvSpPr>
        <p:spPr bwMode="auto">
          <a:xfrm>
            <a:off x="900113" y="831850"/>
            <a:ext cx="6911975" cy="476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fontAlgn="base">
              <a:spcBef>
                <a:spcPct val="0"/>
              </a:spcBef>
              <a:spcAft>
                <a:spcPct val="0"/>
              </a:spcAft>
            </a:pPr>
            <a:endParaRPr lang="el-GR" altLang="el-GR" smtClean="0">
              <a:solidFill>
                <a:srgbClr val="000000"/>
              </a:solidFill>
            </a:endParaRPr>
          </a:p>
          <a:p>
            <a:pPr fontAlgn="base">
              <a:spcBef>
                <a:spcPct val="0"/>
              </a:spcBef>
              <a:spcAft>
                <a:spcPct val="0"/>
              </a:spcAft>
            </a:pPr>
            <a:r>
              <a:rPr lang="el-GR" altLang="el-GR" smtClean="0">
                <a:solidFill>
                  <a:srgbClr val="000000"/>
                </a:solidFill>
              </a:rPr>
              <a:t>Τάση του ατόμου να είναι ένας ευαίσθητος ανιχνευτής προβλημάτων του περιβάλλοντος, μέσα στο οποίο εργάζεται αδιάκοπα</a:t>
            </a:r>
          </a:p>
          <a:p>
            <a:pPr fontAlgn="base">
              <a:spcBef>
                <a:spcPct val="0"/>
              </a:spcBef>
              <a:spcAft>
                <a:spcPct val="0"/>
              </a:spcAft>
            </a:pPr>
            <a:endParaRPr lang="el-GR" altLang="el-GR" smtClean="0">
              <a:solidFill>
                <a:srgbClr val="000000"/>
              </a:solidFill>
            </a:endParaRPr>
          </a:p>
          <a:p>
            <a:pPr fontAlgn="base">
              <a:spcBef>
                <a:spcPct val="0"/>
              </a:spcBef>
              <a:spcAft>
                <a:spcPct val="0"/>
              </a:spcAft>
            </a:pPr>
            <a:r>
              <a:rPr lang="el-GR" altLang="el-GR" smtClean="0">
                <a:solidFill>
                  <a:srgbClr val="000000"/>
                </a:solidFill>
              </a:rPr>
              <a:t>Ικανότητά του ατόμου να είναι ανοικτό ως προς πληροφορίες ή εμπειρίες που απορρέουν από την αλληλεπίδρασή του με το φυσικό ή κοινωνικό περιβάλλον</a:t>
            </a:r>
          </a:p>
          <a:p>
            <a:pPr fontAlgn="base">
              <a:spcBef>
                <a:spcPct val="0"/>
              </a:spcBef>
              <a:spcAft>
                <a:spcPct val="0"/>
              </a:spcAft>
            </a:pPr>
            <a:endParaRPr lang="el-GR" altLang="el-GR" smtClean="0">
              <a:solidFill>
                <a:srgbClr val="000000"/>
              </a:solidFill>
            </a:endParaRPr>
          </a:p>
          <a:p>
            <a:pPr fontAlgn="base">
              <a:spcBef>
                <a:spcPct val="0"/>
              </a:spcBef>
              <a:spcAft>
                <a:spcPct val="0"/>
              </a:spcAft>
            </a:pPr>
            <a:r>
              <a:rPr lang="el-GR" altLang="el-GR" smtClean="0">
                <a:solidFill>
                  <a:srgbClr val="000000"/>
                </a:solidFill>
              </a:rPr>
              <a:t>Δυνατότητά του ατόμου να διατυπώνει πολλές και διαφορετικές ιδέες και υποθέσεις για τις προβληματικές καταστάσεις που αντιμετωπίζει </a:t>
            </a:r>
          </a:p>
          <a:p>
            <a:pPr fontAlgn="base">
              <a:spcBef>
                <a:spcPct val="0"/>
              </a:spcBef>
              <a:spcAft>
                <a:spcPct val="0"/>
              </a:spcAft>
            </a:pPr>
            <a:endParaRPr lang="el-GR" altLang="el-GR" smtClean="0">
              <a:solidFill>
                <a:srgbClr val="000000"/>
              </a:solidFill>
            </a:endParaRPr>
          </a:p>
          <a:p>
            <a:pPr fontAlgn="base">
              <a:spcBef>
                <a:spcPct val="0"/>
              </a:spcBef>
              <a:spcAft>
                <a:spcPct val="0"/>
              </a:spcAft>
            </a:pPr>
            <a:r>
              <a:rPr lang="el-GR" altLang="el-GR" smtClean="0">
                <a:solidFill>
                  <a:srgbClr val="000000"/>
                </a:solidFill>
              </a:rPr>
              <a:t>Ικανότητά του ατόμου να συνδυάζει, να μετασχηματίζει, να επεξεργάζεται υπάρχοντα περιεχόμενα με σκοπό την παραγωγή νέων πρωτότυπων και κατάλληλων «έργων» – προϊόντων.    </a:t>
            </a:r>
          </a:p>
          <a:p>
            <a:pPr algn="ctr" eaLnBrk="0" fontAlgn="base" hangingPunct="0">
              <a:spcBef>
                <a:spcPct val="0"/>
              </a:spcBef>
              <a:spcAft>
                <a:spcPct val="0"/>
              </a:spcAft>
            </a:pPr>
            <a:endParaRPr lang="el-GR" altLang="el-GR" smtClean="0">
              <a:solidFill>
                <a:srgbClr val="000000"/>
              </a:solidFill>
            </a:endParaRPr>
          </a:p>
        </p:txBody>
      </p:sp>
    </p:spTree>
    <p:extLst>
      <p:ext uri="{BB962C8B-B14F-4D97-AF65-F5344CB8AC3E}">
        <p14:creationId xmlns:p14="http://schemas.microsoft.com/office/powerpoint/2010/main" val="17396514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2" name="Rectangle 4"/>
          <p:cNvSpPr>
            <a:spLocks noChangeArrowheads="1"/>
          </p:cNvSpPr>
          <p:nvPr/>
        </p:nvSpPr>
        <p:spPr bwMode="auto">
          <a:xfrm>
            <a:off x="684213" y="620713"/>
            <a:ext cx="7672387" cy="585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fontAlgn="base">
              <a:spcBef>
                <a:spcPct val="0"/>
              </a:spcBef>
              <a:spcAft>
                <a:spcPct val="0"/>
              </a:spcAft>
            </a:pPr>
            <a:endParaRPr lang="el-GR" altLang="el-GR" smtClean="0">
              <a:solidFill>
                <a:srgbClr val="000000"/>
              </a:solidFill>
            </a:endParaRPr>
          </a:p>
          <a:p>
            <a:pPr fontAlgn="base">
              <a:spcBef>
                <a:spcPct val="0"/>
              </a:spcBef>
              <a:spcAft>
                <a:spcPct val="0"/>
              </a:spcAft>
            </a:pPr>
            <a:r>
              <a:rPr lang="el-GR" altLang="el-GR" smtClean="0">
                <a:solidFill>
                  <a:srgbClr val="000000"/>
                </a:solidFill>
              </a:rPr>
              <a:t>Αποτελεί ψυχικό φαινόμενο με καθολικό και παγκόσμιο χαρακτήρα που ενυπάρχει ποιοτικά αλλά διαφοροποιημένο ποσοτικά στο σύνολο των ανθρώπων.</a:t>
            </a:r>
          </a:p>
          <a:p>
            <a:pPr fontAlgn="base">
              <a:spcBef>
                <a:spcPct val="0"/>
              </a:spcBef>
              <a:spcAft>
                <a:spcPct val="0"/>
              </a:spcAft>
            </a:pPr>
            <a:endParaRPr lang="el-GR" altLang="el-GR" smtClean="0">
              <a:solidFill>
                <a:srgbClr val="000000"/>
              </a:solidFill>
            </a:endParaRPr>
          </a:p>
          <a:p>
            <a:pPr fontAlgn="base">
              <a:spcBef>
                <a:spcPct val="0"/>
              </a:spcBef>
              <a:spcAft>
                <a:spcPct val="0"/>
              </a:spcAft>
            </a:pPr>
            <a:endParaRPr lang="el-GR" altLang="el-GR" smtClean="0">
              <a:solidFill>
                <a:srgbClr val="000000"/>
              </a:solidFill>
            </a:endParaRPr>
          </a:p>
          <a:p>
            <a:pPr fontAlgn="base">
              <a:spcBef>
                <a:spcPct val="0"/>
              </a:spcBef>
              <a:spcAft>
                <a:spcPct val="0"/>
              </a:spcAft>
            </a:pPr>
            <a:r>
              <a:rPr lang="el-GR" altLang="el-GR" smtClean="0">
                <a:solidFill>
                  <a:srgbClr val="000000"/>
                </a:solidFill>
              </a:rPr>
              <a:t>Εκπηγάζει από τη τάση του ανθρώπου να ενεργοποιείται για δράση μεταβάλλοντας και προσαρμόζοντας τον εαυτό του στο χωροχρόνο σε διαρκή διαλεκτική σχέση με το περιβάλλον του. </a:t>
            </a:r>
          </a:p>
          <a:p>
            <a:pPr fontAlgn="base">
              <a:spcBef>
                <a:spcPct val="0"/>
              </a:spcBef>
              <a:spcAft>
                <a:spcPct val="0"/>
              </a:spcAft>
            </a:pPr>
            <a:endParaRPr lang="el-GR" altLang="el-GR" smtClean="0">
              <a:solidFill>
                <a:srgbClr val="000000"/>
              </a:solidFill>
            </a:endParaRPr>
          </a:p>
          <a:p>
            <a:pPr fontAlgn="base">
              <a:spcBef>
                <a:spcPct val="0"/>
              </a:spcBef>
              <a:spcAft>
                <a:spcPct val="0"/>
              </a:spcAft>
            </a:pPr>
            <a:endParaRPr lang="el-GR" altLang="el-GR" smtClean="0">
              <a:solidFill>
                <a:srgbClr val="000000"/>
              </a:solidFill>
            </a:endParaRPr>
          </a:p>
          <a:p>
            <a:pPr fontAlgn="base">
              <a:spcBef>
                <a:spcPct val="0"/>
              </a:spcBef>
              <a:spcAft>
                <a:spcPct val="0"/>
              </a:spcAft>
            </a:pPr>
            <a:r>
              <a:rPr lang="el-GR" altLang="el-GR" smtClean="0">
                <a:solidFill>
                  <a:srgbClr val="000000"/>
                </a:solidFill>
              </a:rPr>
              <a:t>Συνδέεται στενά με το κοινωνικό και πολιτισμικό περιβάλλον του ανθρώπου, έτσι ώστε κάτω από συνθήκες θετικής καλλιέργειας να εκδηλώνεται η ενυπάρχουσα, εγγενής τάση του ανθρώπου και να μετατρέπεται σε συνεχή χρονικά λειτουργική ικανότητα  </a:t>
            </a:r>
          </a:p>
          <a:p>
            <a:pPr fontAlgn="base">
              <a:spcBef>
                <a:spcPct val="0"/>
              </a:spcBef>
              <a:spcAft>
                <a:spcPct val="0"/>
              </a:spcAft>
            </a:pPr>
            <a:endParaRPr lang="el-GR" altLang="el-GR" smtClean="0">
              <a:solidFill>
                <a:srgbClr val="000000"/>
              </a:solidFill>
            </a:endParaRPr>
          </a:p>
          <a:p>
            <a:pPr fontAlgn="base">
              <a:spcBef>
                <a:spcPct val="0"/>
              </a:spcBef>
              <a:spcAft>
                <a:spcPct val="0"/>
              </a:spcAft>
            </a:pPr>
            <a:endParaRPr lang="el-GR" altLang="el-GR" smtClean="0">
              <a:solidFill>
                <a:srgbClr val="000000"/>
              </a:solidFill>
            </a:endParaRPr>
          </a:p>
          <a:p>
            <a:pPr fontAlgn="base">
              <a:spcBef>
                <a:spcPct val="0"/>
              </a:spcBef>
              <a:spcAft>
                <a:spcPct val="0"/>
              </a:spcAft>
            </a:pPr>
            <a:r>
              <a:rPr lang="el-GR" altLang="el-GR" smtClean="0">
                <a:solidFill>
                  <a:srgbClr val="000000"/>
                </a:solidFill>
              </a:rPr>
              <a:t>Έχει ως αποτέλεσμα τρόπους συμπεριφοράς που απορρέουν και συναρτώνται με τα ιδιαίτερα χαρακτηριστικά γνωρίσματα της προσωπικότητας του ατόμου που δημιουργεί.</a:t>
            </a:r>
          </a:p>
          <a:p>
            <a:pPr algn="ctr" eaLnBrk="0" fontAlgn="base" hangingPunct="0">
              <a:spcBef>
                <a:spcPct val="0"/>
              </a:spcBef>
              <a:spcAft>
                <a:spcPct val="0"/>
              </a:spcAft>
            </a:pPr>
            <a:endParaRPr lang="el-GR" altLang="el-GR" smtClean="0">
              <a:solidFill>
                <a:srgbClr val="000000"/>
              </a:solidFill>
            </a:endParaRPr>
          </a:p>
        </p:txBody>
      </p:sp>
    </p:spTree>
    <p:extLst>
      <p:ext uri="{BB962C8B-B14F-4D97-AF65-F5344CB8AC3E}">
        <p14:creationId xmlns:p14="http://schemas.microsoft.com/office/powerpoint/2010/main" val="1121292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7" name="Rectangle 5"/>
          <p:cNvSpPr>
            <a:spLocks noChangeArrowheads="1"/>
          </p:cNvSpPr>
          <p:nvPr/>
        </p:nvSpPr>
        <p:spPr bwMode="auto">
          <a:xfrm>
            <a:off x="1619250" y="1484313"/>
            <a:ext cx="6337300"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lnSpc>
                <a:spcPct val="150000"/>
              </a:lnSpc>
              <a:spcBef>
                <a:spcPct val="0"/>
              </a:spcBef>
              <a:spcAft>
                <a:spcPct val="0"/>
              </a:spcAft>
            </a:pPr>
            <a:r>
              <a:rPr lang="el-GR" altLang="el-GR" sz="2000" dirty="0">
                <a:solidFill>
                  <a:srgbClr val="000000"/>
                </a:solidFill>
                <a:latin typeface="Calibri" panose="020F0502020204030204" pitchFamily="34" charset="0"/>
              </a:rPr>
              <a:t>Αναζητούμε αναφορικά με τις δύο γνωστικές περιοχές </a:t>
            </a:r>
            <a:r>
              <a:rPr lang="el-GR" altLang="el-GR" sz="2000" dirty="0" smtClean="0">
                <a:solidFill>
                  <a:srgbClr val="000000"/>
                </a:solidFill>
                <a:latin typeface="Calibri" panose="020F0502020204030204" pitchFamily="34" charset="0"/>
              </a:rPr>
              <a:t>:</a:t>
            </a:r>
          </a:p>
          <a:p>
            <a:pPr algn="just" fontAlgn="base">
              <a:lnSpc>
                <a:spcPct val="150000"/>
              </a:lnSpc>
              <a:spcBef>
                <a:spcPct val="0"/>
              </a:spcBef>
              <a:spcAft>
                <a:spcPct val="0"/>
              </a:spcAft>
            </a:pPr>
            <a:endParaRPr lang="el-GR" altLang="el-GR" sz="2000" dirty="0">
              <a:solidFill>
                <a:srgbClr val="000000"/>
              </a:solidFill>
              <a:latin typeface="Calibri" panose="020F0502020204030204" pitchFamily="34" charset="0"/>
            </a:endParaRPr>
          </a:p>
          <a:p>
            <a:pPr marL="800100" lvl="1" indent="-342900" algn="just" fontAlgn="base">
              <a:lnSpc>
                <a:spcPct val="150000"/>
              </a:lnSpc>
              <a:spcBef>
                <a:spcPct val="0"/>
              </a:spcBef>
              <a:spcAft>
                <a:spcPct val="0"/>
              </a:spcAft>
              <a:buFont typeface="Wingdings" panose="05000000000000000000" pitchFamily="2" charset="2"/>
              <a:buChar char="ü"/>
            </a:pPr>
            <a:r>
              <a:rPr lang="el-GR" altLang="el-GR" sz="2000" dirty="0" smtClean="0">
                <a:solidFill>
                  <a:srgbClr val="000000"/>
                </a:solidFill>
                <a:latin typeface="Calibri" panose="020F0502020204030204" pitchFamily="34" charset="0"/>
              </a:rPr>
              <a:t>διεργασίες </a:t>
            </a:r>
            <a:r>
              <a:rPr lang="el-GR" altLang="el-GR" sz="2000" dirty="0">
                <a:solidFill>
                  <a:srgbClr val="000000"/>
                </a:solidFill>
                <a:latin typeface="Calibri" panose="020F0502020204030204" pitchFamily="34" charset="0"/>
              </a:rPr>
              <a:t>αποκωδικοποίησης, </a:t>
            </a:r>
          </a:p>
          <a:p>
            <a:pPr marL="800100" lvl="1" indent="-342900" algn="just" fontAlgn="base">
              <a:lnSpc>
                <a:spcPct val="150000"/>
              </a:lnSpc>
              <a:spcBef>
                <a:spcPct val="0"/>
              </a:spcBef>
              <a:spcAft>
                <a:spcPct val="0"/>
              </a:spcAft>
              <a:buFont typeface="Wingdings" panose="05000000000000000000" pitchFamily="2" charset="2"/>
              <a:buChar char="ü"/>
            </a:pPr>
            <a:r>
              <a:rPr lang="el-GR" altLang="el-GR" sz="2000" dirty="0">
                <a:solidFill>
                  <a:srgbClr val="000000"/>
                </a:solidFill>
                <a:latin typeface="Calibri" panose="020F0502020204030204" pitchFamily="34" charset="0"/>
              </a:rPr>
              <a:t>βαθύτερες διερευνήσεις </a:t>
            </a:r>
          </a:p>
          <a:p>
            <a:pPr marL="800100" lvl="1" indent="-342900" algn="just" fontAlgn="base">
              <a:lnSpc>
                <a:spcPct val="150000"/>
              </a:lnSpc>
              <a:spcBef>
                <a:spcPct val="0"/>
              </a:spcBef>
              <a:spcAft>
                <a:spcPct val="0"/>
              </a:spcAft>
              <a:buFont typeface="Wingdings" panose="05000000000000000000" pitchFamily="2" charset="2"/>
              <a:buChar char="ü"/>
            </a:pPr>
            <a:r>
              <a:rPr lang="el-GR" altLang="el-GR" sz="2000" dirty="0">
                <a:solidFill>
                  <a:srgbClr val="000000"/>
                </a:solidFill>
                <a:latin typeface="Calibri" panose="020F0502020204030204" pitchFamily="34" charset="0"/>
              </a:rPr>
              <a:t>ερμηνευτικά, σχήματα – μοντέλα και </a:t>
            </a:r>
          </a:p>
          <a:p>
            <a:pPr marL="800100" lvl="1" indent="-342900" algn="just" fontAlgn="base">
              <a:lnSpc>
                <a:spcPct val="150000"/>
              </a:lnSpc>
              <a:spcBef>
                <a:spcPct val="0"/>
              </a:spcBef>
              <a:spcAft>
                <a:spcPct val="0"/>
              </a:spcAft>
              <a:buFont typeface="Wingdings" panose="05000000000000000000" pitchFamily="2" charset="2"/>
              <a:buChar char="ü"/>
            </a:pPr>
            <a:r>
              <a:rPr lang="el-GR" altLang="el-GR" sz="2000" dirty="0">
                <a:solidFill>
                  <a:srgbClr val="000000"/>
                </a:solidFill>
                <a:latin typeface="Calibri" panose="020F0502020204030204" pitchFamily="34" charset="0"/>
              </a:rPr>
              <a:t>μεθοδολογικές προσεγγίσεις, </a:t>
            </a:r>
          </a:p>
          <a:p>
            <a:pPr marL="800100" lvl="1" indent="-342900" algn="just" fontAlgn="base">
              <a:lnSpc>
                <a:spcPct val="150000"/>
              </a:lnSpc>
              <a:spcBef>
                <a:spcPct val="0"/>
              </a:spcBef>
              <a:spcAft>
                <a:spcPct val="0"/>
              </a:spcAft>
              <a:buFont typeface="Wingdings" panose="05000000000000000000" pitchFamily="2" charset="2"/>
              <a:buChar char="ü"/>
            </a:pPr>
            <a:r>
              <a:rPr lang="el-GR" altLang="el-GR" sz="2000" dirty="0">
                <a:solidFill>
                  <a:srgbClr val="000000"/>
                </a:solidFill>
                <a:latin typeface="Calibri" panose="020F0502020204030204" pitchFamily="34" charset="0"/>
              </a:rPr>
              <a:t>Συγκλίσεις και αποκλίσεις </a:t>
            </a:r>
          </a:p>
        </p:txBody>
      </p:sp>
    </p:spTree>
    <p:extLst>
      <p:ext uri="{BB962C8B-B14F-4D97-AF65-F5344CB8AC3E}">
        <p14:creationId xmlns:p14="http://schemas.microsoft.com/office/powerpoint/2010/main" val="23106265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8" name="Rectangle 4"/>
          <p:cNvSpPr>
            <a:spLocks noChangeArrowheads="1"/>
          </p:cNvSpPr>
          <p:nvPr/>
        </p:nvSpPr>
        <p:spPr bwMode="auto">
          <a:xfrm>
            <a:off x="900113" y="1935163"/>
            <a:ext cx="6840537" cy="201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fontAlgn="base">
              <a:spcBef>
                <a:spcPct val="0"/>
              </a:spcBef>
              <a:spcAft>
                <a:spcPct val="0"/>
              </a:spcAft>
            </a:pPr>
            <a:endParaRPr lang="el-GR" altLang="el-GR" smtClean="0">
              <a:solidFill>
                <a:srgbClr val="000000"/>
              </a:solidFill>
            </a:endParaRPr>
          </a:p>
          <a:p>
            <a:pPr fontAlgn="base">
              <a:spcBef>
                <a:spcPct val="0"/>
              </a:spcBef>
              <a:spcAft>
                <a:spcPct val="0"/>
              </a:spcAft>
            </a:pPr>
            <a:r>
              <a:rPr lang="el-GR" altLang="el-GR" smtClean="0">
                <a:solidFill>
                  <a:srgbClr val="000000"/>
                </a:solidFill>
              </a:rPr>
              <a:t>Καθορίζεται τόσο από εξωτερικούς / περιβαλλοντικούς παράγοντες όσο και από εσωτερικές νοητικές επεξεργασίες, η συνισταμένη των οποίων ακολουθεί μια  καθορισμένη διαδικασία, αποτέλεσμα της οποίας είναι η παραγωγή «έργου» – προϊόντος (διανοητικού ή χειροπιαστού). </a:t>
            </a:r>
          </a:p>
          <a:p>
            <a:pPr algn="ctr" eaLnBrk="0" fontAlgn="base" hangingPunct="0">
              <a:spcBef>
                <a:spcPct val="0"/>
              </a:spcBef>
              <a:spcAft>
                <a:spcPct val="0"/>
              </a:spcAft>
            </a:pPr>
            <a:endParaRPr lang="el-GR" altLang="el-GR" smtClean="0">
              <a:solidFill>
                <a:srgbClr val="000000"/>
              </a:solidFill>
            </a:endParaRPr>
          </a:p>
        </p:txBody>
      </p:sp>
    </p:spTree>
    <p:extLst>
      <p:ext uri="{BB962C8B-B14F-4D97-AF65-F5344CB8AC3E}">
        <p14:creationId xmlns:p14="http://schemas.microsoft.com/office/powerpoint/2010/main" val="4546103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6" name="Picture 4" descr="DSC036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34524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780" name="Picture 4" descr="DSC036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07103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05" name="Picture 5" descr="DSC036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25" y="0"/>
            <a:ext cx="9217025" cy="691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86792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068" name="Picture 4" descr="DSC036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371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5092" name="Picture 4" descr="DSC036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4760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6114" name="Picture 2" descr="33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765175"/>
            <a:ext cx="6913562" cy="458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93036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7138" name="Object 2"/>
          <p:cNvGraphicFramePr>
            <a:graphicFrameLocks noChangeAspect="1"/>
          </p:cNvGraphicFramePr>
          <p:nvPr/>
        </p:nvGraphicFramePr>
        <p:xfrm>
          <a:off x="1258888" y="1268413"/>
          <a:ext cx="6696075" cy="4464050"/>
        </p:xfrm>
        <a:graphic>
          <a:graphicData uri="http://schemas.openxmlformats.org/presentationml/2006/ole">
            <mc:AlternateContent xmlns:mc="http://schemas.openxmlformats.org/markup-compatibility/2006">
              <mc:Choice xmlns:v="urn:schemas-microsoft-com:vml" Requires="v">
                <p:oleObj spid="_x0000_s1029" name="Εικόνα" r:id="rId3" imgW="2593440" imgH="1729800" progId="Word.Picture.8">
                  <p:embed/>
                </p:oleObj>
              </mc:Choice>
              <mc:Fallback>
                <p:oleObj name="Εικόνα" r:id="rId3" imgW="2593440" imgH="1729800" progId="Word.Picture.8">
                  <p:embed/>
                  <p:pic>
                    <p:nvPicPr>
                      <p:cNvPr id="0" name=""/>
                      <p:cNvPicPr>
                        <a:picLocks noChangeAspect="1" noChangeArrowheads="1"/>
                      </p:cNvPicPr>
                      <p:nvPr/>
                    </p:nvPicPr>
                    <p:blipFill>
                      <a:blip r:embed="rId4">
                        <a:lum bright="6000"/>
                        <a:extLst>
                          <a:ext uri="{28A0092B-C50C-407E-A947-70E740481C1C}">
                            <a14:useLocalDpi xmlns:a14="http://schemas.microsoft.com/office/drawing/2010/main" val="0"/>
                          </a:ext>
                        </a:extLst>
                      </a:blip>
                      <a:srcRect/>
                      <a:stretch>
                        <a:fillRect/>
                      </a:stretch>
                    </p:blipFill>
                    <p:spPr bwMode="auto">
                      <a:xfrm>
                        <a:off x="1258888" y="1268413"/>
                        <a:ext cx="6696075" cy="4464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01094658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62" name="Picture 2" descr="07_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765175"/>
            <a:ext cx="7488238" cy="498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396342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9186" name="Picture 2" descr="24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836613"/>
            <a:ext cx="720090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75780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0" name="Rectangle 4"/>
          <p:cNvSpPr>
            <a:spLocks noChangeArrowheads="1"/>
          </p:cNvSpPr>
          <p:nvPr/>
        </p:nvSpPr>
        <p:spPr bwMode="auto">
          <a:xfrm>
            <a:off x="1187624" y="1549638"/>
            <a:ext cx="6696744" cy="3365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fontAlgn="base">
              <a:lnSpc>
                <a:spcPct val="150000"/>
              </a:lnSpc>
              <a:spcBef>
                <a:spcPct val="0"/>
              </a:spcBef>
              <a:spcAft>
                <a:spcPct val="0"/>
              </a:spcAft>
            </a:pPr>
            <a:r>
              <a:rPr lang="el-GR" altLang="el-GR" b="1" dirty="0">
                <a:solidFill>
                  <a:srgbClr val="000000"/>
                </a:solidFill>
                <a:latin typeface="Calibri" panose="020F0502020204030204" pitchFamily="34" charset="0"/>
              </a:rPr>
              <a:t>Διαπίστωση </a:t>
            </a:r>
          </a:p>
          <a:p>
            <a:pPr fontAlgn="base">
              <a:lnSpc>
                <a:spcPct val="150000"/>
              </a:lnSpc>
              <a:spcBef>
                <a:spcPct val="0"/>
              </a:spcBef>
              <a:spcAft>
                <a:spcPct val="0"/>
              </a:spcAft>
            </a:pPr>
            <a:endParaRPr lang="el-GR" altLang="el-GR" dirty="0">
              <a:solidFill>
                <a:srgbClr val="000000"/>
              </a:solidFill>
              <a:latin typeface="Calibri" panose="020F0502020204030204" pitchFamily="34" charset="0"/>
            </a:endParaRPr>
          </a:p>
          <a:p>
            <a:pPr algn="just" fontAlgn="base">
              <a:lnSpc>
                <a:spcPct val="150000"/>
              </a:lnSpc>
              <a:spcBef>
                <a:spcPct val="0"/>
              </a:spcBef>
              <a:spcAft>
                <a:spcPct val="0"/>
              </a:spcAft>
            </a:pPr>
            <a:r>
              <a:rPr lang="el-GR" altLang="el-GR" dirty="0">
                <a:solidFill>
                  <a:srgbClr val="000000"/>
                </a:solidFill>
                <a:latin typeface="Calibri" panose="020F0502020204030204" pitchFamily="34" charset="0"/>
              </a:rPr>
              <a:t>Παρακολουθώντας ένα μάθημα που γίνεται παραδοσιακά με </a:t>
            </a:r>
            <a:r>
              <a:rPr lang="el-GR" altLang="el-GR" dirty="0" smtClean="0">
                <a:solidFill>
                  <a:srgbClr val="000000"/>
                </a:solidFill>
                <a:latin typeface="Calibri" panose="020F0502020204030204" pitchFamily="34" charset="0"/>
              </a:rPr>
              <a:t>βασικά εποπτικά μέσα την  κιμωλία  και τον πίνακα, </a:t>
            </a:r>
            <a:r>
              <a:rPr lang="el-GR" altLang="el-GR" dirty="0">
                <a:solidFill>
                  <a:srgbClr val="000000"/>
                </a:solidFill>
                <a:latin typeface="Calibri" panose="020F0502020204030204" pitchFamily="34" charset="0"/>
              </a:rPr>
              <a:t>ο εκπαιδευτικός πάντα αναρωτιέται πόσο ποιοτικότερη και ουσιαστικότερη θα ήταν η διδασκαλία αν υπήρχε τρόπος  να εμπλακεί ο μαθητής άμεσα και να χειριστεί και να μελετήσει το πραγματικό φυσικό, χημικό, βιολογικό σύστημα </a:t>
            </a:r>
          </a:p>
        </p:txBody>
      </p:sp>
    </p:spTree>
    <p:extLst>
      <p:ext uri="{BB962C8B-B14F-4D97-AF65-F5344CB8AC3E}">
        <p14:creationId xmlns:p14="http://schemas.microsoft.com/office/powerpoint/2010/main" val="40716322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0210" name="Picture 2" descr="03_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981075"/>
            <a:ext cx="7345363" cy="491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06744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4" name="Rectangle 4"/>
          <p:cNvSpPr>
            <a:spLocks noChangeArrowheads="1"/>
          </p:cNvSpPr>
          <p:nvPr/>
        </p:nvSpPr>
        <p:spPr bwMode="auto">
          <a:xfrm>
            <a:off x="899592" y="1628800"/>
            <a:ext cx="7561212"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fontAlgn="base">
              <a:lnSpc>
                <a:spcPct val="150000"/>
              </a:lnSpc>
              <a:spcBef>
                <a:spcPct val="0"/>
              </a:spcBef>
              <a:spcAft>
                <a:spcPct val="0"/>
              </a:spcAft>
            </a:pPr>
            <a:r>
              <a:rPr lang="el-GR" altLang="el-GR" sz="2000" b="1" dirty="0">
                <a:solidFill>
                  <a:srgbClr val="000000"/>
                </a:solidFill>
                <a:latin typeface="Calibri" panose="020F0502020204030204" pitchFamily="34" charset="0"/>
              </a:rPr>
              <a:t>Ερώτημα</a:t>
            </a:r>
          </a:p>
          <a:p>
            <a:pPr algn="just" fontAlgn="base">
              <a:lnSpc>
                <a:spcPct val="150000"/>
              </a:lnSpc>
              <a:spcBef>
                <a:spcPct val="0"/>
              </a:spcBef>
              <a:spcAft>
                <a:spcPct val="0"/>
              </a:spcAft>
            </a:pPr>
            <a:endParaRPr lang="el-GR" altLang="el-GR" sz="2000" b="1" dirty="0">
              <a:solidFill>
                <a:srgbClr val="000000"/>
              </a:solidFill>
              <a:latin typeface="Calibri" panose="020F0502020204030204" pitchFamily="34" charset="0"/>
            </a:endParaRPr>
          </a:p>
          <a:p>
            <a:pPr algn="just" fontAlgn="base">
              <a:lnSpc>
                <a:spcPct val="150000"/>
              </a:lnSpc>
              <a:spcBef>
                <a:spcPct val="0"/>
              </a:spcBef>
              <a:spcAft>
                <a:spcPct val="0"/>
              </a:spcAft>
            </a:pPr>
            <a:r>
              <a:rPr lang="el-GR" altLang="el-GR" sz="2000" dirty="0">
                <a:solidFill>
                  <a:srgbClr val="000000"/>
                </a:solidFill>
                <a:latin typeface="Calibri" panose="020F0502020204030204" pitchFamily="34" charset="0"/>
              </a:rPr>
              <a:t>Πως μπορεί ο μαθητής να μετατραπεί από </a:t>
            </a:r>
            <a:r>
              <a:rPr lang="el-GR" altLang="el-GR" sz="2000" b="1" dirty="0">
                <a:solidFill>
                  <a:srgbClr val="000000"/>
                </a:solidFill>
                <a:latin typeface="Calibri" panose="020F0502020204030204" pitchFamily="34" charset="0"/>
              </a:rPr>
              <a:t>παθητικό θεατή</a:t>
            </a:r>
            <a:r>
              <a:rPr lang="el-GR" altLang="el-GR" sz="2000" dirty="0">
                <a:solidFill>
                  <a:srgbClr val="000000"/>
                </a:solidFill>
                <a:latin typeface="Calibri" panose="020F0502020204030204" pitchFamily="34" charset="0"/>
              </a:rPr>
              <a:t> διαδικασιών, χειρισμών και μετρήσεων που εκτελούνται από τον διδάσκοντα </a:t>
            </a:r>
            <a:r>
              <a:rPr lang="el-GR" altLang="el-GR" sz="2000" b="1" dirty="0">
                <a:solidFill>
                  <a:srgbClr val="000000"/>
                </a:solidFill>
                <a:latin typeface="Calibri" panose="020F0502020204030204" pitchFamily="34" charset="0"/>
              </a:rPr>
              <a:t>σε συμμέτοχο</a:t>
            </a:r>
            <a:r>
              <a:rPr lang="el-GR" altLang="el-GR" sz="2000" dirty="0">
                <a:solidFill>
                  <a:srgbClr val="000000"/>
                </a:solidFill>
                <a:latin typeface="Calibri" panose="020F0502020204030204" pitchFamily="34" charset="0"/>
              </a:rPr>
              <a:t> που ενεργεί, στοχάζεται και τελικώς οικοδομεί /πραγματώνει τη γνώση του. </a:t>
            </a:r>
          </a:p>
          <a:p>
            <a:pPr fontAlgn="base">
              <a:spcBef>
                <a:spcPct val="0"/>
              </a:spcBef>
              <a:spcAft>
                <a:spcPct val="0"/>
              </a:spcAft>
            </a:pPr>
            <a:endParaRPr lang="el-GR" altLang="el-GR" sz="2400" dirty="0">
              <a:solidFill>
                <a:srgbClr val="000000"/>
              </a:solidFill>
            </a:endParaRPr>
          </a:p>
          <a:p>
            <a:pPr fontAlgn="base">
              <a:spcBef>
                <a:spcPct val="0"/>
              </a:spcBef>
              <a:spcAft>
                <a:spcPct val="0"/>
              </a:spcAft>
            </a:pPr>
            <a:endParaRPr lang="el-GR" altLang="el-GR" sz="2400" dirty="0">
              <a:solidFill>
                <a:srgbClr val="000000"/>
              </a:solidFill>
            </a:endParaRPr>
          </a:p>
        </p:txBody>
      </p:sp>
    </p:spTree>
    <p:extLst>
      <p:ext uri="{BB962C8B-B14F-4D97-AF65-F5344CB8AC3E}">
        <p14:creationId xmlns:p14="http://schemas.microsoft.com/office/powerpoint/2010/main" val="3360873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9" name="Rectangle 5"/>
          <p:cNvSpPr>
            <a:spLocks noChangeArrowheads="1"/>
          </p:cNvSpPr>
          <p:nvPr/>
        </p:nvSpPr>
        <p:spPr bwMode="auto">
          <a:xfrm rot="10800000" flipV="1">
            <a:off x="1763688" y="873877"/>
            <a:ext cx="6048672"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lnSpc>
                <a:spcPct val="150000"/>
              </a:lnSpc>
              <a:spcBef>
                <a:spcPct val="0"/>
              </a:spcBef>
              <a:spcAft>
                <a:spcPct val="0"/>
              </a:spcAft>
            </a:pPr>
            <a:r>
              <a:rPr lang="el-GR" altLang="el-GR" sz="2000" dirty="0">
                <a:solidFill>
                  <a:srgbClr val="000000"/>
                </a:solidFill>
                <a:latin typeface="Calibri" panose="020F0502020204030204" pitchFamily="34" charset="0"/>
              </a:rPr>
              <a:t>Μια τέτοια διαδικασία ενεργητικού τύπου προϋποθέτει από τον μαθητή:</a:t>
            </a:r>
          </a:p>
          <a:p>
            <a:pPr lvl="2" indent="-192088" fontAlgn="base">
              <a:lnSpc>
                <a:spcPct val="150000"/>
              </a:lnSpc>
              <a:spcBef>
                <a:spcPct val="0"/>
              </a:spcBef>
              <a:spcAft>
                <a:spcPct val="0"/>
              </a:spcAft>
              <a:buFontTx/>
              <a:buChar char="•"/>
            </a:pPr>
            <a:endParaRPr lang="el-GR" altLang="el-GR" sz="2000" dirty="0" smtClean="0">
              <a:solidFill>
                <a:srgbClr val="000000"/>
              </a:solidFill>
              <a:latin typeface="Calibri" panose="020F0502020204030204" pitchFamily="34" charset="0"/>
            </a:endParaRPr>
          </a:p>
          <a:p>
            <a:pPr marL="1065212" lvl="2" indent="-342900" fontAlgn="base">
              <a:lnSpc>
                <a:spcPct val="150000"/>
              </a:lnSpc>
              <a:spcBef>
                <a:spcPct val="0"/>
              </a:spcBef>
              <a:spcAft>
                <a:spcPct val="0"/>
              </a:spcAft>
              <a:buFont typeface="Wingdings" panose="05000000000000000000" pitchFamily="2" charset="2"/>
              <a:buChar char="ü"/>
            </a:pPr>
            <a:r>
              <a:rPr lang="el-GR" altLang="el-GR" sz="2000" dirty="0" smtClean="0">
                <a:solidFill>
                  <a:srgbClr val="000000"/>
                </a:solidFill>
                <a:latin typeface="Calibri" panose="020F0502020204030204" pitchFamily="34" charset="0"/>
              </a:rPr>
              <a:t>να </a:t>
            </a:r>
            <a:r>
              <a:rPr lang="el-GR" altLang="el-GR" sz="2000" dirty="0">
                <a:solidFill>
                  <a:srgbClr val="000000"/>
                </a:solidFill>
                <a:latin typeface="Calibri" panose="020F0502020204030204" pitchFamily="34" charset="0"/>
              </a:rPr>
              <a:t>παρατηρεί, </a:t>
            </a:r>
          </a:p>
          <a:p>
            <a:pPr marL="1065212" lvl="2" indent="-342900" fontAlgn="base">
              <a:lnSpc>
                <a:spcPct val="150000"/>
              </a:lnSpc>
              <a:spcBef>
                <a:spcPct val="0"/>
              </a:spcBef>
              <a:spcAft>
                <a:spcPct val="0"/>
              </a:spcAft>
              <a:buFont typeface="Wingdings" panose="05000000000000000000" pitchFamily="2" charset="2"/>
              <a:buChar char="ü"/>
            </a:pPr>
            <a:r>
              <a:rPr lang="el-GR" altLang="el-GR" sz="2000" dirty="0">
                <a:solidFill>
                  <a:srgbClr val="000000"/>
                </a:solidFill>
                <a:latin typeface="Calibri" panose="020F0502020204030204" pitchFamily="34" charset="0"/>
              </a:rPr>
              <a:t>να χειρίζεται, </a:t>
            </a:r>
            <a:endParaRPr lang="el-GR" altLang="el-GR" sz="2000" dirty="0" smtClean="0">
              <a:solidFill>
                <a:srgbClr val="000000"/>
              </a:solidFill>
              <a:latin typeface="Calibri" panose="020F0502020204030204" pitchFamily="34" charset="0"/>
            </a:endParaRPr>
          </a:p>
          <a:p>
            <a:pPr marL="1065212" lvl="2" indent="-342900" fontAlgn="base">
              <a:lnSpc>
                <a:spcPct val="150000"/>
              </a:lnSpc>
              <a:spcBef>
                <a:spcPct val="0"/>
              </a:spcBef>
              <a:spcAft>
                <a:spcPct val="0"/>
              </a:spcAft>
              <a:buFont typeface="Wingdings" panose="05000000000000000000" pitchFamily="2" charset="2"/>
              <a:buChar char="ü"/>
            </a:pPr>
            <a:r>
              <a:rPr lang="el-GR" altLang="el-GR" sz="2000" dirty="0" smtClean="0">
                <a:solidFill>
                  <a:srgbClr val="000000"/>
                </a:solidFill>
                <a:latin typeface="Calibri" panose="020F0502020204030204" pitchFamily="34" charset="0"/>
              </a:rPr>
              <a:t>να </a:t>
            </a:r>
            <a:r>
              <a:rPr lang="el-GR" altLang="el-GR" sz="2000" dirty="0">
                <a:solidFill>
                  <a:srgbClr val="000000"/>
                </a:solidFill>
                <a:latin typeface="Calibri" panose="020F0502020204030204" pitchFamily="34" charset="0"/>
              </a:rPr>
              <a:t>μαθαίνει, </a:t>
            </a:r>
          </a:p>
          <a:p>
            <a:pPr marL="1065212" lvl="2" indent="-342900" fontAlgn="base">
              <a:lnSpc>
                <a:spcPct val="150000"/>
              </a:lnSpc>
              <a:spcBef>
                <a:spcPct val="0"/>
              </a:spcBef>
              <a:spcAft>
                <a:spcPct val="0"/>
              </a:spcAft>
              <a:buFont typeface="Wingdings" panose="05000000000000000000" pitchFamily="2" charset="2"/>
              <a:buChar char="ü"/>
            </a:pPr>
            <a:r>
              <a:rPr lang="el-GR" altLang="el-GR" sz="2000" dirty="0">
                <a:solidFill>
                  <a:srgbClr val="000000"/>
                </a:solidFill>
                <a:latin typeface="Calibri" panose="020F0502020204030204" pitchFamily="34" charset="0"/>
              </a:rPr>
              <a:t>να μιλάει και </a:t>
            </a:r>
          </a:p>
          <a:p>
            <a:pPr marL="1065212" lvl="2" indent="-342900" fontAlgn="base">
              <a:lnSpc>
                <a:spcPct val="150000"/>
              </a:lnSpc>
              <a:spcBef>
                <a:spcPct val="0"/>
              </a:spcBef>
              <a:spcAft>
                <a:spcPct val="0"/>
              </a:spcAft>
              <a:buFont typeface="Wingdings" panose="05000000000000000000" pitchFamily="2" charset="2"/>
              <a:buChar char="ü"/>
            </a:pPr>
            <a:r>
              <a:rPr lang="el-GR" altLang="el-GR" sz="2000" dirty="0">
                <a:solidFill>
                  <a:srgbClr val="000000"/>
                </a:solidFill>
                <a:latin typeface="Calibri" panose="020F0502020204030204" pitchFamily="34" charset="0"/>
              </a:rPr>
              <a:t>να γράφει </a:t>
            </a:r>
          </a:p>
          <a:p>
            <a:pPr fontAlgn="base">
              <a:lnSpc>
                <a:spcPct val="150000"/>
              </a:lnSpc>
              <a:spcBef>
                <a:spcPct val="0"/>
              </a:spcBef>
              <a:spcAft>
                <a:spcPct val="0"/>
              </a:spcAft>
            </a:pPr>
            <a:endParaRPr lang="el-GR" altLang="el-GR" sz="2000" dirty="0" smtClean="0">
              <a:solidFill>
                <a:srgbClr val="000000"/>
              </a:solidFill>
              <a:latin typeface="Calibri" panose="020F0502020204030204" pitchFamily="34" charset="0"/>
            </a:endParaRPr>
          </a:p>
          <a:p>
            <a:pPr fontAlgn="base">
              <a:lnSpc>
                <a:spcPct val="150000"/>
              </a:lnSpc>
              <a:spcBef>
                <a:spcPct val="0"/>
              </a:spcBef>
              <a:spcAft>
                <a:spcPct val="0"/>
              </a:spcAft>
            </a:pPr>
            <a:r>
              <a:rPr lang="el-GR" altLang="el-GR" sz="2000" dirty="0" smtClean="0">
                <a:solidFill>
                  <a:srgbClr val="000000"/>
                </a:solidFill>
                <a:latin typeface="Calibri" panose="020F0502020204030204" pitchFamily="34" charset="0"/>
              </a:rPr>
              <a:t>σχετικά με αυτό που </a:t>
            </a:r>
            <a:r>
              <a:rPr lang="el-GR" altLang="el-GR" sz="2000" dirty="0">
                <a:solidFill>
                  <a:srgbClr val="000000"/>
                </a:solidFill>
                <a:latin typeface="Calibri" panose="020F0502020204030204" pitchFamily="34" charset="0"/>
              </a:rPr>
              <a:t>κατακτά </a:t>
            </a:r>
          </a:p>
          <a:p>
            <a:pPr fontAlgn="base">
              <a:lnSpc>
                <a:spcPct val="150000"/>
              </a:lnSpc>
              <a:spcBef>
                <a:spcPct val="0"/>
              </a:spcBef>
              <a:spcAft>
                <a:spcPct val="0"/>
              </a:spcAft>
            </a:pPr>
            <a:endParaRPr lang="el-GR" altLang="el-GR" sz="2400" dirty="0">
              <a:solidFill>
                <a:srgbClr val="000000"/>
              </a:solidFill>
            </a:endParaRPr>
          </a:p>
        </p:txBody>
      </p:sp>
    </p:spTree>
    <p:extLst>
      <p:ext uri="{BB962C8B-B14F-4D97-AF65-F5344CB8AC3E}">
        <p14:creationId xmlns:p14="http://schemas.microsoft.com/office/powerpoint/2010/main" val="1681803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899592" y="1905506"/>
            <a:ext cx="6840760" cy="1891287"/>
          </a:xfrm>
          <a:prstGeom prst="rect">
            <a:avLst/>
          </a:prstGeom>
        </p:spPr>
        <p:txBody>
          <a:bodyPr wrap="square">
            <a:spAutoFit/>
          </a:bodyPr>
          <a:lstStyle/>
          <a:p>
            <a:pPr marL="606425" lvl="1" indent="-342900" algn="just" fontAlgn="base">
              <a:lnSpc>
                <a:spcPct val="150000"/>
              </a:lnSpc>
              <a:spcBef>
                <a:spcPct val="0"/>
              </a:spcBef>
              <a:spcAft>
                <a:spcPct val="0"/>
              </a:spcAft>
              <a:buFont typeface="Wingdings" panose="05000000000000000000" pitchFamily="2" charset="2"/>
              <a:buChar char="ü"/>
            </a:pPr>
            <a:r>
              <a:rPr lang="el-GR" altLang="el-GR" sz="2000" dirty="0">
                <a:solidFill>
                  <a:srgbClr val="000000"/>
                </a:solidFill>
                <a:latin typeface="Calibri" panose="020F0502020204030204" pitchFamily="34" charset="0"/>
              </a:rPr>
              <a:t>επικοινωνώντας και διαμεσολαβώντας εμπειρίες και γνώσεις </a:t>
            </a:r>
            <a:endParaRPr lang="el-GR" altLang="el-GR" sz="2000" dirty="0" smtClean="0">
              <a:solidFill>
                <a:srgbClr val="000000"/>
              </a:solidFill>
              <a:latin typeface="Calibri" panose="020F0502020204030204" pitchFamily="34" charset="0"/>
            </a:endParaRPr>
          </a:p>
          <a:p>
            <a:pPr marL="606425" lvl="1" indent="-342900" algn="just" fontAlgn="base">
              <a:lnSpc>
                <a:spcPct val="150000"/>
              </a:lnSpc>
              <a:spcBef>
                <a:spcPct val="0"/>
              </a:spcBef>
              <a:spcAft>
                <a:spcPct val="0"/>
              </a:spcAft>
              <a:buFont typeface="Wingdings" panose="05000000000000000000" pitchFamily="2" charset="2"/>
              <a:buChar char="ü"/>
            </a:pPr>
            <a:r>
              <a:rPr lang="el-GR" altLang="el-GR" sz="2000" dirty="0" smtClean="0">
                <a:solidFill>
                  <a:srgbClr val="000000"/>
                </a:solidFill>
                <a:latin typeface="Calibri" panose="020F0502020204030204" pitchFamily="34" charset="0"/>
              </a:rPr>
              <a:t>συσχετίζοντας </a:t>
            </a:r>
            <a:r>
              <a:rPr lang="el-GR" altLang="el-GR" sz="2000" dirty="0">
                <a:solidFill>
                  <a:srgbClr val="000000"/>
                </a:solidFill>
                <a:latin typeface="Calibri" panose="020F0502020204030204" pitchFamily="34" charset="0"/>
              </a:rPr>
              <a:t>τες με άλλες </a:t>
            </a:r>
            <a:r>
              <a:rPr lang="el-GR" altLang="el-GR" sz="2000" dirty="0" smtClean="0">
                <a:solidFill>
                  <a:srgbClr val="000000"/>
                </a:solidFill>
                <a:latin typeface="Calibri" panose="020F0502020204030204" pitchFamily="34" charset="0"/>
              </a:rPr>
              <a:t>προηγούμενες</a:t>
            </a:r>
          </a:p>
          <a:p>
            <a:pPr marL="606425" lvl="1" indent="-342900" algn="just" fontAlgn="base">
              <a:lnSpc>
                <a:spcPct val="150000"/>
              </a:lnSpc>
              <a:spcBef>
                <a:spcPct val="0"/>
              </a:spcBef>
              <a:spcAft>
                <a:spcPct val="0"/>
              </a:spcAft>
              <a:buFont typeface="Wingdings" panose="05000000000000000000" pitchFamily="2" charset="2"/>
              <a:buChar char="ü"/>
            </a:pPr>
            <a:r>
              <a:rPr lang="el-GR" altLang="el-GR" sz="2000" dirty="0" smtClean="0">
                <a:solidFill>
                  <a:srgbClr val="000000"/>
                </a:solidFill>
                <a:latin typeface="Calibri" panose="020F0502020204030204" pitchFamily="34" charset="0"/>
              </a:rPr>
              <a:t> κυριαρχώντας </a:t>
            </a:r>
            <a:r>
              <a:rPr lang="el-GR" altLang="el-GR" sz="2000" dirty="0">
                <a:solidFill>
                  <a:srgbClr val="000000"/>
                </a:solidFill>
                <a:latin typeface="Calibri" panose="020F0502020204030204" pitchFamily="34" charset="0"/>
              </a:rPr>
              <a:t>στα συμβάντα της  καθημερινής του ζωής</a:t>
            </a:r>
          </a:p>
        </p:txBody>
      </p:sp>
    </p:spTree>
    <p:extLst>
      <p:ext uri="{BB962C8B-B14F-4D97-AF65-F5344CB8AC3E}">
        <p14:creationId xmlns:p14="http://schemas.microsoft.com/office/powerpoint/2010/main" val="3438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2" name="Rectangle 4"/>
          <p:cNvSpPr>
            <a:spLocks noChangeArrowheads="1"/>
          </p:cNvSpPr>
          <p:nvPr/>
        </p:nvSpPr>
        <p:spPr bwMode="auto">
          <a:xfrm>
            <a:off x="827088" y="1844824"/>
            <a:ext cx="7616825" cy="2343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fontAlgn="base">
              <a:lnSpc>
                <a:spcPct val="150000"/>
              </a:lnSpc>
              <a:spcBef>
                <a:spcPct val="0"/>
              </a:spcBef>
              <a:spcAft>
                <a:spcPct val="0"/>
              </a:spcAft>
            </a:pPr>
            <a:r>
              <a:rPr lang="el-GR" altLang="el-GR" sz="2000" dirty="0">
                <a:solidFill>
                  <a:srgbClr val="000000"/>
                </a:solidFill>
                <a:latin typeface="Calibri" panose="020F0502020204030204" pitchFamily="34" charset="0"/>
              </a:rPr>
              <a:t>Μια μαθησιακή διαδικασία βιωματικού τύπου αντί να ξεκόβει την μελέτη των φυσικών επιστημών και των προβλημάτων του περιβάλλοντος από τον καθημερινό κόσμο του μαθητή την επανεισαγάγει με τον καλλίτερο δυνατό τρόπο καθιστώντας την μέρος της καθημερινής πράξης του μαθητή. </a:t>
            </a:r>
          </a:p>
        </p:txBody>
      </p:sp>
    </p:spTree>
    <p:extLst>
      <p:ext uri="{BB962C8B-B14F-4D97-AF65-F5344CB8AC3E}">
        <p14:creationId xmlns:p14="http://schemas.microsoft.com/office/powerpoint/2010/main" val="1613828468"/>
      </p:ext>
    </p:extLst>
  </p:cSld>
  <p:clrMapOvr>
    <a:masterClrMapping/>
  </p:clrMapOvr>
</p:sld>
</file>

<file path=ppt/theme/theme1.xml><?xml version="1.0" encoding="utf-8"?>
<a:theme xmlns:a="http://schemas.openxmlformats.org/drawingml/2006/main" name="Προεπιλεγμένη σχεδίαση">
  <a:themeElements>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Προεπιλεγμένη σχεδίαση">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Προεπιλεγμένη σχεδίαση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Προεπιλεγμένη σχεδίαση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Προεπιλεγμένη σχεδίαση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Προεπιλεγμένη σχεδίαση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Προεπιλεγμένη σχεδίαση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Προεπιλεγμένη σχεδίαση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Προεπιλεγμένη σχεδίαση">
  <a:themeElements>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Προεπιλεγμένη σχεδίαση">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Προεπιλεγμένη σχεδίαση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Προεπιλεγμένη σχεδίαση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Προεπιλεγμένη σχεδίαση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Προεπιλεγμένη σχεδίαση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Προεπιλεγμένη σχεδίαση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Προεπιλεγμένη σχεδίαση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49</TotalTime>
  <Words>1693</Words>
  <Application>Microsoft Office PowerPoint</Application>
  <PresentationFormat>Προβολή στην οθόνη (4:3)</PresentationFormat>
  <Paragraphs>169</Paragraphs>
  <Slides>50</Slides>
  <Notes>0</Notes>
  <HiddenSlides>0</HiddenSlides>
  <MMClips>0</MMClips>
  <ScaleCrop>false</ScaleCrop>
  <HeadingPairs>
    <vt:vector size="6" baseType="variant">
      <vt:variant>
        <vt:lpstr>Θέμα</vt:lpstr>
      </vt:variant>
      <vt:variant>
        <vt:i4>2</vt:i4>
      </vt:variant>
      <vt:variant>
        <vt:lpstr>Ενσωματωμένοι διακομιστές OLE</vt:lpstr>
      </vt:variant>
      <vt:variant>
        <vt:i4>1</vt:i4>
      </vt:variant>
      <vt:variant>
        <vt:lpstr>Τίτλοι διαφανειών</vt:lpstr>
      </vt:variant>
      <vt:variant>
        <vt:i4>50</vt:i4>
      </vt:variant>
    </vt:vector>
  </HeadingPairs>
  <TitlesOfParts>
    <vt:vector size="53" baseType="lpstr">
      <vt:lpstr>Προεπιλεγμένη σχεδίαση</vt:lpstr>
      <vt:lpstr>1_Προεπιλεγμένη σχεδίαση</vt:lpstr>
      <vt:lpstr>Εικόνα του Microsoft Word</vt:lpstr>
      <vt:lpstr>Η Φυσική και η διδασκαλία της στις ΣΜΕΑ και τις Ειδικές Τάξεις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Η Φυσική ως Επιστήμη</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Η διδασκαλία της Φυσικής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Η δημιουργική σκέψη</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Οι Φυσικές Επιστήμες  στις ΣΜΕΑ και τις Ειδικές Τάξεις</dc:title>
  <dc:creator>Dionisis</dc:creator>
  <cp:lastModifiedBy>Dionisis</cp:lastModifiedBy>
  <cp:revision>8</cp:revision>
  <dcterms:created xsi:type="dcterms:W3CDTF">2013-11-05T21:19:58Z</dcterms:created>
  <dcterms:modified xsi:type="dcterms:W3CDTF">2013-11-05T23:33:22Z</dcterms:modified>
</cp:coreProperties>
</file>