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9" r:id="rId2"/>
    <p:sldId id="303" r:id="rId3"/>
    <p:sldId id="327" r:id="rId4"/>
    <p:sldId id="305" r:id="rId5"/>
    <p:sldId id="304" r:id="rId6"/>
    <p:sldId id="307" r:id="rId7"/>
    <p:sldId id="286" r:id="rId8"/>
    <p:sldId id="323" r:id="rId9"/>
    <p:sldId id="324" r:id="rId10"/>
    <p:sldId id="325" r:id="rId11"/>
    <p:sldId id="326" r:id="rId12"/>
    <p:sldId id="316" r:id="rId13"/>
    <p:sldId id="317" r:id="rId14"/>
    <p:sldId id="313" r:id="rId15"/>
    <p:sldId id="314" r:id="rId16"/>
    <p:sldId id="315" r:id="rId17"/>
    <p:sldId id="322" r:id="rId18"/>
    <p:sldId id="318" r:id="rId19"/>
    <p:sldId id="320" r:id="rId20"/>
    <p:sldId id="321" r:id="rId21"/>
    <p:sldId id="301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Προεπιλεγμένη ενότητα" id="{779CC93D-E52E-4D84-901B-11D7331DD495}">
          <p14:sldIdLst>
            <p14:sldId id="259"/>
            <p14:sldId id="303"/>
            <p14:sldId id="327"/>
            <p14:sldId id="305"/>
            <p14:sldId id="304"/>
            <p14:sldId id="307"/>
          </p14:sldIdLst>
        </p14:section>
        <p14:section name="Επισκόπηση και στόχοι" id="{ABA716BF-3A5C-4ADB-94C9-CFEF84EBA240}">
          <p14:sldIdLst/>
        </p14:section>
        <p14:section name="Θέμα 1" id="{6D9936A3-3945-4757-BC8B-B5C252D8E036}">
          <p14:sldIdLst>
            <p14:sldId id="286"/>
            <p14:sldId id="323"/>
            <p14:sldId id="324"/>
            <p14:sldId id="325"/>
            <p14:sldId id="326"/>
            <p14:sldId id="316"/>
            <p14:sldId id="317"/>
            <p14:sldId id="313"/>
            <p14:sldId id="314"/>
            <p14:sldId id="315"/>
            <p14:sldId id="322"/>
            <p14:sldId id="318"/>
            <p14:sldId id="320"/>
            <p14:sldId id="321"/>
            <p14:sldId id="301"/>
          </p14:sldIdLst>
        </p14:section>
        <p14:section name="Δείγμα διαφανειών των εφέ προβολής" id="{BAB3A466-96C9-4230-9978-795378D75699}">
          <p14:sldIdLst/>
        </p14:section>
        <p14:section name="Μελέτη περίπτωσης" id="{8C0305C9-B152-4FBA-A789-FE1976D53990}">
          <p14:sldIdLst/>
        </p14:section>
        <p14:section name="Συμπέρασμα και σύνοψη" id="{790CEF5B-569A-4C2F-BED5-750B08C0E5AD}">
          <p14:sldIdLst/>
        </p14:section>
        <p14:section name="Παράρτημα" id="{3F78B471-41DA-46F2-A8E4-97E471896AB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Φωτεινό στυλ 1 - Έμφαση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Φωτεινό στυλ 3 - Έμφαση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74" autoAdjust="0"/>
    <p:restoredTop sz="83977" autoAdjust="0"/>
  </p:normalViewPr>
  <p:slideViewPr>
    <p:cSldViewPr>
      <p:cViewPr>
        <p:scale>
          <a:sx n="80" d="100"/>
          <a:sy n="80" d="100"/>
        </p:scale>
        <p:origin x="-117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l-GR"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l-GR" sz="1200"/>
            </a:lvl1pPr>
          </a:lstStyle>
          <a:p>
            <a:fld id="{D83FDC75-7F73-4A4A-A77C-09AADF00E0EA}" type="datetimeFigureOut">
              <a:rPr lang="el-GR" smtClean="0"/>
              <a:pPr/>
              <a:t>23/1/2015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l-GR" sz="1200"/>
            </a:lvl1pPr>
          </a:lstStyle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l-GR" sz="1200"/>
            </a:lvl1pPr>
          </a:lstStyle>
          <a:p>
            <a:fld id="{459226BF-1F13-42D3-80DC-373E7ADD1EB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5374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l-GR" sz="1200"/>
            </a:lvl1pPr>
          </a:lstStyle>
          <a:p>
            <a:fld id="{48AEF76B-3757-4A0B-AF93-28494465C1DD}" type="datetimeFigureOut">
              <a:rPr lang="en-US"/>
              <a:pPr/>
              <a:t>1/23/2015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l-GR" sz="1200"/>
            </a:lvl1pPr>
          </a:lstStyle>
          <a:p>
            <a:fld id="{75693FD4-8F83-4EF7-AC3F-0DC0388986B0}" type="slidenum">
              <a:rPr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126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/>
            </a:pPr>
            <a:r>
              <a:rPr lang="el-GR" dirty="0" smtClean="0"/>
              <a:t>Χρησιμοποιήστε μια κεφαλίδα ενότητας για κάθε θέμα, προκειμένου να υπάρχει σαφήνεια για το κοινό. 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l-GR" smtClean="0"/>
              <a:pPr/>
              <a:t>7</a:t>
            </a:fld>
            <a:endParaRPr 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/>
            </a:pPr>
            <a:r>
              <a:rPr lang="el-GR" dirty="0" smtClean="0"/>
              <a:t>Χρησιμοποιήστε μια κεφαλίδα ενότητας για κάθε θέμα, προκειμένου να υπάρχει σαφήνεια για το κοινό. 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l-GR" smtClean="0"/>
              <a:pPr/>
              <a:t>12</a:t>
            </a:fld>
            <a:endParaRPr lang="el-G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/>
            </a:pPr>
            <a:r>
              <a:rPr lang="el-GR" dirty="0" smtClean="0"/>
              <a:t>Χρησιμοποιήστε μια κεφαλίδα ενότητας για κάθε θέμα, προκειμένου να υπάρχει σαφήνεια για το κοινό. 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l-GR" smtClean="0"/>
              <a:pPr/>
              <a:t>18</a:t>
            </a:fld>
            <a:endParaRPr lang="el-G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1200" b="0" dirty="0" smtClean="0"/>
              <a:t>Σαφής παρουσίαση (</a:t>
            </a:r>
            <a:r>
              <a:rPr lang="en-US" sz="1200" b="0" dirty="0" smtClean="0"/>
              <a:t>Direct explanation</a:t>
            </a:r>
            <a:r>
              <a:rPr lang="el-GR" sz="1200" b="0" dirty="0" smtClean="0"/>
              <a:t>) / Μοντελοποίηση (</a:t>
            </a:r>
            <a:r>
              <a:rPr lang="en-US" sz="1200" b="0" dirty="0" smtClean="0"/>
              <a:t>Modeling</a:t>
            </a:r>
            <a:r>
              <a:rPr lang="el-GR" sz="1200" b="0" dirty="0" smtClean="0"/>
              <a:t>)</a:t>
            </a:r>
            <a:r>
              <a:rPr lang="el-GR" sz="1200" b="0" baseline="0" dirty="0" smtClean="0"/>
              <a:t> / </a:t>
            </a:r>
            <a:r>
              <a:rPr lang="el-GR" sz="1200" b="0" dirty="0" smtClean="0"/>
              <a:t>Καθοδηγούμενη εξάσκηση (</a:t>
            </a:r>
            <a:r>
              <a:rPr lang="en-US" sz="1200" b="0" dirty="0" smtClean="0"/>
              <a:t>Guided practice</a:t>
            </a:r>
            <a:r>
              <a:rPr lang="el-GR" sz="1200" b="0" dirty="0" smtClean="0"/>
              <a:t>) / Εφαρμογή (</a:t>
            </a:r>
            <a:r>
              <a:rPr lang="en-US" sz="1200" b="0" dirty="0" smtClean="0"/>
              <a:t>Application</a:t>
            </a:r>
            <a:r>
              <a:rPr lang="el-GR" sz="1200" b="0" dirty="0" smtClean="0"/>
              <a:t>)</a:t>
            </a:r>
            <a:endParaRPr lang="el-GR" b="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9120B-2F27-421C-92C4-3D4994BFEB83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el-GR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el-GR"/>
              <a:t>Κάντε κλικ για επεξεργασία του στυλ του τίτλου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el-GR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el-GR" smtClean="0"/>
              <a:t>Στυλ κύριου υπότιτλου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el-GR" sz="2000" baseline="0"/>
            </a:lvl1pPr>
          </a:lstStyle>
          <a:p>
            <a:r>
              <a:rPr kumimoji="0" lang="el-GR"/>
              <a:t>Λογότυπο εταιρείας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el-GR" smtClean="0"/>
              <a:t>Στυλ κύριου τίτλου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l-GR" smtClean="0"/>
              <a:t>Βασιλάκη Ευγενία, ΠΤΔΕ,  Πανεπιστήμιο Θεσσαλίας</a:t>
            </a:r>
            <a:endParaRPr kumimoji="0"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l-GR" smtClean="0"/>
              <a:t>Βασιλάκη Ευγενία, ΠΤΔΕ,  Πανεπιστήμιο Θεσσαλίας</a:t>
            </a:r>
            <a:endParaRPr kumimoji="0"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Μόνο φόντ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r>
              <a:rPr kumimoji="0" lang="el-GR" smtClean="0"/>
              <a:t>Βασιλάκη Ευγενία, ΠΤΔΕ,  Πανεπιστήμιο Θεσσαλίας</a:t>
            </a:r>
            <a:endParaRPr kumimoji="0"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346B1-09F3-487B-A578-20CC11FC4FB1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3266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el-GR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el-GR"/>
              <a:t>Κάντε κλικ για επεξεργασία του στυλ υποδείγματος τίτλου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l-GR" smtClean="0"/>
              <a:t>Βασιλάκη Ευγενία, ΠΤΔΕ,  Πανεπιστήμιο Θεσσαλίας</a:t>
            </a:r>
            <a:endParaRPr kumimoji="0"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el-GR" sz="1800"/>
            </a:lvl1pPr>
          </a:lstStyle>
          <a:p>
            <a:r>
              <a:rPr kumimoji="0" lang="el-GR"/>
              <a:t>Λογότυπο εταιρείας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el-GR"/>
            </a:lvl1pPr>
          </a:lstStyle>
          <a:p>
            <a:r>
              <a:rPr kumimoji="0" lang="el-GR"/>
              <a:t>Κάντε κλικ για επεξεργασία του στυλ υποδείγματος τίτλου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el-GR" sz="3200">
                <a:latin typeface="+mn-lt"/>
              </a:defRPr>
            </a:lvl1pPr>
            <a:lvl2pPr eaLnBrk="1" latinLnBrk="0" hangingPunct="1">
              <a:defRPr kumimoji="0" lang="el-GR" sz="2800">
                <a:latin typeface="+mn-lt"/>
              </a:defRPr>
            </a:lvl2pPr>
            <a:lvl3pPr eaLnBrk="1" latinLnBrk="0" hangingPunct="1">
              <a:defRPr kumimoji="0" lang="el-GR" sz="2400">
                <a:latin typeface="+mn-lt"/>
              </a:defRPr>
            </a:lvl3pPr>
            <a:lvl4pPr eaLnBrk="1" latinLnBrk="0" hangingPunct="1">
              <a:defRPr kumimoji="0" lang="el-GR" sz="2400">
                <a:latin typeface="+mn-lt"/>
              </a:defRPr>
            </a:lvl4pPr>
            <a:lvl5pPr eaLnBrk="1" latinLnBrk="0" hangingPunct="1">
              <a:defRPr kumimoji="0" lang="el-GR" sz="2400">
                <a:latin typeface="+mn-lt"/>
              </a:defRPr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l-GR" smtClean="0"/>
              <a:t>Βασιλάκη Ευγενία, ΠΤΔΕ,  Πανεπιστήμιο Θεσσαλίας</a:t>
            </a:r>
            <a:endParaRPr kumimoji="0"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el-GR" smtClean="0"/>
              <a:t>Στυλ κύριου τίτλου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el-GR" sz="2800"/>
            </a:lvl1pPr>
            <a:lvl2pPr eaLnBrk="1" latinLnBrk="0" hangingPunct="1">
              <a:defRPr kumimoji="0" lang="el-GR" sz="2400"/>
            </a:lvl2pPr>
            <a:lvl3pPr eaLnBrk="1" latinLnBrk="0" hangingPunct="1">
              <a:defRPr kumimoji="0" lang="el-GR" sz="2000"/>
            </a:lvl3pPr>
            <a:lvl4pPr eaLnBrk="1" latinLnBrk="0" hangingPunct="1">
              <a:defRPr kumimoji="0" lang="el-GR" sz="1800"/>
            </a:lvl4pPr>
            <a:lvl5pPr eaLnBrk="1" latinLnBrk="0" hangingPunct="1">
              <a:defRPr kumimoji="0" lang="el-GR" sz="1800"/>
            </a:lvl5pPr>
            <a:lvl6pPr eaLnBrk="1" latinLnBrk="0" hangingPunct="1">
              <a:defRPr kumimoji="0" lang="el-GR" sz="1800"/>
            </a:lvl6pPr>
            <a:lvl7pPr eaLnBrk="1" latinLnBrk="0" hangingPunct="1">
              <a:defRPr kumimoji="0" lang="el-GR" sz="1800"/>
            </a:lvl7pPr>
            <a:lvl8pPr eaLnBrk="1" latinLnBrk="0" hangingPunct="1">
              <a:defRPr kumimoji="0" lang="el-GR" sz="1800"/>
            </a:lvl8pPr>
            <a:lvl9pPr eaLnBrk="1" latinLnBrk="0" hangingPunct="1">
              <a:defRPr kumimoji="0" lang="el-GR" sz="1800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el-GR" sz="2800"/>
            </a:lvl1pPr>
            <a:lvl2pPr eaLnBrk="1" latinLnBrk="0" hangingPunct="1">
              <a:defRPr kumimoji="0" lang="el-GR" sz="2400"/>
            </a:lvl2pPr>
            <a:lvl3pPr eaLnBrk="1" latinLnBrk="0" hangingPunct="1">
              <a:defRPr kumimoji="0" lang="el-GR" sz="2000"/>
            </a:lvl3pPr>
            <a:lvl4pPr eaLnBrk="1" latinLnBrk="0" hangingPunct="1">
              <a:defRPr kumimoji="0" lang="el-GR" sz="1800"/>
            </a:lvl4pPr>
            <a:lvl5pPr eaLnBrk="1" latinLnBrk="0" hangingPunct="1">
              <a:defRPr kumimoji="0" lang="el-GR" sz="1800"/>
            </a:lvl5pPr>
            <a:lvl6pPr eaLnBrk="1" latinLnBrk="0" hangingPunct="1">
              <a:defRPr kumimoji="0" lang="el-GR" sz="1800"/>
            </a:lvl6pPr>
            <a:lvl7pPr eaLnBrk="1" latinLnBrk="0" hangingPunct="1">
              <a:defRPr kumimoji="0" lang="el-GR" sz="1800"/>
            </a:lvl7pPr>
            <a:lvl8pPr eaLnBrk="1" latinLnBrk="0" hangingPunct="1">
              <a:defRPr kumimoji="0" lang="el-GR" sz="1800"/>
            </a:lvl8pPr>
            <a:lvl9pPr eaLnBrk="1" latinLnBrk="0" hangingPunct="1">
              <a:defRPr kumimoji="0" lang="el-GR" sz="1800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l-GR" smtClean="0"/>
              <a:t>Βασιλάκη Ευγενία, ΠΤΔΕ,  Πανεπιστήμιο Θεσσαλίας</a:t>
            </a:r>
            <a:endParaRPr kumimoji="0"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el-GR"/>
            </a:lvl1pPr>
          </a:lstStyle>
          <a:p>
            <a:pPr eaLnBrk="1" latinLnBrk="0" hangingPunct="1"/>
            <a:r>
              <a:rPr lang="el-GR" smtClean="0"/>
              <a:t>Στυλ κύριου τίτλου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el-GR" sz="2400" b="1"/>
            </a:lvl1pPr>
            <a:lvl2pPr marL="457200" indent="0" eaLnBrk="1" latinLnBrk="0" hangingPunct="1">
              <a:buNone/>
              <a:defRPr kumimoji="0" lang="el-GR" sz="2000" b="1"/>
            </a:lvl2pPr>
            <a:lvl3pPr marL="914400" indent="0" eaLnBrk="1" latinLnBrk="0" hangingPunct="1">
              <a:buNone/>
              <a:defRPr kumimoji="0" lang="el-GR" sz="1800" b="1"/>
            </a:lvl3pPr>
            <a:lvl4pPr marL="1371600" indent="0" eaLnBrk="1" latinLnBrk="0" hangingPunct="1">
              <a:buNone/>
              <a:defRPr kumimoji="0" lang="el-GR" sz="1600" b="1"/>
            </a:lvl4pPr>
            <a:lvl5pPr marL="1828800" indent="0" eaLnBrk="1" latinLnBrk="0" hangingPunct="1">
              <a:buNone/>
              <a:defRPr kumimoji="0" lang="el-GR" sz="1600" b="1"/>
            </a:lvl5pPr>
            <a:lvl6pPr marL="2286000" indent="0" eaLnBrk="1" latinLnBrk="0" hangingPunct="1">
              <a:buNone/>
              <a:defRPr kumimoji="0" lang="el-GR" sz="1600" b="1"/>
            </a:lvl6pPr>
            <a:lvl7pPr marL="2743200" indent="0" eaLnBrk="1" latinLnBrk="0" hangingPunct="1">
              <a:buNone/>
              <a:defRPr kumimoji="0" lang="el-GR" sz="1600" b="1"/>
            </a:lvl7pPr>
            <a:lvl8pPr marL="3200400" indent="0" eaLnBrk="1" latinLnBrk="0" hangingPunct="1">
              <a:buNone/>
              <a:defRPr kumimoji="0" lang="el-GR" sz="1600" b="1"/>
            </a:lvl8pPr>
            <a:lvl9pPr marL="3657600" indent="0" eaLnBrk="1" latinLnBrk="0" hangingPunct="1">
              <a:buNone/>
              <a:defRPr kumimoji="0" lang="el-GR" sz="1600" b="1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el-GR" sz="2400"/>
            </a:lvl1pPr>
            <a:lvl2pPr eaLnBrk="1" latinLnBrk="0" hangingPunct="1">
              <a:defRPr kumimoji="0" lang="el-GR" sz="2000"/>
            </a:lvl2pPr>
            <a:lvl3pPr eaLnBrk="1" latinLnBrk="0" hangingPunct="1">
              <a:defRPr kumimoji="0" lang="el-GR" sz="1800"/>
            </a:lvl3pPr>
            <a:lvl4pPr eaLnBrk="1" latinLnBrk="0" hangingPunct="1">
              <a:defRPr kumimoji="0" lang="el-GR" sz="1600"/>
            </a:lvl4pPr>
            <a:lvl5pPr eaLnBrk="1" latinLnBrk="0" hangingPunct="1">
              <a:defRPr kumimoji="0" lang="el-GR" sz="1600"/>
            </a:lvl5pPr>
            <a:lvl6pPr eaLnBrk="1" latinLnBrk="0" hangingPunct="1">
              <a:defRPr kumimoji="0" lang="el-GR" sz="1600"/>
            </a:lvl6pPr>
            <a:lvl7pPr eaLnBrk="1" latinLnBrk="0" hangingPunct="1">
              <a:defRPr kumimoji="0" lang="el-GR" sz="1600"/>
            </a:lvl7pPr>
            <a:lvl8pPr eaLnBrk="1" latinLnBrk="0" hangingPunct="1">
              <a:defRPr kumimoji="0" lang="el-GR" sz="1600"/>
            </a:lvl8pPr>
            <a:lvl9pPr eaLnBrk="1" latinLnBrk="0" hangingPunct="1">
              <a:defRPr kumimoji="0" lang="el-GR" sz="1600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el-GR" sz="2400" b="1"/>
            </a:lvl1pPr>
            <a:lvl2pPr marL="457200" indent="0" eaLnBrk="1" latinLnBrk="0" hangingPunct="1">
              <a:buNone/>
              <a:defRPr kumimoji="0" lang="el-GR" sz="2000" b="1"/>
            </a:lvl2pPr>
            <a:lvl3pPr marL="914400" indent="0" eaLnBrk="1" latinLnBrk="0" hangingPunct="1">
              <a:buNone/>
              <a:defRPr kumimoji="0" lang="el-GR" sz="1800" b="1"/>
            </a:lvl3pPr>
            <a:lvl4pPr marL="1371600" indent="0" eaLnBrk="1" latinLnBrk="0" hangingPunct="1">
              <a:buNone/>
              <a:defRPr kumimoji="0" lang="el-GR" sz="1600" b="1"/>
            </a:lvl4pPr>
            <a:lvl5pPr marL="1828800" indent="0" eaLnBrk="1" latinLnBrk="0" hangingPunct="1">
              <a:buNone/>
              <a:defRPr kumimoji="0" lang="el-GR" sz="1600" b="1"/>
            </a:lvl5pPr>
            <a:lvl6pPr marL="2286000" indent="0" eaLnBrk="1" latinLnBrk="0" hangingPunct="1">
              <a:buNone/>
              <a:defRPr kumimoji="0" lang="el-GR" sz="1600" b="1"/>
            </a:lvl6pPr>
            <a:lvl7pPr marL="2743200" indent="0" eaLnBrk="1" latinLnBrk="0" hangingPunct="1">
              <a:buNone/>
              <a:defRPr kumimoji="0" lang="el-GR" sz="1600" b="1"/>
            </a:lvl7pPr>
            <a:lvl8pPr marL="3200400" indent="0" eaLnBrk="1" latinLnBrk="0" hangingPunct="1">
              <a:buNone/>
              <a:defRPr kumimoji="0" lang="el-GR" sz="1600" b="1"/>
            </a:lvl8pPr>
            <a:lvl9pPr marL="3657600" indent="0" eaLnBrk="1" latinLnBrk="0" hangingPunct="1">
              <a:buNone/>
              <a:defRPr kumimoji="0" lang="el-GR" sz="1600" b="1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el-GR" sz="2400"/>
            </a:lvl1pPr>
            <a:lvl2pPr eaLnBrk="1" latinLnBrk="0" hangingPunct="1">
              <a:defRPr kumimoji="0" lang="el-GR" sz="2000"/>
            </a:lvl2pPr>
            <a:lvl3pPr eaLnBrk="1" latinLnBrk="0" hangingPunct="1">
              <a:defRPr kumimoji="0" lang="el-GR" sz="1800"/>
            </a:lvl3pPr>
            <a:lvl4pPr eaLnBrk="1" latinLnBrk="0" hangingPunct="1">
              <a:defRPr kumimoji="0" lang="el-GR" sz="1600"/>
            </a:lvl4pPr>
            <a:lvl5pPr eaLnBrk="1" latinLnBrk="0" hangingPunct="1">
              <a:defRPr kumimoji="0" lang="el-GR" sz="1600"/>
            </a:lvl5pPr>
            <a:lvl6pPr eaLnBrk="1" latinLnBrk="0" hangingPunct="1">
              <a:defRPr kumimoji="0" lang="el-GR" sz="1600"/>
            </a:lvl6pPr>
            <a:lvl7pPr eaLnBrk="1" latinLnBrk="0" hangingPunct="1">
              <a:defRPr kumimoji="0" lang="el-GR" sz="1600"/>
            </a:lvl7pPr>
            <a:lvl8pPr eaLnBrk="1" latinLnBrk="0" hangingPunct="1">
              <a:defRPr kumimoji="0" lang="el-GR" sz="1600"/>
            </a:lvl8pPr>
            <a:lvl9pPr eaLnBrk="1" latinLnBrk="0" hangingPunct="1">
              <a:defRPr kumimoji="0" lang="el-GR" sz="1600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l-GR" smtClean="0"/>
              <a:t>Βασιλάκη Ευγενία, ΠΤΔΕ,  Πανεπιστήμιο Θεσσαλίας</a:t>
            </a:r>
            <a:endParaRPr kumimoji="0"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el-GR" sz="2000" b="1"/>
            </a:lvl1pPr>
          </a:lstStyle>
          <a:p>
            <a:pPr eaLnBrk="1" latinLnBrk="0" hangingPunct="1"/>
            <a:r>
              <a:rPr lang="el-GR" smtClean="0"/>
              <a:t>Στυλ κύριου τίτλου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el-GR" sz="3200"/>
            </a:lvl1pPr>
            <a:lvl2pPr eaLnBrk="1" latinLnBrk="0" hangingPunct="1">
              <a:defRPr kumimoji="0" lang="el-GR" sz="2800"/>
            </a:lvl2pPr>
            <a:lvl3pPr eaLnBrk="1" latinLnBrk="0" hangingPunct="1">
              <a:defRPr kumimoji="0" lang="el-GR" sz="2400"/>
            </a:lvl3pPr>
            <a:lvl4pPr eaLnBrk="1" latinLnBrk="0" hangingPunct="1">
              <a:defRPr kumimoji="0" lang="el-GR" sz="2000"/>
            </a:lvl4pPr>
            <a:lvl5pPr eaLnBrk="1" latinLnBrk="0" hangingPunct="1">
              <a:defRPr kumimoji="0" lang="el-GR" sz="2000"/>
            </a:lvl5pPr>
            <a:lvl6pPr eaLnBrk="1" latinLnBrk="0" hangingPunct="1">
              <a:defRPr kumimoji="0" lang="el-GR" sz="2000"/>
            </a:lvl6pPr>
            <a:lvl7pPr eaLnBrk="1" latinLnBrk="0" hangingPunct="1">
              <a:defRPr kumimoji="0" lang="el-GR" sz="2000"/>
            </a:lvl7pPr>
            <a:lvl8pPr eaLnBrk="1" latinLnBrk="0" hangingPunct="1">
              <a:defRPr kumimoji="0" lang="el-GR" sz="2000"/>
            </a:lvl8pPr>
            <a:lvl9pPr eaLnBrk="1" latinLnBrk="0" hangingPunct="1">
              <a:defRPr kumimoji="0" lang="el-GR" sz="2000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el-GR" sz="1400"/>
            </a:lvl1pPr>
            <a:lvl2pPr marL="457200" indent="0" eaLnBrk="1" latinLnBrk="0" hangingPunct="1">
              <a:buNone/>
              <a:defRPr kumimoji="0" lang="el-GR" sz="1200"/>
            </a:lvl2pPr>
            <a:lvl3pPr marL="914400" indent="0" eaLnBrk="1" latinLnBrk="0" hangingPunct="1">
              <a:buNone/>
              <a:defRPr kumimoji="0" lang="el-GR" sz="1000"/>
            </a:lvl3pPr>
            <a:lvl4pPr marL="1371600" indent="0" eaLnBrk="1" latinLnBrk="0" hangingPunct="1">
              <a:buNone/>
              <a:defRPr kumimoji="0" lang="el-GR" sz="900"/>
            </a:lvl4pPr>
            <a:lvl5pPr marL="1828800" indent="0" eaLnBrk="1" latinLnBrk="0" hangingPunct="1">
              <a:buNone/>
              <a:defRPr kumimoji="0" lang="el-GR" sz="900"/>
            </a:lvl5pPr>
            <a:lvl6pPr marL="2286000" indent="0" eaLnBrk="1" latinLnBrk="0" hangingPunct="1">
              <a:buNone/>
              <a:defRPr kumimoji="0" lang="el-GR" sz="900"/>
            </a:lvl6pPr>
            <a:lvl7pPr marL="2743200" indent="0" eaLnBrk="1" latinLnBrk="0" hangingPunct="1">
              <a:buNone/>
              <a:defRPr kumimoji="0" lang="el-GR" sz="900"/>
            </a:lvl7pPr>
            <a:lvl8pPr marL="3200400" indent="0" eaLnBrk="1" latinLnBrk="0" hangingPunct="1">
              <a:buNone/>
              <a:defRPr kumimoji="0" lang="el-GR" sz="900"/>
            </a:lvl8pPr>
            <a:lvl9pPr marL="3657600" indent="0" eaLnBrk="1" latinLnBrk="0" hangingPunct="1">
              <a:buNone/>
              <a:defRPr kumimoji="0" lang="el-GR" sz="900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l-GR" smtClean="0"/>
              <a:t>Βασιλάκη Ευγενία, ΠΤΔΕ,  Πανεπιστήμιο Θεσσαλίας</a:t>
            </a:r>
            <a:endParaRPr kumimoji="0"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el-GR" sz="2000" b="1"/>
            </a:lvl1pPr>
          </a:lstStyle>
          <a:p>
            <a:pPr eaLnBrk="1" latinLnBrk="0" hangingPunct="1"/>
            <a:r>
              <a:rPr lang="el-GR" smtClean="0"/>
              <a:t>Στυλ κύριου τίτλου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el-GR" sz="3200"/>
            </a:lvl1pPr>
            <a:lvl2pPr marL="457200" indent="0" eaLnBrk="1" latinLnBrk="0" hangingPunct="1">
              <a:buNone/>
              <a:defRPr kumimoji="0" lang="el-GR" sz="2800"/>
            </a:lvl2pPr>
            <a:lvl3pPr marL="914400" indent="0" eaLnBrk="1" latinLnBrk="0" hangingPunct="1">
              <a:buNone/>
              <a:defRPr kumimoji="0" lang="el-GR" sz="2400"/>
            </a:lvl3pPr>
            <a:lvl4pPr marL="1371600" indent="0" eaLnBrk="1" latinLnBrk="0" hangingPunct="1">
              <a:buNone/>
              <a:defRPr kumimoji="0" lang="el-GR" sz="2000"/>
            </a:lvl4pPr>
            <a:lvl5pPr marL="1828800" indent="0" eaLnBrk="1" latinLnBrk="0" hangingPunct="1">
              <a:buNone/>
              <a:defRPr kumimoji="0" lang="el-GR" sz="2000"/>
            </a:lvl5pPr>
            <a:lvl6pPr marL="2286000" indent="0" eaLnBrk="1" latinLnBrk="0" hangingPunct="1">
              <a:buNone/>
              <a:defRPr kumimoji="0" lang="el-GR" sz="2000"/>
            </a:lvl6pPr>
            <a:lvl7pPr marL="2743200" indent="0" eaLnBrk="1" latinLnBrk="0" hangingPunct="1">
              <a:buNone/>
              <a:defRPr kumimoji="0" lang="el-GR" sz="2000"/>
            </a:lvl7pPr>
            <a:lvl8pPr marL="3200400" indent="0" eaLnBrk="1" latinLnBrk="0" hangingPunct="1">
              <a:buNone/>
              <a:defRPr kumimoji="0" lang="el-GR" sz="2000"/>
            </a:lvl8pPr>
            <a:lvl9pPr marL="3657600" indent="0" eaLnBrk="1" latinLnBrk="0" hangingPunct="1">
              <a:buNone/>
              <a:defRPr kumimoji="0" lang="el-GR" sz="2000"/>
            </a:lvl9pPr>
          </a:lstStyle>
          <a:p>
            <a:pPr eaLnBrk="1" latinLnBrk="0" hangingPunct="1"/>
            <a:r>
              <a:rPr lang="el-GR" smtClean="0"/>
              <a:t>Κάντε κλικ στο εικονίδιο για να προσθέσετε μια εικόνα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el-GR" sz="1400"/>
            </a:lvl1pPr>
            <a:lvl2pPr marL="457200" indent="0" eaLnBrk="1" latinLnBrk="0" hangingPunct="1">
              <a:buNone/>
              <a:defRPr kumimoji="0" lang="el-GR" sz="1200"/>
            </a:lvl2pPr>
            <a:lvl3pPr marL="914400" indent="0" eaLnBrk="1" latinLnBrk="0" hangingPunct="1">
              <a:buNone/>
              <a:defRPr kumimoji="0" lang="el-GR" sz="1000"/>
            </a:lvl3pPr>
            <a:lvl4pPr marL="1371600" indent="0" eaLnBrk="1" latinLnBrk="0" hangingPunct="1">
              <a:buNone/>
              <a:defRPr kumimoji="0" lang="el-GR" sz="900"/>
            </a:lvl4pPr>
            <a:lvl5pPr marL="1828800" indent="0" eaLnBrk="1" latinLnBrk="0" hangingPunct="1">
              <a:buNone/>
              <a:defRPr kumimoji="0" lang="el-GR" sz="900"/>
            </a:lvl5pPr>
            <a:lvl6pPr marL="2286000" indent="0" eaLnBrk="1" latinLnBrk="0" hangingPunct="1">
              <a:buNone/>
              <a:defRPr kumimoji="0" lang="el-GR" sz="900"/>
            </a:lvl6pPr>
            <a:lvl7pPr marL="2743200" indent="0" eaLnBrk="1" latinLnBrk="0" hangingPunct="1">
              <a:buNone/>
              <a:defRPr kumimoji="0" lang="el-GR" sz="900"/>
            </a:lvl7pPr>
            <a:lvl8pPr marL="3200400" indent="0" eaLnBrk="1" latinLnBrk="0" hangingPunct="1">
              <a:buNone/>
              <a:defRPr kumimoji="0" lang="el-GR" sz="900"/>
            </a:lvl8pPr>
            <a:lvl9pPr marL="3657600" indent="0" eaLnBrk="1" latinLnBrk="0" hangingPunct="1">
              <a:buNone/>
              <a:defRPr kumimoji="0" lang="el-GR" sz="900"/>
            </a:lvl9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l-GR" smtClean="0"/>
              <a:t>Βασιλάκη Ευγενία, ΠΤΔΕ,  Πανεπιστήμιο Θεσσαλίας</a:t>
            </a:r>
            <a:endParaRPr kumimoji="0"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el-GR" smtClean="0"/>
              <a:t>Στυλ κύριου τίτλου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l-GR" smtClean="0"/>
              <a:t>Βασιλάκη Ευγενία, ΠΤΔΕ,  Πανεπιστήμιο Θεσσαλίας</a:t>
            </a:r>
            <a:endParaRPr kumimoji="0"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el-GR" smtClean="0"/>
              <a:t>Στυλ κύριου τίτλου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l-GR" smtClean="0"/>
              <a:t>Βασιλάκη Ευγενία, ΠΤΔΕ,  Πανεπιστήμιο Θεσσαλίας</a:t>
            </a:r>
            <a:endParaRPr kumimoji="0"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el-GR" smtClean="0"/>
              <a:t>Στυλ κύριου τίτλου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el-G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12/17/2009</a:t>
            </a:r>
            <a:endParaRPr kumimoji="0"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el-G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0" lang="el-GR" smtClean="0"/>
              <a:t>Βασιλάκη Ευγενία, ΠΤΔΕ,  Πανεπιστήμιο Θεσσαλίας</a:t>
            </a:r>
            <a:endParaRPr kumimoji="0"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el-G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  <p:sldLayoutId id="2147483664" r:id="rId13"/>
  </p:sldLayoutIdLst>
  <p:transition spd="slow">
    <p:wipe dir="d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kumimoji="0" lang="el-GR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el-GR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el-GR"/>
      </a:defPPr>
      <a:lvl1pPr marL="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ies.ed.gov/ncee/wwc/pdf/practice_guides/readingcomp_pg_092810.pdf" TargetMode="External"/><Relationship Id="rId2" Type="http://schemas.openxmlformats.org/officeDocument/2006/relationships/hyperlink" Target="http://ebooks.edu.gr/new/ps.php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691680" y="1628800"/>
            <a:ext cx="7079344" cy="2127225"/>
          </a:xfrm>
        </p:spPr>
        <p:txBody>
          <a:bodyPr>
            <a:normAutofit fontScale="90000"/>
          </a:bodyPr>
          <a:lstStyle/>
          <a:p>
            <a:r>
              <a:rPr lang="el-GR" cap="none" dirty="0" smtClean="0"/>
              <a:t>κατανόηση γραπτού λόγου</a:t>
            </a:r>
            <a:br>
              <a:rPr lang="el-GR" cap="none" dirty="0" smtClean="0"/>
            </a:br>
            <a:r>
              <a:rPr lang="el-GR" sz="3100" cap="none" dirty="0" smtClean="0"/>
              <a:t>α. στρατηγικές</a:t>
            </a:r>
            <a:br>
              <a:rPr lang="el-GR" sz="3100" cap="none" dirty="0" smtClean="0"/>
            </a:br>
            <a:r>
              <a:rPr lang="el-GR" sz="3100" cap="none" dirty="0" smtClean="0"/>
              <a:t>β. η ανάγνωση ως διαδικασία</a:t>
            </a:r>
            <a:br>
              <a:rPr lang="el-GR" sz="3100" cap="none" dirty="0" smtClean="0"/>
            </a:br>
            <a:r>
              <a:rPr lang="el-GR" sz="3100" cap="none" dirty="0" smtClean="0"/>
              <a:t>γ. διδασκαλία στρατηγικών</a:t>
            </a:r>
            <a:br>
              <a:rPr lang="el-GR" sz="3100" cap="none" dirty="0" smtClean="0"/>
            </a:br>
            <a:endParaRPr lang="el-GR" sz="31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699792" y="4038600"/>
            <a:ext cx="6035136" cy="1478632"/>
          </a:xfrm>
        </p:spPr>
        <p:txBody>
          <a:bodyPr>
            <a:normAutofit/>
          </a:bodyPr>
          <a:lstStyle/>
          <a:p>
            <a:r>
              <a:rPr lang="el-GR" sz="2400" i="1" dirty="0" smtClean="0">
                <a:latin typeface="+mn-lt"/>
              </a:rPr>
              <a:t>Διδακτική της Νεοελληνικής Γλώσσας ΙΙ</a:t>
            </a:r>
          </a:p>
          <a:p>
            <a:r>
              <a:rPr lang="el-GR" sz="2400" dirty="0" smtClean="0">
                <a:latin typeface="+mn-lt"/>
              </a:rPr>
              <a:t>Βασιλάκη Ευγενία, ΠΤΔΕ</a:t>
            </a:r>
            <a:endParaRPr lang="el-GR" sz="2400" dirty="0">
              <a:latin typeface="+mn-lt"/>
            </a:endParaRPr>
          </a:p>
          <a:p>
            <a:r>
              <a:rPr lang="el-GR" sz="2400" dirty="0" smtClean="0">
                <a:latin typeface="+mn-lt"/>
              </a:rPr>
              <a:t>ΕΝΟΤΗΤΑ </a:t>
            </a:r>
            <a:r>
              <a:rPr lang="en-US" sz="2400" dirty="0" smtClean="0">
                <a:latin typeface="+mn-lt"/>
              </a:rPr>
              <a:t>4</a:t>
            </a:r>
            <a:endParaRPr lang="el-GR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3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111216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b="1" dirty="0" smtClean="0"/>
              <a:t>γνωστικές στρατηγικές (3)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683568" y="1052736"/>
          <a:ext cx="8077200" cy="54864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657872"/>
                <a:gridCol w="5419328"/>
              </a:tblGrid>
              <a:tr h="109728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el-GR" sz="2000" b="1" i="1" dirty="0" smtClean="0"/>
                        <a:t>σημειώσεις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lang="el-GR" sz="2000" b="0" i="1" dirty="0" smtClean="0"/>
                        <a:t>καταγραφή σημαντικών πληροφοριών ανάλογα με τον στόχο και το επίπεδο εφαρμογής στο κείμενο: </a:t>
                      </a:r>
                    </a:p>
                    <a:p>
                      <a:pPr lvl="1" algn="just">
                        <a:buNone/>
                      </a:pPr>
                      <a:r>
                        <a:rPr lang="el-GR" sz="2000" b="0" i="1" dirty="0" smtClean="0"/>
                        <a:t>α) για την ενίσχυση της κατανόησης σε τοπικό επίπεδο</a:t>
                      </a:r>
                    </a:p>
                    <a:p>
                      <a:pPr lvl="1" algn="just">
                        <a:buNone/>
                      </a:pPr>
                      <a:r>
                        <a:rPr lang="el-GR" sz="2000" b="0" i="1" dirty="0" smtClean="0"/>
                        <a:t>β) για την ανασύνθεση και την αξιοποίηση των πληροφοριών του κειμένου ως συνόλου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i="1" dirty="0" smtClean="0"/>
                        <a:t>γραφικοί οργανωτές</a:t>
                      </a:r>
                      <a:endParaRPr lang="el-GR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lang="el-GR" sz="2000" i="1" dirty="0" smtClean="0"/>
                        <a:t>σχηματική αναπαράσταση των πληροφοριών του κειμένου η οποία επιτρέπει την καλύτερη οργάνωση και κατηγοριοποίηση των πληροφοριών του και βοηθάει τον αναγνώστη να εστιάσει σε έννοιες και στους τρόπους συσχετισμού τους με άλλες έννοιες</a:t>
                      </a:r>
                    </a:p>
                    <a:p>
                      <a:pPr lvl="1" algn="just">
                        <a:buNone/>
                      </a:pPr>
                      <a:r>
                        <a:rPr lang="el-GR" i="1" dirty="0" smtClean="0"/>
                        <a:t>Οι γραφικοί οργανωτές συντελούν</a:t>
                      </a:r>
                    </a:p>
                    <a:p>
                      <a:pPr lvl="1" algn="just">
                        <a:buNone/>
                      </a:pPr>
                      <a:r>
                        <a:rPr lang="el-GR" i="1" dirty="0" smtClean="0">
                          <a:sym typeface="Wingdings" pitchFamily="2" charset="2"/>
                        </a:rPr>
                        <a:t>α) </a:t>
                      </a:r>
                      <a:r>
                        <a:rPr lang="el-GR" i="1" dirty="0" smtClean="0"/>
                        <a:t>στην εστίαση στη δομή του κειμένου</a:t>
                      </a:r>
                    </a:p>
                    <a:p>
                      <a:pPr lvl="1" algn="just">
                        <a:buNone/>
                      </a:pPr>
                      <a:r>
                        <a:rPr lang="el-GR" i="1" dirty="0" smtClean="0"/>
                        <a:t>β) στη διερεύνηση και την οπτική αναπαράσταση των </a:t>
                      </a:r>
                      <a:r>
                        <a:rPr lang="el-GR" i="1" dirty="0" err="1" smtClean="0"/>
                        <a:t>κειμενικών</a:t>
                      </a:r>
                      <a:r>
                        <a:rPr lang="el-GR" i="1" dirty="0" smtClean="0"/>
                        <a:t> σχέσεων</a:t>
                      </a:r>
                    </a:p>
                    <a:p>
                      <a:pPr lvl="1" algn="just">
                        <a:buNone/>
                      </a:pPr>
                      <a:r>
                        <a:rPr lang="el-GR" i="1" dirty="0" smtClean="0">
                          <a:sym typeface="Wingdings" pitchFamily="2" charset="2"/>
                        </a:rPr>
                        <a:t>γ) στη σύνθεση μιας καλά οργανωμένης περίληψης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3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111216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b="1" dirty="0" smtClean="0"/>
              <a:t>γνωστικές στρατηγικές (4)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755576" y="1484784"/>
          <a:ext cx="8077200" cy="35356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657872"/>
                <a:gridCol w="5419328"/>
              </a:tblGrid>
              <a:tr h="109728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el-GR" sz="2000" b="1" i="1" dirty="0" smtClean="0"/>
                        <a:t>περίληψη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lang="el-GR" sz="2000" b="0" i="1" dirty="0" smtClean="0"/>
                        <a:t>σύνθεση των βασικότερων σημείων του κειμένου με σκοπό την ουσιαστικότερη διατήρηση των πληροφοριών</a:t>
                      </a:r>
                    </a:p>
                    <a:p>
                      <a:pPr algn="just">
                        <a:buNone/>
                      </a:pPr>
                      <a:r>
                        <a:rPr lang="el-GR" sz="2000" b="0" i="1" dirty="0" smtClean="0"/>
                        <a:t>Η περίληψη συντελεί</a:t>
                      </a:r>
                    </a:p>
                    <a:p>
                      <a:pPr lvl="1" algn="just">
                        <a:lnSpc>
                          <a:spcPct val="90000"/>
                        </a:lnSpc>
                        <a:buFont typeface="Wingdings" pitchFamily="2" charset="2"/>
                        <a:buChar char="ü"/>
                      </a:pPr>
                      <a:r>
                        <a:rPr lang="el-GR" sz="2000" b="0" i="1" dirty="0" smtClean="0"/>
                        <a:t>στην αναγνώριση των κύριων νοημάτων του κειμένου</a:t>
                      </a:r>
                    </a:p>
                    <a:p>
                      <a:pPr lvl="1" algn="just">
                        <a:lnSpc>
                          <a:spcPct val="90000"/>
                        </a:lnSpc>
                        <a:buFont typeface="Wingdings" pitchFamily="2" charset="2"/>
                        <a:buChar char="ü"/>
                      </a:pPr>
                      <a:r>
                        <a:rPr lang="el-GR" sz="2000" b="0" i="1" dirty="0" smtClean="0"/>
                        <a:t>στη σύνδεση των κύριων νοημάτων μεταξύ τους</a:t>
                      </a:r>
                    </a:p>
                    <a:p>
                      <a:pPr lvl="1" algn="just">
                        <a:lnSpc>
                          <a:spcPct val="90000"/>
                        </a:lnSpc>
                        <a:buFont typeface="Wingdings" pitchFamily="2" charset="2"/>
                        <a:buChar char="ü"/>
                      </a:pPr>
                      <a:r>
                        <a:rPr lang="el-GR" sz="2000" b="0" i="1" dirty="0" smtClean="0"/>
                        <a:t>στην απαλοιφή περιττών πληροφοριών </a:t>
                      </a:r>
                    </a:p>
                    <a:p>
                      <a:pPr lvl="1" algn="just">
                        <a:lnSpc>
                          <a:spcPct val="90000"/>
                        </a:lnSpc>
                        <a:buFont typeface="Wingdings" pitchFamily="2" charset="2"/>
                        <a:buChar char="ü"/>
                      </a:pPr>
                      <a:r>
                        <a:rPr lang="el-GR" sz="2000" b="0" i="1" dirty="0" smtClean="0"/>
                        <a:t>στη συγκράτηση των πληροφοριών του κειμένου 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el-GR" sz="2000" b="0" i="1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4077072"/>
            <a:ext cx="6480720" cy="2205211"/>
          </a:xfrm>
        </p:spPr>
        <p:txBody>
          <a:bodyPr>
            <a:normAutofit/>
          </a:bodyPr>
          <a:lstStyle/>
          <a:p>
            <a:pPr algn="r"/>
            <a:r>
              <a:rPr lang="el-GR" sz="3200" cap="none" dirty="0" smtClean="0"/>
              <a:t>η ανάγνωση ως διαδικασία</a:t>
            </a:r>
            <a:endParaRPr lang="el-GR" sz="3200" cap="none" dirty="0"/>
          </a:p>
        </p:txBody>
      </p:sp>
    </p:spTree>
    <p:extLst>
      <p:ext uri="{BB962C8B-B14F-4D97-AF65-F5344CB8AC3E}">
        <p14:creationId xmlns:p14="http://schemas.microsoft.com/office/powerpoint/2010/main" val="422493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η ανάγνωση ως διαδικασία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l-GR" dirty="0" err="1"/>
              <a:t>φωνημική</a:t>
            </a:r>
            <a:r>
              <a:rPr lang="el-GR" dirty="0"/>
              <a:t> επίγνωση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αποκωδικοποίηση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ευχέρεια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λεξιλόγιο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κατανόηση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b="1" i="1" dirty="0"/>
              <a:t>πριν – κατά – μετά  </a:t>
            </a:r>
            <a:endParaRPr lang="el-GR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ο αναγνώστης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το κείμενο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ο στόχος</a:t>
            </a:r>
          </a:p>
          <a:p>
            <a:pPr>
              <a:buFont typeface="Wingdings" pitchFamily="2" charset="2"/>
              <a:buChar char="ü"/>
            </a:pPr>
            <a:endParaRPr lang="el-GR" dirty="0"/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675498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πριν την ανάγνωση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l-GR" dirty="0"/>
              <a:t>ενεργοποίηση προϋπάρχουσας γνώσης σχετικά με το θέμα του κειμένου, ώστε να δημιουργηθεί ένα εννοιολογικό πλαίσιο σύνδεσης προηγούμενης και νέας γνώσης</a:t>
            </a:r>
          </a:p>
          <a:p>
            <a:pPr algn="just"/>
            <a:r>
              <a:rPr lang="el-GR" dirty="0"/>
              <a:t>επέκταση των γνώσεων με παροχή πληροφοριών σχετικά με το κείμενο</a:t>
            </a:r>
          </a:p>
          <a:p>
            <a:pPr algn="just"/>
            <a:r>
              <a:rPr lang="el-GR" dirty="0"/>
              <a:t>ένταξη του κειμένου στο ανάλογο </a:t>
            </a:r>
            <a:r>
              <a:rPr lang="el-GR" dirty="0" err="1"/>
              <a:t>κειμενικό</a:t>
            </a:r>
            <a:r>
              <a:rPr lang="el-GR" dirty="0"/>
              <a:t> είδος (αφήγηση, </a:t>
            </a:r>
            <a:r>
              <a:rPr lang="el-GR" dirty="0" smtClean="0"/>
              <a:t>περιγραφή…/ εκθετικό </a:t>
            </a:r>
            <a:r>
              <a:rPr lang="el-GR" dirty="0"/>
              <a:t>κείμενο, λογοτεχνία κτλ.)</a:t>
            </a:r>
          </a:p>
          <a:p>
            <a:pPr algn="just"/>
            <a:r>
              <a:rPr lang="el-GR" dirty="0"/>
              <a:t>εκ των προτέρων διδασκαλία λεξιλογίου </a:t>
            </a:r>
            <a:endParaRPr lang="el-GR" dirty="0" smtClean="0"/>
          </a:p>
          <a:p>
            <a:pPr algn="just"/>
            <a:r>
              <a:rPr lang="el-GR" dirty="0" smtClean="0"/>
              <a:t>καθορισμός </a:t>
            </a:r>
            <a:r>
              <a:rPr lang="el-GR" dirty="0"/>
              <a:t>αναγνωστικών στόχων</a:t>
            </a:r>
          </a:p>
          <a:p>
            <a:pPr marL="0" indent="0" algn="just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35153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κατά την ανάγνωση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el-GR" b="1" dirty="0"/>
              <a:t>Επιλεκτική ανάγνωση</a:t>
            </a:r>
          </a:p>
          <a:p>
            <a:pPr lvl="0" algn="just"/>
            <a:r>
              <a:rPr lang="el-GR" dirty="0"/>
              <a:t>κατανόηση του γενικού νοήματος του κειμένου</a:t>
            </a:r>
          </a:p>
          <a:p>
            <a:pPr lvl="0" algn="just"/>
            <a:r>
              <a:rPr lang="el-GR" dirty="0"/>
              <a:t>εντοπισμός συγκεκριμένων πληροφοριών</a:t>
            </a:r>
          </a:p>
          <a:p>
            <a:pPr lvl="0" algn="just">
              <a:buFont typeface="Wingdings" pitchFamily="2" charset="2"/>
              <a:buChar char="ü"/>
            </a:pPr>
            <a:r>
              <a:rPr lang="el-GR" b="1" dirty="0"/>
              <a:t>Προσεκτική ανάγνωση</a:t>
            </a:r>
          </a:p>
          <a:p>
            <a:pPr lvl="0" algn="just"/>
            <a:r>
              <a:rPr lang="el-GR" dirty="0"/>
              <a:t>λεπτομερής κατανόηση του περιεχομένου</a:t>
            </a:r>
          </a:p>
          <a:p>
            <a:pPr lvl="0" algn="just"/>
            <a:r>
              <a:rPr lang="el-GR" dirty="0"/>
              <a:t>κατανόηση άγνωστων λέξεων με αξιοποίηση των συμφραζομένων</a:t>
            </a:r>
          </a:p>
          <a:p>
            <a:pPr lvl="0" algn="just"/>
            <a:r>
              <a:rPr lang="el-GR" dirty="0"/>
              <a:t>αναγνώριση δεικτών λόγου, γραμματικών δομών και στοιχείων  λεξικής και γραμματικής συνοχής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298135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μετά την ανάγνωση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l-GR" sz="2800" dirty="0" err="1"/>
              <a:t>αναδιήγηση</a:t>
            </a:r>
            <a:r>
              <a:rPr lang="el-GR" sz="2800" dirty="0"/>
              <a:t>/ απόδοση του νοήματος</a:t>
            </a:r>
            <a:endParaRPr lang="el-GR" sz="2800" dirty="0" smtClean="0"/>
          </a:p>
          <a:p>
            <a:pPr lvl="0" algn="just"/>
            <a:r>
              <a:rPr lang="el-GR" sz="2800" dirty="0" smtClean="0"/>
              <a:t>εμβάθυνση </a:t>
            </a:r>
            <a:r>
              <a:rPr lang="el-GR" sz="2800" dirty="0"/>
              <a:t>στο θέμα </a:t>
            </a:r>
            <a:r>
              <a:rPr lang="el-GR" sz="2800" dirty="0" smtClean="0"/>
              <a:t>του </a:t>
            </a:r>
            <a:r>
              <a:rPr lang="el-GR" sz="2800" dirty="0"/>
              <a:t>κειμένου</a:t>
            </a:r>
          </a:p>
          <a:p>
            <a:pPr algn="just"/>
            <a:r>
              <a:rPr lang="el-GR" sz="2800" dirty="0" smtClean="0"/>
              <a:t>καλλιέργεια </a:t>
            </a:r>
            <a:r>
              <a:rPr lang="el-GR" sz="2800" dirty="0" err="1"/>
              <a:t>κειμενικής</a:t>
            </a:r>
            <a:r>
              <a:rPr lang="el-GR" sz="2800" dirty="0"/>
              <a:t> επίγνωσης </a:t>
            </a:r>
            <a:r>
              <a:rPr lang="en-US" sz="2800" dirty="0"/>
              <a:t>(</a:t>
            </a:r>
            <a:r>
              <a:rPr lang="el-GR" sz="2800" dirty="0"/>
              <a:t>σύγκριση κειμένων παρόμοιας θεματολογίας διαφορετικού </a:t>
            </a:r>
            <a:r>
              <a:rPr lang="el-GR" sz="2800" dirty="0" err="1"/>
              <a:t>κειμενικού</a:t>
            </a:r>
            <a:r>
              <a:rPr lang="el-GR" sz="2800" dirty="0"/>
              <a:t> τύπου</a:t>
            </a:r>
            <a:r>
              <a:rPr lang="el-GR" sz="2800" dirty="0" smtClean="0"/>
              <a:t>)</a:t>
            </a:r>
          </a:p>
          <a:p>
            <a:pPr algn="just"/>
            <a:r>
              <a:rPr lang="el-GR" sz="2800" dirty="0" err="1" smtClean="0"/>
              <a:t>ανασυνδυασμός</a:t>
            </a:r>
            <a:r>
              <a:rPr lang="el-GR" sz="2800" dirty="0" smtClean="0"/>
              <a:t>  </a:t>
            </a:r>
            <a:r>
              <a:rPr lang="el-GR" sz="2800" dirty="0"/>
              <a:t>(αξιοποίηση γλωσσικών στοιχείων του κειμένου για την παραγωγή λόγου)</a:t>
            </a:r>
          </a:p>
          <a:p>
            <a:pPr lvl="0"/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467490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στάδια – στρατηγικές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1340769"/>
            <a:ext cx="8532440" cy="5256584"/>
          </a:xfrm>
        </p:spPr>
        <p:txBody>
          <a:bodyPr numCol="2">
            <a:normAutofit fontScale="6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l-GR" sz="3600" b="1" i="1" dirty="0" smtClean="0"/>
              <a:t>ενεργοποίηση προϋπάρχουσας γνώσης</a:t>
            </a:r>
          </a:p>
          <a:p>
            <a:pPr>
              <a:buFont typeface="Wingdings" pitchFamily="2" charset="2"/>
              <a:buChar char="ü"/>
            </a:pPr>
            <a:r>
              <a:rPr lang="el-GR" sz="3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διατύπωση προβλέψεων</a:t>
            </a:r>
          </a:p>
          <a:p>
            <a:pPr algn="just">
              <a:buFont typeface="Wingdings" pitchFamily="2" charset="2"/>
              <a:buChar char="ü"/>
            </a:pPr>
            <a:r>
              <a:rPr lang="el-GR" sz="3600" b="1" i="1" dirty="0" smtClean="0"/>
              <a:t>διαρκής έλεγχος κατανόησης</a:t>
            </a:r>
            <a:endParaRPr lang="el-GR" sz="3600" dirty="0" smtClean="0"/>
          </a:p>
          <a:p>
            <a:pPr algn="just">
              <a:buFont typeface="Wingdings" pitchFamily="2" charset="2"/>
              <a:buChar char="ü"/>
            </a:pPr>
            <a:r>
              <a:rPr lang="el-GR" sz="3600" b="1" i="1" dirty="0" smtClean="0"/>
              <a:t>παρακολούθηση της δομής του κειμένου</a:t>
            </a:r>
            <a:endParaRPr lang="el-GR" sz="3600" dirty="0" smtClean="0"/>
          </a:p>
          <a:p>
            <a:pPr algn="just">
              <a:buFont typeface="Wingdings" pitchFamily="2" charset="2"/>
              <a:buChar char="ü"/>
            </a:pPr>
            <a:r>
              <a:rPr lang="el-GR" sz="3600" b="1" i="1" dirty="0" smtClean="0"/>
              <a:t>ερωτήσεις (στον εαυτό μου)</a:t>
            </a:r>
          </a:p>
          <a:p>
            <a:pPr algn="just">
              <a:buFont typeface="Wingdings" pitchFamily="2" charset="2"/>
              <a:buChar char="ü"/>
            </a:pPr>
            <a:r>
              <a:rPr lang="el-GR" sz="3600" b="1" i="1" dirty="0" smtClean="0"/>
              <a:t>νοητική αναπαράσταση</a:t>
            </a:r>
          </a:p>
          <a:p>
            <a:pPr algn="just">
              <a:buFont typeface="Wingdings" pitchFamily="2" charset="2"/>
              <a:buChar char="ü"/>
            </a:pPr>
            <a:r>
              <a:rPr lang="el-GR" sz="3600" b="1" i="1" dirty="0" smtClean="0"/>
              <a:t>εξαγωγή συμπερασμάτων</a:t>
            </a:r>
          </a:p>
          <a:p>
            <a:pPr algn="just">
              <a:buFont typeface="Wingdings" pitchFamily="2" charset="2"/>
              <a:buChar char="ü"/>
            </a:pPr>
            <a:r>
              <a:rPr lang="el-GR" sz="3600" b="1" i="1" dirty="0" smtClean="0"/>
              <a:t>σημειώσεις</a:t>
            </a:r>
          </a:p>
          <a:p>
            <a:pPr algn="just">
              <a:buFont typeface="Wingdings" pitchFamily="2" charset="2"/>
              <a:buChar char="ü"/>
            </a:pPr>
            <a:r>
              <a:rPr lang="el-GR" sz="36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γραφικοί οργανωτές</a:t>
            </a:r>
          </a:p>
          <a:p>
            <a:pPr algn="just">
              <a:buFont typeface="Wingdings" pitchFamily="2" charset="2"/>
              <a:buChar char="ü"/>
            </a:pPr>
            <a:r>
              <a:rPr lang="el-GR" sz="3600" b="1" i="1" dirty="0" smtClean="0"/>
              <a:t>περίληψη</a:t>
            </a:r>
          </a:p>
          <a:p>
            <a:pPr algn="just">
              <a:buNone/>
            </a:pPr>
            <a:endParaRPr lang="el-GR" sz="5500" b="1" i="1" dirty="0" smtClean="0"/>
          </a:p>
          <a:p>
            <a:pPr marL="0" indent="0" algn="ctr">
              <a:buNone/>
            </a:pPr>
            <a:endParaRPr lang="el-GR" sz="5500" b="1" i="1" dirty="0"/>
          </a:p>
          <a:p>
            <a:pPr algn="ctr">
              <a:buFont typeface="Wingdings" pitchFamily="2" charset="2"/>
              <a:buChar char="Ø"/>
            </a:pPr>
            <a:r>
              <a:rPr lang="el-GR" sz="5100" b="1" i="1" dirty="0" smtClean="0"/>
              <a:t>πριν</a:t>
            </a:r>
          </a:p>
          <a:p>
            <a:pPr algn="ctr">
              <a:buFont typeface="Wingdings" pitchFamily="2" charset="2"/>
              <a:buChar char="Ø"/>
            </a:pPr>
            <a:endParaRPr lang="el-GR" sz="5100" b="1" i="1" dirty="0" smtClean="0"/>
          </a:p>
          <a:p>
            <a:pPr algn="ctr">
              <a:buFont typeface="Wingdings" pitchFamily="2" charset="2"/>
              <a:buChar char="Ø"/>
            </a:pPr>
            <a:r>
              <a:rPr lang="el-GR" sz="5100" b="1" i="1" dirty="0" smtClean="0"/>
              <a:t>κατά </a:t>
            </a:r>
          </a:p>
          <a:p>
            <a:pPr algn="ctr">
              <a:buFont typeface="Wingdings" pitchFamily="2" charset="2"/>
              <a:buChar char="Ø"/>
            </a:pPr>
            <a:endParaRPr lang="el-GR" sz="5100" b="1" i="1" dirty="0" smtClean="0"/>
          </a:p>
          <a:p>
            <a:pPr algn="ctr">
              <a:buFont typeface="Wingdings" pitchFamily="2" charset="2"/>
              <a:buChar char="Ø"/>
            </a:pPr>
            <a:endParaRPr lang="el-GR" sz="5100" b="1" i="1" dirty="0"/>
          </a:p>
          <a:p>
            <a:pPr algn="ctr">
              <a:buFont typeface="Wingdings" pitchFamily="2" charset="2"/>
              <a:buChar char="Ø"/>
            </a:pPr>
            <a:endParaRPr lang="el-GR" sz="5100" b="1" i="1" dirty="0" smtClean="0"/>
          </a:p>
          <a:p>
            <a:pPr algn="ctr">
              <a:buFont typeface="Wingdings" pitchFamily="2" charset="2"/>
              <a:buChar char="Ø"/>
            </a:pPr>
            <a:r>
              <a:rPr lang="el-GR" sz="5100" b="1" i="1" dirty="0" smtClean="0"/>
              <a:t>μετά</a:t>
            </a:r>
          </a:p>
          <a:p>
            <a:pPr algn="just">
              <a:buFont typeface="Wingdings" pitchFamily="2" charset="2"/>
              <a:buChar char="ü"/>
            </a:pPr>
            <a:endParaRPr lang="el-GR" sz="1800" b="1" i="1" dirty="0" smtClean="0"/>
          </a:p>
          <a:p>
            <a:pPr lvl="0">
              <a:buNone/>
            </a:pPr>
            <a:endParaRPr lang="el-GR" dirty="0"/>
          </a:p>
          <a:p>
            <a:pPr lvl="0"/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467490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4077072"/>
            <a:ext cx="6480720" cy="2205211"/>
          </a:xfrm>
        </p:spPr>
        <p:txBody>
          <a:bodyPr>
            <a:normAutofit/>
          </a:bodyPr>
          <a:lstStyle/>
          <a:p>
            <a:pPr algn="r"/>
            <a:r>
              <a:rPr lang="el-GR" sz="3600" cap="none" dirty="0" smtClean="0"/>
              <a:t>διδασκαλία στρατηγικών</a:t>
            </a:r>
            <a:r>
              <a:rPr lang="el-GR" sz="3600" cap="none" dirty="0"/>
              <a:t/>
            </a:r>
            <a:br>
              <a:rPr lang="el-GR" sz="3600" cap="none" dirty="0"/>
            </a:br>
            <a:r>
              <a:rPr lang="el-GR" sz="3600" cap="none" dirty="0" smtClean="0"/>
              <a:t>για την κατανόηση γραπτού λὀγου</a:t>
            </a:r>
            <a:endParaRPr lang="el-GR" sz="3600" cap="none" dirty="0"/>
          </a:p>
        </p:txBody>
      </p:sp>
    </p:spTree>
    <p:extLst>
      <p:ext uri="{BB962C8B-B14F-4D97-AF65-F5344CB8AC3E}">
        <p14:creationId xmlns:p14="http://schemas.microsoft.com/office/powerpoint/2010/main" val="479941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1560" y="214290"/>
            <a:ext cx="8075240" cy="98246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dirty="0" smtClean="0"/>
              <a:t>Διδασκαλία στρατηγικών ΚΓΛ 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βήματα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1560" y="1268760"/>
            <a:ext cx="8136904" cy="54006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400" b="1" dirty="0"/>
              <a:t>σ</a:t>
            </a:r>
            <a:r>
              <a:rPr lang="el-GR" sz="2400" b="1" dirty="0" smtClean="0"/>
              <a:t>αφής παρουσίαση:</a:t>
            </a:r>
            <a:r>
              <a:rPr lang="el-GR" sz="2400" b="1" i="1" dirty="0" smtClean="0"/>
              <a:t> </a:t>
            </a:r>
            <a:r>
              <a:rPr lang="el-GR" sz="2400" dirty="0" smtClean="0"/>
              <a:t>Ο δάσκαλος κατονομάζει την προς εξάσκηση στρατηγική και εξηγεί στους μαθητές </a:t>
            </a:r>
            <a:r>
              <a:rPr lang="el-GR" sz="2400" i="1" dirty="0" smtClean="0"/>
              <a:t>γιατί βοηθάει </a:t>
            </a:r>
            <a:r>
              <a:rPr lang="el-GR" sz="2400" dirty="0" smtClean="0"/>
              <a:t>στην κατανόηση και </a:t>
            </a:r>
            <a:r>
              <a:rPr lang="el-GR" sz="2400" i="1" dirty="0" smtClean="0"/>
              <a:t>πότε πρέπει να εφαρμόζεται</a:t>
            </a:r>
            <a:r>
              <a:rPr lang="el-GR" sz="2400" dirty="0" smtClean="0"/>
              <a:t>.</a:t>
            </a:r>
            <a:endParaRPr lang="en-U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400" b="1" dirty="0"/>
              <a:t>μ</a:t>
            </a:r>
            <a:r>
              <a:rPr lang="el-GR" sz="2400" b="1" dirty="0" smtClean="0"/>
              <a:t>οντελοποίηση:</a:t>
            </a:r>
            <a:r>
              <a:rPr lang="en-US" sz="2400" dirty="0" smtClean="0"/>
              <a:t> </a:t>
            </a:r>
            <a:r>
              <a:rPr lang="el-GR" sz="2400" dirty="0" smtClean="0"/>
              <a:t>Ο δάσκαλος επιδεικνύει τον τρόπο εφαρμογής της στρατηγικής συνήθως μέσω της </a:t>
            </a:r>
            <a:r>
              <a:rPr lang="el-GR" sz="2400" dirty="0" err="1" smtClean="0"/>
              <a:t>έκφωνης</a:t>
            </a:r>
            <a:r>
              <a:rPr lang="el-GR" sz="2400" dirty="0" smtClean="0"/>
              <a:t> σκέψης χρησιμοποιώντας ως παράδειγμα το υπό επεξεργασία κείμενο. </a:t>
            </a:r>
            <a:endParaRPr lang="en-U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400" b="1" dirty="0"/>
              <a:t>κ</a:t>
            </a:r>
            <a:r>
              <a:rPr lang="el-GR" sz="2400" b="1" dirty="0" smtClean="0"/>
              <a:t>αθοδηγούμενη εξάσκηση:</a:t>
            </a:r>
            <a:r>
              <a:rPr lang="en-US" sz="2400" dirty="0" smtClean="0"/>
              <a:t> </a:t>
            </a:r>
            <a:r>
              <a:rPr lang="el-GR" sz="2400" dirty="0" smtClean="0"/>
              <a:t>Ο δάσκαλος κατευθύνει και βοηθάει τους μαθητές, καθώς εξασκούνται (εταιρικά και ατομικά) στην εφαρμογή της στρατηγικής. </a:t>
            </a:r>
            <a:endParaRPr lang="en-U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400" b="1" dirty="0"/>
              <a:t>ε</a:t>
            </a:r>
            <a:r>
              <a:rPr lang="el-GR" sz="2400" b="1" dirty="0" smtClean="0"/>
              <a:t>φαρμογή / αυτονόμηση:</a:t>
            </a:r>
            <a:r>
              <a:rPr lang="en-US" sz="2400" dirty="0" smtClean="0"/>
              <a:t> </a:t>
            </a:r>
            <a:r>
              <a:rPr lang="el-GR" sz="2400" dirty="0" smtClean="0"/>
              <a:t>Ο δάσκαλος υποστηρίζει τους μαθητές στην εξάσκηση της στρατηγικής μέχρι να είναι σε θέση να την εφαρμόζουν αυτόνομα.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24303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στρατηγικές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sz="27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0" algn="just">
              <a:buFont typeface="Wingdings"/>
              <a:buChar char="à"/>
            </a:pPr>
            <a:r>
              <a:rPr lang="el-GR" sz="2400" i="1" dirty="0" smtClean="0"/>
              <a:t>Οδηγός </a:t>
            </a:r>
            <a:r>
              <a:rPr lang="el-GR" sz="2400" i="1" dirty="0"/>
              <a:t>για τον </a:t>
            </a:r>
            <a:r>
              <a:rPr lang="el-GR" sz="2400" i="1" dirty="0" smtClean="0"/>
              <a:t>εκπαιδευτικό. Πρόγραμμα </a:t>
            </a:r>
            <a:r>
              <a:rPr lang="el-GR" sz="2400" i="1" dirty="0"/>
              <a:t>Σπουδών για τη Διδασκαλία της Νεοελληνικής Γλώσσας στην Υποχρεωτική Εκπαίδευση</a:t>
            </a:r>
            <a:r>
              <a:rPr lang="el-GR" sz="2400" dirty="0"/>
              <a:t> 2011, </a:t>
            </a:r>
            <a:r>
              <a:rPr lang="el-GR" sz="2400" dirty="0" smtClean="0"/>
              <a:t>σσ.11-15.</a:t>
            </a:r>
            <a:endParaRPr lang="el-GR" sz="2400" dirty="0"/>
          </a:p>
          <a:p>
            <a:pPr indent="0" algn="just">
              <a:buNone/>
            </a:pPr>
            <a:r>
              <a:rPr lang="el-GR" sz="2400" b="1" dirty="0">
                <a:latin typeface="Comic Sans MS"/>
                <a:cs typeface="Comic Sans MS"/>
              </a:rPr>
              <a:t>τ</a:t>
            </a:r>
            <a:r>
              <a:rPr lang="el-GR" sz="2400" b="1" dirty="0" smtClean="0">
                <a:latin typeface="Comic Sans MS"/>
                <a:cs typeface="Comic Sans MS"/>
              </a:rPr>
              <a:t>ι είναι;</a:t>
            </a:r>
          </a:p>
          <a:p>
            <a:pPr indent="0" algn="just">
              <a:buNone/>
            </a:pPr>
            <a:r>
              <a:rPr lang="el-GR" sz="2400" dirty="0" smtClean="0"/>
              <a:t>συγκεκριμένες ενέργειες που επιλέγονται </a:t>
            </a:r>
            <a:r>
              <a:rPr lang="el-GR" sz="2400" dirty="0" smtClean="0">
                <a:solidFill>
                  <a:srgbClr val="FF0000"/>
                </a:solidFill>
              </a:rPr>
              <a:t>συνειδητά</a:t>
            </a:r>
            <a:r>
              <a:rPr lang="el-GR" sz="2400" dirty="0" smtClean="0"/>
              <a:t> από τους μαθητές, προκειμένου </a:t>
            </a:r>
            <a:r>
              <a:rPr lang="el-GR" sz="2400" dirty="0" smtClean="0">
                <a:solidFill>
                  <a:srgbClr val="FF0000"/>
                </a:solidFill>
              </a:rPr>
              <a:t>να φέρουν σε πέρας </a:t>
            </a:r>
            <a:r>
              <a:rPr lang="el-GR" sz="2400" dirty="0" smtClean="0"/>
              <a:t>με τρόπο «οικονομικό» διάφορες δραστηριότητες κατά τη διάρκεια του μαθήματος ή να </a:t>
            </a:r>
            <a:r>
              <a:rPr lang="el-GR" sz="2400" dirty="0" smtClean="0">
                <a:solidFill>
                  <a:srgbClr val="FF0000"/>
                </a:solidFill>
              </a:rPr>
              <a:t>διευκολύνουν</a:t>
            </a:r>
            <a:r>
              <a:rPr lang="el-GR" sz="2400" dirty="0" smtClean="0"/>
              <a:t> τη μάθηση και να την κάνουν πιο απολαυστική και αποτελεσματική, οδηγώντας σε ουσιαστική </a:t>
            </a:r>
            <a:r>
              <a:rPr lang="el-GR" sz="2400" dirty="0" smtClean="0">
                <a:solidFill>
                  <a:srgbClr val="FF0000"/>
                </a:solidFill>
              </a:rPr>
              <a:t>κατανόηση, πρόσκτηση, διατήρηση και εφαρμογή</a:t>
            </a:r>
            <a:r>
              <a:rPr lang="el-GR" sz="2400" dirty="0" smtClean="0"/>
              <a:t> της νέας γνώσης.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14290"/>
            <a:ext cx="8075240" cy="928694"/>
          </a:xfrm>
        </p:spPr>
        <p:txBody>
          <a:bodyPr>
            <a:normAutofit fontScale="90000"/>
          </a:bodyPr>
          <a:lstStyle/>
          <a:p>
            <a:r>
              <a:rPr lang="el-GR" sz="3100" b="1" dirty="0" smtClean="0"/>
              <a:t>διδασκαλία στρατηγικών: κλιμακούμενη υποστήριξη</a:t>
            </a:r>
            <a:endParaRPr lang="el-GR" sz="31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628800"/>
            <a:ext cx="2720904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TextBox"/>
          <p:cNvSpPr txBox="1"/>
          <p:nvPr/>
        </p:nvSpPr>
        <p:spPr>
          <a:xfrm>
            <a:off x="2204120" y="192521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omic Sans MS"/>
                <a:cs typeface="Comic Sans MS"/>
              </a:rPr>
              <a:t>σαφής παρουσίαση</a:t>
            </a:r>
            <a:endParaRPr lang="el-GR" dirty="0">
              <a:latin typeface="Comic Sans MS"/>
              <a:cs typeface="Comic Sans MS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195736" y="278092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omic Sans MS"/>
                <a:cs typeface="Comic Sans MS"/>
              </a:rPr>
              <a:t>μοντελοποίηση</a:t>
            </a:r>
            <a:endParaRPr lang="el-GR" dirty="0">
              <a:latin typeface="Comic Sans MS"/>
              <a:cs typeface="Comic Sans MS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195736" y="4221088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omic Sans MS"/>
                <a:cs typeface="Comic Sans MS"/>
              </a:rPr>
              <a:t>καθοδηγούμενη εξάσκηση</a:t>
            </a:r>
            <a:endParaRPr lang="el-GR" dirty="0">
              <a:latin typeface="Comic Sans MS"/>
              <a:cs typeface="Comic Sans MS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339752" y="573325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omic Sans MS"/>
                <a:cs typeface="Comic Sans MS"/>
              </a:rPr>
              <a:t>αυτονόμηση</a:t>
            </a:r>
            <a:endParaRPr lang="el-GR" dirty="0">
              <a:latin typeface="Comic Sans MS"/>
              <a:cs typeface="Comic Sans MS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5292080" y="639633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Comic Sans MS Bold"/>
                <a:cs typeface="Comic Sans MS Bold"/>
              </a:rPr>
              <a:t>μαθητής</a:t>
            </a:r>
            <a:endParaRPr lang="el-GR" b="1" dirty="0">
              <a:latin typeface="Comic Sans MS Bold"/>
              <a:cs typeface="Comic Sans MS Bold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7703840" y="639633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Comic Sans MS Bold"/>
                <a:cs typeface="Comic Sans MS Bold"/>
              </a:rPr>
              <a:t>δάσκαλος</a:t>
            </a:r>
            <a:endParaRPr lang="el-GR" b="1" dirty="0">
              <a:latin typeface="Comic Sans MS Bold"/>
              <a:cs typeface="Comic Sans MS Bold"/>
            </a:endParaRPr>
          </a:p>
        </p:txBody>
      </p:sp>
    </p:spTree>
    <p:extLst>
      <p:ext uri="{BB962C8B-B14F-4D97-AF65-F5344CB8AC3E}">
        <p14:creationId xmlns:p14="http://schemas.microsoft.com/office/powerpoint/2010/main" val="51030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l-GR" sz="2800" i="1" smtClean="0"/>
              <a:t>βιβλιογραφία ενότητας</a:t>
            </a:r>
          </a:p>
        </p:txBody>
      </p:sp>
      <p:sp>
        <p:nvSpPr>
          <p:cNvPr id="23556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algn="just" fontAlgn="base">
              <a:spcAft>
                <a:spcPct val="0"/>
              </a:spcAft>
              <a:buClr>
                <a:schemeClr val="tx1"/>
              </a:buClr>
              <a:buNone/>
            </a:pPr>
            <a:r>
              <a:rPr lang="en-US" sz="1600" dirty="0" err="1" smtClean="0">
                <a:solidFill>
                  <a:srgbClr val="000000"/>
                </a:solidFill>
              </a:rPr>
              <a:t>Almasi</a:t>
            </a:r>
            <a:r>
              <a:rPr lang="en-US" sz="1600" dirty="0" smtClean="0">
                <a:solidFill>
                  <a:srgbClr val="000000"/>
                </a:solidFill>
              </a:rPr>
              <a:t>, J. F. &amp; Hart S. J. (2011). Best Practices in Comprehension Instruction. In. L. M. Morrow &amp; L. B. </a:t>
            </a:r>
            <a:r>
              <a:rPr lang="en-US" sz="1600" dirty="0" err="1" smtClean="0">
                <a:solidFill>
                  <a:srgbClr val="000000"/>
                </a:solidFill>
              </a:rPr>
              <a:t>Gambrell</a:t>
            </a:r>
            <a:r>
              <a:rPr lang="en-US" sz="1600" dirty="0" smtClean="0">
                <a:solidFill>
                  <a:srgbClr val="000000"/>
                </a:solidFill>
              </a:rPr>
              <a:t> (Eds.). </a:t>
            </a:r>
            <a:r>
              <a:rPr lang="en-US" sz="1600" i="1" dirty="0" smtClean="0">
                <a:solidFill>
                  <a:srgbClr val="000000"/>
                </a:solidFill>
              </a:rPr>
              <a:t>Best Practices in Literacy Instruction, Fourth Edition</a:t>
            </a:r>
            <a:r>
              <a:rPr lang="en-US" sz="1600" dirty="0" smtClean="0">
                <a:solidFill>
                  <a:srgbClr val="000000"/>
                </a:solidFill>
              </a:rPr>
              <a:t>. </a:t>
            </a:r>
            <a:r>
              <a:rPr lang="el-GR" sz="1600" dirty="0" smtClean="0">
                <a:solidFill>
                  <a:srgbClr val="000000"/>
                </a:solidFill>
              </a:rPr>
              <a:t>(</a:t>
            </a:r>
            <a:r>
              <a:rPr lang="en-US" sz="1600" dirty="0" smtClean="0">
                <a:solidFill>
                  <a:srgbClr val="000000"/>
                </a:solidFill>
              </a:rPr>
              <a:t>pp. 250-275</a:t>
            </a:r>
            <a:r>
              <a:rPr lang="el-GR" sz="1600" dirty="0" smtClean="0">
                <a:solidFill>
                  <a:srgbClr val="000000"/>
                </a:solidFill>
              </a:rPr>
              <a:t>). </a:t>
            </a:r>
            <a:r>
              <a:rPr lang="en-US" sz="1600" dirty="0" smtClean="0">
                <a:solidFill>
                  <a:srgbClr val="000000"/>
                </a:solidFill>
              </a:rPr>
              <a:t>New York, London: Guilford Press.</a:t>
            </a:r>
          </a:p>
          <a:p>
            <a:pPr algn="just" fontAlgn="base">
              <a:spcAft>
                <a:spcPct val="0"/>
              </a:spcAft>
              <a:buClr>
                <a:schemeClr val="tx1"/>
              </a:buClr>
              <a:buNone/>
            </a:pPr>
            <a:r>
              <a:rPr lang="en-US" sz="1600" dirty="0" err="1" smtClean="0"/>
              <a:t>Chamot</a:t>
            </a:r>
            <a:r>
              <a:rPr lang="en-US" sz="1600" dirty="0" smtClean="0"/>
              <a:t>, A. U. &amp; O’Malley, J. M. (1996). The Cognitive Academic Language Learning Approach: A Model for Linguistically Diverse Classrooms. </a:t>
            </a:r>
            <a:r>
              <a:rPr lang="en-US" sz="1600" i="1" dirty="0" smtClean="0"/>
              <a:t>The Elementary School Journal</a:t>
            </a:r>
            <a:r>
              <a:rPr lang="en-US" sz="1600" dirty="0" smtClean="0"/>
              <a:t>, </a:t>
            </a:r>
            <a:r>
              <a:rPr lang="en-US" sz="1600" i="1" dirty="0" smtClean="0"/>
              <a:t>96</a:t>
            </a:r>
            <a:r>
              <a:rPr lang="en-US" sz="1600" dirty="0" smtClean="0"/>
              <a:t>(3), 259-273.</a:t>
            </a:r>
          </a:p>
          <a:p>
            <a:pPr algn="just" fontAlgn="base">
              <a:spcAft>
                <a:spcPct val="0"/>
              </a:spcAft>
              <a:buClr>
                <a:schemeClr val="tx1"/>
              </a:buClr>
              <a:buNone/>
            </a:pPr>
            <a:r>
              <a:rPr lang="en-US" sz="1600" dirty="0" smtClean="0"/>
              <a:t>National Reading Panel. (2000). </a:t>
            </a:r>
            <a:r>
              <a:rPr lang="en-US" sz="1600" i="1" dirty="0" smtClean="0"/>
              <a:t>Teaching children to read: An evidence-based assessment of the scientific research literature on reading and its implications for reading instruction. </a:t>
            </a:r>
            <a:r>
              <a:rPr lang="en-US" sz="1600" dirty="0" smtClean="0"/>
              <a:t>(NIH Publication No.00-4769). Washington, D.C.: National Institute of Child Health and</a:t>
            </a:r>
            <a:r>
              <a:rPr lang="en-US" sz="1600" i="1" dirty="0" smtClean="0"/>
              <a:t> </a:t>
            </a:r>
            <a:r>
              <a:rPr lang="en-US" sz="1600" dirty="0" smtClean="0"/>
              <a:t>Human Development (NICHD).</a:t>
            </a:r>
          </a:p>
          <a:p>
            <a:pPr algn="just" fontAlgn="base">
              <a:spcAft>
                <a:spcPct val="0"/>
              </a:spcAft>
              <a:buClr>
                <a:schemeClr val="tx1"/>
              </a:buClr>
              <a:buNone/>
            </a:pPr>
            <a:r>
              <a:rPr lang="el-GR" sz="1600" i="1" dirty="0" smtClean="0"/>
              <a:t>Πρόγραμμα Σπουδών για τη Νεοελληνική Γλώσσα στην Υποχρεωτική Εκπαίδευση (Δημοτικό και Γυμνάσιο). </a:t>
            </a:r>
            <a:r>
              <a:rPr lang="el-GR" sz="1600" dirty="0" smtClean="0"/>
              <a:t>(2011).</a:t>
            </a:r>
            <a:r>
              <a:rPr lang="el-GR" sz="1600" i="1" dirty="0" smtClean="0"/>
              <a:t> Οδηγός για τον Εκπαιδευτικό</a:t>
            </a:r>
            <a:r>
              <a:rPr lang="el-GR" sz="1600" dirty="0" smtClean="0"/>
              <a:t>. Αθήνα. </a:t>
            </a:r>
            <a:r>
              <a:rPr lang="en-US" sz="1600" dirty="0">
                <a:hlinkClick r:id="rId2"/>
              </a:rPr>
              <a:t>http://ebooks.edu.gr/new/</a:t>
            </a:r>
            <a:r>
              <a:rPr lang="en-US" sz="1600" dirty="0" smtClean="0">
                <a:hlinkClick r:id="rId2"/>
              </a:rPr>
              <a:t>ps.php</a:t>
            </a:r>
            <a:endParaRPr lang="en-US" sz="1600" dirty="0" smtClean="0"/>
          </a:p>
          <a:p>
            <a:pPr algn="just" fontAlgn="base">
              <a:spcAft>
                <a:spcPct val="0"/>
              </a:spcAft>
              <a:buClr>
                <a:schemeClr val="tx1"/>
              </a:buClr>
              <a:buNone/>
            </a:pPr>
            <a:r>
              <a:rPr lang="en-US" sz="1600" smtClean="0"/>
              <a:t>Shanahan</a:t>
            </a:r>
            <a:r>
              <a:rPr lang="en-US" sz="1600" dirty="0" smtClean="0"/>
              <a:t>, T., </a:t>
            </a:r>
            <a:r>
              <a:rPr lang="en-US" sz="1600" dirty="0" err="1" smtClean="0"/>
              <a:t>Callison</a:t>
            </a:r>
            <a:r>
              <a:rPr lang="en-US" sz="1600" dirty="0" smtClean="0"/>
              <a:t>, K., </a:t>
            </a:r>
            <a:r>
              <a:rPr lang="en-US" sz="1600" dirty="0" err="1" smtClean="0"/>
              <a:t>Carriere</a:t>
            </a:r>
            <a:r>
              <a:rPr lang="en-US" sz="1600" dirty="0" smtClean="0"/>
              <a:t>, C., Duke, N.K., Pearson, D.P., </a:t>
            </a:r>
            <a:r>
              <a:rPr lang="en-US" sz="1600" dirty="0" err="1" smtClean="0"/>
              <a:t>Schatschneider</a:t>
            </a:r>
            <a:r>
              <a:rPr lang="en-US" sz="1600" dirty="0" smtClean="0"/>
              <a:t>, C., </a:t>
            </a:r>
            <a:r>
              <a:rPr lang="en-US" sz="1600" dirty="0" err="1" smtClean="0"/>
              <a:t>Torgesen</a:t>
            </a:r>
            <a:r>
              <a:rPr lang="en-US" sz="1600" dirty="0" smtClean="0"/>
              <a:t>, J. (2010). </a:t>
            </a:r>
            <a:r>
              <a:rPr lang="en-US" sz="1600" i="1" dirty="0" smtClean="0"/>
              <a:t>Improving Reading Comprehension in Kindergarten through 3</a:t>
            </a:r>
            <a:r>
              <a:rPr lang="en-US" sz="1600" i="1" baseline="30000" dirty="0" smtClean="0"/>
              <a:t>rd</a:t>
            </a:r>
            <a:r>
              <a:rPr lang="en-US" sz="1600" i="1" dirty="0" smtClean="0"/>
              <a:t> Grade. IES Practice Guide</a:t>
            </a:r>
            <a:r>
              <a:rPr lang="en-US" sz="1600" dirty="0" smtClean="0"/>
              <a:t> (NCEE 2010-4038). Washington, DC: National Center for Education Evaluation and Regional Assistance, Institute of Education Sciences, US Department of Education. </a:t>
            </a:r>
            <a:r>
              <a:rPr lang="en-US" sz="1600" dirty="0" smtClean="0">
                <a:hlinkClick r:id="rId3"/>
              </a:rPr>
              <a:t>http://ies.ed.gov/ncee/wwc/pdf/practice_guides/readingcomp_pg_092810.pdf</a:t>
            </a:r>
            <a:r>
              <a:rPr lang="en-US" sz="1600" dirty="0" smtClean="0"/>
              <a:t> </a:t>
            </a:r>
          </a:p>
          <a:p>
            <a:pPr algn="just" fontAlgn="base">
              <a:spcAft>
                <a:spcPct val="0"/>
              </a:spcAft>
              <a:buClr>
                <a:schemeClr val="tx1"/>
              </a:buClr>
              <a:buNone/>
            </a:pPr>
            <a:endParaRPr lang="el-GR" sz="1600" dirty="0" smtClean="0"/>
          </a:p>
          <a:p>
            <a:pPr marL="0" indent="-457200" eaLnBrk="1" hangingPunct="1">
              <a:buFont typeface="Wingdings" pitchFamily="2" charset="2"/>
              <a:buNone/>
            </a:pPr>
            <a:endParaRPr lang="el-GR" sz="1600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μαθησιακοί στόχοι</a:t>
            </a:r>
            <a:endParaRPr lang="el-GR" sz="27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00100" indent="-457200" algn="just"/>
            <a:r>
              <a:rPr lang="el-GR" sz="2800" dirty="0"/>
              <a:t>να αντιληφθούν </a:t>
            </a:r>
            <a:r>
              <a:rPr lang="el-GR" sz="2800" dirty="0" smtClean="0"/>
              <a:t>οι φοιτητές την </a:t>
            </a:r>
            <a:r>
              <a:rPr lang="el-GR" sz="2800" dirty="0"/>
              <a:t>κατανόηση γραπτού λόγου (ανάγνωση) ως σύνθετη διαδικασία δημιουργίας νοήματος</a:t>
            </a:r>
          </a:p>
          <a:p>
            <a:pPr marL="800100" indent="-457200" algn="just"/>
            <a:r>
              <a:rPr lang="el-GR" sz="2800" dirty="0" smtClean="0"/>
              <a:t>να κατανοήσουν την έννοια και τον ρόλο των στρατηγικών, και ειδότερα των γνωστικών στρατηγικών, στη μάθηση</a:t>
            </a:r>
          </a:p>
          <a:p>
            <a:pPr marL="800100" indent="-457200" algn="just"/>
            <a:r>
              <a:rPr lang="el-GR" sz="2800" dirty="0" smtClean="0"/>
              <a:t>να σχεδιάζουν διδασκαλίες γνωστικών στρατηγικών κατανόησης γραπτού λόγου</a:t>
            </a:r>
          </a:p>
          <a:p>
            <a:pPr marL="800100" indent="-457200" algn="just"/>
            <a:r>
              <a:rPr lang="el-GR" sz="2800" dirty="0" smtClean="0"/>
              <a:t>να οργανώνουν διδασκαλίες για την κατανόηση γραπτού λόγου στο μάθημα της γλώσσας στο Δημοτικό</a:t>
            </a:r>
          </a:p>
          <a:p>
            <a:pPr marL="800100" indent="-457200" algn="just"/>
            <a:r>
              <a:rPr lang="el-GR" sz="2800" dirty="0" smtClean="0"/>
              <a:t>λέξεις κλειδιά: γνωστικές στρατηγικές, διδασκαλία στρατηγικών, κατανόηση γραπτού λόγου, διδασκαλία κατανόησης γραπτού λόγου</a:t>
            </a:r>
          </a:p>
        </p:txBody>
      </p:sp>
    </p:spTree>
    <p:extLst>
      <p:ext uri="{BB962C8B-B14F-4D97-AF65-F5344CB8AC3E}">
        <p14:creationId xmlns:p14="http://schemas.microsoft.com/office/powerpoint/2010/main" val="375109680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στρατηγικές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sz="27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 algn="just">
              <a:buNone/>
            </a:pPr>
            <a:r>
              <a:rPr lang="el-GR" sz="2400" b="1" dirty="0" smtClean="0">
                <a:latin typeface="Comic Sans MS"/>
                <a:cs typeface="Comic Sans MS"/>
              </a:rPr>
              <a:t>στοχεύουν</a:t>
            </a:r>
          </a:p>
          <a:p>
            <a:pPr indent="0" algn="just">
              <a:buNone/>
            </a:pPr>
            <a:r>
              <a:rPr lang="el-GR" sz="2400" u="sng" dirty="0" smtClean="0"/>
              <a:t>στη δημιουργία αυτόνομων μαθητών</a:t>
            </a:r>
            <a:r>
              <a:rPr lang="el-GR" sz="2400" dirty="0" smtClean="0"/>
              <a:t>:</a:t>
            </a:r>
          </a:p>
          <a:p>
            <a:pPr indent="0" algn="just">
              <a:buNone/>
            </a:pPr>
            <a:r>
              <a:rPr lang="el-GR" sz="2400" dirty="0" smtClean="0"/>
              <a:t>συμβάλλουν στο να γίνουν οι μαθητές</a:t>
            </a:r>
          </a:p>
          <a:p>
            <a:pPr marL="1085850" lvl="1" indent="-342900" algn="just">
              <a:buFont typeface="Wingdings" pitchFamily="2" charset="2"/>
              <a:buChar char="Ø"/>
            </a:pPr>
            <a:r>
              <a:rPr lang="el-GR" sz="2000" dirty="0" smtClean="0"/>
              <a:t>αποτελεσματικοί αναφορικά με τη μάθηση και τη χρήση μιας γλώσσας</a:t>
            </a:r>
          </a:p>
          <a:p>
            <a:pPr marL="1085850" lvl="1" indent="-342900" algn="just">
              <a:buFont typeface="Wingdings" pitchFamily="2" charset="2"/>
              <a:buChar char="Ø"/>
            </a:pPr>
            <a:r>
              <a:rPr lang="el-GR" sz="2000" dirty="0" smtClean="0"/>
              <a:t>αυτόνομοι και υπεύθυνοι για τη μαθησιακή διαδικασία, γνωρίζοντας πώς να κατακτούν τη νέα γνώση και τι πρέπει να κάνουν κάθε φορά που αντιμετωπίζουν προβλήματα</a:t>
            </a:r>
          </a:p>
          <a:p>
            <a:pPr indent="0" algn="just">
              <a:buNone/>
            </a:pPr>
            <a:r>
              <a:rPr lang="el-GR" sz="2400" b="1" dirty="0" smtClean="0">
                <a:latin typeface="Comic Sans MS"/>
                <a:cs typeface="Comic Sans MS"/>
              </a:rPr>
              <a:t>είναι</a:t>
            </a:r>
          </a:p>
          <a:p>
            <a:pPr marL="685800" algn="just">
              <a:buFont typeface="Wingdings" pitchFamily="2" charset="2"/>
              <a:buChar char="ü"/>
            </a:pPr>
            <a:r>
              <a:rPr lang="el-GR" sz="2400" dirty="0" err="1" smtClean="0"/>
              <a:t>παρατηρήσιμες</a:t>
            </a:r>
            <a:r>
              <a:rPr lang="el-GR" sz="2400" dirty="0" smtClean="0"/>
              <a:t> – μη </a:t>
            </a:r>
            <a:r>
              <a:rPr lang="el-GR" sz="2400" dirty="0" err="1" smtClean="0"/>
              <a:t>παρατηρήσιμες</a:t>
            </a:r>
            <a:endParaRPr lang="el-GR" sz="2400" dirty="0" smtClean="0"/>
          </a:p>
          <a:p>
            <a:pPr marL="685800" algn="just">
              <a:buFont typeface="Wingdings" pitchFamily="2" charset="2"/>
              <a:buChar char="ü"/>
            </a:pPr>
            <a:r>
              <a:rPr lang="el-GR" sz="2400" dirty="0" smtClean="0"/>
              <a:t>συνειδητές ενέργειες ή αποφάσεις του μαθητή</a:t>
            </a:r>
          </a:p>
          <a:p>
            <a:pPr marL="685800" algn="just">
              <a:buFont typeface="Wingdings" pitchFamily="2" charset="2"/>
              <a:buChar char="ü"/>
            </a:pPr>
            <a:r>
              <a:rPr lang="el-GR" sz="2400" dirty="0" smtClean="0"/>
              <a:t>προϊόν διδασκαλίας</a:t>
            </a:r>
          </a:p>
        </p:txBody>
      </p:sp>
    </p:spTree>
    <p:extLst>
      <p:ext uri="{BB962C8B-B14F-4D97-AF65-F5344CB8AC3E}">
        <p14:creationId xmlns:p14="http://schemas.microsoft.com/office/powerpoint/2010/main" val="39701687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στρατηγικές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sz="27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just">
              <a:buNone/>
            </a:pPr>
            <a:r>
              <a:rPr lang="el-GR" sz="2400" b="1" dirty="0" smtClean="0">
                <a:latin typeface="Comic Sans MS"/>
                <a:cs typeface="Comic Sans MS"/>
              </a:rPr>
              <a:t>ποιες είναι;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400" i="1" dirty="0" err="1" smtClean="0"/>
              <a:t>μεταγνωστικές</a:t>
            </a:r>
            <a:r>
              <a:rPr lang="el-GR" sz="2400" dirty="0" smtClean="0"/>
              <a:t>:</a:t>
            </a:r>
            <a:r>
              <a:rPr lang="el-GR" sz="2400" i="1" dirty="0" smtClean="0"/>
              <a:t> </a:t>
            </a:r>
            <a:r>
              <a:rPr lang="el-GR" sz="2400" dirty="0" smtClean="0"/>
              <a:t>νοητικές </a:t>
            </a:r>
            <a:r>
              <a:rPr lang="el-GR" sz="2400" dirty="0"/>
              <a:t>διεργασίες μέσω των οποίων οι μαθητές ελέγχουν και αξιολογούν οι ίδιοι την πορεία και τη διαδικασία μάθησης (στο σύνολό </a:t>
            </a:r>
            <a:r>
              <a:rPr lang="el-GR" sz="2400" dirty="0" smtClean="0"/>
              <a:t>της)</a:t>
            </a:r>
            <a:endParaRPr lang="el-GR" sz="2400" b="1" dirty="0" smtClean="0"/>
          </a:p>
          <a:p>
            <a:pPr algn="just">
              <a:buFont typeface="Wingdings" pitchFamily="2" charset="2"/>
              <a:buChar char="ü"/>
            </a:pPr>
            <a:r>
              <a:rPr lang="el-GR" sz="2400" i="1" dirty="0" smtClean="0"/>
              <a:t>γνωστικές</a:t>
            </a:r>
            <a:r>
              <a:rPr lang="el-GR" sz="2400" dirty="0"/>
              <a:t>: ενέργειες που επιλέγονται συνειδητά από τους μαθητές, προκειμένου να πετύχουν </a:t>
            </a:r>
            <a:r>
              <a:rPr lang="el-GR" sz="2400" dirty="0" smtClean="0"/>
              <a:t>ένα συγκεκριμένο </a:t>
            </a:r>
            <a:r>
              <a:rPr lang="el-GR" sz="2400" dirty="0"/>
              <a:t>στόχο (π.χ. την κατανόηση του </a:t>
            </a:r>
            <a:r>
              <a:rPr lang="el-GR" sz="2400" dirty="0" smtClean="0"/>
              <a:t>κειμένου)</a:t>
            </a:r>
            <a:endParaRPr lang="el-GR" sz="2400" b="1" dirty="0"/>
          </a:p>
          <a:p>
            <a:pPr algn="just">
              <a:buFont typeface="Wingdings" pitchFamily="2" charset="2"/>
              <a:buChar char="ü"/>
            </a:pPr>
            <a:r>
              <a:rPr lang="el-GR" sz="2400" i="1" dirty="0" smtClean="0"/>
              <a:t>κοινωνικές-συναισθηματικές</a:t>
            </a:r>
            <a:r>
              <a:rPr lang="el-GR" sz="2400" dirty="0" smtClean="0"/>
              <a:t>: τρόποι αλληλεπίδρασης εντός του μαθησιακού περιβάλλοντος (δάσκαλος, συμμαθητές) και ελέγχου συναισθημάτων κατά τη μαθησιακή διαδικασία (ερωτήσεις, διευκρινίσεις, μετριασμός του άγχους κτλ.)</a:t>
            </a:r>
          </a:p>
        </p:txBody>
      </p:sp>
    </p:spTree>
    <p:extLst>
      <p:ext uri="{BB962C8B-B14F-4D97-AF65-F5344CB8AC3E}">
        <p14:creationId xmlns:p14="http://schemas.microsoft.com/office/powerpoint/2010/main" val="156737405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86874" cy="706090"/>
          </a:xfrm>
        </p:spPr>
        <p:txBody>
          <a:bodyPr>
            <a:noAutofit/>
          </a:bodyPr>
          <a:lstStyle/>
          <a:p>
            <a:pPr algn="ctr"/>
            <a:r>
              <a:rPr lang="el-GR" sz="4000" b="1" dirty="0" err="1"/>
              <a:t>μ</a:t>
            </a:r>
            <a:r>
              <a:rPr lang="el-GR" sz="4000" b="1" dirty="0" err="1" smtClean="0"/>
              <a:t>εταγνωστικές</a:t>
            </a:r>
            <a:r>
              <a:rPr lang="el-GR" sz="4000" b="1" dirty="0" smtClean="0"/>
              <a:t> στρατηγικές</a:t>
            </a:r>
            <a:endParaRPr lang="el-GR" sz="4000" b="1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323780"/>
              </p:ext>
            </p:extLst>
          </p:nvPr>
        </p:nvGraphicFramePr>
        <p:xfrm>
          <a:off x="539552" y="1214424"/>
          <a:ext cx="8533042" cy="5643576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922535"/>
                <a:gridCol w="4610507"/>
              </a:tblGrid>
              <a:tr h="756288">
                <a:tc>
                  <a:txBody>
                    <a:bodyPr/>
                    <a:lstStyle/>
                    <a:p>
                      <a:pPr algn="ctr"/>
                      <a:r>
                        <a:rPr lang="el-GR" sz="2400" i="1" cap="none" spc="0" dirty="0" smtClean="0">
                          <a:ln>
                            <a:noFill/>
                          </a:ln>
                          <a:effectLst/>
                        </a:rPr>
                        <a:t>οργανωτικός σχεδιασμός</a:t>
                      </a:r>
                      <a:endParaRPr lang="el-GR" sz="2400" b="1" i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b="0" dirty="0" smtClean="0"/>
                        <a:t>κατάρτιση</a:t>
                      </a:r>
                      <a:r>
                        <a:rPr lang="el-GR" b="0" baseline="0" dirty="0" smtClean="0"/>
                        <a:t> σχεδίου για τη διεκπεραίωση δραστηριότητας ή την επίλυση προβλήματος </a:t>
                      </a:r>
                      <a:endParaRPr lang="el-GR" b="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35621">
                <a:tc>
                  <a:txBody>
                    <a:bodyPr/>
                    <a:lstStyle/>
                    <a:p>
                      <a:pPr algn="ctr"/>
                      <a:r>
                        <a:rPr lang="el-GR" sz="2400" b="1" i="1" cap="none" spc="0" dirty="0" smtClean="0">
                          <a:ln>
                            <a:noFill/>
                          </a:ln>
                          <a:effectLst/>
                        </a:rPr>
                        <a:t>αυτοέλεγχος</a:t>
                      </a:r>
                      <a:endParaRPr lang="el-GR" sz="2400" b="1" i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dirty="0" smtClean="0"/>
                        <a:t>έλεγχος της προόδου κατά την επίλυση ενός προβλήματος</a:t>
                      </a:r>
                      <a:endParaRPr lang="el-GR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35621">
                <a:tc>
                  <a:txBody>
                    <a:bodyPr/>
                    <a:lstStyle/>
                    <a:p>
                      <a:pPr algn="ctr"/>
                      <a:r>
                        <a:rPr lang="el-GR" sz="2400" b="1" i="1" cap="none" spc="0" dirty="0" err="1" smtClean="0">
                          <a:ln>
                            <a:noFill/>
                          </a:ln>
                          <a:effectLst/>
                        </a:rPr>
                        <a:t>αυτοαξιολόγηση</a:t>
                      </a:r>
                      <a:endParaRPr lang="el-GR" sz="2400" b="1" i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dirty="0" smtClean="0"/>
                        <a:t>εκτίμηση του βαθμού διεκπεραίωσης</a:t>
                      </a:r>
                      <a:r>
                        <a:rPr lang="el-GR" baseline="0" dirty="0" smtClean="0"/>
                        <a:t> δραστηριότητας ή επίλυσης προβλήματος</a:t>
                      </a:r>
                      <a:endParaRPr lang="el-GR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336828">
                <a:tc>
                  <a:txBody>
                    <a:bodyPr/>
                    <a:lstStyle/>
                    <a:p>
                      <a:pPr algn="ctr"/>
                      <a:r>
                        <a:rPr lang="el-GR" sz="2400" b="1" i="1" cap="none" spc="0" dirty="0" err="1" smtClean="0">
                          <a:ln>
                            <a:noFill/>
                          </a:ln>
                          <a:effectLst/>
                        </a:rPr>
                        <a:t>ετεροαξιολόγηση</a:t>
                      </a:r>
                      <a:endParaRPr lang="el-GR" sz="2400" b="1" i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dirty="0" smtClean="0"/>
                        <a:t>αξιολόγηση του έργου άλλων βάσει</a:t>
                      </a:r>
                      <a:r>
                        <a:rPr lang="el-GR" baseline="0" dirty="0" smtClean="0"/>
                        <a:t> κοινών αποδεκτών κριτηρίων που αντανακλούν τη συλλογιστική πορεία που ακολουθήθηκε για την παραγωγή του</a:t>
                      </a:r>
                      <a:endParaRPr lang="el-GR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050889">
                <a:tc>
                  <a:txBody>
                    <a:bodyPr/>
                    <a:lstStyle/>
                    <a:p>
                      <a:pPr algn="ctr"/>
                      <a:r>
                        <a:rPr lang="el-GR" sz="2400" b="1" i="1" cap="none" spc="0" dirty="0" smtClean="0">
                          <a:ln>
                            <a:noFill/>
                          </a:ln>
                          <a:effectLst/>
                        </a:rPr>
                        <a:t>προγραμματισμός της σκέψης</a:t>
                      </a:r>
                      <a:endParaRPr lang="el-GR" sz="2400" b="1" i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dirty="0" smtClean="0"/>
                        <a:t>διάκριση γενικών και ειδικών στόχων, καθορισμός των μέσων και των διαδικασιών σκέψης</a:t>
                      </a:r>
                      <a:endParaRPr lang="el-GR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028329">
                <a:tc>
                  <a:txBody>
                    <a:bodyPr/>
                    <a:lstStyle/>
                    <a:p>
                      <a:pPr algn="ctr"/>
                      <a:r>
                        <a:rPr lang="el-GR" sz="2400" b="1" i="1" cap="none" spc="0" dirty="0" smtClean="0">
                          <a:ln>
                            <a:noFill/>
                          </a:ln>
                          <a:effectLst/>
                        </a:rPr>
                        <a:t>καταγραφή της σκέψης και</a:t>
                      </a:r>
                      <a:r>
                        <a:rPr lang="el-GR" sz="2400" b="1" i="1" cap="none" spc="0" baseline="0" dirty="0" smtClean="0">
                          <a:ln>
                            <a:noFill/>
                          </a:ln>
                          <a:effectLst/>
                        </a:rPr>
                        <a:t> των νοητικών ενεργειών</a:t>
                      </a:r>
                      <a:endParaRPr lang="el-GR" sz="2400" b="1" i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dirty="0" smtClean="0"/>
                        <a:t>καταγραφή της πορείας σκέψης, της συλλογής, της οργάνωσης,</a:t>
                      </a:r>
                      <a:r>
                        <a:rPr lang="el-GR" baseline="0" dirty="0" smtClean="0"/>
                        <a:t> της ανάλυσης και επεξεργασίας των δεδομένων</a:t>
                      </a:r>
                      <a:r>
                        <a:rPr lang="el-GR" dirty="0" smtClean="0"/>
                        <a:t> </a:t>
                      </a:r>
                      <a:endParaRPr lang="el-GR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49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4077072"/>
            <a:ext cx="5616624" cy="2205211"/>
          </a:xfrm>
        </p:spPr>
        <p:txBody>
          <a:bodyPr>
            <a:normAutofit fontScale="90000"/>
          </a:bodyPr>
          <a:lstStyle/>
          <a:p>
            <a:pPr algn="r"/>
            <a:r>
              <a:rPr lang="el-GR" sz="5400" cap="none" dirty="0" smtClean="0"/>
              <a:t/>
            </a:r>
            <a:br>
              <a:rPr lang="el-GR" sz="5400" cap="none" dirty="0" smtClean="0"/>
            </a:br>
            <a:r>
              <a:rPr lang="el-GR" cap="none" dirty="0" smtClean="0"/>
              <a:t>γνωστικές στρατηγικές για την κατανόηση γραπτού λόγου</a:t>
            </a:r>
            <a:endParaRPr lang="el-GR" cap="non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3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111216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b="1" dirty="0" smtClean="0"/>
              <a:t>γνωστικές στρατηγικές (1)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762000" y="1597025"/>
          <a:ext cx="8077200" cy="48158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737992"/>
                <a:gridCol w="4339208"/>
              </a:tblGrid>
              <a:tr h="109728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el-GR" sz="2000" b="1" i="1" dirty="0" smtClean="0"/>
                        <a:t>ενεργοποίηση προϋπάρχουσας γνώσης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el-GR" sz="2000" b="0" i="1" dirty="0" smtClean="0"/>
                        <a:t>αξιοποίηση γνωστών πληροφοριών και προηγούμενης εμπειρίας σε συνδυασμό με ενδείξεις γύρω και σχετικά με το κείμενο για τη διατύπωση προβλέψεων ως προς το περιεχόμενο, τη δομή κτλ.</a:t>
                      </a:r>
                      <a:endParaRPr lang="el-GR" sz="2000" b="0" i="1" dirty="0"/>
                    </a:p>
                  </a:txBody>
                  <a:tcPr/>
                </a:tc>
              </a:tr>
              <a:tr h="1097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i="1" dirty="0" smtClean="0"/>
                        <a:t>διατύπωση προβλέψεων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i="1" dirty="0" smtClean="0"/>
                        <a:t>διαρκής έλεγχος κατανόησης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2000" i="1" dirty="0" smtClean="0"/>
                        <a:t>«τι καταλαβαίνω μέχρι τώρα», «τι δεν καταλαβαίνω μέχρι τώρα», «τι μπορώ να κάνω για να το καταλάβω»</a:t>
                      </a:r>
                      <a:endParaRPr lang="el-GR" sz="2000" b="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i="1" dirty="0" smtClean="0"/>
                        <a:t>παρακολούθηση της δομής του κειμένου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2" indent="0" algn="just">
                        <a:buNone/>
                      </a:pPr>
                      <a:r>
                        <a:rPr lang="el-GR" sz="2000" i="1" dirty="0" smtClean="0"/>
                        <a:t>αναγνώριση της οργάνωσης και της δομής που χρησιμοποιείται για την ανάπτυξη ενός κειμένου</a:t>
                      </a:r>
                    </a:p>
                    <a:p>
                      <a:pPr marL="0" lvl="2" indent="0" algn="just">
                        <a:buNone/>
                      </a:pPr>
                      <a:r>
                        <a:rPr lang="el-GR" sz="2000" i="1" dirty="0" smtClean="0"/>
                        <a:t>έλεγχος της εσωτερικής συνοχής και της λογικής αλληλουχίας του κειμένου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3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111216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b="1" dirty="0" smtClean="0"/>
              <a:t>γνωστικές στρατηγικές (2)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762000" y="1597025"/>
          <a:ext cx="8077200" cy="51511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665984"/>
                <a:gridCol w="4411216"/>
              </a:tblGrid>
              <a:tr h="109728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el-GR" sz="2000" b="1" i="1" dirty="0" smtClean="0"/>
                        <a:t>ερωτήσεις</a:t>
                      </a:r>
                      <a:r>
                        <a:rPr lang="el-GR" sz="2000" b="1" i="1" baseline="0" dirty="0" smtClean="0"/>
                        <a:t> (στον εαυτό μου)</a:t>
                      </a:r>
                      <a:endParaRPr lang="el-GR" sz="2000" b="1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2000" b="0" i="1" dirty="0" smtClean="0"/>
                        <a:t>διατύπωση ερωτήσεων στον εαυτό μου οι οποίες συμβάλλουν στην ενεργό επεξεργασία του κειμένου και την οικοδόμηση του νοήματος (ποιος; / πού; / γιατί;)</a:t>
                      </a:r>
                      <a:endParaRPr lang="el-GR" sz="2000" b="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i="1" dirty="0" smtClean="0"/>
                        <a:t>νοητική αναπαράσταση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2000" i="1" dirty="0" smtClean="0"/>
                        <a:t>χρήση νοητικών εικόνων για τη διευκόλυνση της κατανόησης κυρίως από νεαρούς αναγνώστες (ο αναγνώστης φαντάζεται πώς είναι ένα πρόσωπο, ένα αντικείμενο, ένα τοπίο κ.λπ.) </a:t>
                      </a:r>
                      <a:endParaRPr lang="el-GR" sz="2000" b="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i="1" dirty="0" smtClean="0"/>
                        <a:t>εξαγωγή συμπερασμάτων </a:t>
                      </a:r>
                      <a:r>
                        <a:rPr lang="el-GR" sz="2000" b="1" i="1" smtClean="0"/>
                        <a:t>(συναγωγές</a:t>
                      </a:r>
                      <a:r>
                        <a:rPr lang="el-GR" sz="2000" b="1" i="1" dirty="0" smtClean="0"/>
                        <a:t>)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2" indent="0" algn="just">
                        <a:buNone/>
                      </a:pPr>
                      <a:r>
                        <a:rPr lang="el-GR" sz="2000" i="1" dirty="0" smtClean="0"/>
                        <a:t>αξιοποίηση </a:t>
                      </a:r>
                      <a:r>
                        <a:rPr lang="el-GR" sz="2000" i="1" dirty="0" err="1" smtClean="0"/>
                        <a:t>συγκειμενικών</a:t>
                      </a:r>
                      <a:r>
                        <a:rPr lang="el-GR" sz="2000" i="1" dirty="0" smtClean="0"/>
                        <a:t> </a:t>
                      </a:r>
                      <a:r>
                        <a:rPr lang="el-GR" sz="2000" i="1" dirty="0" err="1" smtClean="0"/>
                        <a:t>πληρο</a:t>
                      </a:r>
                      <a:r>
                        <a:rPr lang="el-GR" sz="2000" i="1" dirty="0" smtClean="0"/>
                        <a:t>-</a:t>
                      </a:r>
                      <a:r>
                        <a:rPr lang="el-GR" sz="2000" i="1" dirty="0" err="1" smtClean="0"/>
                        <a:t>φοριών</a:t>
                      </a:r>
                      <a:r>
                        <a:rPr lang="el-GR" sz="2000" i="1" dirty="0" smtClean="0"/>
                        <a:t>, ώστε ο αναγνώστης να μαντέψει τη σημασία άγνωστων λέξεων και να</a:t>
                      </a:r>
                      <a:r>
                        <a:rPr lang="el-GR" sz="2000" i="1" baseline="0" dirty="0" smtClean="0"/>
                        <a:t> συναγάγει </a:t>
                      </a:r>
                      <a:r>
                        <a:rPr lang="el-GR" sz="2000" i="1" dirty="0" smtClean="0"/>
                        <a:t>υπονοούμενες πληροφορίες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heme/theme1.xml><?xml version="1.0" encoding="utf-8"?>
<a:theme xmlns:a="http://schemas.openxmlformats.org/drawingml/2006/main" name="m2-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m2-12</Template>
  <TotalTime>0</TotalTime>
  <Words>1310</Words>
  <Application>Microsoft Office PowerPoint</Application>
  <PresentationFormat>Προβολή στην οθόνη (4:3)</PresentationFormat>
  <Paragraphs>168</Paragraphs>
  <Slides>21</Slides>
  <Notes>9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m2-12</vt:lpstr>
      <vt:lpstr>κατανόηση γραπτού λόγου α. στρατηγικές β. η ανάγνωση ως διαδικασία γ. διδασκαλία στρατηγικών </vt:lpstr>
      <vt:lpstr>στρατηγικές </vt:lpstr>
      <vt:lpstr>μαθησιακοί στόχοι</vt:lpstr>
      <vt:lpstr>στρατηγικές </vt:lpstr>
      <vt:lpstr>στρατηγικές </vt:lpstr>
      <vt:lpstr>μεταγνωστικές στρατηγικές</vt:lpstr>
      <vt:lpstr> γνωστικές στρατηγικές για την κατανόηση γραπτού λόγου</vt:lpstr>
      <vt:lpstr>γνωστικές στρατηγικές (1)</vt:lpstr>
      <vt:lpstr>γνωστικές στρατηγικές (2)</vt:lpstr>
      <vt:lpstr>γνωστικές στρατηγικές (3)</vt:lpstr>
      <vt:lpstr>γνωστικές στρατηγικές (4)</vt:lpstr>
      <vt:lpstr>η ανάγνωση ως διαδικασία</vt:lpstr>
      <vt:lpstr>η ανάγνωση ως διαδικασία</vt:lpstr>
      <vt:lpstr>πριν την ανάγνωση</vt:lpstr>
      <vt:lpstr>κατά την ανάγνωση</vt:lpstr>
      <vt:lpstr>μετά την ανάγνωση</vt:lpstr>
      <vt:lpstr>στάδια – στρατηγικές</vt:lpstr>
      <vt:lpstr>διδασκαλία στρατηγικών για την κατανόηση γραπτού λὀγου</vt:lpstr>
      <vt:lpstr>Διδασκαλία στρατηγικών ΚΓΛ  βήματα</vt:lpstr>
      <vt:lpstr>διδασκαλία στρατηγικών: κλιμακούμενη υποστήριξη</vt:lpstr>
      <vt:lpstr>βιβλιογραφία ενότητας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2012-11-01T09:52:33Z</dcterms:created>
  <dcterms:modified xsi:type="dcterms:W3CDTF">2015-01-23T17:44:30Z</dcterms:modified>
</cp:coreProperties>
</file>