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8" r:id="rId2"/>
    <p:sldId id="272" r:id="rId3"/>
    <p:sldId id="273" r:id="rId4"/>
    <p:sldId id="274" r:id="rId5"/>
    <p:sldId id="259" r:id="rId6"/>
    <p:sldId id="260" r:id="rId7"/>
    <p:sldId id="261" r:id="rId8"/>
    <p:sldId id="284" r:id="rId9"/>
    <p:sldId id="263" r:id="rId10"/>
    <p:sldId id="262" r:id="rId11"/>
    <p:sldId id="264" r:id="rId12"/>
    <p:sldId id="265" r:id="rId13"/>
    <p:sldId id="281" r:id="rId14"/>
    <p:sldId id="266" r:id="rId15"/>
    <p:sldId id="258" r:id="rId16"/>
    <p:sldId id="269" r:id="rId17"/>
    <p:sldId id="275" r:id="rId18"/>
    <p:sldId id="270" r:id="rId19"/>
    <p:sldId id="276" r:id="rId20"/>
    <p:sldId id="277" r:id="rId21"/>
    <p:sldId id="278" r:id="rId22"/>
    <p:sldId id="279" r:id="rId23"/>
    <p:sldId id="280" r:id="rId24"/>
    <p:sldId id="283" r:id="rId25"/>
    <p:sldId id="267" r:id="rId26"/>
    <p:sldId id="282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7" autoAdjust="0"/>
    <p:restoredTop sz="94660"/>
  </p:normalViewPr>
  <p:slideViewPr>
    <p:cSldViewPr snapToGrid="0">
      <p:cViewPr varScale="1">
        <p:scale>
          <a:sx n="82" d="100"/>
          <a:sy n="82" d="100"/>
        </p:scale>
        <p:origin x="9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D5381-F95E-4BE6-983A-9DD687FBA299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7FA70-C954-46A5-A10C-F26566271C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27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0614CD-0182-48A5-B833-EBE9D673809F}" type="slidenum">
              <a:rPr lang="en-US" altLang="el-GR"/>
              <a:pPr eaLnBrk="1" hangingPunct="1"/>
              <a:t>6</a:t>
            </a:fld>
            <a:endParaRPr lang="en-US" altLang="el-GR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8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3A5786-C3B6-4226-A738-85676B28571B}" type="slidenum">
              <a:rPr lang="en-US" altLang="el-GR"/>
              <a:pPr eaLnBrk="1" hangingPunct="1"/>
              <a:t>7</a:t>
            </a:fld>
            <a:endParaRPr lang="en-US" altLang="el-GR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462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322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641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76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968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608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235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837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353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475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115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404D-DE81-43A2-B484-7BB3D595D08B}" type="datetimeFigureOut">
              <a:rPr lang="el-GR" smtClean="0"/>
              <a:t>4/3/2019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78116-412B-490B-A4B0-1B827D53D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594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3075" y="0"/>
            <a:ext cx="5657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6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Tuscan pil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4582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osa_Capitol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5438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1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Veii_Portonaccio tem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13"/>
            <a:ext cx="9144000" cy="679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7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35" y="231089"/>
            <a:ext cx="2925086" cy="63975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1539" y="229711"/>
            <a:ext cx="2459301" cy="63988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0" y="4874267"/>
            <a:ext cx="2556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πήλινα αγάλματα του Απόλλωνα (</a:t>
            </a:r>
            <a:r>
              <a:rPr lang="en-US" dirty="0" err="1" smtClean="0"/>
              <a:t>Apulu</a:t>
            </a:r>
            <a:r>
              <a:rPr lang="en-US" dirty="0" smtClean="0"/>
              <a:t>) </a:t>
            </a:r>
            <a:r>
              <a:rPr lang="el-GR" dirty="0" smtClean="0"/>
              <a:t>και μιας γυναικείας μορφής (της Λητούς</a:t>
            </a:r>
            <a:r>
              <a:rPr lang="en-US" dirty="0" smtClean="0"/>
              <a:t>;) </a:t>
            </a:r>
            <a:r>
              <a:rPr lang="el-GR" dirty="0" smtClean="0"/>
              <a:t>από τη στέγη του ναού του </a:t>
            </a:r>
            <a:r>
              <a:rPr lang="en-US" dirty="0" err="1" smtClean="0"/>
              <a:t>Portonaccio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n-US" dirty="0" smtClean="0"/>
              <a:t>Veii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9136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Etruscan_hous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5746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63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99" y="587829"/>
            <a:ext cx="8174776" cy="3695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3060" y="4525347"/>
            <a:ext cx="747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νεκρόπολη «</a:t>
            </a:r>
            <a:r>
              <a:rPr lang="en-US" dirty="0" err="1" smtClean="0"/>
              <a:t>Banditaccia</a:t>
            </a:r>
            <a:r>
              <a:rPr lang="el-GR" dirty="0" smtClean="0"/>
              <a:t>» στο </a:t>
            </a:r>
            <a:r>
              <a:rPr lang="en-US" dirty="0" smtClean="0"/>
              <a:t>Cerveteri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854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7458" y="6064898"/>
            <a:ext cx="6046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Cerveteri</a:t>
            </a:r>
            <a:r>
              <a:rPr lang="el-GR" dirty="0" smtClean="0"/>
              <a:t>, νεκρόπολη </a:t>
            </a:r>
            <a:r>
              <a:rPr lang="en-US" dirty="0" err="1" smtClean="0"/>
              <a:t>Banditaccia</a:t>
            </a:r>
            <a:r>
              <a:rPr lang="fr-FR" dirty="0" smtClean="0"/>
              <a:t>: </a:t>
            </a:r>
            <a:r>
              <a:rPr lang="el-GR" dirty="0" smtClean="0"/>
              <a:t>ταφικοί τύμβοι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81" y="1035698"/>
            <a:ext cx="8300918" cy="462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10" y="0"/>
            <a:ext cx="47593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45022" y="5374432"/>
            <a:ext cx="30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Κάτοψη του «τάφου των ασπίδων και των θρόνων»</a:t>
            </a:r>
            <a:r>
              <a:rPr lang="en-US" dirty="0" smtClean="0"/>
              <a:t>: </a:t>
            </a:r>
            <a:r>
              <a:rPr lang="fr-FR" dirty="0" err="1" smtClean="0"/>
              <a:t>Banditaccia</a:t>
            </a:r>
            <a:r>
              <a:rPr lang="fr-FR" dirty="0" smtClean="0"/>
              <a:t> </a:t>
            </a:r>
            <a:r>
              <a:rPr lang="el-GR" dirty="0" smtClean="0"/>
              <a:t>νεκρόπολη</a:t>
            </a:r>
            <a:r>
              <a:rPr lang="en-US" dirty="0" smtClean="0"/>
              <a:t>, </a:t>
            </a:r>
            <a:r>
              <a:rPr lang="fr-FR" dirty="0" smtClean="0"/>
              <a:t>Cerveteri (</a:t>
            </a:r>
            <a:r>
              <a:rPr lang="el-GR" dirty="0" smtClean="0"/>
              <a:t>β’ μισό του 6</a:t>
            </a:r>
            <a:r>
              <a:rPr lang="el-GR" baseline="30000" dirty="0" smtClean="0"/>
              <a:t>ου</a:t>
            </a:r>
            <a:r>
              <a:rPr lang="el-GR" dirty="0" smtClean="0"/>
              <a:t> αι. π.Χ.)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002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425" y="289315"/>
            <a:ext cx="7418208" cy="60441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3155" y="6418442"/>
            <a:ext cx="7862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Cerveteri</a:t>
            </a:r>
            <a:r>
              <a:rPr lang="el-GR" sz="1600" dirty="0" smtClean="0"/>
              <a:t>, νεκρόπολη </a:t>
            </a:r>
            <a:r>
              <a:rPr lang="en-US" sz="1600" dirty="0" err="1" smtClean="0"/>
              <a:t>Banditaccia</a:t>
            </a:r>
            <a:r>
              <a:rPr lang="fr-FR" sz="1600" dirty="0" smtClean="0"/>
              <a:t>: </a:t>
            </a:r>
            <a:r>
              <a:rPr lang="el-GR" sz="1600" dirty="0" smtClean="0"/>
              <a:t>το εσωτερικό του «τάφου των ασπίδων και των</a:t>
            </a:r>
            <a:r>
              <a:rPr lang="fr-FR" sz="1600" dirty="0"/>
              <a:t> </a:t>
            </a:r>
            <a:r>
              <a:rPr lang="el-GR" sz="1600" smtClean="0"/>
              <a:t>θρόνων»</a:t>
            </a:r>
            <a:r>
              <a:rPr lang="fr-FR" sz="1600" dirty="0" smtClean="0"/>
              <a:t>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47753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303" y="503853"/>
            <a:ext cx="6979211" cy="5241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9303" y="6008914"/>
            <a:ext cx="7047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Γραπτή πήλινη σαρκοφάγος από τη </a:t>
            </a:r>
            <a:r>
              <a:rPr lang="en-US" dirty="0" err="1" smtClean="0"/>
              <a:t>Banditaccia</a:t>
            </a:r>
            <a:r>
              <a:rPr lang="en-US" dirty="0" smtClean="0"/>
              <a:t> </a:t>
            </a:r>
            <a:r>
              <a:rPr lang="el-GR" dirty="0" smtClean="0"/>
              <a:t>νεκρόπολη του </a:t>
            </a:r>
            <a:r>
              <a:rPr lang="en-US" dirty="0" smtClean="0"/>
              <a:t>Cerveteri:</a:t>
            </a:r>
            <a:r>
              <a:rPr lang="el-GR" dirty="0" smtClean="0"/>
              <a:t> ύστερος 6</a:t>
            </a:r>
            <a:r>
              <a:rPr lang="el-GR" baseline="30000" dirty="0" smtClean="0"/>
              <a:t>ος</a:t>
            </a:r>
            <a:r>
              <a:rPr lang="el-GR" dirty="0" smtClean="0"/>
              <a:t> αι. π.Χ.</a:t>
            </a:r>
            <a:r>
              <a:rPr lang="en-US" dirty="0" smtClean="0"/>
              <a:t> </a:t>
            </a:r>
            <a:r>
              <a:rPr lang="el-GR" dirty="0" smtClean="0"/>
              <a:t>(Ρώμη, </a:t>
            </a:r>
            <a:r>
              <a:rPr lang="en-US" dirty="0" smtClean="0"/>
              <a:t>villa Giulia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58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857" y="557650"/>
            <a:ext cx="5570375" cy="51549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2856" y="5914286"/>
            <a:ext cx="643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err="1" smtClean="0"/>
              <a:t>Καλυβόσχημη</a:t>
            </a:r>
            <a:r>
              <a:rPr lang="el-GR" sz="1600" dirty="0" smtClean="0"/>
              <a:t> τεφροδόχος από νεκροταφείο του </a:t>
            </a:r>
            <a:r>
              <a:rPr lang="en-US" sz="1600" dirty="0" err="1" smtClean="0"/>
              <a:t>Vulci</a:t>
            </a:r>
            <a:r>
              <a:rPr lang="en-US" sz="1600" dirty="0" smtClean="0"/>
              <a:t>, 8</a:t>
            </a:r>
            <a:r>
              <a:rPr lang="fr-FR" sz="1600" dirty="0" smtClean="0"/>
              <a:t>o</a:t>
            </a:r>
            <a:r>
              <a:rPr lang="el-GR" sz="1600" dirty="0" smtClean="0"/>
              <a:t>ς αι. π.Χ. (Ρώμη</a:t>
            </a:r>
            <a:r>
              <a:rPr lang="en-US" sz="1600" dirty="0" smtClean="0"/>
              <a:t>: </a:t>
            </a:r>
            <a:r>
              <a:rPr lang="fr-FR" sz="1600" dirty="0" smtClean="0"/>
              <a:t>villa </a:t>
            </a:r>
            <a:r>
              <a:rPr lang="fr-FR" sz="1600" dirty="0" err="1" smtClean="0"/>
              <a:t>Giulia</a:t>
            </a:r>
            <a:r>
              <a:rPr lang="fr-FR" sz="1600" dirty="0" smtClean="0"/>
              <a:t>)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9901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440" y="251567"/>
            <a:ext cx="7649112" cy="60310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1804" y="6372808"/>
            <a:ext cx="7641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Tarquinia</a:t>
            </a:r>
            <a:r>
              <a:rPr lang="en-US" dirty="0" smtClean="0"/>
              <a:t>, </a:t>
            </a:r>
            <a:r>
              <a:rPr lang="el-GR" dirty="0" err="1" smtClean="0"/>
              <a:t>νεκρόπολις</a:t>
            </a:r>
            <a:r>
              <a:rPr lang="el-GR" dirty="0" smtClean="0"/>
              <a:t> </a:t>
            </a:r>
            <a:r>
              <a:rPr lang="en-US" dirty="0" err="1" smtClean="0"/>
              <a:t>Monterozzi</a:t>
            </a:r>
            <a:r>
              <a:rPr lang="en-US" dirty="0" smtClean="0"/>
              <a:t>:</a:t>
            </a:r>
            <a:r>
              <a:rPr lang="fr-FR" dirty="0" smtClean="0"/>
              <a:t> </a:t>
            </a:r>
            <a:r>
              <a:rPr lang="el-GR" dirty="0" smtClean="0"/>
              <a:t>«τάφος των ταύρων» (ύστερος 6</a:t>
            </a:r>
            <a:r>
              <a:rPr lang="el-GR" baseline="30000" dirty="0" smtClean="0"/>
              <a:t>ος</a:t>
            </a:r>
            <a:r>
              <a:rPr lang="el-GR" dirty="0" smtClean="0"/>
              <a:t> αι. π.Χ.)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94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01" y="298581"/>
            <a:ext cx="8439469" cy="55543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0339" y="6099501"/>
            <a:ext cx="742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Tarquinia</a:t>
            </a:r>
            <a:r>
              <a:rPr lang="en-US" dirty="0"/>
              <a:t>, </a:t>
            </a:r>
            <a:r>
              <a:rPr lang="el-GR" dirty="0" err="1"/>
              <a:t>νεκρόπολις</a:t>
            </a:r>
            <a:r>
              <a:rPr lang="el-GR" dirty="0"/>
              <a:t> </a:t>
            </a:r>
            <a:r>
              <a:rPr lang="en-US" dirty="0" err="1"/>
              <a:t>Monterozzi</a:t>
            </a:r>
            <a:r>
              <a:rPr lang="en-US" dirty="0" smtClean="0"/>
              <a:t>:</a:t>
            </a:r>
            <a:r>
              <a:rPr lang="el-GR" dirty="0" smtClean="0"/>
              <a:t> «τάφος των μάντεων» ύστερος 6</a:t>
            </a:r>
            <a:r>
              <a:rPr lang="el-GR" baseline="30000" dirty="0" smtClean="0"/>
              <a:t>ος</a:t>
            </a:r>
            <a:r>
              <a:rPr lang="el-GR" dirty="0" smtClean="0"/>
              <a:t> αι. π.Χ.</a:t>
            </a:r>
            <a:r>
              <a:rPr lang="fr-F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1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4943" y="6276783"/>
            <a:ext cx="7909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Tarquinia</a:t>
            </a:r>
            <a:r>
              <a:rPr lang="en-US" dirty="0"/>
              <a:t>, </a:t>
            </a:r>
            <a:r>
              <a:rPr lang="el-GR" dirty="0" err="1"/>
              <a:t>νεκρόπολις</a:t>
            </a:r>
            <a:r>
              <a:rPr lang="el-GR" dirty="0"/>
              <a:t> </a:t>
            </a:r>
            <a:r>
              <a:rPr lang="en-US" dirty="0" err="1" smtClean="0"/>
              <a:t>Monterozzi</a:t>
            </a:r>
            <a:r>
              <a:rPr lang="en-US" dirty="0" smtClean="0"/>
              <a:t>:</a:t>
            </a:r>
            <a:r>
              <a:rPr lang="el-GR" dirty="0"/>
              <a:t> </a:t>
            </a:r>
            <a:r>
              <a:rPr lang="el-GR" dirty="0" smtClean="0"/>
              <a:t>«τάφος των </a:t>
            </a:r>
            <a:r>
              <a:rPr lang="el-GR" dirty="0" err="1" smtClean="0"/>
              <a:t>λεοπαρδάλων</a:t>
            </a:r>
            <a:r>
              <a:rPr lang="el-GR" dirty="0" smtClean="0"/>
              <a:t>» πρώιμος 5</a:t>
            </a:r>
            <a:r>
              <a:rPr lang="el-GR" baseline="30000" dirty="0" smtClean="0"/>
              <a:t>ος</a:t>
            </a:r>
            <a:r>
              <a:rPr lang="el-GR" dirty="0" smtClean="0"/>
              <a:t> αι. π.Χ.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943" y="354723"/>
            <a:ext cx="7819177" cy="570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29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14" y="93307"/>
            <a:ext cx="9005895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195" y="6304976"/>
            <a:ext cx="8696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Tarquinia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νεκρόπολις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Monterozzi</a:t>
            </a:r>
            <a:r>
              <a:rPr lang="en-US" dirty="0">
                <a:solidFill>
                  <a:schemeClr val="bg1"/>
                </a:solidFill>
              </a:rPr>
              <a:t>:</a:t>
            </a:r>
            <a:r>
              <a:rPr lang="el-GR" dirty="0">
                <a:solidFill>
                  <a:schemeClr val="bg1"/>
                </a:solidFill>
              </a:rPr>
              <a:t> «τάφος </a:t>
            </a:r>
            <a:r>
              <a:rPr lang="el-GR" dirty="0" smtClean="0">
                <a:solidFill>
                  <a:schemeClr val="bg1"/>
                </a:solidFill>
              </a:rPr>
              <a:t>του κυνηγιού και του ψαρέματος» (ύστερος 6</a:t>
            </a:r>
            <a:r>
              <a:rPr lang="el-GR" baseline="30000" dirty="0" smtClean="0">
                <a:solidFill>
                  <a:schemeClr val="bg1"/>
                </a:solidFill>
              </a:rPr>
              <a:t>ος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αι. π.Χ.</a:t>
            </a:r>
          </a:p>
        </p:txBody>
      </p:sp>
    </p:spTree>
    <p:extLst>
      <p:ext uri="{BB962C8B-B14F-4D97-AF65-F5344CB8AC3E}">
        <p14:creationId xmlns:p14="http://schemas.microsoft.com/office/powerpoint/2010/main" val="3409905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8565" cy="63728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232" y="6488668"/>
            <a:ext cx="7940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Cerveteri, </a:t>
            </a:r>
            <a:r>
              <a:rPr lang="fr-FR" dirty="0" smtClean="0"/>
              <a:t>«</a:t>
            </a:r>
            <a:r>
              <a:rPr lang="el-GR" dirty="0" smtClean="0"/>
              <a:t>τάφος των </a:t>
            </a:r>
            <a:r>
              <a:rPr lang="el-GR" dirty="0" err="1" smtClean="0"/>
              <a:t>αναγλύφων</a:t>
            </a:r>
            <a:r>
              <a:rPr lang="el-GR" dirty="0" smtClean="0"/>
              <a:t>» </a:t>
            </a:r>
            <a:r>
              <a:rPr lang="el-GR" dirty="0"/>
              <a:t>(ύστερος 4</a:t>
            </a:r>
            <a:r>
              <a:rPr lang="el-GR" baseline="30000" dirty="0"/>
              <a:t>ος</a:t>
            </a:r>
            <a:r>
              <a:rPr lang="el-GR" dirty="0"/>
              <a:t>/πρώιμος 3</a:t>
            </a:r>
            <a:r>
              <a:rPr lang="el-GR" baseline="30000" dirty="0"/>
              <a:t>ος</a:t>
            </a:r>
            <a:r>
              <a:rPr lang="el-GR" dirty="0"/>
              <a:t> αι. π.Χ.)</a:t>
            </a:r>
          </a:p>
        </p:txBody>
      </p:sp>
    </p:spTree>
    <p:extLst>
      <p:ext uri="{BB962C8B-B14F-4D97-AF65-F5344CB8AC3E}">
        <p14:creationId xmlns:p14="http://schemas.microsoft.com/office/powerpoint/2010/main" val="3557558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Marzabotti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22225"/>
            <a:ext cx="84582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0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103" y="83976"/>
            <a:ext cx="3444427" cy="6738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3091" y="6126356"/>
            <a:ext cx="3303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Mars </a:t>
            </a:r>
            <a:r>
              <a:rPr lang="el-GR" sz="1600" dirty="0" smtClean="0"/>
              <a:t>του </a:t>
            </a:r>
            <a:r>
              <a:rPr lang="en-US" sz="1600" dirty="0" err="1" smtClean="0"/>
              <a:t>Todi</a:t>
            </a:r>
            <a:r>
              <a:rPr lang="fr-FR" sz="1600" dirty="0" smtClean="0"/>
              <a:t>:</a:t>
            </a:r>
            <a:r>
              <a:rPr lang="el-GR" sz="1600" dirty="0" smtClean="0"/>
              <a:t> ύστερος 5</a:t>
            </a:r>
            <a:r>
              <a:rPr lang="el-GR" sz="1600" baseline="30000" dirty="0" smtClean="0"/>
              <a:t>ος</a:t>
            </a:r>
            <a:r>
              <a:rPr lang="el-GR" sz="1600" dirty="0" smtClean="0"/>
              <a:t>/πρώιμος 4</a:t>
            </a:r>
            <a:r>
              <a:rPr lang="el-GR" sz="1600" baseline="30000" dirty="0" smtClean="0"/>
              <a:t>ος</a:t>
            </a:r>
            <a:r>
              <a:rPr lang="el-GR" sz="1600" dirty="0" smtClean="0"/>
              <a:t> αι. π.Χ.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95666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40" y="968315"/>
            <a:ext cx="3747076" cy="46659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393" y="723123"/>
            <a:ext cx="3481987" cy="49111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249" y="5822302"/>
            <a:ext cx="378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Χρυσή περόνη από τον τάφο </a:t>
            </a:r>
            <a:r>
              <a:rPr lang="en-US" dirty="0" err="1" smtClean="0"/>
              <a:t>Regolini-Galassi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n-US" dirty="0" smtClean="0"/>
              <a:t>Cerveteri (ca. 650 </a:t>
            </a:r>
            <a:r>
              <a:rPr lang="el-GR" dirty="0" smtClean="0"/>
              <a:t>π.Χ.)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4805265" y="5822302"/>
            <a:ext cx="3554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Ελεφαντοστέινη</a:t>
            </a:r>
            <a:r>
              <a:rPr lang="el-GR" dirty="0" smtClean="0"/>
              <a:t> πυξίδα από τάφο του </a:t>
            </a:r>
            <a:r>
              <a:rPr lang="en-US" dirty="0" err="1" smtClean="0"/>
              <a:t>Chiusi</a:t>
            </a:r>
            <a:r>
              <a:rPr lang="en-US" dirty="0" smtClean="0"/>
              <a:t> (</a:t>
            </a:r>
            <a:r>
              <a:rPr lang="fr-FR" dirty="0" smtClean="0"/>
              <a:t>ca. 650-600</a:t>
            </a:r>
            <a:r>
              <a:rPr lang="el-GR" dirty="0" smtClean="0"/>
              <a:t> π.Χ.</a:t>
            </a:r>
            <a:r>
              <a:rPr lang="fr-F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703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8708" y="354564"/>
            <a:ext cx="4824775" cy="5657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6139543"/>
            <a:ext cx="806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Άγαλμα </a:t>
            </a:r>
            <a:r>
              <a:rPr lang="el-GR" dirty="0" err="1" smtClean="0"/>
              <a:t>κενταύρου</a:t>
            </a:r>
            <a:r>
              <a:rPr lang="el-GR" dirty="0" smtClean="0"/>
              <a:t> από το </a:t>
            </a:r>
            <a:r>
              <a:rPr lang="en-US" dirty="0" err="1" smtClean="0"/>
              <a:t>Vulci</a:t>
            </a:r>
            <a:r>
              <a:rPr lang="en-US" dirty="0" smtClean="0"/>
              <a:t>: </a:t>
            </a:r>
            <a:r>
              <a:rPr lang="el-GR" dirty="0" smtClean="0"/>
              <a:t>πρώιμος 6</a:t>
            </a:r>
            <a:r>
              <a:rPr lang="el-GR" baseline="30000" dirty="0" smtClean="0"/>
              <a:t>ος</a:t>
            </a:r>
            <a:r>
              <a:rPr lang="el-GR" dirty="0" smtClean="0"/>
              <a:t> αι. π.Χ. (Ρώμη, </a:t>
            </a:r>
            <a:r>
              <a:rPr lang="en-US" dirty="0" smtClean="0"/>
              <a:t>Villa Giulia)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854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Etruscan temple_reconstru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17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4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apitoline temple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246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pitolium_Temple of Jupiter Optimus Maximus (foundation)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447800" y="6340475"/>
            <a:ext cx="3505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400"/>
              <a:t>O </a:t>
            </a:r>
            <a:r>
              <a:rPr lang="el-GR" altLang="el-GR" sz="1400"/>
              <a:t>ναός του </a:t>
            </a:r>
            <a:r>
              <a:rPr lang="en-US" altLang="el-GR" sz="1400"/>
              <a:t>Jupiter Optimus Maximus </a:t>
            </a:r>
            <a:r>
              <a:rPr lang="el-GR" altLang="el-GR" sz="1400"/>
              <a:t>στο Καπιτώλιο της Ρώμης</a:t>
            </a:r>
          </a:p>
        </p:txBody>
      </p:sp>
    </p:spTree>
    <p:extLst>
      <p:ext uri="{BB962C8B-B14F-4D97-AF65-F5344CB8AC3E}">
        <p14:creationId xmlns:p14="http://schemas.microsoft.com/office/powerpoint/2010/main" val="309275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291" y="6248400"/>
            <a:ext cx="8257309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r>
              <a:rPr lang="el-GR" dirty="0" err="1" smtClean="0"/>
              <a:t>ναπαράσταση</a:t>
            </a:r>
            <a:r>
              <a:rPr lang="el-GR" dirty="0" smtClean="0"/>
              <a:t> του διακόσμου του αρχαϊκού ναού του </a:t>
            </a:r>
            <a:r>
              <a:rPr lang="en-US" dirty="0" smtClean="0"/>
              <a:t>Jupiter </a:t>
            </a:r>
            <a:r>
              <a:rPr lang="en-US" dirty="0" err="1" smtClean="0"/>
              <a:t>Capitolinus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2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Tuscan capital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551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31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</TotalTime>
  <Words>284</Words>
  <Application>Microsoft Office PowerPoint</Application>
  <PresentationFormat>On-screen Show (4:3)</PresentationFormat>
  <Paragraphs>20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ylolos</dc:creator>
  <cp:lastModifiedBy>ylolos</cp:lastModifiedBy>
  <cp:revision>33</cp:revision>
  <dcterms:created xsi:type="dcterms:W3CDTF">2019-02-05T17:01:38Z</dcterms:created>
  <dcterms:modified xsi:type="dcterms:W3CDTF">2019-03-04T12:30:55Z</dcterms:modified>
</cp:coreProperties>
</file>