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8" r:id="rId3"/>
    <p:sldId id="259" r:id="rId4"/>
    <p:sldId id="269" r:id="rId5"/>
    <p:sldId id="277" r:id="rId6"/>
    <p:sldId id="270" r:id="rId7"/>
    <p:sldId id="271" r:id="rId8"/>
    <p:sldId id="272" r:id="rId9"/>
    <p:sldId id="273" r:id="rId10"/>
    <p:sldId id="274" r:id="rId11"/>
    <p:sldId id="276" r:id="rId12"/>
    <p:sldId id="282" r:id="rId13"/>
    <p:sldId id="280" r:id="rId14"/>
    <p:sldId id="283" r:id="rId15"/>
    <p:sldId id="284" r:id="rId16"/>
    <p:sldId id="285" r:id="rId17"/>
    <p:sldId id="286" r:id="rId18"/>
    <p:sldId id="287" r:id="rId19"/>
    <p:sldId id="288" r:id="rId20"/>
    <p:sldId id="281" r:id="rId21"/>
    <p:sldId id="289" r:id="rId22"/>
    <p:sldId id="290" r:id="rId23"/>
    <p:sldId id="291" r:id="rId24"/>
    <p:sldId id="292" r:id="rId25"/>
    <p:sldId id="293" r:id="rId2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71" autoAdjust="0"/>
  </p:normalViewPr>
  <p:slideViewPr>
    <p:cSldViewPr snapToGrid="0">
      <p:cViewPr varScale="1">
        <p:scale>
          <a:sx n="70" d="100"/>
          <a:sy n="70" d="100"/>
        </p:scale>
        <p:origin x="-714" y="-90"/>
      </p:cViewPr>
      <p:guideLst>
        <p:guide orient="horz" pos="2160"/>
        <p:guide pos="3840"/>
      </p:guideLst>
    </p:cSldViewPr>
  </p:slideViewPr>
  <p:outlineViewPr>
    <p:cViewPr>
      <p:scale>
        <a:sx n="33" d="100"/>
        <a:sy n="33" d="100"/>
      </p:scale>
      <p:origin x="0" y="161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6FBEA4C2-F296-4607-AEE3-7AA8890119F1}" type="datetimeFigureOut">
              <a:rPr lang="el-GR" smtClean="0"/>
              <a:t>16/10/2016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F91514-7771-47F9-9CD6-4DFF42ADC5CB}"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79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FBEA4C2-F296-4607-AEE3-7AA8890119F1}" type="datetimeFigureOut">
              <a:rPr lang="el-GR" smtClean="0"/>
              <a:t>16/10/2016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1913637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FBEA4C2-F296-4607-AEE3-7AA8890119F1}" type="datetimeFigureOut">
              <a:rPr lang="el-GR" smtClean="0"/>
              <a:t>16/10/2016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545669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FBEA4C2-F296-4607-AEE3-7AA8890119F1}" type="datetimeFigureOut">
              <a:rPr lang="el-GR" smtClean="0"/>
              <a:t>16/10/2016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3747845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FBEA4C2-F296-4607-AEE3-7AA8890119F1}" type="datetimeFigureOut">
              <a:rPr lang="el-GR" smtClean="0"/>
              <a:t>16/10/2016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F91514-7771-47F9-9CD6-4DFF42ADC5CB}"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635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6FBEA4C2-F296-4607-AEE3-7AA8890119F1}" type="datetimeFigureOut">
              <a:rPr lang="el-GR" smtClean="0"/>
              <a:t>16/10/2016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4109414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97280" y="2582334"/>
            <a:ext cx="4937760" cy="3378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217920" y="2582334"/>
            <a:ext cx="4937760" cy="3378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6FBEA4C2-F296-4607-AEE3-7AA8890119F1}" type="datetimeFigureOut">
              <a:rPr lang="el-GR" smtClean="0"/>
              <a:t>16/10/2016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1404110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6FBEA4C2-F296-4607-AEE3-7AA8890119F1}" type="datetimeFigureOut">
              <a:rPr lang="el-GR" smtClean="0"/>
              <a:t>16/10/2016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3538751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FBEA4C2-F296-4607-AEE3-7AA8890119F1}" type="datetimeFigureOut">
              <a:rPr lang="el-GR" smtClean="0"/>
              <a:t>16/10/2016</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639597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FBEA4C2-F296-4607-AEE3-7AA8890119F1}" type="datetimeFigureOut">
              <a:rPr lang="el-GR" smtClean="0"/>
              <a:t>16/10/2016</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0F91514-7771-47F9-9CD6-4DFF42ADC5CB}" type="slidenum">
              <a:rPr lang="el-GR" smtClean="0"/>
              <a:t>‹#›</a:t>
            </a:fld>
            <a:endParaRPr lang="el-GR"/>
          </a:p>
        </p:txBody>
      </p:sp>
    </p:spTree>
    <p:extLst>
      <p:ext uri="{BB962C8B-B14F-4D97-AF65-F5344CB8AC3E}">
        <p14:creationId xmlns:p14="http://schemas.microsoft.com/office/powerpoint/2010/main" val="3104139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6FBEA4C2-F296-4607-AEE3-7AA8890119F1}" type="datetimeFigureOut">
              <a:rPr lang="el-GR" smtClean="0"/>
              <a:t>16/10/2016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0F91514-7771-47F9-9CD6-4DFF42ADC5CB}" type="slidenum">
              <a:rPr lang="el-GR" smtClean="0"/>
              <a:t>‹#›</a:t>
            </a:fld>
            <a:endParaRPr lang="el-GR"/>
          </a:p>
        </p:txBody>
      </p:sp>
    </p:spTree>
    <p:extLst>
      <p:ext uri="{BB962C8B-B14F-4D97-AF65-F5344CB8AC3E}">
        <p14:creationId xmlns:p14="http://schemas.microsoft.com/office/powerpoint/2010/main" val="1461388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FBEA4C2-F296-4607-AEE3-7AA8890119F1}" type="datetimeFigureOut">
              <a:rPr lang="el-GR" smtClean="0"/>
              <a:t>16/10/2016</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0F91514-7771-47F9-9CD6-4DFF42ADC5CB}"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6732285"/>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dirty="0" smtClean="0">
                <a:solidFill>
                  <a:schemeClr val="bg2">
                    <a:lumMod val="50000"/>
                  </a:schemeClr>
                </a:solidFill>
              </a:rPr>
              <a:t>ΕΙΣΑΓΩΓΗ ΣΤΗΝ ΠΕΡΙΒΑΛΛΟΝΤΙΚΗ ΜΗΧΑΝΙΚΗ</a:t>
            </a:r>
            <a:br>
              <a:rPr lang="el-GR" dirty="0" smtClean="0">
                <a:solidFill>
                  <a:schemeClr val="bg2">
                    <a:lumMod val="50000"/>
                  </a:schemeClr>
                </a:solidFill>
              </a:rPr>
            </a:br>
            <a:r>
              <a:rPr lang="el-GR" sz="2000" dirty="0" smtClean="0">
                <a:solidFill>
                  <a:schemeClr val="accent1">
                    <a:lumMod val="75000"/>
                  </a:schemeClr>
                </a:solidFill>
              </a:rPr>
              <a:t>3</a:t>
            </a:r>
            <a:r>
              <a:rPr lang="el-GR" sz="2000" baseline="30000" dirty="0" smtClean="0">
                <a:solidFill>
                  <a:schemeClr val="accent1">
                    <a:lumMod val="75000"/>
                  </a:schemeClr>
                </a:solidFill>
              </a:rPr>
              <a:t>ο</a:t>
            </a:r>
            <a:r>
              <a:rPr lang="el-GR" sz="2000" dirty="0" smtClean="0">
                <a:solidFill>
                  <a:schemeClr val="accent1">
                    <a:lumMod val="75000"/>
                  </a:schemeClr>
                </a:solidFill>
              </a:rPr>
              <a:t> εξάμηνο, Τμήμα Μηχανικών Χωροταξίας, Πολεοδομίας και Περιφερειακής Ανάπτυξης, Πανεπιστήμιο Θεσσαλίας</a:t>
            </a:r>
            <a:endParaRPr lang="el-GR" sz="2000" dirty="0">
              <a:solidFill>
                <a:schemeClr val="accent1">
                  <a:lumMod val="75000"/>
                </a:schemeClr>
              </a:solidFill>
            </a:endParaRPr>
          </a:p>
        </p:txBody>
      </p:sp>
      <p:sp>
        <p:nvSpPr>
          <p:cNvPr id="3" name="Υπότιτλος 2"/>
          <p:cNvSpPr>
            <a:spLocks noGrp="1"/>
          </p:cNvSpPr>
          <p:nvPr>
            <p:ph type="subTitle" idx="1"/>
          </p:nvPr>
        </p:nvSpPr>
        <p:spPr/>
        <p:txBody>
          <a:bodyPr/>
          <a:lstStyle/>
          <a:p>
            <a:r>
              <a:rPr lang="el-GR" dirty="0" smtClean="0">
                <a:solidFill>
                  <a:schemeClr val="bg2">
                    <a:lumMod val="50000"/>
                  </a:schemeClr>
                </a:solidFill>
              </a:rPr>
              <a:t>ΑΙΩΡΟΥΜΕΝΑ ΣΩΜΑΤΙΔΙΑ-ΤΡΟΠΟΙ ΚΑΘΑΡΙΣΜΟΥ ΑΕΡΟΛΥΜΑΤΩΝ</a:t>
            </a:r>
          </a:p>
          <a:p>
            <a:r>
              <a:rPr lang="el-GR" dirty="0" smtClean="0">
                <a:solidFill>
                  <a:schemeClr val="bg2">
                    <a:lumMod val="50000"/>
                  </a:schemeClr>
                </a:solidFill>
              </a:rPr>
              <a:t>Βολοσ, 17/10/2016</a:t>
            </a:r>
            <a:endParaRPr lang="el-GR" dirty="0">
              <a:solidFill>
                <a:schemeClr val="bg2">
                  <a:lumMod val="50000"/>
                </a:schemeClr>
              </a:solidFill>
            </a:endParaRPr>
          </a:p>
        </p:txBody>
      </p:sp>
    </p:spTree>
    <p:extLst>
      <p:ext uri="{BB962C8B-B14F-4D97-AF65-F5344CB8AC3E}">
        <p14:creationId xmlns:p14="http://schemas.microsoft.com/office/powerpoint/2010/main" val="4149371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ΔΙΑΦΟΡΑ ΧΑΡΑΚΤΗΡΙΣΤΙΚΑ ΤΩΝ ΑΙΩΡΟΥΜΕΝΩΝ ΣΩΜΑΤΙΔΙΩΝ</a:t>
            </a:r>
            <a:endParaRPr lang="el-GR" dirty="0"/>
          </a:p>
        </p:txBody>
      </p:sp>
      <p:sp>
        <p:nvSpPr>
          <p:cNvPr id="3" name="Θέση περιεχομένου 2"/>
          <p:cNvSpPr>
            <a:spLocks noGrp="1"/>
          </p:cNvSpPr>
          <p:nvPr>
            <p:ph idx="1"/>
          </p:nvPr>
        </p:nvSpPr>
        <p:spPr/>
        <p:txBody>
          <a:bodyPr/>
          <a:lstStyle/>
          <a:p>
            <a:pPr algn="just">
              <a:buFont typeface="Wingdings" panose="05000000000000000000" pitchFamily="2" charset="2"/>
              <a:buChar char="Ø"/>
            </a:pPr>
            <a:r>
              <a:rPr lang="el-GR" dirty="0" smtClean="0"/>
              <a:t> </a:t>
            </a:r>
            <a:r>
              <a:rPr lang="el-GR" i="1" dirty="0" smtClean="0">
                <a:solidFill>
                  <a:schemeClr val="bg2">
                    <a:lumMod val="50000"/>
                  </a:schemeClr>
                </a:solidFill>
              </a:rPr>
              <a:t>Υπέρλεπτα και χονδρόκοκκα σωματίδια απομακρύνονται εύκολα από την ατμόσφαιρα με αποτέλεσμα να έχουν μικρούς χρόνους παραμονής στην ατμόσφαιρα και συνεπώς οι συγκεντρώσεις τους να υπερισχύουν κοντά στην πηγή εκπομπής τους.</a:t>
            </a:r>
          </a:p>
          <a:p>
            <a:pPr algn="just">
              <a:buFont typeface="Wingdings" panose="05000000000000000000" pitchFamily="2" charset="2"/>
              <a:buChar char="Ø"/>
            </a:pPr>
            <a:r>
              <a:rPr lang="el-GR" i="1" dirty="0" smtClean="0">
                <a:solidFill>
                  <a:schemeClr val="bg2">
                    <a:lumMod val="50000"/>
                  </a:schemeClr>
                </a:solidFill>
              </a:rPr>
              <a:t> </a:t>
            </a:r>
            <a:r>
              <a:rPr lang="el-GR" i="1" dirty="0" smtClean="0">
                <a:solidFill>
                  <a:schemeClr val="accent2">
                    <a:lumMod val="75000"/>
                  </a:schemeClr>
                </a:solidFill>
              </a:rPr>
              <a:t>Όσο απομακρυνόμαστε από την πηγή υπερισχύει η υποκατηγορία συσσώρευσης.</a:t>
            </a:r>
          </a:p>
          <a:p>
            <a:pPr algn="just">
              <a:buFont typeface="Wingdings" panose="05000000000000000000" pitchFamily="2" charset="2"/>
              <a:buChar char="Ø"/>
            </a:pPr>
            <a:r>
              <a:rPr lang="el-GR" i="1" dirty="0" smtClean="0">
                <a:solidFill>
                  <a:schemeClr val="bg2">
                    <a:lumMod val="50000"/>
                  </a:schemeClr>
                </a:solidFill>
              </a:rPr>
              <a:t>Τα υπέρλεπτα σωματίδια υπερισχύουν αριθμητικά, αλλά λόγω της μικρής τους μάζας αντιστοιχούν σε πολύ μικρότερο ποσοστό της ολικής μάζας των αεροζόλ.</a:t>
            </a:r>
            <a:endParaRPr lang="el-GR" i="1" dirty="0">
              <a:solidFill>
                <a:schemeClr val="bg2">
                  <a:lumMod val="50000"/>
                </a:schemeClr>
              </a:solidFill>
            </a:endParaRPr>
          </a:p>
        </p:txBody>
      </p:sp>
    </p:spTree>
    <p:extLst>
      <p:ext uri="{BB962C8B-B14F-4D97-AF65-F5344CB8AC3E}">
        <p14:creationId xmlns:p14="http://schemas.microsoft.com/office/powerpoint/2010/main" val="2994148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ΚΑΤΑΤΑΞΗ ΑΙΩΡΟΥΜΕΝΩΝ ΣΩΜΑΤΙΔΙΩΝ ΜΕ </a:t>
            </a:r>
            <a:r>
              <a:rPr lang="el-GR" dirty="0" smtClean="0"/>
              <a:t>ΒΑΣΗ ΤΗ ΔΙΕΙΣΔΥΤΙΚΟΤΗΤΑ ΣΤΟΝ ΑΝΘΡΩΠΙΝΟ ΟΡΓΑΝΙΣΜΟ</a:t>
            </a:r>
            <a:endParaRPr lang="el-GR" dirty="0"/>
          </a:p>
        </p:txBody>
      </p:sp>
      <p:sp>
        <p:nvSpPr>
          <p:cNvPr id="3" name="Θέση περιεχομένου 2"/>
          <p:cNvSpPr>
            <a:spLocks noGrp="1"/>
          </p:cNvSpPr>
          <p:nvPr>
            <p:ph idx="1"/>
          </p:nvPr>
        </p:nvSpPr>
        <p:spPr/>
        <p:txBody>
          <a:bodyPr>
            <a:normAutofit fontScale="85000" lnSpcReduction="20000"/>
          </a:bodyPr>
          <a:lstStyle/>
          <a:p>
            <a:pPr algn="just">
              <a:buFont typeface="Wingdings" panose="05000000000000000000" pitchFamily="2" charset="2"/>
              <a:buChar char="Ø"/>
            </a:pPr>
            <a:r>
              <a:rPr lang="el-GR" i="1" dirty="0" smtClean="0">
                <a:solidFill>
                  <a:schemeClr val="accent2">
                    <a:lumMod val="75000"/>
                  </a:schemeClr>
                </a:solidFill>
              </a:rPr>
              <a:t> Τα </a:t>
            </a:r>
            <a:r>
              <a:rPr lang="el-GR" i="1" dirty="0">
                <a:solidFill>
                  <a:schemeClr val="accent2">
                    <a:lumMod val="75000"/>
                  </a:schemeClr>
                </a:solidFill>
              </a:rPr>
              <a:t>σωματίδια, ανάλογα με το μέγεθός τους παρουσιάζουν διαφορετικό βαθμό διεισδυτικότητας στον ανθρώπινο οργανισμό</a:t>
            </a:r>
            <a:r>
              <a:rPr lang="el-GR" i="1" dirty="0" smtClean="0">
                <a:solidFill>
                  <a:schemeClr val="accent2">
                    <a:lumMod val="75000"/>
                  </a:schemeClr>
                </a:solidFill>
              </a:rPr>
              <a:t>.</a:t>
            </a:r>
          </a:p>
          <a:p>
            <a:pPr algn="just">
              <a:buFont typeface="Wingdings" panose="05000000000000000000" pitchFamily="2" charset="2"/>
              <a:buChar char="Ø"/>
            </a:pPr>
            <a:r>
              <a:rPr lang="el-GR" i="1" dirty="0">
                <a:solidFill>
                  <a:schemeClr val="accent2">
                    <a:lumMod val="75000"/>
                  </a:schemeClr>
                </a:solidFill>
              </a:rPr>
              <a:t> </a:t>
            </a:r>
            <a:r>
              <a:rPr lang="el-GR" i="1" dirty="0">
                <a:solidFill>
                  <a:schemeClr val="bg2">
                    <a:lumMod val="50000"/>
                  </a:schemeClr>
                </a:solidFill>
              </a:rPr>
              <a:t>Είναι γνωστό πια πως μόνον τα αιωρούμενα σωματίδια με αεροδυναμική διάμετρο κάτω των 10 μ</a:t>
            </a:r>
            <a:r>
              <a:rPr lang="en-US" i="1" dirty="0">
                <a:solidFill>
                  <a:schemeClr val="bg2">
                    <a:lumMod val="50000"/>
                  </a:schemeClr>
                </a:solidFill>
              </a:rPr>
              <a:t>m </a:t>
            </a:r>
            <a:r>
              <a:rPr lang="el-GR" i="1" dirty="0">
                <a:solidFill>
                  <a:schemeClr val="bg2">
                    <a:lumMod val="50000"/>
                  </a:schemeClr>
                </a:solidFill>
              </a:rPr>
              <a:t>είναι δυνατό να διεισδύσουν μέχρι τους πνεύμονες ενώ τα μεγαλύτερα σωματίδια συγκρατιούνται στη </a:t>
            </a:r>
            <a:r>
              <a:rPr lang="el-GR" i="1" dirty="0" smtClean="0">
                <a:solidFill>
                  <a:schemeClr val="bg2">
                    <a:lumMod val="50000"/>
                  </a:schemeClr>
                </a:solidFill>
              </a:rPr>
              <a:t>ρινική </a:t>
            </a:r>
            <a:r>
              <a:rPr lang="el-GR" i="1" dirty="0">
                <a:solidFill>
                  <a:schemeClr val="bg2">
                    <a:lumMod val="50000"/>
                  </a:schemeClr>
                </a:solidFill>
              </a:rPr>
              <a:t>και στοματική κοιλότητα</a:t>
            </a:r>
            <a:r>
              <a:rPr lang="el-GR" i="1" dirty="0" smtClean="0">
                <a:solidFill>
                  <a:schemeClr val="bg2">
                    <a:lumMod val="50000"/>
                  </a:schemeClr>
                </a:solidFill>
              </a:rPr>
              <a:t>.</a:t>
            </a:r>
          </a:p>
          <a:p>
            <a:pPr algn="just">
              <a:buFont typeface="Wingdings" panose="05000000000000000000" pitchFamily="2" charset="2"/>
              <a:buChar char="Ø"/>
            </a:pPr>
            <a:r>
              <a:rPr lang="el-GR" i="1" dirty="0">
                <a:solidFill>
                  <a:schemeClr val="bg2">
                    <a:lumMod val="50000"/>
                  </a:schemeClr>
                </a:solidFill>
              </a:rPr>
              <a:t> </a:t>
            </a:r>
            <a:r>
              <a:rPr lang="el-GR" i="1" dirty="0">
                <a:solidFill>
                  <a:schemeClr val="accent2">
                    <a:lumMod val="75000"/>
                  </a:schemeClr>
                </a:solidFill>
              </a:rPr>
              <a:t>Γενικώς ισχύει η αρχή ότι όσο πιο μικρό είναι το σωματίδιο τόσο πιο βαθιά μπορεί να διεισδύσει μέσα στους </a:t>
            </a:r>
            <a:r>
              <a:rPr lang="el-GR" i="1" dirty="0" smtClean="0">
                <a:solidFill>
                  <a:schemeClr val="accent2">
                    <a:lumMod val="75000"/>
                  </a:schemeClr>
                </a:solidFill>
              </a:rPr>
              <a:t>πνεύμονες.</a:t>
            </a:r>
          </a:p>
          <a:p>
            <a:pPr lvl="0" algn="just">
              <a:buFont typeface="Wingdings" panose="05000000000000000000" pitchFamily="2" charset="2"/>
              <a:buChar char="Ø"/>
            </a:pPr>
            <a:r>
              <a:rPr lang="el-GR" dirty="0" smtClean="0"/>
              <a:t> </a:t>
            </a:r>
            <a:r>
              <a:rPr lang="el-GR" b="1" i="1" u="sng" dirty="0" err="1" smtClean="0">
                <a:solidFill>
                  <a:schemeClr val="bg2">
                    <a:lumMod val="50000"/>
                  </a:schemeClr>
                </a:solidFill>
              </a:rPr>
              <a:t>Εισπνεύσιμα</a:t>
            </a:r>
            <a:r>
              <a:rPr lang="el-GR" b="1" i="1" u="sng" dirty="0" smtClean="0">
                <a:solidFill>
                  <a:schemeClr val="bg2">
                    <a:lumMod val="50000"/>
                  </a:schemeClr>
                </a:solidFill>
              </a:rPr>
              <a:t> </a:t>
            </a:r>
            <a:r>
              <a:rPr lang="el-GR" b="1" i="1" u="sng" dirty="0">
                <a:solidFill>
                  <a:schemeClr val="bg2">
                    <a:lumMod val="50000"/>
                  </a:schemeClr>
                </a:solidFill>
              </a:rPr>
              <a:t>σωματίδια (</a:t>
            </a:r>
            <a:r>
              <a:rPr lang="en-US" b="1" i="1" u="sng" dirty="0">
                <a:solidFill>
                  <a:schemeClr val="bg2">
                    <a:lumMod val="50000"/>
                  </a:schemeClr>
                </a:solidFill>
              </a:rPr>
              <a:t>inhalable particles</a:t>
            </a:r>
            <a:r>
              <a:rPr lang="el-GR" b="1" i="1" u="sng" dirty="0">
                <a:solidFill>
                  <a:schemeClr val="bg2">
                    <a:lumMod val="50000"/>
                  </a:schemeClr>
                </a:solidFill>
              </a:rPr>
              <a:t>), </a:t>
            </a:r>
            <a:r>
              <a:rPr lang="el-GR" i="1" u="sng" dirty="0">
                <a:solidFill>
                  <a:schemeClr val="bg2">
                    <a:lumMod val="50000"/>
                  </a:schemeClr>
                </a:solidFill>
              </a:rPr>
              <a:t>είναι το σύνολο των αιωρούμενων σωματιδίων που ο άνθρωπος μπορεί να τα εισπνεύσει από το στόμα και τη μύτη.</a:t>
            </a:r>
          </a:p>
          <a:p>
            <a:pPr lvl="0" algn="just">
              <a:buFont typeface="Wingdings" panose="05000000000000000000" pitchFamily="2" charset="2"/>
              <a:buChar char="Ø"/>
            </a:pPr>
            <a:r>
              <a:rPr lang="el-GR" dirty="0" smtClean="0"/>
              <a:t> </a:t>
            </a:r>
            <a:r>
              <a:rPr lang="el-GR" b="1" i="1" u="sng" dirty="0" smtClean="0">
                <a:solidFill>
                  <a:schemeClr val="accent2">
                    <a:lumMod val="75000"/>
                  </a:schemeClr>
                </a:solidFill>
              </a:rPr>
              <a:t>Θωρακικά </a:t>
            </a:r>
            <a:r>
              <a:rPr lang="el-GR" b="1" i="1" u="sng" dirty="0">
                <a:solidFill>
                  <a:schemeClr val="accent2">
                    <a:lumMod val="75000"/>
                  </a:schemeClr>
                </a:solidFill>
              </a:rPr>
              <a:t>σωματίδια (</a:t>
            </a:r>
            <a:r>
              <a:rPr lang="en-US" b="1" i="1" u="sng" dirty="0">
                <a:solidFill>
                  <a:schemeClr val="accent2">
                    <a:lumMod val="75000"/>
                  </a:schemeClr>
                </a:solidFill>
              </a:rPr>
              <a:t>thoracic particles</a:t>
            </a:r>
            <a:r>
              <a:rPr lang="el-GR" b="1" i="1" u="sng" dirty="0">
                <a:solidFill>
                  <a:schemeClr val="accent2">
                    <a:lumMod val="75000"/>
                  </a:schemeClr>
                </a:solidFill>
              </a:rPr>
              <a:t>) </a:t>
            </a:r>
            <a:r>
              <a:rPr lang="el-GR" i="1" u="sng" dirty="0">
                <a:solidFill>
                  <a:schemeClr val="accent2">
                    <a:lumMod val="75000"/>
                  </a:schemeClr>
                </a:solidFill>
              </a:rPr>
              <a:t>είναι τα σωματίδια που διεισδύουν στον ανθρώπινο οργανισμό πέραν του ανώτερου αναπνευστικού συστήματος (ρινοφάρυγγας). Αυτά με τη σειρά τους διακρίνονται στα σωματίδια που δεν καταφέρνουν να διαπεράσουν τον λάρυγγα και σε εκείνα που καταφέρνουν να διαπεράσουν τον λάρυγγα. Τα σωματίδια με αεροδυναμική διάμετρο που δεν ξεπερνά τα 10 μ</a:t>
            </a:r>
            <a:r>
              <a:rPr lang="en-US" i="1" u="sng" dirty="0">
                <a:solidFill>
                  <a:schemeClr val="accent2">
                    <a:lumMod val="75000"/>
                  </a:schemeClr>
                </a:solidFill>
              </a:rPr>
              <a:t>m</a:t>
            </a:r>
            <a:r>
              <a:rPr lang="el-GR" i="1" u="sng" dirty="0">
                <a:solidFill>
                  <a:schemeClr val="accent2">
                    <a:lumMod val="75000"/>
                  </a:schemeClr>
                </a:solidFill>
              </a:rPr>
              <a:t> εισέρχονται μέχρι το ανώτερο αναπνευστικό σύστημα (ρινοφάρυγγας). </a:t>
            </a:r>
          </a:p>
          <a:p>
            <a:pPr lvl="0" algn="just">
              <a:buFont typeface="Wingdings" panose="05000000000000000000" pitchFamily="2" charset="2"/>
              <a:buChar char="Ø"/>
            </a:pPr>
            <a:r>
              <a:rPr lang="el-GR" dirty="0" smtClean="0"/>
              <a:t> </a:t>
            </a:r>
            <a:r>
              <a:rPr lang="el-GR" b="1" i="1" u="sng" dirty="0" err="1" smtClean="0">
                <a:solidFill>
                  <a:schemeClr val="bg2">
                    <a:lumMod val="50000"/>
                  </a:schemeClr>
                </a:solidFill>
              </a:rPr>
              <a:t>Αναπνεύσιμα</a:t>
            </a:r>
            <a:r>
              <a:rPr lang="el-GR" b="1" i="1" u="sng" dirty="0" smtClean="0">
                <a:solidFill>
                  <a:schemeClr val="bg2">
                    <a:lumMod val="50000"/>
                  </a:schemeClr>
                </a:solidFill>
              </a:rPr>
              <a:t> </a:t>
            </a:r>
            <a:r>
              <a:rPr lang="el-GR" b="1" i="1" u="sng" dirty="0">
                <a:solidFill>
                  <a:schemeClr val="bg2">
                    <a:lumMod val="50000"/>
                  </a:schemeClr>
                </a:solidFill>
              </a:rPr>
              <a:t>σωματίδια (</a:t>
            </a:r>
            <a:r>
              <a:rPr lang="en-US" b="1" i="1" u="sng" dirty="0">
                <a:solidFill>
                  <a:schemeClr val="bg2">
                    <a:lumMod val="50000"/>
                  </a:schemeClr>
                </a:solidFill>
              </a:rPr>
              <a:t>respirable particles</a:t>
            </a:r>
            <a:r>
              <a:rPr lang="el-GR" b="1" i="1" u="sng" dirty="0">
                <a:solidFill>
                  <a:schemeClr val="bg2">
                    <a:lumMod val="50000"/>
                  </a:schemeClr>
                </a:solidFill>
              </a:rPr>
              <a:t>) </a:t>
            </a:r>
            <a:r>
              <a:rPr lang="el-GR" i="1" u="sng" dirty="0">
                <a:solidFill>
                  <a:schemeClr val="bg2">
                    <a:lumMod val="50000"/>
                  </a:schemeClr>
                </a:solidFill>
              </a:rPr>
              <a:t>είναι τα σωματίδια που διεισδύουν ως τις πνευμονικές κυψελίδες. Πρόκειται για αιωρούμενα σωματίδια με αεροδυναμική διάμετρο κάτω των 2.5 μ</a:t>
            </a:r>
            <a:r>
              <a:rPr lang="en-US" i="1" u="sng" dirty="0">
                <a:solidFill>
                  <a:schemeClr val="bg2">
                    <a:lumMod val="50000"/>
                  </a:schemeClr>
                </a:solidFill>
              </a:rPr>
              <a:t>m</a:t>
            </a:r>
            <a:r>
              <a:rPr lang="el-GR" i="1" u="sng" dirty="0">
                <a:solidFill>
                  <a:schemeClr val="bg2">
                    <a:lumMod val="50000"/>
                  </a:schemeClr>
                </a:solidFill>
              </a:rPr>
              <a:t>.</a:t>
            </a:r>
          </a:p>
          <a:p>
            <a:pPr>
              <a:buFont typeface="Wingdings" panose="05000000000000000000" pitchFamily="2" charset="2"/>
              <a:buChar char="Ø"/>
            </a:pPr>
            <a:endParaRPr lang="el-GR" b="1" i="1" u="sng" dirty="0">
              <a:solidFill>
                <a:schemeClr val="bg2">
                  <a:lumMod val="50000"/>
                </a:schemeClr>
              </a:solidFill>
            </a:endParaRPr>
          </a:p>
        </p:txBody>
      </p:sp>
    </p:spTree>
    <p:extLst>
      <p:ext uri="{BB962C8B-B14F-4D97-AF65-F5344CB8AC3E}">
        <p14:creationId xmlns:p14="http://schemas.microsoft.com/office/powerpoint/2010/main" val="8066826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ΑΣ</a:t>
            </a:r>
            <a:r>
              <a:rPr lang="en-US" baseline="-25000" dirty="0"/>
              <a:t>10</a:t>
            </a:r>
            <a:r>
              <a:rPr lang="el-GR" dirty="0" smtClean="0"/>
              <a:t> (</a:t>
            </a:r>
            <a:r>
              <a:rPr lang="en-US" dirty="0" smtClean="0"/>
              <a:t>PM</a:t>
            </a:r>
            <a:r>
              <a:rPr lang="en-US" baseline="-25000" dirty="0" smtClean="0"/>
              <a:t>10 </a:t>
            </a:r>
            <a:r>
              <a:rPr lang="el-GR" dirty="0"/>
              <a:t> </a:t>
            </a:r>
            <a:r>
              <a:rPr lang="en-US" dirty="0" smtClean="0"/>
              <a:t>Particulate Matter)</a:t>
            </a:r>
            <a:endParaRPr lang="el-GR" dirty="0"/>
          </a:p>
        </p:txBody>
      </p:sp>
      <p:sp>
        <p:nvSpPr>
          <p:cNvPr id="3" name="Content Placeholder 2"/>
          <p:cNvSpPr>
            <a:spLocks noGrp="1"/>
          </p:cNvSpPr>
          <p:nvPr>
            <p:ph idx="1"/>
          </p:nvPr>
        </p:nvSpPr>
        <p:spPr>
          <a:xfrm>
            <a:off x="1097280" y="1845734"/>
            <a:ext cx="10058400" cy="3903902"/>
          </a:xfrm>
        </p:spPr>
        <p:txBody>
          <a:bodyPr>
            <a:normAutofit/>
          </a:bodyPr>
          <a:lstStyle/>
          <a:p>
            <a:pPr algn="just">
              <a:buFont typeface="Wingdings" pitchFamily="2" charset="2"/>
              <a:buChar char="Ø"/>
            </a:pPr>
            <a:r>
              <a:rPr lang="el-GR" dirty="0" smtClean="0"/>
              <a:t>  </a:t>
            </a:r>
            <a:r>
              <a:rPr lang="el-GR" i="1" dirty="0" smtClean="0">
                <a:solidFill>
                  <a:schemeClr val="bg2">
                    <a:lumMod val="50000"/>
                  </a:schemeClr>
                </a:solidFill>
              </a:rPr>
              <a:t>Πρόκειται </a:t>
            </a:r>
            <a:r>
              <a:rPr lang="el-GR" i="1" dirty="0">
                <a:solidFill>
                  <a:schemeClr val="bg2">
                    <a:lumMod val="50000"/>
                  </a:schemeClr>
                </a:solidFill>
              </a:rPr>
              <a:t>για σωματίδια με διάμετρο </a:t>
            </a:r>
            <a:r>
              <a:rPr lang="el-GR" i="1" dirty="0" smtClean="0">
                <a:solidFill>
                  <a:schemeClr val="bg2">
                    <a:lumMod val="50000"/>
                  </a:schemeClr>
                </a:solidFill>
              </a:rPr>
              <a:t>μικρότερη από </a:t>
            </a:r>
            <a:r>
              <a:rPr lang="el-GR" i="1" dirty="0">
                <a:solidFill>
                  <a:schemeClr val="bg2">
                    <a:lumMod val="50000"/>
                  </a:schemeClr>
                </a:solidFill>
              </a:rPr>
              <a:t>10 μ</a:t>
            </a:r>
            <a:r>
              <a:rPr lang="en-US" i="1" dirty="0">
                <a:solidFill>
                  <a:schemeClr val="bg2">
                    <a:lumMod val="50000"/>
                  </a:schemeClr>
                </a:solidFill>
              </a:rPr>
              <a:t>m</a:t>
            </a:r>
            <a:r>
              <a:rPr lang="en-US" i="1" dirty="0" smtClean="0">
                <a:solidFill>
                  <a:schemeClr val="bg2">
                    <a:lumMod val="50000"/>
                  </a:schemeClr>
                </a:solidFill>
              </a:rPr>
              <a:t>.</a:t>
            </a:r>
          </a:p>
          <a:p>
            <a:pPr algn="just">
              <a:buFont typeface="Wingdings" pitchFamily="2" charset="2"/>
              <a:buChar char="Ø"/>
            </a:pPr>
            <a:r>
              <a:rPr lang="el-GR" i="1" dirty="0" smtClean="0">
                <a:solidFill>
                  <a:schemeClr val="bg2">
                    <a:lumMod val="50000"/>
                  </a:schemeClr>
                </a:solidFill>
              </a:rPr>
              <a:t>  </a:t>
            </a:r>
            <a:r>
              <a:rPr lang="el-GR" i="1" dirty="0" smtClean="0">
                <a:solidFill>
                  <a:schemeClr val="accent1">
                    <a:lumMod val="75000"/>
                  </a:schemeClr>
                </a:solidFill>
              </a:rPr>
              <a:t>Τα </a:t>
            </a:r>
            <a:r>
              <a:rPr lang="el-GR" i="1" dirty="0">
                <a:solidFill>
                  <a:schemeClr val="accent1">
                    <a:lumMod val="75000"/>
                  </a:schemeClr>
                </a:solidFill>
              </a:rPr>
              <a:t>σωματίδια ΑΣ – 10 απελευθερώνονται </a:t>
            </a:r>
            <a:r>
              <a:rPr lang="el-GR" i="1" dirty="0" smtClean="0">
                <a:solidFill>
                  <a:schemeClr val="accent1">
                    <a:lumMod val="75000"/>
                  </a:schemeClr>
                </a:solidFill>
              </a:rPr>
              <a:t>στην ατμόσφαιρα </a:t>
            </a:r>
            <a:r>
              <a:rPr lang="el-GR" i="1" dirty="0">
                <a:solidFill>
                  <a:schemeClr val="accent1">
                    <a:lumMod val="75000"/>
                  </a:schemeClr>
                </a:solidFill>
              </a:rPr>
              <a:t>συνήθως μέσα από </a:t>
            </a:r>
            <a:r>
              <a:rPr lang="el-GR" i="1" dirty="0" smtClean="0">
                <a:solidFill>
                  <a:schemeClr val="accent1">
                    <a:lumMod val="75000"/>
                  </a:schemeClr>
                </a:solidFill>
              </a:rPr>
              <a:t> ανθρωπογενείς δραστηριότητες</a:t>
            </a:r>
            <a:r>
              <a:rPr lang="el-GR" i="1" dirty="0">
                <a:solidFill>
                  <a:schemeClr val="accent1">
                    <a:lumMod val="75000"/>
                  </a:schemeClr>
                </a:solidFill>
              </a:rPr>
              <a:t>, όπως οι χωματουργικές </a:t>
            </a:r>
            <a:r>
              <a:rPr lang="el-GR" i="1" dirty="0" smtClean="0">
                <a:solidFill>
                  <a:schemeClr val="accent1">
                    <a:lumMod val="75000"/>
                  </a:schemeClr>
                </a:solidFill>
              </a:rPr>
              <a:t>εργασίες και </a:t>
            </a:r>
            <a:r>
              <a:rPr lang="el-GR" i="1" dirty="0">
                <a:solidFill>
                  <a:schemeClr val="accent1">
                    <a:lumMod val="75000"/>
                  </a:schemeClr>
                </a:solidFill>
              </a:rPr>
              <a:t>η κίνηση αυτοκινήτων σε χωματόδρομους</a:t>
            </a:r>
          </a:p>
          <a:p>
            <a:pPr algn="just">
              <a:buFont typeface="Wingdings" pitchFamily="2" charset="2"/>
              <a:buChar char="Ø"/>
            </a:pPr>
            <a:r>
              <a:rPr lang="el-GR" i="1" dirty="0" smtClean="0">
                <a:solidFill>
                  <a:schemeClr val="bg2">
                    <a:lumMod val="50000"/>
                  </a:schemeClr>
                </a:solidFill>
              </a:rPr>
              <a:t>  Μπορούν </a:t>
            </a:r>
            <a:r>
              <a:rPr lang="el-GR" i="1" dirty="0">
                <a:solidFill>
                  <a:schemeClr val="bg2">
                    <a:lumMod val="50000"/>
                  </a:schemeClr>
                </a:solidFill>
              </a:rPr>
              <a:t>επίσης να σχηματιστούν </a:t>
            </a:r>
            <a:r>
              <a:rPr lang="el-GR" i="1" dirty="0" smtClean="0">
                <a:solidFill>
                  <a:schemeClr val="bg2">
                    <a:lumMod val="50000"/>
                  </a:schemeClr>
                </a:solidFill>
              </a:rPr>
              <a:t>στην ατμόσφαιρα </a:t>
            </a:r>
            <a:r>
              <a:rPr lang="el-GR" i="1" dirty="0">
                <a:solidFill>
                  <a:schemeClr val="bg2">
                    <a:lumMod val="50000"/>
                  </a:schemeClr>
                </a:solidFill>
              </a:rPr>
              <a:t>με την αντίδραση υδρατμών </a:t>
            </a:r>
            <a:r>
              <a:rPr lang="el-GR" i="1" dirty="0" smtClean="0">
                <a:solidFill>
                  <a:schemeClr val="bg2">
                    <a:lumMod val="50000"/>
                  </a:schemeClr>
                </a:solidFill>
              </a:rPr>
              <a:t>και ρύπων </a:t>
            </a:r>
            <a:r>
              <a:rPr lang="el-GR" i="1" dirty="0">
                <a:solidFill>
                  <a:schemeClr val="bg2">
                    <a:lumMod val="50000"/>
                  </a:schemeClr>
                </a:solidFill>
              </a:rPr>
              <a:t>όπως η αμμωνία και τα προϊόντα </a:t>
            </a:r>
            <a:r>
              <a:rPr lang="el-GR" i="1" dirty="0" smtClean="0">
                <a:solidFill>
                  <a:schemeClr val="bg2">
                    <a:lumMod val="50000"/>
                  </a:schemeClr>
                </a:solidFill>
              </a:rPr>
              <a:t>μηχανών καύσης</a:t>
            </a:r>
            <a:r>
              <a:rPr lang="el-GR" i="1" dirty="0">
                <a:solidFill>
                  <a:schemeClr val="bg2">
                    <a:lumMod val="50000"/>
                  </a:schemeClr>
                </a:solidFill>
              </a:rPr>
              <a:t>.</a:t>
            </a:r>
          </a:p>
        </p:txBody>
      </p:sp>
    </p:spTree>
    <p:extLst>
      <p:ext uri="{BB962C8B-B14F-4D97-AF65-F5344CB8AC3E}">
        <p14:creationId xmlns:p14="http://schemas.microsoft.com/office/powerpoint/2010/main" val="32962292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ΤΡΟΠΟΙ ΚΑΘΑΡΙΣΜΟΥ ΑΕΡΟΛΥΜΑΤΩΝ</a:t>
            </a:r>
            <a:endParaRPr lang="el-GR" dirty="0"/>
          </a:p>
        </p:txBody>
      </p:sp>
      <p:sp>
        <p:nvSpPr>
          <p:cNvPr id="3" name="Θέση περιεχομένου 2"/>
          <p:cNvSpPr>
            <a:spLocks noGrp="1"/>
          </p:cNvSpPr>
          <p:nvPr>
            <p:ph idx="1"/>
          </p:nvPr>
        </p:nvSpPr>
        <p:spPr/>
        <p:txBody>
          <a:bodyPr>
            <a:normAutofit lnSpcReduction="10000"/>
          </a:bodyPr>
          <a:lstStyle/>
          <a:p>
            <a:pPr>
              <a:buFont typeface="Wingdings" pitchFamily="2" charset="2"/>
              <a:buChar char="Ø"/>
            </a:pPr>
            <a:r>
              <a:rPr lang="el-GR" dirty="0" smtClean="0"/>
              <a:t>  </a:t>
            </a:r>
            <a:r>
              <a:rPr lang="el-GR" i="1" dirty="0" smtClean="0">
                <a:solidFill>
                  <a:schemeClr val="bg2">
                    <a:lumMod val="50000"/>
                  </a:schemeClr>
                </a:solidFill>
              </a:rPr>
              <a:t>Με τον όρο αερολύματα εννοούμε το μίγμα των αερίων, ατμών και σωματιδίων που εκπέμπονται από διάφορες ανθρωπογενείς πηγές.</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Η επιλογή της κατάλληλης μεθόδου καθορίζεται από τα παρακάτω:</a:t>
            </a:r>
          </a:p>
          <a:p>
            <a:pPr>
              <a:buFont typeface="Wingdings" pitchFamily="2" charset="2"/>
              <a:buChar char="ü"/>
            </a:pPr>
            <a:r>
              <a:rPr lang="el-GR" i="1" dirty="0">
                <a:solidFill>
                  <a:schemeClr val="bg2">
                    <a:lumMod val="50000"/>
                  </a:schemeClr>
                </a:solidFill>
              </a:rPr>
              <a:t> </a:t>
            </a:r>
            <a:r>
              <a:rPr lang="el-GR" i="1" dirty="0" smtClean="0">
                <a:solidFill>
                  <a:schemeClr val="bg2">
                    <a:lumMod val="50000"/>
                  </a:schemeClr>
                </a:solidFill>
              </a:rPr>
              <a:t> </a:t>
            </a:r>
            <a:r>
              <a:rPr lang="el-GR" i="1" dirty="0" smtClean="0">
                <a:solidFill>
                  <a:schemeClr val="accent1">
                    <a:lumMod val="75000"/>
                  </a:schemeClr>
                </a:solidFill>
              </a:rPr>
              <a:t>Φυσικές ιδιότητες των αερίων.</a:t>
            </a:r>
          </a:p>
          <a:p>
            <a:pPr>
              <a:buFont typeface="Wingdings" pitchFamily="2" charset="2"/>
              <a:buChar char="ü"/>
            </a:pPr>
            <a:r>
              <a:rPr lang="el-GR" i="1" dirty="0">
                <a:solidFill>
                  <a:schemeClr val="accent1">
                    <a:lumMod val="75000"/>
                  </a:schemeClr>
                </a:solidFill>
              </a:rPr>
              <a:t> </a:t>
            </a:r>
            <a:r>
              <a:rPr lang="el-GR" i="1" dirty="0" smtClean="0">
                <a:solidFill>
                  <a:schemeClr val="accent1">
                    <a:lumMod val="75000"/>
                  </a:schemeClr>
                </a:solidFill>
              </a:rPr>
              <a:t> Χημικές ιδιότητες.</a:t>
            </a:r>
          </a:p>
          <a:p>
            <a:pPr>
              <a:buFont typeface="Wingdings" pitchFamily="2" charset="2"/>
              <a:buChar char="ü"/>
            </a:pPr>
            <a:r>
              <a:rPr lang="el-GR" i="1" dirty="0">
                <a:solidFill>
                  <a:schemeClr val="accent1">
                    <a:lumMod val="75000"/>
                  </a:schemeClr>
                </a:solidFill>
              </a:rPr>
              <a:t> </a:t>
            </a:r>
            <a:r>
              <a:rPr lang="el-GR" i="1" dirty="0" smtClean="0">
                <a:solidFill>
                  <a:schemeClr val="accent1">
                    <a:lumMod val="75000"/>
                  </a:schemeClr>
                </a:solidFill>
              </a:rPr>
              <a:t> Όγκος των αερολυμάτων.</a:t>
            </a:r>
          </a:p>
          <a:p>
            <a:pPr>
              <a:buFont typeface="Wingdings" pitchFamily="2" charset="2"/>
              <a:buChar char="ü"/>
            </a:pPr>
            <a:r>
              <a:rPr lang="el-GR" i="1" dirty="0">
                <a:solidFill>
                  <a:schemeClr val="accent1">
                    <a:lumMod val="75000"/>
                  </a:schemeClr>
                </a:solidFill>
              </a:rPr>
              <a:t> </a:t>
            </a:r>
            <a:r>
              <a:rPr lang="el-GR" i="1" dirty="0" smtClean="0">
                <a:solidFill>
                  <a:schemeClr val="accent1">
                    <a:lumMod val="75000"/>
                  </a:schemeClr>
                </a:solidFill>
              </a:rPr>
              <a:t> Συγκέντρωση τοξικών ουσιών στα αερολύματα.</a:t>
            </a:r>
          </a:p>
          <a:p>
            <a:pPr>
              <a:buFont typeface="Wingdings" pitchFamily="2" charset="2"/>
              <a:buChar char="ü"/>
            </a:pPr>
            <a:r>
              <a:rPr lang="el-GR" i="1" dirty="0">
                <a:solidFill>
                  <a:schemeClr val="accent1">
                    <a:lumMod val="75000"/>
                  </a:schemeClr>
                </a:solidFill>
              </a:rPr>
              <a:t> </a:t>
            </a:r>
            <a:r>
              <a:rPr lang="el-GR" i="1" dirty="0" smtClean="0">
                <a:solidFill>
                  <a:schemeClr val="accent1">
                    <a:lumMod val="75000"/>
                  </a:schemeClr>
                </a:solidFill>
              </a:rPr>
              <a:t> Θέση στην οποία βρίσκεται η πηγή εκπομπής.</a:t>
            </a:r>
          </a:p>
          <a:p>
            <a:pPr>
              <a:buFont typeface="Wingdings" pitchFamily="2" charset="2"/>
              <a:buChar char="ü"/>
            </a:pPr>
            <a:r>
              <a:rPr lang="el-GR" i="1" dirty="0">
                <a:solidFill>
                  <a:schemeClr val="accent1">
                    <a:lumMod val="75000"/>
                  </a:schemeClr>
                </a:solidFill>
              </a:rPr>
              <a:t> </a:t>
            </a:r>
            <a:r>
              <a:rPr lang="el-GR" i="1" dirty="0" smtClean="0">
                <a:solidFill>
                  <a:schemeClr val="accent1">
                    <a:lumMod val="75000"/>
                  </a:schemeClr>
                </a:solidFill>
              </a:rPr>
              <a:t> Υπάρχουσα νομοθεσία σχετικά με τα επιτρεπτά όρια εκπομπών.</a:t>
            </a:r>
          </a:p>
          <a:p>
            <a:pPr>
              <a:buFont typeface="Wingdings" pitchFamily="2" charset="2"/>
              <a:buChar char="ü"/>
            </a:pPr>
            <a:r>
              <a:rPr lang="el-GR" i="1" dirty="0">
                <a:solidFill>
                  <a:schemeClr val="accent1">
                    <a:lumMod val="75000"/>
                  </a:schemeClr>
                </a:solidFill>
              </a:rPr>
              <a:t> </a:t>
            </a:r>
            <a:r>
              <a:rPr lang="el-GR" i="1" dirty="0" smtClean="0">
                <a:solidFill>
                  <a:schemeClr val="accent1">
                    <a:lumMod val="75000"/>
                  </a:schemeClr>
                </a:solidFill>
              </a:rPr>
              <a:t> Κόστος κατασκευής και λειτουργίας των εγκαταστάσεων.</a:t>
            </a:r>
            <a:endParaRPr lang="el-GR" i="1" dirty="0">
              <a:solidFill>
                <a:schemeClr val="accent1">
                  <a:lumMod val="75000"/>
                </a:schemeClr>
              </a:solidFill>
            </a:endParaRPr>
          </a:p>
        </p:txBody>
      </p:sp>
    </p:spTree>
    <p:extLst>
      <p:ext uri="{BB962C8B-B14F-4D97-AF65-F5344CB8AC3E}">
        <p14:creationId xmlns:p14="http://schemas.microsoft.com/office/powerpoint/2010/main" val="4279912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ΠΕΡΙΟΡΙΣΜΟΣ ΤΗΣ ΡΥΠΑΝΣΗΣ ΑΠΟ ΑΕΡΙΑ</a:t>
            </a:r>
            <a:endParaRPr lang="el-GR" dirty="0"/>
          </a:p>
        </p:txBody>
      </p:sp>
      <p:sp>
        <p:nvSpPr>
          <p:cNvPr id="3" name="Content Placeholder 2"/>
          <p:cNvSpPr>
            <a:spLocks noGrp="1"/>
          </p:cNvSpPr>
          <p:nvPr>
            <p:ph idx="1"/>
          </p:nvPr>
        </p:nvSpPr>
        <p:spPr/>
        <p:txBody>
          <a:bodyPr/>
          <a:lstStyle/>
          <a:p>
            <a:pPr>
              <a:buFont typeface="Wingdings" pitchFamily="2" charset="2"/>
              <a:buChar char="Ø"/>
            </a:pPr>
            <a:r>
              <a:rPr lang="el-GR" dirty="0" smtClean="0"/>
              <a:t>  </a:t>
            </a:r>
            <a:r>
              <a:rPr lang="el-GR" i="1" dirty="0" smtClean="0">
                <a:solidFill>
                  <a:schemeClr val="bg2">
                    <a:lumMod val="50000"/>
                  </a:schemeClr>
                </a:solidFill>
              </a:rPr>
              <a:t>Συμπύκνωση.</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Απορρόφηση.</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Προσρόφηση.</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Καύση – θερμική οξείδωση.</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Χημική κατεργασία.</a:t>
            </a:r>
            <a:endParaRPr lang="el-GR" i="1" dirty="0">
              <a:solidFill>
                <a:schemeClr val="bg2">
                  <a:lumMod val="50000"/>
                </a:schemeClr>
              </a:solidFill>
            </a:endParaRPr>
          </a:p>
        </p:txBody>
      </p:sp>
    </p:spTree>
    <p:extLst>
      <p:ext uri="{BB962C8B-B14F-4D97-AF65-F5344CB8AC3E}">
        <p14:creationId xmlns:p14="http://schemas.microsoft.com/office/powerpoint/2010/main" val="9011349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ΣΥΜΠΥΚΝΩΣΗ</a:t>
            </a:r>
            <a:endParaRPr lang="el-GR" dirty="0"/>
          </a:p>
        </p:txBody>
      </p:sp>
      <p:sp>
        <p:nvSpPr>
          <p:cNvPr id="3" name="Content Placeholder 2"/>
          <p:cNvSpPr>
            <a:spLocks noGrp="1"/>
          </p:cNvSpPr>
          <p:nvPr>
            <p:ph idx="1"/>
          </p:nvPr>
        </p:nvSpPr>
        <p:spPr/>
        <p:txBody>
          <a:bodyPr/>
          <a:lstStyle/>
          <a:p>
            <a:pPr>
              <a:buFont typeface="Wingdings" pitchFamily="2" charset="2"/>
              <a:buChar char="Ø"/>
            </a:pPr>
            <a:r>
              <a:rPr lang="el-GR" dirty="0"/>
              <a:t> </a:t>
            </a:r>
            <a:r>
              <a:rPr lang="el-GR" dirty="0" smtClean="0"/>
              <a:t> </a:t>
            </a:r>
            <a:r>
              <a:rPr lang="el-GR" i="1" dirty="0" smtClean="0">
                <a:solidFill>
                  <a:schemeClr val="bg2">
                    <a:lumMod val="50000"/>
                  </a:schemeClr>
                </a:solidFill>
              </a:rPr>
              <a:t>Χρησιμοποιείται για την κατακράτηση ατμών.</a:t>
            </a:r>
          </a:p>
          <a:p>
            <a:pPr>
              <a:buFont typeface="Wingdings" pitchFamily="2" charset="2"/>
              <a:buChar char="Ø"/>
            </a:pPr>
            <a:r>
              <a:rPr lang="el-GR" dirty="0"/>
              <a:t> </a:t>
            </a:r>
            <a:r>
              <a:rPr lang="el-GR" dirty="0" smtClean="0"/>
              <a:t> </a:t>
            </a:r>
            <a:r>
              <a:rPr lang="el-GR" i="1" dirty="0" smtClean="0">
                <a:solidFill>
                  <a:schemeClr val="accent1">
                    <a:lumMod val="75000"/>
                  </a:schemeClr>
                </a:solidFill>
              </a:rPr>
              <a:t>Πριν από όλες τις άλλες μεθόδους.</a:t>
            </a:r>
          </a:p>
          <a:p>
            <a:pPr>
              <a:buFont typeface="Wingdings" pitchFamily="2" charset="2"/>
              <a:buChar char="Ø"/>
            </a:pPr>
            <a:r>
              <a:rPr lang="el-GR" dirty="0"/>
              <a:t> </a:t>
            </a:r>
            <a:r>
              <a:rPr lang="el-GR" dirty="0" smtClean="0"/>
              <a:t> </a:t>
            </a:r>
            <a:r>
              <a:rPr lang="el-GR" i="1" dirty="0" smtClean="0">
                <a:solidFill>
                  <a:schemeClr val="bg2">
                    <a:lumMod val="50000"/>
                  </a:schemeClr>
                </a:solidFill>
              </a:rPr>
              <a:t>Κατακράτηση ενώσεων με σημείο ζέσεως υψηλότερο από τη θερμοκρασία του περιβάλλοντος.</a:t>
            </a:r>
          </a:p>
          <a:p>
            <a:pPr>
              <a:buFont typeface="Wingdings" pitchFamily="2" charset="2"/>
              <a:buChar char="Ø"/>
            </a:pPr>
            <a:r>
              <a:rPr lang="el-GR" dirty="0"/>
              <a:t> </a:t>
            </a:r>
            <a:r>
              <a:rPr lang="el-GR" dirty="0" smtClean="0"/>
              <a:t> </a:t>
            </a:r>
            <a:r>
              <a:rPr lang="el-GR" i="1" dirty="0" smtClean="0">
                <a:solidFill>
                  <a:schemeClr val="accent1">
                    <a:lumMod val="75000"/>
                  </a:schemeClr>
                </a:solidFill>
              </a:rPr>
              <a:t>Κατακράτηση ενώσεων που βρίσκονται σε μεγάλες συγκεντρώσεις.</a:t>
            </a:r>
          </a:p>
          <a:p>
            <a:pPr>
              <a:buFont typeface="Wingdings" pitchFamily="2" charset="2"/>
              <a:buChar char="Ø"/>
            </a:pPr>
            <a:r>
              <a:rPr lang="el-GR" i="1" dirty="0">
                <a:solidFill>
                  <a:schemeClr val="accent1">
                    <a:lumMod val="75000"/>
                  </a:schemeClr>
                </a:solidFill>
              </a:rPr>
              <a:t> </a:t>
            </a:r>
            <a:r>
              <a:rPr lang="el-GR" i="1" dirty="0" smtClean="0">
                <a:solidFill>
                  <a:schemeClr val="accent1">
                    <a:lumMod val="75000"/>
                  </a:schemeClr>
                </a:solidFill>
              </a:rPr>
              <a:t> </a:t>
            </a:r>
            <a:r>
              <a:rPr lang="el-GR" i="1" dirty="0" smtClean="0">
                <a:solidFill>
                  <a:schemeClr val="bg2">
                    <a:lumMod val="50000"/>
                  </a:schemeClr>
                </a:solidFill>
              </a:rPr>
              <a:t>Κατακράτηση ενώσεων που επαναχρησιμοποιούνται.</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a:t>
            </a:r>
            <a:r>
              <a:rPr lang="el-GR" i="1" dirty="0" smtClean="0">
                <a:solidFill>
                  <a:schemeClr val="accent1">
                    <a:lumMod val="75000"/>
                  </a:schemeClr>
                </a:solidFill>
              </a:rPr>
              <a:t>Η συμπύκνωση δεν είναι κατάλληλη για ενώσεις τοξικές ή πτητικές.</a:t>
            </a:r>
          </a:p>
          <a:p>
            <a:pPr>
              <a:buFont typeface="Wingdings" pitchFamily="2" charset="2"/>
              <a:buChar char="Ø"/>
            </a:pPr>
            <a:r>
              <a:rPr lang="el-GR" i="1" dirty="0">
                <a:solidFill>
                  <a:schemeClr val="accent1">
                    <a:lumMod val="75000"/>
                  </a:schemeClr>
                </a:solidFill>
              </a:rPr>
              <a:t> </a:t>
            </a:r>
            <a:r>
              <a:rPr lang="el-GR" i="1" dirty="0" smtClean="0">
                <a:solidFill>
                  <a:schemeClr val="accent1">
                    <a:lumMod val="75000"/>
                  </a:schemeClr>
                </a:solidFill>
              </a:rPr>
              <a:t> </a:t>
            </a:r>
            <a:r>
              <a:rPr lang="el-GR" i="1" dirty="0" smtClean="0">
                <a:solidFill>
                  <a:schemeClr val="bg2">
                    <a:lumMod val="50000"/>
                  </a:schemeClr>
                </a:solidFill>
              </a:rPr>
              <a:t>Η συμπύκνωση γίνεται είτε με μείωση της θερμοκρασίας είτε με αύξηση της πίεσης.</a:t>
            </a:r>
            <a:endParaRPr lang="el-GR" i="1" dirty="0">
              <a:solidFill>
                <a:schemeClr val="bg2">
                  <a:lumMod val="50000"/>
                </a:schemeClr>
              </a:solidFill>
            </a:endParaRPr>
          </a:p>
        </p:txBody>
      </p:sp>
    </p:spTree>
    <p:extLst>
      <p:ext uri="{BB962C8B-B14F-4D97-AF65-F5344CB8AC3E}">
        <p14:creationId xmlns:p14="http://schemas.microsoft.com/office/powerpoint/2010/main" val="971696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ΑΠΟΡΡΟΦΗΣΗ</a:t>
            </a:r>
            <a:endParaRPr lang="el-GR" dirty="0"/>
          </a:p>
        </p:txBody>
      </p:sp>
      <p:sp>
        <p:nvSpPr>
          <p:cNvPr id="3" name="Content Placeholder 2"/>
          <p:cNvSpPr>
            <a:spLocks noGrp="1"/>
          </p:cNvSpPr>
          <p:nvPr>
            <p:ph idx="1"/>
          </p:nvPr>
        </p:nvSpPr>
        <p:spPr>
          <a:xfrm>
            <a:off x="1097280" y="1845734"/>
            <a:ext cx="10058400" cy="4445884"/>
          </a:xfrm>
        </p:spPr>
        <p:txBody>
          <a:bodyPr>
            <a:normAutofit fontScale="92500" lnSpcReduction="20000"/>
          </a:bodyPr>
          <a:lstStyle/>
          <a:p>
            <a:pPr>
              <a:buFont typeface="Wingdings" pitchFamily="2" charset="2"/>
              <a:buChar char="Ø"/>
            </a:pPr>
            <a:r>
              <a:rPr lang="el-GR" dirty="0" smtClean="0"/>
              <a:t>  </a:t>
            </a:r>
            <a:r>
              <a:rPr lang="el-GR" i="1" dirty="0" smtClean="0">
                <a:solidFill>
                  <a:schemeClr val="bg2">
                    <a:lumMod val="50000"/>
                  </a:schemeClr>
                </a:solidFill>
              </a:rPr>
              <a:t>Η μέθοδος χαρακτηρίζεται από την μεταφορά των αέριων ρύπων από την αέρια φάση στην υγρή.</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a:t>
            </a:r>
            <a:r>
              <a:rPr lang="el-GR" i="1" dirty="0" smtClean="0">
                <a:solidFill>
                  <a:schemeClr val="accent1">
                    <a:lumMod val="75000"/>
                  </a:schemeClr>
                </a:solidFill>
              </a:rPr>
              <a:t>Χρειάζεται ορισμένος χρόνος επαφής ανάμεσα στις δύο φάσεις.</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Το απορροφητικό υλικό χρησιμοποιείται είτε με την μορφή σταγονιδίων είτα με τη μορφή λεπτού υμένα (φιλμ) για να αυξηθεί η επιφάνεια επαφής.</a:t>
            </a:r>
          </a:p>
          <a:p>
            <a:pPr marL="0" indent="0">
              <a:buNone/>
            </a:pPr>
            <a:r>
              <a:rPr lang="el-GR" i="1" u="sng" dirty="0" smtClean="0">
                <a:solidFill>
                  <a:schemeClr val="bg2">
                    <a:lumMod val="50000"/>
                  </a:schemeClr>
                </a:solidFill>
              </a:rPr>
              <a:t>Διατάξεις</a:t>
            </a:r>
          </a:p>
          <a:p>
            <a:pPr>
              <a:buFont typeface="Wingdings" pitchFamily="2" charset="2"/>
              <a:buChar char="ü"/>
            </a:pPr>
            <a:r>
              <a:rPr lang="el-GR" i="1" u="sng" dirty="0">
                <a:solidFill>
                  <a:schemeClr val="bg2">
                    <a:lumMod val="50000"/>
                  </a:schemeClr>
                </a:solidFill>
              </a:rPr>
              <a:t> </a:t>
            </a:r>
            <a:r>
              <a:rPr lang="el-GR" i="1" u="sng" dirty="0" smtClean="0">
                <a:solidFill>
                  <a:schemeClr val="bg2">
                    <a:lumMod val="50000"/>
                  </a:schemeClr>
                </a:solidFill>
              </a:rPr>
              <a:t> </a:t>
            </a:r>
            <a:r>
              <a:rPr lang="el-GR" i="1" u="sng" dirty="0" smtClean="0">
                <a:solidFill>
                  <a:schemeClr val="accent1">
                    <a:lumMod val="75000"/>
                  </a:schemeClr>
                </a:solidFill>
              </a:rPr>
              <a:t>Πύργοι ψεκασμού:</a:t>
            </a:r>
            <a:r>
              <a:rPr lang="el-GR" i="1" dirty="0" smtClean="0">
                <a:solidFill>
                  <a:schemeClr val="accent1">
                    <a:lumMod val="75000"/>
                  </a:schemeClr>
                </a:solidFill>
              </a:rPr>
              <a:t> </a:t>
            </a:r>
            <a:r>
              <a:rPr lang="el-GR" i="1" dirty="0" smtClean="0">
                <a:solidFill>
                  <a:schemeClr val="bg2">
                    <a:lumMod val="50000"/>
                  </a:schemeClr>
                </a:solidFill>
              </a:rPr>
              <a:t>απλοί, τρεις τύποι, οριζόντιοι διασταυρούμενης ροής, κάθετοι αντιρροής, τύποι κυκλώνα, η παρουσία αιωρούμενων σωματιδίων δεν δημιουργεί έντονα προβλήματα.</a:t>
            </a:r>
          </a:p>
          <a:p>
            <a:pPr>
              <a:buFont typeface="Wingdings" pitchFamily="2" charset="2"/>
              <a:buChar char="ü"/>
            </a:pPr>
            <a:r>
              <a:rPr lang="el-GR" i="1" u="sng" dirty="0">
                <a:solidFill>
                  <a:schemeClr val="accent1">
                    <a:lumMod val="75000"/>
                  </a:schemeClr>
                </a:solidFill>
              </a:rPr>
              <a:t> </a:t>
            </a:r>
            <a:r>
              <a:rPr lang="el-GR" i="1" u="sng" dirty="0" smtClean="0">
                <a:solidFill>
                  <a:schemeClr val="accent1">
                    <a:lumMod val="75000"/>
                  </a:schemeClr>
                </a:solidFill>
              </a:rPr>
              <a:t> Πύργοι πληρώσεως:</a:t>
            </a:r>
            <a:r>
              <a:rPr lang="el-GR" i="1" dirty="0" smtClean="0">
                <a:solidFill>
                  <a:schemeClr val="accent1">
                    <a:lumMod val="75000"/>
                  </a:schemeClr>
                </a:solidFill>
              </a:rPr>
              <a:t> </a:t>
            </a:r>
            <a:r>
              <a:rPr lang="el-GR" i="1" dirty="0" smtClean="0">
                <a:solidFill>
                  <a:schemeClr val="bg2">
                    <a:lumMod val="50000"/>
                  </a:schemeClr>
                </a:solidFill>
              </a:rPr>
              <a:t>Περιέχουν αδρανές υλικό ώστε να αυξάνεται η επιφάνεια επαφής. Αντιρροής και διασταυρούμενης ροής.</a:t>
            </a:r>
          </a:p>
          <a:p>
            <a:pPr>
              <a:buFont typeface="Wingdings" pitchFamily="2" charset="2"/>
              <a:buChar char="ü"/>
            </a:pPr>
            <a:r>
              <a:rPr lang="el-GR" i="1" u="sng" dirty="0">
                <a:solidFill>
                  <a:schemeClr val="bg2">
                    <a:lumMod val="50000"/>
                  </a:schemeClr>
                </a:solidFill>
              </a:rPr>
              <a:t> </a:t>
            </a:r>
            <a:r>
              <a:rPr lang="el-GR" i="1" u="sng" dirty="0" smtClean="0">
                <a:solidFill>
                  <a:schemeClr val="bg2">
                    <a:lumMod val="50000"/>
                  </a:schemeClr>
                </a:solidFill>
              </a:rPr>
              <a:t> </a:t>
            </a:r>
            <a:r>
              <a:rPr lang="el-GR" i="1" u="sng" dirty="0" smtClean="0">
                <a:solidFill>
                  <a:schemeClr val="accent1">
                    <a:lumMod val="75000"/>
                  </a:schemeClr>
                </a:solidFill>
              </a:rPr>
              <a:t>Πύργοι με δίσκους:</a:t>
            </a:r>
            <a:r>
              <a:rPr lang="el-GR" i="1" dirty="0" smtClean="0">
                <a:solidFill>
                  <a:schemeClr val="accent1">
                    <a:lumMod val="75000"/>
                  </a:schemeClr>
                </a:solidFill>
              </a:rPr>
              <a:t> </a:t>
            </a:r>
            <a:r>
              <a:rPr lang="el-GR" i="1" dirty="0" smtClean="0">
                <a:solidFill>
                  <a:schemeClr val="bg2">
                    <a:lumMod val="50000"/>
                  </a:schemeClr>
                </a:solidFill>
              </a:rPr>
              <a:t>Δίσκοι διάτρητοι απ’ όπου περνούν τα αερολύματα. Αντιρροής.</a:t>
            </a:r>
            <a:endParaRPr lang="el-GR" i="1" u="sng" dirty="0" smtClean="0">
              <a:solidFill>
                <a:schemeClr val="accent1">
                  <a:lumMod val="75000"/>
                </a:schemeClr>
              </a:solidFill>
            </a:endParaRPr>
          </a:p>
          <a:p>
            <a:pPr marL="0" indent="0">
              <a:buNone/>
            </a:pPr>
            <a:r>
              <a:rPr lang="el-GR" b="1" i="1" u="sng" dirty="0" smtClean="0">
                <a:solidFill>
                  <a:schemeClr val="accent1">
                    <a:lumMod val="75000"/>
                  </a:schemeClr>
                </a:solidFill>
              </a:rPr>
              <a:t>Το απορροφητικό υγρό είναι νερό στο οποίο προστίθεται μία βάση ή ένα οξύ για αποτελεσματικότερη απορρόφηση όξινων ή αλκαλικών αερίων.</a:t>
            </a:r>
          </a:p>
          <a:p>
            <a:pPr marL="0" indent="0">
              <a:buNone/>
            </a:pPr>
            <a:r>
              <a:rPr lang="el-GR" b="1" i="1" u="sng" dirty="0" smtClean="0">
                <a:solidFill>
                  <a:schemeClr val="bg2">
                    <a:lumMod val="50000"/>
                  </a:schemeClr>
                </a:solidFill>
              </a:rPr>
              <a:t>Ρύποι που δεσμέυονται με απορρόφηση είναι: </a:t>
            </a:r>
            <a:r>
              <a:rPr lang="en-US" b="1" i="1" u="sng" dirty="0" smtClean="0">
                <a:solidFill>
                  <a:schemeClr val="bg2">
                    <a:lumMod val="50000"/>
                  </a:schemeClr>
                </a:solidFill>
              </a:rPr>
              <a:t>SO</a:t>
            </a:r>
            <a:r>
              <a:rPr lang="en-US" b="1" i="1" u="sng" baseline="-25000" dirty="0" smtClean="0">
                <a:solidFill>
                  <a:schemeClr val="bg2">
                    <a:lumMod val="50000"/>
                  </a:schemeClr>
                </a:solidFill>
              </a:rPr>
              <a:t>2</a:t>
            </a:r>
            <a:r>
              <a:rPr lang="en-US" b="1" i="1" u="sng" dirty="0" smtClean="0">
                <a:solidFill>
                  <a:schemeClr val="bg2">
                    <a:lumMod val="50000"/>
                  </a:schemeClr>
                </a:solidFill>
              </a:rPr>
              <a:t>, H</a:t>
            </a:r>
            <a:r>
              <a:rPr lang="en-US" b="1" i="1" u="sng" baseline="-25000" dirty="0" smtClean="0">
                <a:solidFill>
                  <a:schemeClr val="bg2">
                    <a:lumMod val="50000"/>
                  </a:schemeClr>
                </a:solidFill>
              </a:rPr>
              <a:t>2</a:t>
            </a:r>
            <a:r>
              <a:rPr lang="en-US" b="1" i="1" u="sng" dirty="0" smtClean="0">
                <a:solidFill>
                  <a:schemeClr val="bg2">
                    <a:lumMod val="50000"/>
                  </a:schemeClr>
                </a:solidFill>
              </a:rPr>
              <a:t>S, </a:t>
            </a:r>
            <a:r>
              <a:rPr lang="en-US" b="1" i="1" u="sng" dirty="0" err="1" smtClean="0">
                <a:solidFill>
                  <a:schemeClr val="bg2">
                    <a:lumMod val="50000"/>
                  </a:schemeClr>
                </a:solidFill>
              </a:rPr>
              <a:t>HCl</a:t>
            </a:r>
            <a:r>
              <a:rPr lang="en-US" b="1" i="1" u="sng" dirty="0" smtClean="0">
                <a:solidFill>
                  <a:schemeClr val="bg2">
                    <a:lumMod val="50000"/>
                  </a:schemeClr>
                </a:solidFill>
              </a:rPr>
              <a:t>, </a:t>
            </a:r>
            <a:r>
              <a:rPr lang="en-US" b="1" i="1" u="sng" dirty="0" err="1" smtClean="0">
                <a:solidFill>
                  <a:schemeClr val="bg2">
                    <a:lumMod val="50000"/>
                  </a:schemeClr>
                </a:solidFill>
              </a:rPr>
              <a:t>Cl</a:t>
            </a:r>
            <a:r>
              <a:rPr lang="en-US" b="1" i="1" u="sng" dirty="0" smtClean="0">
                <a:solidFill>
                  <a:schemeClr val="bg2">
                    <a:lumMod val="50000"/>
                  </a:schemeClr>
                </a:solidFill>
              </a:rPr>
              <a:t>, NH</a:t>
            </a:r>
            <a:r>
              <a:rPr lang="en-US" b="1" i="1" u="sng" baseline="-25000" dirty="0" smtClean="0">
                <a:solidFill>
                  <a:schemeClr val="bg2">
                    <a:lumMod val="50000"/>
                  </a:schemeClr>
                </a:solidFill>
              </a:rPr>
              <a:t>3</a:t>
            </a:r>
            <a:r>
              <a:rPr lang="en-US" b="1" i="1" u="sng" dirty="0" smtClean="0">
                <a:solidFill>
                  <a:schemeClr val="bg2">
                    <a:lumMod val="50000"/>
                  </a:schemeClr>
                </a:solidFill>
              </a:rPr>
              <a:t> </a:t>
            </a:r>
            <a:r>
              <a:rPr lang="el-GR" b="1" i="1" u="sng" dirty="0" smtClean="0">
                <a:solidFill>
                  <a:schemeClr val="bg2">
                    <a:lumMod val="50000"/>
                  </a:schemeClr>
                </a:solidFill>
              </a:rPr>
              <a:t>και μερικοί υδρογονάνθρακες.</a:t>
            </a:r>
            <a:endParaRPr lang="el-GR" b="1" i="1" dirty="0" smtClean="0">
              <a:solidFill>
                <a:schemeClr val="bg2">
                  <a:lumMod val="50000"/>
                </a:schemeClr>
              </a:solidFill>
            </a:endParaRPr>
          </a:p>
        </p:txBody>
      </p:sp>
    </p:spTree>
    <p:extLst>
      <p:ext uri="{BB962C8B-B14F-4D97-AF65-F5344CB8AC3E}">
        <p14:creationId xmlns:p14="http://schemas.microsoft.com/office/powerpoint/2010/main" val="32995961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ΠΡΟΣΡΟΦΗΣΗ</a:t>
            </a:r>
            <a:endParaRPr lang="el-GR" dirty="0"/>
          </a:p>
        </p:txBody>
      </p:sp>
      <p:sp>
        <p:nvSpPr>
          <p:cNvPr id="3" name="Content Placeholder 2"/>
          <p:cNvSpPr>
            <a:spLocks noGrp="1"/>
          </p:cNvSpPr>
          <p:nvPr>
            <p:ph idx="1"/>
          </p:nvPr>
        </p:nvSpPr>
        <p:spPr/>
        <p:txBody>
          <a:bodyPr/>
          <a:lstStyle/>
          <a:p>
            <a:pPr>
              <a:buFont typeface="Wingdings" pitchFamily="2" charset="2"/>
              <a:buChar char="Ø"/>
            </a:pPr>
            <a:r>
              <a:rPr lang="el-GR" i="1" dirty="0" smtClean="0">
                <a:solidFill>
                  <a:schemeClr val="bg2">
                    <a:lumMod val="50000"/>
                  </a:schemeClr>
                </a:solidFill>
              </a:rPr>
              <a:t>  </a:t>
            </a:r>
            <a:r>
              <a:rPr lang="el-GR" i="1" dirty="0" smtClean="0">
                <a:solidFill>
                  <a:schemeClr val="accent1">
                    <a:lumMod val="75000"/>
                  </a:schemeClr>
                </a:solidFill>
              </a:rPr>
              <a:t>Συγκράτηση μορίων πάνω στην επιφάνεια στερεών.</a:t>
            </a:r>
          </a:p>
          <a:p>
            <a:pPr>
              <a:buFont typeface="Wingdings" pitchFamily="2" charset="2"/>
              <a:buChar char="Ø"/>
            </a:pPr>
            <a:r>
              <a:rPr lang="el-GR" i="1" dirty="0" smtClean="0">
                <a:solidFill>
                  <a:schemeClr val="bg2">
                    <a:lumMod val="50000"/>
                  </a:schemeClr>
                </a:solidFill>
              </a:rPr>
              <a:t>  Η προσρόφηση αερίων από στερεά προσροφητικά μέσα χρησιμοποιείται ιδιαίτερα για την απομάκρυνση τοξικών αερίων που η συγκέντρωσή τους είναι μικρή.</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a:t>
            </a:r>
            <a:r>
              <a:rPr lang="el-GR" i="1" dirty="0" smtClean="0">
                <a:solidFill>
                  <a:schemeClr val="accent1">
                    <a:lumMod val="75000"/>
                  </a:schemeClr>
                </a:solidFill>
              </a:rPr>
              <a:t>Κατάλληλα προσροφητικά υλικά είναι ο ενεργός άνθρακας, η πηκτή του διοξειδίου του πυριτίου (</a:t>
            </a:r>
            <a:r>
              <a:rPr lang="en-US" i="1" dirty="0" smtClean="0">
                <a:solidFill>
                  <a:schemeClr val="accent1">
                    <a:lumMod val="75000"/>
                  </a:schemeClr>
                </a:solidFill>
              </a:rPr>
              <a:t>silica gel)</a:t>
            </a:r>
            <a:r>
              <a:rPr lang="el-GR" i="1" dirty="0" smtClean="0">
                <a:solidFill>
                  <a:schemeClr val="accent1">
                    <a:lumMod val="75000"/>
                  </a:schemeClr>
                </a:solidFill>
              </a:rPr>
              <a:t>  και άλλα σύμπλοκα οξείδια μετάλλων.</a:t>
            </a:r>
            <a:endParaRPr lang="en-US" i="1" dirty="0" smtClean="0">
              <a:solidFill>
                <a:schemeClr val="accent1">
                  <a:lumMod val="75000"/>
                </a:schemeClr>
              </a:solidFill>
            </a:endParaRPr>
          </a:p>
          <a:p>
            <a:pPr>
              <a:buFont typeface="Wingdings" pitchFamily="2" charset="2"/>
              <a:buChar char="Ø"/>
            </a:pPr>
            <a:r>
              <a:rPr lang="en-US" i="1" dirty="0">
                <a:solidFill>
                  <a:schemeClr val="bg2">
                    <a:lumMod val="50000"/>
                  </a:schemeClr>
                </a:solidFill>
              </a:rPr>
              <a:t> </a:t>
            </a:r>
            <a:r>
              <a:rPr lang="en-US" i="1" dirty="0" smtClean="0">
                <a:solidFill>
                  <a:schemeClr val="bg2">
                    <a:lumMod val="50000"/>
                  </a:schemeClr>
                </a:solidFill>
              </a:rPr>
              <a:t> </a:t>
            </a:r>
            <a:r>
              <a:rPr lang="el-GR" i="1" dirty="0" smtClean="0">
                <a:solidFill>
                  <a:schemeClr val="bg2">
                    <a:lumMod val="50000"/>
                  </a:schemeClr>
                </a:solidFill>
              </a:rPr>
              <a:t>Χρησιμοποιούνται ειδικές διατάξεις (στήλες) οι οποίες είναι γεμάτες με προσροφητικό υλικό, απ’ όπου διέρχονται τα αερολύματα. Πρέπει να υπάρχει ικανοποιητικός χρόνος επαφής. </a:t>
            </a:r>
          </a:p>
          <a:p>
            <a:pPr>
              <a:buFont typeface="Wingdings" pitchFamily="2" charset="2"/>
              <a:buChar char="Ø"/>
            </a:pPr>
            <a:r>
              <a:rPr lang="el-GR" i="1" dirty="0">
                <a:solidFill>
                  <a:schemeClr val="accent1">
                    <a:lumMod val="75000"/>
                  </a:schemeClr>
                </a:solidFill>
              </a:rPr>
              <a:t> </a:t>
            </a:r>
            <a:r>
              <a:rPr lang="el-GR" i="1" dirty="0" smtClean="0">
                <a:solidFill>
                  <a:schemeClr val="accent1">
                    <a:lumMod val="75000"/>
                  </a:schemeClr>
                </a:solidFill>
              </a:rPr>
              <a:t> Μερικές φορές υπάρχουν ουσίες μέσα στα προσροφητικά μέσα  οι οποίες είτε με χημική αντίδραση είτε με καταλυτική δράση για να γίνεται αποτελεσματικότερη η δέσμευση κάποιων ενώσεων.</a:t>
            </a:r>
            <a:endParaRPr lang="el-GR" i="1" dirty="0">
              <a:solidFill>
                <a:schemeClr val="accent1">
                  <a:lumMod val="75000"/>
                </a:schemeClr>
              </a:solidFill>
            </a:endParaRPr>
          </a:p>
        </p:txBody>
      </p:sp>
    </p:spTree>
    <p:extLst>
      <p:ext uri="{BB962C8B-B14F-4D97-AF65-F5344CB8AC3E}">
        <p14:creationId xmlns:p14="http://schemas.microsoft.com/office/powerpoint/2010/main" val="3461411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ΚΑΥΣΗ – ΘΕΡΜΙΚΗ ΟΞΕΙΔΩΣΗ</a:t>
            </a:r>
            <a:endParaRPr lang="el-GR" dirty="0"/>
          </a:p>
        </p:txBody>
      </p:sp>
      <p:sp>
        <p:nvSpPr>
          <p:cNvPr id="3" name="Content Placeholder 2"/>
          <p:cNvSpPr>
            <a:spLocks noGrp="1"/>
          </p:cNvSpPr>
          <p:nvPr>
            <p:ph idx="1"/>
          </p:nvPr>
        </p:nvSpPr>
        <p:spPr/>
        <p:txBody>
          <a:bodyPr/>
          <a:lstStyle/>
          <a:p>
            <a:pPr>
              <a:buFont typeface="Wingdings" pitchFamily="2" charset="2"/>
              <a:buChar char="Ø"/>
            </a:pPr>
            <a:r>
              <a:rPr lang="el-GR" dirty="0" smtClean="0"/>
              <a:t>  </a:t>
            </a:r>
            <a:r>
              <a:rPr lang="el-GR" i="1" dirty="0" smtClean="0">
                <a:solidFill>
                  <a:schemeClr val="bg2">
                    <a:lumMod val="50000"/>
                  </a:schemeClr>
                </a:solidFill>
              </a:rPr>
              <a:t>Η καύση χρησιμοποιείται τόσο για αέριους ρύπους όσο και για υγρά ή στερεά απόβλητα.</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Η εφαρμογή της καύσης συνδέεται με την εξοικονόμηση ενέργειας.</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Συστήματα καύσης:</a:t>
            </a:r>
          </a:p>
          <a:p>
            <a:pPr>
              <a:buFont typeface="Wingdings" pitchFamily="2" charset="2"/>
              <a:buChar char="ü"/>
            </a:pPr>
            <a:r>
              <a:rPr lang="el-GR" dirty="0"/>
              <a:t> </a:t>
            </a:r>
            <a:r>
              <a:rPr lang="el-GR" dirty="0" smtClean="0"/>
              <a:t> </a:t>
            </a:r>
            <a:r>
              <a:rPr lang="el-GR" i="1" dirty="0" smtClean="0">
                <a:solidFill>
                  <a:schemeClr val="accent1">
                    <a:lumMod val="75000"/>
                  </a:schemeClr>
                </a:solidFill>
              </a:rPr>
              <a:t>Θερμικοί λυχνοί</a:t>
            </a:r>
            <a:r>
              <a:rPr lang="el-GR" dirty="0" smtClean="0"/>
              <a:t>.</a:t>
            </a:r>
          </a:p>
          <a:p>
            <a:pPr>
              <a:buFont typeface="Wingdings" pitchFamily="2" charset="2"/>
              <a:buChar char="ü"/>
            </a:pPr>
            <a:r>
              <a:rPr lang="el-GR" dirty="0"/>
              <a:t> </a:t>
            </a:r>
            <a:r>
              <a:rPr lang="el-GR" dirty="0" smtClean="0"/>
              <a:t> </a:t>
            </a:r>
            <a:r>
              <a:rPr lang="el-GR" dirty="0" smtClean="0">
                <a:solidFill>
                  <a:schemeClr val="accent1">
                    <a:lumMod val="75000"/>
                  </a:schemeClr>
                </a:solidFill>
              </a:rPr>
              <a:t>Καταλυτικοί λυχνοί</a:t>
            </a:r>
            <a:r>
              <a:rPr lang="el-GR" dirty="0" smtClean="0"/>
              <a:t>, </a:t>
            </a:r>
            <a:r>
              <a:rPr lang="el-GR" dirty="0" smtClean="0">
                <a:solidFill>
                  <a:schemeClr val="bg2">
                    <a:lumMod val="50000"/>
                  </a:schemeClr>
                </a:solidFill>
              </a:rPr>
              <a:t>που περιέχουν καταλύτη και έτσι μπορούν να λειτουργήσουν σε θερμοκρασία μικρότερη από τους θερμικούς.</a:t>
            </a:r>
          </a:p>
          <a:p>
            <a:pPr>
              <a:buFont typeface="Wingdings" pitchFamily="2" charset="2"/>
              <a:buChar char="ü"/>
            </a:pPr>
            <a:r>
              <a:rPr lang="el-GR" dirty="0"/>
              <a:t> </a:t>
            </a:r>
            <a:r>
              <a:rPr lang="el-GR" dirty="0" smtClean="0"/>
              <a:t> </a:t>
            </a:r>
            <a:r>
              <a:rPr lang="el-GR" dirty="0" smtClean="0">
                <a:solidFill>
                  <a:schemeClr val="accent1">
                    <a:lumMod val="75000"/>
                  </a:schemeClr>
                </a:solidFill>
              </a:rPr>
              <a:t>Πυρσοί.</a:t>
            </a:r>
          </a:p>
          <a:p>
            <a:pPr>
              <a:buFont typeface="Wingdings" pitchFamily="2" charset="2"/>
              <a:buChar char="ü"/>
            </a:pPr>
            <a:r>
              <a:rPr lang="el-GR" dirty="0">
                <a:solidFill>
                  <a:schemeClr val="accent1">
                    <a:lumMod val="75000"/>
                  </a:schemeClr>
                </a:solidFill>
              </a:rPr>
              <a:t> </a:t>
            </a:r>
            <a:r>
              <a:rPr lang="el-GR" dirty="0" smtClean="0">
                <a:solidFill>
                  <a:schemeClr val="accent1">
                    <a:lumMod val="75000"/>
                  </a:schemeClr>
                </a:solidFill>
              </a:rPr>
              <a:t> Φούρνοι.</a:t>
            </a:r>
            <a:endParaRPr lang="el-GR" dirty="0">
              <a:solidFill>
                <a:schemeClr val="accent1">
                  <a:lumMod val="75000"/>
                </a:schemeClr>
              </a:solidFill>
            </a:endParaRPr>
          </a:p>
        </p:txBody>
      </p:sp>
    </p:spTree>
    <p:extLst>
      <p:ext uri="{BB962C8B-B14F-4D97-AF65-F5344CB8AC3E}">
        <p14:creationId xmlns:p14="http://schemas.microsoft.com/office/powerpoint/2010/main" val="38752651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ΧΗΜΙΚΗ ΚΑΤΕΡΓΑΣΙΑ</a:t>
            </a:r>
            <a:endParaRPr lang="el-GR" dirty="0"/>
          </a:p>
        </p:txBody>
      </p:sp>
      <p:sp>
        <p:nvSpPr>
          <p:cNvPr id="3" name="Content Placeholder 2"/>
          <p:cNvSpPr>
            <a:spLocks noGrp="1"/>
          </p:cNvSpPr>
          <p:nvPr>
            <p:ph idx="1"/>
          </p:nvPr>
        </p:nvSpPr>
        <p:spPr/>
        <p:txBody>
          <a:bodyPr/>
          <a:lstStyle/>
          <a:p>
            <a:pPr>
              <a:buFont typeface="Wingdings" pitchFamily="2" charset="2"/>
              <a:buChar char="Ø"/>
            </a:pPr>
            <a:r>
              <a:rPr lang="el-GR" dirty="0" smtClean="0"/>
              <a:t>  </a:t>
            </a:r>
            <a:r>
              <a:rPr lang="el-GR" i="1" dirty="0" smtClean="0">
                <a:solidFill>
                  <a:schemeClr val="accent1">
                    <a:lumMod val="75000"/>
                  </a:schemeClr>
                </a:solidFill>
              </a:rPr>
              <a:t>Κύριο στάδιο είναι οι χημικές αντιδράσεις.</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Η μέθοδος χρησιμοποιείται για τον έλεγχο των εκπομπών διοξειδίου του θείου και οξειδίων του αζώτου.</a:t>
            </a:r>
          </a:p>
          <a:p>
            <a:pPr>
              <a:buFont typeface="Wingdings" pitchFamily="2" charset="2"/>
              <a:buChar char="Ø"/>
            </a:pPr>
            <a:r>
              <a:rPr lang="el-GR" dirty="0"/>
              <a:t> </a:t>
            </a:r>
            <a:r>
              <a:rPr lang="el-GR" dirty="0" smtClean="0"/>
              <a:t> </a:t>
            </a:r>
            <a:r>
              <a:rPr lang="el-GR" i="1" dirty="0" smtClean="0">
                <a:solidFill>
                  <a:schemeClr val="accent1">
                    <a:lumMod val="75000"/>
                  </a:schemeClr>
                </a:solidFill>
              </a:rPr>
              <a:t>Μπορούν να παραχθούν χρήσιμα προϊόντα όπως η αμμωνία, που μπορεί να χρησιμοποιηθεί ως λίπασμα.</a:t>
            </a:r>
            <a:endParaRPr lang="el-GR" i="1" dirty="0">
              <a:solidFill>
                <a:schemeClr val="accent1">
                  <a:lumMod val="75000"/>
                </a:schemeClr>
              </a:solidFill>
            </a:endParaRPr>
          </a:p>
        </p:txBody>
      </p:sp>
    </p:spTree>
    <p:extLst>
      <p:ext uri="{BB962C8B-B14F-4D97-AF65-F5344CB8AC3E}">
        <p14:creationId xmlns:p14="http://schemas.microsoft.com/office/powerpoint/2010/main" val="299936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ΑΤΜΟΣΦΑΙΡΙΚΟΙ ΡΥΠΟΙ</a:t>
            </a:r>
            <a:br>
              <a:rPr lang="el-GR" b="1" dirty="0"/>
            </a:br>
            <a:endParaRPr lang="el-GR" dirty="0"/>
          </a:p>
        </p:txBody>
      </p:sp>
      <p:sp>
        <p:nvSpPr>
          <p:cNvPr id="3" name="Θέση περιεχομένου 2"/>
          <p:cNvSpPr>
            <a:spLocks noGrp="1"/>
          </p:cNvSpPr>
          <p:nvPr>
            <p:ph idx="1"/>
          </p:nvPr>
        </p:nvSpPr>
        <p:spPr/>
        <p:txBody>
          <a:bodyPr/>
          <a:lstStyle/>
          <a:p>
            <a:r>
              <a:rPr lang="el-GR" b="1" i="1" u="sng" dirty="0" smtClean="0">
                <a:solidFill>
                  <a:schemeClr val="bg2">
                    <a:lumMod val="50000"/>
                  </a:schemeClr>
                </a:solidFill>
              </a:rPr>
              <a:t>Ρύπος</a:t>
            </a:r>
            <a:r>
              <a:rPr lang="el-GR" b="1" i="1" u="sng" dirty="0">
                <a:solidFill>
                  <a:schemeClr val="bg2">
                    <a:lumMod val="50000"/>
                  </a:schemeClr>
                </a:solidFill>
              </a:rPr>
              <a:t>: </a:t>
            </a:r>
            <a:r>
              <a:rPr lang="el-GR" i="1" dirty="0">
                <a:solidFill>
                  <a:schemeClr val="accent1">
                    <a:lumMod val="75000"/>
                  </a:schemeClr>
                </a:solidFill>
              </a:rPr>
              <a:t>Ουσία που εκπέμπεται από την ανθρώπινη δραστηριότητα ή προκύπτει από</a:t>
            </a:r>
          </a:p>
          <a:p>
            <a:r>
              <a:rPr lang="el-GR" i="1" dirty="0">
                <a:solidFill>
                  <a:schemeClr val="accent1">
                    <a:lumMod val="75000"/>
                  </a:schemeClr>
                </a:solidFill>
              </a:rPr>
              <a:t>την αλληλεπίδραση της ανθρώπινης δραστηριότητας με το οικοσύστημα και η οποία</a:t>
            </a:r>
          </a:p>
          <a:p>
            <a:r>
              <a:rPr lang="el-GR" i="1" dirty="0">
                <a:solidFill>
                  <a:schemeClr val="accent1">
                    <a:lumMod val="75000"/>
                  </a:schemeClr>
                </a:solidFill>
              </a:rPr>
              <a:t>επιφέρει άμεσες ή έμμεσες επιπτώσεις στην ευεξία και υγεία του ανθρώπου και όλων</a:t>
            </a:r>
          </a:p>
          <a:p>
            <a:r>
              <a:rPr lang="el-GR" i="1" dirty="0">
                <a:solidFill>
                  <a:schemeClr val="accent1">
                    <a:lumMod val="75000"/>
                  </a:schemeClr>
                </a:solidFill>
              </a:rPr>
              <a:t>των έμβιων </a:t>
            </a:r>
            <a:r>
              <a:rPr lang="el-GR" i="1" dirty="0" smtClean="0">
                <a:solidFill>
                  <a:schemeClr val="accent1">
                    <a:lumMod val="75000"/>
                  </a:schemeClr>
                </a:solidFill>
              </a:rPr>
              <a:t>οργανισμών.</a:t>
            </a:r>
            <a:endParaRPr lang="el-GR" dirty="0">
              <a:solidFill>
                <a:schemeClr val="accent1">
                  <a:lumMod val="75000"/>
                </a:schemeClr>
              </a:solidFill>
            </a:endParaRPr>
          </a:p>
        </p:txBody>
      </p:sp>
    </p:spTree>
    <p:extLst>
      <p:ext uri="{BB962C8B-B14F-4D97-AF65-F5344CB8AC3E}">
        <p14:creationId xmlns:p14="http://schemas.microsoft.com/office/powerpoint/2010/main" val="9901879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ΤΡΟΠΟΙ ΚΑΘΑΡΙΣΜΟΥ ΑΙΩΡΟΥΜΕΝΩΝ ΣΩΜΑΤΙΔΙΩΝ</a:t>
            </a:r>
            <a:endParaRPr lang="el-GR" dirty="0"/>
          </a:p>
        </p:txBody>
      </p:sp>
      <p:sp>
        <p:nvSpPr>
          <p:cNvPr id="3" name="Θέση περιεχομένου 2"/>
          <p:cNvSpPr>
            <a:spLocks noGrp="1"/>
          </p:cNvSpPr>
          <p:nvPr>
            <p:ph idx="1"/>
          </p:nvPr>
        </p:nvSpPr>
        <p:spPr/>
        <p:txBody>
          <a:bodyPr/>
          <a:lstStyle/>
          <a:p>
            <a:r>
              <a:rPr lang="el-GR" dirty="0" smtClean="0"/>
              <a:t>Οι μέθοδοι καθαρισμού των αιωρούμενων σωματιδίων διακρίνονται σε πέντε κατηγορίες:</a:t>
            </a:r>
          </a:p>
          <a:p>
            <a:pPr>
              <a:buFont typeface="Wingdings" pitchFamily="2" charset="2"/>
              <a:buChar char="Ø"/>
            </a:pPr>
            <a:r>
              <a:rPr lang="el-GR" dirty="0"/>
              <a:t> </a:t>
            </a:r>
            <a:r>
              <a:rPr lang="el-GR" dirty="0" smtClean="0"/>
              <a:t> Μέθοδοι βαρύτητας – θάλαμοι βαρύτητας (</a:t>
            </a:r>
            <a:r>
              <a:rPr lang="en-US" dirty="0" smtClean="0"/>
              <a:t>d&gt;50 </a:t>
            </a:r>
            <a:r>
              <a:rPr lang="el-GR" dirty="0" smtClean="0"/>
              <a:t>μ</a:t>
            </a:r>
            <a:r>
              <a:rPr lang="en-US" dirty="0" smtClean="0"/>
              <a:t>m</a:t>
            </a:r>
            <a:r>
              <a:rPr lang="el-GR" dirty="0" smtClean="0"/>
              <a:t>).</a:t>
            </a:r>
          </a:p>
          <a:p>
            <a:pPr>
              <a:buFont typeface="Wingdings" pitchFamily="2" charset="2"/>
              <a:buChar char="Ø"/>
            </a:pPr>
            <a:r>
              <a:rPr lang="el-GR" dirty="0"/>
              <a:t> </a:t>
            </a:r>
            <a:r>
              <a:rPr lang="el-GR" dirty="0" smtClean="0"/>
              <a:t> Μέθοδοι φυγοκεντρικού διαχωρισμού – </a:t>
            </a:r>
            <a:r>
              <a:rPr lang="el-GR" dirty="0"/>
              <a:t>αεροκυκλώνες (</a:t>
            </a:r>
            <a:r>
              <a:rPr lang="en-US" dirty="0" smtClean="0"/>
              <a:t>d&gt;</a:t>
            </a:r>
            <a:r>
              <a:rPr lang="el-GR" dirty="0" smtClean="0"/>
              <a:t>1</a:t>
            </a:r>
            <a:r>
              <a:rPr lang="en-US" dirty="0" smtClean="0"/>
              <a:t> </a:t>
            </a:r>
            <a:r>
              <a:rPr lang="el-GR" dirty="0"/>
              <a:t>μ</a:t>
            </a:r>
            <a:r>
              <a:rPr lang="en-US" dirty="0"/>
              <a:t>m</a:t>
            </a:r>
            <a:r>
              <a:rPr lang="el-GR" dirty="0" smtClean="0"/>
              <a:t>).</a:t>
            </a:r>
          </a:p>
          <a:p>
            <a:pPr>
              <a:buFont typeface="Wingdings" pitchFamily="2" charset="2"/>
              <a:buChar char="Ø"/>
            </a:pPr>
            <a:r>
              <a:rPr lang="el-GR" dirty="0"/>
              <a:t> </a:t>
            </a:r>
            <a:r>
              <a:rPr lang="el-GR" dirty="0" smtClean="0"/>
              <a:t> Μέθοδοι υγρής δέσμευσης ή έκπλυσης – πύργοι έκπλυσης ή ψεκασμού </a:t>
            </a:r>
            <a:r>
              <a:rPr lang="el-GR" dirty="0"/>
              <a:t>(</a:t>
            </a:r>
            <a:r>
              <a:rPr lang="en-US" dirty="0" smtClean="0"/>
              <a:t>d&gt;</a:t>
            </a:r>
            <a:r>
              <a:rPr lang="el-GR" dirty="0" smtClean="0"/>
              <a:t>0,0</a:t>
            </a:r>
            <a:r>
              <a:rPr lang="en-US" dirty="0" smtClean="0"/>
              <a:t>5 </a:t>
            </a:r>
            <a:r>
              <a:rPr lang="el-GR" dirty="0"/>
              <a:t>μ</a:t>
            </a:r>
            <a:r>
              <a:rPr lang="en-US" dirty="0"/>
              <a:t>m</a:t>
            </a:r>
            <a:r>
              <a:rPr lang="el-GR" dirty="0" smtClean="0"/>
              <a:t>).</a:t>
            </a:r>
          </a:p>
          <a:p>
            <a:pPr>
              <a:buFont typeface="Wingdings" pitchFamily="2" charset="2"/>
              <a:buChar char="Ø"/>
            </a:pPr>
            <a:r>
              <a:rPr lang="el-GR" dirty="0"/>
              <a:t> </a:t>
            </a:r>
            <a:r>
              <a:rPr lang="el-GR" dirty="0" smtClean="0"/>
              <a:t> Μέθοδοι διήθησης (φιλτράρισμα) – σακκόφιλτρα </a:t>
            </a:r>
            <a:r>
              <a:rPr lang="el-GR" dirty="0"/>
              <a:t>(</a:t>
            </a:r>
            <a:r>
              <a:rPr lang="en-US" dirty="0"/>
              <a:t>d&gt;</a:t>
            </a:r>
            <a:r>
              <a:rPr lang="el-GR" dirty="0" smtClean="0"/>
              <a:t>0,01</a:t>
            </a:r>
            <a:r>
              <a:rPr lang="en-US" dirty="0" smtClean="0"/>
              <a:t> </a:t>
            </a:r>
            <a:r>
              <a:rPr lang="el-GR" dirty="0"/>
              <a:t>μ</a:t>
            </a:r>
            <a:r>
              <a:rPr lang="en-US" dirty="0"/>
              <a:t>m</a:t>
            </a:r>
            <a:r>
              <a:rPr lang="el-GR" dirty="0" smtClean="0"/>
              <a:t>).</a:t>
            </a:r>
          </a:p>
          <a:p>
            <a:pPr>
              <a:buFont typeface="Wingdings" pitchFamily="2" charset="2"/>
              <a:buChar char="Ø"/>
            </a:pPr>
            <a:r>
              <a:rPr lang="el-GR" dirty="0"/>
              <a:t> </a:t>
            </a:r>
            <a:r>
              <a:rPr lang="el-GR" dirty="0" smtClean="0"/>
              <a:t> Μέθοδοι ηλεκτροστατικής καθίζησης – ηλεκτροστατικά φίλτρα (</a:t>
            </a:r>
            <a:r>
              <a:rPr lang="en-US" dirty="0"/>
              <a:t>d&gt;</a:t>
            </a:r>
            <a:r>
              <a:rPr lang="el-GR" dirty="0" smtClean="0"/>
              <a:t>0,00</a:t>
            </a:r>
            <a:r>
              <a:rPr lang="en-US" dirty="0" smtClean="0"/>
              <a:t>5 </a:t>
            </a:r>
            <a:r>
              <a:rPr lang="el-GR" dirty="0"/>
              <a:t>μ</a:t>
            </a:r>
            <a:r>
              <a:rPr lang="en-US" dirty="0"/>
              <a:t>m</a:t>
            </a:r>
            <a:r>
              <a:rPr lang="el-GR" dirty="0"/>
              <a:t>).</a:t>
            </a:r>
          </a:p>
          <a:p>
            <a:pPr marL="0" indent="0">
              <a:buNone/>
            </a:pPr>
            <a:endParaRPr lang="el-GR" dirty="0"/>
          </a:p>
          <a:p>
            <a:pPr>
              <a:buFont typeface="Wingdings" pitchFamily="2" charset="2"/>
              <a:buChar char="Ø"/>
            </a:pPr>
            <a:endParaRPr lang="el-GR" dirty="0"/>
          </a:p>
        </p:txBody>
      </p:sp>
    </p:spTree>
    <p:extLst>
      <p:ext uri="{BB962C8B-B14F-4D97-AF65-F5344CB8AC3E}">
        <p14:creationId xmlns:p14="http://schemas.microsoft.com/office/powerpoint/2010/main" val="17037692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ΘΑΛΑΜΟΙ ΒΑΡΥΤΗΤΑΣ</a:t>
            </a:r>
            <a:endParaRPr lang="el-GR" dirty="0"/>
          </a:p>
        </p:txBody>
      </p:sp>
      <p:sp>
        <p:nvSpPr>
          <p:cNvPr id="3" name="Content Placeholder 2"/>
          <p:cNvSpPr>
            <a:spLocks noGrp="1"/>
          </p:cNvSpPr>
          <p:nvPr>
            <p:ph idx="1"/>
          </p:nvPr>
        </p:nvSpPr>
        <p:spPr/>
        <p:txBody>
          <a:bodyPr/>
          <a:lstStyle/>
          <a:p>
            <a:pPr>
              <a:buFont typeface="Wingdings" pitchFamily="2" charset="2"/>
              <a:buChar char="Ø"/>
            </a:pPr>
            <a:r>
              <a:rPr lang="el-GR" i="1" dirty="0" smtClean="0">
                <a:solidFill>
                  <a:schemeClr val="bg2">
                    <a:lumMod val="50000"/>
                  </a:schemeClr>
                </a:solidFill>
              </a:rPr>
              <a:t>  Χαμηλό κόστος κατασκευής και λειτουργίας.</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a:t>
            </a:r>
            <a:r>
              <a:rPr lang="el-GR" i="1" dirty="0" smtClean="0">
                <a:solidFill>
                  <a:schemeClr val="accent1">
                    <a:lumMod val="75000"/>
                  </a:schemeClr>
                </a:solidFill>
              </a:rPr>
              <a:t>Η ταχλυτητα των σωματιδίων ελαττώνεται απότομα κι έτσι τα σωματίδια με διάμετρο μεγάλύτερη των </a:t>
            </a:r>
            <a:r>
              <a:rPr lang="en-US" i="1" dirty="0" smtClean="0">
                <a:solidFill>
                  <a:schemeClr val="accent1">
                    <a:lumMod val="75000"/>
                  </a:schemeClr>
                </a:solidFill>
              </a:rPr>
              <a:t>50 </a:t>
            </a:r>
            <a:r>
              <a:rPr lang="el-GR" i="1" dirty="0" smtClean="0">
                <a:solidFill>
                  <a:schemeClr val="accent1">
                    <a:lumMod val="75000"/>
                  </a:schemeClr>
                </a:solidFill>
              </a:rPr>
              <a:t>μ</a:t>
            </a:r>
            <a:r>
              <a:rPr lang="en-US" i="1" dirty="0" smtClean="0">
                <a:solidFill>
                  <a:schemeClr val="accent1">
                    <a:lumMod val="75000"/>
                  </a:schemeClr>
                </a:solidFill>
              </a:rPr>
              <a:t>m </a:t>
            </a:r>
            <a:r>
              <a:rPr lang="el-GR" i="1" dirty="0" smtClean="0">
                <a:solidFill>
                  <a:schemeClr val="accent1">
                    <a:lumMod val="75000"/>
                  </a:schemeClr>
                </a:solidFill>
              </a:rPr>
              <a:t>κατακάθονται με την επίδραση της βαρύτητας.</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Χαμηλή απόδοση, συνήθως ως προεργασία.</a:t>
            </a:r>
            <a:endParaRPr lang="el-GR" i="1" dirty="0">
              <a:solidFill>
                <a:schemeClr val="bg2">
                  <a:lumMod val="50000"/>
                </a:schemeClr>
              </a:solidFill>
            </a:endParaRPr>
          </a:p>
        </p:txBody>
      </p:sp>
    </p:spTree>
    <p:extLst>
      <p:ext uri="{BB962C8B-B14F-4D97-AF65-F5344CB8AC3E}">
        <p14:creationId xmlns:p14="http://schemas.microsoft.com/office/powerpoint/2010/main" val="8396328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ΑΕΡΟΚΥΚΛΩΝΕΣ</a:t>
            </a:r>
            <a:endParaRPr lang="el-GR" dirty="0"/>
          </a:p>
        </p:txBody>
      </p:sp>
      <p:sp>
        <p:nvSpPr>
          <p:cNvPr id="3" name="Content Placeholder 2"/>
          <p:cNvSpPr>
            <a:spLocks noGrp="1"/>
          </p:cNvSpPr>
          <p:nvPr>
            <p:ph idx="1"/>
          </p:nvPr>
        </p:nvSpPr>
        <p:spPr/>
        <p:txBody>
          <a:bodyPr/>
          <a:lstStyle/>
          <a:p>
            <a:pPr>
              <a:buFont typeface="Wingdings" pitchFamily="2" charset="2"/>
              <a:buChar char="Ø"/>
            </a:pPr>
            <a:r>
              <a:rPr lang="el-GR" dirty="0" smtClean="0"/>
              <a:t>  Η λειτουργία τους στηρίζεται στην ανάπτυξη φυγοκεντρικών δυνάμεων πάνω στα σωματίδια, οπότε αυτά αποχωρίζονται από τα αερολύματα.</a:t>
            </a:r>
          </a:p>
          <a:p>
            <a:pPr>
              <a:buFont typeface="Wingdings" pitchFamily="2" charset="2"/>
              <a:buChar char="Ø"/>
            </a:pPr>
            <a:r>
              <a:rPr lang="el-GR" dirty="0"/>
              <a:t> </a:t>
            </a:r>
            <a:r>
              <a:rPr lang="el-GR" dirty="0" smtClean="0"/>
              <a:t> Κύλινρος στο πάνω μέρος, κωνικό δοχείο στο κάτω.</a:t>
            </a:r>
          </a:p>
          <a:p>
            <a:pPr>
              <a:buFont typeface="Wingdings" pitchFamily="2" charset="2"/>
              <a:buChar char="Ø"/>
            </a:pPr>
            <a:r>
              <a:rPr lang="el-GR" dirty="0"/>
              <a:t> </a:t>
            </a:r>
            <a:r>
              <a:rPr lang="el-GR" dirty="0" smtClean="0"/>
              <a:t> Η μάζα του σωματιδίου παίζει σημαντικό ρόλο.</a:t>
            </a:r>
          </a:p>
          <a:p>
            <a:pPr>
              <a:buFont typeface="Wingdings" pitchFamily="2" charset="2"/>
              <a:buChar char="Ø"/>
            </a:pPr>
            <a:r>
              <a:rPr lang="el-GR" dirty="0"/>
              <a:t> </a:t>
            </a:r>
            <a:r>
              <a:rPr lang="el-GR" dirty="0" smtClean="0"/>
              <a:t> Η φυγόκεντρος δύναμη:</a:t>
            </a:r>
          </a:p>
          <a:p>
            <a:pPr marL="0" indent="0">
              <a:buNone/>
            </a:pPr>
            <a:r>
              <a:rPr lang="el-GR" dirty="0"/>
              <a:t> </a:t>
            </a:r>
            <a:r>
              <a:rPr lang="el-GR" dirty="0" smtClean="0"/>
              <a:t> </a:t>
            </a:r>
            <a:r>
              <a:rPr lang="en-US" dirty="0" smtClean="0"/>
              <a:t>F = mu</a:t>
            </a:r>
            <a:r>
              <a:rPr lang="en-US" baseline="30000" dirty="0" smtClean="0"/>
              <a:t>2</a:t>
            </a:r>
            <a:r>
              <a:rPr lang="en-US" dirty="0" smtClean="0"/>
              <a:t>/r r=</a:t>
            </a:r>
            <a:r>
              <a:rPr lang="el-GR" dirty="0" smtClean="0"/>
              <a:t>η ακτίνα της τροχιάς</a:t>
            </a:r>
          </a:p>
          <a:p>
            <a:pPr marL="0" indent="0">
              <a:buNone/>
            </a:pPr>
            <a:endParaRPr lang="el-GR" dirty="0"/>
          </a:p>
        </p:txBody>
      </p:sp>
    </p:spTree>
    <p:extLst>
      <p:ext uri="{BB962C8B-B14F-4D97-AF65-F5344CB8AC3E}">
        <p14:creationId xmlns:p14="http://schemas.microsoft.com/office/powerpoint/2010/main" val="1235591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ΣΑΚΚΟΦΙΛΤΡΑ</a:t>
            </a:r>
            <a:endParaRPr lang="el-GR" dirty="0"/>
          </a:p>
        </p:txBody>
      </p:sp>
      <p:sp>
        <p:nvSpPr>
          <p:cNvPr id="3" name="Content Placeholder 2"/>
          <p:cNvSpPr>
            <a:spLocks noGrp="1"/>
          </p:cNvSpPr>
          <p:nvPr>
            <p:ph idx="1"/>
          </p:nvPr>
        </p:nvSpPr>
        <p:spPr/>
        <p:txBody>
          <a:bodyPr/>
          <a:lstStyle/>
          <a:p>
            <a:pPr>
              <a:buFont typeface="Wingdings" pitchFamily="2" charset="2"/>
              <a:buChar char="Ø"/>
            </a:pPr>
            <a:r>
              <a:rPr lang="el-GR" dirty="0" smtClean="0"/>
              <a:t>   </a:t>
            </a:r>
            <a:r>
              <a:rPr lang="el-GR" i="1" dirty="0" smtClean="0">
                <a:solidFill>
                  <a:schemeClr val="accent1">
                    <a:lumMod val="75000"/>
                  </a:schemeClr>
                </a:solidFill>
              </a:rPr>
              <a:t>Τα αερολύματα περνούν μέσα από ένα ύφασμα ή συνθετικό υλικό (φίλτρο) που συγκρατεί τη σκόνη.</a:t>
            </a:r>
          </a:p>
          <a:p>
            <a:pPr>
              <a:buFont typeface="Wingdings" pitchFamily="2" charset="2"/>
              <a:buChar char="Ø"/>
            </a:pPr>
            <a:r>
              <a:rPr lang="el-GR" i="1" dirty="0">
                <a:solidFill>
                  <a:schemeClr val="accent1">
                    <a:lumMod val="75000"/>
                  </a:schemeClr>
                </a:solidFill>
              </a:rPr>
              <a:t> </a:t>
            </a:r>
            <a:r>
              <a:rPr lang="el-GR" i="1" dirty="0" smtClean="0">
                <a:solidFill>
                  <a:schemeClr val="accent1">
                    <a:lumMod val="75000"/>
                  </a:schemeClr>
                </a:solidFill>
              </a:rPr>
              <a:t>  </a:t>
            </a:r>
            <a:r>
              <a:rPr lang="el-GR" i="1" dirty="0" smtClean="0">
                <a:solidFill>
                  <a:schemeClr val="bg2">
                    <a:lumMod val="50000"/>
                  </a:schemeClr>
                </a:solidFill>
              </a:rPr>
              <a:t>Η σκόνη σχηματίζει ένα στρώμα το οποίο λειτουργεί και αυτό ως φίλτρο για σωματίδια μικρότερης διαμέτρου.</a:t>
            </a:r>
          </a:p>
          <a:p>
            <a:pPr>
              <a:buFont typeface="Wingdings" pitchFamily="2" charset="2"/>
              <a:buChar char="Ø"/>
            </a:pPr>
            <a:r>
              <a:rPr lang="el-GR" i="1" dirty="0">
                <a:solidFill>
                  <a:schemeClr val="accent1">
                    <a:lumMod val="75000"/>
                  </a:schemeClr>
                </a:solidFill>
              </a:rPr>
              <a:t> </a:t>
            </a:r>
            <a:r>
              <a:rPr lang="el-GR" i="1" dirty="0" smtClean="0">
                <a:solidFill>
                  <a:schemeClr val="accent1">
                    <a:lumMod val="75000"/>
                  </a:schemeClr>
                </a:solidFill>
              </a:rPr>
              <a:t>  Απομάκρυνση της σκόνης με μηχανική δόνηση ή αντίστροφη εισαγωγή πεπιεσμένου αέρα.</a:t>
            </a:r>
          </a:p>
          <a:p>
            <a:pPr>
              <a:buFont typeface="Wingdings" pitchFamily="2" charset="2"/>
              <a:buChar char="Ø"/>
            </a:pPr>
            <a:r>
              <a:rPr lang="el-GR" i="1" dirty="0">
                <a:solidFill>
                  <a:schemeClr val="accent1">
                    <a:lumMod val="75000"/>
                  </a:schemeClr>
                </a:solidFill>
              </a:rPr>
              <a:t> </a:t>
            </a:r>
            <a:r>
              <a:rPr lang="el-GR" i="1" dirty="0" smtClean="0">
                <a:solidFill>
                  <a:schemeClr val="accent1">
                    <a:lumMod val="75000"/>
                  </a:schemeClr>
                </a:solidFill>
              </a:rPr>
              <a:t>  </a:t>
            </a:r>
            <a:r>
              <a:rPr lang="el-GR" i="1" dirty="0" smtClean="0">
                <a:solidFill>
                  <a:schemeClr val="bg2">
                    <a:lumMod val="50000"/>
                  </a:schemeClr>
                </a:solidFill>
              </a:rPr>
              <a:t>Βιομηχανίες, τσιμεντοβιομηχανίες κλπ.</a:t>
            </a:r>
            <a:endParaRPr lang="el-GR" i="1" dirty="0">
              <a:solidFill>
                <a:schemeClr val="bg2">
                  <a:lumMod val="50000"/>
                </a:schemeClr>
              </a:solidFill>
            </a:endParaRPr>
          </a:p>
        </p:txBody>
      </p:sp>
    </p:spTree>
    <p:extLst>
      <p:ext uri="{BB962C8B-B14F-4D97-AF65-F5344CB8AC3E}">
        <p14:creationId xmlns:p14="http://schemas.microsoft.com/office/powerpoint/2010/main" val="15184133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ΠΥΡΓΟΙ ΕΚΠΛΥΣΗΣ - ΨΕΚΑΣΜΟΥ</a:t>
            </a:r>
            <a:endParaRPr lang="el-GR" dirty="0"/>
          </a:p>
        </p:txBody>
      </p:sp>
      <p:sp>
        <p:nvSpPr>
          <p:cNvPr id="3" name="Content Placeholder 2"/>
          <p:cNvSpPr>
            <a:spLocks noGrp="1"/>
          </p:cNvSpPr>
          <p:nvPr>
            <p:ph idx="1"/>
          </p:nvPr>
        </p:nvSpPr>
        <p:spPr/>
        <p:txBody>
          <a:bodyPr/>
          <a:lstStyle/>
          <a:p>
            <a:pPr>
              <a:buFont typeface="Wingdings" pitchFamily="2" charset="2"/>
              <a:buChar char="Ø"/>
            </a:pPr>
            <a:r>
              <a:rPr lang="el-GR" i="1" dirty="0" smtClean="0">
                <a:solidFill>
                  <a:schemeClr val="bg2">
                    <a:lumMod val="50000"/>
                  </a:schemeClr>
                </a:solidFill>
              </a:rPr>
              <a:t>  Πύργος (άδειος ή γεμάτος με αδρανές υλικό).</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Από την κορυφή του πύργου ψεκάζεται το κατάλληλο υγρό (νερό) και από το κάτω μέρος εισάγονται τα αερολύματα.</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Με την επαφή των δύο φάσεων τα σωματίδια μεταφέρονται από την αέρια φάση στην υγρή.</a:t>
            </a:r>
          </a:p>
          <a:p>
            <a:pPr>
              <a:buFont typeface="Wingdings" pitchFamily="2" charset="2"/>
              <a:buChar char="Ø"/>
            </a:pPr>
            <a:endParaRPr lang="el-GR" i="1" dirty="0">
              <a:solidFill>
                <a:schemeClr val="bg2">
                  <a:lumMod val="50000"/>
                </a:schemeClr>
              </a:solidFill>
            </a:endParaRPr>
          </a:p>
        </p:txBody>
      </p:sp>
    </p:spTree>
    <p:extLst>
      <p:ext uri="{BB962C8B-B14F-4D97-AF65-F5344CB8AC3E}">
        <p14:creationId xmlns:p14="http://schemas.microsoft.com/office/powerpoint/2010/main" val="2781715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ΗΛΕΚΤΡΟΦΙΛΤΡΑ</a:t>
            </a:r>
            <a:endParaRPr lang="el-GR" dirty="0"/>
          </a:p>
        </p:txBody>
      </p:sp>
      <p:sp>
        <p:nvSpPr>
          <p:cNvPr id="3" name="Content Placeholder 2"/>
          <p:cNvSpPr>
            <a:spLocks noGrp="1"/>
          </p:cNvSpPr>
          <p:nvPr>
            <p:ph idx="1"/>
          </p:nvPr>
        </p:nvSpPr>
        <p:spPr/>
        <p:txBody>
          <a:bodyPr/>
          <a:lstStyle/>
          <a:p>
            <a:pPr>
              <a:buFont typeface="Wingdings" pitchFamily="2" charset="2"/>
              <a:buChar char="Ø"/>
            </a:pPr>
            <a:r>
              <a:rPr lang="el-GR" dirty="0" smtClean="0"/>
              <a:t>  </a:t>
            </a:r>
            <a:r>
              <a:rPr lang="el-GR" i="1" dirty="0" smtClean="0">
                <a:solidFill>
                  <a:schemeClr val="bg2">
                    <a:lumMod val="50000"/>
                  </a:schemeClr>
                </a:solidFill>
              </a:rPr>
              <a:t>Μεγάλο κόστος κατασκευής και λειτουργίας.</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a:t>
            </a:r>
            <a:r>
              <a:rPr lang="el-GR" i="1" dirty="0" smtClean="0">
                <a:solidFill>
                  <a:schemeClr val="accent1">
                    <a:lumMod val="75000"/>
                  </a:schemeClr>
                </a:solidFill>
              </a:rPr>
              <a:t>Αποτελούνται από δύο ηλεκτρόδια. Μεταξύ τους αναπτύσσεται τάση 20.000 – 90.000 </a:t>
            </a:r>
            <a:r>
              <a:rPr lang="en-US" i="1" dirty="0" smtClean="0">
                <a:solidFill>
                  <a:schemeClr val="accent1">
                    <a:lumMod val="75000"/>
                  </a:schemeClr>
                </a:solidFill>
              </a:rPr>
              <a:t>V.</a:t>
            </a:r>
          </a:p>
          <a:p>
            <a:pPr>
              <a:buFont typeface="Wingdings" pitchFamily="2" charset="2"/>
              <a:buChar char="Ø"/>
            </a:pPr>
            <a:r>
              <a:rPr lang="en-US" i="1" dirty="0">
                <a:solidFill>
                  <a:schemeClr val="bg2">
                    <a:lumMod val="50000"/>
                  </a:schemeClr>
                </a:solidFill>
              </a:rPr>
              <a:t> </a:t>
            </a:r>
            <a:r>
              <a:rPr lang="en-US" i="1" dirty="0" smtClean="0">
                <a:solidFill>
                  <a:schemeClr val="bg2">
                    <a:lumMod val="50000"/>
                  </a:schemeClr>
                </a:solidFill>
              </a:rPr>
              <a:t> </a:t>
            </a:r>
            <a:r>
              <a:rPr lang="el-GR" i="1" dirty="0" smtClean="0">
                <a:solidFill>
                  <a:schemeClr val="bg2">
                    <a:lumMod val="50000"/>
                  </a:schemeClr>
                </a:solidFill>
              </a:rPr>
              <a:t>Στο ισχυρό ηλεκτρικό πεδίο τα μόρια των αερίων ιονίζονται αρνητικά και κινούνται προς το θετικό ηλεκτρόδιο συλλογής.</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a:t>
            </a:r>
            <a:r>
              <a:rPr lang="el-GR" i="1" dirty="0" smtClean="0">
                <a:solidFill>
                  <a:schemeClr val="accent1">
                    <a:lumMod val="75000"/>
                  </a:schemeClr>
                </a:solidFill>
              </a:rPr>
              <a:t>Τα αιωρούμενα σωματίδια φορτίζονται αρνητικά από τα ιόντα που προσκολλούνται πάνω τους και κινούνται προς το θετικό ηλεκτρόδιο συλλογής.</a:t>
            </a:r>
          </a:p>
          <a:p>
            <a:pPr>
              <a:buFont typeface="Wingdings" pitchFamily="2" charset="2"/>
              <a:buChar char="Ø"/>
            </a:pPr>
            <a:r>
              <a:rPr lang="el-GR" i="1" dirty="0">
                <a:solidFill>
                  <a:schemeClr val="bg2">
                    <a:lumMod val="50000"/>
                  </a:schemeClr>
                </a:solidFill>
              </a:rPr>
              <a:t> </a:t>
            </a:r>
            <a:r>
              <a:rPr lang="el-GR" i="1" dirty="0" smtClean="0">
                <a:solidFill>
                  <a:schemeClr val="bg2">
                    <a:lumMod val="50000"/>
                  </a:schemeClr>
                </a:solidFill>
              </a:rPr>
              <a:t> Στη συνέχεια αποφορτίζονται, αποκολλούνται και απομακρύνονται από το ηλεκτρόδιο.</a:t>
            </a:r>
            <a:endParaRPr lang="el-GR" i="1" dirty="0">
              <a:solidFill>
                <a:schemeClr val="bg2">
                  <a:lumMod val="50000"/>
                </a:schemeClr>
              </a:solidFill>
            </a:endParaRPr>
          </a:p>
        </p:txBody>
      </p:sp>
    </p:spTree>
    <p:extLst>
      <p:ext uri="{BB962C8B-B14F-4D97-AF65-F5344CB8AC3E}">
        <p14:creationId xmlns:p14="http://schemas.microsoft.com/office/powerpoint/2010/main" val="1661359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ΤΑΞΙΝΟΜΗΣΗ</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b="1" u="sng" dirty="0" smtClean="0">
                <a:solidFill>
                  <a:schemeClr val="bg2">
                    <a:lumMod val="50000"/>
                  </a:schemeClr>
                </a:solidFill>
              </a:rPr>
              <a:t>Ανάλογα με την προέλευση</a:t>
            </a:r>
            <a:endParaRPr lang="el-GR" b="1" u="sng" dirty="0">
              <a:solidFill>
                <a:schemeClr val="bg2">
                  <a:lumMod val="50000"/>
                </a:schemeClr>
              </a:solidFill>
            </a:endParaRPr>
          </a:p>
          <a:p>
            <a:pPr>
              <a:buFont typeface="Arial" panose="020B0604020202020204" pitchFamily="34" charset="0"/>
              <a:buChar char="•"/>
            </a:pPr>
            <a:r>
              <a:rPr lang="el-GR" dirty="0">
                <a:solidFill>
                  <a:schemeClr val="bg2">
                    <a:lumMod val="50000"/>
                  </a:schemeClr>
                </a:solidFill>
              </a:rPr>
              <a:t> </a:t>
            </a:r>
            <a:r>
              <a:rPr lang="el-GR" b="1" i="1" dirty="0" smtClean="0">
                <a:solidFill>
                  <a:schemeClr val="bg2">
                    <a:lumMod val="50000"/>
                  </a:schemeClr>
                </a:solidFill>
              </a:rPr>
              <a:t>Πρωτογενείς</a:t>
            </a:r>
            <a:r>
              <a:rPr lang="el-GR" b="1" i="1" dirty="0">
                <a:solidFill>
                  <a:schemeClr val="bg2">
                    <a:lumMod val="50000"/>
                  </a:schemeClr>
                </a:solidFill>
              </a:rPr>
              <a:t>: </a:t>
            </a:r>
            <a:r>
              <a:rPr lang="el-GR" dirty="0">
                <a:solidFill>
                  <a:schemeClr val="accent1">
                    <a:lumMod val="75000"/>
                  </a:schemeClr>
                </a:solidFill>
              </a:rPr>
              <a:t>Οι ρύποι που εκπέμπονται απευθείας από μία </a:t>
            </a:r>
            <a:r>
              <a:rPr lang="el-GR" dirty="0" smtClean="0">
                <a:solidFill>
                  <a:schemeClr val="accent1">
                    <a:lumMod val="75000"/>
                  </a:schemeClr>
                </a:solidFill>
              </a:rPr>
              <a:t>πηγή π.χ</a:t>
            </a:r>
            <a:r>
              <a:rPr lang="el-GR" dirty="0">
                <a:solidFill>
                  <a:schemeClr val="accent1">
                    <a:lumMod val="75000"/>
                  </a:schemeClr>
                </a:solidFill>
              </a:rPr>
              <a:t>. CO, NO, SO2, HC, σωματίδια</a:t>
            </a:r>
          </a:p>
          <a:p>
            <a:pPr>
              <a:buFont typeface="Arial" panose="020B0604020202020204" pitchFamily="34" charset="0"/>
              <a:buChar char="•"/>
            </a:pPr>
            <a:r>
              <a:rPr lang="el-GR" dirty="0"/>
              <a:t> </a:t>
            </a:r>
            <a:r>
              <a:rPr lang="el-GR" b="1" i="1" dirty="0" smtClean="0">
                <a:solidFill>
                  <a:schemeClr val="bg2">
                    <a:lumMod val="50000"/>
                  </a:schemeClr>
                </a:solidFill>
              </a:rPr>
              <a:t>Δευτερογενείς</a:t>
            </a:r>
            <a:r>
              <a:rPr lang="el-GR" b="1" i="1" dirty="0">
                <a:solidFill>
                  <a:schemeClr val="bg2">
                    <a:lumMod val="50000"/>
                  </a:schemeClr>
                </a:solidFill>
              </a:rPr>
              <a:t>:</a:t>
            </a:r>
            <a:r>
              <a:rPr lang="el-GR" b="1" i="1" dirty="0"/>
              <a:t> </a:t>
            </a:r>
            <a:r>
              <a:rPr lang="el-GR" dirty="0">
                <a:solidFill>
                  <a:schemeClr val="accent1">
                    <a:lumMod val="75000"/>
                  </a:schemeClr>
                </a:solidFill>
              </a:rPr>
              <a:t>Οι ρύποι που σχηματίζονται στην </a:t>
            </a:r>
            <a:r>
              <a:rPr lang="el-GR" dirty="0" smtClean="0">
                <a:solidFill>
                  <a:schemeClr val="accent1">
                    <a:lumMod val="75000"/>
                  </a:schemeClr>
                </a:solidFill>
              </a:rPr>
              <a:t>ατμόσφαιρα από </a:t>
            </a:r>
            <a:r>
              <a:rPr lang="el-GR" dirty="0">
                <a:solidFill>
                  <a:schemeClr val="accent1">
                    <a:lumMod val="75000"/>
                  </a:schemeClr>
                </a:solidFill>
              </a:rPr>
              <a:t>πρωτογενείς ρύπους έπειτα από χημικές αντιδράσεις π.χ. </a:t>
            </a:r>
            <a:r>
              <a:rPr lang="el-GR" dirty="0" smtClean="0">
                <a:solidFill>
                  <a:schemeClr val="accent1">
                    <a:lumMod val="75000"/>
                  </a:schemeClr>
                </a:solidFill>
              </a:rPr>
              <a:t>NO2, </a:t>
            </a:r>
            <a:r>
              <a:rPr lang="en-US" dirty="0" smtClean="0">
                <a:solidFill>
                  <a:schemeClr val="accent1">
                    <a:lumMod val="75000"/>
                  </a:schemeClr>
                </a:solidFill>
              </a:rPr>
              <a:t>O3</a:t>
            </a:r>
            <a:endParaRPr lang="el-GR" dirty="0" smtClean="0">
              <a:solidFill>
                <a:schemeClr val="accent1">
                  <a:lumMod val="75000"/>
                </a:schemeClr>
              </a:solidFill>
            </a:endParaRPr>
          </a:p>
          <a:p>
            <a:r>
              <a:rPr lang="el-GR" b="1" u="sng" dirty="0" smtClean="0">
                <a:solidFill>
                  <a:schemeClr val="bg2">
                    <a:lumMod val="50000"/>
                  </a:schemeClr>
                </a:solidFill>
              </a:rPr>
              <a:t>Ανάλογα με τη δραστικότητα</a:t>
            </a:r>
          </a:p>
          <a:p>
            <a:pPr>
              <a:buFont typeface="Arial" panose="020B0604020202020204" pitchFamily="34" charset="0"/>
              <a:buChar char="•"/>
            </a:pPr>
            <a:r>
              <a:rPr lang="el-GR" b="1" dirty="0" smtClean="0"/>
              <a:t> </a:t>
            </a:r>
            <a:r>
              <a:rPr lang="el-GR" b="1" dirty="0" smtClean="0">
                <a:solidFill>
                  <a:schemeClr val="bg2">
                    <a:lumMod val="50000"/>
                  </a:schemeClr>
                </a:solidFill>
              </a:rPr>
              <a:t>Συντηρητικοί ρύποι: </a:t>
            </a:r>
            <a:r>
              <a:rPr lang="el-GR" dirty="0" smtClean="0">
                <a:solidFill>
                  <a:schemeClr val="accent1">
                    <a:lumMod val="75000"/>
                  </a:schemeClr>
                </a:solidFill>
              </a:rPr>
              <a:t>είναι οι ρύποι που δεν αντιδρούν εύκολα και παραμένουν για σχετικά μεγάλο χρονικό διάστημα αμετάβλητοι π.χ. χλωριούχο νάτριο</a:t>
            </a:r>
          </a:p>
          <a:p>
            <a:pPr>
              <a:buFont typeface="Arial" panose="020B0604020202020204" pitchFamily="34" charset="0"/>
              <a:buChar char="•"/>
            </a:pPr>
            <a:r>
              <a:rPr lang="el-GR" b="1" dirty="0"/>
              <a:t> </a:t>
            </a:r>
            <a:r>
              <a:rPr lang="el-GR" b="1" dirty="0" smtClean="0">
                <a:solidFill>
                  <a:schemeClr val="bg2">
                    <a:lumMod val="50000"/>
                  </a:schemeClr>
                </a:solidFill>
              </a:rPr>
              <a:t>Μη συντηρητικοί ρύποι:</a:t>
            </a:r>
            <a:r>
              <a:rPr lang="el-GR" b="1" dirty="0" smtClean="0"/>
              <a:t> </a:t>
            </a:r>
            <a:r>
              <a:rPr lang="el-GR" dirty="0" smtClean="0">
                <a:solidFill>
                  <a:schemeClr val="accent1">
                    <a:lumMod val="75000"/>
                  </a:schemeClr>
                </a:solidFill>
              </a:rPr>
              <a:t>είναι</a:t>
            </a:r>
            <a:r>
              <a:rPr lang="el-GR" b="1" dirty="0" smtClean="0">
                <a:solidFill>
                  <a:schemeClr val="accent1">
                    <a:lumMod val="75000"/>
                  </a:schemeClr>
                </a:solidFill>
              </a:rPr>
              <a:t> </a:t>
            </a:r>
            <a:r>
              <a:rPr lang="el-GR" dirty="0" smtClean="0">
                <a:solidFill>
                  <a:schemeClr val="accent1">
                    <a:lumMod val="75000"/>
                  </a:schemeClr>
                </a:solidFill>
              </a:rPr>
              <a:t>οι ρύποι που αντιδρούν εύκολα και μετασχηματίζονται γρήγορα σε άλλους ρύπους π.χ. </a:t>
            </a:r>
            <a:r>
              <a:rPr lang="en-US" dirty="0">
                <a:solidFill>
                  <a:schemeClr val="accent1">
                    <a:lumMod val="75000"/>
                  </a:schemeClr>
                </a:solidFill>
              </a:rPr>
              <a:t>O3</a:t>
            </a:r>
            <a:endParaRPr lang="el-GR" dirty="0">
              <a:solidFill>
                <a:schemeClr val="accent1">
                  <a:lumMod val="75000"/>
                </a:schemeClr>
              </a:solidFill>
            </a:endParaRPr>
          </a:p>
          <a:p>
            <a:pPr marL="0" indent="0">
              <a:buNone/>
            </a:pPr>
            <a:endParaRPr lang="en-US" dirty="0"/>
          </a:p>
          <a:p>
            <a:r>
              <a:rPr lang="el-GR" b="1" u="sng" dirty="0">
                <a:solidFill>
                  <a:schemeClr val="bg2">
                    <a:lumMod val="50000"/>
                  </a:schemeClr>
                </a:solidFill>
              </a:rPr>
              <a:t>Κατάσταση</a:t>
            </a:r>
          </a:p>
          <a:p>
            <a:r>
              <a:rPr lang="el-GR" dirty="0">
                <a:solidFill>
                  <a:schemeClr val="accent1">
                    <a:lumMod val="75000"/>
                  </a:schemeClr>
                </a:solidFill>
              </a:rPr>
              <a:t>• </a:t>
            </a:r>
            <a:r>
              <a:rPr lang="el-GR" i="1" dirty="0">
                <a:solidFill>
                  <a:schemeClr val="accent1">
                    <a:lumMod val="75000"/>
                  </a:schemeClr>
                </a:solidFill>
              </a:rPr>
              <a:t>Αέριοι</a:t>
            </a:r>
          </a:p>
          <a:p>
            <a:r>
              <a:rPr lang="el-GR" i="1" dirty="0">
                <a:solidFill>
                  <a:schemeClr val="accent1">
                    <a:lumMod val="75000"/>
                  </a:schemeClr>
                </a:solidFill>
              </a:rPr>
              <a:t>• </a:t>
            </a:r>
            <a:r>
              <a:rPr lang="el-GR" i="1" dirty="0" smtClean="0">
                <a:solidFill>
                  <a:schemeClr val="accent1">
                    <a:lumMod val="75000"/>
                  </a:schemeClr>
                </a:solidFill>
              </a:rPr>
              <a:t>Υγροί</a:t>
            </a:r>
            <a:endParaRPr lang="el-GR" i="1" dirty="0">
              <a:solidFill>
                <a:schemeClr val="accent1">
                  <a:lumMod val="75000"/>
                </a:schemeClr>
              </a:solidFill>
            </a:endParaRPr>
          </a:p>
          <a:p>
            <a:r>
              <a:rPr lang="el-GR" i="1" dirty="0">
                <a:solidFill>
                  <a:schemeClr val="accent1">
                    <a:lumMod val="75000"/>
                  </a:schemeClr>
                </a:solidFill>
              </a:rPr>
              <a:t>• Στερεοί</a:t>
            </a:r>
          </a:p>
        </p:txBody>
      </p:sp>
    </p:spTree>
    <p:extLst>
      <p:ext uri="{BB962C8B-B14F-4D97-AF65-F5344CB8AC3E}">
        <p14:creationId xmlns:p14="http://schemas.microsoft.com/office/powerpoint/2010/main" val="721902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ΑΙΩΡΟΥΜΕΝΑ ΣΩΜΑΤΙΔΙΑ</a:t>
            </a:r>
            <a:endParaRPr lang="el-GR" dirty="0"/>
          </a:p>
        </p:txBody>
      </p:sp>
      <p:sp>
        <p:nvSpPr>
          <p:cNvPr id="3" name="Θέση περιεχομένου 2"/>
          <p:cNvSpPr>
            <a:spLocks noGrp="1"/>
          </p:cNvSpPr>
          <p:nvPr>
            <p:ph idx="1"/>
          </p:nvPr>
        </p:nvSpPr>
        <p:spPr/>
        <p:txBody>
          <a:bodyPr/>
          <a:lstStyle/>
          <a:p>
            <a:pPr algn="just">
              <a:buFont typeface="Wingdings" panose="05000000000000000000" pitchFamily="2" charset="2"/>
              <a:buChar char="Ø"/>
            </a:pPr>
            <a:r>
              <a:rPr lang="el-GR" i="1" dirty="0" smtClean="0">
                <a:solidFill>
                  <a:schemeClr val="bg2">
                    <a:lumMod val="50000"/>
                  </a:schemeClr>
                </a:solidFill>
              </a:rPr>
              <a:t> Με </a:t>
            </a:r>
            <a:r>
              <a:rPr lang="el-GR" i="1" dirty="0">
                <a:solidFill>
                  <a:schemeClr val="bg2">
                    <a:lumMod val="50000"/>
                  </a:schemeClr>
                </a:solidFill>
              </a:rPr>
              <a:t>τον όρο αιωρούμενα σωματίδια εννοούμε κάθε σώμα (υγρό ή στερεό) που βρίσκεται σε διασπορά και έχει διάμετρο μεγαλύτερη από 0.002 μ</a:t>
            </a:r>
            <a:r>
              <a:rPr lang="en-US" i="1" dirty="0">
                <a:solidFill>
                  <a:schemeClr val="bg2">
                    <a:lumMod val="50000"/>
                  </a:schemeClr>
                </a:solidFill>
              </a:rPr>
              <a:t>m</a:t>
            </a:r>
            <a:r>
              <a:rPr lang="el-GR" i="1" dirty="0">
                <a:solidFill>
                  <a:schemeClr val="bg2">
                    <a:lumMod val="50000"/>
                  </a:schemeClr>
                </a:solidFill>
              </a:rPr>
              <a:t> και μικρότερη από 500 μ</a:t>
            </a:r>
            <a:r>
              <a:rPr lang="en-US" i="1" dirty="0">
                <a:solidFill>
                  <a:schemeClr val="bg2">
                    <a:lumMod val="50000"/>
                  </a:schemeClr>
                </a:solidFill>
              </a:rPr>
              <a:t>m </a:t>
            </a:r>
            <a:r>
              <a:rPr lang="el-GR" i="1" dirty="0">
                <a:solidFill>
                  <a:schemeClr val="bg2">
                    <a:lumMod val="50000"/>
                  </a:schemeClr>
                </a:solidFill>
              </a:rPr>
              <a:t>(Κούγκολος, 2005). </a:t>
            </a:r>
          </a:p>
          <a:p>
            <a:pPr algn="just">
              <a:buFont typeface="Wingdings" panose="05000000000000000000" pitchFamily="2" charset="2"/>
              <a:buChar char="Ø"/>
            </a:pPr>
            <a:r>
              <a:rPr lang="el-GR" i="1" dirty="0" smtClean="0">
                <a:solidFill>
                  <a:schemeClr val="bg2">
                    <a:lumMod val="50000"/>
                  </a:schemeClr>
                </a:solidFill>
              </a:rPr>
              <a:t> </a:t>
            </a:r>
            <a:r>
              <a:rPr lang="el-GR" i="1" dirty="0" smtClean="0">
                <a:solidFill>
                  <a:schemeClr val="accent1">
                    <a:lumMod val="75000"/>
                  </a:schemeClr>
                </a:solidFill>
              </a:rPr>
              <a:t>Επειδή </a:t>
            </a:r>
            <a:r>
              <a:rPr lang="el-GR" i="1" dirty="0">
                <a:solidFill>
                  <a:schemeClr val="accent1">
                    <a:lumMod val="75000"/>
                  </a:schemeClr>
                </a:solidFill>
              </a:rPr>
              <a:t>τα αιωρούμενα σωματίδια είναι ρύποι που περιέχουν μεγάλη ποικιλία συστατικών με διαφορετική χημική σύσταση, δεν μπορούν να αποτελέσουν μια μόνον ομάδα (Καραθανάσης, 2006). </a:t>
            </a:r>
            <a:endParaRPr lang="el-GR" i="1" dirty="0" smtClean="0">
              <a:solidFill>
                <a:schemeClr val="accent1">
                  <a:lumMod val="75000"/>
                </a:schemeClr>
              </a:solidFill>
            </a:endParaRPr>
          </a:p>
          <a:p>
            <a:pPr algn="just">
              <a:buFont typeface="Wingdings" panose="05000000000000000000" pitchFamily="2" charset="2"/>
              <a:buChar char="Ø"/>
            </a:pPr>
            <a:r>
              <a:rPr lang="el-GR" i="1" dirty="0" smtClean="0">
                <a:solidFill>
                  <a:schemeClr val="bg2">
                    <a:lumMod val="50000"/>
                  </a:schemeClr>
                </a:solidFill>
              </a:rPr>
              <a:t> Για </a:t>
            </a:r>
            <a:r>
              <a:rPr lang="el-GR" i="1" dirty="0">
                <a:solidFill>
                  <a:schemeClr val="bg2">
                    <a:lumMod val="50000"/>
                  </a:schemeClr>
                </a:solidFill>
              </a:rPr>
              <a:t>να περιγράψει κάποιος τα αιωρούμενα σωματίδια είναι απαραίτητο να γνωρίζει όχι μόνο </a:t>
            </a:r>
            <a:r>
              <a:rPr lang="el-GR" b="1" i="1" u="sng" dirty="0">
                <a:solidFill>
                  <a:schemeClr val="bg2">
                    <a:lumMod val="50000"/>
                  </a:schemeClr>
                </a:solidFill>
              </a:rPr>
              <a:t>τη συγκέντρωσή τους αλλά και το μέγεθός τους, τη χημική τους σύνθεση, τη φυσική τους κατάσταση (υγρά ή στερεά) και τη μορφολογία τους </a:t>
            </a:r>
            <a:r>
              <a:rPr lang="el-GR" i="1" dirty="0">
                <a:solidFill>
                  <a:schemeClr val="bg2">
                    <a:lumMod val="50000"/>
                  </a:schemeClr>
                </a:solidFill>
              </a:rPr>
              <a:t>(Καραθανάσης, 2006). </a:t>
            </a:r>
            <a:endParaRPr lang="el-GR" i="1" dirty="0" smtClean="0">
              <a:solidFill>
                <a:schemeClr val="bg2">
                  <a:lumMod val="50000"/>
                </a:schemeClr>
              </a:solidFill>
            </a:endParaRPr>
          </a:p>
          <a:p>
            <a:pPr algn="just">
              <a:buFont typeface="Wingdings" panose="05000000000000000000" pitchFamily="2" charset="2"/>
              <a:buChar char="Ø"/>
            </a:pPr>
            <a:r>
              <a:rPr lang="el-GR" i="1" dirty="0" smtClean="0">
                <a:solidFill>
                  <a:schemeClr val="accent1">
                    <a:lumMod val="75000"/>
                  </a:schemeClr>
                </a:solidFill>
              </a:rPr>
              <a:t> Στην </a:t>
            </a:r>
            <a:r>
              <a:rPr lang="el-GR" i="1" dirty="0">
                <a:solidFill>
                  <a:schemeClr val="accent1">
                    <a:lumMod val="75000"/>
                  </a:schemeClr>
                </a:solidFill>
              </a:rPr>
              <a:t>ατμόσφαιρα έχουν ανιχνευθεί συγκεντρώσεις ως προς τη μάζα, από μερικά μ</a:t>
            </a:r>
            <a:r>
              <a:rPr lang="en-US" i="1" dirty="0">
                <a:solidFill>
                  <a:schemeClr val="accent1">
                    <a:lumMod val="75000"/>
                  </a:schemeClr>
                </a:solidFill>
              </a:rPr>
              <a:t>g</a:t>
            </a:r>
            <a:r>
              <a:rPr lang="el-GR" i="1" dirty="0">
                <a:solidFill>
                  <a:schemeClr val="accent1">
                    <a:lumMod val="75000"/>
                  </a:schemeClr>
                </a:solidFill>
              </a:rPr>
              <a:t>/</a:t>
            </a:r>
            <a:r>
              <a:rPr lang="en-US" i="1" dirty="0">
                <a:solidFill>
                  <a:schemeClr val="accent1">
                    <a:lumMod val="75000"/>
                  </a:schemeClr>
                </a:solidFill>
              </a:rPr>
              <a:t>m</a:t>
            </a:r>
            <a:r>
              <a:rPr lang="el-GR" i="1" baseline="30000" dirty="0">
                <a:solidFill>
                  <a:schemeClr val="accent1">
                    <a:lumMod val="75000"/>
                  </a:schemeClr>
                </a:solidFill>
              </a:rPr>
              <a:t>3</a:t>
            </a:r>
            <a:r>
              <a:rPr lang="el-GR" i="1" dirty="0">
                <a:solidFill>
                  <a:schemeClr val="accent1">
                    <a:lumMod val="75000"/>
                  </a:schemeClr>
                </a:solidFill>
              </a:rPr>
              <a:t> έως και αρκετές εκατοντάδες μ</a:t>
            </a:r>
            <a:r>
              <a:rPr lang="en-US" i="1" dirty="0">
                <a:solidFill>
                  <a:schemeClr val="accent1">
                    <a:lumMod val="75000"/>
                  </a:schemeClr>
                </a:solidFill>
              </a:rPr>
              <a:t>g</a:t>
            </a:r>
            <a:r>
              <a:rPr lang="el-GR" i="1" dirty="0">
                <a:solidFill>
                  <a:schemeClr val="accent1">
                    <a:lumMod val="75000"/>
                  </a:schemeClr>
                </a:solidFill>
              </a:rPr>
              <a:t>/</a:t>
            </a:r>
            <a:r>
              <a:rPr lang="en-US" i="1" dirty="0">
                <a:solidFill>
                  <a:schemeClr val="accent1">
                    <a:lumMod val="75000"/>
                  </a:schemeClr>
                </a:solidFill>
              </a:rPr>
              <a:t>m</a:t>
            </a:r>
            <a:r>
              <a:rPr lang="el-GR" i="1" baseline="30000" dirty="0">
                <a:solidFill>
                  <a:schemeClr val="accent1">
                    <a:lumMod val="75000"/>
                  </a:schemeClr>
                </a:solidFill>
              </a:rPr>
              <a:t>3</a:t>
            </a:r>
            <a:r>
              <a:rPr lang="el-GR" i="1" dirty="0">
                <a:solidFill>
                  <a:schemeClr val="accent1">
                    <a:lumMod val="75000"/>
                  </a:schemeClr>
                </a:solidFill>
              </a:rPr>
              <a:t> σε ατμοσφαιρικά επιβαρυμένες περιοχές (Διαπούλη, 2008).</a:t>
            </a:r>
          </a:p>
          <a:p>
            <a:endParaRPr lang="el-GR" dirty="0">
              <a:solidFill>
                <a:schemeClr val="accent1">
                  <a:lumMod val="75000"/>
                </a:schemeClr>
              </a:solidFill>
            </a:endParaRPr>
          </a:p>
        </p:txBody>
      </p:sp>
    </p:spTree>
    <p:extLst>
      <p:ext uri="{BB962C8B-B14F-4D97-AF65-F5344CB8AC3E}">
        <p14:creationId xmlns:p14="http://schemas.microsoft.com/office/powerpoint/2010/main" val="1577368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ΠΗΓΕΣ ΑΙΩΡΟΥΜΕΝΩΝ ΣΩΜΑΤΙΔΙΩΝ</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b="1" i="1" u="sng" dirty="0" smtClean="0">
                <a:solidFill>
                  <a:schemeClr val="bg2">
                    <a:lumMod val="50000"/>
                  </a:schemeClr>
                </a:solidFill>
              </a:rPr>
              <a:t>Ανθρωπογενείς πηγές</a:t>
            </a:r>
          </a:p>
          <a:p>
            <a:pPr>
              <a:buFont typeface="Wingdings" panose="05000000000000000000" pitchFamily="2" charset="2"/>
              <a:buChar char="Ø"/>
            </a:pPr>
            <a:r>
              <a:rPr lang="el-GR" b="1" i="1" u="sng" dirty="0" smtClean="0">
                <a:solidFill>
                  <a:schemeClr val="bg2">
                    <a:lumMod val="50000"/>
                  </a:schemeClr>
                </a:solidFill>
              </a:rPr>
              <a:t>Φυσικές πηγές</a:t>
            </a:r>
          </a:p>
          <a:p>
            <a:pPr>
              <a:buFont typeface="Wingdings" panose="05000000000000000000" pitchFamily="2" charset="2"/>
              <a:buChar char="Ø"/>
            </a:pPr>
            <a:r>
              <a:rPr lang="el-GR" i="1" dirty="0" smtClean="0">
                <a:solidFill>
                  <a:schemeClr val="accent2">
                    <a:lumMod val="75000"/>
                  </a:schemeClr>
                </a:solidFill>
              </a:rPr>
              <a:t> Η </a:t>
            </a:r>
            <a:r>
              <a:rPr lang="el-GR" i="1" dirty="0">
                <a:solidFill>
                  <a:schemeClr val="accent2">
                    <a:lumMod val="75000"/>
                  </a:schemeClr>
                </a:solidFill>
              </a:rPr>
              <a:t>χημική τους σύσταση αντανακλά την πηγή εκπομπής τους.</a:t>
            </a:r>
          </a:p>
          <a:p>
            <a:pPr>
              <a:buFont typeface="Wingdings" panose="05000000000000000000" pitchFamily="2" charset="2"/>
              <a:buChar char="Ø"/>
            </a:pPr>
            <a:r>
              <a:rPr lang="el-GR" i="1" dirty="0" smtClean="0">
                <a:solidFill>
                  <a:schemeClr val="bg2">
                    <a:lumMod val="50000"/>
                  </a:schemeClr>
                </a:solidFill>
              </a:rPr>
              <a:t> Βιομηχανικές </a:t>
            </a:r>
            <a:r>
              <a:rPr lang="el-GR" i="1" dirty="0">
                <a:solidFill>
                  <a:schemeClr val="bg2">
                    <a:lumMod val="50000"/>
                  </a:schemeClr>
                </a:solidFill>
              </a:rPr>
              <a:t>δραστηριότητες, παραγωγή τσιμέντου και γύψου, χυτήρια μεταλλευμάτων, κατασκευές και γεωργικές δραστηριότητες.</a:t>
            </a:r>
          </a:p>
          <a:p>
            <a:pPr>
              <a:buFont typeface="Wingdings" panose="05000000000000000000" pitchFamily="2" charset="2"/>
              <a:buChar char="Ø"/>
            </a:pPr>
            <a:r>
              <a:rPr lang="el-GR" i="1" dirty="0" smtClean="0">
                <a:solidFill>
                  <a:schemeClr val="accent2">
                    <a:lumMod val="75000"/>
                  </a:schemeClr>
                </a:solidFill>
              </a:rPr>
              <a:t> Διάβρωση </a:t>
            </a:r>
            <a:r>
              <a:rPr lang="el-GR" i="1" dirty="0">
                <a:solidFill>
                  <a:schemeClr val="accent2">
                    <a:lumMod val="75000"/>
                  </a:schemeClr>
                </a:solidFill>
              </a:rPr>
              <a:t>εδαφών, πετρωμάτων, ηφαιστειακή δραστηριότητα, σπρέι της θάλασσας και η καύση βιομάζας.</a:t>
            </a:r>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1066015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ΚΑΤΑΤΑΞΗ ΑΙΩΡΟΥΜΕΝΩΝ ΣΩΜΑΤΙΔΙΩΝ ΜΕ ΒΑΣΗ ΤΟΝ ΤΡΟΠΟ ΣΧΗΜΑΤΙΣΜΟΥ</a:t>
            </a:r>
            <a:endParaRPr lang="el-GR" dirty="0"/>
          </a:p>
        </p:txBody>
      </p:sp>
      <p:sp>
        <p:nvSpPr>
          <p:cNvPr id="3" name="Θέση περιεχομένου 2"/>
          <p:cNvSpPr>
            <a:spLocks noGrp="1"/>
          </p:cNvSpPr>
          <p:nvPr>
            <p:ph idx="1"/>
          </p:nvPr>
        </p:nvSpPr>
        <p:spPr/>
        <p:txBody>
          <a:bodyPr>
            <a:normAutofit fontScale="85000" lnSpcReduction="10000"/>
          </a:bodyPr>
          <a:lstStyle/>
          <a:p>
            <a:pPr algn="just"/>
            <a:r>
              <a:rPr lang="el-GR" b="1" i="1" u="sng" dirty="0">
                <a:solidFill>
                  <a:schemeClr val="bg2">
                    <a:lumMod val="50000"/>
                  </a:schemeClr>
                </a:solidFill>
              </a:rPr>
              <a:t>Σκόνη: </a:t>
            </a:r>
            <a:r>
              <a:rPr lang="el-GR" i="1" dirty="0">
                <a:solidFill>
                  <a:schemeClr val="accent2">
                    <a:lumMod val="75000"/>
                  </a:schemeClr>
                </a:solidFill>
              </a:rPr>
              <a:t>Πρόκειται για μικρά στερεά σωματίδια που προκύπτουν από μηχανικές διεργασίες ελάττωσης του μεγέθους μεγαλύτερων μαζών όπως είναι η σύνθλιψη, η τριβή, ο κατακερματισμός, η έκρηξη. Τυπικά μεγέθη αυτών των σωματιδίων είναι από 1 έως 10000 μ</a:t>
            </a:r>
            <a:r>
              <a:rPr lang="en-US" i="1" dirty="0">
                <a:solidFill>
                  <a:schemeClr val="accent2">
                    <a:lumMod val="75000"/>
                  </a:schemeClr>
                </a:solidFill>
              </a:rPr>
              <a:t>m</a:t>
            </a:r>
            <a:r>
              <a:rPr lang="el-GR" i="1" dirty="0">
                <a:solidFill>
                  <a:schemeClr val="accent2">
                    <a:lumMod val="75000"/>
                  </a:schemeClr>
                </a:solidFill>
              </a:rPr>
              <a:t>.</a:t>
            </a:r>
          </a:p>
          <a:p>
            <a:pPr algn="just"/>
            <a:r>
              <a:rPr lang="el-GR" b="1" i="1" u="sng" dirty="0">
                <a:solidFill>
                  <a:schemeClr val="bg2">
                    <a:lumMod val="50000"/>
                  </a:schemeClr>
                </a:solidFill>
              </a:rPr>
              <a:t>Καπνός:</a:t>
            </a:r>
            <a:r>
              <a:rPr lang="el-GR" dirty="0"/>
              <a:t> </a:t>
            </a:r>
            <a:r>
              <a:rPr lang="el-GR" i="1" dirty="0">
                <a:solidFill>
                  <a:schemeClr val="accent2">
                    <a:lumMod val="75000"/>
                  </a:schemeClr>
                </a:solidFill>
              </a:rPr>
              <a:t>Πρόκειται για μικρά στερεά σωματίδια που προκύπτουν από την ατελή καύση του άνθρακα και άλλων οργανικών υλικών όπως το ξύλο. Τυπικά μεγέθη αυτών των σωματιδίων είναι από 0.5 έως 1 μ</a:t>
            </a:r>
            <a:r>
              <a:rPr lang="en-US" i="1" dirty="0">
                <a:solidFill>
                  <a:schemeClr val="accent2">
                    <a:lumMod val="75000"/>
                  </a:schemeClr>
                </a:solidFill>
              </a:rPr>
              <a:t>m</a:t>
            </a:r>
            <a:r>
              <a:rPr lang="el-GR" i="1" dirty="0">
                <a:solidFill>
                  <a:schemeClr val="accent2">
                    <a:lumMod val="75000"/>
                  </a:schemeClr>
                </a:solidFill>
              </a:rPr>
              <a:t>.</a:t>
            </a:r>
          </a:p>
          <a:p>
            <a:pPr algn="just"/>
            <a:r>
              <a:rPr lang="el-GR" b="1" i="1" u="sng" dirty="0">
                <a:solidFill>
                  <a:schemeClr val="bg2">
                    <a:lumMod val="50000"/>
                  </a:schemeClr>
                </a:solidFill>
              </a:rPr>
              <a:t>Ιπτάμενη τέφρα:</a:t>
            </a:r>
            <a:r>
              <a:rPr lang="el-GR" b="1" i="1" dirty="0">
                <a:solidFill>
                  <a:schemeClr val="bg2">
                    <a:lumMod val="50000"/>
                  </a:schemeClr>
                </a:solidFill>
              </a:rPr>
              <a:t> </a:t>
            </a:r>
            <a:r>
              <a:rPr lang="el-GR" i="1" dirty="0">
                <a:solidFill>
                  <a:schemeClr val="accent2">
                    <a:lumMod val="75000"/>
                  </a:schemeClr>
                </a:solidFill>
              </a:rPr>
              <a:t>Π</a:t>
            </a:r>
            <a:r>
              <a:rPr lang="el-GR" i="1" dirty="0" smtClean="0">
                <a:solidFill>
                  <a:schemeClr val="accent2">
                    <a:lumMod val="75000"/>
                  </a:schemeClr>
                </a:solidFill>
              </a:rPr>
              <a:t>ρόκειται </a:t>
            </a:r>
            <a:r>
              <a:rPr lang="el-GR" i="1" dirty="0">
                <a:solidFill>
                  <a:schemeClr val="accent2">
                    <a:lumMod val="75000"/>
                  </a:schemeClr>
                </a:solidFill>
              </a:rPr>
              <a:t>για μικρά μη καύσιμα ορυκτά ή μεταλλικά σωματίδια που εκπέμπονται από τις καπνοδόχους κατά την καύση κάρβουνου. Τυπικά μεγέθη των σωματιδίων αυτών είναι από 1 έως 1000 μ</a:t>
            </a:r>
            <a:r>
              <a:rPr lang="en-US" i="1" dirty="0">
                <a:solidFill>
                  <a:schemeClr val="accent2">
                    <a:lumMod val="75000"/>
                  </a:schemeClr>
                </a:solidFill>
              </a:rPr>
              <a:t>m</a:t>
            </a:r>
            <a:r>
              <a:rPr lang="el-GR" i="1" dirty="0">
                <a:solidFill>
                  <a:schemeClr val="accent2">
                    <a:lumMod val="75000"/>
                  </a:schemeClr>
                </a:solidFill>
              </a:rPr>
              <a:t>.</a:t>
            </a:r>
          </a:p>
          <a:p>
            <a:pPr algn="just"/>
            <a:r>
              <a:rPr lang="el-GR" b="1" i="1" u="sng" dirty="0">
                <a:solidFill>
                  <a:schemeClr val="bg2">
                    <a:lumMod val="50000"/>
                  </a:schemeClr>
                </a:solidFill>
              </a:rPr>
              <a:t>Αιθάλη:</a:t>
            </a:r>
            <a:r>
              <a:rPr lang="el-GR" dirty="0"/>
              <a:t> </a:t>
            </a:r>
            <a:r>
              <a:rPr lang="el-GR" i="1" dirty="0">
                <a:solidFill>
                  <a:schemeClr val="accent2">
                    <a:lumMod val="75000"/>
                  </a:schemeClr>
                </a:solidFill>
              </a:rPr>
              <a:t>Είναι μικρά, στερεά σωματίδια, τα οποία σχηματίζονται από τη συμπύκνωση ατμών στερεών υλικών, συχνά οξειδίων και μετάλλων (όπως είναι τα οξείδια του ψευδαργύρου και του </a:t>
            </a:r>
            <a:r>
              <a:rPr lang="el-GR" i="1" dirty="0" err="1">
                <a:solidFill>
                  <a:schemeClr val="accent2">
                    <a:lumMod val="75000"/>
                  </a:schemeClr>
                </a:solidFill>
              </a:rPr>
              <a:t>μολύβδου</a:t>
            </a:r>
            <a:r>
              <a:rPr lang="el-GR" i="1" dirty="0">
                <a:solidFill>
                  <a:schemeClr val="accent2">
                    <a:lumMod val="75000"/>
                  </a:schemeClr>
                </a:solidFill>
              </a:rPr>
              <a:t>) και στοιχειακού άνθρακα. Τυπικά μεγέθη των σωματιδίων αυτών είναι από 0.03 έως 0.3 μ</a:t>
            </a:r>
            <a:r>
              <a:rPr lang="en-US" i="1" dirty="0">
                <a:solidFill>
                  <a:schemeClr val="accent2">
                    <a:lumMod val="75000"/>
                  </a:schemeClr>
                </a:solidFill>
              </a:rPr>
              <a:t>m</a:t>
            </a:r>
            <a:r>
              <a:rPr lang="el-GR" i="1" dirty="0">
                <a:solidFill>
                  <a:schemeClr val="accent2">
                    <a:lumMod val="75000"/>
                  </a:schemeClr>
                </a:solidFill>
              </a:rPr>
              <a:t>.</a:t>
            </a:r>
          </a:p>
          <a:p>
            <a:pPr algn="just"/>
            <a:r>
              <a:rPr lang="el-GR" b="1" i="1" u="sng" dirty="0">
                <a:solidFill>
                  <a:schemeClr val="bg2">
                    <a:lumMod val="50000"/>
                  </a:schemeClr>
                </a:solidFill>
              </a:rPr>
              <a:t>Σπρέι: </a:t>
            </a:r>
            <a:r>
              <a:rPr lang="el-GR" i="1" dirty="0">
                <a:solidFill>
                  <a:schemeClr val="accent2">
                    <a:lumMod val="75000"/>
                  </a:schemeClr>
                </a:solidFill>
              </a:rPr>
              <a:t>Πρόκειται για υγρά σωματίδια που μορφοποιούνται από το ράντισμα υγρών, όπως τα φυτοφάρμακα ή τα παρασιτοκτόνα. Τυπικά μεγέθη είναι από 10 έως 1000 μ</a:t>
            </a:r>
            <a:r>
              <a:rPr lang="en-US" i="1" dirty="0">
                <a:solidFill>
                  <a:schemeClr val="accent2">
                    <a:lumMod val="75000"/>
                  </a:schemeClr>
                </a:solidFill>
              </a:rPr>
              <a:t>m</a:t>
            </a:r>
            <a:r>
              <a:rPr lang="el-GR" i="1" dirty="0">
                <a:solidFill>
                  <a:schemeClr val="accent2">
                    <a:lumMod val="75000"/>
                  </a:schemeClr>
                </a:solidFill>
              </a:rPr>
              <a:t>.</a:t>
            </a:r>
          </a:p>
          <a:p>
            <a:pPr algn="just"/>
            <a:r>
              <a:rPr lang="el-GR" b="1" i="1" u="sng" dirty="0">
                <a:solidFill>
                  <a:schemeClr val="bg2">
                    <a:lumMod val="50000"/>
                  </a:schemeClr>
                </a:solidFill>
              </a:rPr>
              <a:t>Ομίχλη: </a:t>
            </a:r>
            <a:r>
              <a:rPr lang="el-GR" i="1" dirty="0">
                <a:solidFill>
                  <a:schemeClr val="accent2">
                    <a:lumMod val="75000"/>
                  </a:schemeClr>
                </a:solidFill>
              </a:rPr>
              <a:t>Πρόκειται για υγρά σωματίδια ή σταγονίδια που δημιουργούνται από τη συμπύκνωση ατμών. Τυπικά μεγέθη είναι από 0.1 έως 10 μ</a:t>
            </a:r>
            <a:r>
              <a:rPr lang="en-US" i="1" dirty="0">
                <a:solidFill>
                  <a:schemeClr val="accent2">
                    <a:lumMod val="75000"/>
                  </a:schemeClr>
                </a:solidFill>
              </a:rPr>
              <a:t>m</a:t>
            </a:r>
            <a:r>
              <a:rPr lang="el-GR" i="1" dirty="0">
                <a:solidFill>
                  <a:schemeClr val="accent2">
                    <a:lumMod val="75000"/>
                  </a:schemeClr>
                </a:solidFill>
              </a:rPr>
              <a:t>.</a:t>
            </a:r>
          </a:p>
          <a:p>
            <a:endParaRPr lang="el-GR" b="1" dirty="0"/>
          </a:p>
        </p:txBody>
      </p:sp>
    </p:spTree>
    <p:extLst>
      <p:ext uri="{BB962C8B-B14F-4D97-AF65-F5344CB8AC3E}">
        <p14:creationId xmlns:p14="http://schemas.microsoft.com/office/powerpoint/2010/main" val="1893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ΚΑΤΑΤΑΞΗ ΑΙΩΡΟΥΜΕΝΩΝ ΣΩΜΑΤΙΔΙΩΝ ΜΕ ΒΑΣΗ </a:t>
            </a:r>
            <a:r>
              <a:rPr lang="el-GR" dirty="0" smtClean="0"/>
              <a:t>ΤΟ ΜΕΓΕΘΟΣ</a:t>
            </a:r>
            <a:endParaRPr lang="el-GR" dirty="0"/>
          </a:p>
        </p:txBody>
      </p:sp>
      <p:sp>
        <p:nvSpPr>
          <p:cNvPr id="3" name="Θέση περιεχομένου 2"/>
          <p:cNvSpPr>
            <a:spLocks noGrp="1"/>
          </p:cNvSpPr>
          <p:nvPr>
            <p:ph idx="1"/>
          </p:nvPr>
        </p:nvSpPr>
        <p:spPr>
          <a:xfrm>
            <a:off x="354842" y="1737360"/>
            <a:ext cx="11573301" cy="4813565"/>
          </a:xfrm>
        </p:spPr>
        <p:txBody>
          <a:bodyPr>
            <a:normAutofit fontScale="70000" lnSpcReduction="20000"/>
          </a:bodyPr>
          <a:lstStyle/>
          <a:p>
            <a:r>
              <a:rPr lang="el-GR" b="1" u="sng" dirty="0">
                <a:solidFill>
                  <a:schemeClr val="bg2">
                    <a:lumMod val="50000"/>
                  </a:schemeClr>
                </a:solidFill>
              </a:rPr>
              <a:t>Α) </a:t>
            </a:r>
            <a:r>
              <a:rPr lang="el-GR" b="1" u="sng" dirty="0" smtClean="0">
                <a:solidFill>
                  <a:schemeClr val="bg2">
                    <a:lumMod val="50000"/>
                  </a:schemeClr>
                </a:solidFill>
              </a:rPr>
              <a:t>Λεπτόκοκκα </a:t>
            </a:r>
            <a:r>
              <a:rPr lang="el-GR" b="1" u="sng" dirty="0">
                <a:solidFill>
                  <a:schemeClr val="bg2">
                    <a:lumMod val="50000"/>
                  </a:schemeClr>
                </a:solidFill>
              </a:rPr>
              <a:t>σωματίδια </a:t>
            </a:r>
          </a:p>
          <a:p>
            <a:pPr algn="just"/>
            <a:r>
              <a:rPr lang="el-GR" i="1" dirty="0">
                <a:solidFill>
                  <a:schemeClr val="accent2">
                    <a:lumMod val="75000"/>
                  </a:schemeClr>
                </a:solidFill>
              </a:rPr>
              <a:t>Λεπτόκοκκα σωματίδια (</a:t>
            </a:r>
            <a:r>
              <a:rPr lang="en-US" i="1" dirty="0">
                <a:solidFill>
                  <a:schemeClr val="accent2">
                    <a:lumMod val="75000"/>
                  </a:schemeClr>
                </a:solidFill>
              </a:rPr>
              <a:t>fine particles</a:t>
            </a:r>
            <a:r>
              <a:rPr lang="el-GR" i="1" dirty="0">
                <a:solidFill>
                  <a:schemeClr val="accent2">
                    <a:lumMod val="75000"/>
                  </a:schemeClr>
                </a:solidFill>
              </a:rPr>
              <a:t>) καλούνται τα σωματίδια με μέγεθος αεροδυναμικής διαμέτρου έως 2.5 μ</a:t>
            </a:r>
            <a:r>
              <a:rPr lang="en-US" i="1" dirty="0">
                <a:solidFill>
                  <a:schemeClr val="accent2">
                    <a:lumMod val="75000"/>
                  </a:schemeClr>
                </a:solidFill>
              </a:rPr>
              <a:t>m</a:t>
            </a:r>
            <a:r>
              <a:rPr lang="el-GR" i="1" dirty="0">
                <a:solidFill>
                  <a:schemeClr val="accent2">
                    <a:lumMod val="75000"/>
                  </a:schemeClr>
                </a:solidFill>
              </a:rPr>
              <a:t>. Τα </a:t>
            </a:r>
            <a:r>
              <a:rPr lang="el-GR" i="1" dirty="0" err="1">
                <a:solidFill>
                  <a:schemeClr val="accent2">
                    <a:lumMod val="75000"/>
                  </a:schemeClr>
                </a:solidFill>
              </a:rPr>
              <a:t>λεπτόκκοκα</a:t>
            </a:r>
            <a:r>
              <a:rPr lang="el-GR" i="1" dirty="0">
                <a:solidFill>
                  <a:schemeClr val="accent2">
                    <a:lumMod val="75000"/>
                  </a:schemeClr>
                </a:solidFill>
              </a:rPr>
              <a:t> σωματίδια διακρίνονται περαιτέρω σε τρεις κατηγορίες:</a:t>
            </a:r>
          </a:p>
          <a:p>
            <a:pPr algn="just"/>
            <a:r>
              <a:rPr lang="el-GR" i="1" dirty="0">
                <a:solidFill>
                  <a:schemeClr val="accent2">
                    <a:lumMod val="75000"/>
                  </a:schemeClr>
                </a:solidFill>
              </a:rPr>
              <a:t>1) Υποκατηγορία πυρήνα ή μικροί πυρήνες (</a:t>
            </a:r>
            <a:r>
              <a:rPr lang="en-US" i="1" dirty="0">
                <a:solidFill>
                  <a:schemeClr val="accent2">
                    <a:lumMod val="75000"/>
                  </a:schemeClr>
                </a:solidFill>
              </a:rPr>
              <a:t>nucleation mode</a:t>
            </a:r>
            <a:r>
              <a:rPr lang="el-GR" i="1" dirty="0">
                <a:solidFill>
                  <a:schemeClr val="accent2">
                    <a:lumMod val="75000"/>
                  </a:schemeClr>
                </a:solidFill>
              </a:rPr>
              <a:t>): Είναι τα σωματίδια διαμέτρου μικρότερη από 10 </a:t>
            </a:r>
            <a:r>
              <a:rPr lang="en-US" i="1" dirty="0">
                <a:solidFill>
                  <a:schemeClr val="accent2">
                    <a:lumMod val="75000"/>
                  </a:schemeClr>
                </a:solidFill>
              </a:rPr>
              <a:t>nm</a:t>
            </a:r>
            <a:r>
              <a:rPr lang="el-GR" i="1" dirty="0">
                <a:solidFill>
                  <a:schemeClr val="accent2">
                    <a:lumMod val="75000"/>
                  </a:schemeClr>
                </a:solidFill>
              </a:rPr>
              <a:t>, τα οποία έχουν πολύ πρόσφατα σχηματιστεί μέσω διεργασιών πυρηνοποίησης. Το κατώτερο όριο της κατηγορίας αυτής δεν είναι σαφώς διαχωρισμένο, συνήθως όμως θεωρούνται τα 3 </a:t>
            </a:r>
            <a:r>
              <a:rPr lang="en-US" i="1" dirty="0">
                <a:solidFill>
                  <a:schemeClr val="accent2">
                    <a:lumMod val="75000"/>
                  </a:schemeClr>
                </a:solidFill>
              </a:rPr>
              <a:t>nm</a:t>
            </a:r>
            <a:r>
              <a:rPr lang="el-GR" i="1" dirty="0">
                <a:solidFill>
                  <a:schemeClr val="accent2">
                    <a:lumMod val="75000"/>
                  </a:schemeClr>
                </a:solidFill>
              </a:rPr>
              <a:t>. </a:t>
            </a:r>
          </a:p>
          <a:p>
            <a:pPr algn="just"/>
            <a:r>
              <a:rPr lang="el-GR" i="1" dirty="0">
                <a:solidFill>
                  <a:schemeClr val="accent2">
                    <a:lumMod val="75000"/>
                  </a:schemeClr>
                </a:solidFill>
              </a:rPr>
              <a:t>2) Σωματίδια </a:t>
            </a:r>
            <a:r>
              <a:rPr lang="en-US" i="1" dirty="0">
                <a:solidFill>
                  <a:schemeClr val="accent2">
                    <a:lumMod val="75000"/>
                  </a:schemeClr>
                </a:solidFill>
              </a:rPr>
              <a:t>Aitken</a:t>
            </a:r>
            <a:r>
              <a:rPr lang="el-GR" i="1" dirty="0">
                <a:solidFill>
                  <a:schemeClr val="accent2">
                    <a:lumMod val="75000"/>
                  </a:schemeClr>
                </a:solidFill>
              </a:rPr>
              <a:t> (</a:t>
            </a:r>
            <a:r>
              <a:rPr lang="en-US" i="1" dirty="0">
                <a:solidFill>
                  <a:schemeClr val="accent2">
                    <a:lumMod val="75000"/>
                  </a:schemeClr>
                </a:solidFill>
              </a:rPr>
              <a:t>Aitken mode</a:t>
            </a:r>
            <a:r>
              <a:rPr lang="el-GR" i="1" dirty="0">
                <a:solidFill>
                  <a:schemeClr val="accent2">
                    <a:lumMod val="75000"/>
                  </a:schemeClr>
                </a:solidFill>
              </a:rPr>
              <a:t>): Είναι τα σωματίδια διαμέτρου μεταξύ 10 </a:t>
            </a:r>
            <a:r>
              <a:rPr lang="en-US" i="1" dirty="0">
                <a:solidFill>
                  <a:schemeClr val="accent2">
                    <a:lumMod val="75000"/>
                  </a:schemeClr>
                </a:solidFill>
              </a:rPr>
              <a:t>nm</a:t>
            </a:r>
            <a:r>
              <a:rPr lang="el-GR" i="1" dirty="0">
                <a:solidFill>
                  <a:schemeClr val="accent2">
                    <a:lumMod val="75000"/>
                  </a:schemeClr>
                </a:solidFill>
              </a:rPr>
              <a:t> και 100 </a:t>
            </a:r>
            <a:r>
              <a:rPr lang="en-US" i="1" dirty="0">
                <a:solidFill>
                  <a:schemeClr val="accent2">
                    <a:lumMod val="75000"/>
                  </a:schemeClr>
                </a:solidFill>
              </a:rPr>
              <a:t>nm</a:t>
            </a:r>
            <a:r>
              <a:rPr lang="el-GR" i="1" dirty="0">
                <a:solidFill>
                  <a:schemeClr val="accent2">
                    <a:lumMod val="75000"/>
                  </a:schemeClr>
                </a:solidFill>
              </a:rPr>
              <a:t>. Προέρχονται από την </a:t>
            </a:r>
            <a:r>
              <a:rPr lang="el-GR" i="1" dirty="0" err="1">
                <a:solidFill>
                  <a:schemeClr val="accent2">
                    <a:lumMod val="75000"/>
                  </a:schemeClr>
                </a:solidFill>
              </a:rPr>
              <a:t>πυρηνοποίηση</a:t>
            </a:r>
            <a:r>
              <a:rPr lang="el-GR" i="1" dirty="0">
                <a:solidFill>
                  <a:schemeClr val="accent2">
                    <a:lumMod val="75000"/>
                  </a:schemeClr>
                </a:solidFill>
              </a:rPr>
              <a:t> αερίων ή από σωματίδια πυρήνων σαν αποτέλεσμα της αύξησης τους μεγέθους τους.</a:t>
            </a:r>
          </a:p>
          <a:p>
            <a:pPr algn="just"/>
            <a:r>
              <a:rPr lang="el-GR" i="1" dirty="0">
                <a:solidFill>
                  <a:schemeClr val="accent2">
                    <a:lumMod val="75000"/>
                  </a:schemeClr>
                </a:solidFill>
              </a:rPr>
              <a:t>3) Υποκατηγορία συσσώρευσης (</a:t>
            </a:r>
            <a:r>
              <a:rPr lang="en-US" i="1" dirty="0">
                <a:solidFill>
                  <a:schemeClr val="accent2">
                    <a:lumMod val="75000"/>
                  </a:schemeClr>
                </a:solidFill>
              </a:rPr>
              <a:t>accumulation mode</a:t>
            </a:r>
            <a:r>
              <a:rPr lang="el-GR" i="1" dirty="0">
                <a:solidFill>
                  <a:schemeClr val="accent2">
                    <a:lumMod val="75000"/>
                  </a:schemeClr>
                </a:solidFill>
              </a:rPr>
              <a:t>): Είναι τα σωματίδια διαμέτρου μεταξύ 0.1 μ</a:t>
            </a:r>
            <a:r>
              <a:rPr lang="en-US" i="1" dirty="0">
                <a:solidFill>
                  <a:schemeClr val="accent2">
                    <a:lumMod val="75000"/>
                  </a:schemeClr>
                </a:solidFill>
              </a:rPr>
              <a:t>m</a:t>
            </a:r>
            <a:r>
              <a:rPr lang="el-GR" i="1" dirty="0">
                <a:solidFill>
                  <a:schemeClr val="accent2">
                    <a:lumMod val="75000"/>
                  </a:schemeClr>
                </a:solidFill>
              </a:rPr>
              <a:t> έως 1-3 μ</a:t>
            </a:r>
            <a:r>
              <a:rPr lang="en-US" i="1" dirty="0">
                <a:solidFill>
                  <a:schemeClr val="accent2">
                    <a:lumMod val="75000"/>
                  </a:schemeClr>
                </a:solidFill>
              </a:rPr>
              <a:t>m</a:t>
            </a:r>
            <a:r>
              <a:rPr lang="el-GR" i="1" dirty="0">
                <a:solidFill>
                  <a:schemeClr val="accent2">
                    <a:lumMod val="75000"/>
                  </a:schemeClr>
                </a:solidFill>
              </a:rPr>
              <a:t>. Δημιουργούνται κατά τη συσσωμάτωση μικρότερων σωματιδίων (υποκατηγορίας πυρήνα) ή τη συμπύκνωση αερίων συστατικών. Παρουσιάζουν χρόνο ζωής στην ατμόσφαιρα από 7 έως 30 ημέρες καθώς οι μηχανισμοί απομάκρυνσής τους είναι πολύ αργοί, με αποτέλεσμα της συσσώρευσή τους. Τα σωματίδια συσσώρευσης ομαδοποιούνται περαιτέρω σε:</a:t>
            </a:r>
          </a:p>
          <a:p>
            <a:pPr lvl="0" algn="just"/>
            <a:r>
              <a:rPr lang="el-GR" i="1" dirty="0">
                <a:solidFill>
                  <a:schemeClr val="accent2">
                    <a:lumMod val="75000"/>
                  </a:schemeClr>
                </a:solidFill>
              </a:rPr>
              <a:t>Σταγονίδια (</a:t>
            </a:r>
            <a:r>
              <a:rPr lang="en-US" i="1" dirty="0">
                <a:solidFill>
                  <a:schemeClr val="accent2">
                    <a:lumMod val="75000"/>
                  </a:schemeClr>
                </a:solidFill>
              </a:rPr>
              <a:t>droplet mode</a:t>
            </a:r>
            <a:r>
              <a:rPr lang="el-GR" i="1" dirty="0">
                <a:solidFill>
                  <a:schemeClr val="accent2">
                    <a:lumMod val="75000"/>
                  </a:schemeClr>
                </a:solidFill>
              </a:rPr>
              <a:t>), τα οποία δημιουργούνται από τη συσσωμάτωση σταγονιδίων μέσα σε νέφη ή ομίχλη και σε συνθήκες πολύ υψηλής υγρασίας. </a:t>
            </a:r>
          </a:p>
          <a:p>
            <a:pPr lvl="0" algn="just"/>
            <a:r>
              <a:rPr lang="el-GR" i="1" dirty="0">
                <a:solidFill>
                  <a:schemeClr val="accent2">
                    <a:lumMod val="75000"/>
                  </a:schemeClr>
                </a:solidFill>
              </a:rPr>
              <a:t>Συμπυκνώματα (</a:t>
            </a:r>
            <a:r>
              <a:rPr lang="en-US" i="1" dirty="0">
                <a:solidFill>
                  <a:schemeClr val="accent2">
                    <a:lumMod val="75000"/>
                  </a:schemeClr>
                </a:solidFill>
              </a:rPr>
              <a:t>condensation mode</a:t>
            </a:r>
            <a:r>
              <a:rPr lang="el-GR" i="1" dirty="0">
                <a:solidFill>
                  <a:schemeClr val="accent2">
                    <a:lumMod val="75000"/>
                  </a:schemeClr>
                </a:solidFill>
              </a:rPr>
              <a:t>), τα οποία είναι μικρότερα σε μέγεθος από τα προηγούμενα και δημιουργούνται από τη συσσωμάτωση μη υγροσκοπικών σωματιδίων πυρήνα.</a:t>
            </a:r>
          </a:p>
          <a:p>
            <a:pPr algn="just"/>
            <a:r>
              <a:rPr lang="el-GR" i="1" dirty="0">
                <a:solidFill>
                  <a:schemeClr val="accent2">
                    <a:lumMod val="75000"/>
                  </a:schemeClr>
                </a:solidFill>
              </a:rPr>
              <a:t>Οι δύο πρώτες κατηγορίες (υποκατηγορία πυρήνα και σωματίδια </a:t>
            </a:r>
            <a:r>
              <a:rPr lang="en-US" i="1" dirty="0">
                <a:solidFill>
                  <a:schemeClr val="accent2">
                    <a:lumMod val="75000"/>
                  </a:schemeClr>
                </a:solidFill>
              </a:rPr>
              <a:t>Aitken</a:t>
            </a:r>
            <a:r>
              <a:rPr lang="el-GR" i="1" dirty="0">
                <a:solidFill>
                  <a:schemeClr val="accent2">
                    <a:lumMod val="75000"/>
                  </a:schemeClr>
                </a:solidFill>
              </a:rPr>
              <a:t>) σχηματίζουν μαζί τα υπέρλεπτα σωματίδια (</a:t>
            </a:r>
            <a:r>
              <a:rPr lang="en-US" i="1" dirty="0">
                <a:solidFill>
                  <a:schemeClr val="accent2">
                    <a:lumMod val="75000"/>
                  </a:schemeClr>
                </a:solidFill>
              </a:rPr>
              <a:t>ultrafine particles</a:t>
            </a:r>
            <a:r>
              <a:rPr lang="el-GR" i="1" dirty="0">
                <a:solidFill>
                  <a:schemeClr val="accent2">
                    <a:lumMod val="75000"/>
                  </a:schemeClr>
                </a:solidFill>
              </a:rPr>
              <a:t>), τα οποία έχουν μέγεθος διαμέτρου από 3 </a:t>
            </a:r>
            <a:r>
              <a:rPr lang="en-US" i="1" dirty="0">
                <a:solidFill>
                  <a:schemeClr val="accent2">
                    <a:lumMod val="75000"/>
                  </a:schemeClr>
                </a:solidFill>
              </a:rPr>
              <a:t>nm</a:t>
            </a:r>
            <a:r>
              <a:rPr lang="el-GR" i="1" dirty="0">
                <a:solidFill>
                  <a:schemeClr val="accent2">
                    <a:lumMod val="75000"/>
                  </a:schemeClr>
                </a:solidFill>
              </a:rPr>
              <a:t> έως 100 </a:t>
            </a:r>
            <a:r>
              <a:rPr lang="en-US" i="1" dirty="0">
                <a:solidFill>
                  <a:schemeClr val="accent2">
                    <a:lumMod val="75000"/>
                  </a:schemeClr>
                </a:solidFill>
              </a:rPr>
              <a:t>nm</a:t>
            </a:r>
            <a:r>
              <a:rPr lang="el-GR" i="1" dirty="0">
                <a:solidFill>
                  <a:schemeClr val="accent2">
                    <a:lumMod val="75000"/>
                  </a:schemeClr>
                </a:solidFill>
              </a:rPr>
              <a:t> ή 0.1 μ</a:t>
            </a:r>
            <a:r>
              <a:rPr lang="en-US" i="1" dirty="0">
                <a:solidFill>
                  <a:schemeClr val="accent2">
                    <a:lumMod val="75000"/>
                  </a:schemeClr>
                </a:solidFill>
              </a:rPr>
              <a:t>m</a:t>
            </a:r>
            <a:r>
              <a:rPr lang="el-GR" i="1" dirty="0">
                <a:solidFill>
                  <a:schemeClr val="accent2">
                    <a:lumMod val="75000"/>
                  </a:schemeClr>
                </a:solidFill>
              </a:rPr>
              <a:t>.</a:t>
            </a:r>
          </a:p>
          <a:p>
            <a:r>
              <a:rPr lang="el-GR" b="1" u="sng" dirty="0">
                <a:solidFill>
                  <a:schemeClr val="bg2">
                    <a:lumMod val="50000"/>
                  </a:schemeClr>
                </a:solidFill>
              </a:rPr>
              <a:t>Β) Χονδρόκοκκα σωματίδια </a:t>
            </a:r>
          </a:p>
          <a:p>
            <a:pPr algn="just"/>
            <a:r>
              <a:rPr lang="el-GR" i="1" dirty="0">
                <a:solidFill>
                  <a:schemeClr val="accent2">
                    <a:lumMod val="75000"/>
                  </a:schemeClr>
                </a:solidFill>
              </a:rPr>
              <a:t>Χονδρόκοκκα (μεγάλα ή αδρά) σωματίδια (</a:t>
            </a:r>
            <a:r>
              <a:rPr lang="en-US" i="1" dirty="0">
                <a:solidFill>
                  <a:schemeClr val="accent2">
                    <a:lumMod val="75000"/>
                  </a:schemeClr>
                </a:solidFill>
              </a:rPr>
              <a:t>coarse particles</a:t>
            </a:r>
            <a:r>
              <a:rPr lang="el-GR" i="1" dirty="0">
                <a:solidFill>
                  <a:schemeClr val="accent2">
                    <a:lumMod val="75000"/>
                  </a:schemeClr>
                </a:solidFill>
              </a:rPr>
              <a:t>) καλούνται εκείνα τα σωματίδια με μέγεθος αεροδυναμικής διαμέτρου άνω των 2.5 μ</a:t>
            </a:r>
            <a:r>
              <a:rPr lang="en-US" i="1" dirty="0">
                <a:solidFill>
                  <a:schemeClr val="accent2">
                    <a:lumMod val="75000"/>
                  </a:schemeClr>
                </a:solidFill>
              </a:rPr>
              <a:t>m</a:t>
            </a:r>
            <a:r>
              <a:rPr lang="el-GR" i="1" dirty="0">
                <a:solidFill>
                  <a:schemeClr val="accent2">
                    <a:lumMod val="75000"/>
                  </a:schemeClr>
                </a:solidFill>
              </a:rPr>
              <a:t>. Τα σωματίδια αυτά </a:t>
            </a:r>
            <a:r>
              <a:rPr lang="el-GR" i="1" dirty="0" smtClean="0">
                <a:solidFill>
                  <a:schemeClr val="accent2">
                    <a:lumMod val="75000"/>
                  </a:schemeClr>
                </a:solidFill>
              </a:rPr>
              <a:t>παράγονται </a:t>
            </a:r>
            <a:r>
              <a:rPr lang="el-GR" i="1" dirty="0">
                <a:solidFill>
                  <a:schemeClr val="accent2">
                    <a:lumMod val="75000"/>
                  </a:schemeClr>
                </a:solidFill>
              </a:rPr>
              <a:t>συνήθως με μηχανικούς τρόπους. </a:t>
            </a:r>
          </a:p>
        </p:txBody>
      </p:sp>
    </p:spTree>
    <p:extLst>
      <p:ext uri="{BB962C8B-B14F-4D97-AF65-F5344CB8AC3E}">
        <p14:creationId xmlns:p14="http://schemas.microsoft.com/office/powerpoint/2010/main" val="3398482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ΔΙΑΦΟΡΕΣ ΧΟΝΔΡΟΚΟΚΚΩΝ ΚΑΙ ΛΕΠΤΟΚΟΚΚΩΝ ΣΩΜΑΤΙΔΙΩΝ</a:t>
            </a:r>
            <a:endParaRPr lang="el-GR" dirty="0"/>
          </a:p>
        </p:txBody>
      </p:sp>
      <p:sp>
        <p:nvSpPr>
          <p:cNvPr id="3" name="Θέση περιεχομένου 2"/>
          <p:cNvSpPr>
            <a:spLocks noGrp="1"/>
          </p:cNvSpPr>
          <p:nvPr>
            <p:ph idx="1"/>
          </p:nvPr>
        </p:nvSpPr>
        <p:spPr/>
        <p:txBody>
          <a:bodyPr/>
          <a:lstStyle/>
          <a:p>
            <a:r>
              <a:rPr lang="el-GR" i="1" dirty="0" smtClean="0">
                <a:solidFill>
                  <a:schemeClr val="accent2">
                    <a:lumMod val="75000"/>
                  </a:schemeClr>
                </a:solidFill>
              </a:rPr>
              <a:t>Τα χονδρόκοκκα από τα λεπτόκοκκα σωματίδια διαφέρουν </a:t>
            </a:r>
            <a:r>
              <a:rPr lang="el-GR" i="1" dirty="0">
                <a:solidFill>
                  <a:schemeClr val="accent2">
                    <a:lumMod val="75000"/>
                  </a:schemeClr>
                </a:solidFill>
              </a:rPr>
              <a:t>ως </a:t>
            </a:r>
            <a:r>
              <a:rPr lang="el-GR" i="1" dirty="0" smtClean="0">
                <a:solidFill>
                  <a:schemeClr val="accent2">
                    <a:lumMod val="75000"/>
                  </a:schemeClr>
                </a:solidFill>
              </a:rPr>
              <a:t>προς:</a:t>
            </a:r>
          </a:p>
          <a:p>
            <a:pPr>
              <a:buFont typeface="Arial" panose="020B0604020202020204" pitchFamily="34" charset="0"/>
              <a:buChar char="•"/>
            </a:pPr>
            <a:r>
              <a:rPr lang="el-GR" i="1" dirty="0" smtClean="0">
                <a:solidFill>
                  <a:schemeClr val="accent2">
                    <a:lumMod val="75000"/>
                  </a:schemeClr>
                </a:solidFill>
              </a:rPr>
              <a:t>την </a:t>
            </a:r>
            <a:r>
              <a:rPr lang="el-GR" i="1" dirty="0">
                <a:solidFill>
                  <a:schemeClr val="accent2">
                    <a:lumMod val="75000"/>
                  </a:schemeClr>
                </a:solidFill>
              </a:rPr>
              <a:t>προέλευσή τους, </a:t>
            </a:r>
            <a:endParaRPr lang="el-GR" i="1" dirty="0" smtClean="0">
              <a:solidFill>
                <a:schemeClr val="accent2">
                  <a:lumMod val="75000"/>
                </a:schemeClr>
              </a:solidFill>
            </a:endParaRPr>
          </a:p>
          <a:p>
            <a:pPr>
              <a:buFont typeface="Arial" panose="020B0604020202020204" pitchFamily="34" charset="0"/>
              <a:buChar char="•"/>
            </a:pPr>
            <a:r>
              <a:rPr lang="el-GR" i="1" dirty="0" smtClean="0">
                <a:solidFill>
                  <a:schemeClr val="accent2">
                    <a:lumMod val="75000"/>
                  </a:schemeClr>
                </a:solidFill>
              </a:rPr>
              <a:t>τη </a:t>
            </a:r>
            <a:r>
              <a:rPr lang="el-GR" i="1" dirty="0">
                <a:solidFill>
                  <a:schemeClr val="accent2">
                    <a:lumMod val="75000"/>
                  </a:schemeClr>
                </a:solidFill>
              </a:rPr>
              <a:t>χημική τους σύσταση, </a:t>
            </a:r>
            <a:endParaRPr lang="el-GR" i="1" dirty="0" smtClean="0">
              <a:solidFill>
                <a:schemeClr val="accent2">
                  <a:lumMod val="75000"/>
                </a:schemeClr>
              </a:solidFill>
            </a:endParaRPr>
          </a:p>
          <a:p>
            <a:pPr>
              <a:buFont typeface="Arial" panose="020B0604020202020204" pitchFamily="34" charset="0"/>
              <a:buChar char="•"/>
            </a:pPr>
            <a:r>
              <a:rPr lang="el-GR" i="1" dirty="0" smtClean="0">
                <a:solidFill>
                  <a:schemeClr val="accent2">
                    <a:lumMod val="75000"/>
                  </a:schemeClr>
                </a:solidFill>
              </a:rPr>
              <a:t>τις </a:t>
            </a:r>
            <a:r>
              <a:rPr lang="el-GR" i="1" dirty="0">
                <a:solidFill>
                  <a:schemeClr val="accent2">
                    <a:lumMod val="75000"/>
                  </a:schemeClr>
                </a:solidFill>
              </a:rPr>
              <a:t>διεργασίες απομάκρυνσης από την ατμόσφαιρα </a:t>
            </a:r>
            <a:r>
              <a:rPr lang="el-GR" i="1" dirty="0" smtClean="0">
                <a:solidFill>
                  <a:schemeClr val="accent2">
                    <a:lumMod val="75000"/>
                  </a:schemeClr>
                </a:solidFill>
              </a:rPr>
              <a:t>,</a:t>
            </a:r>
          </a:p>
          <a:p>
            <a:pPr>
              <a:buFont typeface="Arial" panose="020B0604020202020204" pitchFamily="34" charset="0"/>
              <a:buChar char="•"/>
            </a:pPr>
            <a:r>
              <a:rPr lang="el-GR" i="1" dirty="0" smtClean="0">
                <a:solidFill>
                  <a:schemeClr val="accent2">
                    <a:lumMod val="75000"/>
                  </a:schemeClr>
                </a:solidFill>
              </a:rPr>
              <a:t>τις </a:t>
            </a:r>
            <a:r>
              <a:rPr lang="el-GR" i="1" dirty="0">
                <a:solidFill>
                  <a:schemeClr val="accent2">
                    <a:lumMod val="75000"/>
                  </a:schemeClr>
                </a:solidFill>
              </a:rPr>
              <a:t>οπτικές ιδιότητες και </a:t>
            </a:r>
            <a:endParaRPr lang="el-GR" i="1" dirty="0" smtClean="0">
              <a:solidFill>
                <a:schemeClr val="accent2">
                  <a:lumMod val="75000"/>
                </a:schemeClr>
              </a:solidFill>
            </a:endParaRPr>
          </a:p>
          <a:p>
            <a:pPr>
              <a:buFont typeface="Arial" panose="020B0604020202020204" pitchFamily="34" charset="0"/>
              <a:buChar char="•"/>
            </a:pPr>
            <a:r>
              <a:rPr lang="el-GR" i="1" dirty="0" smtClean="0">
                <a:solidFill>
                  <a:schemeClr val="accent2">
                    <a:lumMod val="75000"/>
                  </a:schemeClr>
                </a:solidFill>
              </a:rPr>
              <a:t>τις </a:t>
            </a:r>
            <a:r>
              <a:rPr lang="el-GR" i="1" dirty="0">
                <a:solidFill>
                  <a:schemeClr val="accent2">
                    <a:lumMod val="75000"/>
                  </a:schemeClr>
                </a:solidFill>
              </a:rPr>
              <a:t>επιδράσεις τους στην υγεία του ανθρώπου </a:t>
            </a:r>
            <a:endParaRPr lang="el-GR" i="1" dirty="0" smtClean="0">
              <a:solidFill>
                <a:schemeClr val="accent2">
                  <a:lumMod val="75000"/>
                </a:schemeClr>
              </a:solidFill>
            </a:endParaRPr>
          </a:p>
          <a:p>
            <a:pPr marL="0" indent="0">
              <a:buNone/>
            </a:pPr>
            <a:r>
              <a:rPr lang="el-GR" i="1" u="sng" dirty="0" smtClean="0">
                <a:solidFill>
                  <a:schemeClr val="bg2">
                    <a:lumMod val="50000"/>
                  </a:schemeClr>
                </a:solidFill>
              </a:rPr>
              <a:t>Ουσιαστικά </a:t>
            </a:r>
            <a:r>
              <a:rPr lang="el-GR" i="1" u="sng" dirty="0">
                <a:solidFill>
                  <a:schemeClr val="bg2">
                    <a:lumMod val="50000"/>
                  </a:schemeClr>
                </a:solidFill>
              </a:rPr>
              <a:t>δηλαδή, οι δύο κατηγορίες σωματιδίων αποτελούν δύο διαφορετικούς τύπους ρύπων και συνεπώς θα πρέπει να μελετώνται ξεχωριστά.</a:t>
            </a:r>
          </a:p>
          <a:p>
            <a:pPr>
              <a:buFont typeface="Arial" panose="020B0604020202020204" pitchFamily="34" charset="0"/>
              <a:buChar char="•"/>
            </a:pPr>
            <a:endParaRPr lang="el-GR" i="1" dirty="0">
              <a:solidFill>
                <a:schemeClr val="accent2">
                  <a:lumMod val="75000"/>
                </a:schemeClr>
              </a:solidFill>
            </a:endParaRPr>
          </a:p>
        </p:txBody>
      </p:sp>
    </p:spTree>
    <p:extLst>
      <p:ext uri="{BB962C8B-B14F-4D97-AF65-F5344CB8AC3E}">
        <p14:creationId xmlns:p14="http://schemas.microsoft.com/office/powerpoint/2010/main" val="4051489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1099925902"/>
              </p:ext>
            </p:extLst>
          </p:nvPr>
        </p:nvGraphicFramePr>
        <p:xfrm>
          <a:off x="736979" y="122830"/>
          <a:ext cx="10877265" cy="6988226"/>
        </p:xfrm>
        <a:graphic>
          <a:graphicData uri="http://schemas.openxmlformats.org/drawingml/2006/table">
            <a:tbl>
              <a:tblPr firstRow="1" firstCol="1" bandRow="1">
                <a:tableStyleId>{5C22544A-7EE6-4342-B048-85BDC9FD1C3A}</a:tableStyleId>
              </a:tblPr>
              <a:tblGrid>
                <a:gridCol w="1600163"/>
                <a:gridCol w="2079757"/>
                <a:gridCol w="1439919"/>
                <a:gridCol w="2878713"/>
                <a:gridCol w="2878713"/>
              </a:tblGrid>
              <a:tr h="235742">
                <a:tc>
                  <a:txBody>
                    <a:bodyPr/>
                    <a:lstStyle/>
                    <a:p>
                      <a:pPr>
                        <a:lnSpc>
                          <a:spcPct val="150000"/>
                        </a:lnSpc>
                        <a:spcAft>
                          <a:spcPts val="0"/>
                        </a:spcAft>
                      </a:pPr>
                      <a:r>
                        <a:rPr lang="el-GR" sz="600" dirty="0">
                          <a:effectLst/>
                        </a:rPr>
                        <a:t> </a:t>
                      </a:r>
                      <a:endParaRPr lang="el-G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tc>
                <a:tc gridSpan="3">
                  <a:txBody>
                    <a:bodyPr/>
                    <a:lstStyle/>
                    <a:p>
                      <a:pPr algn="ctr">
                        <a:lnSpc>
                          <a:spcPct val="150000"/>
                        </a:lnSpc>
                        <a:spcAft>
                          <a:spcPts val="0"/>
                        </a:spcAft>
                      </a:pPr>
                      <a:r>
                        <a:rPr lang="el-GR" sz="1600" i="1" dirty="0">
                          <a:solidFill>
                            <a:schemeClr val="bg2">
                              <a:lumMod val="50000"/>
                            </a:schemeClr>
                          </a:solidFill>
                          <a:effectLst/>
                        </a:rPr>
                        <a:t>Λεπτόκοκκα σωματίδια</a:t>
                      </a:r>
                      <a:endParaRPr lang="el-GR" sz="1600" i="1"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600" i="1" dirty="0">
                          <a:solidFill>
                            <a:schemeClr val="bg2">
                              <a:lumMod val="50000"/>
                            </a:schemeClr>
                          </a:solidFill>
                          <a:effectLst/>
                        </a:rPr>
                        <a:t>Χονδρόκοκκα σωματίδια</a:t>
                      </a:r>
                      <a:endParaRPr lang="el-GR" sz="1600" i="1"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r>
              <a:tr h="235742">
                <a:tc>
                  <a:txBody>
                    <a:bodyPr/>
                    <a:lstStyle/>
                    <a:p>
                      <a:pPr>
                        <a:lnSpc>
                          <a:spcPct val="150000"/>
                        </a:lnSpc>
                        <a:spcAft>
                          <a:spcPts val="0"/>
                        </a:spcAft>
                      </a:pPr>
                      <a:r>
                        <a:rPr lang="el-GR" sz="600">
                          <a:effectLst/>
                        </a:rPr>
                        <a:t> </a:t>
                      </a:r>
                      <a:endParaRPr lang="el-GR" sz="70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tc>
                <a:tc gridSpan="2">
                  <a:txBody>
                    <a:bodyPr/>
                    <a:lstStyle/>
                    <a:p>
                      <a:pPr algn="ctr">
                        <a:lnSpc>
                          <a:spcPct val="150000"/>
                        </a:lnSpc>
                        <a:spcAft>
                          <a:spcPts val="0"/>
                        </a:spcAft>
                      </a:pPr>
                      <a:r>
                        <a:rPr lang="el-GR" sz="1400" dirty="0">
                          <a:effectLst/>
                        </a:rPr>
                        <a:t>Υπέρλεπτα σωματίδια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hMerge="1">
                  <a:txBody>
                    <a:bodyPr/>
                    <a:lstStyle/>
                    <a:p>
                      <a:endParaRPr lang="el-GR"/>
                    </a:p>
                  </a:txBody>
                  <a:tcPr/>
                </a:tc>
                <a:tc>
                  <a:txBody>
                    <a:bodyPr/>
                    <a:lstStyle/>
                    <a:p>
                      <a:pPr algn="ctr">
                        <a:lnSpc>
                          <a:spcPct val="150000"/>
                        </a:lnSpc>
                        <a:spcAft>
                          <a:spcPts val="0"/>
                        </a:spcAft>
                      </a:pPr>
                      <a:r>
                        <a:rPr lang="el-GR" sz="11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1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r>
              <a:tr h="269053">
                <a:tc>
                  <a:txBody>
                    <a:bodyPr/>
                    <a:lstStyle/>
                    <a:p>
                      <a:pPr>
                        <a:lnSpc>
                          <a:spcPct val="150000"/>
                        </a:lnSpc>
                        <a:spcAft>
                          <a:spcPts val="0"/>
                        </a:spcAft>
                      </a:pPr>
                      <a:r>
                        <a:rPr lang="el-GR" sz="600">
                          <a:effectLst/>
                        </a:rPr>
                        <a:t> </a:t>
                      </a:r>
                      <a:endParaRPr lang="el-GR" sz="70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tc>
                <a:tc>
                  <a:txBody>
                    <a:bodyPr/>
                    <a:lstStyle/>
                    <a:p>
                      <a:pPr algn="ctr">
                        <a:lnSpc>
                          <a:spcPct val="150000"/>
                        </a:lnSpc>
                        <a:spcAft>
                          <a:spcPts val="0"/>
                        </a:spcAft>
                      </a:pPr>
                      <a:r>
                        <a:rPr lang="el-GR" sz="1400" dirty="0">
                          <a:effectLst/>
                        </a:rPr>
                        <a:t>Υποκατηγορία πυρήνα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400" dirty="0">
                          <a:effectLst/>
                        </a:rPr>
                        <a:t>Σωματίδια </a:t>
                      </a:r>
                      <a:r>
                        <a:rPr lang="en-US" sz="1400" dirty="0">
                          <a:effectLst/>
                        </a:rPr>
                        <a:t>Aitken</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400" dirty="0">
                          <a:effectLst/>
                        </a:rPr>
                        <a:t>Υποκατηγορία συσσώρευσης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400">
                          <a:effectLst/>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r>
              <a:tr h="471484">
                <a:tc>
                  <a:txBody>
                    <a:bodyPr/>
                    <a:lstStyle/>
                    <a:p>
                      <a:pPr algn="ctr">
                        <a:lnSpc>
                          <a:spcPct val="150000"/>
                        </a:lnSpc>
                        <a:spcAft>
                          <a:spcPts val="0"/>
                        </a:spcAft>
                      </a:pPr>
                      <a:r>
                        <a:rPr lang="el-GR" sz="1600" i="1" dirty="0">
                          <a:solidFill>
                            <a:schemeClr val="bg2">
                              <a:lumMod val="50000"/>
                            </a:schemeClr>
                          </a:solidFill>
                          <a:effectLst/>
                        </a:rPr>
                        <a:t>Μέγεθος</a:t>
                      </a:r>
                      <a:endParaRPr lang="el-GR" sz="1600" i="1"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400" dirty="0">
                          <a:effectLst/>
                        </a:rPr>
                        <a:t>0.003 μ</a:t>
                      </a:r>
                      <a:r>
                        <a:rPr lang="en-US" sz="1400" dirty="0">
                          <a:effectLst/>
                        </a:rPr>
                        <a:t>m – </a:t>
                      </a:r>
                      <a:endParaRPr lang="el-GR" sz="1400" dirty="0">
                        <a:effectLst/>
                      </a:endParaRPr>
                    </a:p>
                    <a:p>
                      <a:pPr algn="ctr">
                        <a:lnSpc>
                          <a:spcPct val="150000"/>
                        </a:lnSpc>
                        <a:spcAft>
                          <a:spcPts val="0"/>
                        </a:spcAft>
                      </a:pPr>
                      <a:r>
                        <a:rPr lang="el-GR" sz="1400" dirty="0">
                          <a:effectLst/>
                        </a:rPr>
                        <a:t>0.01 μ</a:t>
                      </a:r>
                      <a:r>
                        <a:rPr lang="en-US" sz="1400" dirty="0">
                          <a:effectLst/>
                        </a:rPr>
                        <a:t>m</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n-US" sz="1400">
                          <a:effectLst/>
                        </a:rPr>
                        <a:t>0.01 </a:t>
                      </a:r>
                      <a:r>
                        <a:rPr lang="el-GR" sz="1400">
                          <a:effectLst/>
                        </a:rPr>
                        <a:t>μ</a:t>
                      </a:r>
                      <a:r>
                        <a:rPr lang="en-US" sz="1400">
                          <a:effectLst/>
                        </a:rPr>
                        <a:t>m –</a:t>
                      </a:r>
                      <a:endParaRPr lang="el-GR" sz="1400">
                        <a:effectLst/>
                      </a:endParaRPr>
                    </a:p>
                    <a:p>
                      <a:pPr algn="ctr">
                        <a:lnSpc>
                          <a:spcPct val="150000"/>
                        </a:lnSpc>
                        <a:spcAft>
                          <a:spcPts val="0"/>
                        </a:spcAft>
                      </a:pPr>
                      <a:r>
                        <a:rPr lang="en-US" sz="1400">
                          <a:effectLst/>
                        </a:rPr>
                        <a:t>0.1 </a:t>
                      </a:r>
                      <a:r>
                        <a:rPr lang="el-GR" sz="1400">
                          <a:effectLst/>
                        </a:rPr>
                        <a:t>μ</a:t>
                      </a:r>
                      <a:r>
                        <a:rPr lang="en-US" sz="1400">
                          <a:effectLst/>
                        </a:rPr>
                        <a:t>m</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n-US" sz="1400" dirty="0">
                          <a:effectLst/>
                        </a:rPr>
                        <a:t>0.1 </a:t>
                      </a:r>
                      <a:r>
                        <a:rPr lang="el-GR" sz="1400" dirty="0">
                          <a:effectLst/>
                        </a:rPr>
                        <a:t>μ</a:t>
                      </a:r>
                      <a:r>
                        <a:rPr lang="en-US" sz="1400" dirty="0">
                          <a:effectLst/>
                        </a:rPr>
                        <a:t>m – </a:t>
                      </a:r>
                      <a:r>
                        <a:rPr lang="el-GR" sz="1400" dirty="0">
                          <a:effectLst/>
                        </a:rPr>
                        <a:t>3 μ</a:t>
                      </a:r>
                      <a:r>
                        <a:rPr lang="en-US" sz="1400" dirty="0">
                          <a:effectLst/>
                        </a:rPr>
                        <a:t>m</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n-US" sz="1400" dirty="0">
                          <a:effectLst/>
                        </a:rPr>
                        <a:t>2.5 </a:t>
                      </a:r>
                      <a:r>
                        <a:rPr lang="el-GR" sz="1400" dirty="0">
                          <a:effectLst/>
                        </a:rPr>
                        <a:t>μ</a:t>
                      </a:r>
                      <a:r>
                        <a:rPr lang="en-US" sz="1400" dirty="0">
                          <a:effectLst/>
                        </a:rPr>
                        <a:t>m – 500 </a:t>
                      </a:r>
                      <a:r>
                        <a:rPr lang="el-GR" sz="1400" dirty="0">
                          <a:effectLst/>
                        </a:rPr>
                        <a:t>μ</a:t>
                      </a:r>
                      <a:r>
                        <a:rPr lang="en-US" sz="1400" dirty="0">
                          <a:effectLst/>
                        </a:rPr>
                        <a:t>m</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r>
              <a:tr h="269053">
                <a:tc rowSpan="2">
                  <a:txBody>
                    <a:bodyPr/>
                    <a:lstStyle/>
                    <a:p>
                      <a:pPr algn="ctr">
                        <a:lnSpc>
                          <a:spcPct val="150000"/>
                        </a:lnSpc>
                        <a:spcAft>
                          <a:spcPts val="0"/>
                        </a:spcAft>
                      </a:pPr>
                      <a:r>
                        <a:rPr lang="el-GR" sz="1600" i="1" dirty="0">
                          <a:solidFill>
                            <a:schemeClr val="bg2">
                              <a:lumMod val="50000"/>
                            </a:schemeClr>
                          </a:solidFill>
                          <a:effectLst/>
                        </a:rPr>
                        <a:t>Πηγές εκπομπής</a:t>
                      </a:r>
                      <a:endParaRPr lang="el-GR" sz="1600" i="1"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gridSpan="3">
                  <a:txBody>
                    <a:bodyPr/>
                    <a:lstStyle/>
                    <a:p>
                      <a:pPr algn="ctr">
                        <a:lnSpc>
                          <a:spcPct val="150000"/>
                        </a:lnSpc>
                        <a:spcAft>
                          <a:spcPts val="0"/>
                        </a:spcAft>
                      </a:pPr>
                      <a:r>
                        <a:rPr lang="el-GR" sz="1400" dirty="0">
                          <a:effectLst/>
                        </a:rPr>
                        <a:t>Ανθρωπογενείς πηγές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hMerge="1">
                  <a:txBody>
                    <a:bodyPr/>
                    <a:lstStyle/>
                    <a:p>
                      <a:endParaRPr lang="el-GR"/>
                    </a:p>
                  </a:txBody>
                  <a:tcPr/>
                </a:tc>
                <a:tc hMerge="1">
                  <a:txBody>
                    <a:bodyPr/>
                    <a:lstStyle/>
                    <a:p>
                      <a:endParaRPr lang="el-GR"/>
                    </a:p>
                  </a:txBody>
                  <a:tcPr/>
                </a:tc>
                <a:tc>
                  <a:txBody>
                    <a:bodyPr/>
                    <a:lstStyle/>
                    <a:p>
                      <a:pPr algn="ctr">
                        <a:lnSpc>
                          <a:spcPct val="150000"/>
                        </a:lnSpc>
                        <a:spcAft>
                          <a:spcPts val="0"/>
                        </a:spcAft>
                      </a:pPr>
                      <a:r>
                        <a:rPr lang="el-GR" sz="1400" dirty="0">
                          <a:effectLst/>
                        </a:rPr>
                        <a:t>Ανθρωπογενείς και φυσικές πηγές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r>
              <a:tr h="1414453">
                <a:tc vMerge="1">
                  <a:txBody>
                    <a:bodyPr/>
                    <a:lstStyle/>
                    <a:p>
                      <a:endParaRPr lang="el-GR"/>
                    </a:p>
                  </a:txBody>
                  <a:tcPr/>
                </a:tc>
                <a:tc gridSpan="2">
                  <a:txBody>
                    <a:bodyPr/>
                    <a:lstStyle/>
                    <a:p>
                      <a:pPr algn="ctr">
                        <a:lnSpc>
                          <a:spcPct val="150000"/>
                        </a:lnSpc>
                        <a:spcAft>
                          <a:spcPts val="0"/>
                        </a:spcAft>
                      </a:pPr>
                      <a:r>
                        <a:rPr lang="el-GR" sz="1400" dirty="0">
                          <a:effectLst/>
                        </a:rPr>
                        <a:t>Καύση</a:t>
                      </a:r>
                    </a:p>
                    <a:p>
                      <a:pPr algn="ctr">
                        <a:lnSpc>
                          <a:spcPct val="150000"/>
                        </a:lnSpc>
                        <a:spcAft>
                          <a:spcPts val="0"/>
                        </a:spcAft>
                      </a:pPr>
                      <a:r>
                        <a:rPr lang="el-GR" sz="1400" dirty="0">
                          <a:effectLst/>
                        </a:rPr>
                        <a:t>Συμπυκνώματα προϊόντων καύσης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hMerge="1">
                  <a:txBody>
                    <a:bodyPr/>
                    <a:lstStyle/>
                    <a:p>
                      <a:endParaRPr lang="el-GR"/>
                    </a:p>
                  </a:txBody>
                  <a:tcPr/>
                </a:tc>
                <a:tc>
                  <a:txBody>
                    <a:bodyPr/>
                    <a:lstStyle/>
                    <a:p>
                      <a:pPr algn="ctr">
                        <a:lnSpc>
                          <a:spcPct val="150000"/>
                        </a:lnSpc>
                        <a:spcAft>
                          <a:spcPts val="0"/>
                        </a:spcAft>
                      </a:pPr>
                      <a:r>
                        <a:rPr lang="el-GR" sz="1400" dirty="0">
                          <a:effectLst/>
                        </a:rPr>
                        <a:t>Καύση</a:t>
                      </a:r>
                    </a:p>
                    <a:p>
                      <a:pPr algn="ctr">
                        <a:lnSpc>
                          <a:spcPct val="150000"/>
                        </a:lnSpc>
                        <a:spcAft>
                          <a:spcPts val="0"/>
                        </a:spcAft>
                      </a:pPr>
                      <a:r>
                        <a:rPr lang="el-GR" sz="1400" dirty="0">
                          <a:effectLst/>
                        </a:rPr>
                        <a:t>Μεταφορές</a:t>
                      </a:r>
                    </a:p>
                    <a:p>
                      <a:pPr algn="ctr">
                        <a:lnSpc>
                          <a:spcPct val="150000"/>
                        </a:lnSpc>
                        <a:spcAft>
                          <a:spcPts val="0"/>
                        </a:spcAft>
                      </a:pPr>
                      <a:r>
                        <a:rPr lang="el-GR" sz="1400" dirty="0">
                          <a:effectLst/>
                        </a:rPr>
                        <a:t>Εκπομπές από βιομηχανικές διεργασίες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100" dirty="0">
                          <a:effectLst/>
                        </a:rPr>
                        <a:t>Καύση, μεταφορές, εκπομπές από βιομηχανικές διεργασίες</a:t>
                      </a:r>
                    </a:p>
                    <a:p>
                      <a:pPr algn="ctr">
                        <a:lnSpc>
                          <a:spcPct val="150000"/>
                        </a:lnSpc>
                        <a:spcAft>
                          <a:spcPts val="0"/>
                        </a:spcAft>
                      </a:pPr>
                      <a:r>
                        <a:rPr lang="el-GR" sz="1100" dirty="0">
                          <a:effectLst/>
                        </a:rPr>
                        <a:t>Σκόνη φυσικής και ανθρωπογενούς προέλευσης</a:t>
                      </a:r>
                    </a:p>
                    <a:p>
                      <a:pPr algn="ctr">
                        <a:lnSpc>
                          <a:spcPct val="150000"/>
                        </a:lnSpc>
                        <a:spcAft>
                          <a:spcPts val="0"/>
                        </a:spcAft>
                      </a:pPr>
                      <a:r>
                        <a:rPr lang="el-GR" sz="1100" dirty="0">
                          <a:effectLst/>
                        </a:rPr>
                        <a:t>Θαλάσσιο αεροζόλ</a:t>
                      </a:r>
                    </a:p>
                    <a:p>
                      <a:pPr algn="ctr">
                        <a:lnSpc>
                          <a:spcPct val="150000"/>
                        </a:lnSpc>
                        <a:spcAft>
                          <a:spcPts val="0"/>
                        </a:spcAft>
                      </a:pPr>
                      <a:r>
                        <a:rPr lang="el-GR" sz="1100" dirty="0">
                          <a:effectLst/>
                        </a:rPr>
                        <a:t>Αεροζόλ βιολογικής προέλευσης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r>
              <a:tr h="1885938">
                <a:tc>
                  <a:txBody>
                    <a:bodyPr/>
                    <a:lstStyle/>
                    <a:p>
                      <a:pPr algn="ctr">
                        <a:lnSpc>
                          <a:spcPct val="150000"/>
                        </a:lnSpc>
                        <a:spcAft>
                          <a:spcPts val="0"/>
                        </a:spcAft>
                      </a:pPr>
                      <a:r>
                        <a:rPr lang="el-GR" sz="1600" i="1" dirty="0">
                          <a:solidFill>
                            <a:schemeClr val="bg2">
                              <a:lumMod val="50000"/>
                            </a:schemeClr>
                          </a:solidFill>
                          <a:effectLst/>
                        </a:rPr>
                        <a:t>Χημική σύσταση</a:t>
                      </a:r>
                      <a:endParaRPr lang="el-GR" sz="1600" i="1"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gridSpan="2">
                  <a:txBody>
                    <a:bodyPr/>
                    <a:lstStyle/>
                    <a:p>
                      <a:pPr algn="ctr">
                        <a:lnSpc>
                          <a:spcPct val="150000"/>
                        </a:lnSpc>
                        <a:spcAft>
                          <a:spcPts val="0"/>
                        </a:spcAft>
                      </a:pPr>
                      <a:r>
                        <a:rPr lang="el-GR" sz="1400" dirty="0">
                          <a:effectLst/>
                        </a:rPr>
                        <a:t>Θείο</a:t>
                      </a:r>
                    </a:p>
                    <a:p>
                      <a:pPr algn="ctr">
                        <a:lnSpc>
                          <a:spcPct val="150000"/>
                        </a:lnSpc>
                        <a:spcAft>
                          <a:spcPts val="0"/>
                        </a:spcAft>
                      </a:pPr>
                      <a:r>
                        <a:rPr lang="el-GR" sz="1400" dirty="0">
                          <a:effectLst/>
                        </a:rPr>
                        <a:t>Στοιχειακός άνθρακας</a:t>
                      </a:r>
                    </a:p>
                    <a:p>
                      <a:pPr algn="ctr">
                        <a:lnSpc>
                          <a:spcPct val="150000"/>
                        </a:lnSpc>
                        <a:spcAft>
                          <a:spcPts val="0"/>
                        </a:spcAft>
                      </a:pPr>
                      <a:r>
                        <a:rPr lang="el-GR" sz="1400" dirty="0">
                          <a:effectLst/>
                        </a:rPr>
                        <a:t>Ενώσεις μετάλλων</a:t>
                      </a:r>
                    </a:p>
                    <a:p>
                      <a:pPr algn="ctr">
                        <a:lnSpc>
                          <a:spcPct val="150000"/>
                        </a:lnSpc>
                        <a:spcAft>
                          <a:spcPts val="0"/>
                        </a:spcAft>
                      </a:pPr>
                      <a:r>
                        <a:rPr lang="el-GR" sz="1400" dirty="0">
                          <a:effectLst/>
                        </a:rPr>
                        <a:t>Μεγάλης πτητικότητας οργανικές ενώσεις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hMerge="1">
                  <a:txBody>
                    <a:bodyPr/>
                    <a:lstStyle/>
                    <a:p>
                      <a:endParaRPr lang="el-GR"/>
                    </a:p>
                  </a:txBody>
                  <a:tcPr/>
                </a:tc>
                <a:tc>
                  <a:txBody>
                    <a:bodyPr/>
                    <a:lstStyle/>
                    <a:p>
                      <a:pPr algn="ctr">
                        <a:lnSpc>
                          <a:spcPct val="150000"/>
                        </a:lnSpc>
                        <a:spcAft>
                          <a:spcPts val="0"/>
                        </a:spcAft>
                      </a:pPr>
                      <a:r>
                        <a:rPr lang="el-GR" sz="1400" dirty="0">
                          <a:effectLst/>
                        </a:rPr>
                        <a:t>Θείο, άζωτο, αμμώνιο</a:t>
                      </a:r>
                    </a:p>
                    <a:p>
                      <a:pPr algn="ctr">
                        <a:lnSpc>
                          <a:spcPct val="150000"/>
                        </a:lnSpc>
                        <a:spcAft>
                          <a:spcPts val="0"/>
                        </a:spcAft>
                      </a:pPr>
                      <a:r>
                        <a:rPr lang="el-GR" sz="1400" dirty="0">
                          <a:effectLst/>
                        </a:rPr>
                        <a:t>Στοιχειακός άνθρακας</a:t>
                      </a:r>
                    </a:p>
                    <a:p>
                      <a:pPr algn="ctr">
                        <a:lnSpc>
                          <a:spcPct val="150000"/>
                        </a:lnSpc>
                        <a:spcAft>
                          <a:spcPts val="0"/>
                        </a:spcAft>
                      </a:pPr>
                      <a:r>
                        <a:rPr lang="el-GR" sz="1400" dirty="0">
                          <a:effectLst/>
                        </a:rPr>
                        <a:t>Οργανικές ενώσεις</a:t>
                      </a:r>
                    </a:p>
                    <a:p>
                      <a:pPr algn="ctr">
                        <a:lnSpc>
                          <a:spcPct val="150000"/>
                        </a:lnSpc>
                        <a:spcAft>
                          <a:spcPts val="0"/>
                        </a:spcAft>
                      </a:pPr>
                      <a:r>
                        <a:rPr lang="el-GR" sz="1400" dirty="0">
                          <a:effectLst/>
                        </a:rPr>
                        <a:t>Μέταλλα</a:t>
                      </a:r>
                    </a:p>
                    <a:p>
                      <a:pPr algn="ctr">
                        <a:lnSpc>
                          <a:spcPct val="150000"/>
                        </a:lnSpc>
                        <a:spcAft>
                          <a:spcPts val="0"/>
                        </a:spcAft>
                      </a:pPr>
                      <a:r>
                        <a:rPr lang="el-GR" sz="1400" dirty="0">
                          <a:effectLst/>
                        </a:rPr>
                        <a:t>Νερό</a:t>
                      </a:r>
                    </a:p>
                    <a:p>
                      <a:pPr>
                        <a:lnSpc>
                          <a:spcPct val="150000"/>
                        </a:lnSpc>
                        <a:spcAft>
                          <a:spcPts val="0"/>
                        </a:spcAft>
                      </a:pPr>
                      <a:r>
                        <a:rPr lang="el-GR" sz="1400" dirty="0">
                          <a:effectLst/>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algn="ctr">
                        <a:lnSpc>
                          <a:spcPct val="150000"/>
                        </a:lnSpc>
                        <a:spcAft>
                          <a:spcPts val="0"/>
                        </a:spcAft>
                      </a:pPr>
                      <a:r>
                        <a:rPr lang="el-GR" sz="1100" dirty="0">
                          <a:effectLst/>
                        </a:rPr>
                        <a:t>Οργανικός άνθρακας υπό τη μορφή ιών, γύρης, βακτηρίων, μυκήτων </a:t>
                      </a:r>
                      <a:r>
                        <a:rPr lang="el-GR" sz="1100" dirty="0" err="1">
                          <a:effectLst/>
                        </a:rPr>
                        <a:t>κλπ</a:t>
                      </a:r>
                      <a:r>
                        <a:rPr lang="el-GR" sz="1100" dirty="0">
                          <a:effectLst/>
                        </a:rPr>
                        <a:t> και από θραύσματα δρόμων και ελαστικών</a:t>
                      </a:r>
                    </a:p>
                    <a:p>
                      <a:pPr algn="ctr">
                        <a:lnSpc>
                          <a:spcPct val="150000"/>
                        </a:lnSpc>
                        <a:spcAft>
                          <a:spcPts val="0"/>
                        </a:spcAft>
                      </a:pPr>
                      <a:r>
                        <a:rPr lang="el-GR" sz="1100" dirty="0">
                          <a:effectLst/>
                        </a:rPr>
                        <a:t>Οργανικός άνθρακας από την καύση</a:t>
                      </a:r>
                    </a:p>
                    <a:p>
                      <a:pPr algn="ctr">
                        <a:lnSpc>
                          <a:spcPct val="150000"/>
                        </a:lnSpc>
                        <a:spcAft>
                          <a:spcPts val="0"/>
                        </a:spcAft>
                      </a:pPr>
                      <a:r>
                        <a:rPr lang="el-GR" sz="1100" dirty="0">
                          <a:effectLst/>
                        </a:rPr>
                        <a:t>Γεωλογικά συστατικά του στερεού φλοιού της γης από </a:t>
                      </a:r>
                      <a:r>
                        <a:rPr lang="el-GR" sz="1100" dirty="0" err="1">
                          <a:effectLst/>
                        </a:rPr>
                        <a:t>επαναιώρηση</a:t>
                      </a:r>
                      <a:r>
                        <a:rPr lang="el-GR" sz="1100" dirty="0">
                          <a:effectLst/>
                        </a:rPr>
                        <a:t> σκόνης</a:t>
                      </a:r>
                    </a:p>
                    <a:p>
                      <a:pPr algn="ctr">
                        <a:lnSpc>
                          <a:spcPct val="150000"/>
                        </a:lnSpc>
                        <a:spcAft>
                          <a:spcPts val="0"/>
                        </a:spcAft>
                      </a:pPr>
                      <a:r>
                        <a:rPr lang="el-GR" sz="1100" dirty="0">
                          <a:effectLst/>
                        </a:rPr>
                        <a:t>Μέταλλα από θαλάσσια αερολύματα και σκόνη</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r>
              <a:tr h="1687573">
                <a:tc>
                  <a:txBody>
                    <a:bodyPr/>
                    <a:lstStyle/>
                    <a:p>
                      <a:pPr algn="ctr">
                        <a:lnSpc>
                          <a:spcPct val="150000"/>
                        </a:lnSpc>
                        <a:spcAft>
                          <a:spcPts val="0"/>
                        </a:spcAft>
                      </a:pPr>
                      <a:r>
                        <a:rPr lang="el-GR" sz="1600" i="1" dirty="0" smtClean="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Διάφορα χαρακτηριστικά</a:t>
                      </a:r>
                      <a:endParaRPr lang="el-GR" sz="1600" i="1"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gridSpan="2">
                  <a:txBody>
                    <a:bodyPr/>
                    <a:lstStyle/>
                    <a:p>
                      <a:pPr marL="171450" indent="-171450" algn="ctr">
                        <a:lnSpc>
                          <a:spcPct val="150000"/>
                        </a:lnSpc>
                        <a:spcAft>
                          <a:spcPts val="0"/>
                        </a:spcAft>
                        <a:buFontTx/>
                        <a:buChar char="-"/>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Άφθονα</a:t>
                      </a:r>
                      <a:r>
                        <a:rPr lang="el-GR" sz="1400" baseline="0" dirty="0" smtClean="0">
                          <a:effectLst/>
                          <a:latin typeface="Calibri" panose="020F0502020204030204" pitchFamily="34" charset="0"/>
                          <a:ea typeface="Calibri" panose="020F0502020204030204" pitchFamily="34" charset="0"/>
                          <a:cs typeface="Times New Roman" panose="02020603050405020304" pitchFamily="18" charset="0"/>
                        </a:rPr>
                        <a:t> στην ατμόσφαιρα</a:t>
                      </a:r>
                    </a:p>
                    <a:p>
                      <a:pPr marL="171450" indent="-171450" algn="ctr">
                        <a:lnSpc>
                          <a:spcPct val="150000"/>
                        </a:lnSpc>
                        <a:spcAft>
                          <a:spcPts val="0"/>
                        </a:spcAft>
                        <a:buFontTx/>
                        <a:buChar char="-"/>
                      </a:pPr>
                      <a:r>
                        <a:rPr lang="el-GR" sz="1400" baseline="0" dirty="0" smtClean="0">
                          <a:effectLst/>
                          <a:latin typeface="Calibri" panose="020F0502020204030204" pitchFamily="34" charset="0"/>
                          <a:ea typeface="Calibri" panose="020F0502020204030204" pitchFamily="34" charset="0"/>
                          <a:cs typeface="Times New Roman" panose="02020603050405020304" pitchFamily="18" charset="0"/>
                        </a:rPr>
                        <a:t> Μικρή διάρκεια παραμονής στην ατμόσφαιρα διότι συσσωματώνονται σε μεγαλύτερα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hMerge="1">
                  <a:txBody>
                    <a:bodyPr/>
                    <a:lstStyle/>
                    <a:p>
                      <a:endParaRPr lang="el-GR"/>
                    </a:p>
                  </a:txBody>
                  <a:tcPr/>
                </a:tc>
                <a:tc>
                  <a:txBody>
                    <a:bodyPr/>
                    <a:lstStyle/>
                    <a:p>
                      <a:pPr algn="ctr">
                        <a:lnSpc>
                          <a:spcPct val="150000"/>
                        </a:lnSpc>
                        <a:spcAft>
                          <a:spcPts val="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 Μεγαλύτερη διάρκεια παραμονής στην ατμόσφαιρα από τις</a:t>
                      </a:r>
                      <a:r>
                        <a:rPr lang="el-GR" sz="1400" baseline="0" dirty="0" smtClean="0">
                          <a:effectLst/>
                          <a:latin typeface="Calibri" panose="020F0502020204030204" pitchFamily="34" charset="0"/>
                          <a:ea typeface="Calibri" panose="020F0502020204030204" pitchFamily="34" charset="0"/>
                          <a:cs typeface="Times New Roman" panose="02020603050405020304" pitchFamily="18" charset="0"/>
                        </a:rPr>
                        <a:t> άλλες κατηγορίες σωματιδίων</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c>
                  <a:txBody>
                    <a:bodyPr/>
                    <a:lstStyle/>
                    <a:p>
                      <a:pPr marL="171450" indent="-171450" algn="ctr">
                        <a:lnSpc>
                          <a:spcPct val="150000"/>
                        </a:lnSpc>
                        <a:spcAft>
                          <a:spcPts val="0"/>
                        </a:spcAft>
                        <a:buFontTx/>
                        <a:buChar char="-"/>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Μεγαλύτερη ταχύτητα</a:t>
                      </a:r>
                      <a:r>
                        <a:rPr lang="el-GR" sz="11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baseline="0" dirty="0" err="1" smtClean="0">
                          <a:effectLst/>
                          <a:latin typeface="Calibri" panose="020F0502020204030204" pitchFamily="34" charset="0"/>
                          <a:ea typeface="Calibri" panose="020F0502020204030204" pitchFamily="34" charset="0"/>
                          <a:cs typeface="Times New Roman" panose="02020603050405020304" pitchFamily="18" charset="0"/>
                        </a:rPr>
                        <a:t>βαρυτικής</a:t>
                      </a:r>
                      <a:r>
                        <a:rPr lang="el-GR" sz="1100" baseline="0" dirty="0" smtClean="0">
                          <a:effectLst/>
                          <a:latin typeface="Calibri" panose="020F0502020204030204" pitchFamily="34" charset="0"/>
                          <a:ea typeface="Calibri" panose="020F0502020204030204" pitchFamily="34" charset="0"/>
                          <a:cs typeface="Times New Roman" panose="02020603050405020304" pitchFamily="18" charset="0"/>
                        </a:rPr>
                        <a:t> κατακρήμνισης</a:t>
                      </a:r>
                    </a:p>
                    <a:p>
                      <a:pPr marL="171450" indent="-171450" algn="ctr">
                        <a:lnSpc>
                          <a:spcPct val="150000"/>
                        </a:lnSpc>
                        <a:spcAft>
                          <a:spcPts val="0"/>
                        </a:spcAft>
                        <a:buFontTx/>
                        <a:buChar char="-"/>
                      </a:pPr>
                      <a:r>
                        <a:rPr lang="el-GR" sz="1100" baseline="0" dirty="0" smtClean="0">
                          <a:effectLst/>
                          <a:latin typeface="Calibri" panose="020F0502020204030204" pitchFamily="34" charset="0"/>
                          <a:ea typeface="Calibri" panose="020F0502020204030204" pitchFamily="34" charset="0"/>
                          <a:cs typeface="Times New Roman" panose="02020603050405020304" pitchFamily="18" charset="0"/>
                        </a:rPr>
                        <a:t> Συνεπώς μικροί σχετικά χρόνοι παραμονής στην ατμόσφαιρα</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228" marR="46228" marT="0" marB="0" anchor="ctr"/>
                </a:tc>
              </a:tr>
            </a:tbl>
          </a:graphicData>
        </a:graphic>
      </p:graphicFrame>
    </p:spTree>
    <p:extLst>
      <p:ext uri="{BB962C8B-B14F-4D97-AF65-F5344CB8AC3E}">
        <p14:creationId xmlns:p14="http://schemas.microsoft.com/office/powerpoint/2010/main" val="973101926"/>
      </p:ext>
    </p:extLst>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780</TotalTime>
  <Words>2409</Words>
  <Application>Microsoft Office PowerPoint</Application>
  <PresentationFormat>Custom</PresentationFormat>
  <Paragraphs>208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Ανασκόπηση</vt:lpstr>
      <vt:lpstr>ΕΙΣΑΓΩΓΗ ΣΤΗΝ ΠΕΡΙΒΑΛΛΟΝΤΙΚΗ ΜΗΧΑΝΙΚΗ 3ο εξάμηνο, Τμήμα Μηχανικών Χωροταξίας, Πολεοδομίας και Περιφερειακής Ανάπτυξης, Πανεπιστήμιο Θεσσαλίας</vt:lpstr>
      <vt:lpstr>ΑΤΜΟΣΦΑΙΡΙΚΟΙ ΡΥΠΟΙ </vt:lpstr>
      <vt:lpstr>ΤΑΞΙΝΟΜΗΣΗ</vt:lpstr>
      <vt:lpstr>ΑΙΩΡΟΥΜΕΝΑ ΣΩΜΑΤΙΔΙΑ</vt:lpstr>
      <vt:lpstr>ΠΗΓΕΣ ΑΙΩΡΟΥΜΕΝΩΝ ΣΩΜΑΤΙΔΙΩΝ</vt:lpstr>
      <vt:lpstr>ΚΑΤΑΤΑΞΗ ΑΙΩΡΟΥΜΕΝΩΝ ΣΩΜΑΤΙΔΙΩΝ ΜΕ ΒΑΣΗ ΤΟΝ ΤΡΟΠΟ ΣΧΗΜΑΤΙΣΜΟΥ</vt:lpstr>
      <vt:lpstr>ΚΑΤΑΤΑΞΗ ΑΙΩΡΟΥΜΕΝΩΝ ΣΩΜΑΤΙΔΙΩΝ ΜΕ ΒΑΣΗ ΤΟ ΜΕΓΕΘΟΣ</vt:lpstr>
      <vt:lpstr>ΔΙΑΦΟΡΕΣ ΧΟΝΔΡΟΚΟΚΚΩΝ ΚΑΙ ΛΕΠΤΟΚΟΚΚΩΝ ΣΩΜΑΤΙΔΙΩΝ</vt:lpstr>
      <vt:lpstr>PowerPoint Presentation</vt:lpstr>
      <vt:lpstr>ΔΙΑΦΟΡΑ ΧΑΡΑΚΤΗΡΙΣΤΙΚΑ ΤΩΝ ΑΙΩΡΟΥΜΕΝΩΝ ΣΩΜΑΤΙΔΙΩΝ</vt:lpstr>
      <vt:lpstr>ΚΑΤΑΤΑΞΗ ΑΙΩΡΟΥΜΕΝΩΝ ΣΩΜΑΤΙΔΙΩΝ ΜΕ ΒΑΣΗ ΤΗ ΔΙΕΙΣΔΥΤΙΚΟΤΗΤΑ ΣΤΟΝ ΑΝΘΡΩΠΙΝΟ ΟΡΓΑΝΙΣΜΟ</vt:lpstr>
      <vt:lpstr>ΑΣ10 (PM10  Particulate Matter)</vt:lpstr>
      <vt:lpstr>ΤΡΟΠΟΙ ΚΑΘΑΡΙΣΜΟΥ ΑΕΡΟΛΥΜΑΤΩΝ</vt:lpstr>
      <vt:lpstr>ΠΕΡΙΟΡΙΣΜΟΣ ΤΗΣ ΡΥΠΑΝΣΗΣ ΑΠΟ ΑΕΡΙΑ</vt:lpstr>
      <vt:lpstr>ΣΥΜΠΥΚΝΩΣΗ</vt:lpstr>
      <vt:lpstr>ΑΠΟΡΡΟΦΗΣΗ</vt:lpstr>
      <vt:lpstr>ΠΡΟΣΡΟΦΗΣΗ</vt:lpstr>
      <vt:lpstr>ΚΑΥΣΗ – ΘΕΡΜΙΚΗ ΟΞΕΙΔΩΣΗ</vt:lpstr>
      <vt:lpstr>ΧΗΜΙΚΗ ΚΑΤΕΡΓΑΣΙΑ</vt:lpstr>
      <vt:lpstr>ΤΡΟΠΟΙ ΚΑΘΑΡΙΣΜΟΥ ΑΙΩΡΟΥΜΕΝΩΝ ΣΩΜΑΤΙΔΙΩΝ</vt:lpstr>
      <vt:lpstr>ΘΑΛΑΜΟΙ ΒΑΡΥΤΗΤΑΣ</vt:lpstr>
      <vt:lpstr>ΑΕΡΟΚΥΚΛΩΝΕΣ</vt:lpstr>
      <vt:lpstr>ΣΑΚΚΟΦΙΛΤΡΑ</vt:lpstr>
      <vt:lpstr>ΠΥΡΓΟΙ ΕΚΠΛΥΣΗΣ - ΨΕΚΑΣΜΟΥ</vt:lpstr>
      <vt:lpstr>ΗΛΕΚΤΡΟΦΙΛΤΡΑ</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ΕΙΣΑΓΩΓΗ ΣΤΗΝ ΠΕΡΙΒΑΛΛΟΝΤΙΚΗ ΜΗΧΑΝΙΚΗ 3ο εξάμηνο, Τμήμα Μηχανικών Χωροταξίας, Πολεοδομίας και Περιφερειακής Ανάπτυξης, Πανεπιστήμιο Θεσσαλίας</dc:title>
  <dc:creator>user</dc:creator>
  <cp:lastModifiedBy>KATERINA</cp:lastModifiedBy>
  <cp:revision>58</cp:revision>
  <dcterms:created xsi:type="dcterms:W3CDTF">2016-10-06T10:12:29Z</dcterms:created>
  <dcterms:modified xsi:type="dcterms:W3CDTF">2016-10-16T08:51:42Z</dcterms:modified>
</cp:coreProperties>
</file>