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8" r:id="rId3"/>
    <p:sldId id="259" r:id="rId4"/>
    <p:sldId id="284" r:id="rId5"/>
    <p:sldId id="262" r:id="rId6"/>
    <p:sldId id="261" r:id="rId7"/>
    <p:sldId id="273" r:id="rId8"/>
    <p:sldId id="269" r:id="rId9"/>
    <p:sldId id="271" r:id="rId10"/>
    <p:sldId id="270" r:id="rId11"/>
    <p:sldId id="274" r:id="rId12"/>
    <p:sldId id="291" r:id="rId13"/>
    <p:sldId id="276" r:id="rId14"/>
    <p:sldId id="272" r:id="rId15"/>
    <p:sldId id="282" r:id="rId16"/>
    <p:sldId id="277" r:id="rId17"/>
    <p:sldId id="265" r:id="rId18"/>
    <p:sldId id="285" r:id="rId19"/>
    <p:sldId id="260" r:id="rId20"/>
    <p:sldId id="286" r:id="rId21"/>
    <p:sldId id="283" r:id="rId22"/>
    <p:sldId id="287" r:id="rId23"/>
    <p:sldId id="264" r:id="rId24"/>
    <p:sldId id="288" r:id="rId25"/>
    <p:sldId id="290" r:id="rId26"/>
    <p:sldId id="266" r:id="rId27"/>
    <p:sldId id="263" r:id="rId28"/>
    <p:sldId id="268" r:id="rId29"/>
    <p:sldId id="267" r:id="rId30"/>
    <p:sldId id="278" r:id="rId31"/>
    <p:sldId id="292" r:id="rId32"/>
    <p:sldId id="295" r:id="rId33"/>
    <p:sldId id="293" r:id="rId34"/>
    <p:sldId id="296" r:id="rId35"/>
    <p:sldId id="294" r:id="rId36"/>
    <p:sldId id="279" r:id="rId37"/>
    <p:sldId id="281" r:id="rId38"/>
    <p:sldId id="280"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p:cViewPr>
        <p:scale>
          <a:sx n="66" d="100"/>
          <a:sy n="66" d="100"/>
        </p:scale>
        <p:origin x="-2934" y="-9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B0DDCD7-86BF-4F8D-8ED1-B5594BB5BA28}" type="datetimeFigureOut">
              <a:rPr lang="el-GR" smtClean="0"/>
              <a:pPr/>
              <a:t>10/1/2019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2730A4-E968-49E4-BC83-43FCD63211A5}" type="slidenum">
              <a:rPr lang="el-GR" smtClean="0"/>
              <a:pPr/>
              <a:t>‹#›</a:t>
            </a:fld>
            <a:endParaRPr lang="el-G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0DDCD7-86BF-4F8D-8ED1-B5594BB5BA28}" type="datetimeFigureOut">
              <a:rPr lang="el-GR" smtClean="0"/>
              <a:pPr/>
              <a:t>10/1/2019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2730A4-E968-49E4-BC83-43FCD63211A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0DDCD7-86BF-4F8D-8ED1-B5594BB5BA28}" type="datetimeFigureOut">
              <a:rPr lang="el-GR" smtClean="0"/>
              <a:pPr/>
              <a:t>10/1/2019</a:t>
            </a:fld>
            <a:endParaRPr lang="el-GR"/>
          </a:p>
        </p:txBody>
      </p:sp>
      <p:sp>
        <p:nvSpPr>
          <p:cNvPr id="5" name="Footer Placeholder 4"/>
          <p:cNvSpPr>
            <a:spLocks noGrp="1"/>
          </p:cNvSpPr>
          <p:nvPr>
            <p:ph type="ftr" sz="quarter" idx="11"/>
          </p:nvPr>
        </p:nvSpPr>
        <p:spPr>
          <a:xfrm>
            <a:off x="2640597" y="6377459"/>
            <a:ext cx="3836404" cy="365125"/>
          </a:xfrm>
        </p:spPr>
        <p:txBody>
          <a:bodyPr/>
          <a:lstStyle/>
          <a:p>
            <a:endParaRPr lang="el-GR"/>
          </a:p>
        </p:txBody>
      </p:sp>
      <p:sp>
        <p:nvSpPr>
          <p:cNvPr id="6" name="Slide Number Placeholder 5"/>
          <p:cNvSpPr>
            <a:spLocks noGrp="1"/>
          </p:cNvSpPr>
          <p:nvPr>
            <p:ph type="sldNum" sz="quarter" idx="12"/>
          </p:nvPr>
        </p:nvSpPr>
        <p:spPr/>
        <p:txBody>
          <a:bodyPr/>
          <a:lstStyle/>
          <a:p>
            <a:fld id="{472730A4-E968-49E4-BC83-43FCD63211A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0DDCD7-86BF-4F8D-8ED1-B5594BB5BA28}" type="datetimeFigureOut">
              <a:rPr lang="el-GR" smtClean="0"/>
              <a:pPr/>
              <a:t>10/1/2019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2730A4-E968-49E4-BC83-43FCD63211A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0DDCD7-86BF-4F8D-8ED1-B5594BB5BA28}" type="datetimeFigureOut">
              <a:rPr lang="el-GR" smtClean="0"/>
              <a:pPr/>
              <a:t>10/1/2019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2730A4-E968-49E4-BC83-43FCD63211A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0DDCD7-86BF-4F8D-8ED1-B5594BB5BA28}" type="datetimeFigureOut">
              <a:rPr lang="el-GR" smtClean="0"/>
              <a:pPr/>
              <a:t>10/1/2019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72730A4-E968-49E4-BC83-43FCD63211A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0DDCD7-86BF-4F8D-8ED1-B5594BB5BA28}" type="datetimeFigureOut">
              <a:rPr lang="el-GR" smtClean="0"/>
              <a:pPr/>
              <a:t>10/1/2019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72730A4-E968-49E4-BC83-43FCD63211A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0DDCD7-86BF-4F8D-8ED1-B5594BB5BA28}" type="datetimeFigureOut">
              <a:rPr lang="el-GR" smtClean="0"/>
              <a:pPr/>
              <a:t>10/1/2019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72730A4-E968-49E4-BC83-43FCD63211A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DDCD7-86BF-4F8D-8ED1-B5594BB5BA28}" type="datetimeFigureOut">
              <a:rPr lang="el-GR" smtClean="0"/>
              <a:pPr/>
              <a:t>10/1/2019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72730A4-E968-49E4-BC83-43FCD63211A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0DDCD7-86BF-4F8D-8ED1-B5594BB5BA28}" type="datetimeFigureOut">
              <a:rPr lang="el-GR" smtClean="0"/>
              <a:pPr/>
              <a:t>10/1/2019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72730A4-E968-49E4-BC83-43FCD63211A5}" type="slidenum">
              <a:rPr lang="el-GR" smtClean="0"/>
              <a:pPr/>
              <a:t>‹#›</a:t>
            </a:fld>
            <a:endParaRPr lang="el-G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B0DDCD7-86BF-4F8D-8ED1-B5594BB5BA28}" type="datetimeFigureOut">
              <a:rPr lang="el-GR" smtClean="0"/>
              <a:pPr/>
              <a:t>10/1/2019</a:t>
            </a:fld>
            <a:endParaRPr lang="el-G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l-GR"/>
          </a:p>
        </p:txBody>
      </p:sp>
      <p:sp>
        <p:nvSpPr>
          <p:cNvPr id="7" name="Slide Number Placeholder 6"/>
          <p:cNvSpPr>
            <a:spLocks noGrp="1"/>
          </p:cNvSpPr>
          <p:nvPr>
            <p:ph type="sldNum" sz="quarter" idx="12"/>
          </p:nvPr>
        </p:nvSpPr>
        <p:spPr>
          <a:xfrm>
            <a:off x="8339328" y="1170432"/>
            <a:ext cx="733864" cy="201168"/>
          </a:xfrm>
        </p:spPr>
        <p:txBody>
          <a:bodyPr/>
          <a:lstStyle/>
          <a:p>
            <a:fld id="{472730A4-E968-49E4-BC83-43FCD63211A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B0DDCD7-86BF-4F8D-8ED1-B5594BB5BA28}" type="datetimeFigureOut">
              <a:rPr lang="el-GR" smtClean="0"/>
              <a:pPr/>
              <a:t>10/1/2019</a:t>
            </a:fld>
            <a:endParaRPr lang="el-G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l-G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72730A4-E968-49E4-BC83-43FCD63211A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CvBfHwUxHI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QMFhAULtpoA"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7Gx1Pv02w3Q"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3SZ6cf0EkAM"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PJvosb4UC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vimaorthodoxias.gr/eipan/sfodri-antidrasi-ton-theologon-tis-magnisias-gia-thriskeitika-kai-proini-proseixi-binte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C0N_f1dGHIA"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Sp-X2RYzrXM&amp;t=53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newpost.gr/politiki/661594/filhs-skotadismos-mesaiwnas-h-apofash-toy-ste-gia-ta-thrhskeytik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ntsireve.blogspot.com/"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hyperlink" Target="http://www.fimes.gr/2016/09/thriskeutika-allages/#axzz5VzzmAzJl" TargetMode="External"/><Relationship Id="rId13" Type="http://schemas.openxmlformats.org/officeDocument/2006/relationships/hyperlink" Target="https://katohika.gr/ellada/vomva-megatonon-apo-ste-akyres-oles-oi-allages-fili-sto-mathima-thriskeftikon-klonizete-ti-thriskeftiki-christianiki-syneidisi-epithesi-apo-syriza/" TargetMode="External"/><Relationship Id="rId18" Type="http://schemas.openxmlformats.org/officeDocument/2006/relationships/hyperlink" Target="http://ntsireve.blogspot.com/" TargetMode="External"/><Relationship Id="rId3" Type="http://schemas.openxmlformats.org/officeDocument/2006/relationships/hyperlink" Target="https://www.pentapostagma.gr/2011/02/blog-post_6548.html" TargetMode="External"/><Relationship Id="rId7" Type="http://schemas.openxmlformats.org/officeDocument/2006/relationships/hyperlink" Target="https://www.newsit.gr/ellada/terma-ta-thriskeytika-sta-sxoleia-opos-ta-kserame-sarotikes-allages-sto-mathima-me-tainies-kai-ntokimanter/1174138/" TargetMode="External"/><Relationship Id="rId12" Type="http://schemas.openxmlformats.org/officeDocument/2006/relationships/hyperlink" Target="http://newpost.gr/politiki/661594/filhs-skotadismos-mesaiwnas-h-apofash-toy-ste-gia-ta-thrhskeytika" TargetMode="External"/><Relationship Id="rId17" Type="http://schemas.openxmlformats.org/officeDocument/2006/relationships/hyperlink" Target="https://www.news247.gr/incoming/o-ieros-polemos-gia-ta-thriskeytika.6593116.html" TargetMode="External"/><Relationship Id="rId2" Type="http://schemas.openxmlformats.org/officeDocument/2006/relationships/hyperlink" Target="https://diagoras.wordpress.com/2010/01/21/church_and_state/" TargetMode="External"/><Relationship Id="rId16" Type="http://schemas.openxmlformats.org/officeDocument/2006/relationships/hyperlink" Target="https://www.ekklisiaonline.gr/nea/gavroglou-gia-thriskeftika-katalixame-me-tin-ekklisia-se-kati-kino/" TargetMode="External"/><Relationship Id="rId1" Type="http://schemas.openxmlformats.org/officeDocument/2006/relationships/slideLayout" Target="../slideLayouts/slideLayout2.xml"/><Relationship Id="rId6" Type="http://schemas.openxmlformats.org/officeDocument/2006/relationships/hyperlink" Target="https://www.protothema.gr/politics/article/606929/filis-allazoun-apo-fetos-ta-thriskeutika-sta-sholeia-/" TargetMode="External"/><Relationship Id="rId11" Type="http://schemas.openxmlformats.org/officeDocument/2006/relationships/hyperlink" Target="https://www.protothema.gr/greece/article/612527/ieri-orgi-gia-ta-aparadekta-thriskeutika-kai-tin-epithesi-fili/" TargetMode="External"/><Relationship Id="rId5" Type="http://schemas.openxmlformats.org/officeDocument/2006/relationships/hyperlink" Target="https://www.alfavita.gr/ekpaideysi/188622_apokleistiko-ti-dilose-o-filis-gia-ta-thriskeytika-sta-sholeia-tin-ekklisia-tin" TargetMode="External"/><Relationship Id="rId15" Type="http://schemas.openxmlformats.org/officeDocument/2006/relationships/hyperlink" Target="http://www.enikos.gr/politics/411424/to-skitso-minyma-tou-kammenou-ston-fili-photo" TargetMode="External"/><Relationship Id="rId10" Type="http://schemas.openxmlformats.org/officeDocument/2006/relationships/hyperlink" Target="https://www.dikaiologitika.gr/eidhseis/paideia/80300/antidraseis-ton-theologon-stis-diloseis-fili-gia-ta-thriskeftika" TargetMode="External"/><Relationship Id="rId19" Type="http://schemas.openxmlformats.org/officeDocument/2006/relationships/hyperlink" Target="https://www.protothema.gr/greece/article/754118/nea-upourgiki-apofasi-gavroglou-gia-tis-apallages-ton-mathiton-apo-ta-thriskeutika/" TargetMode="External"/><Relationship Id="rId4" Type="http://schemas.openxmlformats.org/officeDocument/2006/relationships/hyperlink" Target="http://thriskeftika.blogspot.com/2011/11/blog-post_4520.html" TargetMode="External"/><Relationship Id="rId9" Type="http://schemas.openxmlformats.org/officeDocument/2006/relationships/hyperlink" Target="https://tvxs.gr/news/ellada/pos-tha-ginontai-ta-thriskeytika-me-stixoys-toy-alkinooy-kai-toy-thalassinoy" TargetMode="External"/><Relationship Id="rId14" Type="http://schemas.openxmlformats.org/officeDocument/2006/relationships/hyperlink" Target="http://www.ant1news.gr/news/Politics/article/499814/polemos-gia-ta-thriskeytika-meta-to-freno-toy-ste-stis-allages-fi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_EfAs3Ch48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nAh45vCMOBQ"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flhgCevxvnY"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260648"/>
            <a:ext cx="7344816" cy="1008112"/>
          </a:xfrm>
        </p:spPr>
        <p:txBody>
          <a:bodyPr>
            <a:normAutofit fontScale="90000"/>
          </a:bodyPr>
          <a:lstStyle/>
          <a:p>
            <a:pPr algn="l"/>
            <a:r>
              <a:rPr lang="el-GR" sz="3100" dirty="0" smtClean="0">
                <a:latin typeface="Cambria" pitchFamily="18" charset="0"/>
              </a:rPr>
              <a:t>Πανεπιστήμιο Θεσσάλιας</a:t>
            </a:r>
            <a:r>
              <a:rPr lang="el-GR" dirty="0" smtClean="0">
                <a:latin typeface="Cambria" pitchFamily="18" charset="0"/>
              </a:rPr>
              <a:t/>
            </a:r>
            <a:br>
              <a:rPr lang="el-GR" dirty="0" smtClean="0">
                <a:latin typeface="Cambria" pitchFamily="18" charset="0"/>
              </a:rPr>
            </a:br>
            <a:r>
              <a:rPr lang="el-GR" sz="2700" dirty="0" smtClean="0">
                <a:latin typeface="Cambria" pitchFamily="18" charset="0"/>
              </a:rPr>
              <a:t>Τμήμα Ιστορίας, Αρχαιολογίας και Κοινωνικής Ανθρωπολογίας</a:t>
            </a:r>
            <a:endParaRPr lang="el-GR" sz="2700" dirty="0">
              <a:latin typeface="Cambria" pitchFamily="18" charset="0"/>
            </a:endParaRPr>
          </a:p>
        </p:txBody>
      </p:sp>
      <p:sp>
        <p:nvSpPr>
          <p:cNvPr id="3" name="Subtitle 2"/>
          <p:cNvSpPr>
            <a:spLocks noGrp="1"/>
          </p:cNvSpPr>
          <p:nvPr>
            <p:ph type="subTitle" idx="1"/>
          </p:nvPr>
        </p:nvSpPr>
        <p:spPr>
          <a:xfrm>
            <a:off x="467544" y="1412776"/>
            <a:ext cx="8208912" cy="5229200"/>
          </a:xfrm>
        </p:spPr>
        <p:txBody>
          <a:bodyPr>
            <a:normAutofit/>
          </a:bodyPr>
          <a:lstStyle/>
          <a:p>
            <a:endParaRPr lang="el-GR" dirty="0"/>
          </a:p>
          <a:p>
            <a:endParaRPr lang="el-GR" dirty="0" smtClean="0"/>
          </a:p>
          <a:p>
            <a:endParaRPr lang="el-GR" dirty="0"/>
          </a:p>
          <a:p>
            <a:endParaRPr lang="el-GR" dirty="0" smtClean="0"/>
          </a:p>
          <a:p>
            <a:endParaRPr lang="el-GR" dirty="0"/>
          </a:p>
          <a:p>
            <a:endParaRPr lang="el-GR" dirty="0" smtClean="0"/>
          </a:p>
          <a:p>
            <a:endParaRPr lang="el-GR" dirty="0" smtClean="0"/>
          </a:p>
          <a:p>
            <a:endParaRPr lang="el-GR" sz="2200" i="1" dirty="0" smtClean="0">
              <a:solidFill>
                <a:schemeClr val="tx1"/>
              </a:solidFill>
            </a:endParaRPr>
          </a:p>
          <a:p>
            <a:r>
              <a:rPr lang="el-GR" sz="2200" i="1" dirty="0" smtClean="0">
                <a:solidFill>
                  <a:schemeClr val="tx1"/>
                </a:solidFill>
              </a:rPr>
              <a:t>Καθηγήτρια</a:t>
            </a:r>
            <a:r>
              <a:rPr lang="el-GR" sz="2200" dirty="0" smtClean="0">
                <a:solidFill>
                  <a:schemeClr val="tx1"/>
                </a:solidFill>
              </a:rPr>
              <a:t>: Γιακουμάκη Βασιλική</a:t>
            </a:r>
          </a:p>
          <a:p>
            <a:r>
              <a:rPr lang="el-GR" sz="2200" i="1" dirty="0" smtClean="0">
                <a:solidFill>
                  <a:schemeClr val="tx1"/>
                </a:solidFill>
              </a:rPr>
              <a:t>Φοιτήτρια</a:t>
            </a:r>
            <a:r>
              <a:rPr lang="el-GR" sz="2200" dirty="0" smtClean="0">
                <a:solidFill>
                  <a:schemeClr val="tx1"/>
                </a:solidFill>
              </a:rPr>
              <a:t>: Πιτσίλκα Γεωργία</a:t>
            </a:r>
          </a:p>
          <a:p>
            <a:endParaRPr lang="el-GR" sz="2200" dirty="0" smtClean="0">
              <a:solidFill>
                <a:schemeClr val="tx1"/>
              </a:solidFill>
            </a:endParaRPr>
          </a:p>
          <a:p>
            <a:r>
              <a:rPr lang="el-GR" sz="1800" dirty="0" smtClean="0">
                <a:solidFill>
                  <a:schemeClr val="tx1"/>
                </a:solidFill>
              </a:rPr>
              <a:t>Βόλος, 15/11/2018</a:t>
            </a:r>
            <a:endParaRPr lang="el-GR" sz="1800" dirty="0">
              <a:solidFill>
                <a:schemeClr val="tx1"/>
              </a:solidFill>
            </a:endParaRPr>
          </a:p>
        </p:txBody>
      </p:sp>
      <p:pic>
        <p:nvPicPr>
          <p:cNvPr id="4" name="Picture 3" descr="1200px-UTH-logo-greek.jpg"/>
          <p:cNvPicPr>
            <a:picLocks noChangeAspect="1"/>
          </p:cNvPicPr>
          <p:nvPr/>
        </p:nvPicPr>
        <p:blipFill>
          <a:blip r:embed="rId2" cstate="print"/>
          <a:stretch>
            <a:fillRect/>
          </a:stretch>
        </p:blipFill>
        <p:spPr>
          <a:xfrm>
            <a:off x="251520" y="260648"/>
            <a:ext cx="1008112" cy="1008112"/>
          </a:xfrm>
          <a:prstGeom prst="rect">
            <a:avLst/>
          </a:prstGeom>
        </p:spPr>
      </p:pic>
      <p:pic>
        <p:nvPicPr>
          <p:cNvPr id="6" name="Picture 5" descr="church_and_state_1.jpg"/>
          <p:cNvPicPr>
            <a:picLocks noChangeAspect="1"/>
          </p:cNvPicPr>
          <p:nvPr/>
        </p:nvPicPr>
        <p:blipFill>
          <a:blip r:embed="rId3" cstate="print"/>
          <a:stretch>
            <a:fillRect/>
          </a:stretch>
        </p:blipFill>
        <p:spPr>
          <a:xfrm>
            <a:off x="2627784" y="1844824"/>
            <a:ext cx="6516216" cy="3275778"/>
          </a:xfrm>
          <a:prstGeom prst="rect">
            <a:avLst/>
          </a:prstGeom>
        </p:spPr>
      </p:pic>
      <p:sp>
        <p:nvSpPr>
          <p:cNvPr id="7" name="TextBox 6"/>
          <p:cNvSpPr txBox="1"/>
          <p:nvPr/>
        </p:nvSpPr>
        <p:spPr>
          <a:xfrm>
            <a:off x="-180528" y="1988840"/>
            <a:ext cx="2952328" cy="2708434"/>
          </a:xfrm>
          <a:prstGeom prst="rect">
            <a:avLst/>
          </a:prstGeom>
          <a:noFill/>
        </p:spPr>
        <p:txBody>
          <a:bodyPr wrap="square" rtlCol="0">
            <a:spAutoFit/>
          </a:bodyPr>
          <a:lstStyle/>
          <a:p>
            <a:pPr algn="ctr"/>
            <a:r>
              <a:rPr lang="el-GR" sz="3400" b="1" dirty="0" smtClean="0">
                <a:solidFill>
                  <a:schemeClr val="tx2">
                    <a:lumMod val="90000"/>
                  </a:schemeClr>
                </a:solidFill>
              </a:rPr>
              <a:t>Αλλαγές του μαθήματος των θρησκευτικών</a:t>
            </a:r>
          </a:p>
          <a:p>
            <a:pPr algn="ctr"/>
            <a:r>
              <a:rPr lang="el-GR" sz="3400" b="1" dirty="0" smtClean="0">
                <a:solidFill>
                  <a:schemeClr val="tx2">
                    <a:lumMod val="90000"/>
                  </a:schemeClr>
                </a:solidFill>
              </a:rPr>
              <a:t> 2015-2018</a:t>
            </a:r>
            <a:endParaRPr lang="el-GR" sz="3400" b="1" dirty="0">
              <a:solidFill>
                <a:schemeClr val="tx2">
                  <a:lumMod val="9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0" dirty="0" smtClean="0"/>
              <a:t/>
            </a:r>
            <a:br>
              <a:rPr lang="el-GR" b="0" dirty="0" smtClean="0"/>
            </a:br>
            <a:r>
              <a:rPr lang="en-SG" dirty="0" err="1" smtClean="0"/>
              <a:t>Rihanna</a:t>
            </a:r>
            <a:r>
              <a:rPr lang="en-SG" dirty="0" smtClean="0"/>
              <a:t> </a:t>
            </a:r>
            <a:br>
              <a:rPr lang="en-SG" dirty="0" smtClean="0"/>
            </a:br>
            <a:r>
              <a:rPr lang="el-GR" dirty="0" smtClean="0"/>
              <a:t>«</a:t>
            </a:r>
            <a:r>
              <a:rPr lang="en-SG" dirty="0" smtClean="0"/>
              <a:t>Umbrella</a:t>
            </a:r>
            <a:r>
              <a:rPr lang="el-GR" dirty="0" smtClean="0"/>
              <a:t>» </a:t>
            </a:r>
            <a:r>
              <a:rPr lang="el-GR" sz="2700" dirty="0" smtClean="0"/>
              <a:t>(2008)</a:t>
            </a:r>
            <a:r>
              <a:rPr lang="en-SG" b="0" dirty="0" smtClean="0"/>
              <a:t/>
            </a:r>
            <a:br>
              <a:rPr lang="en-SG" b="0" dirty="0" smtClean="0"/>
            </a:br>
            <a:endParaRPr lang="el-GR" dirty="0"/>
          </a:p>
        </p:txBody>
      </p:sp>
      <p:sp>
        <p:nvSpPr>
          <p:cNvPr id="4" name="Content Placeholder 3"/>
          <p:cNvSpPr>
            <a:spLocks noGrp="1"/>
          </p:cNvSpPr>
          <p:nvPr>
            <p:ph idx="1"/>
          </p:nvPr>
        </p:nvSpPr>
        <p:spPr>
          <a:xfrm>
            <a:off x="0" y="1556792"/>
            <a:ext cx="9144000" cy="4968551"/>
          </a:xfrm>
        </p:spPr>
        <p:txBody>
          <a:bodyPr numCol="2">
            <a:normAutofit fontScale="85000" lnSpcReduction="20000"/>
          </a:bodyPr>
          <a:lstStyle/>
          <a:p>
            <a:pPr>
              <a:buNone/>
            </a:pPr>
            <a:r>
              <a:rPr lang="en-US" sz="1300" dirty="0" smtClean="0"/>
              <a:t>          Uh huh, uh huh</a:t>
            </a:r>
            <a:br>
              <a:rPr lang="en-US" sz="1300" dirty="0" smtClean="0"/>
            </a:br>
            <a:r>
              <a:rPr lang="en-US" sz="1300" dirty="0" smtClean="0"/>
              <a:t>Yeah, </a:t>
            </a:r>
            <a:r>
              <a:rPr lang="en-US" sz="1300" dirty="0" err="1" smtClean="0"/>
              <a:t>Rihanna</a:t>
            </a:r>
            <a:r>
              <a:rPr lang="en-US" sz="1300" dirty="0" smtClean="0"/>
              <a:t/>
            </a:r>
            <a:br>
              <a:rPr lang="en-US" sz="1300" dirty="0" smtClean="0"/>
            </a:br>
            <a:r>
              <a:rPr lang="en-US" sz="1300" dirty="0" smtClean="0"/>
              <a:t>Uh huh, uh huh </a:t>
            </a:r>
            <a:br>
              <a:rPr lang="en-US" sz="1300" dirty="0" smtClean="0"/>
            </a:br>
            <a:r>
              <a:rPr lang="en-US" sz="1300" dirty="0" smtClean="0"/>
              <a:t>Good girl gone bad</a:t>
            </a:r>
            <a:br>
              <a:rPr lang="en-US" sz="1300" dirty="0" smtClean="0"/>
            </a:br>
            <a:r>
              <a:rPr lang="en-US" sz="1300" dirty="0" smtClean="0"/>
              <a:t>Uh huh, uh huh </a:t>
            </a:r>
            <a:br>
              <a:rPr lang="en-US" sz="1300" dirty="0" smtClean="0"/>
            </a:br>
            <a:r>
              <a:rPr lang="en-US" sz="1300" dirty="0" smtClean="0"/>
              <a:t>Take three, action</a:t>
            </a:r>
            <a:br>
              <a:rPr lang="en-US" sz="1300" dirty="0" smtClean="0"/>
            </a:br>
            <a:r>
              <a:rPr lang="en-US" sz="1300" dirty="0" smtClean="0"/>
              <a:t>Uh huh, uh huh, ho</a:t>
            </a:r>
          </a:p>
          <a:p>
            <a:pPr>
              <a:buNone/>
            </a:pPr>
            <a:r>
              <a:rPr lang="en-US" sz="1300" dirty="0" smtClean="0"/>
              <a:t>            No clouds in my stones</a:t>
            </a:r>
            <a:br>
              <a:rPr lang="en-US" sz="1300" dirty="0" smtClean="0"/>
            </a:br>
            <a:r>
              <a:rPr lang="en-US" sz="1300" dirty="0" smtClean="0"/>
              <a:t>Let it rain, I hydroplane into fame</a:t>
            </a:r>
            <a:br>
              <a:rPr lang="en-US" sz="1300" dirty="0" smtClean="0"/>
            </a:br>
            <a:r>
              <a:rPr lang="en-US" sz="1300" dirty="0" err="1" smtClean="0"/>
              <a:t>Comin</a:t>
            </a:r>
            <a:r>
              <a:rPr lang="en-US" sz="1300" dirty="0" smtClean="0"/>
              <a:t>' down at the Dow Jones</a:t>
            </a:r>
            <a:br>
              <a:rPr lang="en-US" sz="1300" dirty="0" smtClean="0"/>
            </a:br>
            <a:r>
              <a:rPr lang="en-US" sz="1300" dirty="0" smtClean="0"/>
              <a:t>When the clouds come, we gone</a:t>
            </a:r>
            <a:br>
              <a:rPr lang="en-US" sz="1300" dirty="0" smtClean="0"/>
            </a:br>
            <a:r>
              <a:rPr lang="en-US" sz="1300" dirty="0" smtClean="0"/>
              <a:t>We </a:t>
            </a:r>
            <a:r>
              <a:rPr lang="en-US" sz="1300" dirty="0" err="1" smtClean="0"/>
              <a:t>Rocafella</a:t>
            </a:r>
            <a:r>
              <a:rPr lang="en-US" sz="1300" dirty="0" smtClean="0"/>
              <a:t/>
            </a:r>
            <a:br>
              <a:rPr lang="en-US" sz="1300" dirty="0" smtClean="0"/>
            </a:br>
            <a:r>
              <a:rPr lang="en-US" sz="1300" dirty="0" smtClean="0"/>
              <a:t>We fly higher than weather</a:t>
            </a:r>
            <a:br>
              <a:rPr lang="en-US" sz="1300" dirty="0" smtClean="0"/>
            </a:br>
            <a:r>
              <a:rPr lang="en-US" sz="1300" dirty="0" smtClean="0"/>
              <a:t>In G5's or better</a:t>
            </a:r>
            <a:br>
              <a:rPr lang="en-US" sz="1300" dirty="0" smtClean="0"/>
            </a:br>
            <a:r>
              <a:rPr lang="en-US" sz="1300" dirty="0" smtClean="0"/>
              <a:t>You know me</a:t>
            </a:r>
            <a:br>
              <a:rPr lang="en-US" sz="1300" dirty="0" smtClean="0"/>
            </a:br>
            <a:r>
              <a:rPr lang="en-US" sz="1300" dirty="0" smtClean="0"/>
              <a:t>In anticipation for precipitation stack chips for the rainy day</a:t>
            </a:r>
            <a:br>
              <a:rPr lang="en-US" sz="1300" dirty="0" smtClean="0"/>
            </a:br>
            <a:r>
              <a:rPr lang="en-US" sz="1300" dirty="0" smtClean="0"/>
              <a:t>Rain man is back with little Ms. Sunshine</a:t>
            </a:r>
            <a:br>
              <a:rPr lang="en-US" sz="1300" dirty="0" smtClean="0"/>
            </a:br>
            <a:r>
              <a:rPr lang="en-US" sz="1300" dirty="0" err="1" smtClean="0"/>
              <a:t>Rihanna</a:t>
            </a:r>
            <a:r>
              <a:rPr lang="en-US" sz="1300" dirty="0" smtClean="0"/>
              <a:t>, where you at?</a:t>
            </a:r>
          </a:p>
          <a:p>
            <a:pPr>
              <a:buNone/>
            </a:pPr>
            <a:r>
              <a:rPr lang="en-US" sz="1300" dirty="0" smtClean="0"/>
              <a:t>           You have my heart, and we'll never be worlds apart</a:t>
            </a:r>
            <a:br>
              <a:rPr lang="en-US" sz="1300" dirty="0" smtClean="0"/>
            </a:br>
            <a:r>
              <a:rPr lang="en-US" sz="1300" dirty="0" smtClean="0"/>
              <a:t>Maybe in magazines, but you'll still be my star</a:t>
            </a:r>
            <a:br>
              <a:rPr lang="en-US" sz="1300" dirty="0" smtClean="0"/>
            </a:br>
            <a:r>
              <a:rPr lang="en-US" sz="1300" dirty="0" smtClean="0"/>
              <a:t>Baby, 'cause in the dark</a:t>
            </a:r>
            <a:br>
              <a:rPr lang="en-US" sz="1300" dirty="0" smtClean="0"/>
            </a:br>
            <a:r>
              <a:rPr lang="en-US" sz="1300" dirty="0" smtClean="0"/>
              <a:t>You can't see shiny cars</a:t>
            </a:r>
            <a:br>
              <a:rPr lang="en-US" sz="1300" dirty="0" smtClean="0"/>
            </a:br>
            <a:r>
              <a:rPr lang="en-US" sz="1300" dirty="0" smtClean="0"/>
              <a:t>And that's when you need me there</a:t>
            </a:r>
            <a:br>
              <a:rPr lang="en-US" sz="1300" dirty="0" smtClean="0"/>
            </a:br>
            <a:r>
              <a:rPr lang="en-US" sz="1300" dirty="0" smtClean="0"/>
              <a:t>With you I'll always share</a:t>
            </a:r>
            <a:br>
              <a:rPr lang="en-US" sz="1300" dirty="0" smtClean="0"/>
            </a:br>
            <a:r>
              <a:rPr lang="en-US" sz="1300" dirty="0" smtClean="0"/>
              <a:t>Because</a:t>
            </a:r>
          </a:p>
          <a:p>
            <a:pPr>
              <a:buNone/>
            </a:pPr>
            <a:r>
              <a:rPr lang="en-US" sz="1300" dirty="0" smtClean="0"/>
              <a:t>             When  the sun shines, we shine together</a:t>
            </a:r>
            <a:br>
              <a:rPr lang="en-US" sz="1300" dirty="0" smtClean="0"/>
            </a:br>
            <a:r>
              <a:rPr lang="en-US" sz="1300" dirty="0" smtClean="0"/>
              <a:t>Told you I'll be here forever</a:t>
            </a:r>
            <a:br>
              <a:rPr lang="en-US" sz="1300" dirty="0" smtClean="0"/>
            </a:br>
            <a:r>
              <a:rPr lang="en-US" sz="1300" dirty="0" smtClean="0"/>
              <a:t>Said I'll always be your friend</a:t>
            </a:r>
            <a:br>
              <a:rPr lang="en-US" sz="1300" dirty="0" smtClean="0"/>
            </a:br>
            <a:r>
              <a:rPr lang="en-US" sz="1300" dirty="0" smtClean="0"/>
              <a:t>Took an oath that I'm a stick it out 'til the end</a:t>
            </a:r>
            <a:br>
              <a:rPr lang="en-US" sz="1300" dirty="0" smtClean="0"/>
            </a:br>
            <a:r>
              <a:rPr lang="en-US" sz="1300" dirty="0" smtClean="0"/>
              <a:t>Now that it's raining more than ever</a:t>
            </a:r>
            <a:br>
              <a:rPr lang="en-US" sz="1300" dirty="0" smtClean="0"/>
            </a:br>
            <a:r>
              <a:rPr lang="en-US" sz="1300" dirty="0" smtClean="0"/>
              <a:t>Know that we still have each other</a:t>
            </a:r>
            <a:br>
              <a:rPr lang="en-US" sz="1300" dirty="0" smtClean="0"/>
            </a:br>
            <a:r>
              <a:rPr lang="en-US" sz="1300" dirty="0" smtClean="0"/>
              <a:t>You can stand under my umbrella</a:t>
            </a:r>
            <a:br>
              <a:rPr lang="en-US" sz="1300" dirty="0" smtClean="0"/>
            </a:br>
            <a:r>
              <a:rPr lang="en-US" sz="1300" dirty="0" smtClean="0"/>
              <a:t>You can stand under my umbrella, </a:t>
            </a:r>
            <a:r>
              <a:rPr lang="en-US" sz="1300" dirty="0" err="1" smtClean="0"/>
              <a:t>ella</a:t>
            </a:r>
            <a:r>
              <a:rPr lang="en-US" sz="1300" dirty="0" smtClean="0"/>
              <a:t>, </a:t>
            </a:r>
            <a:r>
              <a:rPr lang="en-US" sz="1300" dirty="0" err="1" smtClean="0"/>
              <a:t>ella</a:t>
            </a:r>
            <a:r>
              <a:rPr lang="en-US" sz="1300" dirty="0" smtClean="0"/>
              <a:t>, eh, eh, eh</a:t>
            </a:r>
            <a:br>
              <a:rPr lang="en-US" sz="1300" dirty="0" smtClean="0"/>
            </a:br>
            <a:r>
              <a:rPr lang="en-US" sz="1300" dirty="0" smtClean="0"/>
              <a:t>Under my umbrella, </a:t>
            </a:r>
            <a:r>
              <a:rPr lang="en-US" sz="1300" dirty="0" err="1" smtClean="0"/>
              <a:t>ella</a:t>
            </a:r>
            <a:r>
              <a:rPr lang="en-US" sz="1300" dirty="0" smtClean="0"/>
              <a:t>, </a:t>
            </a:r>
            <a:r>
              <a:rPr lang="en-US" sz="1300" dirty="0" err="1" smtClean="0"/>
              <a:t>ella</a:t>
            </a:r>
            <a:r>
              <a:rPr lang="en-US" sz="1300" dirty="0" smtClean="0"/>
              <a:t>, eh, eh, eh</a:t>
            </a:r>
            <a:br>
              <a:rPr lang="en-US" sz="1300" dirty="0" smtClean="0"/>
            </a:br>
            <a:r>
              <a:rPr lang="en-US" sz="1300" dirty="0" smtClean="0"/>
              <a:t>Under my umbrella, </a:t>
            </a:r>
            <a:r>
              <a:rPr lang="en-US" sz="1300" dirty="0" err="1" smtClean="0"/>
              <a:t>ella</a:t>
            </a:r>
            <a:r>
              <a:rPr lang="en-US" sz="1300" dirty="0" smtClean="0"/>
              <a:t>, </a:t>
            </a:r>
            <a:r>
              <a:rPr lang="en-US" sz="1300" dirty="0" err="1" smtClean="0"/>
              <a:t>ella</a:t>
            </a:r>
            <a:r>
              <a:rPr lang="en-US" sz="1300" dirty="0" smtClean="0"/>
              <a:t>, eh, eh, eh</a:t>
            </a:r>
            <a:br>
              <a:rPr lang="en-US" sz="1300" dirty="0" smtClean="0"/>
            </a:br>
            <a:r>
              <a:rPr lang="en-US" sz="1300" dirty="0" smtClean="0"/>
              <a:t>Under my umbrella, </a:t>
            </a:r>
            <a:r>
              <a:rPr lang="en-US" sz="1300" dirty="0" err="1" smtClean="0"/>
              <a:t>ella</a:t>
            </a:r>
            <a:r>
              <a:rPr lang="en-US" sz="1300" dirty="0" smtClean="0"/>
              <a:t>, </a:t>
            </a:r>
            <a:r>
              <a:rPr lang="en-US" sz="1300" dirty="0" err="1" smtClean="0"/>
              <a:t>ella</a:t>
            </a:r>
            <a:r>
              <a:rPr lang="en-US" sz="1300" dirty="0" smtClean="0"/>
              <a:t>, eh, eh, eh, eh, eh, eh</a:t>
            </a:r>
          </a:p>
          <a:p>
            <a:pPr>
              <a:buNone/>
            </a:pPr>
            <a:r>
              <a:rPr lang="en-US" sz="1300" dirty="0" smtClean="0"/>
              <a:t>           These fancy things will never come in between</a:t>
            </a:r>
            <a:br>
              <a:rPr lang="en-US" sz="1300" dirty="0" smtClean="0"/>
            </a:br>
            <a:r>
              <a:rPr lang="en-US" sz="1300" dirty="0" smtClean="0"/>
              <a:t>You're part of my entity, here for infinity</a:t>
            </a:r>
            <a:br>
              <a:rPr lang="en-US" sz="1300" dirty="0" smtClean="0"/>
            </a:br>
            <a:r>
              <a:rPr lang="en-US" sz="1300" dirty="0" smtClean="0"/>
              <a:t>When the world has took its part</a:t>
            </a:r>
            <a:br>
              <a:rPr lang="en-US" sz="1300" dirty="0" smtClean="0"/>
            </a:br>
            <a:r>
              <a:rPr lang="en-US" sz="1300" dirty="0" smtClean="0"/>
              <a:t>When the world has dealt its cards</a:t>
            </a:r>
            <a:br>
              <a:rPr lang="en-US" sz="1300" dirty="0" smtClean="0"/>
            </a:br>
            <a:r>
              <a:rPr lang="en-US" sz="1300" dirty="0" smtClean="0"/>
              <a:t>If the hand is hard, together we'll mend your heart</a:t>
            </a:r>
            <a:br>
              <a:rPr lang="en-US" sz="1300" dirty="0" smtClean="0"/>
            </a:br>
            <a:r>
              <a:rPr lang="en-US" sz="1300" dirty="0" smtClean="0"/>
              <a:t>Because</a:t>
            </a:r>
          </a:p>
          <a:p>
            <a:pPr>
              <a:buNone/>
            </a:pPr>
            <a:r>
              <a:rPr lang="en-US" sz="1300" dirty="0" smtClean="0"/>
              <a:t>           You can run into my arms</a:t>
            </a:r>
            <a:br>
              <a:rPr lang="en-US" sz="1300" dirty="0" smtClean="0"/>
            </a:br>
            <a:r>
              <a:rPr lang="en-US" sz="1300" dirty="0" smtClean="0"/>
              <a:t>It's okay, don't be alarmed</a:t>
            </a:r>
            <a:br>
              <a:rPr lang="en-US" sz="1300" dirty="0" smtClean="0"/>
            </a:br>
            <a:r>
              <a:rPr lang="en-US" sz="1300" dirty="0" smtClean="0"/>
              <a:t>(Come into me)</a:t>
            </a:r>
            <a:br>
              <a:rPr lang="en-US" sz="1300" dirty="0" smtClean="0"/>
            </a:br>
            <a:r>
              <a:rPr lang="en-US" sz="1300" dirty="0" smtClean="0"/>
              <a:t>(There's no distance in between our love)</a:t>
            </a:r>
            <a:br>
              <a:rPr lang="en-US" sz="1300" dirty="0" smtClean="0"/>
            </a:br>
            <a:r>
              <a:rPr lang="en-US" sz="1300" dirty="0" smtClean="0"/>
              <a:t>So I'm </a:t>
            </a:r>
            <a:r>
              <a:rPr lang="en-US" sz="1300" dirty="0" err="1" smtClean="0"/>
              <a:t>gonna</a:t>
            </a:r>
            <a:r>
              <a:rPr lang="en-US" sz="1300" dirty="0" smtClean="0"/>
              <a:t> let the rain pour</a:t>
            </a:r>
            <a:br>
              <a:rPr lang="en-US" sz="1300" dirty="0" smtClean="0"/>
            </a:br>
            <a:r>
              <a:rPr lang="en-US" sz="1300" dirty="0" smtClean="0"/>
              <a:t>I'll be all you need and more</a:t>
            </a:r>
            <a:br>
              <a:rPr lang="en-US" sz="1300" dirty="0" smtClean="0"/>
            </a:br>
            <a:r>
              <a:rPr lang="en-US" sz="1300" dirty="0" smtClean="0"/>
              <a:t>Because</a:t>
            </a:r>
          </a:p>
          <a:p>
            <a:pPr>
              <a:buNone/>
            </a:pPr>
            <a:r>
              <a:rPr lang="en-US" sz="1300" dirty="0" smtClean="0"/>
              <a:t>            It's raining, raining</a:t>
            </a:r>
            <a:br>
              <a:rPr lang="en-US" sz="1300" dirty="0" smtClean="0"/>
            </a:br>
            <a:r>
              <a:rPr lang="en-US" sz="1300" dirty="0" smtClean="0"/>
              <a:t>Ooh, baby, it's raining, raining</a:t>
            </a:r>
            <a:br>
              <a:rPr lang="en-US" sz="1300" dirty="0" smtClean="0"/>
            </a:br>
            <a:r>
              <a:rPr lang="en-US" sz="1300" dirty="0" smtClean="0"/>
              <a:t>Baby, come into me</a:t>
            </a:r>
            <a:br>
              <a:rPr lang="en-US" sz="1300" dirty="0" smtClean="0"/>
            </a:br>
            <a:r>
              <a:rPr lang="en-US" sz="1300" dirty="0" smtClean="0"/>
              <a:t>Come into me</a:t>
            </a:r>
            <a:br>
              <a:rPr lang="en-US" sz="1300" dirty="0" smtClean="0"/>
            </a:br>
            <a:r>
              <a:rPr lang="en-US" sz="1300" dirty="0" smtClean="0"/>
              <a:t>It's raining, raining</a:t>
            </a:r>
            <a:br>
              <a:rPr lang="en-US" sz="1300" dirty="0" smtClean="0"/>
            </a:br>
            <a:r>
              <a:rPr lang="en-US" sz="1300" dirty="0" smtClean="0"/>
              <a:t>Ooh, baby, it's raining, raining</a:t>
            </a:r>
            <a:br>
              <a:rPr lang="en-US" sz="1300" dirty="0" smtClean="0"/>
            </a:br>
            <a:r>
              <a:rPr lang="en-US" sz="1300" dirty="0" smtClean="0"/>
              <a:t>You can always come into me</a:t>
            </a:r>
            <a:br>
              <a:rPr lang="en-US" sz="1300" dirty="0" smtClean="0"/>
            </a:br>
            <a:r>
              <a:rPr lang="en-US" sz="1300" dirty="0" smtClean="0"/>
              <a:t>Come into me</a:t>
            </a:r>
            <a:br>
              <a:rPr lang="en-US" sz="1300" dirty="0" smtClean="0"/>
            </a:br>
            <a:r>
              <a:rPr lang="en-US" sz="1300" dirty="0" smtClean="0"/>
              <a:t>It's pouring rain</a:t>
            </a:r>
            <a:br>
              <a:rPr lang="en-US" sz="1300" dirty="0" smtClean="0"/>
            </a:br>
            <a:r>
              <a:rPr lang="en-US" sz="1300" dirty="0" smtClean="0"/>
              <a:t>It's pouring rain</a:t>
            </a:r>
            <a:br>
              <a:rPr lang="en-US" sz="1300" dirty="0" smtClean="0"/>
            </a:br>
            <a:r>
              <a:rPr lang="en-US" sz="1300" dirty="0" smtClean="0"/>
              <a:t>Come into me</a:t>
            </a:r>
            <a:br>
              <a:rPr lang="en-US" sz="1300" dirty="0" smtClean="0"/>
            </a:br>
            <a:r>
              <a:rPr lang="en-US" sz="1300" dirty="0" smtClean="0"/>
              <a:t>Come into me</a:t>
            </a:r>
            <a:br>
              <a:rPr lang="en-US" sz="1300" dirty="0" smtClean="0"/>
            </a:br>
            <a:r>
              <a:rPr lang="en-US" sz="1300" dirty="0" smtClean="0"/>
              <a:t>It's pouring rain</a:t>
            </a:r>
            <a:br>
              <a:rPr lang="en-US" sz="1300" dirty="0" smtClean="0"/>
            </a:br>
            <a:r>
              <a:rPr lang="en-US" sz="1300" dirty="0" smtClean="0"/>
              <a:t>It's pouring rain</a:t>
            </a:r>
          </a:p>
          <a:p>
            <a:endParaRPr lang="en-US" sz="1300" dirty="0" smtClean="0"/>
          </a:p>
          <a:p>
            <a:endParaRPr lang="el-GR" dirty="0"/>
          </a:p>
        </p:txBody>
      </p:sp>
      <p:sp>
        <p:nvSpPr>
          <p:cNvPr id="6" name="TextBox 5"/>
          <p:cNvSpPr txBox="1"/>
          <p:nvPr/>
        </p:nvSpPr>
        <p:spPr>
          <a:xfrm>
            <a:off x="4103440" y="6534834"/>
            <a:ext cx="5040560" cy="646331"/>
          </a:xfrm>
          <a:prstGeom prst="rect">
            <a:avLst/>
          </a:prstGeom>
          <a:noFill/>
        </p:spPr>
        <p:txBody>
          <a:bodyPr wrap="square" rtlCol="0">
            <a:spAutoFit/>
          </a:bodyPr>
          <a:lstStyle/>
          <a:p>
            <a:r>
              <a:rPr lang="en-SG" dirty="0" smtClean="0">
                <a:hlinkClick r:id="rId2"/>
              </a:rPr>
              <a:t>https://www.youtube.com/watch?v=CvBfHwUxHIk</a:t>
            </a:r>
            <a:endParaRPr lang="en-SG" dirty="0" smtClean="0"/>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2400"/>
            <a:ext cx="8507288" cy="1251062"/>
          </a:xfrm>
        </p:spPr>
        <p:txBody>
          <a:bodyPr>
            <a:normAutofit fontScale="90000"/>
          </a:bodyPr>
          <a:lstStyle/>
          <a:p>
            <a:r>
              <a:rPr lang="el-GR" dirty="0" smtClean="0"/>
              <a:t>Παντελής Θαλασσινός</a:t>
            </a:r>
            <a:br>
              <a:rPr lang="el-GR" dirty="0" smtClean="0"/>
            </a:br>
            <a:r>
              <a:rPr lang="el-GR" dirty="0" smtClean="0"/>
              <a:t>«Ο δικός μου Θεός» </a:t>
            </a:r>
            <a:r>
              <a:rPr lang="el-GR" sz="2700" dirty="0" smtClean="0"/>
              <a:t>(2013)</a:t>
            </a:r>
            <a:endParaRPr lang="el-GR" sz="2700" dirty="0"/>
          </a:p>
        </p:txBody>
      </p:sp>
      <p:sp>
        <p:nvSpPr>
          <p:cNvPr id="3" name="Content Placeholder 2"/>
          <p:cNvSpPr>
            <a:spLocks noGrp="1"/>
          </p:cNvSpPr>
          <p:nvPr>
            <p:ph sz="half" idx="1"/>
          </p:nvPr>
        </p:nvSpPr>
        <p:spPr>
          <a:xfrm>
            <a:off x="-252536" y="1484784"/>
            <a:ext cx="4495800" cy="5373216"/>
          </a:xfrm>
        </p:spPr>
        <p:txBody>
          <a:bodyPr>
            <a:normAutofit fontScale="55000" lnSpcReduction="20000"/>
          </a:bodyPr>
          <a:lstStyle/>
          <a:p>
            <a:pPr>
              <a:buNone/>
            </a:pPr>
            <a:r>
              <a:rPr lang="el-GR" sz="3600" dirty="0" smtClean="0"/>
              <a:t>       Ο δικός μου Θεός</a:t>
            </a:r>
            <a:br>
              <a:rPr lang="el-GR" sz="3600" dirty="0" smtClean="0"/>
            </a:br>
            <a:r>
              <a:rPr lang="el-GR" sz="3600" dirty="0" smtClean="0"/>
              <a:t>δε μυρίζει λιβάνι, </a:t>
            </a:r>
            <a:br>
              <a:rPr lang="el-GR" sz="3600" dirty="0" smtClean="0"/>
            </a:br>
            <a:r>
              <a:rPr lang="el-GR" sz="3600" dirty="0" smtClean="0"/>
              <a:t>δεν φοράει στεφάνι</a:t>
            </a:r>
            <a:br>
              <a:rPr lang="el-GR" sz="3600" dirty="0" smtClean="0"/>
            </a:br>
            <a:r>
              <a:rPr lang="el-GR" sz="3600" dirty="0" smtClean="0"/>
              <a:t>κι έχει μαύρα μαλλιά.</a:t>
            </a:r>
            <a:br>
              <a:rPr lang="el-GR" sz="3600" dirty="0" smtClean="0"/>
            </a:br>
            <a:r>
              <a:rPr lang="el-GR" sz="3600" dirty="0" smtClean="0"/>
              <a:t/>
            </a:r>
            <a:br>
              <a:rPr lang="el-GR" sz="3600" dirty="0" smtClean="0"/>
            </a:br>
            <a:r>
              <a:rPr lang="el-GR" sz="3600" dirty="0" smtClean="0"/>
              <a:t>Στέκει φάρος λευκός</a:t>
            </a:r>
            <a:br>
              <a:rPr lang="el-GR" sz="3600" dirty="0" smtClean="0"/>
            </a:br>
            <a:r>
              <a:rPr lang="el-GR" sz="3600" dirty="0" smtClean="0"/>
              <a:t>στο μικρό μου λιμάνι</a:t>
            </a:r>
            <a:br>
              <a:rPr lang="el-GR" sz="3600" dirty="0" smtClean="0"/>
            </a:br>
            <a:r>
              <a:rPr lang="el-GR" sz="3600" dirty="0" smtClean="0"/>
              <a:t>λούζει φως το κορμί μου</a:t>
            </a:r>
            <a:br>
              <a:rPr lang="el-GR" sz="3600" dirty="0" smtClean="0"/>
            </a:br>
            <a:r>
              <a:rPr lang="el-GR" sz="3600" dirty="0" smtClean="0"/>
              <a:t>και με παίρνει αγκαλιά.</a:t>
            </a:r>
            <a:br>
              <a:rPr lang="el-GR" sz="3600" dirty="0" smtClean="0"/>
            </a:br>
            <a:r>
              <a:rPr lang="el-GR" sz="3600" dirty="0" smtClean="0"/>
              <a:t/>
            </a:r>
            <a:br>
              <a:rPr lang="el-GR" sz="3600" dirty="0" smtClean="0"/>
            </a:br>
            <a:r>
              <a:rPr lang="el-GR" sz="3600" dirty="0" smtClean="0"/>
              <a:t>Ο δικός μου Θεός</a:t>
            </a:r>
            <a:br>
              <a:rPr lang="el-GR" sz="3600" dirty="0" smtClean="0"/>
            </a:br>
            <a:r>
              <a:rPr lang="el-GR" sz="3600" dirty="0" smtClean="0"/>
              <a:t>δε χωράει σε εικόνες, </a:t>
            </a:r>
            <a:br>
              <a:rPr lang="el-GR" sz="3600" dirty="0" smtClean="0"/>
            </a:br>
            <a:r>
              <a:rPr lang="el-GR" sz="3600" dirty="0" smtClean="0"/>
              <a:t>δε χωράει σε κανόνες, </a:t>
            </a:r>
            <a:br>
              <a:rPr lang="el-GR" sz="3600" dirty="0" smtClean="0"/>
            </a:br>
            <a:r>
              <a:rPr lang="el-GR" sz="3600" dirty="0" smtClean="0"/>
              <a:t>δεν φοράει χρυσά.</a:t>
            </a:r>
            <a:br>
              <a:rPr lang="el-GR" sz="3600" dirty="0" smtClean="0"/>
            </a:br>
            <a:r>
              <a:rPr lang="el-GR" sz="3600" dirty="0" smtClean="0"/>
              <a:t/>
            </a:r>
            <a:br>
              <a:rPr lang="el-GR" sz="3600" dirty="0" smtClean="0"/>
            </a:br>
            <a:r>
              <a:rPr lang="el-GR" sz="3600" dirty="0" smtClean="0"/>
              <a:t>Είν’ το φέγγος του μόνο</a:t>
            </a:r>
            <a:br>
              <a:rPr lang="el-GR" sz="3600" dirty="0" smtClean="0"/>
            </a:br>
            <a:r>
              <a:rPr lang="el-GR" sz="3600" dirty="0" smtClean="0"/>
              <a:t>που φωτίζει χειμώνες</a:t>
            </a:r>
            <a:br>
              <a:rPr lang="el-GR" sz="3600" dirty="0" smtClean="0"/>
            </a:br>
            <a:r>
              <a:rPr lang="el-GR" sz="3600" dirty="0" smtClean="0"/>
              <a:t>η ζεστή του ανάσα </a:t>
            </a:r>
            <a:br>
              <a:rPr lang="el-GR" sz="3600" dirty="0" smtClean="0"/>
            </a:br>
            <a:r>
              <a:rPr lang="el-GR" sz="3600" dirty="0" smtClean="0"/>
              <a:t>όταν έξω φυσά.</a:t>
            </a:r>
            <a:r>
              <a:rPr lang="el-GR" dirty="0" smtClean="0"/>
              <a:t/>
            </a:r>
            <a:br>
              <a:rPr lang="el-GR" dirty="0" smtClean="0"/>
            </a:br>
            <a:r>
              <a:rPr lang="el-GR" dirty="0" smtClean="0"/>
              <a:t/>
            </a:r>
            <a:br>
              <a:rPr lang="el-GR" dirty="0" smtClean="0"/>
            </a:br>
            <a:endParaRPr lang="el-GR" dirty="0"/>
          </a:p>
        </p:txBody>
      </p:sp>
      <p:sp>
        <p:nvSpPr>
          <p:cNvPr id="4" name="Content Placeholder 3"/>
          <p:cNvSpPr>
            <a:spLocks noGrp="1"/>
          </p:cNvSpPr>
          <p:nvPr>
            <p:ph sz="half" idx="2"/>
          </p:nvPr>
        </p:nvSpPr>
        <p:spPr>
          <a:xfrm>
            <a:off x="5292080" y="1268760"/>
            <a:ext cx="4495800" cy="6048672"/>
          </a:xfrm>
        </p:spPr>
        <p:txBody>
          <a:bodyPr>
            <a:noAutofit/>
          </a:bodyPr>
          <a:lstStyle/>
          <a:p>
            <a:pPr>
              <a:buNone/>
            </a:pPr>
            <a:r>
              <a:rPr lang="el-GR" sz="1700" dirty="0" smtClean="0"/>
              <a:t/>
            </a:r>
            <a:br>
              <a:rPr lang="el-GR" sz="1700" dirty="0" smtClean="0"/>
            </a:br>
            <a:r>
              <a:rPr lang="el-GR" sz="1700" dirty="0" smtClean="0"/>
              <a:t>Ο δικός μου Θεός</a:t>
            </a:r>
            <a:br>
              <a:rPr lang="el-GR" sz="1700" dirty="0" smtClean="0"/>
            </a:br>
            <a:r>
              <a:rPr lang="el-GR" sz="1700" dirty="0" smtClean="0"/>
              <a:t>έχει κάρβουνα μάτια</a:t>
            </a:r>
            <a:br>
              <a:rPr lang="el-GR" sz="1700" dirty="0" smtClean="0"/>
            </a:br>
            <a:r>
              <a:rPr lang="el-GR" sz="1700" dirty="0" smtClean="0"/>
              <a:t>και δυο ολόλευκα άτια</a:t>
            </a:r>
            <a:br>
              <a:rPr lang="el-GR" sz="1700" dirty="0" smtClean="0"/>
            </a:br>
            <a:r>
              <a:rPr lang="el-GR" sz="1700" dirty="0" smtClean="0"/>
              <a:t>με αγγέλων φτερά.</a:t>
            </a:r>
            <a:br>
              <a:rPr lang="el-GR" sz="1700" dirty="0" smtClean="0"/>
            </a:br>
            <a:r>
              <a:rPr lang="el-GR" sz="1700" dirty="0" smtClean="0"/>
              <a:t/>
            </a:r>
            <a:br>
              <a:rPr lang="el-GR" sz="1700" dirty="0" smtClean="0"/>
            </a:br>
            <a:r>
              <a:rPr lang="el-GR" sz="1700" dirty="0" smtClean="0"/>
              <a:t>Αν τη νύχτα κοιτάξεις</a:t>
            </a:r>
            <a:br>
              <a:rPr lang="el-GR" sz="1700" dirty="0" smtClean="0"/>
            </a:br>
            <a:r>
              <a:rPr lang="el-GR" sz="1700" dirty="0" smtClean="0"/>
              <a:t>του ουρανού τα σημάδια</a:t>
            </a:r>
            <a:br>
              <a:rPr lang="el-GR" sz="1700" dirty="0" smtClean="0"/>
            </a:br>
            <a:r>
              <a:rPr lang="el-GR" sz="1700" dirty="0" smtClean="0"/>
              <a:t>θα μας δεις να πετάμε</a:t>
            </a:r>
            <a:br>
              <a:rPr lang="el-GR" sz="1700" dirty="0" smtClean="0"/>
            </a:br>
            <a:r>
              <a:rPr lang="el-GR" sz="1700" dirty="0" smtClean="0"/>
              <a:t>με τα χέρια ανοιχτά.</a:t>
            </a:r>
            <a:br>
              <a:rPr lang="el-GR" sz="1700" dirty="0" smtClean="0"/>
            </a:br>
            <a:r>
              <a:rPr lang="el-GR" sz="1700" dirty="0" smtClean="0"/>
              <a:t/>
            </a:r>
            <a:br>
              <a:rPr lang="el-GR" sz="1700" dirty="0" smtClean="0"/>
            </a:br>
            <a:r>
              <a:rPr lang="el-GR" sz="1700" dirty="0" smtClean="0"/>
              <a:t>Ο δικός μου Θεός</a:t>
            </a:r>
            <a:br>
              <a:rPr lang="el-GR" sz="1700" dirty="0" smtClean="0"/>
            </a:br>
            <a:r>
              <a:rPr lang="el-GR" sz="1700" dirty="0" smtClean="0"/>
              <a:t>αγαπάει το γέλιο, </a:t>
            </a:r>
            <a:br>
              <a:rPr lang="el-GR" sz="1700" dirty="0" smtClean="0"/>
            </a:br>
            <a:r>
              <a:rPr lang="el-GR" sz="1700" dirty="0" smtClean="0"/>
              <a:t>αγαπάει το χρώμα, </a:t>
            </a:r>
            <a:br>
              <a:rPr lang="el-GR" sz="1700" dirty="0" smtClean="0"/>
            </a:br>
            <a:r>
              <a:rPr lang="el-GR" sz="1700" dirty="0" smtClean="0"/>
              <a:t>αγαπάει τη βροχή.</a:t>
            </a:r>
            <a:br>
              <a:rPr lang="el-GR" sz="1700" dirty="0" smtClean="0"/>
            </a:br>
            <a:r>
              <a:rPr lang="el-GR" sz="1700" dirty="0" smtClean="0"/>
              <a:t/>
            </a:r>
            <a:br>
              <a:rPr lang="el-GR" sz="1700" dirty="0" smtClean="0"/>
            </a:br>
            <a:r>
              <a:rPr lang="el-GR" sz="1700" dirty="0" smtClean="0"/>
              <a:t>Τόνε βρίσκω στη θάλασσα, </a:t>
            </a:r>
            <a:br>
              <a:rPr lang="el-GR" sz="1700" dirty="0" smtClean="0"/>
            </a:br>
            <a:r>
              <a:rPr lang="el-GR" sz="1700" dirty="0" smtClean="0"/>
              <a:t>στης βροχής τη σταγόνα.</a:t>
            </a:r>
            <a:br>
              <a:rPr lang="el-GR" sz="1700" dirty="0" smtClean="0"/>
            </a:br>
            <a:r>
              <a:rPr lang="el-GR" sz="1700" dirty="0" smtClean="0"/>
              <a:t>Τόνε ψάχνω σε σένα</a:t>
            </a:r>
            <a:br>
              <a:rPr lang="el-GR" sz="1700" dirty="0" smtClean="0"/>
            </a:br>
            <a:r>
              <a:rPr lang="el-GR" sz="1700" dirty="0" smtClean="0"/>
              <a:t>που έχεις χρόνια χαθεί...</a:t>
            </a:r>
            <a:endParaRPr lang="el-GR" sz="1700" dirty="0"/>
          </a:p>
        </p:txBody>
      </p:sp>
      <p:sp>
        <p:nvSpPr>
          <p:cNvPr id="5" name="TextBox 4"/>
          <p:cNvSpPr txBox="1"/>
          <p:nvPr/>
        </p:nvSpPr>
        <p:spPr>
          <a:xfrm>
            <a:off x="0" y="6534834"/>
            <a:ext cx="5184576" cy="646331"/>
          </a:xfrm>
          <a:prstGeom prst="rect">
            <a:avLst/>
          </a:prstGeom>
          <a:noFill/>
        </p:spPr>
        <p:txBody>
          <a:bodyPr wrap="square" rtlCol="0">
            <a:spAutoFit/>
          </a:bodyPr>
          <a:lstStyle/>
          <a:p>
            <a:r>
              <a:rPr lang="en-SG" dirty="0" smtClean="0">
                <a:hlinkClick r:id="rId2"/>
              </a:rPr>
              <a:t>https://www.youtube.com/watch?v=QMFhAULtpoA</a:t>
            </a:r>
            <a:endParaRPr lang="el-GR" dirty="0" smtClean="0"/>
          </a:p>
          <a:p>
            <a:endParaRPr lang="el-GR" dirty="0"/>
          </a:p>
        </p:txBody>
      </p:sp>
      <p:pic>
        <p:nvPicPr>
          <p:cNvPr id="6" name="Picture 5" descr="032d8a3df3a820767e7630309031a2ea_464743.jpg"/>
          <p:cNvPicPr>
            <a:picLocks noChangeAspect="1"/>
          </p:cNvPicPr>
          <p:nvPr/>
        </p:nvPicPr>
        <p:blipFill>
          <a:blip r:embed="rId3" cstate="print"/>
          <a:stretch>
            <a:fillRect/>
          </a:stretch>
        </p:blipFill>
        <p:spPr>
          <a:xfrm>
            <a:off x="2915816" y="4653136"/>
            <a:ext cx="2592288" cy="17281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188640"/>
            <a:ext cx="8686800" cy="1252728"/>
          </a:xfrm>
        </p:spPr>
        <p:txBody>
          <a:bodyPr>
            <a:normAutofit fontScale="90000"/>
          </a:bodyPr>
          <a:lstStyle/>
          <a:p>
            <a:r>
              <a:rPr lang="en-US" dirty="0" smtClean="0"/>
              <a:t>Joan Osborne</a:t>
            </a:r>
            <a:br>
              <a:rPr lang="en-US" dirty="0" smtClean="0"/>
            </a:br>
            <a:r>
              <a:rPr lang="el-GR" dirty="0" smtClean="0"/>
              <a:t>«</a:t>
            </a:r>
            <a:r>
              <a:rPr lang="en-US" dirty="0" smtClean="0"/>
              <a:t>What If God Was One Of Us</a:t>
            </a:r>
            <a:r>
              <a:rPr lang="el-GR" dirty="0" smtClean="0"/>
              <a:t>» </a:t>
            </a:r>
            <a:r>
              <a:rPr lang="el-GR" sz="2700" dirty="0" smtClean="0"/>
              <a:t>(1995)</a:t>
            </a:r>
            <a:endParaRPr lang="el-GR" dirty="0"/>
          </a:p>
        </p:txBody>
      </p:sp>
      <p:sp>
        <p:nvSpPr>
          <p:cNvPr id="6" name="Content Placeholder 5"/>
          <p:cNvSpPr>
            <a:spLocks noGrp="1"/>
          </p:cNvSpPr>
          <p:nvPr>
            <p:ph idx="1"/>
          </p:nvPr>
        </p:nvSpPr>
        <p:spPr>
          <a:xfrm>
            <a:off x="0" y="1484785"/>
            <a:ext cx="9144000" cy="5373216"/>
          </a:xfrm>
        </p:spPr>
        <p:txBody>
          <a:bodyPr numCol="2">
            <a:normAutofit fontScale="47500" lnSpcReduction="20000"/>
          </a:bodyPr>
          <a:lstStyle/>
          <a:p>
            <a:pPr>
              <a:buNone/>
            </a:pPr>
            <a:r>
              <a:rPr lang="en-US" sz="3400" dirty="0" smtClean="0"/>
              <a:t>(So one of these nights and about twelve o'clock,</a:t>
            </a:r>
          </a:p>
          <a:p>
            <a:pPr>
              <a:buNone/>
            </a:pPr>
            <a:r>
              <a:rPr lang="en-US" sz="3400" dirty="0" smtClean="0"/>
              <a:t>This old world's </a:t>
            </a:r>
            <a:r>
              <a:rPr lang="en-US" sz="3400" dirty="0" err="1" smtClean="0"/>
              <a:t>goin</a:t>
            </a:r>
            <a:r>
              <a:rPr lang="en-US" sz="3400" dirty="0" smtClean="0"/>
              <a:t>' </a:t>
            </a:r>
            <a:r>
              <a:rPr lang="en-US" sz="3400" dirty="0" err="1" smtClean="0"/>
              <a:t>ta</a:t>
            </a:r>
            <a:r>
              <a:rPr lang="en-US" sz="3400" dirty="0" smtClean="0"/>
              <a:t> reel and rock.</a:t>
            </a:r>
          </a:p>
          <a:p>
            <a:pPr>
              <a:buNone/>
            </a:pPr>
            <a:r>
              <a:rPr lang="en-US" sz="3400" dirty="0" smtClean="0"/>
              <a:t>Saints will tremble and cry for pain,</a:t>
            </a:r>
          </a:p>
          <a:p>
            <a:pPr>
              <a:buNone/>
            </a:pPr>
            <a:r>
              <a:rPr lang="en-US" sz="3400" dirty="0" smtClean="0"/>
              <a:t>For the Lord's </a:t>
            </a:r>
            <a:r>
              <a:rPr lang="en-US" sz="3400" dirty="0" err="1" smtClean="0"/>
              <a:t>gonna</a:t>
            </a:r>
            <a:r>
              <a:rPr lang="en-US" sz="3400" dirty="0" smtClean="0"/>
              <a:t> come in his heavenly airplane.)</a:t>
            </a:r>
          </a:p>
          <a:p>
            <a:pPr>
              <a:buNone/>
            </a:pPr>
            <a:endParaRPr lang="en-US" sz="3400" dirty="0" smtClean="0"/>
          </a:p>
          <a:p>
            <a:pPr>
              <a:buNone/>
            </a:pPr>
            <a:r>
              <a:rPr lang="en-US" sz="3400" dirty="0" smtClean="0"/>
              <a:t>If God had a name what would it be?</a:t>
            </a:r>
            <a:br>
              <a:rPr lang="en-US" sz="3400" dirty="0" smtClean="0"/>
            </a:br>
            <a:r>
              <a:rPr lang="en-US" sz="3400" dirty="0" smtClean="0"/>
              <a:t>And would you call it to his face?</a:t>
            </a:r>
            <a:br>
              <a:rPr lang="en-US" sz="3400" dirty="0" smtClean="0"/>
            </a:br>
            <a:r>
              <a:rPr lang="en-US" sz="3400" dirty="0" smtClean="0"/>
              <a:t>If you were faced with Him in all His glory</a:t>
            </a:r>
            <a:br>
              <a:rPr lang="en-US" sz="3400" dirty="0" smtClean="0"/>
            </a:br>
            <a:r>
              <a:rPr lang="en-US" sz="3400" dirty="0" smtClean="0"/>
              <a:t>What would you ask if you had just one question?</a:t>
            </a:r>
          </a:p>
          <a:p>
            <a:pPr>
              <a:buNone/>
            </a:pPr>
            <a:r>
              <a:rPr lang="en-US" sz="3400" dirty="0" smtClean="0"/>
              <a:t>And yeah, yeah, God is great</a:t>
            </a:r>
            <a:br>
              <a:rPr lang="en-US" sz="3400" dirty="0" smtClean="0"/>
            </a:br>
            <a:r>
              <a:rPr lang="en-US" sz="3400" dirty="0" smtClean="0"/>
              <a:t>Yeah, yeah, God is good</a:t>
            </a:r>
            <a:br>
              <a:rPr lang="en-US" sz="3400" dirty="0" smtClean="0"/>
            </a:br>
            <a:r>
              <a:rPr lang="en-US" sz="3400" dirty="0" smtClean="0"/>
              <a:t>And yeah, yeah, yeah-yeah-yeah</a:t>
            </a:r>
          </a:p>
          <a:p>
            <a:pPr>
              <a:buNone/>
            </a:pPr>
            <a:r>
              <a:rPr lang="en-US" sz="3400" dirty="0" smtClean="0"/>
              <a:t>What if God was one of us?</a:t>
            </a:r>
            <a:br>
              <a:rPr lang="en-US" sz="3400" dirty="0" smtClean="0"/>
            </a:br>
            <a:r>
              <a:rPr lang="en-US" sz="3400" dirty="0" smtClean="0"/>
              <a:t>Just a slob like one of us</a:t>
            </a:r>
            <a:br>
              <a:rPr lang="en-US" sz="3400" dirty="0" smtClean="0"/>
            </a:br>
            <a:r>
              <a:rPr lang="en-US" sz="3400" dirty="0" smtClean="0"/>
              <a:t>Just a stranger on the bus</a:t>
            </a:r>
            <a:br>
              <a:rPr lang="en-US" sz="3400" dirty="0" smtClean="0"/>
            </a:br>
            <a:r>
              <a:rPr lang="en-US" sz="3400" dirty="0" err="1" smtClean="0"/>
              <a:t>Tryin</a:t>
            </a:r>
            <a:r>
              <a:rPr lang="en-US" sz="3400" dirty="0" smtClean="0"/>
              <a:t>' to make his way home?</a:t>
            </a:r>
          </a:p>
          <a:p>
            <a:pPr>
              <a:buNone/>
            </a:pPr>
            <a:r>
              <a:rPr lang="en-US" sz="3400" dirty="0" smtClean="0"/>
              <a:t>If God had a face what would it look like?</a:t>
            </a:r>
            <a:br>
              <a:rPr lang="en-US" sz="3400" dirty="0" smtClean="0"/>
            </a:br>
            <a:r>
              <a:rPr lang="en-US" sz="3400" dirty="0" smtClean="0"/>
              <a:t>And would you want to see if, seeing meant</a:t>
            </a:r>
            <a:br>
              <a:rPr lang="en-US" sz="3400" dirty="0" smtClean="0"/>
            </a:br>
            <a:r>
              <a:rPr lang="en-US" sz="3400" dirty="0" smtClean="0"/>
              <a:t>That you would have to believe in things like heaven</a:t>
            </a:r>
            <a:br>
              <a:rPr lang="en-US" sz="3400" dirty="0" smtClean="0"/>
            </a:br>
            <a:r>
              <a:rPr lang="en-US" sz="3400" dirty="0" smtClean="0"/>
              <a:t>And in Jesus and the saints, and all the prophets?</a:t>
            </a:r>
          </a:p>
          <a:p>
            <a:pPr>
              <a:buNone/>
            </a:pPr>
            <a:r>
              <a:rPr lang="en-US" sz="3400" dirty="0" smtClean="0"/>
              <a:t>And yeah, yeah, God is great</a:t>
            </a:r>
            <a:br>
              <a:rPr lang="en-US" sz="3400" dirty="0" smtClean="0"/>
            </a:br>
            <a:r>
              <a:rPr lang="en-US" sz="3400" dirty="0" smtClean="0"/>
              <a:t>Yeah, yeah, God is good</a:t>
            </a:r>
            <a:br>
              <a:rPr lang="en-US" sz="3400" dirty="0" smtClean="0"/>
            </a:br>
            <a:r>
              <a:rPr lang="en-US" sz="3400" dirty="0" smtClean="0"/>
              <a:t>And yeah, yeah, yeah-yeah-yeah</a:t>
            </a:r>
          </a:p>
          <a:p>
            <a:pPr>
              <a:buNone/>
            </a:pPr>
            <a:r>
              <a:rPr lang="en-US" sz="3400" dirty="0" smtClean="0"/>
              <a:t>         What if God was one of us?</a:t>
            </a:r>
            <a:br>
              <a:rPr lang="en-US" sz="3400" dirty="0" smtClean="0"/>
            </a:br>
            <a:r>
              <a:rPr lang="en-US" sz="3400" dirty="0" smtClean="0"/>
              <a:t>Just a slob like one of us</a:t>
            </a:r>
            <a:br>
              <a:rPr lang="en-US" sz="3400" dirty="0" smtClean="0"/>
            </a:br>
            <a:r>
              <a:rPr lang="en-US" sz="3400" dirty="0" smtClean="0"/>
              <a:t>Just a stranger on the bus</a:t>
            </a:r>
            <a:br>
              <a:rPr lang="en-US" sz="3400" dirty="0" smtClean="0"/>
            </a:br>
            <a:r>
              <a:rPr lang="en-US" sz="3400" dirty="0" err="1" smtClean="0"/>
              <a:t>Tryin</a:t>
            </a:r>
            <a:r>
              <a:rPr lang="en-US" sz="3400" dirty="0" smtClean="0"/>
              <a:t>' to make his way home?</a:t>
            </a:r>
          </a:p>
          <a:p>
            <a:pPr>
              <a:buNone/>
            </a:pPr>
            <a:r>
              <a:rPr lang="en-US" sz="3400" dirty="0" smtClean="0"/>
              <a:t>         Just </a:t>
            </a:r>
            <a:r>
              <a:rPr lang="en-US" sz="3400" dirty="0" err="1" smtClean="0"/>
              <a:t>tryin</a:t>
            </a:r>
            <a:r>
              <a:rPr lang="en-US" sz="3400" dirty="0" smtClean="0"/>
              <a:t>' to make his way home</a:t>
            </a:r>
            <a:br>
              <a:rPr lang="en-US" sz="3400" dirty="0" smtClean="0"/>
            </a:br>
            <a:r>
              <a:rPr lang="en-US" sz="3400" dirty="0" smtClean="0"/>
              <a:t>Like back up to heaven all alone</a:t>
            </a:r>
            <a:br>
              <a:rPr lang="en-US" sz="3400" dirty="0" smtClean="0"/>
            </a:br>
            <a:r>
              <a:rPr lang="en-US" sz="3400" dirty="0" smtClean="0"/>
              <a:t>Nobody </a:t>
            </a:r>
            <a:r>
              <a:rPr lang="en-US" sz="3400" dirty="0" err="1" smtClean="0"/>
              <a:t>callin</a:t>
            </a:r>
            <a:r>
              <a:rPr lang="en-US" sz="3400" dirty="0" smtClean="0"/>
              <a:t>' on the phone</a:t>
            </a:r>
            <a:br>
              <a:rPr lang="en-US" sz="3400" dirty="0" smtClean="0"/>
            </a:br>
            <a:r>
              <a:rPr lang="en-US" sz="3400" dirty="0" smtClean="0"/>
              <a:t>'</a:t>
            </a:r>
            <a:r>
              <a:rPr lang="en-US" sz="3400" dirty="0" err="1" smtClean="0"/>
              <a:t>Cept</a:t>
            </a:r>
            <a:r>
              <a:rPr lang="en-US" sz="3400" dirty="0" smtClean="0"/>
              <a:t> for the Pope maybe in Rome</a:t>
            </a:r>
          </a:p>
          <a:p>
            <a:pPr>
              <a:buNone/>
            </a:pPr>
            <a:r>
              <a:rPr lang="en-US" sz="3400" dirty="0" smtClean="0"/>
              <a:t>         And yeah, yeah, God is great</a:t>
            </a:r>
            <a:br>
              <a:rPr lang="en-US" sz="3400" dirty="0" smtClean="0"/>
            </a:br>
            <a:r>
              <a:rPr lang="en-US" sz="3400" dirty="0" smtClean="0"/>
              <a:t>Yeah, yeah, God is good</a:t>
            </a:r>
            <a:br>
              <a:rPr lang="en-US" sz="3400" dirty="0" smtClean="0"/>
            </a:br>
            <a:r>
              <a:rPr lang="en-US" sz="3400" dirty="0" smtClean="0"/>
              <a:t>And yeah, yeah, yeah-yeah-yeah</a:t>
            </a:r>
          </a:p>
          <a:p>
            <a:pPr>
              <a:buNone/>
            </a:pPr>
            <a:r>
              <a:rPr lang="en-US" sz="3400" dirty="0" smtClean="0"/>
              <a:t>         What if God was one of us?</a:t>
            </a:r>
            <a:br>
              <a:rPr lang="en-US" sz="3400" dirty="0" smtClean="0"/>
            </a:br>
            <a:r>
              <a:rPr lang="en-US" sz="3400" dirty="0" smtClean="0"/>
              <a:t>Just a slob like one of us</a:t>
            </a:r>
            <a:br>
              <a:rPr lang="en-US" sz="3400" dirty="0" smtClean="0"/>
            </a:br>
            <a:r>
              <a:rPr lang="en-US" sz="3400" dirty="0" smtClean="0"/>
              <a:t>Just a stranger on the bus</a:t>
            </a:r>
            <a:br>
              <a:rPr lang="en-US" sz="3400" dirty="0" smtClean="0"/>
            </a:br>
            <a:r>
              <a:rPr lang="en-US" sz="3400" dirty="0" err="1" smtClean="0"/>
              <a:t>Tryin</a:t>
            </a:r>
            <a:r>
              <a:rPr lang="en-US" sz="3400" dirty="0" smtClean="0"/>
              <a:t>' to make his way home?</a:t>
            </a:r>
          </a:p>
          <a:p>
            <a:pPr>
              <a:buNone/>
            </a:pPr>
            <a:r>
              <a:rPr lang="en-US" sz="3400" dirty="0" smtClean="0"/>
              <a:t>         Just </a:t>
            </a:r>
            <a:r>
              <a:rPr lang="en-US" sz="3400" dirty="0" err="1" smtClean="0"/>
              <a:t>tryin</a:t>
            </a:r>
            <a:r>
              <a:rPr lang="en-US" sz="3400" dirty="0" smtClean="0"/>
              <a:t>' to make his way home</a:t>
            </a:r>
            <a:br>
              <a:rPr lang="en-US" sz="3400" dirty="0" smtClean="0"/>
            </a:br>
            <a:r>
              <a:rPr lang="en-US" sz="3400" dirty="0" smtClean="0"/>
              <a:t>Like a holy rolling stone</a:t>
            </a:r>
            <a:br>
              <a:rPr lang="en-US" sz="3400" dirty="0" smtClean="0"/>
            </a:br>
            <a:r>
              <a:rPr lang="en-US" sz="3400" dirty="0" smtClean="0"/>
              <a:t>Back up to heaven all alone</a:t>
            </a:r>
            <a:br>
              <a:rPr lang="en-US" sz="3400" dirty="0" smtClean="0"/>
            </a:br>
            <a:r>
              <a:rPr lang="en-US" sz="3400" dirty="0" smtClean="0"/>
              <a:t>Just </a:t>
            </a:r>
            <a:r>
              <a:rPr lang="en-US" sz="3400" dirty="0" err="1" smtClean="0"/>
              <a:t>tryin</a:t>
            </a:r>
            <a:r>
              <a:rPr lang="en-US" sz="3400" dirty="0" smtClean="0"/>
              <a:t>' to make his way home</a:t>
            </a:r>
            <a:br>
              <a:rPr lang="en-US" sz="3400" dirty="0" smtClean="0"/>
            </a:br>
            <a:r>
              <a:rPr lang="en-US" sz="3400" dirty="0" smtClean="0"/>
              <a:t>Nobody </a:t>
            </a:r>
            <a:r>
              <a:rPr lang="en-US" sz="3400" dirty="0" err="1" smtClean="0"/>
              <a:t>callin</a:t>
            </a:r>
            <a:r>
              <a:rPr lang="en-US" sz="3400" dirty="0" smtClean="0"/>
              <a:t>' on the phone</a:t>
            </a:r>
            <a:br>
              <a:rPr lang="en-US" sz="3400" dirty="0" smtClean="0"/>
            </a:br>
            <a:r>
              <a:rPr lang="en-US" sz="3400" dirty="0" smtClean="0"/>
              <a:t>'</a:t>
            </a:r>
            <a:r>
              <a:rPr lang="en-US" sz="3400" dirty="0" err="1" smtClean="0"/>
              <a:t>Cept</a:t>
            </a:r>
            <a:r>
              <a:rPr lang="en-US" sz="3400" dirty="0" smtClean="0"/>
              <a:t> for the Pope maybe in Rome</a:t>
            </a:r>
          </a:p>
          <a:p>
            <a:pPr>
              <a:buNone/>
            </a:pPr>
            <a:endParaRPr lang="el-GR" sz="3400" dirty="0" smtClean="0"/>
          </a:p>
          <a:p>
            <a:endParaRPr lang="el-GR" dirty="0"/>
          </a:p>
        </p:txBody>
      </p:sp>
      <p:sp>
        <p:nvSpPr>
          <p:cNvPr id="10" name="TextBox 9"/>
          <p:cNvSpPr txBox="1"/>
          <p:nvPr/>
        </p:nvSpPr>
        <p:spPr>
          <a:xfrm>
            <a:off x="3923928" y="6534834"/>
            <a:ext cx="5040560" cy="646331"/>
          </a:xfrm>
          <a:prstGeom prst="rect">
            <a:avLst/>
          </a:prstGeom>
          <a:noFill/>
        </p:spPr>
        <p:txBody>
          <a:bodyPr wrap="square" rtlCol="0">
            <a:spAutoFit/>
          </a:bodyPr>
          <a:lstStyle/>
          <a:p>
            <a:r>
              <a:rPr lang="en-SG" dirty="0" smtClean="0">
                <a:hlinkClick r:id="rId2"/>
              </a:rPr>
              <a:t>https://www.youtube.com/watch?v=7Gx1Pv02w3Q</a:t>
            </a:r>
            <a:endParaRPr lang="en-SG" dirty="0" smtClean="0"/>
          </a:p>
          <a:p>
            <a:endParaRPr lang="el-G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2400"/>
            <a:ext cx="8363272" cy="1251062"/>
          </a:xfrm>
        </p:spPr>
        <p:txBody>
          <a:bodyPr>
            <a:normAutofit fontScale="90000"/>
          </a:bodyPr>
          <a:lstStyle/>
          <a:p>
            <a:r>
              <a:rPr lang="el-GR" b="0" dirty="0" smtClean="0"/>
              <a:t/>
            </a:r>
            <a:br>
              <a:rPr lang="el-GR" b="0" dirty="0" smtClean="0"/>
            </a:br>
            <a:r>
              <a:rPr lang="el-GR" dirty="0" smtClean="0"/>
              <a:t>Νίκος Πορτοκάλογλου</a:t>
            </a:r>
            <a:br>
              <a:rPr lang="el-GR" dirty="0" smtClean="0"/>
            </a:br>
            <a:r>
              <a:rPr lang="el-GR" dirty="0" smtClean="0"/>
              <a:t> «Δίψα» </a:t>
            </a:r>
            <a:r>
              <a:rPr lang="el-GR" sz="2700" dirty="0" smtClean="0"/>
              <a:t>(2003)</a:t>
            </a:r>
            <a:r>
              <a:rPr lang="el-GR" b="0" dirty="0" smtClean="0"/>
              <a:t/>
            </a:r>
            <a:br>
              <a:rPr lang="el-GR" b="0" dirty="0" smtClean="0"/>
            </a:br>
            <a:endParaRPr lang="el-GR" dirty="0"/>
          </a:p>
        </p:txBody>
      </p:sp>
      <p:sp>
        <p:nvSpPr>
          <p:cNvPr id="3" name="Content Placeholder 2"/>
          <p:cNvSpPr>
            <a:spLocks noGrp="1"/>
          </p:cNvSpPr>
          <p:nvPr>
            <p:ph sz="half" idx="1"/>
          </p:nvPr>
        </p:nvSpPr>
        <p:spPr>
          <a:xfrm>
            <a:off x="-252536" y="1484784"/>
            <a:ext cx="4495800" cy="5373216"/>
          </a:xfrm>
        </p:spPr>
        <p:txBody>
          <a:bodyPr>
            <a:normAutofit fontScale="85000" lnSpcReduction="20000"/>
          </a:bodyPr>
          <a:lstStyle/>
          <a:p>
            <a:pPr>
              <a:buNone/>
            </a:pPr>
            <a:r>
              <a:rPr lang="en-US" sz="1500" dirty="0" smtClean="0"/>
              <a:t>          </a:t>
            </a:r>
            <a:r>
              <a:rPr lang="el-GR" sz="1700" dirty="0" smtClean="0"/>
              <a:t>Δεν είν’ η Κίρκη, </a:t>
            </a:r>
            <a:br>
              <a:rPr lang="el-GR" sz="1700" dirty="0" smtClean="0"/>
            </a:br>
            <a:r>
              <a:rPr lang="el-GR" sz="1700" dirty="0" smtClean="0"/>
              <a:t>η μάγισσα, του σεξ η θεά, </a:t>
            </a:r>
            <a:br>
              <a:rPr lang="el-GR" sz="1700" dirty="0" smtClean="0"/>
            </a:br>
            <a:r>
              <a:rPr lang="el-GR" sz="1700" dirty="0" smtClean="0"/>
              <a:t>η Καλυψώ, η Ναυσικά</a:t>
            </a:r>
            <a:br>
              <a:rPr lang="el-GR" sz="1700" dirty="0" smtClean="0"/>
            </a:br>
            <a:r>
              <a:rPr lang="el-GR" sz="1700" dirty="0" smtClean="0"/>
              <a:t>με του μπαμπά τα λεφτά.</a:t>
            </a:r>
            <a:br>
              <a:rPr lang="el-GR" sz="1700" dirty="0" smtClean="0"/>
            </a:br>
            <a:r>
              <a:rPr lang="el-GR" sz="1700" dirty="0" smtClean="0"/>
              <a:t>Δεν είν’ η θάλασσα, ο ήλιος, </a:t>
            </a:r>
            <a:br>
              <a:rPr lang="el-GR" sz="1700" dirty="0" smtClean="0"/>
            </a:br>
            <a:r>
              <a:rPr lang="el-GR" sz="1700" dirty="0" smtClean="0"/>
              <a:t>τα χαμένα νησιά.</a:t>
            </a:r>
            <a:br>
              <a:rPr lang="el-GR" sz="1700" dirty="0" smtClean="0"/>
            </a:br>
            <a:r>
              <a:rPr lang="el-GR" sz="1700" dirty="0" smtClean="0"/>
              <a:t>Δεν είναι τίποτα απ’ όλα</a:t>
            </a:r>
            <a:br>
              <a:rPr lang="el-GR" sz="1700" dirty="0" smtClean="0"/>
            </a:br>
            <a:r>
              <a:rPr lang="el-GR" sz="1700" dirty="0" smtClean="0"/>
              <a:t>κι είναι όλ’ αυτά...</a:t>
            </a:r>
            <a:br>
              <a:rPr lang="el-GR" sz="1700" dirty="0" smtClean="0"/>
            </a:br>
            <a:r>
              <a:rPr lang="el-GR" sz="1700" dirty="0" smtClean="0"/>
              <a:t/>
            </a:r>
            <a:br>
              <a:rPr lang="el-GR" sz="1700" dirty="0" smtClean="0"/>
            </a:br>
            <a:r>
              <a:rPr lang="el-GR" sz="1700" dirty="0" smtClean="0"/>
              <a:t>Είν’ η κρυφή σου, η ατέλειωτη δίψα</a:t>
            </a:r>
            <a:br>
              <a:rPr lang="el-GR" sz="1700" dirty="0" smtClean="0"/>
            </a:br>
            <a:r>
              <a:rPr lang="el-GR" sz="1700" dirty="0" smtClean="0"/>
              <a:t>είν’ η δίψα που σε κρατά ζωντανό.</a:t>
            </a:r>
            <a:br>
              <a:rPr lang="el-GR" sz="1700" dirty="0" smtClean="0"/>
            </a:br>
            <a:r>
              <a:rPr lang="el-GR" sz="1700" dirty="0" smtClean="0"/>
              <a:t>Είν’ η κρυφή σου, η ατέλειωτη δίψα</a:t>
            </a:r>
            <a:br>
              <a:rPr lang="el-GR" sz="1700" dirty="0" smtClean="0"/>
            </a:br>
            <a:r>
              <a:rPr lang="el-GR" sz="1700" dirty="0" smtClean="0"/>
              <a:t>είν’ η δίψα για καθαρό ουρανό.</a:t>
            </a:r>
            <a:br>
              <a:rPr lang="el-GR" sz="1700" dirty="0" smtClean="0"/>
            </a:br>
            <a:r>
              <a:rPr lang="el-GR" sz="1700" dirty="0" smtClean="0"/>
              <a:t/>
            </a:r>
            <a:br>
              <a:rPr lang="el-GR" sz="1700" dirty="0" smtClean="0"/>
            </a:br>
            <a:r>
              <a:rPr lang="el-GR" sz="1700" dirty="0" smtClean="0"/>
              <a:t>Δεν είν’ οι φίλοι, τα ξενύχτια, </a:t>
            </a:r>
            <a:br>
              <a:rPr lang="el-GR" sz="1700" dirty="0" smtClean="0"/>
            </a:br>
            <a:r>
              <a:rPr lang="el-GR" sz="1700" dirty="0" smtClean="0"/>
              <a:t>τσιγάρα, ποτά</a:t>
            </a:r>
            <a:br>
              <a:rPr lang="el-GR" sz="1700" dirty="0" smtClean="0"/>
            </a:br>
            <a:r>
              <a:rPr lang="el-GR" sz="1700" dirty="0" smtClean="0"/>
              <a:t>οι μουσικές, οι μουσικές</a:t>
            </a:r>
            <a:br>
              <a:rPr lang="el-GR" sz="1700" dirty="0" smtClean="0"/>
            </a:br>
            <a:r>
              <a:rPr lang="el-GR" sz="1700" dirty="0" smtClean="0"/>
              <a:t>γύρω απ’ την ίδια φωτιά.</a:t>
            </a:r>
            <a:br>
              <a:rPr lang="el-GR" sz="1700" dirty="0" smtClean="0"/>
            </a:br>
            <a:r>
              <a:rPr lang="el-GR" sz="1700" dirty="0" smtClean="0"/>
              <a:t>Παλιά σου όνειρα, ταξίδια</a:t>
            </a:r>
            <a:br>
              <a:rPr lang="el-GR" sz="1700" dirty="0" smtClean="0"/>
            </a:br>
            <a:r>
              <a:rPr lang="el-GR" sz="1700" dirty="0" smtClean="0"/>
              <a:t>με καινούργια πανιά</a:t>
            </a:r>
            <a:br>
              <a:rPr lang="el-GR" sz="1700" dirty="0" smtClean="0"/>
            </a:br>
            <a:r>
              <a:rPr lang="el-GR" sz="1700" dirty="0" smtClean="0"/>
              <a:t>Δεν είναι τίποτα απ’ όλα</a:t>
            </a:r>
            <a:br>
              <a:rPr lang="el-GR" sz="1700" dirty="0" smtClean="0"/>
            </a:br>
            <a:r>
              <a:rPr lang="el-GR" sz="1700" dirty="0" smtClean="0"/>
              <a:t>κι είναι όλ’ αυτά...</a:t>
            </a:r>
            <a:br>
              <a:rPr lang="el-GR" sz="1700" dirty="0" smtClean="0"/>
            </a:br>
            <a:r>
              <a:rPr lang="el-GR" sz="1700" dirty="0" smtClean="0"/>
              <a:t/>
            </a:r>
            <a:br>
              <a:rPr lang="el-GR" sz="1700" dirty="0" smtClean="0"/>
            </a:br>
            <a:r>
              <a:rPr lang="el-GR" sz="1700" dirty="0" smtClean="0"/>
              <a:t>Είν’ η κρυφή σου...</a:t>
            </a:r>
            <a:r>
              <a:rPr lang="el-GR" sz="3300" dirty="0" smtClean="0"/>
              <a:t/>
            </a:r>
            <a:br>
              <a:rPr lang="el-GR" sz="3300" dirty="0" smtClean="0"/>
            </a:br>
            <a:r>
              <a:rPr lang="el-GR" dirty="0" smtClean="0"/>
              <a:t/>
            </a:r>
            <a:br>
              <a:rPr lang="el-GR" dirty="0" smtClean="0"/>
            </a:br>
            <a:endParaRPr lang="el-GR" dirty="0"/>
          </a:p>
        </p:txBody>
      </p:sp>
      <p:sp>
        <p:nvSpPr>
          <p:cNvPr id="4" name="Content Placeholder 3"/>
          <p:cNvSpPr>
            <a:spLocks noGrp="1"/>
          </p:cNvSpPr>
          <p:nvPr>
            <p:ph sz="half" idx="2"/>
          </p:nvPr>
        </p:nvSpPr>
        <p:spPr>
          <a:xfrm>
            <a:off x="4648200" y="1412776"/>
            <a:ext cx="4495800" cy="5445224"/>
          </a:xfrm>
        </p:spPr>
        <p:txBody>
          <a:bodyPr>
            <a:noAutofit/>
          </a:bodyPr>
          <a:lstStyle/>
          <a:p>
            <a:pPr>
              <a:buNone/>
            </a:pPr>
            <a:r>
              <a:rPr lang="el-GR" sz="1400" dirty="0" smtClean="0"/>
              <a:t>Παλιές σου νίκες και ήττες</a:t>
            </a:r>
            <a:br>
              <a:rPr lang="el-GR" sz="1400" dirty="0" smtClean="0"/>
            </a:br>
            <a:r>
              <a:rPr lang="el-GR" sz="1400" dirty="0" smtClean="0"/>
              <a:t>και λάθη σωστά.</a:t>
            </a:r>
            <a:br>
              <a:rPr lang="el-GR" sz="1400" dirty="0" smtClean="0"/>
            </a:br>
            <a:r>
              <a:rPr lang="el-GR" sz="1400" dirty="0" smtClean="0"/>
              <a:t>Η ξενιτιά, η ξενιτιά</a:t>
            </a:r>
            <a:br>
              <a:rPr lang="el-GR" sz="1400" dirty="0" smtClean="0"/>
            </a:br>
            <a:r>
              <a:rPr lang="el-GR" sz="1400" dirty="0" smtClean="0"/>
              <a:t>του γυρισμού η χαρά</a:t>
            </a:r>
            <a:br>
              <a:rPr lang="el-GR" sz="1400" dirty="0" smtClean="0"/>
            </a:br>
            <a:r>
              <a:rPr lang="el-GR" sz="1400" dirty="0" smtClean="0"/>
              <a:t>κι αυτός ο κάποιος που σου γνέφει</a:t>
            </a:r>
            <a:br>
              <a:rPr lang="el-GR" sz="1400" dirty="0" smtClean="0"/>
            </a:br>
            <a:r>
              <a:rPr lang="el-GR" sz="1400" dirty="0" smtClean="0"/>
              <a:t>απ’ το λιμάνι μακριά</a:t>
            </a:r>
            <a:br>
              <a:rPr lang="el-GR" sz="1400" dirty="0" smtClean="0"/>
            </a:br>
            <a:r>
              <a:rPr lang="el-GR" sz="1400" dirty="0" smtClean="0"/>
              <a:t>Δεν είναι τίποτα απ’ όλα</a:t>
            </a:r>
            <a:br>
              <a:rPr lang="el-GR" sz="1400" dirty="0" smtClean="0"/>
            </a:br>
            <a:r>
              <a:rPr lang="el-GR" sz="1400" dirty="0" smtClean="0"/>
              <a:t>Κι είναι όλ’ αυτά...</a:t>
            </a:r>
            <a:br>
              <a:rPr lang="el-GR" sz="1400" dirty="0" smtClean="0"/>
            </a:br>
            <a:r>
              <a:rPr lang="el-GR" sz="1400" dirty="0" smtClean="0"/>
              <a:t/>
            </a:r>
            <a:br>
              <a:rPr lang="el-GR" sz="1400" dirty="0" smtClean="0"/>
            </a:br>
            <a:r>
              <a:rPr lang="el-GR" sz="1400" dirty="0" smtClean="0"/>
              <a:t>Είν η κρυφή σου, η ατέλειωτη δίψα</a:t>
            </a:r>
            <a:br>
              <a:rPr lang="el-GR" sz="1400" dirty="0" smtClean="0"/>
            </a:br>
            <a:r>
              <a:rPr lang="el-GR" sz="1400" dirty="0" smtClean="0"/>
              <a:t>είν’ η δίψα που σε κρατά ζωντανό</a:t>
            </a:r>
            <a:br>
              <a:rPr lang="el-GR" sz="1400" dirty="0" smtClean="0"/>
            </a:br>
            <a:r>
              <a:rPr lang="el-GR" sz="1400" dirty="0" smtClean="0"/>
              <a:t>Είν’ η κρυφή σου, η ατέλειωτη δίψα</a:t>
            </a:r>
            <a:br>
              <a:rPr lang="el-GR" sz="1400" dirty="0" smtClean="0"/>
            </a:br>
            <a:r>
              <a:rPr lang="el-GR" sz="1400" dirty="0" smtClean="0"/>
              <a:t>είν’ η δίψα για καθαρό ουρανό.</a:t>
            </a:r>
            <a:br>
              <a:rPr lang="el-GR" sz="1400" dirty="0" smtClean="0"/>
            </a:br>
            <a:r>
              <a:rPr lang="el-GR" sz="1400" dirty="0" smtClean="0"/>
              <a:t/>
            </a:r>
            <a:br>
              <a:rPr lang="el-GR" sz="1400" dirty="0" smtClean="0"/>
            </a:br>
            <a:r>
              <a:rPr lang="el-GR" sz="1400" dirty="0" smtClean="0"/>
              <a:t>Για ουρανό</a:t>
            </a:r>
            <a:br>
              <a:rPr lang="el-GR" sz="1400" dirty="0" smtClean="0"/>
            </a:br>
            <a:r>
              <a:rPr lang="el-GR" sz="1400" dirty="0" smtClean="0"/>
              <a:t>που χρώματα αλλάζει</a:t>
            </a:r>
            <a:br>
              <a:rPr lang="el-GR" sz="1400" dirty="0" smtClean="0"/>
            </a:br>
            <a:r>
              <a:rPr lang="el-GR" sz="1400" dirty="0" smtClean="0"/>
              <a:t>και σαν ποτάμι μοιάζει, </a:t>
            </a:r>
            <a:br>
              <a:rPr lang="el-GR" sz="1400" dirty="0" smtClean="0"/>
            </a:br>
            <a:r>
              <a:rPr lang="el-GR" sz="1400" dirty="0" smtClean="0"/>
              <a:t>σαν νερό.</a:t>
            </a:r>
            <a:br>
              <a:rPr lang="el-GR" sz="1400" dirty="0" smtClean="0"/>
            </a:br>
            <a:r>
              <a:rPr lang="el-GR" sz="1400" dirty="0" smtClean="0"/>
              <a:t>Σαν το νερό</a:t>
            </a:r>
            <a:br>
              <a:rPr lang="el-GR" sz="1400" dirty="0" smtClean="0"/>
            </a:br>
            <a:r>
              <a:rPr lang="el-GR" sz="1400" dirty="0" smtClean="0"/>
              <a:t>που σκύβεις και το πίνεις</a:t>
            </a:r>
            <a:br>
              <a:rPr lang="el-GR" sz="1400" dirty="0" smtClean="0"/>
            </a:br>
            <a:r>
              <a:rPr lang="el-GR" sz="1400" dirty="0" smtClean="0"/>
              <a:t>μα τη φωτιά δε σβήνεις, </a:t>
            </a:r>
            <a:br>
              <a:rPr lang="el-GR" sz="1400" dirty="0" smtClean="0"/>
            </a:br>
            <a:r>
              <a:rPr lang="el-GR" sz="1400" dirty="0" smtClean="0"/>
              <a:t>δε σβήνεις τον καημό</a:t>
            </a:r>
            <a:br>
              <a:rPr lang="el-GR" sz="1400" dirty="0" smtClean="0"/>
            </a:br>
            <a:r>
              <a:rPr lang="el-GR" sz="1400" dirty="0" smtClean="0"/>
              <a:t>για ουρανό...</a:t>
            </a:r>
            <a:br>
              <a:rPr lang="el-GR" sz="1400" dirty="0" smtClean="0"/>
            </a:br>
            <a:r>
              <a:rPr lang="el-GR" sz="1400" dirty="0" smtClean="0"/>
              <a:t/>
            </a:r>
            <a:br>
              <a:rPr lang="el-GR" sz="1400" dirty="0" smtClean="0"/>
            </a:br>
            <a:r>
              <a:rPr lang="el-GR" sz="1400" dirty="0" smtClean="0"/>
              <a:t>Είν’ η κρυφή σου...</a:t>
            </a:r>
            <a:endParaRPr lang="el-GR" sz="1400" dirty="0"/>
          </a:p>
        </p:txBody>
      </p:sp>
      <p:sp>
        <p:nvSpPr>
          <p:cNvPr id="5" name="TextBox 4"/>
          <p:cNvSpPr txBox="1"/>
          <p:nvPr/>
        </p:nvSpPr>
        <p:spPr>
          <a:xfrm>
            <a:off x="0" y="6534834"/>
            <a:ext cx="5004048" cy="646331"/>
          </a:xfrm>
          <a:prstGeom prst="rect">
            <a:avLst/>
          </a:prstGeom>
          <a:noFill/>
        </p:spPr>
        <p:txBody>
          <a:bodyPr wrap="square" rtlCol="0">
            <a:spAutoFit/>
          </a:bodyPr>
          <a:lstStyle/>
          <a:p>
            <a:r>
              <a:rPr lang="en-SG" dirty="0" smtClean="0">
                <a:hlinkClick r:id="rId2"/>
              </a:rPr>
              <a:t>https://www.youtube.com/watch?v=3SZ6cf0EkAM</a:t>
            </a:r>
            <a:endParaRPr lang="el-GR" dirty="0" smtClean="0"/>
          </a:p>
          <a:p>
            <a:endParaRPr lang="el-GR" dirty="0"/>
          </a:p>
        </p:txBody>
      </p:sp>
      <p:pic>
        <p:nvPicPr>
          <p:cNvPr id="6" name="Picture 5" descr="cd_portokaloglou_03.jpg"/>
          <p:cNvPicPr>
            <a:picLocks noChangeAspect="1"/>
          </p:cNvPicPr>
          <p:nvPr/>
        </p:nvPicPr>
        <p:blipFill>
          <a:blip r:embed="rId3" cstate="print"/>
          <a:stretch>
            <a:fillRect/>
          </a:stretch>
        </p:blipFill>
        <p:spPr>
          <a:xfrm>
            <a:off x="3131840" y="1556792"/>
            <a:ext cx="1512168" cy="1512168"/>
          </a:xfrm>
          <a:prstGeom prst="rect">
            <a:avLst/>
          </a:prstGeom>
        </p:spPr>
      </p:pic>
      <p:sp>
        <p:nvSpPr>
          <p:cNvPr id="7" name="TextBox 6"/>
          <p:cNvSpPr txBox="1"/>
          <p:nvPr/>
        </p:nvSpPr>
        <p:spPr>
          <a:xfrm>
            <a:off x="395536" y="5877272"/>
            <a:ext cx="2736304" cy="707886"/>
          </a:xfrm>
          <a:prstGeom prst="rect">
            <a:avLst/>
          </a:prstGeom>
          <a:noFill/>
        </p:spPr>
        <p:txBody>
          <a:bodyPr wrap="square" rtlCol="0">
            <a:spAutoFit/>
          </a:bodyPr>
          <a:lstStyle/>
          <a:p>
            <a:pPr marL="342900" indent="-342900">
              <a:buFont typeface="+mj-lt"/>
              <a:buAutoNum type="arabicPeriod"/>
            </a:pPr>
            <a:r>
              <a:rPr lang="el-GR" sz="2000" b="1" dirty="0" smtClean="0"/>
              <a:t>Τι σκέφτεστε με το πρώτο άκουσμα;</a:t>
            </a:r>
            <a:endParaRPr lang="el-G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Ταινίες</a:t>
            </a:r>
            <a:endParaRPr lang="el-GR" dirty="0"/>
          </a:p>
        </p:txBody>
      </p:sp>
      <p:sp>
        <p:nvSpPr>
          <p:cNvPr id="7" name="Content Placeholder 6"/>
          <p:cNvSpPr>
            <a:spLocks noGrp="1"/>
          </p:cNvSpPr>
          <p:nvPr>
            <p:ph idx="1"/>
          </p:nvPr>
        </p:nvSpPr>
        <p:spPr>
          <a:xfrm>
            <a:off x="323528" y="1700809"/>
            <a:ext cx="8363272" cy="4699992"/>
          </a:xfrm>
        </p:spPr>
        <p:txBody>
          <a:bodyPr/>
          <a:lstStyle/>
          <a:p>
            <a:pPr>
              <a:buNone/>
            </a:pPr>
            <a:r>
              <a:rPr lang="el-GR" dirty="0" smtClean="0"/>
              <a:t>Ο Ναυαγός (2000) με τον Τομ Χανκς</a:t>
            </a:r>
          </a:p>
          <a:p>
            <a:endParaRPr lang="el-GR" dirty="0" smtClean="0"/>
          </a:p>
          <a:p>
            <a:endParaRPr lang="el-GR" dirty="0" smtClean="0"/>
          </a:p>
          <a:p>
            <a:endParaRPr lang="el-GR" dirty="0"/>
          </a:p>
        </p:txBody>
      </p:sp>
      <p:sp>
        <p:nvSpPr>
          <p:cNvPr id="8" name="TextBox 7"/>
          <p:cNvSpPr txBox="1"/>
          <p:nvPr/>
        </p:nvSpPr>
        <p:spPr>
          <a:xfrm>
            <a:off x="611560" y="2564904"/>
            <a:ext cx="7056784" cy="646331"/>
          </a:xfrm>
          <a:prstGeom prst="rect">
            <a:avLst/>
          </a:prstGeom>
          <a:noFill/>
        </p:spPr>
        <p:txBody>
          <a:bodyPr wrap="square" rtlCol="0">
            <a:spAutoFit/>
          </a:bodyPr>
          <a:lstStyle/>
          <a:p>
            <a:pPr algn="ctr"/>
            <a:r>
              <a:rPr lang="en-SG" dirty="0" smtClean="0">
                <a:hlinkClick r:id="rId2"/>
              </a:rPr>
              <a:t>https://www.youtube.com/watch?v=PJvosb4UCLs</a:t>
            </a:r>
            <a:endParaRPr lang="el-GR" dirty="0" smtClean="0"/>
          </a:p>
          <a:p>
            <a:pPr algn="ctr"/>
            <a:endParaRPr lang="el-GR" dirty="0"/>
          </a:p>
        </p:txBody>
      </p:sp>
      <p:pic>
        <p:nvPicPr>
          <p:cNvPr id="9" name="Picture 8" descr="943a7a7e983f18d2143198f164ceab2b_595732.jpg"/>
          <p:cNvPicPr>
            <a:picLocks noChangeAspect="1"/>
          </p:cNvPicPr>
          <p:nvPr/>
        </p:nvPicPr>
        <p:blipFill>
          <a:blip r:embed="rId3" cstate="print"/>
          <a:stretch>
            <a:fillRect/>
          </a:stretch>
        </p:blipFill>
        <p:spPr>
          <a:xfrm>
            <a:off x="107504" y="3501008"/>
            <a:ext cx="3672408" cy="2843964"/>
          </a:xfrm>
          <a:prstGeom prst="rect">
            <a:avLst/>
          </a:prstGeom>
        </p:spPr>
      </p:pic>
      <p:sp>
        <p:nvSpPr>
          <p:cNvPr id="10" name="TextBox 9"/>
          <p:cNvSpPr txBox="1"/>
          <p:nvPr/>
        </p:nvSpPr>
        <p:spPr>
          <a:xfrm>
            <a:off x="3707904" y="2204864"/>
            <a:ext cx="5580112" cy="3970318"/>
          </a:xfrm>
          <a:prstGeom prst="rect">
            <a:avLst/>
          </a:prstGeom>
          <a:noFill/>
        </p:spPr>
        <p:txBody>
          <a:bodyPr wrap="square" rtlCol="0">
            <a:spAutoFit/>
          </a:bodyPr>
          <a:lstStyle/>
          <a:p>
            <a:endParaRPr lang="el-GR" sz="2800" dirty="0" smtClean="0"/>
          </a:p>
          <a:p>
            <a:endParaRPr lang="el-GR" sz="2800" dirty="0" smtClean="0"/>
          </a:p>
          <a:p>
            <a:endParaRPr lang="el-GR" sz="2800" dirty="0" smtClean="0"/>
          </a:p>
          <a:p>
            <a:endParaRPr lang="el-GR" sz="2800" dirty="0" smtClean="0"/>
          </a:p>
          <a:p>
            <a:r>
              <a:rPr lang="el-GR" sz="2800" u="sng" dirty="0" smtClean="0"/>
              <a:t>«Σκέψου, Συζήτησε, Μοιράσου»</a:t>
            </a:r>
          </a:p>
          <a:p>
            <a:endParaRPr lang="el-GR" sz="2800" dirty="0" smtClean="0"/>
          </a:p>
          <a:p>
            <a:r>
              <a:rPr lang="el-GR" sz="2800" dirty="0" smtClean="0"/>
              <a:t>Ποιες είναι οι ανάγκες του, τι αναζητάει, τι πρέπει να κάνει για να επιβιώσει ένας ναυαγός σε νησί;</a:t>
            </a:r>
            <a:endParaRPr lang="el-G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wipe(down)">
                                      <p:cBhvr>
                                        <p:cTn id="7" dur="50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6" end="6"/>
                                            </p:txEl>
                                          </p:spTgt>
                                        </p:tgtEl>
                                        <p:attrNameLst>
                                          <p:attrName>style.visibility</p:attrName>
                                        </p:attrNameLst>
                                      </p:cBhvr>
                                      <p:to>
                                        <p:strVal val="visible"/>
                                      </p:to>
                                    </p:set>
                                    <p:animEffect transition="in" filter="wipe(down)">
                                      <p:cBhvr>
                                        <p:cTn id="1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Φάκελος Β’ Γυμνασίου</a:t>
            </a:r>
            <a:endParaRPr lang="el-GR" dirty="0"/>
          </a:p>
        </p:txBody>
      </p:sp>
      <p:pic>
        <p:nvPicPr>
          <p:cNvPr id="4" name="Content Placeholder 3" descr="20181110_234533.jpg"/>
          <p:cNvPicPr>
            <a:picLocks noGrp="1" noChangeAspect="1"/>
          </p:cNvPicPr>
          <p:nvPr>
            <p:ph idx="1"/>
          </p:nvPr>
        </p:nvPicPr>
        <p:blipFill>
          <a:blip r:embed="rId2" cstate="print"/>
          <a:stretch>
            <a:fillRect/>
          </a:stretch>
        </p:blipFill>
        <p:spPr>
          <a:xfrm>
            <a:off x="251520" y="1556792"/>
            <a:ext cx="7308304" cy="4608512"/>
          </a:xfrm>
        </p:spPr>
      </p:pic>
      <p:sp>
        <p:nvSpPr>
          <p:cNvPr id="6" name="Line Callout 2 5"/>
          <p:cNvSpPr/>
          <p:nvPr/>
        </p:nvSpPr>
        <p:spPr>
          <a:xfrm>
            <a:off x="6732240" y="3140968"/>
            <a:ext cx="2555776" cy="1080120"/>
          </a:xfrm>
          <a:prstGeom prst="borderCallout2">
            <a:avLst>
              <a:gd name="adj1" fmla="val 18750"/>
              <a:gd name="adj2" fmla="val -8333"/>
              <a:gd name="adj3" fmla="val 18750"/>
              <a:gd name="adj4" fmla="val -16667"/>
              <a:gd name="adj5" fmla="val 79683"/>
              <a:gd name="adj6" fmla="val -15725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7" name="TextBox 6"/>
          <p:cNvSpPr txBox="1"/>
          <p:nvPr/>
        </p:nvSpPr>
        <p:spPr>
          <a:xfrm>
            <a:off x="6804248" y="3356992"/>
            <a:ext cx="2483768" cy="646331"/>
          </a:xfrm>
          <a:prstGeom prst="rect">
            <a:avLst/>
          </a:prstGeom>
          <a:noFill/>
        </p:spPr>
        <p:txBody>
          <a:bodyPr wrap="square" rtlCol="0">
            <a:spAutoFit/>
          </a:bodyPr>
          <a:lstStyle/>
          <a:p>
            <a:r>
              <a:rPr lang="en-US" b="1" dirty="0" smtClean="0"/>
              <a:t>Artful thinking = </a:t>
            </a:r>
            <a:r>
              <a:rPr lang="el-GR" b="1" dirty="0" smtClean="0"/>
              <a:t>έντεχνος συλλογισμός</a:t>
            </a:r>
            <a:endParaRPr lang="el-GR"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Οι νέες τεχνικές μάθησης...</a:t>
            </a:r>
            <a:endParaRPr lang="el-GR" dirty="0"/>
          </a:p>
        </p:txBody>
      </p:sp>
      <p:sp>
        <p:nvSpPr>
          <p:cNvPr id="5" name="Content Placeholder 4"/>
          <p:cNvSpPr>
            <a:spLocks noGrp="1"/>
          </p:cNvSpPr>
          <p:nvPr>
            <p:ph idx="1"/>
          </p:nvPr>
        </p:nvSpPr>
        <p:spPr>
          <a:xfrm>
            <a:off x="251520" y="1700809"/>
            <a:ext cx="8435280" cy="4699992"/>
          </a:xfrm>
        </p:spPr>
        <p:txBody>
          <a:bodyPr/>
          <a:lstStyle/>
          <a:p>
            <a:pPr>
              <a:buClr>
                <a:schemeClr val="tx1">
                  <a:lumMod val="75000"/>
                  <a:lumOff val="25000"/>
                </a:schemeClr>
              </a:buClr>
              <a:buFont typeface="Wingdings" pitchFamily="2" charset="2"/>
              <a:buChar char="Ø"/>
            </a:pPr>
            <a:r>
              <a:rPr lang="el-GR" dirty="0" smtClean="0"/>
              <a:t>Πιστεύετε ότι οι θεολόγοι ακολούθησαν πιστά το νέο πρόγραμμα σπουδών και τις νέες τεχνικές;</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θεολόγοι αντιδρούν..;</a:t>
            </a:r>
            <a:endParaRPr lang="el-GR" dirty="0"/>
          </a:p>
        </p:txBody>
      </p:sp>
      <p:sp>
        <p:nvSpPr>
          <p:cNvPr id="3" name="Content Placeholder 2"/>
          <p:cNvSpPr>
            <a:spLocks noGrp="1"/>
          </p:cNvSpPr>
          <p:nvPr>
            <p:ph idx="1"/>
          </p:nvPr>
        </p:nvSpPr>
        <p:spPr>
          <a:xfrm>
            <a:off x="0" y="1412777"/>
            <a:ext cx="9144000" cy="5445224"/>
          </a:xfrm>
        </p:spPr>
        <p:txBody>
          <a:bodyPr>
            <a:normAutofit fontScale="92500" lnSpcReduction="10000"/>
          </a:bodyPr>
          <a:lstStyle/>
          <a:p>
            <a:pPr>
              <a:buNone/>
            </a:pPr>
            <a:endParaRPr lang="el-GR" sz="2000" dirty="0" smtClean="0"/>
          </a:p>
          <a:p>
            <a:pPr>
              <a:buClr>
                <a:schemeClr val="tx1">
                  <a:lumMod val="65000"/>
                  <a:lumOff val="35000"/>
                </a:schemeClr>
              </a:buClr>
              <a:buFont typeface="Wingdings" pitchFamily="2" charset="2"/>
              <a:buChar char="Ø"/>
            </a:pPr>
            <a:r>
              <a:rPr lang="el-GR" b="1" dirty="0" smtClean="0"/>
              <a:t>Προσβλητικό και υποτιμητικό</a:t>
            </a:r>
            <a:r>
              <a:rPr lang="en-US" b="1" dirty="0" smtClean="0"/>
              <a:t> </a:t>
            </a:r>
            <a:r>
              <a:rPr lang="el-GR" b="1" dirty="0" smtClean="0"/>
              <a:t> </a:t>
            </a:r>
            <a:r>
              <a:rPr lang="el-GR" dirty="0" smtClean="0"/>
              <a:t>να χαρακτηρίζεται το μάθημα των Θρησκευτικών, ως ομολογιακό και αναχρονιστικό</a:t>
            </a:r>
          </a:p>
          <a:p>
            <a:pPr>
              <a:buClr>
                <a:schemeClr val="tx1">
                  <a:lumMod val="65000"/>
                  <a:lumOff val="35000"/>
                </a:schemeClr>
              </a:buClr>
              <a:buFont typeface="Wingdings" pitchFamily="2" charset="2"/>
              <a:buChar char="Ø"/>
            </a:pPr>
            <a:endParaRPr lang="en-US" dirty="0" smtClean="0"/>
          </a:p>
          <a:p>
            <a:pPr>
              <a:buClr>
                <a:schemeClr val="tx1">
                  <a:lumMod val="65000"/>
                  <a:lumOff val="35000"/>
                </a:schemeClr>
              </a:buClr>
              <a:buFont typeface="Wingdings" pitchFamily="2" charset="2"/>
              <a:buChar char="Ø"/>
            </a:pPr>
            <a:r>
              <a:rPr lang="el-GR" b="1" dirty="0" smtClean="0"/>
              <a:t>Θρησκειολογία</a:t>
            </a:r>
            <a:r>
              <a:rPr lang="el-GR" dirty="0" smtClean="0"/>
              <a:t> σημαινει κατάργηση Ορθόδοξης Χριστιανικής αγωγής.</a:t>
            </a:r>
          </a:p>
          <a:p>
            <a:pPr>
              <a:buClr>
                <a:schemeClr val="tx1">
                  <a:lumMod val="65000"/>
                  <a:lumOff val="35000"/>
                </a:schemeClr>
              </a:buClr>
              <a:buFont typeface="Wingdings" pitchFamily="2" charset="2"/>
              <a:buChar char="Ø"/>
            </a:pPr>
            <a:endParaRPr lang="el-GR" dirty="0" smtClean="0"/>
          </a:p>
          <a:p>
            <a:pPr>
              <a:buClr>
                <a:schemeClr val="tx1">
                  <a:lumMod val="65000"/>
                  <a:lumOff val="35000"/>
                </a:schemeClr>
              </a:buClr>
              <a:buFont typeface="Wingdings" pitchFamily="2" charset="2"/>
              <a:buChar char="Ø"/>
            </a:pPr>
            <a:r>
              <a:rPr lang="el-GR" dirty="0" smtClean="0"/>
              <a:t>Θα φτιάξουμε άθεους ή ουδέτερους άθρησκους μαθητές</a:t>
            </a:r>
          </a:p>
          <a:p>
            <a:pPr>
              <a:buClr>
                <a:schemeClr val="tx1">
                  <a:lumMod val="65000"/>
                  <a:lumOff val="35000"/>
                </a:schemeClr>
              </a:buClr>
              <a:buFont typeface="Wingdings" pitchFamily="2" charset="2"/>
              <a:buChar char="Ø"/>
            </a:pPr>
            <a:endParaRPr lang="el-GR" dirty="0" smtClean="0">
              <a:hlinkClick r:id="rId2"/>
            </a:endParaRPr>
          </a:p>
          <a:p>
            <a:pPr>
              <a:buClr>
                <a:schemeClr val="tx1">
                  <a:lumMod val="65000"/>
                  <a:lumOff val="35000"/>
                </a:schemeClr>
              </a:buClr>
              <a:buNone/>
            </a:pPr>
            <a:r>
              <a:rPr lang="en-SG" sz="2400" dirty="0" smtClean="0">
                <a:hlinkClick r:id="rId2"/>
              </a:rPr>
              <a:t>https://www.vimaorthodoxias.gr/eipan/sfodri-antidrasi-ton-theologon-tis-magnisias-gia-thriskeitika-kai-proini-proseixi-binteo/</a:t>
            </a:r>
            <a:endParaRPr lang="el-GR" sz="2400" dirty="0" smtClean="0"/>
          </a:p>
          <a:p>
            <a:pPr>
              <a:buClr>
                <a:schemeClr val="tx1">
                  <a:lumMod val="65000"/>
                  <a:lumOff val="35000"/>
                </a:schemeClr>
              </a:buClr>
              <a:buFont typeface="Wingdings" pitchFamily="2" charset="2"/>
              <a:buChar char="Ø"/>
            </a:pP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ΌΜΩΣ...</a:t>
            </a:r>
            <a:endParaRPr lang="el-GR" dirty="0"/>
          </a:p>
        </p:txBody>
      </p:sp>
      <p:sp>
        <p:nvSpPr>
          <p:cNvPr id="3" name="Content Placeholder 2"/>
          <p:cNvSpPr>
            <a:spLocks noGrp="1"/>
          </p:cNvSpPr>
          <p:nvPr>
            <p:ph idx="1"/>
          </p:nvPr>
        </p:nvSpPr>
        <p:spPr>
          <a:xfrm>
            <a:off x="-108520" y="1556792"/>
            <a:ext cx="9252520" cy="5112568"/>
          </a:xfrm>
        </p:spPr>
        <p:txBody>
          <a:bodyPr/>
          <a:lstStyle/>
          <a:p>
            <a:pPr>
              <a:buClr>
                <a:schemeClr val="tx1">
                  <a:lumMod val="85000"/>
                  <a:lumOff val="15000"/>
                </a:schemeClr>
              </a:buClr>
              <a:buFont typeface="Wingdings" pitchFamily="2" charset="2"/>
              <a:buChar char="Ø"/>
            </a:pPr>
            <a:endParaRPr lang="el-GR" dirty="0" smtClean="0"/>
          </a:p>
          <a:p>
            <a:pPr>
              <a:buClr>
                <a:schemeClr val="tx1">
                  <a:lumMod val="85000"/>
                  <a:lumOff val="15000"/>
                </a:schemeClr>
              </a:buClr>
              <a:buFont typeface="Wingdings" pitchFamily="2" charset="2"/>
              <a:buChar char="Ø"/>
            </a:pPr>
            <a:endParaRPr lang="el-GR" dirty="0" smtClean="0"/>
          </a:p>
          <a:p>
            <a:pPr>
              <a:buClr>
                <a:schemeClr val="tx1">
                  <a:lumMod val="85000"/>
                  <a:lumOff val="15000"/>
                </a:schemeClr>
              </a:buClr>
              <a:buFont typeface="Wingdings" pitchFamily="2" charset="2"/>
              <a:buChar char="Ø"/>
            </a:pPr>
            <a:r>
              <a:rPr lang="el-GR" dirty="0" smtClean="0"/>
              <a:t>1</a:t>
            </a:r>
            <a:r>
              <a:rPr lang="el-GR" baseline="30000" dirty="0" smtClean="0"/>
              <a:t>η</a:t>
            </a:r>
            <a:r>
              <a:rPr lang="el-GR" dirty="0" smtClean="0"/>
              <a:t> έρευνα:    74% θετικό στο ΝΠΣ</a:t>
            </a:r>
          </a:p>
          <a:p>
            <a:pPr>
              <a:buClr>
                <a:schemeClr val="tx1">
                  <a:lumMod val="85000"/>
                  <a:lumOff val="15000"/>
                </a:schemeClr>
              </a:buClr>
              <a:buFont typeface="Wingdings" pitchFamily="2" charset="2"/>
              <a:buChar char="Ø"/>
            </a:pPr>
            <a:endParaRPr lang="el-GR" dirty="0" smtClean="0"/>
          </a:p>
          <a:p>
            <a:pPr>
              <a:buClr>
                <a:schemeClr val="tx1">
                  <a:lumMod val="85000"/>
                  <a:lumOff val="15000"/>
                </a:schemeClr>
              </a:buClr>
              <a:buFont typeface="Wingdings" pitchFamily="2" charset="2"/>
              <a:buChar char="Ø"/>
            </a:pPr>
            <a:endParaRPr lang="el-GR" dirty="0" smtClean="0"/>
          </a:p>
          <a:p>
            <a:pPr>
              <a:buClr>
                <a:schemeClr val="tx1">
                  <a:lumMod val="85000"/>
                  <a:lumOff val="15000"/>
                </a:schemeClr>
              </a:buClr>
              <a:buFont typeface="Wingdings" pitchFamily="2" charset="2"/>
              <a:buChar char="Ø"/>
            </a:pPr>
            <a:r>
              <a:rPr lang="el-GR" dirty="0" smtClean="0"/>
              <a:t>2</a:t>
            </a:r>
            <a:r>
              <a:rPr lang="el-GR" baseline="30000" dirty="0" smtClean="0"/>
              <a:t>η</a:t>
            </a:r>
            <a:r>
              <a:rPr lang="el-GR" dirty="0" smtClean="0"/>
              <a:t> έρευνα</a:t>
            </a:r>
            <a:r>
              <a:rPr lang="el-GR" i="1" dirty="0" smtClean="0"/>
              <a:t>(αδημοσίευτη)</a:t>
            </a:r>
            <a:r>
              <a:rPr lang="el-GR" dirty="0" smtClean="0"/>
              <a:t>: 60-70% θετικό στο ΝΠΣ</a:t>
            </a:r>
          </a:p>
          <a:p>
            <a:pPr>
              <a:buClr>
                <a:schemeClr val="tx1">
                  <a:lumMod val="85000"/>
                  <a:lumOff val="15000"/>
                </a:schemeClr>
              </a:buClr>
              <a:buNone/>
            </a:pPr>
            <a:r>
              <a:rPr lang="el-GR" dirty="0" smtClean="0"/>
              <a:t>                                                           20% (άλλες θρησκείες)</a:t>
            </a:r>
          </a:p>
          <a:p>
            <a:pPr>
              <a:buClr>
                <a:schemeClr val="tx1">
                  <a:lumMod val="85000"/>
                  <a:lumOff val="15000"/>
                </a:schemeClr>
              </a:buClr>
              <a:buFont typeface="Wingdings" pitchFamily="2" charset="2"/>
              <a:buChar char="Ø"/>
            </a:pP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Αντιδράσεις εκκλησίας</a:t>
            </a:r>
            <a:endParaRPr lang="el-GR" dirty="0"/>
          </a:p>
        </p:txBody>
      </p:sp>
      <p:pic>
        <p:nvPicPr>
          <p:cNvPr id="4" name="Content Placeholder 3" descr="ieronimos.jpeg"/>
          <p:cNvPicPr>
            <a:picLocks noGrp="1" noChangeAspect="1"/>
          </p:cNvPicPr>
          <p:nvPr>
            <p:ph idx="1"/>
          </p:nvPr>
        </p:nvPicPr>
        <p:blipFill>
          <a:blip r:embed="rId2" cstate="print"/>
          <a:stretch>
            <a:fillRect/>
          </a:stretch>
        </p:blipFill>
        <p:spPr>
          <a:xfrm>
            <a:off x="179512" y="1628800"/>
            <a:ext cx="5915712" cy="3549427"/>
          </a:xfrm>
        </p:spPr>
      </p:pic>
      <p:sp>
        <p:nvSpPr>
          <p:cNvPr id="6" name="Oval Callout 5"/>
          <p:cNvSpPr/>
          <p:nvPr/>
        </p:nvSpPr>
        <p:spPr>
          <a:xfrm>
            <a:off x="5903640" y="1628800"/>
            <a:ext cx="3420888" cy="2592288"/>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smtClean="0"/>
              <a:t>«</a:t>
            </a:r>
            <a:r>
              <a:rPr lang="el-GR" sz="2400" b="1" dirty="0" smtClean="0"/>
              <a:t>Απαράδεκτα και επικίνδυνα</a:t>
            </a:r>
            <a:r>
              <a:rPr lang="el-GR" sz="2400" dirty="0" smtClean="0"/>
              <a:t>» τα προγράμματα σπουδών</a:t>
            </a:r>
            <a:endParaRPr lang="el-GR" sz="2400" dirty="0"/>
          </a:p>
        </p:txBody>
      </p:sp>
      <p:sp>
        <p:nvSpPr>
          <p:cNvPr id="8" name="TextBox 7"/>
          <p:cNvSpPr txBox="1"/>
          <p:nvPr/>
        </p:nvSpPr>
        <p:spPr>
          <a:xfrm>
            <a:off x="683568" y="5589240"/>
            <a:ext cx="7200800" cy="830997"/>
          </a:xfrm>
          <a:prstGeom prst="rect">
            <a:avLst/>
          </a:prstGeom>
          <a:noFill/>
        </p:spPr>
        <p:txBody>
          <a:bodyPr wrap="square" rtlCol="0">
            <a:spAutoFit/>
          </a:bodyPr>
          <a:lstStyle/>
          <a:p>
            <a:r>
              <a:rPr lang="en-SG" sz="2400" dirty="0" smtClean="0">
                <a:hlinkClick r:id="rId3"/>
              </a:rPr>
              <a:t>https://www.youtube.com/watch?v=C0N_f1dGHIA</a:t>
            </a:r>
            <a:endParaRPr lang="en-SG" sz="2400" dirty="0" smtClean="0"/>
          </a:p>
          <a:p>
            <a:endParaRPr lang="el-G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2015-2018</a:t>
            </a:r>
            <a:endParaRPr lang="el-GR" dirty="0"/>
          </a:p>
        </p:txBody>
      </p:sp>
      <p:sp>
        <p:nvSpPr>
          <p:cNvPr id="3" name="Content Placeholder 2"/>
          <p:cNvSpPr>
            <a:spLocks noGrp="1"/>
          </p:cNvSpPr>
          <p:nvPr>
            <p:ph idx="1"/>
          </p:nvPr>
        </p:nvSpPr>
        <p:spPr>
          <a:xfrm>
            <a:off x="0" y="1484784"/>
            <a:ext cx="9144000" cy="5373217"/>
          </a:xfrm>
        </p:spPr>
        <p:txBody>
          <a:bodyPr/>
          <a:lstStyle/>
          <a:p>
            <a:pPr>
              <a:buNone/>
            </a:pPr>
            <a:r>
              <a:rPr lang="el-GR" dirty="0" smtClean="0"/>
              <a:t>25 Ιανουαρίου </a:t>
            </a:r>
            <a:r>
              <a:rPr lang="en-US" dirty="0" smtClean="0"/>
              <a:t>2015</a:t>
            </a:r>
            <a:r>
              <a:rPr lang="el-GR" dirty="0" smtClean="0"/>
              <a:t>: Ελληνικές βουλευτικές εκλογές </a:t>
            </a:r>
          </a:p>
          <a:p>
            <a:pPr>
              <a:buNone/>
            </a:pPr>
            <a:endParaRPr lang="el-GR" dirty="0" smtClean="0"/>
          </a:p>
          <a:p>
            <a:pPr>
              <a:buNone/>
            </a:pPr>
            <a:r>
              <a:rPr lang="el-GR" dirty="0" smtClean="0"/>
              <a:t>Ο Σύριζα υπό τον Αλέξη Τσίπρα κερδίζει</a:t>
            </a:r>
          </a:p>
          <a:p>
            <a:pPr>
              <a:buNone/>
            </a:pPr>
            <a:endParaRPr lang="el-GR" dirty="0" smtClean="0"/>
          </a:p>
          <a:p>
            <a:pPr>
              <a:buNone/>
            </a:pPr>
            <a:r>
              <a:rPr lang="el-GR" dirty="0" smtClean="0"/>
              <a:t>Υπουργοί Παιδείας:</a:t>
            </a:r>
          </a:p>
          <a:p>
            <a:pPr>
              <a:buNone/>
            </a:pPr>
            <a:endParaRPr lang="el-GR" dirty="0" smtClean="0"/>
          </a:p>
          <a:p>
            <a:pPr marL="633222" indent="-514350">
              <a:buClr>
                <a:schemeClr val="accent1">
                  <a:lumMod val="25000"/>
                </a:schemeClr>
              </a:buClr>
              <a:buFont typeface="+mj-lt"/>
              <a:buAutoNum type="arabicPeriod"/>
            </a:pPr>
            <a:r>
              <a:rPr lang="el-GR" dirty="0" smtClean="0"/>
              <a:t> Μπαλτάς Αριστείδης</a:t>
            </a:r>
            <a:r>
              <a:rPr lang="el-GR" sz="2400" dirty="0" smtClean="0"/>
              <a:t> (Ιανουάριος 2015- Σεπτέμβριος 2015)</a:t>
            </a:r>
          </a:p>
          <a:p>
            <a:pPr marL="633222" indent="-514350">
              <a:buClr>
                <a:schemeClr val="accent1">
                  <a:lumMod val="25000"/>
                </a:schemeClr>
              </a:buClr>
              <a:buFont typeface="+mj-lt"/>
              <a:buAutoNum type="arabicPeriod"/>
            </a:pPr>
            <a:r>
              <a:rPr lang="el-GR" dirty="0" smtClean="0"/>
              <a:t>Φίλης Νίκος </a:t>
            </a:r>
            <a:r>
              <a:rPr lang="el-GR" sz="2400" dirty="0" smtClean="0"/>
              <a:t>( Σεπτέμβριος 2015- Νοέμβριος 2016)</a:t>
            </a:r>
          </a:p>
          <a:p>
            <a:pPr marL="633222" indent="-514350">
              <a:buClr>
                <a:schemeClr val="accent1">
                  <a:lumMod val="25000"/>
                </a:schemeClr>
              </a:buClr>
              <a:buFont typeface="+mj-lt"/>
              <a:buAutoNum type="arabicPeriod"/>
            </a:pPr>
            <a:r>
              <a:rPr lang="el-GR" dirty="0" smtClean="0"/>
              <a:t>Γαβρόγλου Κώστας </a:t>
            </a:r>
            <a:r>
              <a:rPr lang="el-GR" sz="2400" dirty="0" smtClean="0"/>
              <a:t>(Νοέμβριος 2016- σήμερα)</a:t>
            </a:r>
            <a:endParaRPr lang="el-G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5448"/>
            <a:ext cx="8579296" cy="1252728"/>
          </a:xfrm>
        </p:spPr>
        <p:txBody>
          <a:bodyPr>
            <a:normAutofit fontScale="90000"/>
          </a:bodyPr>
          <a:lstStyle/>
          <a:p>
            <a:r>
              <a:rPr lang="el-GR" dirty="0" smtClean="0"/>
              <a:t>Τι λέει ο Ιερώνυμος για τις αλλαγές</a:t>
            </a:r>
            <a:endParaRPr lang="el-GR" dirty="0"/>
          </a:p>
        </p:txBody>
      </p:sp>
      <p:sp>
        <p:nvSpPr>
          <p:cNvPr id="3" name="Content Placeholder 2"/>
          <p:cNvSpPr>
            <a:spLocks noGrp="1"/>
          </p:cNvSpPr>
          <p:nvPr>
            <p:ph idx="1"/>
          </p:nvPr>
        </p:nvSpPr>
        <p:spPr>
          <a:xfrm>
            <a:off x="251520" y="1775191"/>
            <a:ext cx="8640960" cy="5082809"/>
          </a:xfrm>
        </p:spPr>
        <p:txBody>
          <a:bodyPr>
            <a:normAutofit fontScale="85000" lnSpcReduction="20000"/>
          </a:bodyPr>
          <a:lstStyle/>
          <a:p>
            <a:pPr algn="just">
              <a:buNone/>
            </a:pPr>
            <a:r>
              <a:rPr lang="el-GR" dirty="0" smtClean="0"/>
              <a:t>     «Εγω με μια λέξη θα έλεγα σήμερα, επειδή διάβασα τα καινούργια προγράμματα και τα είδα είναι </a:t>
            </a:r>
            <a:r>
              <a:rPr lang="el-GR" b="1" dirty="0" smtClean="0"/>
              <a:t>απαράδεκτα</a:t>
            </a:r>
            <a:r>
              <a:rPr lang="el-GR" dirty="0" smtClean="0"/>
              <a:t>, είναι </a:t>
            </a:r>
            <a:r>
              <a:rPr lang="el-GR" b="1" dirty="0" smtClean="0"/>
              <a:t>επικίνδυνα</a:t>
            </a:r>
            <a:r>
              <a:rPr lang="el-GR" dirty="0" smtClean="0"/>
              <a:t>, είναι </a:t>
            </a:r>
            <a:r>
              <a:rPr lang="el-GR" b="1" dirty="0" smtClean="0"/>
              <a:t>πράγματα που δεν θα αποδώσουν καρπούς</a:t>
            </a:r>
            <a:r>
              <a:rPr lang="el-GR" dirty="0" smtClean="0"/>
              <a:t> αλλά </a:t>
            </a:r>
            <a:r>
              <a:rPr lang="el-GR" b="1" dirty="0" smtClean="0"/>
              <a:t>μεγάλη ζημιά </a:t>
            </a:r>
            <a:r>
              <a:rPr lang="el-GR" dirty="0" smtClean="0"/>
              <a:t>στην παιδεία γενικότερα, στην κοινωνία μας και </a:t>
            </a:r>
            <a:r>
              <a:rPr lang="el-GR" u="sng" dirty="0" smtClean="0"/>
              <a:t>ρήξη μέσα στην εκκλησία στη σχέση με την πολιτεία</a:t>
            </a:r>
            <a:r>
              <a:rPr lang="el-GR" dirty="0" smtClean="0"/>
              <a:t>. Γι' αυτό από αυτη τη θέση σήμερα, θα τα πω και στην ιεραρχία στις αρχές Οκτωβρίου, κάνω έκκληση αυτή τη στιγμή προς των πρωθυπουργό Α. Τσίπρα να σταματήσει όλη αυτή την προσπάθεια, να αναβάλει καθεμιά πρωτοβουλία ενός ή μερικών ανθρώπων και σε μια βάση μεγάλης εκκλησίας και πολιτείας να συνεργαστούμε σοβαρά επιτέλους σε ένα τόπο που ακούγονται λόγια, λόγια, λόγια, και λείπει ό λόγος». </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Φίλης απαντά:</a:t>
            </a:r>
            <a:endParaRPr lang="el-GR" dirty="0"/>
          </a:p>
        </p:txBody>
      </p:sp>
      <p:sp>
        <p:nvSpPr>
          <p:cNvPr id="3" name="Content Placeholder 2"/>
          <p:cNvSpPr>
            <a:spLocks noGrp="1"/>
          </p:cNvSpPr>
          <p:nvPr>
            <p:ph idx="1"/>
          </p:nvPr>
        </p:nvSpPr>
        <p:spPr/>
        <p:txBody>
          <a:bodyPr/>
          <a:lstStyle/>
          <a:p>
            <a:pPr>
              <a:buClr>
                <a:schemeClr val="tx1">
                  <a:lumMod val="85000"/>
                  <a:lumOff val="15000"/>
                </a:schemeClr>
              </a:buClr>
              <a:buFont typeface="Wingdings" pitchFamily="2" charset="2"/>
              <a:buChar char="Ø"/>
            </a:pPr>
            <a:r>
              <a:rPr lang="el-GR" dirty="0" smtClean="0"/>
              <a:t>Τα νέα Νέα ΠΣ βρίσκονται σε πειραματικό στάδιο εδώ και 3 χρόνια</a:t>
            </a:r>
          </a:p>
          <a:p>
            <a:pPr>
              <a:buClr>
                <a:schemeClr val="tx1">
                  <a:lumMod val="85000"/>
                  <a:lumOff val="15000"/>
                </a:schemeClr>
              </a:buClr>
              <a:buFont typeface="Wingdings" pitchFamily="2" charset="2"/>
              <a:buChar char="Ø"/>
            </a:pPr>
            <a:endParaRPr lang="el-GR" dirty="0" smtClean="0"/>
          </a:p>
          <a:p>
            <a:pPr>
              <a:buClr>
                <a:schemeClr val="tx1">
                  <a:lumMod val="85000"/>
                  <a:lumOff val="15000"/>
                </a:schemeClr>
              </a:buClr>
              <a:buFont typeface="Wingdings" pitchFamily="2" charset="2"/>
              <a:buChar char="Ø"/>
            </a:pPr>
            <a:r>
              <a:rPr lang="el-GR" dirty="0" smtClean="0"/>
              <a:t>Θεωρεί λάθος αν αυτές οι αλλαγές θα οδηγήσουν σε αντιδικία και κινδυνολογία</a:t>
            </a:r>
          </a:p>
          <a:p>
            <a:pPr>
              <a:buClr>
                <a:schemeClr val="tx1">
                  <a:lumMod val="85000"/>
                  <a:lumOff val="15000"/>
                </a:schemeClr>
              </a:buClr>
              <a:buFont typeface="Wingdings" pitchFamily="2" charset="2"/>
              <a:buChar char="Ø"/>
            </a:pPr>
            <a:endParaRPr lang="el-GR" dirty="0" smtClean="0"/>
          </a:p>
          <a:p>
            <a:pPr>
              <a:buClr>
                <a:schemeClr val="tx1">
                  <a:lumMod val="85000"/>
                  <a:lumOff val="15000"/>
                </a:schemeClr>
              </a:buClr>
              <a:buFont typeface="Wingdings" pitchFamily="2" charset="2"/>
              <a:buChar char="Ø"/>
            </a:pPr>
            <a:r>
              <a:rPr lang="el-GR" dirty="0" smtClean="0"/>
              <a:t>Διάλογος Υπουργείου Παιδείας με την Εκκλησία</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λένε οι μαθητές</a:t>
            </a:r>
            <a:endParaRPr lang="el-GR" dirty="0"/>
          </a:p>
        </p:txBody>
      </p:sp>
      <p:sp>
        <p:nvSpPr>
          <p:cNvPr id="3" name="Content Placeholder 2"/>
          <p:cNvSpPr>
            <a:spLocks noGrp="1"/>
          </p:cNvSpPr>
          <p:nvPr>
            <p:ph idx="1"/>
          </p:nvPr>
        </p:nvSpPr>
        <p:spPr>
          <a:xfrm>
            <a:off x="395536" y="1844824"/>
            <a:ext cx="8244408" cy="3960440"/>
          </a:xfrm>
        </p:spPr>
        <p:txBody>
          <a:bodyPr/>
          <a:lstStyle/>
          <a:p>
            <a:pPr algn="ctr">
              <a:buNone/>
            </a:pPr>
            <a:endParaRPr lang="el-GR" u="sng" dirty="0" smtClean="0">
              <a:solidFill>
                <a:srgbClr val="FF0000"/>
              </a:solidFill>
              <a:hlinkClick r:id="rId2"/>
            </a:endParaRPr>
          </a:p>
          <a:p>
            <a:pPr>
              <a:buNone/>
            </a:pPr>
            <a:r>
              <a:rPr lang="el-GR" u="sng" dirty="0" smtClean="0">
                <a:solidFill>
                  <a:srgbClr val="FF0000"/>
                </a:solidFill>
                <a:hlinkClick r:id="rId2"/>
              </a:rPr>
              <a:t>https://www.youtube.com/watch?v=SpX2RYzrXM&amp;t=53s</a:t>
            </a:r>
            <a:endParaRPr lang="el-GR" u="sng" dirty="0" smtClean="0">
              <a:solidFill>
                <a:srgbClr val="FF0000"/>
              </a:solidFill>
            </a:endParaRPr>
          </a:p>
          <a:p>
            <a:pPr>
              <a:buNone/>
            </a:pPr>
            <a:endParaRPr lang="el-GR" dirty="0" smtClean="0">
              <a:solidFill>
                <a:srgbClr val="FF0000"/>
              </a:solidFill>
            </a:endParaRPr>
          </a:p>
          <a:p>
            <a:pPr>
              <a:buNone/>
            </a:pP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5448"/>
            <a:ext cx="8435280" cy="1252728"/>
          </a:xfrm>
        </p:spPr>
        <p:txBody>
          <a:bodyPr>
            <a:normAutofit fontScale="90000"/>
          </a:bodyPr>
          <a:lstStyle/>
          <a:p>
            <a:pPr algn="ctr"/>
            <a:r>
              <a:rPr lang="el-GR" dirty="0" smtClean="0"/>
              <a:t>Απόφαση του Συμβουλίου της Επικρατείας  </a:t>
            </a:r>
            <a:r>
              <a:rPr lang="el-GR" sz="3100" dirty="0" smtClean="0"/>
              <a:t>(20/03/2018)</a:t>
            </a:r>
            <a:endParaRPr lang="el-GR" sz="3100" dirty="0"/>
          </a:p>
        </p:txBody>
      </p:sp>
      <p:sp>
        <p:nvSpPr>
          <p:cNvPr id="3" name="Content Placeholder 2"/>
          <p:cNvSpPr>
            <a:spLocks noGrp="1"/>
          </p:cNvSpPr>
          <p:nvPr>
            <p:ph idx="1"/>
          </p:nvPr>
        </p:nvSpPr>
        <p:spPr>
          <a:xfrm>
            <a:off x="251520" y="1628800"/>
            <a:ext cx="8712968" cy="4968551"/>
          </a:xfrm>
        </p:spPr>
        <p:txBody>
          <a:bodyPr>
            <a:normAutofit/>
          </a:bodyPr>
          <a:lstStyle/>
          <a:p>
            <a:pPr>
              <a:buClr>
                <a:schemeClr val="tx1">
                  <a:lumMod val="65000"/>
                  <a:lumOff val="35000"/>
                </a:schemeClr>
              </a:buClr>
              <a:buFont typeface="Wingdings" pitchFamily="2" charset="2"/>
              <a:buChar char="ü"/>
            </a:pPr>
            <a:r>
              <a:rPr lang="el-GR" b="1" dirty="0" smtClean="0"/>
              <a:t>Αντισυνταγματική  </a:t>
            </a:r>
            <a:r>
              <a:rPr lang="el-GR" dirty="0" smtClean="0"/>
              <a:t>και</a:t>
            </a:r>
            <a:r>
              <a:rPr lang="el-GR" b="1" dirty="0" smtClean="0"/>
              <a:t> αντίθετη </a:t>
            </a:r>
            <a:r>
              <a:rPr lang="el-GR" dirty="0" smtClean="0"/>
              <a:t>στην Ευρωπαϊκή Σύμβαση Δικαιωμάτων του Ανθρώπου (ΕΣΔΑ)</a:t>
            </a:r>
            <a:r>
              <a:rPr lang="en-US" dirty="0" smtClean="0"/>
              <a:t> </a:t>
            </a:r>
            <a:endParaRPr lang="el-GR" dirty="0" smtClean="0"/>
          </a:p>
          <a:p>
            <a:pPr>
              <a:buClr>
                <a:schemeClr val="tx1">
                  <a:lumMod val="65000"/>
                  <a:lumOff val="35000"/>
                </a:schemeClr>
              </a:buClr>
              <a:buFont typeface="Wingdings" pitchFamily="2" charset="2"/>
              <a:buChar char="ü"/>
            </a:pPr>
            <a:endParaRPr lang="el-GR" dirty="0" smtClean="0"/>
          </a:p>
          <a:p>
            <a:pPr>
              <a:buClr>
                <a:schemeClr val="tx1">
                  <a:lumMod val="65000"/>
                  <a:lumOff val="35000"/>
                </a:schemeClr>
              </a:buClr>
              <a:buFont typeface="Wingdings" pitchFamily="2" charset="2"/>
              <a:buChar char="ü"/>
            </a:pPr>
            <a:r>
              <a:rPr lang="el-GR" dirty="0" smtClean="0"/>
              <a:t>Ο Φίλης απαντά ότι πρόκειται για «</a:t>
            </a:r>
            <a:r>
              <a:rPr lang="el-GR" u="sng" dirty="0" smtClean="0"/>
              <a:t>σκοταδισμό, μεσαίωνα και αναχρονισμό</a:t>
            </a:r>
            <a:r>
              <a:rPr lang="el-GR" dirty="0" smtClean="0"/>
              <a:t>» και ότι είναι παρερμηνεία του συντάγματος</a:t>
            </a:r>
          </a:p>
          <a:p>
            <a:pPr>
              <a:buClr>
                <a:schemeClr val="tx1">
                  <a:lumMod val="65000"/>
                  <a:lumOff val="35000"/>
                </a:schemeClr>
              </a:buClr>
              <a:buFont typeface="Wingdings" pitchFamily="2" charset="2"/>
              <a:buChar char="ü"/>
            </a:pPr>
            <a:endParaRPr lang="el-GR" dirty="0" smtClean="0"/>
          </a:p>
          <a:p>
            <a:pPr>
              <a:buNone/>
            </a:pPr>
            <a:r>
              <a:rPr lang="en-SG" sz="2000" dirty="0" smtClean="0">
                <a:hlinkClick r:id="rId2"/>
              </a:rPr>
              <a:t>http://newpost.gr/politiki/661594/filhs-skotadismos-mesaiwnas-h-apofash-toy-ste-gia-ta-thrhskeytika</a:t>
            </a:r>
            <a:endParaRPr lang="el-GR" sz="2000" dirty="0" smtClean="0"/>
          </a:p>
          <a:p>
            <a:pPr>
              <a:buFont typeface="Wingdings" pitchFamily="2" charset="2"/>
              <a:buChar char="Ø"/>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Γιατί αντισυνταγματική;</a:t>
            </a:r>
            <a:endParaRPr lang="el-GR" dirty="0"/>
          </a:p>
        </p:txBody>
      </p:sp>
      <p:sp>
        <p:nvSpPr>
          <p:cNvPr id="3" name="Content Placeholder 2"/>
          <p:cNvSpPr>
            <a:spLocks noGrp="1"/>
          </p:cNvSpPr>
          <p:nvPr>
            <p:ph idx="1"/>
          </p:nvPr>
        </p:nvSpPr>
        <p:spPr>
          <a:xfrm>
            <a:off x="0" y="1484784"/>
            <a:ext cx="9144000" cy="5373215"/>
          </a:xfrm>
        </p:spPr>
        <p:txBody>
          <a:bodyPr/>
          <a:lstStyle/>
          <a:p>
            <a:pPr>
              <a:buClr>
                <a:schemeClr val="tx1">
                  <a:lumMod val="85000"/>
                  <a:lumOff val="15000"/>
                </a:schemeClr>
              </a:buClr>
              <a:buFont typeface="Wingdings" pitchFamily="2" charset="2"/>
              <a:buChar char="ü"/>
            </a:pPr>
            <a:r>
              <a:rPr lang="el-GR" dirty="0" smtClean="0"/>
              <a:t>Άρθρο 16: Η παιδεία αποτελεί βασική αποστολή του κράτους         ανάπτυξη της εθνικής και </a:t>
            </a:r>
            <a:r>
              <a:rPr lang="el-GR" b="1" dirty="0" smtClean="0"/>
              <a:t>θρησκευτικής συνείδησης</a:t>
            </a:r>
          </a:p>
          <a:p>
            <a:pPr>
              <a:buClr>
                <a:schemeClr val="tx1">
                  <a:lumMod val="85000"/>
                  <a:lumOff val="15000"/>
                </a:schemeClr>
              </a:buClr>
              <a:buFont typeface="Wingdings" pitchFamily="2" charset="2"/>
              <a:buChar char="ü"/>
            </a:pPr>
            <a:r>
              <a:rPr lang="el-GR" dirty="0" smtClean="0"/>
              <a:t>Άρθρο 13: </a:t>
            </a:r>
            <a:r>
              <a:rPr lang="el-GR" u="sng" dirty="0" smtClean="0"/>
              <a:t>Ελευθερία</a:t>
            </a:r>
            <a:r>
              <a:rPr lang="el-GR" dirty="0" smtClean="0"/>
              <a:t> της θρησκευτικής συνείδησης</a:t>
            </a:r>
          </a:p>
          <a:p>
            <a:pPr>
              <a:buClr>
                <a:schemeClr val="tx1">
                  <a:lumMod val="85000"/>
                  <a:lumOff val="15000"/>
                </a:schemeClr>
              </a:buClr>
              <a:buFont typeface="Wingdings" pitchFamily="2" charset="2"/>
              <a:buChar char="ü"/>
            </a:pPr>
            <a:r>
              <a:rPr lang="el-GR" b="1" dirty="0" smtClean="0"/>
              <a:t>Στερεί </a:t>
            </a:r>
            <a:r>
              <a:rPr lang="el-GR" dirty="0" smtClean="0"/>
              <a:t>από τους μαθητές του Ορθόδοξου Χριστ. δόγματος το δικαίωμα να διδάσκονται αποκλειστικά τα δόγματα, τις ηθικές αξίες και τις παραδόσεις της Ανατολικής Ορθοδόξου Εκκ. του Χριστού.</a:t>
            </a:r>
            <a:endParaRPr lang="el-GR" dirty="0"/>
          </a:p>
        </p:txBody>
      </p:sp>
      <p:cxnSp>
        <p:nvCxnSpPr>
          <p:cNvPr id="5" name="Straight Arrow Connector 4"/>
          <p:cNvCxnSpPr/>
          <p:nvPr/>
        </p:nvCxnSpPr>
        <p:spPr>
          <a:xfrm>
            <a:off x="2627784" y="2348880"/>
            <a:ext cx="64807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Επιπλέον:</a:t>
            </a:r>
            <a:endParaRPr lang="el-GR" dirty="0"/>
          </a:p>
        </p:txBody>
      </p:sp>
      <p:sp>
        <p:nvSpPr>
          <p:cNvPr id="3" name="Content Placeholder 2"/>
          <p:cNvSpPr>
            <a:spLocks noGrp="1"/>
          </p:cNvSpPr>
          <p:nvPr>
            <p:ph idx="1"/>
          </p:nvPr>
        </p:nvSpPr>
        <p:spPr>
          <a:xfrm>
            <a:off x="107504" y="1556792"/>
            <a:ext cx="9036496" cy="5301207"/>
          </a:xfrm>
        </p:spPr>
        <p:txBody>
          <a:bodyPr>
            <a:normAutofit fontScale="92500" lnSpcReduction="10000"/>
          </a:bodyPr>
          <a:lstStyle/>
          <a:p>
            <a:pPr>
              <a:buClr>
                <a:schemeClr val="tx1">
                  <a:lumMod val="85000"/>
                  <a:lumOff val="15000"/>
                </a:schemeClr>
              </a:buClr>
              <a:buFont typeface="Wingdings" pitchFamily="2" charset="2"/>
              <a:buChar char="ü"/>
            </a:pPr>
            <a:r>
              <a:rPr lang="el-GR" dirty="0" smtClean="0"/>
              <a:t>Ελλείψεις ως προς το περιεχόμενο της Ορθόδοξης Χριστιανικής διδασκαλίας</a:t>
            </a:r>
          </a:p>
          <a:p>
            <a:pPr marL="982980" lvl="1" indent="-571500" algn="just">
              <a:buClr>
                <a:schemeClr val="tx1">
                  <a:lumMod val="85000"/>
                  <a:lumOff val="15000"/>
                </a:schemeClr>
              </a:buClr>
              <a:buFont typeface="+mj-lt"/>
              <a:buAutoNum type="romanLcPeriod"/>
            </a:pPr>
            <a:endParaRPr lang="el-GR" dirty="0" smtClean="0"/>
          </a:p>
          <a:p>
            <a:pPr marL="982980" lvl="1" indent="-571500" algn="just">
              <a:buClr>
                <a:schemeClr val="tx1">
                  <a:lumMod val="85000"/>
                  <a:lumOff val="15000"/>
                </a:schemeClr>
              </a:buClr>
              <a:buFont typeface="+mj-lt"/>
              <a:buAutoNum type="romanLcPeriod"/>
            </a:pPr>
            <a:r>
              <a:rPr lang="el-GR" dirty="0" smtClean="0"/>
              <a:t>Δεν γίνεται αναφορά στην </a:t>
            </a:r>
            <a:r>
              <a:rPr lang="el-GR" b="1" dirty="0" smtClean="0"/>
              <a:t>Αγία Ομοούσιο και Αδιαίρετο Τριάδα </a:t>
            </a:r>
          </a:p>
          <a:p>
            <a:pPr marL="982980" lvl="1" indent="-571500" algn="just">
              <a:buClr>
                <a:schemeClr val="tx1">
                  <a:lumMod val="85000"/>
                  <a:lumOff val="15000"/>
                </a:schemeClr>
              </a:buClr>
              <a:buFont typeface="+mj-lt"/>
              <a:buAutoNum type="romanLcPeriod"/>
            </a:pPr>
            <a:endParaRPr lang="el-GR" dirty="0" smtClean="0"/>
          </a:p>
          <a:p>
            <a:pPr marL="982980" lvl="1" indent="-571500" algn="just">
              <a:buClr>
                <a:schemeClr val="tx1">
                  <a:lumMod val="85000"/>
                  <a:lumOff val="15000"/>
                </a:schemeClr>
              </a:buClr>
              <a:buFont typeface="+mj-lt"/>
              <a:buAutoNum type="romanLcPeriod"/>
            </a:pPr>
            <a:r>
              <a:rPr lang="el-GR" dirty="0" smtClean="0"/>
              <a:t>Στην Γ’ Δημοτικού: ο Ιησούς Χριστός παρουσιάζεται ως ξένος, ως προσδοκώμενος Μεσσίας, ως δάσκαλος που όλοι θαυμάζουν, ως αγαπημένος φίλος, </a:t>
            </a:r>
            <a:r>
              <a:rPr lang="el-GR" b="1" dirty="0" smtClean="0"/>
              <a:t>όχι</a:t>
            </a:r>
            <a:r>
              <a:rPr lang="el-GR" dirty="0" smtClean="0"/>
              <a:t> όμως ως </a:t>
            </a:r>
            <a:r>
              <a:rPr lang="el-GR" u="sng" dirty="0" smtClean="0"/>
              <a:t>Σωτήρας του κόσμου.</a:t>
            </a:r>
          </a:p>
          <a:p>
            <a:pPr marL="982980" lvl="1" indent="-571500" algn="just">
              <a:buClr>
                <a:schemeClr val="tx1">
                  <a:lumMod val="85000"/>
                  <a:lumOff val="15000"/>
                </a:schemeClr>
              </a:buClr>
              <a:buFont typeface="+mj-lt"/>
              <a:buAutoNum type="romanLcPeriod"/>
            </a:pPr>
            <a:endParaRPr lang="el-GR" u="sng" dirty="0" smtClean="0"/>
          </a:p>
          <a:p>
            <a:pPr marL="982980" lvl="1" indent="-571500" algn="just">
              <a:buClr>
                <a:schemeClr val="tx1">
                  <a:lumMod val="85000"/>
                  <a:lumOff val="15000"/>
                </a:schemeClr>
              </a:buClr>
              <a:buFont typeface="Wingdings" pitchFamily="2" charset="2"/>
              <a:buChar char="Ø"/>
            </a:pPr>
            <a:r>
              <a:rPr lang="el-GR" dirty="0" smtClean="0"/>
              <a:t>Κλονίζεται η </a:t>
            </a:r>
            <a:r>
              <a:rPr lang="el-GR" u="sng" dirty="0" smtClean="0"/>
              <a:t>θρησκευτική συνείδηση</a:t>
            </a:r>
          </a:p>
          <a:p>
            <a:pPr marL="982980" lvl="1" indent="-571500" algn="just">
              <a:buClr>
                <a:schemeClr val="tx1">
                  <a:lumMod val="85000"/>
                  <a:lumOff val="15000"/>
                </a:schemeClr>
              </a:buClr>
              <a:buFont typeface="+mj-lt"/>
              <a:buAutoNum type="romanLcPeriod"/>
            </a:pP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418f5dbf1ee395eb9a9186400e7fc0e.JPG"/>
          <p:cNvPicPr>
            <a:picLocks noChangeAspect="1"/>
          </p:cNvPicPr>
          <p:nvPr/>
        </p:nvPicPr>
        <p:blipFill>
          <a:blip r:embed="rId2" cstate="print"/>
          <a:stretch>
            <a:fillRect/>
          </a:stretch>
        </p:blipFill>
        <p:spPr>
          <a:xfrm>
            <a:off x="0" y="332656"/>
            <a:ext cx="9144000" cy="4775905"/>
          </a:xfrm>
          <a:prstGeom prst="rect">
            <a:avLst/>
          </a:prstGeom>
        </p:spPr>
      </p:pic>
      <p:sp>
        <p:nvSpPr>
          <p:cNvPr id="5" name="TextBox 4"/>
          <p:cNvSpPr txBox="1"/>
          <p:nvPr/>
        </p:nvSpPr>
        <p:spPr>
          <a:xfrm>
            <a:off x="323528" y="5589240"/>
            <a:ext cx="8820472" cy="707886"/>
          </a:xfrm>
          <a:prstGeom prst="rect">
            <a:avLst/>
          </a:prstGeom>
          <a:noFill/>
        </p:spPr>
        <p:txBody>
          <a:bodyPr wrap="square" rtlCol="0">
            <a:spAutoFit/>
          </a:bodyPr>
          <a:lstStyle/>
          <a:p>
            <a:r>
              <a:rPr lang="el-GR" sz="2000" i="1" dirty="0" smtClean="0"/>
              <a:t>Μήνυμα μέσω twitter του Πάνου Καμμένου στον Νίκο Φίλη με αφορμή τις δηλώσεις του για την εκκλησία και το μάθημα των θρησκευτικών. </a:t>
            </a:r>
            <a:endParaRPr lang="el-GR"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Αλλαγή υπουργού παιδείας</a:t>
            </a:r>
            <a:endParaRPr lang="el-GR" dirty="0"/>
          </a:p>
        </p:txBody>
      </p:sp>
      <p:sp>
        <p:nvSpPr>
          <p:cNvPr id="3" name="Content Placeholder 2"/>
          <p:cNvSpPr>
            <a:spLocks noGrp="1"/>
          </p:cNvSpPr>
          <p:nvPr>
            <p:ph idx="1"/>
          </p:nvPr>
        </p:nvSpPr>
        <p:spPr>
          <a:xfrm>
            <a:off x="179512" y="1556792"/>
            <a:ext cx="8784976" cy="5112567"/>
          </a:xfrm>
        </p:spPr>
        <p:txBody>
          <a:bodyPr/>
          <a:lstStyle/>
          <a:p>
            <a:pPr>
              <a:buNone/>
            </a:pPr>
            <a:r>
              <a:rPr lang="el-GR" dirty="0" smtClean="0"/>
              <a:t>07 Νοεμβρίου </a:t>
            </a:r>
            <a:r>
              <a:rPr lang="el-GR" b="1" dirty="0" smtClean="0"/>
              <a:t>2016</a:t>
            </a:r>
            <a:r>
              <a:rPr lang="el-GR" dirty="0" smtClean="0"/>
              <a:t>: Παράδοση και παραλαβή του υπουργείου παιδείας από τον Ν. Φίλη στον Γαβρόγλου Κωνσταντίνο</a:t>
            </a:r>
            <a:endParaRPr lang="el-GR" dirty="0"/>
          </a:p>
        </p:txBody>
      </p:sp>
      <p:pic>
        <p:nvPicPr>
          <p:cNvPr id="4" name="Picture 3" descr="720_9f9d1589bf451f6548c6b7558c6b57b3.jpg"/>
          <p:cNvPicPr>
            <a:picLocks noChangeAspect="1"/>
          </p:cNvPicPr>
          <p:nvPr/>
        </p:nvPicPr>
        <p:blipFill>
          <a:blip r:embed="rId2" cstate="print"/>
          <a:stretch>
            <a:fillRect/>
          </a:stretch>
        </p:blipFill>
        <p:spPr>
          <a:xfrm>
            <a:off x="1475656" y="3140968"/>
            <a:ext cx="6480720" cy="371703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5448"/>
            <a:ext cx="8435280" cy="1252728"/>
          </a:xfrm>
        </p:spPr>
        <p:txBody>
          <a:bodyPr>
            <a:normAutofit/>
          </a:bodyPr>
          <a:lstStyle/>
          <a:p>
            <a:r>
              <a:rPr lang="el-GR" dirty="0" smtClean="0"/>
              <a:t>Γαβρόγλου Κωνσταντίνος</a:t>
            </a:r>
            <a:br>
              <a:rPr lang="el-GR" dirty="0" smtClean="0"/>
            </a:br>
            <a:r>
              <a:rPr lang="el-GR" sz="3100" dirty="0" smtClean="0"/>
              <a:t>07 Νοεμβρίου 2016- σήμερα</a:t>
            </a:r>
            <a:endParaRPr lang="el-GR" sz="3100" dirty="0"/>
          </a:p>
        </p:txBody>
      </p:sp>
      <p:pic>
        <p:nvPicPr>
          <p:cNvPr id="4" name="Content Placeholder 3" descr="gavroglou.jpg"/>
          <p:cNvPicPr>
            <a:picLocks noGrp="1" noChangeAspect="1"/>
          </p:cNvPicPr>
          <p:nvPr>
            <p:ph idx="1"/>
          </p:nvPr>
        </p:nvPicPr>
        <p:blipFill>
          <a:blip r:embed="rId2" cstate="print"/>
          <a:stretch>
            <a:fillRect/>
          </a:stretch>
        </p:blipFill>
        <p:spPr>
          <a:xfrm>
            <a:off x="1331640" y="1916832"/>
            <a:ext cx="6369417" cy="4176464"/>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Γαβρόγλου Κωνσταντίνος</a:t>
            </a:r>
            <a:br>
              <a:rPr lang="el-GR" dirty="0" smtClean="0"/>
            </a:br>
            <a:r>
              <a:rPr lang="el-GR" sz="3100" dirty="0" smtClean="0"/>
              <a:t>07 Νοεμβρίου 2016- σήμερα</a:t>
            </a:r>
            <a:endParaRPr lang="el-GR" sz="3100" dirty="0"/>
          </a:p>
        </p:txBody>
      </p:sp>
      <p:sp>
        <p:nvSpPr>
          <p:cNvPr id="3" name="Content Placeholder 2"/>
          <p:cNvSpPr>
            <a:spLocks noGrp="1"/>
          </p:cNvSpPr>
          <p:nvPr>
            <p:ph idx="1"/>
          </p:nvPr>
        </p:nvSpPr>
        <p:spPr>
          <a:xfrm>
            <a:off x="179512" y="1628800"/>
            <a:ext cx="8964488" cy="5229199"/>
          </a:xfrm>
        </p:spPr>
        <p:txBody>
          <a:bodyPr/>
          <a:lstStyle/>
          <a:p>
            <a:pPr>
              <a:buClr>
                <a:schemeClr val="tx1">
                  <a:lumMod val="65000"/>
                  <a:lumOff val="35000"/>
                </a:schemeClr>
              </a:buClr>
              <a:buFont typeface="Wingdings" pitchFamily="2" charset="2"/>
              <a:buChar char="Ø"/>
            </a:pPr>
            <a:r>
              <a:rPr lang="el-GR" dirty="0" smtClean="0"/>
              <a:t>Φάκελοι του μαθητή</a:t>
            </a:r>
          </a:p>
          <a:p>
            <a:pPr>
              <a:buClr>
                <a:schemeClr val="tx1">
                  <a:lumMod val="65000"/>
                  <a:lumOff val="35000"/>
                </a:schemeClr>
              </a:buClr>
              <a:buNone/>
            </a:pPr>
            <a:r>
              <a:rPr lang="el-GR" i="1" dirty="0" smtClean="0"/>
              <a:t>(συναινεί και</a:t>
            </a:r>
            <a:r>
              <a:rPr lang="el-GR" b="1" i="1" dirty="0" smtClean="0"/>
              <a:t> η εκκλησία </a:t>
            </a:r>
            <a:r>
              <a:rPr lang="el-GR" i="1" dirty="0" smtClean="0"/>
              <a:t>στο περιεχόμενο τους)</a:t>
            </a:r>
          </a:p>
          <a:p>
            <a:pPr>
              <a:buClr>
                <a:schemeClr val="tx1">
                  <a:lumMod val="65000"/>
                  <a:lumOff val="35000"/>
                </a:schemeClr>
              </a:buClr>
              <a:buNone/>
            </a:pPr>
            <a:endParaRPr lang="el-GR" i="1" dirty="0" smtClean="0"/>
          </a:p>
          <a:p>
            <a:pPr>
              <a:buClr>
                <a:schemeClr val="tx1">
                  <a:lumMod val="65000"/>
                  <a:lumOff val="35000"/>
                </a:schemeClr>
              </a:buClr>
              <a:buFont typeface="Wingdings" pitchFamily="2" charset="2"/>
              <a:buChar char="Ø"/>
            </a:pPr>
            <a:r>
              <a:rPr lang="el-GR" dirty="0" smtClean="0"/>
              <a:t>Επιμόρφωση εκπαιδευτικών </a:t>
            </a:r>
          </a:p>
          <a:p>
            <a:pPr>
              <a:buClr>
                <a:schemeClr val="tx1">
                  <a:lumMod val="65000"/>
                  <a:lumOff val="35000"/>
                </a:schemeClr>
              </a:buClr>
              <a:buFont typeface="Wingdings" pitchFamily="2" charset="2"/>
              <a:buChar char="Ø"/>
            </a:pPr>
            <a:endParaRPr lang="el-GR" dirty="0" smtClean="0"/>
          </a:p>
          <a:p>
            <a:pPr>
              <a:buClr>
                <a:schemeClr val="tx1">
                  <a:lumMod val="65000"/>
                  <a:lumOff val="35000"/>
                </a:schemeClr>
              </a:buClr>
              <a:buFont typeface="Wingdings" pitchFamily="2" charset="2"/>
              <a:buChar char="Ø"/>
            </a:pPr>
            <a:r>
              <a:rPr lang="el-GR" dirty="0" smtClean="0"/>
              <a:t>Αυτοαξιολόγηση σχολικών μονάδων</a:t>
            </a:r>
          </a:p>
          <a:p>
            <a:pPr>
              <a:buClr>
                <a:schemeClr val="tx1">
                  <a:lumMod val="65000"/>
                  <a:lumOff val="35000"/>
                </a:schemeClr>
              </a:buClr>
              <a:buFont typeface="Wingdings" pitchFamily="2" charset="2"/>
              <a:buChar char="Ø"/>
            </a:pPr>
            <a:endParaRPr lang="el-GR" dirty="0" smtClean="0"/>
          </a:p>
          <a:p>
            <a:pPr>
              <a:buClr>
                <a:schemeClr val="tx1">
                  <a:lumMod val="65000"/>
                  <a:lumOff val="35000"/>
                </a:schemeClr>
              </a:buClr>
              <a:buFont typeface="Wingdings" pitchFamily="2" charset="2"/>
              <a:buChar char="Ø"/>
            </a:pPr>
            <a:r>
              <a:rPr lang="el-GR" u="sng" dirty="0" smtClean="0"/>
              <a:t>Προσδοκώμενα  Μαθησιακά Αποτελέσματα</a:t>
            </a:r>
          </a:p>
          <a:p>
            <a:pPr>
              <a:buClr>
                <a:schemeClr val="tx1">
                  <a:lumMod val="65000"/>
                  <a:lumOff val="35000"/>
                </a:schemeClr>
              </a:buClr>
              <a:buFont typeface="Wingdings" pitchFamily="2" charset="2"/>
              <a:buChar char="Ø"/>
            </a:pPr>
            <a:endParaRPr lang="el-GR" dirty="0" smtClean="0"/>
          </a:p>
          <a:p>
            <a:pPr>
              <a:buClr>
                <a:schemeClr val="tx1">
                  <a:lumMod val="65000"/>
                  <a:lumOff val="35000"/>
                </a:schemeClr>
              </a:buClr>
              <a:buFont typeface="Wingdings" pitchFamily="2" charset="2"/>
              <a:buChar char="Ø"/>
            </a:pPr>
            <a:endParaRPr lang="el-GR" dirty="0" smtClean="0"/>
          </a:p>
          <a:p>
            <a:pPr>
              <a:buClr>
                <a:schemeClr val="tx1">
                  <a:lumMod val="65000"/>
                  <a:lumOff val="35000"/>
                </a:schemeClr>
              </a:buClr>
              <a:buFont typeface="Wingdings" pitchFamily="2" charset="2"/>
              <a:buChar char="Ø"/>
            </a:pP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5448"/>
            <a:ext cx="8507288" cy="1252728"/>
          </a:xfrm>
        </p:spPr>
        <p:txBody>
          <a:bodyPr>
            <a:normAutofit/>
          </a:bodyPr>
          <a:lstStyle/>
          <a:p>
            <a:r>
              <a:rPr lang="el-GR" dirty="0" smtClean="0"/>
              <a:t>Μπαλτάς Αριστείδης</a:t>
            </a:r>
            <a:br>
              <a:rPr lang="el-GR" dirty="0" smtClean="0"/>
            </a:br>
            <a:r>
              <a:rPr lang="el-GR" sz="2000" dirty="0" smtClean="0"/>
              <a:t>Ιανουάριος 2015- Σεπτέμβιος 2015</a:t>
            </a:r>
            <a:endParaRPr lang="el-GR" sz="2000" dirty="0"/>
          </a:p>
        </p:txBody>
      </p:sp>
      <p:pic>
        <p:nvPicPr>
          <p:cNvPr id="4" name="Content Placeholder 3" descr="Aristides_Baltas_2013.jpg"/>
          <p:cNvPicPr>
            <a:picLocks noGrp="1" noChangeAspect="1"/>
          </p:cNvPicPr>
          <p:nvPr>
            <p:ph idx="1"/>
          </p:nvPr>
        </p:nvPicPr>
        <p:blipFill>
          <a:blip r:embed="rId2" cstate="print"/>
          <a:stretch>
            <a:fillRect/>
          </a:stretch>
        </p:blipFill>
        <p:spPr>
          <a:xfrm>
            <a:off x="5399584" y="1484784"/>
            <a:ext cx="3744416" cy="5373216"/>
          </a:xfrm>
        </p:spPr>
      </p:pic>
      <p:sp>
        <p:nvSpPr>
          <p:cNvPr id="5" name="TextBox 4"/>
          <p:cNvSpPr txBox="1"/>
          <p:nvPr/>
        </p:nvSpPr>
        <p:spPr>
          <a:xfrm>
            <a:off x="0" y="1556792"/>
            <a:ext cx="5364088" cy="4678204"/>
          </a:xfrm>
          <a:prstGeom prst="rect">
            <a:avLst/>
          </a:prstGeom>
          <a:noFill/>
        </p:spPr>
        <p:txBody>
          <a:bodyPr wrap="square" rtlCol="0">
            <a:spAutoFit/>
          </a:bodyPr>
          <a:lstStyle/>
          <a:p>
            <a:pPr>
              <a:buClr>
                <a:schemeClr val="tx2">
                  <a:lumMod val="50000"/>
                  <a:lumOff val="50000"/>
                </a:schemeClr>
              </a:buClr>
              <a:buFont typeface="Wingdings" pitchFamily="2" charset="2"/>
              <a:buChar char="Ø"/>
            </a:pPr>
            <a:r>
              <a:rPr lang="el-GR" sz="2800" dirty="0" smtClean="0"/>
              <a:t>Μη κατάργηση του μαθήματος των θρησκευτικών</a:t>
            </a:r>
          </a:p>
          <a:p>
            <a:pPr>
              <a:buClr>
                <a:schemeClr val="tx2">
                  <a:lumMod val="50000"/>
                  <a:lumOff val="50000"/>
                </a:schemeClr>
              </a:buClr>
              <a:buFont typeface="Wingdings" pitchFamily="2" charset="2"/>
              <a:buChar char="Ø"/>
            </a:pPr>
            <a:endParaRPr lang="el-GR" sz="2800" dirty="0" smtClean="0"/>
          </a:p>
          <a:p>
            <a:pPr>
              <a:buClr>
                <a:schemeClr val="tx2">
                  <a:lumMod val="50000"/>
                  <a:lumOff val="50000"/>
                </a:schemeClr>
              </a:buClr>
              <a:buFont typeface="Wingdings" pitchFamily="2" charset="2"/>
              <a:buChar char="Ø"/>
            </a:pPr>
            <a:r>
              <a:rPr lang="el-GR" sz="2800" dirty="0" smtClean="0"/>
              <a:t>Η εγκύκλιος για την απαλλαγή από το μάθημα παραμένει ίδια</a:t>
            </a:r>
          </a:p>
          <a:p>
            <a:pPr>
              <a:buClr>
                <a:schemeClr val="tx2">
                  <a:lumMod val="50000"/>
                  <a:lumOff val="50000"/>
                </a:schemeClr>
              </a:buClr>
              <a:buFont typeface="Wingdings" pitchFamily="2" charset="2"/>
              <a:buChar char="Ø"/>
            </a:pPr>
            <a:endParaRPr lang="el-GR" sz="2800" dirty="0" smtClean="0"/>
          </a:p>
          <a:p>
            <a:pPr>
              <a:buClr>
                <a:schemeClr val="tx2">
                  <a:lumMod val="50000"/>
                  <a:lumOff val="50000"/>
                </a:schemeClr>
              </a:buClr>
              <a:buFont typeface="Wingdings" pitchFamily="2" charset="2"/>
              <a:buChar char="Ø"/>
            </a:pPr>
            <a:r>
              <a:rPr lang="el-GR" sz="2800" dirty="0" smtClean="0"/>
              <a:t>Συζητήσεις για τη συμμετοχή όλων των παιδιών στο μάθημα</a:t>
            </a:r>
          </a:p>
          <a:p>
            <a:pPr>
              <a:buClr>
                <a:schemeClr val="tx2">
                  <a:lumMod val="50000"/>
                  <a:lumOff val="50000"/>
                </a:schemeClr>
              </a:buClr>
              <a:buFont typeface="Wingdings" pitchFamily="2" charset="2"/>
              <a:buChar char="Ø"/>
            </a:pPr>
            <a:endParaRPr lang="el-GR" sz="2800" dirty="0" smtClean="0"/>
          </a:p>
          <a:p>
            <a:pPr>
              <a:buClr>
                <a:schemeClr val="tx2">
                  <a:lumMod val="50000"/>
                  <a:lumOff val="50000"/>
                </a:schemeClr>
              </a:buClr>
              <a:buFont typeface="Wingdings" pitchFamily="2" charset="2"/>
              <a:buChar char="Ø"/>
            </a:pPr>
            <a:r>
              <a:rPr lang="el-GR" sz="2800" dirty="0" smtClean="0"/>
              <a:t>Στόχος: Όχι κατήχηση</a:t>
            </a:r>
          </a:p>
          <a:p>
            <a:pPr>
              <a:buClr>
                <a:schemeClr val="tx2">
                  <a:lumMod val="50000"/>
                  <a:lumOff val="50000"/>
                </a:schemeClr>
              </a:buClr>
              <a:buFont typeface="Wingdings" pitchFamily="2" charset="2"/>
              <a:buChar char="Ø"/>
            </a:pP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517632" cy="1252728"/>
          </a:xfrm>
        </p:spPr>
        <p:txBody>
          <a:bodyPr/>
          <a:lstStyle/>
          <a:p>
            <a:r>
              <a:rPr lang="el-GR" dirty="0" smtClean="0"/>
              <a:t>Τελικά τι άλλαξε;</a:t>
            </a:r>
            <a:endParaRPr lang="el-GR" dirty="0"/>
          </a:p>
        </p:txBody>
      </p:sp>
      <p:sp>
        <p:nvSpPr>
          <p:cNvPr id="3" name="Content Placeholder 2"/>
          <p:cNvSpPr>
            <a:spLocks noGrp="1"/>
          </p:cNvSpPr>
          <p:nvPr>
            <p:ph idx="1"/>
          </p:nvPr>
        </p:nvSpPr>
        <p:spPr>
          <a:xfrm>
            <a:off x="251520" y="1628800"/>
            <a:ext cx="8892480" cy="5040559"/>
          </a:xfrm>
        </p:spPr>
        <p:txBody>
          <a:bodyPr/>
          <a:lstStyle/>
          <a:p>
            <a:pPr marL="633222" indent="-514350">
              <a:buClr>
                <a:schemeClr val="tx1">
                  <a:lumMod val="85000"/>
                  <a:lumOff val="15000"/>
                </a:schemeClr>
              </a:buClr>
              <a:buFont typeface="Wingdings" pitchFamily="2" charset="2"/>
              <a:buChar char="ü"/>
            </a:pPr>
            <a:r>
              <a:rPr lang="el-GR" dirty="0" smtClean="0"/>
              <a:t>Άνοιγμα σε νέες θρησκείες</a:t>
            </a:r>
          </a:p>
          <a:p>
            <a:pPr marL="633222" indent="-514350">
              <a:buClr>
                <a:schemeClr val="tx1">
                  <a:lumMod val="85000"/>
                  <a:lumOff val="15000"/>
                </a:schemeClr>
              </a:buClr>
              <a:buFont typeface="Wingdings" pitchFamily="2" charset="2"/>
              <a:buChar char="ü"/>
            </a:pPr>
            <a:r>
              <a:rPr lang="el-GR" dirty="0" smtClean="0"/>
              <a:t>Βιβλία – Φάκελοι</a:t>
            </a:r>
          </a:p>
          <a:p>
            <a:pPr marL="633222" indent="-514350">
              <a:buClr>
                <a:schemeClr val="tx1">
                  <a:lumMod val="85000"/>
                  <a:lumOff val="15000"/>
                </a:schemeClr>
              </a:buClr>
              <a:buFont typeface="Wingdings" pitchFamily="2" charset="2"/>
              <a:buChar char="ü"/>
            </a:pPr>
            <a:r>
              <a:rPr lang="el-GR" dirty="0" smtClean="0"/>
              <a:t>Επιμορφώσεις εκπαιδευτικών</a:t>
            </a:r>
          </a:p>
          <a:p>
            <a:pPr marL="633222" indent="-514350">
              <a:buClr>
                <a:schemeClr val="tx1">
                  <a:lumMod val="85000"/>
                  <a:lumOff val="15000"/>
                </a:schemeClr>
              </a:buClr>
              <a:buFont typeface="Wingdings" pitchFamily="2" charset="2"/>
              <a:buChar char="ü"/>
            </a:pPr>
            <a:r>
              <a:rPr lang="el-GR" dirty="0" smtClean="0"/>
              <a:t>Θα μπορούν να συμμετέχουν όλοι οι μαθητές</a:t>
            </a:r>
          </a:p>
          <a:p>
            <a:pPr marL="633222" indent="-514350">
              <a:buClr>
                <a:schemeClr val="tx1">
                  <a:lumMod val="85000"/>
                  <a:lumOff val="15000"/>
                </a:schemeClr>
              </a:buClr>
              <a:buFont typeface="Wingdings" pitchFamily="2" charset="2"/>
              <a:buChar char="ü"/>
            </a:pPr>
            <a:r>
              <a:rPr lang="el-GR" dirty="0" smtClean="0"/>
              <a:t>Νέοι μέθοδοι και τεχνικές διδασκαλίας </a:t>
            </a:r>
          </a:p>
          <a:p>
            <a:pPr marL="633222" indent="-514350">
              <a:buClr>
                <a:schemeClr val="tx1">
                  <a:lumMod val="85000"/>
                  <a:lumOff val="15000"/>
                </a:schemeClr>
              </a:buClr>
              <a:buFont typeface="Wingdings" pitchFamily="2" charset="2"/>
              <a:buChar char="ü"/>
            </a:pPr>
            <a:endParaRPr lang="el-GR" dirty="0" smtClean="0"/>
          </a:p>
          <a:p>
            <a:pPr marL="633222" indent="-514350">
              <a:buClr>
                <a:schemeClr val="tx1">
                  <a:lumMod val="85000"/>
                  <a:lumOff val="15000"/>
                </a:schemeClr>
              </a:buClr>
              <a:buFont typeface="Wingdings" pitchFamily="2" charset="2"/>
              <a:buChar char="ü"/>
            </a:pPr>
            <a:endParaRPr lang="el-GR" dirty="0" smtClean="0"/>
          </a:p>
          <a:p>
            <a:pPr marL="633222" indent="-514350">
              <a:buClr>
                <a:schemeClr val="tx1">
                  <a:lumMod val="85000"/>
                  <a:lumOff val="15000"/>
                </a:schemeClr>
              </a:buClr>
              <a:buSzPct val="109000"/>
              <a:buFont typeface="Wingdings" pitchFamily="2" charset="2"/>
              <a:buChar char="§"/>
            </a:pPr>
            <a:r>
              <a:rPr lang="el-GR" dirty="0" smtClean="0"/>
              <a:t>Στόχος: </a:t>
            </a:r>
            <a:r>
              <a:rPr lang="el-GR" b="1" dirty="0" smtClean="0"/>
              <a:t>Σεβασμό</a:t>
            </a:r>
            <a:r>
              <a:rPr lang="el-GR" dirty="0" smtClean="0"/>
              <a:t> στο διπλανό μας</a:t>
            </a:r>
          </a:p>
          <a:p>
            <a:pPr marL="633222" indent="-514350">
              <a:buClr>
                <a:schemeClr val="tx1">
                  <a:lumMod val="85000"/>
                  <a:lumOff val="15000"/>
                </a:schemeClr>
              </a:buClr>
              <a:buFont typeface="Wingdings" pitchFamily="2" charset="2"/>
              <a:buChar char="ü"/>
            </a:pP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algn="ctr"/>
            <a:r>
              <a:rPr lang="el-GR" dirty="0" smtClean="0"/>
              <a:t>Απαλλαγή από το μάθημα θρησκευτικών</a:t>
            </a:r>
            <a:endParaRPr lang="el-GR" dirty="0"/>
          </a:p>
        </p:txBody>
      </p:sp>
      <p:sp>
        <p:nvSpPr>
          <p:cNvPr id="3" name="Content Placeholder 2"/>
          <p:cNvSpPr>
            <a:spLocks noGrp="1"/>
          </p:cNvSpPr>
          <p:nvPr>
            <p:ph idx="1"/>
          </p:nvPr>
        </p:nvSpPr>
        <p:spPr>
          <a:xfrm>
            <a:off x="0" y="1556792"/>
            <a:ext cx="9144000" cy="5301207"/>
          </a:xfrm>
        </p:spPr>
        <p:txBody>
          <a:bodyPr>
            <a:normAutofit/>
          </a:bodyPr>
          <a:lstStyle/>
          <a:p>
            <a:pPr>
              <a:buClr>
                <a:schemeClr val="tx1">
                  <a:lumMod val="85000"/>
                  <a:lumOff val="15000"/>
                </a:schemeClr>
              </a:buClr>
              <a:buSzPct val="90000"/>
              <a:buFont typeface="Wingdings" pitchFamily="2" charset="2"/>
              <a:buChar char="ü"/>
            </a:pPr>
            <a:r>
              <a:rPr lang="el-GR" b="1" dirty="0" smtClean="0"/>
              <a:t>19/09/2013</a:t>
            </a:r>
            <a:r>
              <a:rPr lang="el-GR" dirty="0" smtClean="0"/>
              <a:t>: Αλλόθρησκους ή ετερόδοξους ή αυτοί που επικαλούνται λόγους θρησκευτικής συνείδησης</a:t>
            </a:r>
          </a:p>
          <a:p>
            <a:pPr>
              <a:buClr>
                <a:schemeClr val="tx1">
                  <a:lumMod val="85000"/>
                  <a:lumOff val="15000"/>
                </a:schemeClr>
              </a:buClr>
              <a:buSzPct val="90000"/>
              <a:buFont typeface="Wingdings" pitchFamily="2" charset="2"/>
              <a:buChar char="ü"/>
            </a:pPr>
            <a:endParaRPr lang="el-GR" dirty="0" smtClean="0"/>
          </a:p>
          <a:p>
            <a:pPr>
              <a:buClr>
                <a:schemeClr val="tx1">
                  <a:lumMod val="85000"/>
                  <a:lumOff val="15000"/>
                </a:schemeClr>
              </a:buClr>
              <a:buSzPct val="90000"/>
              <a:buFont typeface="Wingdings" pitchFamily="2" charset="2"/>
              <a:buChar char="ü"/>
            </a:pPr>
            <a:r>
              <a:rPr lang="el-GR" dirty="0" smtClean="0"/>
              <a:t>Υπεύθυνη Δήλωση: δεν είναι Χριστιανός Ορθόδοξος ή επικαλείται λόγους θρησκευτικής συνείδησης, χωρίς να είναι υποχρεωτική η αναφορά του θρησκεύματος στο οποίο ανήκει.</a:t>
            </a:r>
          </a:p>
          <a:p>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512" y="152400"/>
            <a:ext cx="8784976" cy="1251062"/>
          </a:xfrm>
        </p:spPr>
        <p:txBody>
          <a:bodyPr/>
          <a:lstStyle/>
          <a:p>
            <a:pPr algn="ctr"/>
            <a:r>
              <a:rPr lang="el-GR" dirty="0" smtClean="0"/>
              <a:t>Εγκύκλιος 19 Σεπτεμβρίου 2013</a:t>
            </a:r>
            <a:endParaRPr lang="el-GR" dirty="0"/>
          </a:p>
        </p:txBody>
      </p:sp>
      <p:pic>
        <p:nvPicPr>
          <p:cNvPr id="4" name="Content Placeholder 3" descr="egkykliosapallagis2013_1.jpg"/>
          <p:cNvPicPr>
            <a:picLocks noGrp="1" noChangeAspect="1"/>
          </p:cNvPicPr>
          <p:nvPr>
            <p:ph sz="half" idx="1"/>
          </p:nvPr>
        </p:nvPicPr>
        <p:blipFill>
          <a:blip r:embed="rId2" cstate="print"/>
          <a:stretch>
            <a:fillRect/>
          </a:stretch>
        </p:blipFill>
        <p:spPr>
          <a:xfrm>
            <a:off x="539552" y="1773238"/>
            <a:ext cx="3572691" cy="5050152"/>
          </a:xfrm>
        </p:spPr>
      </p:pic>
      <p:pic>
        <p:nvPicPr>
          <p:cNvPr id="5" name="Picture 4" descr="egkykliosapallagis2013_2.jpg"/>
          <p:cNvPicPr>
            <a:picLocks noChangeAspect="1"/>
          </p:cNvPicPr>
          <p:nvPr/>
        </p:nvPicPr>
        <p:blipFill>
          <a:blip r:embed="rId3" cstate="print"/>
          <a:stretch>
            <a:fillRect/>
          </a:stretch>
        </p:blipFill>
        <p:spPr>
          <a:xfrm>
            <a:off x="4788024" y="1777692"/>
            <a:ext cx="3594025" cy="508030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algn="ctr"/>
            <a:r>
              <a:rPr lang="el-GR" dirty="0" smtClean="0"/>
              <a:t>Απαλλαγή από το μάθημα θρησκευτικών</a:t>
            </a:r>
            <a:endParaRPr lang="el-GR" dirty="0"/>
          </a:p>
        </p:txBody>
      </p:sp>
      <p:sp>
        <p:nvSpPr>
          <p:cNvPr id="3" name="Content Placeholder 2"/>
          <p:cNvSpPr>
            <a:spLocks noGrp="1"/>
          </p:cNvSpPr>
          <p:nvPr>
            <p:ph idx="1"/>
          </p:nvPr>
        </p:nvSpPr>
        <p:spPr>
          <a:xfrm>
            <a:off x="0" y="1556792"/>
            <a:ext cx="9144000" cy="5301207"/>
          </a:xfrm>
        </p:spPr>
        <p:txBody>
          <a:bodyPr/>
          <a:lstStyle/>
          <a:p>
            <a:pPr>
              <a:buClr>
                <a:schemeClr val="tx1">
                  <a:lumMod val="85000"/>
                  <a:lumOff val="15000"/>
                </a:schemeClr>
              </a:buClr>
              <a:buSzPct val="90000"/>
              <a:buFont typeface="Wingdings" pitchFamily="2" charset="2"/>
              <a:buChar char="ü"/>
            </a:pPr>
            <a:r>
              <a:rPr lang="el-GR" b="1" dirty="0" smtClean="0"/>
              <a:t>23/01/2015</a:t>
            </a:r>
            <a:r>
              <a:rPr lang="el-GR" dirty="0" smtClean="0"/>
              <a:t>: Μη Χριστιανούς Ορθόδοξους μαθητές, δηλαδή αλλόθρησκους ή ετερόδοξους ή άθρησκους, που επικαλούνται λόγους θρησκευτικής συνείδησης</a:t>
            </a:r>
          </a:p>
          <a:p>
            <a:pPr>
              <a:buClr>
                <a:schemeClr val="tx1">
                  <a:lumMod val="85000"/>
                  <a:lumOff val="15000"/>
                </a:schemeClr>
              </a:buClr>
              <a:buSzPct val="90000"/>
              <a:buFont typeface="Wingdings" pitchFamily="2" charset="2"/>
              <a:buChar char="ü"/>
            </a:pPr>
            <a:endParaRPr lang="el-GR" dirty="0" smtClean="0"/>
          </a:p>
          <a:p>
            <a:pPr>
              <a:buClr>
                <a:schemeClr val="tx1">
                  <a:lumMod val="85000"/>
                  <a:lumOff val="15000"/>
                </a:schemeClr>
              </a:buClr>
              <a:buSzPct val="90000"/>
              <a:buFont typeface="Wingdings" pitchFamily="2" charset="2"/>
              <a:buChar char="ü"/>
            </a:pPr>
            <a:r>
              <a:rPr lang="el-GR" dirty="0" smtClean="0"/>
              <a:t>Υπεύθυνη δήλωση</a:t>
            </a:r>
          </a:p>
          <a:p>
            <a:pPr>
              <a:buClr>
                <a:schemeClr val="tx1">
                  <a:lumMod val="85000"/>
                  <a:lumOff val="15000"/>
                </a:schemeClr>
              </a:buClr>
              <a:buSzPct val="90000"/>
              <a:buFont typeface="Wingdings" pitchFamily="2" charset="2"/>
              <a:buChar char="ü"/>
            </a:pPr>
            <a:endParaRPr lang="el-GR" dirty="0" smtClean="0"/>
          </a:p>
          <a:p>
            <a:pPr>
              <a:buClr>
                <a:schemeClr val="tx1">
                  <a:lumMod val="85000"/>
                  <a:lumOff val="15000"/>
                </a:schemeClr>
              </a:buClr>
              <a:buSzPct val="90000"/>
              <a:buFont typeface="Wingdings" pitchFamily="2" charset="2"/>
              <a:buChar char="ü"/>
            </a:pPr>
            <a:r>
              <a:rPr lang="el-GR" b="1" dirty="0" smtClean="0"/>
              <a:t>Προσοχή διευθυντών </a:t>
            </a:r>
            <a:r>
              <a:rPr lang="el-GR" dirty="0" smtClean="0"/>
              <a:t>ώστε να μην γίνεται κατάχρηση της απαλλαγής</a:t>
            </a:r>
          </a:p>
          <a:p>
            <a:pPr>
              <a:buFont typeface="Wingdings" pitchFamily="2" charset="2"/>
              <a:buChar char="ü"/>
            </a:pP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Εγκύκλιος 23 Ιανουαρίου 2015</a:t>
            </a:r>
            <a:endParaRPr lang="el-GR" dirty="0"/>
          </a:p>
        </p:txBody>
      </p:sp>
      <p:pic>
        <p:nvPicPr>
          <p:cNvPr id="4" name="Content Placeholder 3" descr="εγκυκλιος 2015_1.jpg"/>
          <p:cNvPicPr>
            <a:picLocks noGrp="1" noChangeAspect="1"/>
          </p:cNvPicPr>
          <p:nvPr>
            <p:ph idx="1"/>
          </p:nvPr>
        </p:nvPicPr>
        <p:blipFill>
          <a:blip r:embed="rId2" cstate="print"/>
          <a:stretch>
            <a:fillRect/>
          </a:stretch>
        </p:blipFill>
        <p:spPr>
          <a:xfrm>
            <a:off x="0" y="1484313"/>
            <a:ext cx="3796976" cy="5373687"/>
          </a:xfrm>
        </p:spPr>
      </p:pic>
      <p:pic>
        <p:nvPicPr>
          <p:cNvPr id="5" name="Picture 4" descr="εγκυκλιος 2015_2.jpg"/>
          <p:cNvPicPr>
            <a:picLocks noChangeAspect="1"/>
          </p:cNvPicPr>
          <p:nvPr/>
        </p:nvPicPr>
        <p:blipFill>
          <a:blip r:embed="rId3" cstate="print"/>
          <a:stretch>
            <a:fillRect/>
          </a:stretch>
        </p:blipFill>
        <p:spPr>
          <a:xfrm>
            <a:off x="3059832" y="1745432"/>
            <a:ext cx="3729273" cy="5112568"/>
          </a:xfrm>
          <a:prstGeom prst="rect">
            <a:avLst/>
          </a:prstGeom>
        </p:spPr>
      </p:pic>
      <p:pic>
        <p:nvPicPr>
          <p:cNvPr id="6" name="Picture 5" descr="εγκυκλιος 2015_3.jpg"/>
          <p:cNvPicPr>
            <a:picLocks noChangeAspect="1"/>
          </p:cNvPicPr>
          <p:nvPr/>
        </p:nvPicPr>
        <p:blipFill>
          <a:blip r:embed="rId4" cstate="print"/>
          <a:stretch>
            <a:fillRect/>
          </a:stretch>
        </p:blipFill>
        <p:spPr>
          <a:xfrm>
            <a:off x="5929026" y="1772816"/>
            <a:ext cx="3214974" cy="482453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Υπεύθυνη Δήλωση Απαλλαγής</a:t>
            </a:r>
            <a:endParaRPr lang="el-GR" dirty="0"/>
          </a:p>
        </p:txBody>
      </p:sp>
      <p:pic>
        <p:nvPicPr>
          <p:cNvPr id="4" name="Content Placeholder 3" descr="υπευθυνη δηλωση απαλλαγης.jpg"/>
          <p:cNvPicPr>
            <a:picLocks noGrp="1" noChangeAspect="1"/>
          </p:cNvPicPr>
          <p:nvPr>
            <p:ph idx="1"/>
          </p:nvPr>
        </p:nvPicPr>
        <p:blipFill>
          <a:blip r:embed="rId2" cstate="print"/>
          <a:stretch>
            <a:fillRect/>
          </a:stretch>
        </p:blipFill>
        <p:spPr>
          <a:xfrm>
            <a:off x="2699792" y="1463321"/>
            <a:ext cx="3816424" cy="5394679"/>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2780928"/>
            <a:ext cx="8077200" cy="1673352"/>
          </a:xfrm>
        </p:spPr>
        <p:txBody>
          <a:bodyPr>
            <a:noAutofit/>
          </a:bodyPr>
          <a:lstStyle/>
          <a:p>
            <a:pPr algn="ctr"/>
            <a:r>
              <a:rPr lang="el-GR" sz="5400" dirty="0" smtClean="0"/>
              <a:t>Ευχαριστώ για τη προσοχή σας!</a:t>
            </a:r>
            <a:br>
              <a:rPr lang="el-GR" sz="5400" dirty="0" smtClean="0"/>
            </a:br>
            <a:endParaRPr lang="el-GR" sz="5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Τσιρέβελος Νικόλαος</a:t>
            </a:r>
            <a:endParaRPr lang="el-GR" dirty="0"/>
          </a:p>
        </p:txBody>
      </p:sp>
      <p:sp>
        <p:nvSpPr>
          <p:cNvPr id="3" name="Content Placeholder 2"/>
          <p:cNvSpPr>
            <a:spLocks noGrp="1"/>
          </p:cNvSpPr>
          <p:nvPr>
            <p:ph sz="half" idx="1"/>
          </p:nvPr>
        </p:nvSpPr>
        <p:spPr>
          <a:xfrm>
            <a:off x="107504" y="1773936"/>
            <a:ext cx="4388296" cy="5084064"/>
          </a:xfrm>
        </p:spPr>
        <p:txBody>
          <a:bodyPr>
            <a:normAutofit/>
          </a:bodyPr>
          <a:lstStyle/>
          <a:p>
            <a:pPr>
              <a:buClr>
                <a:schemeClr val="tx1">
                  <a:lumMod val="85000"/>
                  <a:lumOff val="15000"/>
                </a:schemeClr>
              </a:buClr>
              <a:buSzPct val="81000"/>
              <a:buFont typeface="Wingdings" pitchFamily="2" charset="2"/>
              <a:buChar char="v"/>
            </a:pPr>
            <a:r>
              <a:rPr lang="el-GR" dirty="0" smtClean="0"/>
              <a:t>Θεολόγος</a:t>
            </a:r>
          </a:p>
          <a:p>
            <a:pPr>
              <a:buClr>
                <a:schemeClr val="tx1">
                  <a:lumMod val="85000"/>
                  <a:lumOff val="15000"/>
                </a:schemeClr>
              </a:buClr>
              <a:buSzPct val="81000"/>
              <a:buFont typeface="Wingdings" pitchFamily="2" charset="2"/>
              <a:buChar char="v"/>
            </a:pPr>
            <a:r>
              <a:rPr lang="el-GR" dirty="0" smtClean="0"/>
              <a:t>«Η Τέχνη του Θεολογείν. Η χριστιανική θεολογία σε διάλογο με το σύγχρονο κόσμο»</a:t>
            </a:r>
            <a:endParaRPr lang="en-US" dirty="0" smtClean="0"/>
          </a:p>
          <a:p>
            <a:pPr>
              <a:buClr>
                <a:schemeClr val="tx1">
                  <a:lumMod val="85000"/>
                  <a:lumOff val="15000"/>
                </a:schemeClr>
              </a:buClr>
              <a:buSzPct val="81000"/>
              <a:buFont typeface="Wingdings" pitchFamily="2" charset="2"/>
              <a:buChar char="v"/>
            </a:pPr>
            <a:r>
              <a:rPr lang="el-GR" dirty="0" smtClean="0"/>
              <a:t>Επιμορφωτής για το Ν. Αιγαίο στα θρησκευτικά</a:t>
            </a:r>
          </a:p>
          <a:p>
            <a:pPr>
              <a:buClr>
                <a:schemeClr val="tx1">
                  <a:lumMod val="85000"/>
                  <a:lumOff val="15000"/>
                </a:schemeClr>
              </a:buClr>
              <a:buSzPct val="81000"/>
              <a:buFont typeface="Wingdings" pitchFamily="2" charset="2"/>
              <a:buChar char="v"/>
            </a:pPr>
            <a:r>
              <a:rPr lang="el-GR" dirty="0" smtClean="0"/>
              <a:t>Συνέγραψε τον οδηγό εκπαιδευτικού για τη Β’ Λυκείου</a:t>
            </a:r>
          </a:p>
          <a:p>
            <a:endParaRPr lang="el-GR" dirty="0"/>
          </a:p>
        </p:txBody>
      </p:sp>
      <p:sp>
        <p:nvSpPr>
          <p:cNvPr id="5" name="Content Placeholder 4"/>
          <p:cNvSpPr>
            <a:spLocks noGrp="1"/>
          </p:cNvSpPr>
          <p:nvPr>
            <p:ph sz="half" idx="2"/>
          </p:nvPr>
        </p:nvSpPr>
        <p:spPr>
          <a:xfrm>
            <a:off x="4427984" y="1773936"/>
            <a:ext cx="4716016" cy="4623816"/>
          </a:xfrm>
        </p:spPr>
        <p:txBody>
          <a:bodyPr>
            <a:normAutofit/>
          </a:bodyPr>
          <a:lstStyle/>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r>
              <a:rPr lang="en-SG" dirty="0" smtClean="0">
                <a:hlinkClick r:id="rId2"/>
              </a:rPr>
              <a:t>http://ntsireve.blogspot.com/</a:t>
            </a:r>
            <a:endParaRPr lang="el-GR" dirty="0" smtClean="0"/>
          </a:p>
          <a:p>
            <a:pPr>
              <a:buNone/>
            </a:pPr>
            <a:endParaRPr lang="el-GR" dirty="0"/>
          </a:p>
        </p:txBody>
      </p:sp>
      <p:pic>
        <p:nvPicPr>
          <p:cNvPr id="4" name="Picture 3" descr="s200_nikolaos.tsirevelos.jpg"/>
          <p:cNvPicPr>
            <a:picLocks noChangeAspect="1"/>
          </p:cNvPicPr>
          <p:nvPr/>
        </p:nvPicPr>
        <p:blipFill>
          <a:blip r:embed="rId3" cstate="print"/>
          <a:stretch>
            <a:fillRect/>
          </a:stretch>
        </p:blipFill>
        <p:spPr>
          <a:xfrm>
            <a:off x="4663728" y="1916832"/>
            <a:ext cx="3364656" cy="336465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512" y="155448"/>
            <a:ext cx="8507288" cy="1252728"/>
          </a:xfrm>
        </p:spPr>
        <p:txBody>
          <a:bodyPr/>
          <a:lstStyle/>
          <a:p>
            <a:r>
              <a:rPr lang="el-GR" dirty="0" smtClean="0"/>
              <a:t>Βιβλιογραφία</a:t>
            </a:r>
            <a:endParaRPr lang="el-GR" dirty="0"/>
          </a:p>
        </p:txBody>
      </p:sp>
      <p:sp>
        <p:nvSpPr>
          <p:cNvPr id="7" name="Content Placeholder 6"/>
          <p:cNvSpPr>
            <a:spLocks noGrp="1"/>
          </p:cNvSpPr>
          <p:nvPr>
            <p:ph idx="1"/>
          </p:nvPr>
        </p:nvSpPr>
        <p:spPr>
          <a:xfrm>
            <a:off x="0" y="1556792"/>
            <a:ext cx="9036496" cy="5184575"/>
          </a:xfrm>
        </p:spPr>
        <p:txBody>
          <a:bodyPr>
            <a:normAutofit/>
          </a:bodyPr>
          <a:lstStyle/>
          <a:p>
            <a:pPr marL="461772" indent="-342900">
              <a:buClr>
                <a:schemeClr val="tx1"/>
              </a:buClr>
              <a:buSzPct val="100000"/>
              <a:buFont typeface="Arial" pitchFamily="34" charset="0"/>
              <a:buChar char="•"/>
            </a:pPr>
            <a:r>
              <a:rPr lang="en-SG" sz="1400" u="sng" dirty="0" smtClean="0">
                <a:hlinkClick r:id="rId2"/>
              </a:rPr>
              <a:t>https://diagoras.wordpress.com/2010/01/21/church_and_state/</a:t>
            </a:r>
            <a:endParaRPr lang="en-SG" sz="1400" u="sng" dirty="0" smtClean="0"/>
          </a:p>
          <a:p>
            <a:pPr marL="461772" indent="-342900">
              <a:buClr>
                <a:schemeClr val="tx1"/>
              </a:buClr>
              <a:buSzPct val="100000"/>
              <a:buFont typeface="Arial" pitchFamily="34" charset="0"/>
              <a:buChar char="•"/>
            </a:pPr>
            <a:r>
              <a:rPr lang="el-GR" sz="1400" u="sng" dirty="0" smtClean="0">
                <a:hlinkClick r:id="rId3"/>
              </a:rPr>
              <a:t>https://www.pentapostagma.gr/2011/02/blog-post_6548.html</a:t>
            </a:r>
            <a:endParaRPr lang="el-GR" sz="1400" u="sng" dirty="0" smtClean="0"/>
          </a:p>
          <a:p>
            <a:pPr marL="461772" indent="-342900">
              <a:buClr>
                <a:schemeClr val="tx1"/>
              </a:buClr>
              <a:buSzPct val="100000"/>
              <a:buFont typeface="Arial" pitchFamily="34" charset="0"/>
              <a:buChar char="•"/>
            </a:pPr>
            <a:r>
              <a:rPr lang="el-GR" sz="1400" u="sng" dirty="0" smtClean="0">
                <a:hlinkClick r:id="rId4"/>
              </a:rPr>
              <a:t>http://thriskeftika.blogspot.com/2011/11/blog-post_4520.html</a:t>
            </a:r>
            <a:endParaRPr lang="el-GR" sz="1400" dirty="0" smtClean="0"/>
          </a:p>
          <a:p>
            <a:pPr marL="461772" indent="-342900">
              <a:buClr>
                <a:schemeClr val="tx1"/>
              </a:buClr>
              <a:buSzPct val="100000"/>
              <a:buFont typeface="Arial" pitchFamily="34" charset="0"/>
              <a:buChar char="•"/>
            </a:pPr>
            <a:r>
              <a:rPr lang="el-GR" sz="1400" u="sng" dirty="0" smtClean="0">
                <a:hlinkClick r:id="rId5"/>
              </a:rPr>
              <a:t>https://www.alfavita.gr/ekpaideysi/188622_apokleistiko-ti-dilose-o-filis-gia-ta-thriskeytika-sta-sholeia-tin-ekklisia-tin</a:t>
            </a:r>
            <a:endParaRPr lang="el-GR" sz="1400" dirty="0" smtClean="0"/>
          </a:p>
          <a:p>
            <a:pPr marL="461772" indent="-342900">
              <a:buClr>
                <a:schemeClr val="tx1"/>
              </a:buClr>
              <a:buSzPct val="100000"/>
              <a:buFont typeface="Arial" pitchFamily="34" charset="0"/>
              <a:buChar char="•"/>
            </a:pPr>
            <a:r>
              <a:rPr lang="el-GR" sz="1400" u="sng" dirty="0" smtClean="0">
                <a:hlinkClick r:id="rId6"/>
              </a:rPr>
              <a:t>https://www.protothema.gr/politics/article/606929/filis-allazoun-apo-fetos-ta-thriskeutika-sta-sholeia-/</a:t>
            </a:r>
            <a:endParaRPr lang="el-GR" sz="1400" dirty="0" smtClean="0"/>
          </a:p>
          <a:p>
            <a:pPr marL="461772" indent="-342900">
              <a:buClr>
                <a:schemeClr val="tx1"/>
              </a:buClr>
              <a:buSzPct val="100000"/>
              <a:buFont typeface="Arial" pitchFamily="34" charset="0"/>
              <a:buChar char="•"/>
            </a:pPr>
            <a:r>
              <a:rPr lang="el-GR" sz="1400" u="sng" dirty="0" smtClean="0">
                <a:hlinkClick r:id="rId7"/>
              </a:rPr>
              <a:t>https://www.newsit.gr/ellada/terma-ta-thriskeytika-sta-sxoleia-opos-ta-kserame-sarotikes-allages-sto-mathima-me-tainies-kai-ntokimanter/1174138/</a:t>
            </a:r>
            <a:endParaRPr lang="el-GR" sz="1400" u="sng" dirty="0" smtClean="0"/>
          </a:p>
          <a:p>
            <a:pPr marL="461772" indent="-342900">
              <a:buClr>
                <a:schemeClr val="tx1"/>
              </a:buClr>
              <a:buSzPct val="100000"/>
              <a:buFont typeface="Arial" pitchFamily="34" charset="0"/>
              <a:buChar char="•"/>
            </a:pPr>
            <a:r>
              <a:rPr lang="el-GR" sz="1400" u="sng" dirty="0" smtClean="0">
                <a:hlinkClick r:id="rId8"/>
              </a:rPr>
              <a:t>http://www.fimes.gr/2016/09/thriskeutika-allages/#axzz5VzzmAzJl</a:t>
            </a:r>
            <a:endParaRPr lang="el-GR" sz="1400" u="sng" dirty="0" smtClean="0"/>
          </a:p>
          <a:p>
            <a:pPr marL="461772" indent="-342900">
              <a:buClr>
                <a:schemeClr val="tx1"/>
              </a:buClr>
              <a:buSzPct val="100000"/>
              <a:buFont typeface="Arial" pitchFamily="34" charset="0"/>
              <a:buChar char="•"/>
            </a:pPr>
            <a:r>
              <a:rPr lang="el-GR" sz="1400" u="sng" dirty="0" smtClean="0">
                <a:hlinkClick r:id="rId9"/>
              </a:rPr>
              <a:t>https://tvxs.gr/news/ellada/pos-tha-ginontai-ta-thriskeytika-me-stixoys-toy-alkinooy-kai-toy-thalassinoy</a:t>
            </a:r>
            <a:endParaRPr lang="el-GR" sz="1400" dirty="0" smtClean="0"/>
          </a:p>
          <a:p>
            <a:pPr marL="461772" indent="-342900">
              <a:buClr>
                <a:schemeClr val="tx1"/>
              </a:buClr>
              <a:buSzPct val="100000"/>
              <a:buFont typeface="Arial" pitchFamily="34" charset="0"/>
              <a:buChar char="•"/>
            </a:pPr>
            <a:r>
              <a:rPr lang="el-GR" sz="1400" dirty="0" smtClean="0"/>
              <a:t> </a:t>
            </a:r>
            <a:r>
              <a:rPr lang="el-GR" sz="1400" u="sng" dirty="0" smtClean="0">
                <a:hlinkClick r:id="rId10"/>
              </a:rPr>
              <a:t>https://www.dikaiologitika.gr/eidhseis/paideia/80300/antidraseis-ton-theologon-stis-diloseis-fili-gia-ta-thriskeftika</a:t>
            </a:r>
            <a:endParaRPr lang="el-GR" sz="1400" u="sng" dirty="0" smtClean="0"/>
          </a:p>
          <a:p>
            <a:pPr marL="461772" indent="-342900">
              <a:buClr>
                <a:schemeClr val="tx1"/>
              </a:buClr>
              <a:buSzPct val="100000"/>
              <a:buFont typeface="Arial" pitchFamily="34" charset="0"/>
              <a:buChar char="•"/>
            </a:pPr>
            <a:r>
              <a:rPr lang="el-GR" sz="1400" u="sng" dirty="0" smtClean="0">
                <a:hlinkClick r:id="rId11"/>
              </a:rPr>
              <a:t>https://www.protothema.gr/greece/article/612527/ieri-orgi-gia-ta-aparadekta-thriskeutika-kai-tin-epithesi-fili/</a:t>
            </a:r>
            <a:endParaRPr lang="el-GR" sz="1400" dirty="0" smtClean="0"/>
          </a:p>
          <a:p>
            <a:pPr marL="461772" indent="-342900">
              <a:buClr>
                <a:schemeClr val="tx1"/>
              </a:buClr>
              <a:buSzPct val="100000"/>
              <a:buFont typeface="Arial" pitchFamily="34" charset="0"/>
              <a:buChar char="•"/>
            </a:pPr>
            <a:r>
              <a:rPr lang="en-SG" sz="1400" u="sng" dirty="0" smtClean="0">
                <a:hlinkClick r:id="rId12"/>
              </a:rPr>
              <a:t>http</a:t>
            </a:r>
            <a:r>
              <a:rPr lang="el-GR" sz="1400" u="sng" dirty="0" smtClean="0">
                <a:hlinkClick r:id="rId12"/>
              </a:rPr>
              <a:t>://</a:t>
            </a:r>
            <a:r>
              <a:rPr lang="en-SG" sz="1400" u="sng" dirty="0" err="1" smtClean="0">
                <a:hlinkClick r:id="rId12"/>
              </a:rPr>
              <a:t>newpost</a:t>
            </a:r>
            <a:r>
              <a:rPr lang="el-GR" sz="1400" u="sng" dirty="0" smtClean="0">
                <a:hlinkClick r:id="rId12"/>
              </a:rPr>
              <a:t>.</a:t>
            </a:r>
            <a:r>
              <a:rPr lang="en-SG" sz="1400" u="sng" dirty="0" err="1" smtClean="0">
                <a:hlinkClick r:id="rId12"/>
              </a:rPr>
              <a:t>gr</a:t>
            </a:r>
            <a:r>
              <a:rPr lang="el-GR" sz="1400" u="sng" dirty="0" smtClean="0">
                <a:hlinkClick r:id="rId12"/>
              </a:rPr>
              <a:t>/</a:t>
            </a:r>
            <a:r>
              <a:rPr lang="en-SG" sz="1400" u="sng" dirty="0" err="1" smtClean="0">
                <a:hlinkClick r:id="rId12"/>
              </a:rPr>
              <a:t>politiki</a:t>
            </a:r>
            <a:r>
              <a:rPr lang="el-GR" sz="1400" u="sng" dirty="0" smtClean="0">
                <a:hlinkClick r:id="rId12"/>
              </a:rPr>
              <a:t>/661594/</a:t>
            </a:r>
            <a:r>
              <a:rPr lang="en-SG" sz="1400" u="sng" dirty="0" err="1" smtClean="0">
                <a:hlinkClick r:id="rId12"/>
              </a:rPr>
              <a:t>filhs</a:t>
            </a:r>
            <a:r>
              <a:rPr lang="el-GR" sz="1400" u="sng" dirty="0" smtClean="0">
                <a:hlinkClick r:id="rId12"/>
              </a:rPr>
              <a:t>-</a:t>
            </a:r>
            <a:r>
              <a:rPr lang="en-SG" sz="1400" u="sng" dirty="0" err="1" smtClean="0">
                <a:hlinkClick r:id="rId12"/>
              </a:rPr>
              <a:t>skotadismos</a:t>
            </a:r>
            <a:r>
              <a:rPr lang="el-GR" sz="1400" u="sng" dirty="0" smtClean="0">
                <a:hlinkClick r:id="rId12"/>
              </a:rPr>
              <a:t>-</a:t>
            </a:r>
            <a:r>
              <a:rPr lang="en-SG" sz="1400" u="sng" dirty="0" err="1" smtClean="0">
                <a:hlinkClick r:id="rId12"/>
              </a:rPr>
              <a:t>mesaiwnas</a:t>
            </a:r>
            <a:r>
              <a:rPr lang="el-GR" sz="1400" u="sng" dirty="0" smtClean="0">
                <a:hlinkClick r:id="rId12"/>
              </a:rPr>
              <a:t>-</a:t>
            </a:r>
            <a:r>
              <a:rPr lang="en-SG" sz="1400" u="sng" dirty="0" smtClean="0">
                <a:hlinkClick r:id="rId12"/>
              </a:rPr>
              <a:t>h</a:t>
            </a:r>
            <a:r>
              <a:rPr lang="el-GR" sz="1400" u="sng" dirty="0" smtClean="0">
                <a:hlinkClick r:id="rId12"/>
              </a:rPr>
              <a:t>-</a:t>
            </a:r>
            <a:r>
              <a:rPr lang="en-SG" sz="1400" u="sng" dirty="0" err="1" smtClean="0">
                <a:hlinkClick r:id="rId12"/>
              </a:rPr>
              <a:t>apofash</a:t>
            </a:r>
            <a:r>
              <a:rPr lang="el-GR" sz="1400" u="sng" dirty="0" smtClean="0">
                <a:hlinkClick r:id="rId12"/>
              </a:rPr>
              <a:t>-</a:t>
            </a:r>
            <a:r>
              <a:rPr lang="en-SG" sz="1400" u="sng" dirty="0" smtClean="0">
                <a:hlinkClick r:id="rId12"/>
              </a:rPr>
              <a:t>toy</a:t>
            </a:r>
            <a:r>
              <a:rPr lang="el-GR" sz="1400" u="sng" dirty="0" smtClean="0">
                <a:hlinkClick r:id="rId12"/>
              </a:rPr>
              <a:t>-</a:t>
            </a:r>
            <a:r>
              <a:rPr lang="en-SG" sz="1400" u="sng" dirty="0" err="1" smtClean="0">
                <a:hlinkClick r:id="rId12"/>
              </a:rPr>
              <a:t>ste</a:t>
            </a:r>
            <a:r>
              <a:rPr lang="el-GR" sz="1400" u="sng" dirty="0" smtClean="0">
                <a:hlinkClick r:id="rId12"/>
              </a:rPr>
              <a:t>-</a:t>
            </a:r>
            <a:r>
              <a:rPr lang="en-SG" sz="1400" u="sng" dirty="0" err="1" smtClean="0">
                <a:hlinkClick r:id="rId12"/>
              </a:rPr>
              <a:t>gia</a:t>
            </a:r>
            <a:r>
              <a:rPr lang="el-GR" sz="1400" u="sng" dirty="0" smtClean="0">
                <a:hlinkClick r:id="rId12"/>
              </a:rPr>
              <a:t>-</a:t>
            </a:r>
            <a:r>
              <a:rPr lang="en-SG" sz="1400" u="sng" dirty="0" err="1" smtClean="0">
                <a:hlinkClick r:id="rId12"/>
              </a:rPr>
              <a:t>ta</a:t>
            </a:r>
            <a:r>
              <a:rPr lang="el-GR" sz="1400" u="sng" dirty="0" smtClean="0">
                <a:hlinkClick r:id="rId12"/>
              </a:rPr>
              <a:t>-</a:t>
            </a:r>
            <a:r>
              <a:rPr lang="en-SG" sz="1400" u="sng" dirty="0" err="1" smtClean="0">
                <a:hlinkClick r:id="rId12"/>
              </a:rPr>
              <a:t>thrhskeytika</a:t>
            </a:r>
            <a:r>
              <a:rPr lang="el-GR" sz="1400" dirty="0" smtClean="0"/>
              <a:t> </a:t>
            </a:r>
          </a:p>
          <a:p>
            <a:pPr marL="461772" indent="-342900">
              <a:buClr>
                <a:schemeClr val="tx1"/>
              </a:buClr>
              <a:buSzPct val="100000"/>
              <a:buFont typeface="Arial" pitchFamily="34" charset="0"/>
              <a:buChar char="•"/>
            </a:pPr>
            <a:r>
              <a:rPr lang="el-GR" sz="1400" u="sng" dirty="0" smtClean="0">
                <a:hlinkClick r:id="rId13"/>
              </a:rPr>
              <a:t>https://katohika.gr/ellada/vomva-megatonon-apo-ste-akyres-oles-oi-allages-fili-sto-mathima-thriskeftikon-klonizete-ti-thriskeftiki-christianiki-syneidisi-epithesi-apo-syriza/</a:t>
            </a:r>
            <a:endParaRPr lang="el-GR" sz="1400" dirty="0" smtClean="0"/>
          </a:p>
          <a:p>
            <a:pPr marL="461772" indent="-342900">
              <a:buClr>
                <a:schemeClr val="tx1"/>
              </a:buClr>
              <a:buSzPct val="100000"/>
              <a:buFont typeface="Arial" pitchFamily="34" charset="0"/>
              <a:buChar char="•"/>
            </a:pPr>
            <a:r>
              <a:rPr lang="el-GR" sz="1400" u="sng" dirty="0" smtClean="0">
                <a:hlinkClick r:id="rId14"/>
              </a:rPr>
              <a:t>http://www.ant1news.gr/news/Politics/article/499814/polemos-gia-ta-thriskeytika-meta-to-freno-toy-ste-stis-allages-fii</a:t>
            </a:r>
            <a:endParaRPr lang="el-GR" sz="1400" u="sng" dirty="0" smtClean="0"/>
          </a:p>
          <a:p>
            <a:pPr marL="461772" indent="-342900">
              <a:buClr>
                <a:schemeClr val="tx1"/>
              </a:buClr>
              <a:buSzPct val="100000"/>
              <a:buFont typeface="Arial" pitchFamily="34" charset="0"/>
              <a:buChar char="•"/>
            </a:pPr>
            <a:r>
              <a:rPr lang="el-GR" sz="1400" u="sng" dirty="0" smtClean="0">
                <a:hlinkClick r:id="rId15"/>
              </a:rPr>
              <a:t>http://www.enikos.gr/politics/411424/to-skitso-minyma-tou-kammenou-ston-fili-photo</a:t>
            </a:r>
            <a:endParaRPr lang="el-GR" sz="1400" dirty="0" smtClean="0"/>
          </a:p>
          <a:p>
            <a:pPr marL="461772" indent="-342900">
              <a:buClr>
                <a:schemeClr val="tx1"/>
              </a:buClr>
              <a:buSzPct val="100000"/>
              <a:buFont typeface="Arial" pitchFamily="34" charset="0"/>
              <a:buChar char="•"/>
            </a:pPr>
            <a:r>
              <a:rPr lang="el-GR" sz="1400" u="sng" dirty="0" smtClean="0">
                <a:hlinkClick r:id="rId16"/>
              </a:rPr>
              <a:t>https://www.ekklisiaonline.gr/nea/gavroglou-gia-thriskeftika-katalixame-me-tin-ekklisia-se-kati-kino/</a:t>
            </a:r>
            <a:endParaRPr lang="el-GR" sz="1400" dirty="0" smtClean="0"/>
          </a:p>
          <a:p>
            <a:pPr marL="461772" indent="-342900">
              <a:buClr>
                <a:schemeClr val="tx1"/>
              </a:buClr>
              <a:buSzPct val="100000"/>
              <a:buFont typeface="Arial" pitchFamily="34" charset="0"/>
              <a:buChar char="•"/>
            </a:pPr>
            <a:r>
              <a:rPr lang="el-GR" sz="1400" u="sng" dirty="0" smtClean="0">
                <a:hlinkClick r:id="rId17"/>
              </a:rPr>
              <a:t>https://www.news247.gr/incoming/o-ieros-polemos-gia-ta-thriskeytika.6593116.html</a:t>
            </a:r>
            <a:endParaRPr lang="el-GR" sz="1400" dirty="0" smtClean="0"/>
          </a:p>
          <a:p>
            <a:pPr marL="461772" indent="-342900">
              <a:buClr>
                <a:schemeClr val="tx1"/>
              </a:buClr>
              <a:buSzPct val="100000"/>
              <a:buFont typeface="Arial" pitchFamily="34" charset="0"/>
              <a:buChar char="•"/>
            </a:pPr>
            <a:r>
              <a:rPr lang="en-SG" sz="1400" dirty="0" smtClean="0">
                <a:hlinkClick r:id="rId18"/>
              </a:rPr>
              <a:t>http://ntsireve.blogspot.com/</a:t>
            </a:r>
            <a:endParaRPr lang="el-GR" sz="1400" dirty="0" smtClean="0"/>
          </a:p>
          <a:p>
            <a:pPr>
              <a:buClr>
                <a:schemeClr val="tx1">
                  <a:lumMod val="85000"/>
                  <a:lumOff val="15000"/>
                </a:schemeClr>
              </a:buClr>
              <a:buFont typeface="Arial" pitchFamily="34" charset="0"/>
              <a:buChar char="•"/>
            </a:pPr>
            <a:r>
              <a:rPr lang="en-SG" sz="1600" dirty="0" smtClean="0">
                <a:hlinkClick r:id="rId19"/>
              </a:rPr>
              <a:t>https://www.protothema.gr/greece/article/754118/nea-upourgiki-apofasi-gavroglou-gia-tis-apallages-ton-mathiton-apo-ta-thriskeutika/</a:t>
            </a:r>
            <a:endParaRPr lang="el-GR" sz="1600" dirty="0" smtClean="0"/>
          </a:p>
          <a:p>
            <a:pPr>
              <a:buClr>
                <a:schemeClr val="tx1">
                  <a:lumMod val="85000"/>
                  <a:lumOff val="15000"/>
                </a:schemeClr>
              </a:buClr>
              <a:buFont typeface="Arial" pitchFamily="34" charset="0"/>
              <a:buChar char="•"/>
            </a:pPr>
            <a:endParaRPr lang="el-GR" sz="1600" dirty="0" smtClean="0"/>
          </a:p>
          <a:p>
            <a:pPr>
              <a:buClr>
                <a:schemeClr val="tx1">
                  <a:lumMod val="85000"/>
                  <a:lumOff val="15000"/>
                </a:schemeClr>
              </a:buClr>
              <a:buFont typeface="Arial" pitchFamily="34" charset="0"/>
              <a:buChar char="•"/>
            </a:pPr>
            <a:endParaRPr lang="el-GR" sz="1600" dirty="0" smtClean="0"/>
          </a:p>
          <a:p>
            <a:pPr>
              <a:buClr>
                <a:schemeClr val="tx1">
                  <a:lumMod val="85000"/>
                  <a:lumOff val="15000"/>
                </a:schemeClr>
              </a:buClr>
              <a:buFont typeface="Arial" pitchFamily="34" charset="0"/>
              <a:buChar char="•"/>
            </a:pPr>
            <a:endParaRPr lang="el-GR"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ΠΑΣΟΚ – ΝΔ </a:t>
            </a:r>
            <a:r>
              <a:rPr lang="el-GR" sz="2800" dirty="0" smtClean="0"/>
              <a:t>(2011-2014)</a:t>
            </a:r>
            <a:endParaRPr lang="el-GR" sz="2800" dirty="0"/>
          </a:p>
        </p:txBody>
      </p:sp>
      <p:sp>
        <p:nvSpPr>
          <p:cNvPr id="3" name="Content Placeholder 2"/>
          <p:cNvSpPr>
            <a:spLocks noGrp="1"/>
          </p:cNvSpPr>
          <p:nvPr>
            <p:ph sz="half" idx="2"/>
          </p:nvPr>
        </p:nvSpPr>
        <p:spPr>
          <a:xfrm>
            <a:off x="179512" y="1556792"/>
            <a:ext cx="4040188" cy="3951288"/>
          </a:xfrm>
        </p:spPr>
        <p:txBody>
          <a:bodyPr/>
          <a:lstStyle/>
          <a:p>
            <a:pPr>
              <a:buClr>
                <a:schemeClr val="tx1">
                  <a:lumMod val="75000"/>
                  <a:lumOff val="25000"/>
                </a:schemeClr>
              </a:buClr>
              <a:buNone/>
            </a:pPr>
            <a:r>
              <a:rPr lang="el-GR" sz="2000" b="1" u="sng" dirty="0" smtClean="0"/>
              <a:t>Διαμαντοπούλου Άννα (2011)</a:t>
            </a:r>
          </a:p>
          <a:p>
            <a:pPr>
              <a:buClr>
                <a:schemeClr val="tx1">
                  <a:lumMod val="75000"/>
                  <a:lumOff val="25000"/>
                </a:schemeClr>
              </a:buClr>
              <a:buFont typeface="Wingdings" pitchFamily="2" charset="2"/>
              <a:buChar char="Ø"/>
            </a:pPr>
            <a:r>
              <a:rPr lang="el-GR" dirty="0" smtClean="0"/>
              <a:t> «Τέρμα στο βιβλίο, στην αποστήθιση, στην παράγραφο από εδώ μέχρι εκεί»</a:t>
            </a:r>
          </a:p>
          <a:p>
            <a:pPr>
              <a:buClr>
                <a:schemeClr val="tx1">
                  <a:lumMod val="75000"/>
                  <a:lumOff val="25000"/>
                </a:schemeClr>
              </a:buClr>
              <a:buFont typeface="Wingdings" pitchFamily="2" charset="2"/>
              <a:buChar char="Ø"/>
            </a:pPr>
            <a:r>
              <a:rPr lang="el-GR" dirty="0" smtClean="0"/>
              <a:t>«Τα θρησκευτικά θα απαλλαχθούν από Εκκλησιαστικές επιρροές και θα αναφέρεται πλέον σε όλες τις Θρησκείες»</a:t>
            </a:r>
            <a:endParaRPr lang="el-GR" dirty="0"/>
          </a:p>
        </p:txBody>
      </p:sp>
      <p:pic>
        <p:nvPicPr>
          <p:cNvPr id="7" name="Content Placeholder 6" descr="αρχείο λήψης.jpg"/>
          <p:cNvPicPr>
            <a:picLocks noGrp="1" noChangeAspect="1"/>
          </p:cNvPicPr>
          <p:nvPr>
            <p:ph sz="quarter" idx="4"/>
          </p:nvPr>
        </p:nvPicPr>
        <p:blipFill>
          <a:blip r:embed="rId2" cstate="print"/>
          <a:stretch>
            <a:fillRect/>
          </a:stretch>
        </p:blipFill>
        <p:spPr>
          <a:xfrm>
            <a:off x="755576" y="5229200"/>
            <a:ext cx="2590800" cy="1762125"/>
          </a:xfrm>
        </p:spPr>
      </p:pic>
      <p:sp>
        <p:nvSpPr>
          <p:cNvPr id="8" name="TextBox 7"/>
          <p:cNvSpPr txBox="1"/>
          <p:nvPr/>
        </p:nvSpPr>
        <p:spPr>
          <a:xfrm>
            <a:off x="4139952" y="1628800"/>
            <a:ext cx="5256584" cy="400110"/>
          </a:xfrm>
          <a:prstGeom prst="rect">
            <a:avLst/>
          </a:prstGeom>
          <a:noFill/>
        </p:spPr>
        <p:txBody>
          <a:bodyPr wrap="square" rtlCol="0">
            <a:spAutoFit/>
          </a:bodyPr>
          <a:lstStyle/>
          <a:p>
            <a:r>
              <a:rPr lang="el-GR" sz="2000" b="1" u="sng" dirty="0" smtClean="0"/>
              <a:t>Κωνσταντίνος Αρβανιτόπουλος (2013-2014)</a:t>
            </a:r>
            <a:endParaRPr lang="el-GR" sz="2000" b="1" u="sng" dirty="0"/>
          </a:p>
        </p:txBody>
      </p:sp>
      <p:sp>
        <p:nvSpPr>
          <p:cNvPr id="9" name="Cloud Callout 8"/>
          <p:cNvSpPr/>
          <p:nvPr/>
        </p:nvSpPr>
        <p:spPr>
          <a:xfrm>
            <a:off x="5975648" y="2276872"/>
            <a:ext cx="3168352" cy="20162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lumMod val="95000"/>
                    <a:lumOff val="5000"/>
                  </a:schemeClr>
                </a:solidFill>
              </a:rPr>
              <a:t>Υποχρεωτικό μάθημα θρησκευτικών</a:t>
            </a:r>
            <a:endParaRPr lang="el-GR" sz="2400" dirty="0">
              <a:solidFill>
                <a:schemeClr val="tx1">
                  <a:lumMod val="95000"/>
                  <a:lumOff val="5000"/>
                </a:schemeClr>
              </a:solidFill>
            </a:endParaRPr>
          </a:p>
        </p:txBody>
      </p:sp>
      <p:pic>
        <p:nvPicPr>
          <p:cNvPr id="10" name="Picture 9" descr="200px-Konstantinos_Arvanitopoulos.png"/>
          <p:cNvPicPr>
            <a:picLocks noChangeAspect="1"/>
          </p:cNvPicPr>
          <p:nvPr/>
        </p:nvPicPr>
        <p:blipFill>
          <a:blip r:embed="rId3" cstate="print"/>
          <a:stretch>
            <a:fillRect/>
          </a:stretch>
        </p:blipFill>
        <p:spPr>
          <a:xfrm>
            <a:off x="4283968" y="4028680"/>
            <a:ext cx="1905266" cy="28293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640960" cy="1340768"/>
          </a:xfrm>
        </p:spPr>
        <p:txBody>
          <a:bodyPr>
            <a:normAutofit/>
          </a:bodyPr>
          <a:lstStyle/>
          <a:p>
            <a:r>
              <a:rPr lang="el-GR" dirty="0" smtClean="0"/>
              <a:t>Φίλης Νικόλαος</a:t>
            </a:r>
            <a:br>
              <a:rPr lang="el-GR" dirty="0" smtClean="0"/>
            </a:br>
            <a:r>
              <a:rPr lang="el-GR" sz="2000" dirty="0" smtClean="0"/>
              <a:t>23 Σεπτεμβρίου 2015- 5 Νοεμβρίου 2016</a:t>
            </a:r>
            <a:endParaRPr lang="el-GR" sz="2000" dirty="0"/>
          </a:p>
        </p:txBody>
      </p:sp>
      <p:pic>
        <p:nvPicPr>
          <p:cNvPr id="4" name="Content Placeholder 3" descr="1xrN3ve6.jpeg"/>
          <p:cNvPicPr>
            <a:picLocks noGrp="1" noChangeAspect="1"/>
          </p:cNvPicPr>
          <p:nvPr>
            <p:ph idx="1"/>
          </p:nvPr>
        </p:nvPicPr>
        <p:blipFill>
          <a:blip r:embed="rId2" cstate="print"/>
          <a:stretch>
            <a:fillRect/>
          </a:stretch>
        </p:blipFill>
        <p:spPr>
          <a:xfrm>
            <a:off x="4716016" y="1700808"/>
            <a:ext cx="4427984" cy="4869160"/>
          </a:xfrm>
        </p:spPr>
      </p:pic>
      <p:sp>
        <p:nvSpPr>
          <p:cNvPr id="5" name="TextBox 4"/>
          <p:cNvSpPr txBox="1"/>
          <p:nvPr/>
        </p:nvSpPr>
        <p:spPr>
          <a:xfrm>
            <a:off x="179512" y="1556792"/>
            <a:ext cx="4248472" cy="1938992"/>
          </a:xfrm>
          <a:prstGeom prst="rect">
            <a:avLst/>
          </a:prstGeom>
          <a:noFill/>
        </p:spPr>
        <p:txBody>
          <a:bodyPr wrap="square" rtlCol="0">
            <a:spAutoFit/>
          </a:bodyPr>
          <a:lstStyle/>
          <a:p>
            <a:pPr>
              <a:buFont typeface="Wingdings" pitchFamily="2" charset="2"/>
              <a:buChar char="Ø"/>
            </a:pPr>
            <a:r>
              <a:rPr lang="el-GR" sz="2400" dirty="0" smtClean="0"/>
              <a:t> Νέο Πρόγραμμα Σπουδών</a:t>
            </a:r>
          </a:p>
          <a:p>
            <a:pPr>
              <a:buFont typeface="Wingdings" pitchFamily="2" charset="2"/>
              <a:buChar char="Ø"/>
            </a:pPr>
            <a:endParaRPr lang="en-US" sz="2400" dirty="0" smtClean="0"/>
          </a:p>
          <a:p>
            <a:pPr>
              <a:buFont typeface="Wingdings" pitchFamily="2" charset="2"/>
              <a:buChar char="Ø"/>
            </a:pPr>
            <a:r>
              <a:rPr lang="el-GR" sz="2400" dirty="0" smtClean="0"/>
              <a:t>Υποχρεωτικό μάθημα, αλλά όχι μάθημα </a:t>
            </a:r>
            <a:r>
              <a:rPr lang="el-GR" sz="2400" b="1" dirty="0" smtClean="0"/>
              <a:t>ομολογιακό, κατηχητικό</a:t>
            </a:r>
          </a:p>
        </p:txBody>
      </p:sp>
      <p:sp>
        <p:nvSpPr>
          <p:cNvPr id="6" name="Cloud 5"/>
          <p:cNvSpPr/>
          <p:nvPr/>
        </p:nvSpPr>
        <p:spPr>
          <a:xfrm>
            <a:off x="179512" y="3573016"/>
            <a:ext cx="4283968" cy="22322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lumMod val="95000"/>
                    <a:lumOff val="5000"/>
                  </a:schemeClr>
                </a:solidFill>
              </a:rPr>
              <a:t>« Το σχολείο είναι </a:t>
            </a:r>
            <a:r>
              <a:rPr lang="el-GR" sz="2400" b="1" dirty="0" smtClean="0">
                <a:solidFill>
                  <a:schemeClr val="tx1">
                    <a:lumMod val="95000"/>
                    <a:lumOff val="5000"/>
                  </a:schemeClr>
                </a:solidFill>
              </a:rPr>
              <a:t>κοσμικό</a:t>
            </a:r>
            <a:r>
              <a:rPr lang="el-GR" sz="2400" dirty="0" smtClean="0">
                <a:solidFill>
                  <a:schemeClr val="tx1">
                    <a:lumMod val="95000"/>
                    <a:lumOff val="5000"/>
                  </a:schemeClr>
                </a:solidFill>
              </a:rPr>
              <a:t>, όλους τους ακούμε αλλά εμείς παίρνουμε την ευθύνη.»</a:t>
            </a:r>
            <a:endParaRPr lang="el-GR" sz="2400" dirty="0">
              <a:solidFill>
                <a:schemeClr val="tx1">
                  <a:lumMod val="95000"/>
                  <a:lumOff val="5000"/>
                </a:schemeClr>
              </a:solidFill>
            </a:endParaRPr>
          </a:p>
        </p:txBody>
      </p:sp>
      <p:sp>
        <p:nvSpPr>
          <p:cNvPr id="8" name="TextBox 7"/>
          <p:cNvSpPr txBox="1"/>
          <p:nvPr/>
        </p:nvSpPr>
        <p:spPr>
          <a:xfrm>
            <a:off x="0" y="5445224"/>
            <a:ext cx="4320480" cy="1200329"/>
          </a:xfrm>
          <a:prstGeom prst="rect">
            <a:avLst/>
          </a:prstGeom>
          <a:noFill/>
        </p:spPr>
        <p:txBody>
          <a:bodyPr wrap="square" rtlCol="0">
            <a:spAutoFit/>
          </a:bodyPr>
          <a:lstStyle/>
          <a:p>
            <a:pPr>
              <a:buFont typeface="Wingdings" pitchFamily="2" charset="2"/>
              <a:buChar char="Ø"/>
            </a:pPr>
            <a:endParaRPr lang="el-GR" sz="2400" dirty="0" smtClean="0"/>
          </a:p>
          <a:p>
            <a:pPr>
              <a:buFont typeface="Wingdings" pitchFamily="2" charset="2"/>
              <a:buChar char="Ø"/>
            </a:pPr>
            <a:r>
              <a:rPr lang="el-GR" sz="2400" dirty="0" smtClean="0"/>
              <a:t>Η εθνικιστική  προσέγγιση της θρησκείας  είναι </a:t>
            </a:r>
            <a:r>
              <a:rPr lang="el-GR" sz="2400" b="1" dirty="0" smtClean="0"/>
              <a:t>αίρεση</a:t>
            </a:r>
            <a:endParaRPr lang="el-G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animBg="1"/>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5448"/>
            <a:ext cx="8435280" cy="1252728"/>
          </a:xfrm>
        </p:spPr>
        <p:txBody>
          <a:bodyPr>
            <a:normAutofit/>
          </a:bodyPr>
          <a:lstStyle/>
          <a:p>
            <a:r>
              <a:rPr lang="el-GR" dirty="0" smtClean="0"/>
              <a:t>Φίλης Νικόλαος</a:t>
            </a:r>
            <a:br>
              <a:rPr lang="el-GR" dirty="0" smtClean="0"/>
            </a:br>
            <a:r>
              <a:rPr lang="el-GR" sz="2000" dirty="0" smtClean="0"/>
              <a:t>23 Σεπτεμβρίου 2015- 5 Νοεμβρίου 2016</a:t>
            </a:r>
            <a:endParaRPr lang="el-GR" sz="2000" dirty="0"/>
          </a:p>
        </p:txBody>
      </p:sp>
      <p:sp>
        <p:nvSpPr>
          <p:cNvPr id="3" name="Content Placeholder 2"/>
          <p:cNvSpPr>
            <a:spLocks noGrp="1"/>
          </p:cNvSpPr>
          <p:nvPr>
            <p:ph idx="1"/>
          </p:nvPr>
        </p:nvSpPr>
        <p:spPr>
          <a:xfrm>
            <a:off x="179512" y="1628800"/>
            <a:ext cx="8784976" cy="5229199"/>
          </a:xfrm>
        </p:spPr>
        <p:txBody>
          <a:bodyPr>
            <a:normAutofit/>
          </a:bodyPr>
          <a:lstStyle/>
          <a:p>
            <a:pPr>
              <a:buClr>
                <a:schemeClr val="tx2">
                  <a:lumMod val="50000"/>
                  <a:lumOff val="50000"/>
                </a:schemeClr>
              </a:buClr>
              <a:buFont typeface="Wingdings" pitchFamily="2" charset="2"/>
              <a:buChar char="ü"/>
            </a:pPr>
            <a:endParaRPr lang="el-GR" sz="2000" dirty="0" smtClean="0"/>
          </a:p>
          <a:p>
            <a:pPr>
              <a:buClr>
                <a:schemeClr val="tx1">
                  <a:lumMod val="95000"/>
                  <a:lumOff val="5000"/>
                </a:schemeClr>
              </a:buClr>
              <a:buSzPct val="100000"/>
              <a:buFont typeface="Wingdings" pitchFamily="2" charset="2"/>
              <a:buChar char="ü"/>
            </a:pPr>
            <a:r>
              <a:rPr lang="el-GR" dirty="0" smtClean="0"/>
              <a:t>Όχι </a:t>
            </a:r>
            <a:r>
              <a:rPr lang="el-GR" b="1" dirty="0" smtClean="0"/>
              <a:t>θρησκειολογία</a:t>
            </a:r>
            <a:r>
              <a:rPr lang="el-GR" dirty="0" smtClean="0"/>
              <a:t> αλλά διάλογος με την θρησκευτική ετερότητα</a:t>
            </a:r>
            <a:endParaRPr lang="en-US" dirty="0" smtClean="0"/>
          </a:p>
          <a:p>
            <a:pPr>
              <a:buClr>
                <a:schemeClr val="tx1">
                  <a:lumMod val="95000"/>
                  <a:lumOff val="5000"/>
                </a:schemeClr>
              </a:buClr>
              <a:buSzPct val="100000"/>
              <a:buFont typeface="Wingdings" pitchFamily="2" charset="2"/>
              <a:buChar char="ü"/>
            </a:pPr>
            <a:endParaRPr lang="el-GR" dirty="0" smtClean="0"/>
          </a:p>
          <a:p>
            <a:pPr>
              <a:buClr>
                <a:schemeClr val="tx2">
                  <a:lumMod val="75000"/>
                  <a:lumOff val="25000"/>
                </a:schemeClr>
              </a:buClr>
              <a:buFont typeface="Wingdings" pitchFamily="2" charset="2"/>
              <a:buChar char="Ø"/>
            </a:pPr>
            <a:r>
              <a:rPr lang="el-GR" u="sng" dirty="0" smtClean="0"/>
              <a:t>Επιμόρφωση</a:t>
            </a:r>
            <a:r>
              <a:rPr lang="el-GR" dirty="0" smtClean="0"/>
              <a:t> εκπαιδευτικών θεολόγων</a:t>
            </a:r>
          </a:p>
          <a:p>
            <a:pPr>
              <a:buClr>
                <a:schemeClr val="tx2">
                  <a:lumMod val="75000"/>
                  <a:lumOff val="25000"/>
                </a:schemeClr>
              </a:buClr>
              <a:buFont typeface="Wingdings" pitchFamily="2" charset="2"/>
              <a:buChar char="ü"/>
            </a:pPr>
            <a:endParaRPr lang="el-GR" dirty="0" smtClean="0"/>
          </a:p>
          <a:p>
            <a:pPr>
              <a:buClr>
                <a:schemeClr val="tx2">
                  <a:lumMod val="75000"/>
                  <a:lumOff val="25000"/>
                </a:schemeClr>
              </a:buClr>
              <a:buFont typeface="Wingdings" pitchFamily="2" charset="2"/>
              <a:buChar char="Ø"/>
            </a:pPr>
            <a:r>
              <a:rPr lang="el-GR" dirty="0" smtClean="0"/>
              <a:t>Νέες τεχνικές μάθησης </a:t>
            </a:r>
          </a:p>
          <a:p>
            <a:pPr lvl="1">
              <a:buClr>
                <a:schemeClr val="tx2">
                  <a:lumMod val="75000"/>
                  <a:lumOff val="25000"/>
                </a:schemeClr>
              </a:buClr>
              <a:buFont typeface="Wingdings" pitchFamily="2" charset="2"/>
              <a:buChar char="v"/>
            </a:pPr>
            <a:r>
              <a:rPr lang="el-GR" dirty="0" smtClean="0"/>
              <a:t>(ανακριτική καρέκλα, ανάλυση τραγουδιών, φωτογραφίας,ταινίας, αναλαμβάνουν ρόλους που θα οδηγήσουν στη </a:t>
            </a:r>
            <a:r>
              <a:rPr lang="el-GR" b="1" u="sng" dirty="0" smtClean="0"/>
              <a:t>βιωματική ή διερευνητική μάθηση</a:t>
            </a:r>
            <a:r>
              <a:rPr lang="el-GR" dirty="0" smtClean="0"/>
              <a:t>)</a:t>
            </a:r>
            <a:endParaRPr lang="el-GR" sz="1600" dirty="0" smtClean="0"/>
          </a:p>
          <a:p>
            <a:pPr>
              <a:buClr>
                <a:schemeClr val="tx2">
                  <a:lumMod val="50000"/>
                  <a:lumOff val="50000"/>
                </a:schemeClr>
              </a:buClr>
              <a:buNone/>
            </a:pPr>
            <a:endParaRPr lang="el-GR" sz="2800" dirty="0" smtClean="0">
              <a:solidFill>
                <a:srgbClr val="FF0000"/>
              </a:solidFill>
            </a:endParaRPr>
          </a:p>
          <a:p>
            <a:pPr>
              <a:buClr>
                <a:schemeClr val="tx2">
                  <a:lumMod val="50000"/>
                  <a:lumOff val="50000"/>
                </a:schemeClr>
              </a:buClr>
              <a:buFont typeface="Wingdings" pitchFamily="2" charset="2"/>
              <a:buChar char="ü"/>
            </a:pPr>
            <a:endParaRPr lang="el-G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0" dirty="0" smtClean="0"/>
              <a:t/>
            </a:r>
            <a:br>
              <a:rPr lang="el-GR" b="0" dirty="0" smtClean="0"/>
            </a:br>
            <a:r>
              <a:rPr lang="el-GR" dirty="0" smtClean="0"/>
              <a:t>Αλκίνοος Ιωαννίδης </a:t>
            </a:r>
            <a:br>
              <a:rPr lang="el-GR" dirty="0" smtClean="0"/>
            </a:br>
            <a:r>
              <a:rPr lang="el-GR" dirty="0" smtClean="0"/>
              <a:t>«Ο Προσκυνητής» </a:t>
            </a:r>
            <a:r>
              <a:rPr lang="el-GR" sz="2700" dirty="0" smtClean="0"/>
              <a:t>(2003)</a:t>
            </a:r>
            <a:r>
              <a:rPr lang="el-GR" b="0" dirty="0" smtClean="0"/>
              <a:t/>
            </a:r>
            <a:br>
              <a:rPr lang="el-GR" b="0" dirty="0" smtClean="0"/>
            </a:br>
            <a:endParaRPr lang="el-GR" dirty="0"/>
          </a:p>
        </p:txBody>
      </p:sp>
      <p:sp>
        <p:nvSpPr>
          <p:cNvPr id="3" name="Content Placeholder 2"/>
          <p:cNvSpPr>
            <a:spLocks noGrp="1"/>
          </p:cNvSpPr>
          <p:nvPr>
            <p:ph sz="half" idx="1"/>
          </p:nvPr>
        </p:nvSpPr>
        <p:spPr>
          <a:xfrm>
            <a:off x="0" y="1556792"/>
            <a:ext cx="3779912" cy="5301208"/>
          </a:xfrm>
        </p:spPr>
        <p:txBody>
          <a:bodyPr>
            <a:normAutofit fontScale="55000" lnSpcReduction="20000"/>
          </a:bodyPr>
          <a:lstStyle/>
          <a:p>
            <a:pPr>
              <a:buNone/>
            </a:pPr>
            <a:r>
              <a:rPr lang="el-GR" sz="3300" dirty="0" smtClean="0"/>
              <a:t>Τα βουνά περνάω</a:t>
            </a:r>
            <a:br>
              <a:rPr lang="el-GR" sz="3300" dirty="0" smtClean="0"/>
            </a:br>
            <a:r>
              <a:rPr lang="el-GR" sz="3300" dirty="0" smtClean="0"/>
              <a:t>και τις θάλασσες περνώ</a:t>
            </a:r>
            <a:br>
              <a:rPr lang="el-GR" sz="3300" dirty="0" smtClean="0"/>
            </a:br>
            <a:r>
              <a:rPr lang="el-GR" sz="3300" dirty="0" smtClean="0"/>
              <a:t>Κάποιον αγαπάω</a:t>
            </a:r>
            <a:br>
              <a:rPr lang="el-GR" sz="3300" dirty="0" smtClean="0"/>
            </a:br>
            <a:r>
              <a:rPr lang="el-GR" sz="3300" dirty="0" smtClean="0"/>
              <a:t>Δυο ευχές κρατάω </a:t>
            </a:r>
            <a:br>
              <a:rPr lang="el-GR" sz="3300" dirty="0" smtClean="0"/>
            </a:br>
            <a:r>
              <a:rPr lang="el-GR" sz="3300" dirty="0" smtClean="0"/>
              <a:t>και δυο τάματα κρατώ</a:t>
            </a:r>
            <a:br>
              <a:rPr lang="el-GR" sz="3300" dirty="0" smtClean="0"/>
            </a:br>
            <a:r>
              <a:rPr lang="el-GR" sz="3300" dirty="0" smtClean="0"/>
              <a:t>Περπατώ και πάω</a:t>
            </a:r>
            <a:br>
              <a:rPr lang="el-GR" sz="3300" dirty="0" smtClean="0"/>
            </a:br>
            <a:r>
              <a:rPr lang="el-GR" sz="3300" dirty="0" smtClean="0"/>
              <a:t/>
            </a:r>
            <a:br>
              <a:rPr lang="el-GR" sz="3300" dirty="0" smtClean="0"/>
            </a:br>
            <a:r>
              <a:rPr lang="el-GR" sz="3300" dirty="0" smtClean="0"/>
              <a:t>Κάποιος είπε πως η αγάπη </a:t>
            </a:r>
            <a:br>
              <a:rPr lang="el-GR" sz="3300" dirty="0" smtClean="0"/>
            </a:br>
            <a:r>
              <a:rPr lang="el-GR" sz="3300" dirty="0" smtClean="0"/>
              <a:t>σ’ ένα αστέρι κατοικεί</a:t>
            </a:r>
            <a:br>
              <a:rPr lang="el-GR" sz="3300" dirty="0" smtClean="0"/>
            </a:br>
            <a:r>
              <a:rPr lang="el-GR" sz="3300" dirty="0" smtClean="0"/>
              <a:t>αύριο βράδυ θα `μαι εκεί</a:t>
            </a:r>
            <a:br>
              <a:rPr lang="el-GR" sz="3300" dirty="0" smtClean="0"/>
            </a:br>
            <a:r>
              <a:rPr lang="el-GR" sz="3300" dirty="0" smtClean="0"/>
              <a:t>Κάποιος είπε πως ο έρωτας</a:t>
            </a:r>
            <a:br>
              <a:rPr lang="el-GR" sz="3300" dirty="0" smtClean="0"/>
            </a:br>
            <a:r>
              <a:rPr lang="el-GR" sz="3300" dirty="0" smtClean="0"/>
              <a:t>για μια στιγμή κρατά</a:t>
            </a:r>
            <a:br>
              <a:rPr lang="el-GR" sz="3300" dirty="0" smtClean="0"/>
            </a:br>
            <a:r>
              <a:rPr lang="el-GR" sz="3300" dirty="0" smtClean="0"/>
              <a:t>αύριο βράδυ θα `ναι αργά</a:t>
            </a:r>
            <a:br>
              <a:rPr lang="el-GR" sz="3300" dirty="0" smtClean="0"/>
            </a:br>
            <a:r>
              <a:rPr lang="el-GR" sz="3300" dirty="0" smtClean="0"/>
              <a:t/>
            </a:r>
            <a:br>
              <a:rPr lang="el-GR" sz="3300" dirty="0" smtClean="0"/>
            </a:br>
            <a:r>
              <a:rPr lang="el-GR" sz="3300" dirty="0" smtClean="0"/>
              <a:t>Στα πουλιά μιλάω </a:t>
            </a:r>
            <a:br>
              <a:rPr lang="el-GR" sz="3300" dirty="0" smtClean="0"/>
            </a:br>
            <a:r>
              <a:rPr lang="el-GR" sz="3300" dirty="0" smtClean="0"/>
              <a:t>και στα δέντρα τραγουδώ</a:t>
            </a:r>
            <a:br>
              <a:rPr lang="el-GR" sz="3300" dirty="0" smtClean="0"/>
            </a:br>
            <a:r>
              <a:rPr lang="el-GR" sz="3300" dirty="0" smtClean="0"/>
              <a:t>Κάποιον αγαπάω</a:t>
            </a:r>
            <a:br>
              <a:rPr lang="el-GR" sz="3300" dirty="0" smtClean="0"/>
            </a:br>
            <a:r>
              <a:rPr lang="el-GR" sz="3300" dirty="0" smtClean="0"/>
              <a:t>Κι όταν τραγουδάω </a:t>
            </a:r>
            <a:br>
              <a:rPr lang="el-GR" sz="3300" dirty="0" smtClean="0"/>
            </a:br>
            <a:r>
              <a:rPr lang="el-GR" sz="3300" dirty="0" smtClean="0"/>
              <a:t>προσευχές παραμιλώ</a:t>
            </a:r>
            <a:br>
              <a:rPr lang="el-GR" sz="3300" dirty="0" smtClean="0"/>
            </a:br>
            <a:r>
              <a:rPr lang="el-GR" sz="3300" dirty="0" smtClean="0"/>
              <a:t>περπατώ και πάω</a:t>
            </a:r>
            <a:r>
              <a:rPr lang="el-GR" dirty="0" smtClean="0"/>
              <a:t/>
            </a:r>
            <a:br>
              <a:rPr lang="el-GR" dirty="0" smtClean="0"/>
            </a:br>
            <a:r>
              <a:rPr lang="el-GR" dirty="0" smtClean="0"/>
              <a:t/>
            </a:r>
            <a:br>
              <a:rPr lang="el-GR" dirty="0" smtClean="0"/>
            </a:br>
            <a:r>
              <a:rPr lang="el-GR" dirty="0" smtClean="0"/>
              <a:t/>
            </a:r>
            <a:br>
              <a:rPr lang="el-GR" dirty="0" smtClean="0"/>
            </a:br>
            <a:endParaRPr lang="el-GR" dirty="0"/>
          </a:p>
        </p:txBody>
      </p:sp>
      <p:sp>
        <p:nvSpPr>
          <p:cNvPr id="4" name="Content Placeholder 3"/>
          <p:cNvSpPr>
            <a:spLocks noGrp="1"/>
          </p:cNvSpPr>
          <p:nvPr>
            <p:ph sz="half" idx="2"/>
          </p:nvPr>
        </p:nvSpPr>
        <p:spPr>
          <a:xfrm>
            <a:off x="4211960" y="1556792"/>
            <a:ext cx="4932040" cy="5301208"/>
          </a:xfrm>
        </p:spPr>
        <p:txBody>
          <a:bodyPr>
            <a:normAutofit fontScale="55000" lnSpcReduction="20000"/>
          </a:bodyPr>
          <a:lstStyle/>
          <a:p>
            <a:pPr>
              <a:buNone/>
            </a:pPr>
            <a:r>
              <a:rPr lang="el-GR" sz="3300" dirty="0" smtClean="0"/>
              <a:t>Κάποιος είπε πως ο δρόμος </a:t>
            </a:r>
            <a:br>
              <a:rPr lang="el-GR" sz="3300" dirty="0" smtClean="0"/>
            </a:br>
            <a:r>
              <a:rPr lang="el-GR" sz="3300" dirty="0" smtClean="0"/>
              <a:t>είναι η φλέβα της φωτιάς</a:t>
            </a:r>
            <a:br>
              <a:rPr lang="el-GR" sz="3300" dirty="0" smtClean="0"/>
            </a:br>
            <a:r>
              <a:rPr lang="el-GR" sz="3300" dirty="0" smtClean="0"/>
              <a:t>ψυχή μου πάντα να κυλάς</a:t>
            </a:r>
            <a:br>
              <a:rPr lang="el-GR" sz="3300" dirty="0" smtClean="0"/>
            </a:br>
            <a:r>
              <a:rPr lang="el-GR" sz="3300" dirty="0" smtClean="0"/>
              <a:t>Κάποιος είπε πως ταξίδι</a:t>
            </a:r>
            <a:br>
              <a:rPr lang="el-GR" sz="3300" dirty="0" smtClean="0"/>
            </a:br>
            <a:r>
              <a:rPr lang="el-GR" sz="3300" dirty="0" smtClean="0"/>
              <a:t>είναι μόνο η προσευχή</a:t>
            </a:r>
            <a:br>
              <a:rPr lang="el-GR" sz="3300" dirty="0" smtClean="0"/>
            </a:br>
            <a:r>
              <a:rPr lang="el-GR" sz="3300" dirty="0" smtClean="0"/>
              <a:t>καρδιά μου να `σαι ζωντανή</a:t>
            </a:r>
            <a:br>
              <a:rPr lang="el-GR" sz="3300" dirty="0" smtClean="0"/>
            </a:br>
            <a:r>
              <a:rPr lang="el-GR" sz="3300" dirty="0" smtClean="0"/>
              <a:t/>
            </a:r>
            <a:br>
              <a:rPr lang="el-GR" sz="3300" dirty="0" smtClean="0"/>
            </a:br>
            <a:r>
              <a:rPr lang="el-GR" sz="3300" dirty="0" smtClean="0"/>
              <a:t>Κάποιος είπε πως η αγάπη </a:t>
            </a:r>
            <a:br>
              <a:rPr lang="el-GR" sz="3300" dirty="0" smtClean="0"/>
            </a:br>
            <a:r>
              <a:rPr lang="el-GR" sz="3300" dirty="0" smtClean="0"/>
              <a:t>σ’ ένα αστέρι κατοικεί</a:t>
            </a:r>
            <a:br>
              <a:rPr lang="el-GR" sz="3300" dirty="0" smtClean="0"/>
            </a:br>
            <a:r>
              <a:rPr lang="el-GR" sz="3300" dirty="0" smtClean="0"/>
              <a:t>αύριο βράδυ θα `μαι εκεί</a:t>
            </a:r>
            <a:br>
              <a:rPr lang="el-GR" sz="3300" dirty="0" smtClean="0"/>
            </a:br>
            <a:r>
              <a:rPr lang="el-GR" sz="3300" dirty="0" smtClean="0"/>
              <a:t>Κάποιος είπε πως ο έρωτας</a:t>
            </a:r>
            <a:br>
              <a:rPr lang="el-GR" sz="3300" dirty="0" smtClean="0"/>
            </a:br>
            <a:r>
              <a:rPr lang="el-GR" sz="3300" dirty="0" smtClean="0"/>
              <a:t>για μια στιγμή κρατά</a:t>
            </a:r>
            <a:br>
              <a:rPr lang="el-GR" sz="3300" dirty="0" smtClean="0"/>
            </a:br>
            <a:r>
              <a:rPr lang="el-GR" sz="3300" dirty="0" smtClean="0"/>
              <a:t>αύριο βράδυ θα ναι αργά</a:t>
            </a:r>
          </a:p>
          <a:p>
            <a:pPr>
              <a:buNone/>
            </a:pPr>
            <a:endParaRPr lang="el-GR" sz="1800" dirty="0" smtClean="0"/>
          </a:p>
          <a:p>
            <a:pPr>
              <a:buNone/>
            </a:pPr>
            <a:endParaRPr lang="el-GR" sz="3300" dirty="0"/>
          </a:p>
        </p:txBody>
      </p:sp>
      <p:sp>
        <p:nvSpPr>
          <p:cNvPr id="6" name="TextBox 5"/>
          <p:cNvSpPr txBox="1"/>
          <p:nvPr/>
        </p:nvSpPr>
        <p:spPr>
          <a:xfrm>
            <a:off x="323528" y="6534834"/>
            <a:ext cx="4896544" cy="646331"/>
          </a:xfrm>
          <a:prstGeom prst="rect">
            <a:avLst/>
          </a:prstGeom>
          <a:noFill/>
        </p:spPr>
        <p:txBody>
          <a:bodyPr wrap="square" rtlCol="0">
            <a:spAutoFit/>
          </a:bodyPr>
          <a:lstStyle/>
          <a:p>
            <a:r>
              <a:rPr lang="en-SG" dirty="0" smtClean="0">
                <a:hlinkClick r:id="rId2"/>
              </a:rPr>
              <a:t>https://www.youtube.com/watch?v=_EfAs3Ch48g</a:t>
            </a:r>
            <a:endParaRPr lang="el-GR" dirty="0" smtClean="0"/>
          </a:p>
          <a:p>
            <a:endParaRPr lang="el-GR" dirty="0"/>
          </a:p>
        </p:txBody>
      </p:sp>
      <p:pic>
        <p:nvPicPr>
          <p:cNvPr id="7" name="Picture 6" descr="alkinoos-ioannidis.jpg"/>
          <p:cNvPicPr>
            <a:picLocks noChangeAspect="1"/>
          </p:cNvPicPr>
          <p:nvPr/>
        </p:nvPicPr>
        <p:blipFill>
          <a:blip r:embed="rId3" cstate="print"/>
          <a:stretch>
            <a:fillRect/>
          </a:stretch>
        </p:blipFill>
        <p:spPr>
          <a:xfrm>
            <a:off x="2915816" y="5229200"/>
            <a:ext cx="1728192" cy="1296144"/>
          </a:xfrm>
          <a:prstGeom prst="rect">
            <a:avLst/>
          </a:prstGeom>
        </p:spPr>
      </p:pic>
      <p:sp>
        <p:nvSpPr>
          <p:cNvPr id="8" name="TextBox 7"/>
          <p:cNvSpPr txBox="1"/>
          <p:nvPr/>
        </p:nvSpPr>
        <p:spPr>
          <a:xfrm>
            <a:off x="4644008" y="4509121"/>
            <a:ext cx="4499992" cy="2246769"/>
          </a:xfrm>
          <a:prstGeom prst="rect">
            <a:avLst/>
          </a:prstGeom>
          <a:noFill/>
        </p:spPr>
        <p:txBody>
          <a:bodyPr wrap="square" rtlCol="0">
            <a:spAutoFit/>
          </a:bodyPr>
          <a:lstStyle/>
          <a:p>
            <a:pPr marL="457200" indent="-457200">
              <a:buFont typeface="+mj-lt"/>
              <a:buAutoNum type="arabicPeriod"/>
            </a:pPr>
            <a:r>
              <a:rPr lang="el-GR" sz="2000" b="1" dirty="0" smtClean="0"/>
              <a:t>Τι αναζητά ο προσκυνητής;</a:t>
            </a:r>
          </a:p>
          <a:p>
            <a:pPr marL="457200" indent="-457200">
              <a:buFont typeface="+mj-lt"/>
              <a:buAutoNum type="arabicPeriod"/>
            </a:pPr>
            <a:endParaRPr lang="el-GR" sz="2000" b="1" dirty="0" smtClean="0"/>
          </a:p>
          <a:p>
            <a:pPr marL="457200" indent="-457200">
              <a:buFont typeface="+mj-lt"/>
              <a:buAutoNum type="arabicPeriod"/>
            </a:pPr>
            <a:r>
              <a:rPr lang="el-GR" sz="2000" b="1" dirty="0" smtClean="0"/>
              <a:t> Πώς τα αναζητά, με ποιο τρόπο; </a:t>
            </a:r>
          </a:p>
          <a:p>
            <a:pPr marL="457200" indent="-457200">
              <a:buFont typeface="+mj-lt"/>
              <a:buAutoNum type="arabicPeriod"/>
            </a:pPr>
            <a:endParaRPr lang="el-GR" sz="2000" b="1" dirty="0" smtClean="0"/>
          </a:p>
          <a:p>
            <a:pPr marL="457200" indent="-457200">
              <a:buFont typeface="+mj-lt"/>
              <a:buAutoNum type="arabicPeriod"/>
            </a:pPr>
            <a:r>
              <a:rPr lang="el-GR" sz="2000" b="1" dirty="0" smtClean="0"/>
              <a:t>Τι είναι η ζωή για τον προσκυνητή; Τι είναι αυτό που της δίνει νόημα;</a:t>
            </a:r>
            <a:endParaRPr lang="el-G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Νικόλαος Άσιμος</a:t>
            </a:r>
            <a:br>
              <a:rPr lang="el-GR" dirty="0" smtClean="0"/>
            </a:br>
            <a:r>
              <a:rPr lang="el-GR" dirty="0" smtClean="0"/>
              <a:t>«Μπαγάσας» </a:t>
            </a:r>
            <a:r>
              <a:rPr lang="el-GR" sz="2700" dirty="0" smtClean="0"/>
              <a:t>(1987)</a:t>
            </a:r>
            <a:endParaRPr lang="el-GR" sz="2700" dirty="0"/>
          </a:p>
        </p:txBody>
      </p:sp>
      <p:sp>
        <p:nvSpPr>
          <p:cNvPr id="5" name="Content Placeholder 4"/>
          <p:cNvSpPr>
            <a:spLocks noGrp="1"/>
          </p:cNvSpPr>
          <p:nvPr>
            <p:ph sz="half" idx="1"/>
          </p:nvPr>
        </p:nvSpPr>
        <p:spPr>
          <a:xfrm>
            <a:off x="-252536" y="1412776"/>
            <a:ext cx="4392488" cy="5301208"/>
          </a:xfrm>
        </p:spPr>
        <p:txBody>
          <a:bodyPr>
            <a:noAutofit/>
          </a:bodyPr>
          <a:lstStyle/>
          <a:p>
            <a:pPr>
              <a:buNone/>
            </a:pPr>
            <a:r>
              <a:rPr lang="el-GR" sz="1700" dirty="0" smtClean="0"/>
              <a:t>        Aφήνω πίσω τις αγορές και τα παζάρια.</a:t>
            </a:r>
            <a:br>
              <a:rPr lang="el-GR" sz="1700" dirty="0" smtClean="0"/>
            </a:br>
            <a:r>
              <a:rPr lang="el-GR" sz="1700" dirty="0" smtClean="0"/>
              <a:t>Θέλω να τρέξω στις καλαμιές και τα λιβάδια, </a:t>
            </a:r>
            <a:br>
              <a:rPr lang="el-GR" sz="1700" dirty="0" smtClean="0"/>
            </a:br>
            <a:r>
              <a:rPr lang="el-GR" sz="1700" dirty="0" smtClean="0"/>
              <a:t>να ξαναγίνω καβαλάρης</a:t>
            </a:r>
            <a:br>
              <a:rPr lang="el-GR" sz="1700" dirty="0" smtClean="0"/>
            </a:br>
            <a:r>
              <a:rPr lang="el-GR" sz="1700" dirty="0" smtClean="0"/>
              <a:t>και ξαναέλα να με πάρεις ουρανέ, </a:t>
            </a:r>
            <a:br>
              <a:rPr lang="el-GR" sz="1700" dirty="0" smtClean="0"/>
            </a:br>
            <a:r>
              <a:rPr lang="el-GR" sz="1700" dirty="0" smtClean="0"/>
              <a:t>για δεν υπήρξα κατεργάρης</a:t>
            </a:r>
            <a:br>
              <a:rPr lang="el-GR" sz="1700" dirty="0" smtClean="0"/>
            </a:br>
            <a:r>
              <a:rPr lang="el-GR" sz="1700" dirty="0" smtClean="0"/>
              <a:t>και τη χρειάζομαι τη χάρη σου μωρέ.</a:t>
            </a:r>
            <a:br>
              <a:rPr lang="el-GR" sz="1700" dirty="0" smtClean="0"/>
            </a:br>
            <a:r>
              <a:rPr lang="el-GR" sz="1700" dirty="0" smtClean="0"/>
              <a:t/>
            </a:r>
            <a:br>
              <a:rPr lang="el-GR" sz="1700" dirty="0" smtClean="0"/>
            </a:br>
            <a:r>
              <a:rPr lang="el-GR" sz="1700" dirty="0" smtClean="0"/>
              <a:t>Ρε μπαγάσα! Περνάς καλά εκεί πάνω;</a:t>
            </a:r>
            <a:br>
              <a:rPr lang="el-GR" sz="1700" dirty="0" smtClean="0"/>
            </a:br>
            <a:r>
              <a:rPr lang="el-GR" sz="1700" dirty="0" smtClean="0"/>
              <a:t>Μιαν ανάσα γυρεύω για να γιάνω.</a:t>
            </a:r>
            <a:br>
              <a:rPr lang="el-GR" sz="1700" dirty="0" smtClean="0"/>
            </a:br>
            <a:r>
              <a:rPr lang="el-GR" sz="1700" dirty="0" smtClean="0"/>
              <a:t>Δεν το πιστεύω να με χλευάζεις</a:t>
            </a:r>
            <a:br>
              <a:rPr lang="el-GR" sz="1700" dirty="0" smtClean="0"/>
            </a:br>
            <a:r>
              <a:rPr lang="el-GR" sz="1700" dirty="0" smtClean="0"/>
              <a:t>σαν σε χαζεύω δε χαμπαριάζεις.</a:t>
            </a:r>
            <a:br>
              <a:rPr lang="el-GR" sz="1700" dirty="0" smtClean="0"/>
            </a:br>
            <a:r>
              <a:rPr lang="el-GR" sz="1700" dirty="0" smtClean="0"/>
              <a:t>Πρότεινέ μου κάποια λύση</a:t>
            </a:r>
            <a:br>
              <a:rPr lang="el-GR" sz="1700" dirty="0" smtClean="0"/>
            </a:br>
            <a:r>
              <a:rPr lang="el-GR" sz="1700" dirty="0" smtClean="0"/>
              <a:t>δε θα σου παρα κοστήσει.</a:t>
            </a:r>
            <a:br>
              <a:rPr lang="el-GR" sz="1700" dirty="0" smtClean="0"/>
            </a:br>
            <a:r>
              <a:rPr lang="el-GR" sz="1700" dirty="0" smtClean="0"/>
              <a:t/>
            </a:r>
            <a:br>
              <a:rPr lang="el-GR" sz="1700" dirty="0" smtClean="0"/>
            </a:br>
            <a:r>
              <a:rPr lang="el-GR" sz="1700" dirty="0" smtClean="0"/>
              <a:t>Και θα σου φτιάχνω τραγουδάκια</a:t>
            </a:r>
            <a:br>
              <a:rPr lang="el-GR" sz="1700" dirty="0" smtClean="0"/>
            </a:br>
            <a:r>
              <a:rPr lang="el-GR" sz="1700" dirty="0" smtClean="0"/>
              <a:t>με τα πιο όμορφα στιχάκια στο ρεφρέν.</a:t>
            </a:r>
            <a:br>
              <a:rPr lang="el-GR" sz="1700" dirty="0" smtClean="0"/>
            </a:br>
            <a:r>
              <a:rPr lang="el-GR" sz="1700" dirty="0" smtClean="0"/>
              <a:t>Για το χαμένο μου αγώνα</a:t>
            </a:r>
            <a:br>
              <a:rPr lang="el-GR" sz="1700" dirty="0" smtClean="0"/>
            </a:br>
            <a:r>
              <a:rPr lang="el-GR" sz="1700" dirty="0" smtClean="0"/>
              <a:t>που τ’ αστεράκια μείναν μόνα να τον κλαιν</a:t>
            </a: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endParaRPr lang="el-GR" sz="1800" dirty="0"/>
          </a:p>
        </p:txBody>
      </p:sp>
      <p:sp>
        <p:nvSpPr>
          <p:cNvPr id="6" name="Content Placeholder 5"/>
          <p:cNvSpPr>
            <a:spLocks noGrp="1"/>
          </p:cNvSpPr>
          <p:nvPr>
            <p:ph sz="half" idx="2"/>
          </p:nvPr>
        </p:nvSpPr>
        <p:spPr>
          <a:xfrm>
            <a:off x="5004048" y="1412776"/>
            <a:ext cx="4427984" cy="5445224"/>
          </a:xfrm>
        </p:spPr>
        <p:txBody>
          <a:bodyPr>
            <a:noAutofit/>
          </a:bodyPr>
          <a:lstStyle/>
          <a:p>
            <a:pPr>
              <a:buNone/>
            </a:pPr>
            <a:r>
              <a:rPr lang="el-GR" sz="1700" dirty="0" smtClean="0"/>
              <a:t>       Aφήνω πίσω το σαματά και τους ανθρώπους.</a:t>
            </a:r>
            <a:br>
              <a:rPr lang="el-GR" sz="1700" dirty="0" smtClean="0"/>
            </a:br>
            <a:r>
              <a:rPr lang="el-GR" sz="1700" dirty="0" smtClean="0"/>
              <a:t>Έχω χορτάσει κατραπακιές και ψάχνω τρόπους</a:t>
            </a:r>
            <a:br>
              <a:rPr lang="el-GR" sz="1700" dirty="0" smtClean="0"/>
            </a:br>
            <a:r>
              <a:rPr lang="el-GR" sz="1700" dirty="0" smtClean="0"/>
              <a:t>πως να ξεφύγω από τη μοίρα</a:t>
            </a:r>
            <a:br>
              <a:rPr lang="el-GR" sz="1700" dirty="0" smtClean="0"/>
            </a:br>
            <a:r>
              <a:rPr lang="el-GR" sz="1700" dirty="0" smtClean="0"/>
              <a:t>κι έχω μέσα μου πλημμύρα ουρανέ, </a:t>
            </a:r>
            <a:br>
              <a:rPr lang="el-GR" sz="1700" dirty="0" smtClean="0"/>
            </a:br>
            <a:r>
              <a:rPr lang="el-GR" sz="1700" dirty="0" smtClean="0"/>
              <a:t>για δεν υπήρξα κατεργάρης</a:t>
            </a:r>
            <a:br>
              <a:rPr lang="el-GR" sz="1700" dirty="0" smtClean="0"/>
            </a:br>
            <a:r>
              <a:rPr lang="el-GR" sz="1700" dirty="0" smtClean="0"/>
              <a:t>και θα το θες να με φλερτάρεις γαλανέ.</a:t>
            </a:r>
            <a:endParaRPr lang="en-US" sz="1700" dirty="0" smtClean="0"/>
          </a:p>
          <a:p>
            <a:pPr>
              <a:buNone/>
            </a:pPr>
            <a:r>
              <a:rPr lang="el-GR" sz="1700" dirty="0" smtClean="0"/>
              <a:t/>
            </a:r>
            <a:br>
              <a:rPr lang="el-GR" sz="1700" dirty="0" smtClean="0"/>
            </a:br>
            <a:r>
              <a:rPr lang="el-GR" sz="1700" dirty="0" smtClean="0"/>
              <a:t>Ρε μπαγάσα! Περνάς καλά εκεί πάνω;</a:t>
            </a:r>
            <a:br>
              <a:rPr lang="el-GR" sz="1700" dirty="0" smtClean="0"/>
            </a:br>
            <a:r>
              <a:rPr lang="el-GR" sz="1700" dirty="0" smtClean="0"/>
              <a:t>Κάνε πάσα καμιά ματιά και χάμω.</a:t>
            </a:r>
            <a:br>
              <a:rPr lang="el-GR" sz="1700" dirty="0" smtClean="0"/>
            </a:br>
            <a:r>
              <a:rPr lang="el-GR" sz="1700" dirty="0" smtClean="0"/>
              <a:t>κει που κοιμάσαι και αρμενίζεις</a:t>
            </a:r>
            <a:br>
              <a:rPr lang="el-GR" sz="1700" dirty="0" smtClean="0"/>
            </a:br>
            <a:r>
              <a:rPr lang="el-GR" sz="1700" dirty="0" smtClean="0"/>
              <a:t>ξάφνου αστράφτεις και μπουμπουνίζεις</a:t>
            </a:r>
            <a:br>
              <a:rPr lang="el-GR" sz="1700" dirty="0" smtClean="0"/>
            </a:br>
            <a:r>
              <a:rPr lang="el-GR" sz="1700" dirty="0" smtClean="0"/>
              <a:t>κι ότι σου `ρθει κατεβάζεις</a:t>
            </a:r>
            <a:br>
              <a:rPr lang="el-GR" sz="1700" dirty="0" smtClean="0"/>
            </a:br>
            <a:r>
              <a:rPr lang="el-GR" sz="1700" dirty="0" smtClean="0"/>
              <a:t>μην θαρρείς πως με ταράζεις.</a:t>
            </a:r>
            <a:br>
              <a:rPr lang="el-GR" sz="1700" dirty="0" smtClean="0"/>
            </a:br>
            <a:r>
              <a:rPr lang="el-GR" sz="1700" dirty="0" smtClean="0"/>
              <a:t/>
            </a:r>
            <a:br>
              <a:rPr lang="el-GR" sz="1700" dirty="0" smtClean="0"/>
            </a:br>
            <a:r>
              <a:rPr lang="el-GR" sz="1700" dirty="0" smtClean="0"/>
              <a:t>Γιατί σου φτιάχνω τραγουδάκια</a:t>
            </a:r>
            <a:br>
              <a:rPr lang="el-GR" sz="1700" dirty="0" smtClean="0"/>
            </a:br>
            <a:r>
              <a:rPr lang="el-GR" sz="1700" dirty="0" smtClean="0"/>
              <a:t>με τα πιο όμορφα στιχάκια στο ρεφρέν.</a:t>
            </a:r>
            <a:br>
              <a:rPr lang="el-GR" sz="1700" dirty="0" smtClean="0"/>
            </a:br>
            <a:r>
              <a:rPr lang="el-GR" sz="1700" dirty="0" smtClean="0"/>
              <a:t>Για το χαμένο μου αγώνα</a:t>
            </a:r>
            <a:br>
              <a:rPr lang="el-GR" sz="1700" dirty="0" smtClean="0"/>
            </a:br>
            <a:r>
              <a:rPr lang="el-GR" sz="1700" dirty="0" smtClean="0"/>
              <a:t>που τ’ αστεράκια μείναν μόνα να τον κλαιν</a:t>
            </a:r>
            <a:endParaRPr lang="el-GR" sz="1700" dirty="0"/>
          </a:p>
        </p:txBody>
      </p:sp>
      <p:sp>
        <p:nvSpPr>
          <p:cNvPr id="7" name="TextBox 6"/>
          <p:cNvSpPr txBox="1"/>
          <p:nvPr/>
        </p:nvSpPr>
        <p:spPr>
          <a:xfrm>
            <a:off x="4067944" y="6534834"/>
            <a:ext cx="5652120" cy="646331"/>
          </a:xfrm>
          <a:prstGeom prst="rect">
            <a:avLst/>
          </a:prstGeom>
          <a:noFill/>
        </p:spPr>
        <p:txBody>
          <a:bodyPr wrap="square" rtlCol="0">
            <a:spAutoFit/>
          </a:bodyPr>
          <a:lstStyle/>
          <a:p>
            <a:r>
              <a:rPr lang="en-SG" dirty="0" smtClean="0">
                <a:hlinkClick r:id="rId2"/>
              </a:rPr>
              <a:t>https://www.youtube.com/watch?v=nAh45vCMOBQ</a:t>
            </a:r>
            <a:endParaRPr lang="el-GR" dirty="0" smtClean="0"/>
          </a:p>
          <a:p>
            <a:endParaRPr lang="el-GR" dirty="0"/>
          </a:p>
        </p:txBody>
      </p:sp>
      <p:pic>
        <p:nvPicPr>
          <p:cNvPr id="8" name="Picture 7" descr="ΑΣΙΜΟΣ - LIVE ΣΤΟ ΚΟΣΜΟΠΟΛΙΤΑΝ 6.jpg"/>
          <p:cNvPicPr>
            <a:picLocks noChangeAspect="1"/>
          </p:cNvPicPr>
          <p:nvPr/>
        </p:nvPicPr>
        <p:blipFill>
          <a:blip r:embed="rId3" cstate="print"/>
          <a:stretch>
            <a:fillRect/>
          </a:stretch>
        </p:blipFill>
        <p:spPr>
          <a:xfrm>
            <a:off x="3339863" y="4077072"/>
            <a:ext cx="2024225" cy="130128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556792"/>
            <a:ext cx="4788024" cy="5301208"/>
          </a:xfrm>
        </p:spPr>
        <p:txBody>
          <a:bodyPr>
            <a:normAutofit fontScale="77500" lnSpcReduction="20000"/>
          </a:bodyPr>
          <a:lstStyle/>
          <a:p>
            <a:pPr>
              <a:buNone/>
            </a:pPr>
            <a:r>
              <a:rPr lang="el-GR" dirty="0" smtClean="0"/>
              <a:t>Είχα μια αγάπη, αχ καρδούλα μου, που 'μοιαζε συννεφάκι, συννεφούλα μου. Σαν συννεφάκι φεύγει ξαναγυρνάει μ' αγαπά τη μια την άλλη με ξεχνάει. </a:t>
            </a:r>
          </a:p>
          <a:p>
            <a:pPr>
              <a:buNone/>
            </a:pPr>
            <a:r>
              <a:rPr lang="el-GR" dirty="0" smtClean="0"/>
              <a:t>Κι ένα βράδυ αχ καρδούλα μου διώχνω ξαφνικά τη συννεφούλα μου. Δεν αντέχω άλλο πια να με γελάει μ' αγαπάει τη μια την άλλη με ξεχνάει.</a:t>
            </a:r>
          </a:p>
          <a:p>
            <a:pPr>
              <a:buNone/>
            </a:pPr>
            <a:r>
              <a:rPr lang="el-GR" dirty="0" smtClean="0"/>
              <a:t> Κι έρχεται ο Απρίλης αχ καρδούλα μου να κι ο Μάης συννεφούλα μου. Δίχως τραγούδι, δάκρυ και φιλί δεν είναι άνοιξη φέτος αυτή. </a:t>
            </a:r>
          </a:p>
          <a:p>
            <a:pPr>
              <a:buNone/>
            </a:pPr>
            <a:r>
              <a:rPr lang="el-GR" dirty="0" smtClean="0"/>
              <a:t>Συννεφούλα, συννεφούλα να γυρίσεις σου ζητώ και τριγύρνα μ' όσους θέλεις κάθε βράδυ. Δεν αντέχω άλλο να 'μαι μοναχός μ' αγαπάς τη μια κι ας με ξεχνάς την άλλη.</a:t>
            </a:r>
            <a:endParaRPr lang="el-GR" dirty="0"/>
          </a:p>
        </p:txBody>
      </p:sp>
      <p:pic>
        <p:nvPicPr>
          <p:cNvPr id="15" name="Content Placeholder 14" descr="σαββοπουλος.jpg"/>
          <p:cNvPicPr>
            <a:picLocks noGrp="1" noChangeAspect="1"/>
          </p:cNvPicPr>
          <p:nvPr>
            <p:ph sz="half" idx="2"/>
          </p:nvPr>
        </p:nvPicPr>
        <p:blipFill>
          <a:blip r:embed="rId2" cstate="print"/>
          <a:stretch>
            <a:fillRect/>
          </a:stretch>
        </p:blipFill>
        <p:spPr>
          <a:xfrm>
            <a:off x="4932040" y="2564904"/>
            <a:ext cx="4038600" cy="2271713"/>
          </a:xfrm>
        </p:spPr>
      </p:pic>
      <p:sp>
        <p:nvSpPr>
          <p:cNvPr id="14" name="Title 4"/>
          <p:cNvSpPr>
            <a:spLocks noGrp="1"/>
          </p:cNvSpPr>
          <p:nvPr>
            <p:ph type="title"/>
          </p:nvPr>
        </p:nvSpPr>
        <p:spPr/>
        <p:txBody>
          <a:bodyPr>
            <a:normAutofit fontScale="90000"/>
          </a:bodyPr>
          <a:lstStyle/>
          <a:p>
            <a:r>
              <a:rPr lang="el-GR" dirty="0" smtClean="0"/>
              <a:t>Διονύσης Σαββόπουλος</a:t>
            </a:r>
            <a:br>
              <a:rPr lang="el-GR" dirty="0" smtClean="0"/>
            </a:br>
            <a:r>
              <a:rPr lang="el-GR" dirty="0" smtClean="0"/>
              <a:t>«Η συννεφούλα» </a:t>
            </a:r>
            <a:r>
              <a:rPr lang="el-GR" sz="2700" dirty="0" smtClean="0"/>
              <a:t>(1966)</a:t>
            </a:r>
            <a:endParaRPr lang="el-GR" sz="2700" dirty="0"/>
          </a:p>
        </p:txBody>
      </p:sp>
      <p:sp>
        <p:nvSpPr>
          <p:cNvPr id="16" name="TextBox 15"/>
          <p:cNvSpPr txBox="1"/>
          <p:nvPr/>
        </p:nvSpPr>
        <p:spPr>
          <a:xfrm>
            <a:off x="4499992" y="6534834"/>
            <a:ext cx="4896544" cy="646331"/>
          </a:xfrm>
          <a:prstGeom prst="rect">
            <a:avLst/>
          </a:prstGeom>
          <a:noFill/>
        </p:spPr>
        <p:txBody>
          <a:bodyPr wrap="square" rtlCol="0">
            <a:spAutoFit/>
          </a:bodyPr>
          <a:lstStyle/>
          <a:p>
            <a:r>
              <a:rPr lang="en-SG" dirty="0" smtClean="0">
                <a:hlinkClick r:id="rId3"/>
              </a:rPr>
              <a:t>https://www.youtube.com/watch?v=flhgCevxvnY</a:t>
            </a:r>
            <a:endParaRPr lang="el-GR" dirty="0" smtClean="0"/>
          </a:p>
          <a:p>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2886</TotalTime>
  <Words>1247</Words>
  <Application>Microsoft Office PowerPoint</Application>
  <PresentationFormat>Προβολή στην οθόνη (4:3)</PresentationFormat>
  <Paragraphs>245</Paragraphs>
  <Slides>38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Module</vt:lpstr>
      <vt:lpstr>Πανεπιστήμιο Θεσσάλιας Τμήμα Ιστορίας, Αρχαιολογίας και Κοινωνικής Ανθρωπολογίας</vt:lpstr>
      <vt:lpstr>2015-2018</vt:lpstr>
      <vt:lpstr>Μπαλτάς Αριστείδης Ιανουάριος 2015- Σεπτέμβιος 2015</vt:lpstr>
      <vt:lpstr>ΠΑΣΟΚ – ΝΔ (2011-2014)</vt:lpstr>
      <vt:lpstr>Φίλης Νικόλαος 23 Σεπτεμβρίου 2015- 5 Νοεμβρίου 2016</vt:lpstr>
      <vt:lpstr>Φίλης Νικόλαος 23 Σεπτεμβρίου 2015- 5 Νοεμβρίου 2016</vt:lpstr>
      <vt:lpstr> Αλκίνοος Ιωαννίδης  «Ο Προσκυνητής» (2003) </vt:lpstr>
      <vt:lpstr>Νικόλαος Άσιμος «Μπαγάσας» (1987)</vt:lpstr>
      <vt:lpstr>Διονύσης Σαββόπουλος «Η συννεφούλα» (1966)</vt:lpstr>
      <vt:lpstr> Rihanna  «Umbrella» (2008) </vt:lpstr>
      <vt:lpstr>Παντελής Θαλασσινός «Ο δικός μου Θεός» (2013)</vt:lpstr>
      <vt:lpstr>Joan Osborne «What If God Was One Of Us» (1995)</vt:lpstr>
      <vt:lpstr> Νίκος Πορτοκάλογλου  «Δίψα» (2003) </vt:lpstr>
      <vt:lpstr>Ταινίες</vt:lpstr>
      <vt:lpstr>Φάκελος Β’ Γυμνασίου</vt:lpstr>
      <vt:lpstr>Οι νέες τεχνικές μάθησης...</vt:lpstr>
      <vt:lpstr>Οι θεολόγοι αντιδρούν..;</vt:lpstr>
      <vt:lpstr>ΌΜΩΣ...</vt:lpstr>
      <vt:lpstr>Αντιδράσεις εκκλησίας</vt:lpstr>
      <vt:lpstr>Τι λέει ο Ιερώνυμος για τις αλλαγές</vt:lpstr>
      <vt:lpstr>Ο Φίλης απαντά:</vt:lpstr>
      <vt:lpstr>Τι λένε οι μαθητές</vt:lpstr>
      <vt:lpstr>Απόφαση του Συμβουλίου της Επικρατείας  (20/03/2018)</vt:lpstr>
      <vt:lpstr>Γιατί αντισυνταγματική;</vt:lpstr>
      <vt:lpstr>Επιπλέον:</vt:lpstr>
      <vt:lpstr>Παρουσίαση του PowerPoint</vt:lpstr>
      <vt:lpstr>Αλλαγή υπουργού παιδείας</vt:lpstr>
      <vt:lpstr>Γαβρόγλου Κωνσταντίνος 07 Νοεμβρίου 2016- σήμερα</vt:lpstr>
      <vt:lpstr>Γαβρόγλου Κωνσταντίνος 07 Νοεμβρίου 2016- σήμερα</vt:lpstr>
      <vt:lpstr>Τελικά τι άλλαξε;</vt:lpstr>
      <vt:lpstr>Απαλλαγή από το μάθημα θρησκευτικών</vt:lpstr>
      <vt:lpstr>Εγκύκλιος 19 Σεπτεμβρίου 2013</vt:lpstr>
      <vt:lpstr>Απαλλαγή από το μάθημα θρησκευτικών</vt:lpstr>
      <vt:lpstr>Εγκύκλιος 23 Ιανουαρίου 2015</vt:lpstr>
      <vt:lpstr>Υπεύθυνη Δήλωση Απαλλαγής</vt:lpstr>
      <vt:lpstr>Ευχαριστώ για τη προσοχή σας! </vt:lpstr>
      <vt:lpstr>Τσιρέβελος Νικόλαος</vt:lpstr>
      <vt:lpstr>Βιβλιογραφία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Πανεπιστήμιο Θεσσάλιας Τμήμα Ιστορίας, Αρχαιολογίας και Κοινωνικής Ανθρωπολογίας</dc:title>
  <dc:creator>Georgia</dc:creator>
  <cp:lastModifiedBy>user</cp:lastModifiedBy>
  <cp:revision>49</cp:revision>
  <dcterms:created xsi:type="dcterms:W3CDTF">2018-11-05T22:58:15Z</dcterms:created>
  <dcterms:modified xsi:type="dcterms:W3CDTF">2019-01-10T11:05:23Z</dcterms:modified>
</cp:coreProperties>
</file>