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81" r:id="rId9"/>
    <p:sldId id="267" r:id="rId10"/>
    <p:sldId id="280" r:id="rId11"/>
    <p:sldId id="261" r:id="rId12"/>
    <p:sldId id="263" r:id="rId13"/>
    <p:sldId id="265" r:id="rId14"/>
    <p:sldId id="266" r:id="rId15"/>
    <p:sldId id="268" r:id="rId16"/>
    <p:sldId id="269" r:id="rId17"/>
    <p:sldId id="270" r:id="rId18"/>
    <p:sldId id="276" r:id="rId19"/>
    <p:sldId id="277" r:id="rId20"/>
    <p:sldId id="271" r:id="rId21"/>
    <p:sldId id="272" r:id="rId22"/>
    <p:sldId id="285" r:id="rId23"/>
    <p:sldId id="284" r:id="rId24"/>
    <p:sldId id="287" r:id="rId25"/>
    <p:sldId id="283" r:id="rId26"/>
    <p:sldId id="274" r:id="rId27"/>
    <p:sldId id="273" r:id="rId28"/>
    <p:sldId id="282" r:id="rId29"/>
    <p:sldId id="286" r:id="rId30"/>
    <p:sldId id="288" r:id="rId31"/>
    <p:sldId id="275" r:id="rId32"/>
    <p:sldId id="289" r:id="rId33"/>
    <p:sldId id="278" r:id="rId34"/>
    <p:sldId id="279" r:id="rId35"/>
  </p:sldIdLst>
  <p:sldSz cx="12192000" cy="6858000"/>
  <p:notesSz cx="6858000" cy="9144000"/>
  <p:embeddedFontLst>
    <p:embeddedFont>
      <p:font typeface="Garamond" panose="02020404030301010803" pitchFamily="18" charset="0"/>
      <p:regular r:id="rId36"/>
      <p:bold r:id="rId37"/>
      <p:italic r:id="rId3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550A-5B3C-44E5-A47B-CFB0A758D683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6719-3BA2-4016-B027-14F51B5E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9F44-E7B3-4243-AA14-5EF82F05F8E2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B0FBE-8DB6-4407-9103-9008CCC63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2A3A-8F49-4DB1-9C14-8D63D0FC0AC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1720-2AE5-44FC-95FE-C53172FC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l-GR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el-GR" sz="80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35A2-2009-4440-9B0C-ECC86D28502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EE54-4874-49BE-B2CF-AEE2A50A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3C74-BD74-4B03-9C28-18D5500C75D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080E-C99F-4AB9-BF5D-DBB365E52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l-GR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/>
            <a:r>
              <a:rPr lang="en-US" altLang="el-GR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4B9D-FE3A-4DB8-8BE5-EA39BD98A74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25DA-B81F-4BE9-8C9E-2C87E0021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E20-4E57-4135-AD75-CDCBC9C818B4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FFA3-7047-4974-B5B9-EFDB7898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5B0B-8837-4B27-B893-494E5CD3E0E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9903-5383-4638-A2C4-FE5E09BC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13F4-47ED-4625-B7ED-73F5B6A29EE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9A66-541A-4566-B755-F04A0653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B838-21CF-4599-B1B8-96DC5573097B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28C-B00B-488B-B0A3-0859CFCE1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8E52-1089-4D47-A280-7BBECEEE35D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CDB-E246-4B04-8796-C658C9D7D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35CD-3D9A-4B97-A5BE-8D13B290FCCE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FFF4-B50E-479D-847A-688E7FE2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4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65A3-A048-49AD-81A1-8CF12A8A290C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732F-3E60-4829-A092-1D47FD25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ECE5-8104-41D9-9A37-D13F41ECAB7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9A19-497F-4DBC-AFDC-75F6C106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A789-1523-4EF4-B40A-A115DECC2AC1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7B42-0A99-4D5B-BD87-F11A12BB6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836A-A8A9-45D1-B50B-E852A8080A9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06B2-09A7-43CD-93EA-0F7D885DD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85C0-E596-4A49-8F2F-9A8C88574A8F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98DE-C07B-4E59-BF11-2B298212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2B3E6A-970F-489D-B5B2-5EA3D1773A9C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41CA5C5-27DE-4F74-B662-F29D923BE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83" r:id="rId7"/>
    <p:sldLayoutId id="2147483693" r:id="rId8"/>
    <p:sldLayoutId id="2147483684" r:id="rId9"/>
    <p:sldLayoutId id="2147483685" r:id="rId10"/>
    <p:sldLayoutId id="2147483694" r:id="rId11"/>
    <p:sldLayoutId id="2147483695" r:id="rId12"/>
    <p:sldLayoutId id="2147483686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Ζωοτεχνία σκύλου γάτας</a:t>
            </a:r>
          </a:p>
        </p:txBody>
      </p:sp>
      <p:sp>
        <p:nvSpPr>
          <p:cNvPr id="15363" name="Υπότιτλος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r>
              <a:rPr lang="el-GR" altLang="el-GR" smtClean="0"/>
              <a:t>Δρ Γκουγκουλής Δημήτριος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</a:t>
            </a:r>
            <a:r>
              <a:rPr lang="el-GR" dirty="0"/>
              <a:t>ί</a:t>
            </a:r>
            <a:r>
              <a:rPr lang="el-GR" dirty="0" smtClean="0"/>
              <a:t>χωμα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Σγουρό ( </a:t>
            </a:r>
            <a:r>
              <a:rPr lang="en-US" dirty="0" smtClean="0"/>
              <a:t>Bichon </a:t>
            </a:r>
            <a:r>
              <a:rPr lang="en-US" dirty="0" err="1" smtClean="0"/>
              <a:t>frise</a:t>
            </a:r>
            <a:r>
              <a:rPr lang="en-US" dirty="0" smtClean="0"/>
              <a:t>, Poodle)</a:t>
            </a:r>
          </a:p>
          <a:p>
            <a:pPr lvl="1"/>
            <a:r>
              <a:rPr lang="el-GR" dirty="0" smtClean="0"/>
              <a:t>Κοντό και κατσαρό τρίχωμα </a:t>
            </a:r>
          </a:p>
          <a:p>
            <a:pPr lvl="1"/>
            <a:r>
              <a:rPr lang="el-GR" dirty="0" smtClean="0"/>
              <a:t>Ενδείκνυται για κούρεμα και απαιτεί συχνή περιποίηση για αποφυγή κόμπων</a:t>
            </a:r>
            <a:endParaRPr lang="el-GR" dirty="0"/>
          </a:p>
        </p:txBody>
      </p:sp>
      <p:pic>
        <p:nvPicPr>
          <p:cNvPr id="39938" name="Picture 2" descr="ÎÏÎ¿ÏÎ­Î»ÎµÏÎ¼Î± ÎµÎ¹ÎºÏÎ½Î±Ï Î³Î¹Î± p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42" y="4023584"/>
            <a:ext cx="3093159" cy="20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ÎÏÎ¿ÏÎ­Î»ÎµÏÎ¼Î± ÎµÎ¹ÎºÏÎ½Î±Ï Î³Î¹Î± bichon f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6" y="4023584"/>
            <a:ext cx="2504303" cy="20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Τρίχωμα / </a:t>
            </a:r>
            <a:r>
              <a:rPr lang="en-US" altLang="el-GR" smtClean="0">
                <a:ln>
                  <a:noFill/>
                </a:ln>
              </a:rPr>
              <a:t>fur</a:t>
            </a:r>
            <a:endParaRPr lang="el-GR" altLang="el-GR" smtClean="0">
              <a:ln>
                <a:noFill/>
              </a:ln>
            </a:endParaRP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1465263" y="2527300"/>
            <a:ext cx="5962650" cy="2949575"/>
          </a:xfrm>
        </p:spPr>
        <p:txBody>
          <a:bodyPr/>
          <a:lstStyle/>
          <a:p>
            <a:r>
              <a:rPr lang="el-GR" altLang="el-GR" smtClean="0"/>
              <a:t>Κοντότριχρα:</a:t>
            </a:r>
            <a:r>
              <a:rPr lang="en-US" altLang="el-GR" smtClean="0"/>
              <a:t> bull terrier, dachshund</a:t>
            </a:r>
            <a:endParaRPr lang="el-GR" altLang="el-GR" smtClean="0"/>
          </a:p>
          <a:p>
            <a:pPr lvl="1"/>
            <a:r>
              <a:rPr lang="el-GR" altLang="el-GR" smtClean="0"/>
              <a:t>Εύκολη περιποίηση ή κούρεμα</a:t>
            </a:r>
            <a:r>
              <a:rPr lang="en-US" altLang="el-GR" smtClean="0"/>
              <a:t>   </a:t>
            </a:r>
          </a:p>
          <a:p>
            <a:pPr lvl="2"/>
            <a:endParaRPr lang="el-GR" altLang="el-GR" smtClean="0"/>
          </a:p>
        </p:txBody>
      </p:sp>
      <p:sp>
        <p:nvSpPr>
          <p:cNvPr id="23556" name="AutoShape 2" descr="ÎÏÎ¿ÏÎ­Î»ÎµÏÎ¼Î± ÎµÎ¹ÎºÏÎ½Î±Ï Î³Î¹Î± bull terr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3557" name="Picture 4" descr="ÎÏÎ¿ÏÎ­Î»ÎµÏÎ¼Î± ÎµÎ¹ÎºÏÎ½Î±Ï Î³Î¹Î± bull te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720975"/>
            <a:ext cx="43973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ÎÏÎ¿ÏÎ­Î»ÎµÏÎ¼Î± ÎµÎ¹ÎºÏÎ½Î±Ï Î³Î¹Î± dachsh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497263"/>
            <a:ext cx="39100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2389188"/>
            <a:ext cx="9601200" cy="3317875"/>
          </a:xfrm>
        </p:spPr>
        <p:txBody>
          <a:bodyPr/>
          <a:lstStyle/>
          <a:p>
            <a:r>
              <a:rPr lang="el-GR" altLang="el-GR" smtClean="0"/>
              <a:t>Διπλό τρίχωμα ή με υπόστρωμα</a:t>
            </a:r>
            <a:r>
              <a:rPr lang="en-US" altLang="el-GR" smtClean="0"/>
              <a:t> (chow chow, Husky</a:t>
            </a:r>
          </a:p>
          <a:p>
            <a:pPr lvl="1"/>
            <a:r>
              <a:rPr lang="el-GR" altLang="el-GR" smtClean="0"/>
              <a:t>Στρώμα με μακριές τρίχες και υπόστρωμα με πιο πυκνή και «αφράτη» σύσταση</a:t>
            </a:r>
          </a:p>
          <a:p>
            <a:pPr lvl="1"/>
            <a:r>
              <a:rPr lang="el-GR" altLang="el-GR" smtClean="0"/>
              <a:t>Δύσκολη περιποίηση με βούρτσισμα – το κούρεμα δεν συστήνεται – αφαίρεση νεκρής τρίχας με ειδικούς φυσητήρες</a:t>
            </a:r>
          </a:p>
        </p:txBody>
      </p:sp>
      <p:sp>
        <p:nvSpPr>
          <p:cNvPr id="2457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Τρίχωμα / </a:t>
            </a:r>
            <a:r>
              <a:rPr lang="en-US" altLang="el-GR" smtClean="0">
                <a:ln>
                  <a:noFill/>
                </a:ln>
              </a:rPr>
              <a:t>fur</a:t>
            </a:r>
            <a:endParaRPr lang="el-GR" altLang="el-GR" smtClean="0">
              <a:ln>
                <a:noFill/>
              </a:ln>
            </a:endParaRPr>
          </a:p>
        </p:txBody>
      </p:sp>
      <p:pic>
        <p:nvPicPr>
          <p:cNvPr id="24580" name="Picture 4" descr="ÎÏÎ¿ÏÎ­Î»ÎµÏÎ¼Î± ÎµÎ¹ÎºÏÎ½Î±Ï Î³Î¹Î± chow c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149725"/>
            <a:ext cx="16986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ÎÏÎ¿ÏÎ­Î»ÎµÏÎ¼Î± ÎµÎ¹ÎºÏÎ½Î±Ï Î³Î¹Î± hu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4048125"/>
            <a:ext cx="20907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ÎÏÎ¿ÏÎ­Î»ÎµÏÎ¼Î± ÎµÎ¹ÎºÏÎ½Î±Ï Î³Î¹Î± spi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4022725"/>
            <a:ext cx="25876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Σκληρότριχα (</a:t>
            </a:r>
            <a:r>
              <a:rPr lang="en-US" altLang="el-GR" smtClean="0"/>
              <a:t>schnauzer, Westie terrier</a:t>
            </a:r>
            <a:r>
              <a:rPr lang="el-GR" altLang="el-GR" smtClean="0"/>
              <a:t>)</a:t>
            </a:r>
          </a:p>
          <a:p>
            <a:pPr lvl="1"/>
            <a:r>
              <a:rPr lang="el-GR" altLang="el-GR" smtClean="0"/>
              <a:t>Δε συστήνεται το κούρεμα </a:t>
            </a:r>
            <a:r>
              <a:rPr lang="en-US" altLang="el-GR" smtClean="0"/>
              <a:t> </a:t>
            </a:r>
            <a:r>
              <a:rPr lang="el-GR" altLang="el-GR" smtClean="0"/>
              <a:t>ειδική περιποίηση με </a:t>
            </a:r>
            <a:r>
              <a:rPr lang="en-US" altLang="el-GR" smtClean="0"/>
              <a:t>stripping</a:t>
            </a:r>
          </a:p>
          <a:p>
            <a:pPr lvl="1"/>
            <a:r>
              <a:rPr lang="el-GR" altLang="el-GR" smtClean="0"/>
              <a:t>Περιποίηση με ειδικά σαμπουάν και βούρτσισμα</a:t>
            </a:r>
          </a:p>
        </p:txBody>
      </p:sp>
      <p:sp>
        <p:nvSpPr>
          <p:cNvPr id="2560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Τρίχωμα / </a:t>
            </a:r>
            <a:r>
              <a:rPr lang="en-US" altLang="el-GR" smtClean="0">
                <a:ln>
                  <a:noFill/>
                </a:ln>
              </a:rPr>
              <a:t>fur</a:t>
            </a:r>
            <a:endParaRPr lang="el-GR" altLang="el-GR" smtClean="0">
              <a:ln>
                <a:noFill/>
              </a:ln>
            </a:endParaRPr>
          </a:p>
        </p:txBody>
      </p:sp>
      <p:pic>
        <p:nvPicPr>
          <p:cNvPr id="25604" name="Picture 2" descr="ÎÏÎ¿ÏÎ­Î»ÎµÏÎ¼Î± ÎµÎ¹ÎºÏÎ½Î±Ï Î³Î¹Î± wire coat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94163"/>
            <a:ext cx="40338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ÎÏÎ¿ÏÎ­Î»ÎµÏÎ¼Î± ÎµÎ¹ÎºÏÎ½Î±Ï Î³Î¹Î± wes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579813"/>
            <a:ext cx="35242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2360613"/>
            <a:ext cx="9601200" cy="3319462"/>
          </a:xfrm>
        </p:spPr>
        <p:txBody>
          <a:bodyPr/>
          <a:lstStyle/>
          <a:p>
            <a:r>
              <a:rPr lang="el-GR" altLang="el-GR" smtClean="0"/>
              <a:t>Μακρύτριχα</a:t>
            </a:r>
            <a:r>
              <a:rPr lang="en-US" altLang="el-GR" smtClean="0"/>
              <a:t> (Maltese, Cavalier king Charles spaniel, Afgha hound)</a:t>
            </a:r>
          </a:p>
          <a:p>
            <a:pPr lvl="1"/>
            <a:r>
              <a:rPr lang="el-GR" altLang="el-GR" smtClean="0"/>
              <a:t>Μπορούν να κουρευτούν (αν και δε συστήνεται)</a:t>
            </a:r>
          </a:p>
          <a:p>
            <a:pPr lvl="1"/>
            <a:r>
              <a:rPr lang="el-GR" altLang="el-GR" smtClean="0"/>
              <a:t>Χρονοβόρα διαδικασία περιποίηση και ειδικά σκευάσματα για πρόληψη κόμπων</a:t>
            </a:r>
          </a:p>
          <a:p>
            <a:pPr lvl="1"/>
            <a:endParaRPr lang="el-GR" altLang="el-GR" smtClean="0"/>
          </a:p>
          <a:p>
            <a:pPr lvl="1"/>
            <a:endParaRPr lang="el-GR" altLang="el-GR" smtClean="0"/>
          </a:p>
        </p:txBody>
      </p:sp>
      <p:sp>
        <p:nvSpPr>
          <p:cNvPr id="2662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Τρίχωμα / </a:t>
            </a:r>
            <a:r>
              <a:rPr lang="en-US" altLang="el-GR" smtClean="0">
                <a:ln>
                  <a:noFill/>
                </a:ln>
              </a:rPr>
              <a:t>fur</a:t>
            </a:r>
            <a:endParaRPr lang="el-GR" altLang="el-GR" smtClean="0">
              <a:ln>
                <a:noFill/>
              </a:ln>
            </a:endParaRPr>
          </a:p>
        </p:txBody>
      </p:sp>
      <p:pic>
        <p:nvPicPr>
          <p:cNvPr id="26628" name="Picture 2" descr="ÎÏÎ¿ÏÎ­Î»ÎµÏÎ¼Î± ÎµÎ¹ÎºÏÎ½Î±Ï Î³Î¹Î± malt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19550"/>
            <a:ext cx="31496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s://www.purina.com/sites/g/files/auxxlc196/files/styles/kraken_generic_max_width_240/public/TOY_Cavalier-King-Charles-Spaniel.jpg?itok=iqTIM3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8052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Afghan H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3805238"/>
            <a:ext cx="2178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– εκτίμηση ηλικίας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 σωστή εκτίμηση της ηλικίας 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Καθορίζει την έναρξη των εμβολιασμών και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απόπαρασιτώσεων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Καθορίζει τη δυνατότητα υιοθεσίας ή μετακίνησης του ζώου (εμπόριο, ταξίδι)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Καθορίζει την ωριμότητα του ζώου  είτε για αναπαραγωγή είτε για στείρωση</a:t>
            </a:r>
          </a:p>
          <a:p>
            <a:pPr marL="457200" lvl="1" indent="0" fontAlgn="auto">
              <a:buFont typeface="Arial"/>
              <a:buNone/>
              <a:defRPr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og Dental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0"/>
            <a:ext cx="64579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Νεογιλά</a:t>
            </a:r>
          </a:p>
          <a:p>
            <a:pPr lvl="1"/>
            <a:r>
              <a:rPr lang="el-GR" altLang="el-GR" dirty="0" smtClean="0"/>
              <a:t>Σε κάθε γνάθο  6 τομείς + 2 κυνόδοντες + 6 γομφίοι = 14 χ 2=  28</a:t>
            </a:r>
          </a:p>
          <a:p>
            <a:r>
              <a:rPr lang="el-GR" altLang="el-GR" dirty="0" smtClean="0"/>
              <a:t>Μόνιμα</a:t>
            </a:r>
          </a:p>
          <a:p>
            <a:pPr lvl="1"/>
            <a:r>
              <a:rPr lang="el-GR" altLang="el-GR" dirty="0" smtClean="0"/>
              <a:t>Άνω γνάθος 6 τομείς + 2 κυνόδοντες + 8 προγόμφιοι + 4 γομφίοι = 20</a:t>
            </a:r>
          </a:p>
          <a:p>
            <a:pPr lvl="1"/>
            <a:r>
              <a:rPr lang="el-GR" altLang="el-GR" dirty="0" smtClean="0"/>
              <a:t>Κάτω γνάθος 6 τομείς + 2 κυνόδοντες + 8 προγόμφιοι + 6 γομφίοι = 22 σύνολο 42</a:t>
            </a:r>
          </a:p>
          <a:p>
            <a:pPr lvl="1"/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- χρήση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1063625" y="2387600"/>
            <a:ext cx="9601200" cy="3319463"/>
          </a:xfrm>
        </p:spPr>
        <p:txBody>
          <a:bodyPr/>
          <a:lstStyle/>
          <a:p>
            <a:r>
              <a:rPr lang="el-GR" altLang="el-GR" dirty="0" smtClean="0"/>
              <a:t>Τομείς</a:t>
            </a:r>
          </a:p>
          <a:p>
            <a:pPr lvl="1"/>
            <a:r>
              <a:rPr lang="el-GR" altLang="el-GR" dirty="0" smtClean="0"/>
              <a:t>Κόβουν τη τροφή (στην άγρια ζωή αφαιρούσαν τη σάρκα από τα οστά)</a:t>
            </a:r>
          </a:p>
          <a:p>
            <a:r>
              <a:rPr lang="el-GR" altLang="el-GR" dirty="0" smtClean="0"/>
              <a:t>Κυνόδοντες </a:t>
            </a:r>
          </a:p>
          <a:p>
            <a:pPr lvl="1"/>
            <a:r>
              <a:rPr lang="el-GR" altLang="el-GR" dirty="0" smtClean="0"/>
              <a:t>Κλείσιμο ψαλιδιού</a:t>
            </a:r>
          </a:p>
          <a:p>
            <a:pPr lvl="1"/>
            <a:r>
              <a:rPr lang="el-GR" altLang="el-GR" dirty="0" smtClean="0"/>
              <a:t>Αμυντικό όργανο που προκαλεί σοβαρούς τραυματισμούς 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Συγκρατούν το θήραμα και το διαμελίζουν </a:t>
            </a:r>
          </a:p>
        </p:txBody>
      </p:sp>
      <p:pic>
        <p:nvPicPr>
          <p:cNvPr id="30724" name="Picture 2" descr="ÎÏÎ¿ÏÎ­Î»ÎµÏÎ¼Î± ÎµÎ¹ÎºÏÎ½Î±Ï Î³Î¹Î± dog canine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3322638"/>
            <a:ext cx="37242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Προγόμφιοι </a:t>
            </a:r>
          </a:p>
          <a:p>
            <a:pPr lvl="1"/>
            <a:r>
              <a:rPr lang="el-GR" altLang="el-GR" dirty="0" smtClean="0"/>
              <a:t>Αφαιρούν μυϊκές μάζες από οστά</a:t>
            </a:r>
          </a:p>
          <a:p>
            <a:pPr lvl="1"/>
            <a:r>
              <a:rPr lang="el-GR" altLang="el-GR" dirty="0" smtClean="0"/>
              <a:t>Θρυμματίζουν μικρά οστά</a:t>
            </a:r>
          </a:p>
          <a:p>
            <a:r>
              <a:rPr lang="el-GR" altLang="el-GR" dirty="0" smtClean="0"/>
              <a:t>Γομφίοι</a:t>
            </a:r>
          </a:p>
          <a:p>
            <a:pPr lvl="1"/>
            <a:r>
              <a:rPr lang="el-GR" altLang="el-GR" dirty="0" smtClean="0"/>
              <a:t>Κυριά μασητικά εργαλεία με τα οποία θρυμματίζουν μεγάλα οστά και την </a:t>
            </a:r>
            <a:r>
              <a:rPr lang="el-GR" altLang="el-GR" dirty="0" err="1" smtClean="0"/>
              <a:t>τροφη</a:t>
            </a:r>
            <a:r>
              <a:rPr lang="el-GR" altLang="el-GR" dirty="0" smtClean="0"/>
              <a:t> </a:t>
            </a:r>
          </a:p>
        </p:txBody>
      </p:sp>
      <p:sp>
        <p:nvSpPr>
          <p:cNvPr id="3174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- χρήση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Γενικά χαρακτηριστικά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Βασιλειο: </a:t>
            </a:r>
            <a:r>
              <a:rPr lang="en-US" altLang="el-GR" smtClean="0"/>
              <a:t>Animalia</a:t>
            </a:r>
          </a:p>
          <a:p>
            <a:r>
              <a:rPr lang="el-GR" altLang="el-GR" smtClean="0"/>
              <a:t>Κλαση: </a:t>
            </a:r>
            <a:r>
              <a:rPr lang="en-US" altLang="el-GR" smtClean="0"/>
              <a:t>mammalia</a:t>
            </a:r>
            <a:endParaRPr lang="el-GR" altLang="el-GR" smtClean="0"/>
          </a:p>
          <a:p>
            <a:r>
              <a:rPr lang="el-GR" altLang="el-GR" smtClean="0"/>
              <a:t>Ταξη: </a:t>
            </a:r>
            <a:r>
              <a:rPr lang="en-US" altLang="el-GR" smtClean="0"/>
              <a:t>Carnivora</a:t>
            </a:r>
          </a:p>
          <a:p>
            <a:r>
              <a:rPr lang="el-GR" altLang="el-GR" smtClean="0"/>
              <a:t>Οικογενεια </a:t>
            </a:r>
            <a:r>
              <a:rPr lang="en-US" altLang="el-GR" smtClean="0"/>
              <a:t>Canidae</a:t>
            </a:r>
          </a:p>
          <a:p>
            <a:r>
              <a:rPr lang="el-GR" altLang="el-GR" smtClean="0"/>
              <a:t>Γενος: </a:t>
            </a:r>
            <a:r>
              <a:rPr lang="en-US" altLang="el-GR" smtClean="0"/>
              <a:t>Canis lupus</a:t>
            </a:r>
          </a:p>
          <a:p>
            <a:r>
              <a:rPr lang="el-GR" altLang="el-GR" smtClean="0"/>
              <a:t>Υποειδος: </a:t>
            </a:r>
            <a:r>
              <a:rPr lang="en-US" altLang="el-GR" smtClean="0"/>
              <a:t>Canis Lupus Familiaris</a:t>
            </a:r>
          </a:p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>
              <a:ln>
                <a:noFill/>
              </a:ln>
            </a:endParaRPr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pic>
        <p:nvPicPr>
          <p:cNvPr id="32772" name="Picture 2" descr="ÎÏÎ¿ÏÎ­Î»ÎµÏÎ¼Î± ÎµÎ¹ÎºÏÎ½Î±Ï Î³Î¹Î± dog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82600"/>
            <a:ext cx="799147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και ηλικία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2557463"/>
            <a:ext cx="10098088" cy="3538537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εβδ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Έναρξη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κφυσης δοντιών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r>
            <a:r>
              <a:rPr lang="el-G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ημέρα κυνόδοντες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25η ημέρα ακραίοι τομείς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  <a:r>
              <a:rPr lang="el-G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ημέρα παράμεσοι τομείς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el-G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ημέρα μέσοι τομείς 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42</a:t>
            </a:r>
            <a:r>
              <a:rPr lang="el-GR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ημέρα γομφίοι</a:t>
            </a:r>
          </a:p>
          <a:p>
            <a:pPr marL="914400" lvl="2" indent="0" algn="ctr" fontAlgn="auto">
              <a:buFont typeface="Arial"/>
              <a:buNone/>
              <a:defRPr/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Μέχρι την ηλικία των 6 εβδομάδων έχει ολοκληρωθεί η έκφυση 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ό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λων των νεογιλών δοντιών και ξεκινά η φθορά/αραίωση</a:t>
            </a:r>
          </a:p>
        </p:txBody>
      </p:sp>
      <p:pic>
        <p:nvPicPr>
          <p:cNvPr id="33796" name="Picture 2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286000"/>
            <a:ext cx="53467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3490" name="Picture 2" descr="https://s-media-cache-ak0.pinimg.com/564x/2e/f0/5a/2ef05aca04010b05fc42369d0246e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77" y="596643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1.bp.blogspot.com/-f55zgSstSi4/VFD20FRDUTI/AAAAAAAAAmw/65UGSACV3lQ/s1600/1%2B%2B%2Bwry%2Bb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6" y="1169473"/>
            <a:ext cx="7056158" cy="47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553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19" y="982663"/>
            <a:ext cx="3632667" cy="49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ÎÏÎ¿ÏÎ­Î»ÎµÏÎ¼Î± ÎµÎ¹ÎºÏÎ½Î±Ï Î³Î¹Î± dog teeth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3" y="2506490"/>
            <a:ext cx="7207822" cy="32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και ηλικία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982200" cy="300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3327400"/>
                <a:gridCol w="3327400"/>
              </a:tblGrid>
              <a:tr h="500327"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Νεογιλά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Μονιμά</a:t>
                      </a:r>
                      <a:endParaRPr lang="el-GR" sz="1800" dirty="0"/>
                    </a:p>
                  </a:txBody>
                  <a:tcPr marT="45727" marB="45727"/>
                </a:tc>
              </a:tr>
              <a:tr h="5003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Τομείς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4 – 6 εβδομάδες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</a:t>
                      </a:r>
                      <a:r>
                        <a:rPr lang="el-GR" sz="1800" baseline="0" dirty="0" smtClean="0"/>
                        <a:t> – 5 μήνες</a:t>
                      </a:r>
                      <a:endParaRPr lang="el-GR" sz="1800" dirty="0"/>
                    </a:p>
                  </a:txBody>
                  <a:tcPr marT="45727" marB="45727"/>
                </a:tc>
              </a:tr>
              <a:tr h="5003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Κυνόδοντες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</a:t>
                      </a:r>
                      <a:r>
                        <a:rPr lang="el-GR" sz="1800" baseline="0" dirty="0" smtClean="0"/>
                        <a:t> -</a:t>
                      </a:r>
                      <a:r>
                        <a:rPr lang="el-GR" sz="1800" dirty="0" smtClean="0"/>
                        <a:t> 6 εβδομάδες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4 - 6 μήνες</a:t>
                      </a:r>
                      <a:endParaRPr lang="el-GR" sz="1800" dirty="0"/>
                    </a:p>
                  </a:txBody>
                  <a:tcPr marT="45727" marB="45727"/>
                </a:tc>
              </a:tr>
              <a:tr h="5003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Προγόμφιοι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 εβδομάδες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4 - 5 μήνες</a:t>
                      </a:r>
                      <a:endParaRPr lang="el-GR" sz="1800" dirty="0"/>
                    </a:p>
                  </a:txBody>
                  <a:tcPr marT="45727" marB="45727"/>
                </a:tc>
              </a:tr>
              <a:tr h="50032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Γομφίοι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Όχι</a:t>
                      </a:r>
                      <a:endParaRPr lang="el-G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5 -</a:t>
                      </a:r>
                      <a:r>
                        <a:rPr lang="el-GR" sz="1800" baseline="0" dirty="0" smtClean="0"/>
                        <a:t> 7 μήνες</a:t>
                      </a:r>
                      <a:endParaRPr lang="el-GR" sz="1800" dirty="0"/>
                    </a:p>
                  </a:txBody>
                  <a:tcPr marT="45727" marB="45727"/>
                </a:tc>
              </a:tr>
              <a:tr h="500327"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l-GR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l-GR" sz="1800" dirty="0"/>
                    </a:p>
                  </a:txBody>
                  <a:tcPr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Δόντια και ηλικία</a:t>
            </a:r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1122405" y="2828925"/>
            <a:ext cx="9601200" cy="3317875"/>
          </a:xfrm>
        </p:spPr>
        <p:txBody>
          <a:bodyPr/>
          <a:lstStyle/>
          <a:p>
            <a:r>
              <a:rPr lang="el-GR" altLang="el-GR" smtClean="0"/>
              <a:t>Στους 7 μήνες έχει ολοκληρωθεί η μόνιμη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l-GR" altLang="el-GR" smtClean="0"/>
              <a:t>οδοντοστοιχία</a:t>
            </a:r>
          </a:p>
        </p:txBody>
      </p:sp>
      <p:pic>
        <p:nvPicPr>
          <p:cNvPr id="35844" name="Picture 2" descr="Dog Teeth Vs Puppy Teeth Awesome Checking that the Growing Adult Teeth Replace the Puppy Teeth In 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432050"/>
            <a:ext cx="39147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463925"/>
            <a:ext cx="35147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ÎÏÎ¿ÏÎ­Î»ÎµÏÎ¼Î± ÎµÎ¹ÎºÏÎ½Î±Ï Î³Î¹Î± dog teeth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9" y="650546"/>
            <a:ext cx="6277232" cy="55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4514" name="Picture 2" descr="ÎÏÎ¿ÏÎ­Î»ÎµÏÎ¼Î± ÎµÎ¹ÎºÏÎ½Î±Ï Î³Î¹Î± adult dog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64" y="1056804"/>
            <a:ext cx="6852936" cy="4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Νεογέννητα ως απογαλακτισμό (1 με 2 μηνών) : κουτάβια ή κουταβάκια</a:t>
            </a:r>
          </a:p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Από 2 μηνών ως 10 -12 μηνών : σκυλάκια ή νεαροί σκύλοι (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κυνάρια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Από 1 έτος και πάνω : σκύλοι και σκύλες (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κύνες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</a:t>
            </a:r>
          </a:p>
          <a:p>
            <a:pPr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Με βάση το μέγεθος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Γιγαντόσωμες (Μεγάλος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Δάνος</a:t>
            </a:r>
            <a:endParaRPr lang="el-G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Μεγαλόσωμες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retriever)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Μεσαίου μεγέθους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cocker spaniel)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Μικρόσωμες/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mini/toy (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πομερανιαν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πιντσερ</a:t>
            </a:r>
            <a:r>
              <a:rPr lang="el-G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ονοματολογία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65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4" y="572959"/>
            <a:ext cx="4324865" cy="55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Προβλήματα και 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2557463"/>
            <a:ext cx="10287000" cy="37274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Παραμονή νεογιλών δοντιών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Συστήνεται η εξαγωγή τους καθώς σταματάει η αιμάτωση τους </a:t>
            </a:r>
            <a:r>
              <a:rPr lang="el-G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εστία </a:t>
            </a:r>
            <a:r>
              <a:rPr lang="el-G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μικροβίων και πιθανών μολύνσεων.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Βούρτσισμα </a:t>
            </a:r>
          </a:p>
          <a:p>
            <a:pPr lvl="2" fontAlgn="auto">
              <a:buFont typeface="Arial"/>
              <a:buChar char="•"/>
              <a:defRPr/>
            </a:pPr>
            <a:r>
              <a:rPr lang="el-G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Από μικρή ηλικία προσπάθεια εξοικείωσης με τη διαδικασία </a:t>
            </a:r>
          </a:p>
          <a:p>
            <a:pPr lvl="2" fontAlgn="auto">
              <a:buFont typeface="Arial"/>
              <a:buChar char="•"/>
              <a:defRPr/>
            </a:pPr>
            <a:r>
              <a:rPr lang="el-G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Σημαντικό βοήθημα στην διατήρηση της καλής υγείας 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Σκευάσματα τύπου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stick </a:t>
            </a:r>
            <a:r>
              <a:rPr lang="el-G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έχουν αμφισβητούμενα αποτελέσματα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 σίτιση με κροκέτα και ειδικά διαλύματα στο νερό ή προσθετικά στην τροφή αποτελούν καλές λύσεις στην φροντίδα των δοντιών</a:t>
            </a:r>
          </a:p>
          <a:p>
            <a:pPr lvl="1" fontAlgn="auto">
              <a:buFont typeface="Arial"/>
              <a:buChar char="•"/>
              <a:defRPr/>
            </a:pPr>
            <a:r>
              <a:rPr lang="el-GR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Απαγορεύεται η χρήση ανθρώπινης οδοντόκρεμας</a:t>
            </a:r>
          </a:p>
          <a:p>
            <a:pPr lvl="3" fontAlgn="auto">
              <a:buFont typeface="Arial"/>
              <a:buChar char="•"/>
              <a:defRPr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7586" name="Picture 2" descr="ÎÏÎ¿ÏÎ­Î»ÎµÏÎ¼Î± ÎµÎ¹ÎºÏÎ½Î±Ï Î³Î¹Î± adult dog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77" y="1267295"/>
            <a:ext cx="8643371" cy="37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428750"/>
            <a:ext cx="39719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147763"/>
            <a:ext cx="33242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27390"/>
          <a:stretch>
            <a:fillRect/>
          </a:stretch>
        </p:blipFill>
        <p:spPr bwMode="auto">
          <a:xfrm>
            <a:off x="6211888" y="3948113"/>
            <a:ext cx="42513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>
              <a:ln>
                <a:noFill/>
              </a:ln>
            </a:endParaRPr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pic>
        <p:nvPicPr>
          <p:cNvPr id="38916" name="Picture 2" descr="ÎÏÎ¿ÏÎ­Î»ÎµÏÎ¼Î± ÎµÎ¹ÎºÏÎ½Î±Ï Î³Î¹Î± PUPPY TEETH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4954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Î¼ÎµÎ³Î±Î»Î¿Ï Î´Î±Î½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3489325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ÎÏÎ¿ÏÎ­Î»ÎµÏÎ¼Î± ÎµÎ¹ÎºÏÎ½Î±Ï Î³Î¹Î± dob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703638"/>
            <a:ext cx="45116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ÎÏÎ¿ÏÎ­Î»ÎµÏÎ¼Î± ÎµÎ¹ÎºÏÎ½Î±Ï Î³Î¹Î± cocker spani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80975"/>
            <a:ext cx="514508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ÎÏÎ¿ÏÎ­Î»ÎµÏÎ¼Î± ÎµÎ¹ÎºÏÎ½Î±Ï Î³Î¹Î± pin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064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Ανάλογα με τη χρησιμότητα:</a:t>
            </a:r>
          </a:p>
          <a:p>
            <a:pPr lvl="1"/>
            <a:r>
              <a:rPr lang="el-GR" altLang="el-GR" smtClean="0"/>
              <a:t>Σκύλοι δείκτες ή φέρμας</a:t>
            </a:r>
          </a:p>
          <a:p>
            <a:pPr lvl="1"/>
            <a:r>
              <a:rPr lang="el-GR" altLang="el-GR" smtClean="0"/>
              <a:t>Δίωξης ή και επαναφοράς</a:t>
            </a:r>
          </a:p>
          <a:p>
            <a:pPr lvl="1"/>
            <a:r>
              <a:rPr lang="el-GR" altLang="el-GR" smtClean="0"/>
              <a:t>Λαγωνικά</a:t>
            </a:r>
            <a:r>
              <a:rPr lang="en-US" altLang="el-GR" smtClean="0"/>
              <a:t> / </a:t>
            </a:r>
            <a:r>
              <a:rPr lang="el-GR" altLang="el-GR" smtClean="0"/>
              <a:t>ιχνηλάτες</a:t>
            </a:r>
          </a:p>
          <a:p>
            <a:pPr lvl="1"/>
            <a:r>
              <a:rPr lang="el-GR" altLang="el-GR" smtClean="0"/>
              <a:t>Γαιο/Φωλεοδύτες</a:t>
            </a:r>
          </a:p>
          <a:p>
            <a:pPr lvl="1"/>
            <a:r>
              <a:rPr lang="el-GR" altLang="el-GR" smtClean="0"/>
              <a:t>Εργασίας / αγώνων (προστασία, ναρκωτικά, κυνοδρομίες, «πειραματόζωα»)</a:t>
            </a:r>
          </a:p>
          <a:p>
            <a:pPr lvl="1"/>
            <a:r>
              <a:rPr lang="el-GR" altLang="el-GR" smtClean="0"/>
              <a:t>Συντροφιάς</a:t>
            </a:r>
          </a:p>
        </p:txBody>
      </p:sp>
      <p:sp>
        <p:nvSpPr>
          <p:cNvPr id="1945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n>
                  <a:noFill/>
                </a:ln>
              </a:rPr>
              <a:t>ονοματολογία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ÎÏÎ¿ÏÎ­Î»ÎµÏÎ¼Î± ÎµÎ¹ÎºÏÎ½Î±Ï Î³Î¹Î± ÏÎºÏÎ»Î¿Ï ÏÎµÏÎ¼Î±Ï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676275"/>
            <a:ext cx="3810000" cy="2533650"/>
          </a:xfrm>
          <a:noFill/>
        </p:spPr>
      </p:pic>
      <p:pic>
        <p:nvPicPr>
          <p:cNvPr id="20483" name="Picture 4" descr="ÎÏÎ¿ÏÎ­Î»ÎµÏÎ¼Î± ÎµÎ¹ÎºÏÎ½Î±Ï Î³Î¹Î± Î»Î±Î³ÏÎ½Î¹ÎºÎ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76275"/>
            <a:ext cx="450373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6" descr="ÎÏÎ¿ÏÎ­Î»ÎµÏÎ¼Î± ÎµÎ¹ÎºÏÎ½Î±Ï Î³Î¹Î± retriever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0485" name="AutoShape 8" descr="ÎÏÎ¿ÏÎ­Î»ÎµÏÎ¼Î± ÎµÎ¹ÎºÏÎ½Î±Ï Î³Î¹Î± retriever dog"/>
          <p:cNvSpPr>
            <a:spLocks noChangeAspect="1" noChangeArrowheads="1"/>
          </p:cNvSpPr>
          <p:nvPr/>
        </p:nvSpPr>
        <p:spPr bwMode="auto">
          <a:xfrm>
            <a:off x="1143000" y="2254250"/>
            <a:ext cx="29924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0486" name="Picture 10" descr="ÎÏÎ¿ÏÎ­Î»ÎµÏÎ¼Î± ÎµÎ¹ÎºÏÎ½Î±Ï Î³Î¹Î± retriever 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00400"/>
            <a:ext cx="4559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 descr="ÎÏÎ¿ÏÎ­Î»ÎµÏÎ¼Î± ÎµÎ¹ÎºÏÎ½Î±Ï Î³Î¹Î± Î³Î¿ÏÏÎ¿ÏÎ½Î¿ÏÎºÏÎ»Î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209925"/>
            <a:ext cx="52482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n>
                  <a:noFill/>
                </a:ln>
              </a:rPr>
              <a:t>Τρίχωμα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Προστασία από καιρικά φαινόμενα </a:t>
            </a:r>
          </a:p>
          <a:p>
            <a:r>
              <a:rPr lang="el-GR" altLang="el-GR" sz="2800" dirty="0" smtClean="0"/>
              <a:t>Διατήρηση στεγνού δέρματος ιδιαίτερα στα διπλά τριχώματα</a:t>
            </a:r>
          </a:p>
          <a:p>
            <a:r>
              <a:rPr lang="el-GR" altLang="el-GR" sz="2800" dirty="0" smtClean="0"/>
              <a:t>Θερμορύθμιση</a:t>
            </a:r>
          </a:p>
          <a:p>
            <a:pPr lvl="1"/>
            <a:r>
              <a:rPr lang="el-GR" altLang="el-GR" sz="2400" dirty="0" smtClean="0"/>
              <a:t>Το κούρεμα δεν προσέφερε πάντα δροσιά!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n>
                  <a:noFill/>
                </a:ln>
              </a:rPr>
              <a:t>Τρίχωμα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 smtClean="0"/>
              <a:t>κουτάβια γεννιούνται με τρίχωμα </a:t>
            </a:r>
            <a:r>
              <a:rPr lang="el-GR" dirty="0" smtClean="0"/>
              <a:t>μιας </a:t>
            </a:r>
            <a:r>
              <a:rPr lang="el-GR" dirty="0" smtClean="0"/>
              <a:t>στοιβάδας συνήθως σγουρό</a:t>
            </a:r>
          </a:p>
          <a:p>
            <a:r>
              <a:rPr lang="el-GR" dirty="0" smtClean="0"/>
              <a:t>Έως τους 4 – 7 μήνες ζωής έχει αναπτυχθεί το κανονικό τους τρίχωμα</a:t>
            </a:r>
          </a:p>
          <a:p>
            <a:pPr lvl="1"/>
            <a:r>
              <a:rPr lang="el-GR" dirty="0" smtClean="0"/>
              <a:t>Πιο ισχυρό και </a:t>
            </a:r>
            <a:r>
              <a:rPr lang="el-GR" dirty="0" smtClean="0"/>
              <a:t>πυκνό </a:t>
            </a:r>
            <a:r>
              <a:rPr lang="el-GR" dirty="0" smtClean="0"/>
              <a:t>από το νεογνικό</a:t>
            </a:r>
          </a:p>
          <a:p>
            <a:pPr lvl="1"/>
            <a:r>
              <a:rPr lang="el-GR" dirty="0" smtClean="0"/>
              <a:t>Σε ζώα με διπλό τρίχωμα αναπτύσσεται το υπόστρωμα</a:t>
            </a:r>
          </a:p>
          <a:p>
            <a:pPr lvl="1"/>
            <a:r>
              <a:rPr lang="el-GR" dirty="0" smtClean="0"/>
              <a:t>Καθορίζεται το χρώμα ή το χρωματικό μοτίβο του ζώου</a:t>
            </a:r>
          </a:p>
        </p:txBody>
      </p:sp>
    </p:spTree>
    <p:extLst>
      <p:ext uri="{BB962C8B-B14F-4D97-AF65-F5344CB8AC3E}">
        <p14:creationId xmlns:p14="http://schemas.microsoft.com/office/powerpoint/2010/main" val="367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περιεχομένου 2"/>
          <p:cNvSpPr>
            <a:spLocks noGrp="1"/>
          </p:cNvSpPr>
          <p:nvPr>
            <p:ph idx="1"/>
          </p:nvPr>
        </p:nvSpPr>
        <p:spPr>
          <a:xfrm>
            <a:off x="1295400" y="2409825"/>
            <a:ext cx="10156825" cy="3816350"/>
          </a:xfrm>
        </p:spPr>
        <p:txBody>
          <a:bodyPr/>
          <a:lstStyle/>
          <a:p>
            <a:r>
              <a:rPr lang="el-GR" altLang="el-GR" sz="2800" smtClean="0"/>
              <a:t>Κτηνιατρική φροντίδα</a:t>
            </a:r>
          </a:p>
          <a:p>
            <a:pPr lvl="1"/>
            <a:r>
              <a:rPr lang="el-GR" altLang="el-GR" sz="2400" smtClean="0"/>
              <a:t>Συμβουλές και σκευάσματα για να διατηρείται καθαρό και υγιές</a:t>
            </a:r>
          </a:p>
          <a:p>
            <a:pPr lvl="2"/>
            <a:r>
              <a:rPr lang="el-GR" altLang="el-GR" sz="2000" smtClean="0"/>
              <a:t>Ειδικά σαμπουάν περιποίησης κατά περίπτωση</a:t>
            </a:r>
          </a:p>
          <a:p>
            <a:pPr lvl="2"/>
            <a:r>
              <a:rPr lang="el-GR" altLang="el-GR" sz="2000" smtClean="0"/>
              <a:t>Ειδικά σαμπουάν για παθολογικές καταστάσεις</a:t>
            </a:r>
          </a:p>
          <a:p>
            <a:pPr lvl="2"/>
            <a:r>
              <a:rPr lang="el-GR" altLang="el-GR" sz="2000" smtClean="0"/>
              <a:t>Φαρμακευτικά σκευάσματα για αντιμετώπιση ασθενειών (μυκητιάσεις)</a:t>
            </a:r>
          </a:p>
          <a:p>
            <a:pPr lvl="2"/>
            <a:r>
              <a:rPr lang="el-GR" altLang="el-GR" sz="2000" smtClean="0"/>
              <a:t>Φαρμακευτικά σκευάσματα για την αντιμετώπιση και πρόληψη παρουσίας εξωπαρασίτων </a:t>
            </a:r>
          </a:p>
          <a:p>
            <a:pPr lvl="2"/>
            <a:r>
              <a:rPr lang="el-GR" altLang="el-GR" sz="2000" smtClean="0"/>
              <a:t>Συστήνεται η συχνότητα καθαρισμού 1-2 φορές  / μήνα εκτός να υπάρχει ιατρική ανάγκη για διαφορετική συχνότητα</a:t>
            </a:r>
          </a:p>
        </p:txBody>
      </p:sp>
      <p:sp>
        <p:nvSpPr>
          <p:cNvPr id="2253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n>
                  <a:noFill/>
                </a:ln>
              </a:rPr>
              <a:t>Τρίχωμα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368</TotalTime>
  <Words>695</Words>
  <Application>Microsoft Office PowerPoint</Application>
  <PresentationFormat>Ευρεία οθόνη</PresentationFormat>
  <Paragraphs>123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Arial</vt:lpstr>
      <vt:lpstr>Garamond</vt:lpstr>
      <vt:lpstr>Οργανικό</vt:lpstr>
      <vt:lpstr>Ζωοτεχνία σκύλου γάτας</vt:lpstr>
      <vt:lpstr>Γενικά χαρακτηριστικά</vt:lpstr>
      <vt:lpstr>ονοματολογία</vt:lpstr>
      <vt:lpstr>Παρουσίαση του PowerPoint</vt:lpstr>
      <vt:lpstr>ονοματολογία</vt:lpstr>
      <vt:lpstr>Παρουσίαση του PowerPoint</vt:lpstr>
      <vt:lpstr>Τρίχωμα</vt:lpstr>
      <vt:lpstr>Τρίχωμα</vt:lpstr>
      <vt:lpstr>Τρίχωμα</vt:lpstr>
      <vt:lpstr>Τρίχωμα</vt:lpstr>
      <vt:lpstr>Τρίχωμα / fur</vt:lpstr>
      <vt:lpstr>Τρίχωμα / fur</vt:lpstr>
      <vt:lpstr>Τρίχωμα / fur</vt:lpstr>
      <vt:lpstr>Τρίχωμα / fur</vt:lpstr>
      <vt:lpstr>Δόντια – εκτίμηση ηλικίας</vt:lpstr>
      <vt:lpstr>Παρουσίαση του PowerPoint</vt:lpstr>
      <vt:lpstr>Δόντια</vt:lpstr>
      <vt:lpstr>Δόντια - χρήση</vt:lpstr>
      <vt:lpstr>Δόντια - χρήση</vt:lpstr>
      <vt:lpstr>Παρουσίαση του PowerPoint</vt:lpstr>
      <vt:lpstr>Δόντια και ηλικία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Δόντια και ηλικία</vt:lpstr>
      <vt:lpstr>Δόντια και ηλικία</vt:lpstr>
      <vt:lpstr>Παρουσίαση του PowerPoint</vt:lpstr>
      <vt:lpstr>Παρουσίαση του PowerPoint</vt:lpstr>
      <vt:lpstr>Παρουσίαση του PowerPoint</vt:lpstr>
      <vt:lpstr>Προβλήματα και φροντίδα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Ζωοτεχνία σκύλου γάτας</dc:title>
  <dc:creator>User</dc:creator>
  <cp:lastModifiedBy>User</cp:lastModifiedBy>
  <cp:revision>33</cp:revision>
  <dcterms:created xsi:type="dcterms:W3CDTF">2018-11-13T12:44:03Z</dcterms:created>
  <dcterms:modified xsi:type="dcterms:W3CDTF">2018-11-14T12:40:04Z</dcterms:modified>
</cp:coreProperties>
</file>