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50"/>
  </p:notesMasterIdLst>
  <p:sldIdLst>
    <p:sldId id="256" r:id="rId2"/>
    <p:sldId id="324" r:id="rId3"/>
    <p:sldId id="325" r:id="rId4"/>
    <p:sldId id="326" r:id="rId5"/>
    <p:sldId id="258" r:id="rId6"/>
    <p:sldId id="259" r:id="rId7"/>
    <p:sldId id="327" r:id="rId8"/>
    <p:sldId id="328" r:id="rId9"/>
    <p:sldId id="314" r:id="rId10"/>
    <p:sldId id="329" r:id="rId11"/>
    <p:sldId id="330" r:id="rId12"/>
    <p:sldId id="331" r:id="rId13"/>
    <p:sldId id="332" r:id="rId14"/>
    <p:sldId id="344" r:id="rId15"/>
    <p:sldId id="345" r:id="rId16"/>
    <p:sldId id="346" r:id="rId17"/>
    <p:sldId id="347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290" r:id="rId37"/>
    <p:sldId id="342" r:id="rId38"/>
    <p:sldId id="292" r:id="rId39"/>
    <p:sldId id="293" r:id="rId40"/>
    <p:sldId id="294" r:id="rId41"/>
    <p:sldId id="295" r:id="rId42"/>
    <p:sldId id="343" r:id="rId43"/>
    <p:sldId id="358" r:id="rId44"/>
    <p:sldId id="300" r:id="rId45"/>
    <p:sldId id="323" r:id="rId46"/>
    <p:sldId id="303" r:id="rId47"/>
    <p:sldId id="304" r:id="rId48"/>
    <p:sldId id="305" r:id="rId49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9897E0AD-BBC3-4FDA-A706-082A6DE885A5}">
          <p14:sldIdLst>
            <p14:sldId id="256"/>
            <p14:sldId id="324"/>
            <p14:sldId id="325"/>
            <p14:sldId id="326"/>
          </p14:sldIdLst>
        </p14:section>
        <p14:section name="Ιστορία της Ανθρωπολογίας" id="{D214046B-AD3A-46FD-9541-B11FAB32B2CB}">
          <p14:sldIdLst>
            <p14:sldId id="258"/>
            <p14:sldId id="259"/>
            <p14:sldId id="327"/>
            <p14:sldId id="328"/>
            <p14:sldId id="314"/>
            <p14:sldId id="329"/>
            <p14:sldId id="330"/>
            <p14:sldId id="331"/>
            <p14:sldId id="332"/>
            <p14:sldId id="344"/>
            <p14:sldId id="345"/>
            <p14:sldId id="346"/>
            <p14:sldId id="347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</p14:sldIdLst>
        </p14:section>
        <p14:section name="Εθνογραφική μέθοδος" id="{F779F0A3-6656-472D-AE1E-ADAA483859B8}">
          <p14:sldIdLst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290"/>
            <p14:sldId id="342"/>
            <p14:sldId id="292"/>
            <p14:sldId id="293"/>
            <p14:sldId id="294"/>
            <p14:sldId id="295"/>
            <p14:sldId id="343"/>
            <p14:sldId id="358"/>
            <p14:sldId id="300"/>
            <p14:sldId id="323"/>
            <p14:sldId id="303"/>
            <p14:sldId id="304"/>
            <p14:sldId id="30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54C7"/>
    <a:srgbClr val="8ED65E"/>
    <a:srgbClr val="7F4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520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F78E4-DC9A-9449-8596-DF8A2F13E8BA}" type="datetimeFigureOut">
              <a:rPr lang="en-US" smtClean="0"/>
              <a:t>27/10/15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F523A-1F79-964B-87D7-F29623CC1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15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F523A-1F79-964B-87D7-F29623CC18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34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3.19-6.14, 11.35-17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F523A-1F79-964B-87D7-F29623CC181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40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l-GR" dirty="0" smtClean="0"/>
              <a:t>Όποια</a:t>
            </a:r>
            <a:r>
              <a:rPr lang="el-GR" baseline="0" dirty="0" smtClean="0"/>
              <a:t> σημείωση κάνουμε όταν είμαστε « στο πεδίο «</a:t>
            </a:r>
          </a:p>
          <a:p>
            <a:endParaRPr lang="el-GR" baseline="0" dirty="0" smtClean="0"/>
          </a:p>
          <a:p>
            <a:r>
              <a:rPr lang="el-GR" dirty="0" smtClean="0">
                <a:latin typeface="Helvetica"/>
                <a:cs typeface="Helvetica"/>
              </a:rPr>
              <a:t>Και τι είναι όταν αμφισβητείται την ιδέα του «πεδίου» ως διακριτού «</a:t>
            </a:r>
            <a:r>
              <a:rPr lang="el-GR" dirty="0" err="1" smtClean="0">
                <a:latin typeface="Helvetica"/>
                <a:cs typeface="Helvetica"/>
              </a:rPr>
              <a:t>χρονότοπου</a:t>
            </a:r>
            <a:r>
              <a:rPr lang="el-GR" dirty="0" smtClean="0">
                <a:latin typeface="Helvetica"/>
                <a:cs typeface="Helvetica"/>
              </a:rPr>
              <a:t>» εκτός της καθημερινότητας του αναλυτή </a:t>
            </a:r>
            <a:endParaRPr lang="en-US" dirty="0" smtClean="0">
              <a:latin typeface="Helvetica"/>
              <a:cs typeface="Helvetic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Helvetica"/>
              <a:cs typeface="Helvetic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Helvetica"/>
              <a:cs typeface="Helvetic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/>
                <a:cs typeface="Helvetica"/>
              </a:rPr>
              <a:t>To </a:t>
            </a:r>
            <a:r>
              <a:rPr lang="el-GR" dirty="0" smtClean="0">
                <a:latin typeface="Helvetica"/>
                <a:cs typeface="Helvetica"/>
              </a:rPr>
              <a:t>πεδίο δεν αποτελεί ένα γεωγραφικό μέρος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l-GR" dirty="0" smtClean="0">
                <a:latin typeface="Helvetica"/>
                <a:cs typeface="Helvetica"/>
              </a:rPr>
              <a:t>αλλά μια διαφορετική εστίαση</a:t>
            </a:r>
            <a:r>
              <a:rPr lang="en-US" dirty="0" smtClean="0">
                <a:latin typeface="Helvetica"/>
                <a:cs typeface="Helvetica"/>
              </a:rPr>
              <a:t> METAT</a:t>
            </a:r>
            <a:r>
              <a:rPr lang="el-GR" dirty="0" smtClean="0">
                <a:latin typeface="Helvetica"/>
                <a:cs typeface="Helvetica"/>
              </a:rPr>
              <a:t>ΟΠΙΣΗ της προσοχής, μια διαφοροποίηση των κοινωνικών σχέσεων της καθημερινής ζωής– </a:t>
            </a:r>
            <a:endParaRPr lang="en-US" dirty="0" smtClean="0">
              <a:latin typeface="Helvetica"/>
              <a:cs typeface="Helvetic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6ED40-EA5B-2C47-83F8-10B5B1A374A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2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27/10/15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27/10/15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27/10/15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27/10/15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27/10/15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27/10/15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27/10/15</a:t>
            </a:fld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27/10/15</a:t>
            </a:fld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27/10/15</a:t>
            </a:fld>
            <a:endParaRPr 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27/10/15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27/10/15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t>27/10/15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dailymotion.com/video/x25btxi_cannibal-tours-dennis-o-rourke-s-1988-documentary_shortfilms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5607" y="966470"/>
            <a:ext cx="530606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latin typeface="Calibri"/>
                <a:cs typeface="Calibri"/>
              </a:rPr>
              <a:t>Εισ</a:t>
            </a:r>
            <a:r>
              <a:rPr sz="2400" b="1" spc="-10" dirty="0" smtClean="0">
                <a:latin typeface="Calibri"/>
                <a:cs typeface="Calibri"/>
              </a:rPr>
              <a:t>α</a:t>
            </a:r>
            <a:r>
              <a:rPr sz="2400" b="1" spc="-20" dirty="0" smtClean="0">
                <a:latin typeface="Calibri"/>
                <a:cs typeface="Calibri"/>
              </a:rPr>
              <a:t>γ</a:t>
            </a:r>
            <a:r>
              <a:rPr sz="2400" b="1" spc="-10" dirty="0" smtClean="0">
                <a:latin typeface="Calibri"/>
                <a:cs typeface="Calibri"/>
              </a:rPr>
              <a:t>ω</a:t>
            </a:r>
            <a:r>
              <a:rPr sz="2400" b="1" spc="0" dirty="0" smtClean="0">
                <a:latin typeface="Calibri"/>
                <a:cs typeface="Calibri"/>
              </a:rPr>
              <a:t>γή </a:t>
            </a:r>
            <a:r>
              <a:rPr sz="2400" b="1" spc="20" dirty="0" smtClean="0">
                <a:latin typeface="Calibri"/>
                <a:cs typeface="Calibri"/>
              </a:rPr>
              <a:t>σ</a:t>
            </a:r>
            <a:r>
              <a:rPr sz="2400" b="1" spc="0" dirty="0" smtClean="0">
                <a:latin typeface="Calibri"/>
                <a:cs typeface="Calibri"/>
              </a:rPr>
              <a:t>τ</a:t>
            </a:r>
            <a:r>
              <a:rPr sz="2400" b="1" spc="-30" dirty="0" smtClean="0">
                <a:latin typeface="Calibri"/>
                <a:cs typeface="Calibri"/>
              </a:rPr>
              <a:t>η</a:t>
            </a:r>
            <a:r>
              <a:rPr sz="2400" b="1" spc="0" dirty="0" smtClean="0">
                <a:latin typeface="Calibri"/>
                <a:cs typeface="Calibri"/>
              </a:rPr>
              <a:t>ν</a:t>
            </a:r>
            <a:r>
              <a:rPr sz="2400" b="1" spc="-20" dirty="0" smtClean="0">
                <a:latin typeface="Calibri"/>
                <a:cs typeface="Calibri"/>
              </a:rPr>
              <a:t> </a:t>
            </a:r>
            <a:r>
              <a:rPr sz="2400" b="1" spc="-65" dirty="0" smtClean="0">
                <a:latin typeface="Calibri"/>
                <a:cs typeface="Calibri"/>
              </a:rPr>
              <a:t>Κ</a:t>
            </a:r>
            <a:r>
              <a:rPr sz="2400" b="1" spc="0" dirty="0" smtClean="0">
                <a:latin typeface="Calibri"/>
                <a:cs typeface="Calibri"/>
              </a:rPr>
              <a:t>ο</a:t>
            </a:r>
            <a:r>
              <a:rPr sz="2400" b="1" spc="-35" dirty="0" smtClean="0">
                <a:latin typeface="Calibri"/>
                <a:cs typeface="Calibri"/>
              </a:rPr>
              <a:t>ι</a:t>
            </a:r>
            <a:r>
              <a:rPr sz="2400" b="1" spc="-15" dirty="0" smtClean="0">
                <a:latin typeface="Calibri"/>
                <a:cs typeface="Calibri"/>
              </a:rPr>
              <a:t>ν</a:t>
            </a:r>
            <a:r>
              <a:rPr sz="2400" b="1" spc="-10" dirty="0" smtClean="0">
                <a:latin typeface="Calibri"/>
                <a:cs typeface="Calibri"/>
              </a:rPr>
              <a:t>ω</a:t>
            </a:r>
            <a:r>
              <a:rPr sz="2400" b="1" spc="0" dirty="0" smtClean="0">
                <a:latin typeface="Calibri"/>
                <a:cs typeface="Calibri"/>
              </a:rPr>
              <a:t>νική</a:t>
            </a:r>
            <a:r>
              <a:rPr sz="2400" b="1" spc="-3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Αν</a:t>
            </a:r>
            <a:r>
              <a:rPr sz="2400" b="1" spc="-20" dirty="0" smtClean="0">
                <a:latin typeface="Calibri"/>
                <a:cs typeface="Calibri"/>
              </a:rPr>
              <a:t>θ</a:t>
            </a:r>
            <a:r>
              <a:rPr sz="2400" b="1" spc="0" dirty="0" smtClean="0">
                <a:latin typeface="Calibri"/>
                <a:cs typeface="Calibri"/>
              </a:rPr>
              <a:t>ρωπ</a:t>
            </a:r>
            <a:r>
              <a:rPr sz="2400" b="1" spc="-20" dirty="0" smtClean="0">
                <a:latin typeface="Calibri"/>
                <a:cs typeface="Calibri"/>
              </a:rPr>
              <a:t>ο</a:t>
            </a:r>
            <a:r>
              <a:rPr sz="2400" b="1" spc="-30" dirty="0" smtClean="0">
                <a:latin typeface="Calibri"/>
                <a:cs typeface="Calibri"/>
              </a:rPr>
              <a:t>λ</a:t>
            </a:r>
            <a:r>
              <a:rPr sz="2400" b="1" spc="0" dirty="0" smtClean="0">
                <a:latin typeface="Calibri"/>
                <a:cs typeface="Calibri"/>
              </a:rPr>
              <a:t>ογία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2102" y="2247010"/>
            <a:ext cx="6513830" cy="759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65045" marR="12700" indent="-2252980">
              <a:lnSpc>
                <a:spcPct val="100000"/>
              </a:lnSpc>
            </a:pPr>
            <a:r>
              <a:rPr sz="2400" dirty="0" smtClean="0">
                <a:latin typeface="Calibri"/>
                <a:cs typeface="Calibri"/>
              </a:rPr>
              <a:t>Ενότ</a:t>
            </a:r>
            <a:r>
              <a:rPr sz="2400" spc="-45" dirty="0" smtClean="0">
                <a:latin typeface="Calibri"/>
                <a:cs typeface="Calibri"/>
              </a:rPr>
              <a:t>η</a:t>
            </a:r>
            <a:r>
              <a:rPr sz="2400" spc="-20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α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20" dirty="0" smtClean="0">
                <a:latin typeface="Calibri"/>
                <a:cs typeface="Calibri"/>
              </a:rPr>
              <a:t>2</a:t>
            </a:r>
            <a:r>
              <a:rPr sz="2400" spc="0" dirty="0" smtClean="0">
                <a:latin typeface="Calibri"/>
                <a:cs typeface="Calibri"/>
              </a:rPr>
              <a:t>: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Ι</a:t>
            </a:r>
            <a:r>
              <a:rPr sz="2400" spc="10" dirty="0" smtClean="0">
                <a:latin typeface="Calibri"/>
                <a:cs typeface="Calibri"/>
              </a:rPr>
              <a:t>σ</a:t>
            </a:r>
            <a:r>
              <a:rPr sz="2400" spc="-30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ορία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-75" dirty="0" smtClean="0">
                <a:latin typeface="Calibri"/>
                <a:cs typeface="Calibri"/>
              </a:rPr>
              <a:t>κ</a:t>
            </a:r>
            <a:r>
              <a:rPr sz="2400" spc="0" dirty="0" smtClean="0">
                <a:latin typeface="Calibri"/>
                <a:cs typeface="Calibri"/>
              </a:rPr>
              <a:t>αι Μ</a:t>
            </a:r>
            <a:r>
              <a:rPr sz="2400" spc="-30" dirty="0" smtClean="0">
                <a:latin typeface="Calibri"/>
                <a:cs typeface="Calibri"/>
              </a:rPr>
              <a:t>ε</a:t>
            </a:r>
            <a:r>
              <a:rPr sz="2400" spc="0" dirty="0" smtClean="0">
                <a:latin typeface="Calibri"/>
                <a:cs typeface="Calibri"/>
              </a:rPr>
              <a:t>θ</a:t>
            </a:r>
            <a:r>
              <a:rPr sz="2400" spc="-10" dirty="0" smtClean="0">
                <a:latin typeface="Calibri"/>
                <a:cs typeface="Calibri"/>
              </a:rPr>
              <a:t>ο</a:t>
            </a:r>
            <a:r>
              <a:rPr sz="2400" spc="0" dirty="0" smtClean="0">
                <a:latin typeface="Calibri"/>
                <a:cs typeface="Calibri"/>
              </a:rPr>
              <a:t>δ</a:t>
            </a:r>
            <a:r>
              <a:rPr sz="2400" spc="-25" dirty="0" smtClean="0">
                <a:latin typeface="Calibri"/>
                <a:cs typeface="Calibri"/>
              </a:rPr>
              <a:t>ο</a:t>
            </a:r>
            <a:r>
              <a:rPr sz="2400" spc="-20" dirty="0" smtClean="0">
                <a:latin typeface="Calibri"/>
                <a:cs typeface="Calibri"/>
              </a:rPr>
              <a:t>λ</a:t>
            </a:r>
            <a:r>
              <a:rPr sz="2400" spc="0" dirty="0" smtClean="0">
                <a:latin typeface="Calibri"/>
                <a:cs typeface="Calibri"/>
              </a:rPr>
              <a:t>ο</a:t>
            </a:r>
            <a:r>
              <a:rPr sz="2400" spc="-10" dirty="0" smtClean="0">
                <a:latin typeface="Calibri"/>
                <a:cs typeface="Calibri"/>
              </a:rPr>
              <a:t>γ</a:t>
            </a:r>
            <a:r>
              <a:rPr sz="2400" spc="0" dirty="0" smtClean="0">
                <a:latin typeface="Calibri"/>
                <a:cs typeface="Calibri"/>
              </a:rPr>
              <a:t>ία τ</a:t>
            </a:r>
            <a:r>
              <a:rPr sz="2400" spc="-10" dirty="0" smtClean="0">
                <a:latin typeface="Calibri"/>
                <a:cs typeface="Calibri"/>
              </a:rPr>
              <a:t>η</a:t>
            </a:r>
            <a:r>
              <a:rPr sz="2400" spc="0" dirty="0" smtClean="0">
                <a:latin typeface="Calibri"/>
                <a:cs typeface="Calibri"/>
              </a:rPr>
              <a:t>ς </a:t>
            </a:r>
            <a:r>
              <a:rPr sz="2400" spc="-65" dirty="0" smtClean="0">
                <a:latin typeface="Calibri"/>
                <a:cs typeface="Calibri"/>
              </a:rPr>
              <a:t>Κ</a:t>
            </a:r>
            <a:r>
              <a:rPr sz="2400" spc="0" dirty="0" smtClean="0">
                <a:latin typeface="Calibri"/>
                <a:cs typeface="Calibri"/>
              </a:rPr>
              <a:t>ο</a:t>
            </a:r>
            <a:r>
              <a:rPr sz="2400" spc="-40" dirty="0" smtClean="0">
                <a:latin typeface="Calibri"/>
                <a:cs typeface="Calibri"/>
              </a:rPr>
              <a:t>ι</a:t>
            </a:r>
            <a:r>
              <a:rPr sz="2400" spc="-10" dirty="0" smtClean="0">
                <a:latin typeface="Calibri"/>
                <a:cs typeface="Calibri"/>
              </a:rPr>
              <a:t>ν</a:t>
            </a:r>
            <a:r>
              <a:rPr sz="2400" spc="-15" dirty="0" smtClean="0">
                <a:latin typeface="Calibri"/>
                <a:cs typeface="Calibri"/>
              </a:rPr>
              <a:t>ω</a:t>
            </a:r>
            <a:r>
              <a:rPr sz="2400" spc="0" dirty="0" smtClean="0">
                <a:latin typeface="Calibri"/>
                <a:cs typeface="Calibri"/>
              </a:rPr>
              <a:t>νικής Αν</a:t>
            </a:r>
            <a:r>
              <a:rPr sz="2400" spc="-15" dirty="0" smtClean="0">
                <a:latin typeface="Calibri"/>
                <a:cs typeface="Calibri"/>
              </a:rPr>
              <a:t>θ</a:t>
            </a:r>
            <a:r>
              <a:rPr sz="2400" spc="0" dirty="0" smtClean="0">
                <a:latin typeface="Calibri"/>
                <a:cs typeface="Calibri"/>
              </a:rPr>
              <a:t>ρωπ</a:t>
            </a:r>
            <a:r>
              <a:rPr sz="2400" spc="-25" dirty="0" smtClean="0">
                <a:latin typeface="Calibri"/>
                <a:cs typeface="Calibri"/>
              </a:rPr>
              <a:t>ο</a:t>
            </a:r>
            <a:r>
              <a:rPr sz="2400" spc="-20" dirty="0" smtClean="0">
                <a:latin typeface="Calibri"/>
                <a:cs typeface="Calibri"/>
              </a:rPr>
              <a:t>λ</a:t>
            </a:r>
            <a:r>
              <a:rPr sz="2400" spc="0" dirty="0" smtClean="0">
                <a:latin typeface="Calibri"/>
                <a:cs typeface="Calibri"/>
              </a:rPr>
              <a:t>ο</a:t>
            </a:r>
            <a:r>
              <a:rPr sz="2400" spc="-10" dirty="0" smtClean="0">
                <a:latin typeface="Calibri"/>
                <a:cs typeface="Calibri"/>
              </a:rPr>
              <a:t>γ</a:t>
            </a:r>
            <a:r>
              <a:rPr sz="2400" spc="0" dirty="0" smtClean="0">
                <a:latin typeface="Calibri"/>
                <a:cs typeface="Calibri"/>
              </a:rPr>
              <a:t>ίας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3438" y="4533645"/>
            <a:ext cx="6468745" cy="1584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445" algn="ctr">
              <a:lnSpc>
                <a:spcPct val="100000"/>
              </a:lnSpc>
            </a:pPr>
            <a:r>
              <a:rPr sz="2400" b="1" dirty="0" smtClean="0">
                <a:latin typeface="Calibri"/>
                <a:cs typeface="Calibri"/>
              </a:rPr>
              <a:t>Π</a:t>
            </a:r>
            <a:r>
              <a:rPr sz="2400" b="1" spc="-40" dirty="0" smtClean="0">
                <a:latin typeface="Calibri"/>
                <a:cs typeface="Calibri"/>
              </a:rPr>
              <a:t>η</a:t>
            </a:r>
            <a:r>
              <a:rPr sz="2400" b="1" spc="-15" dirty="0" smtClean="0">
                <a:latin typeface="Calibri"/>
                <a:cs typeface="Calibri"/>
              </a:rPr>
              <a:t>ν</a:t>
            </a:r>
            <a:r>
              <a:rPr sz="2400" b="1" spc="0" dirty="0" smtClean="0">
                <a:latin typeface="Calibri"/>
                <a:cs typeface="Calibri"/>
              </a:rPr>
              <a:t>ε</a:t>
            </a:r>
            <a:r>
              <a:rPr sz="2400" b="1" spc="-25" dirty="0" smtClean="0">
                <a:latin typeface="Calibri"/>
                <a:cs typeface="Calibri"/>
              </a:rPr>
              <a:t>λ</a:t>
            </a:r>
            <a:r>
              <a:rPr sz="2400" b="1" spc="0" dirty="0" smtClean="0">
                <a:latin typeface="Calibri"/>
                <a:cs typeface="Calibri"/>
              </a:rPr>
              <a:t>όπη</a:t>
            </a:r>
            <a:r>
              <a:rPr sz="2400" b="1" spc="-3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Πα</a:t>
            </a:r>
            <a:r>
              <a:rPr sz="2400" b="1" spc="-20" dirty="0" smtClean="0">
                <a:latin typeface="Calibri"/>
                <a:cs typeface="Calibri"/>
              </a:rPr>
              <a:t>π</a:t>
            </a:r>
            <a:r>
              <a:rPr sz="2400" b="1" spc="0" dirty="0" smtClean="0">
                <a:latin typeface="Calibri"/>
                <a:cs typeface="Calibri"/>
              </a:rPr>
              <a:t>αηλ</a:t>
            </a:r>
            <a:r>
              <a:rPr sz="2400" b="1" spc="-10" dirty="0" smtClean="0">
                <a:latin typeface="Calibri"/>
                <a:cs typeface="Calibri"/>
              </a:rPr>
              <a:t>ί</a:t>
            </a:r>
            <a:r>
              <a:rPr sz="2400" b="1" spc="0" dirty="0" smtClean="0">
                <a:latin typeface="Calibri"/>
                <a:cs typeface="Calibri"/>
              </a:rPr>
              <a:t>α</a:t>
            </a:r>
            <a:endParaRPr sz="2400">
              <a:latin typeface="Calibri"/>
              <a:cs typeface="Calibri"/>
            </a:endParaRPr>
          </a:p>
          <a:p>
            <a:pPr marL="12700" marR="12700" indent="0" algn="ctr">
              <a:lnSpc>
                <a:spcPts val="4800"/>
              </a:lnSpc>
              <a:spcBef>
                <a:spcPts val="345"/>
              </a:spcBef>
            </a:pPr>
            <a:r>
              <a:rPr sz="2000" dirty="0" smtClean="0">
                <a:latin typeface="Calibri"/>
                <a:cs typeface="Calibri"/>
              </a:rPr>
              <a:t>Τμή</a:t>
            </a:r>
            <a:r>
              <a:rPr sz="2000" spc="-10" dirty="0" smtClean="0">
                <a:latin typeface="Calibri"/>
                <a:cs typeface="Calibri"/>
              </a:rPr>
              <a:t>μ</a:t>
            </a:r>
            <a:r>
              <a:rPr sz="2000" spc="0" dirty="0" smtClean="0">
                <a:latin typeface="Calibri"/>
                <a:cs typeface="Calibri"/>
              </a:rPr>
              <a:t>α </a:t>
            </a:r>
            <a:r>
              <a:rPr sz="2000" spc="-10" dirty="0" smtClean="0">
                <a:latin typeface="Calibri"/>
                <a:cs typeface="Calibri"/>
              </a:rPr>
              <a:t>Ι</a:t>
            </a:r>
            <a:r>
              <a:rPr sz="2000" spc="20" dirty="0" smtClean="0">
                <a:latin typeface="Calibri"/>
                <a:cs typeface="Calibri"/>
              </a:rPr>
              <a:t>σ</a:t>
            </a:r>
            <a:r>
              <a:rPr sz="2000" spc="-10" dirty="0" smtClean="0">
                <a:latin typeface="Calibri"/>
                <a:cs typeface="Calibri"/>
              </a:rPr>
              <a:t>τ</a:t>
            </a:r>
            <a:r>
              <a:rPr sz="2000" spc="0" dirty="0" smtClean="0">
                <a:latin typeface="Calibri"/>
                <a:cs typeface="Calibri"/>
              </a:rPr>
              <a:t>ορίας,</a:t>
            </a:r>
            <a:r>
              <a:rPr sz="2000" spc="-4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Α</a:t>
            </a:r>
            <a:r>
              <a:rPr sz="2000" spc="-10" dirty="0" smtClean="0">
                <a:latin typeface="Calibri"/>
                <a:cs typeface="Calibri"/>
              </a:rPr>
              <a:t>ρ</a:t>
            </a:r>
            <a:r>
              <a:rPr sz="2000" spc="-50" dirty="0" smtClean="0">
                <a:latin typeface="Calibri"/>
                <a:cs typeface="Calibri"/>
              </a:rPr>
              <a:t>χ</a:t>
            </a:r>
            <a:r>
              <a:rPr sz="2000" spc="0" dirty="0" smtClean="0">
                <a:latin typeface="Calibri"/>
                <a:cs typeface="Calibri"/>
              </a:rPr>
              <a:t>αι</a:t>
            </a:r>
            <a:r>
              <a:rPr sz="2000" spc="-15" dirty="0" smtClean="0">
                <a:latin typeface="Calibri"/>
                <a:cs typeface="Calibri"/>
              </a:rPr>
              <a:t>ο</a:t>
            </a:r>
            <a:r>
              <a:rPr sz="2000" spc="-30" dirty="0" smtClean="0">
                <a:latin typeface="Calibri"/>
                <a:cs typeface="Calibri"/>
              </a:rPr>
              <a:t>λ</a:t>
            </a:r>
            <a:r>
              <a:rPr sz="2000" spc="0" dirty="0" smtClean="0">
                <a:latin typeface="Calibri"/>
                <a:cs typeface="Calibri"/>
              </a:rPr>
              <a:t>ογίας</a:t>
            </a:r>
            <a:r>
              <a:rPr sz="2000" spc="-40" dirty="0" smtClean="0">
                <a:latin typeface="Calibri"/>
                <a:cs typeface="Calibri"/>
              </a:rPr>
              <a:t> </a:t>
            </a:r>
            <a:r>
              <a:rPr sz="2000" spc="-65" dirty="0" smtClean="0">
                <a:latin typeface="Calibri"/>
                <a:cs typeface="Calibri"/>
              </a:rPr>
              <a:t>κ</a:t>
            </a:r>
            <a:r>
              <a:rPr sz="2000" spc="0" dirty="0" smtClean="0">
                <a:latin typeface="Calibri"/>
                <a:cs typeface="Calibri"/>
              </a:rPr>
              <a:t>αι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60" dirty="0" smtClean="0">
                <a:latin typeface="Calibri"/>
                <a:cs typeface="Calibri"/>
              </a:rPr>
              <a:t>Κ</a:t>
            </a:r>
            <a:r>
              <a:rPr sz="2000" spc="0" dirty="0" smtClean="0">
                <a:latin typeface="Calibri"/>
                <a:cs typeface="Calibri"/>
              </a:rPr>
              <a:t>ο</a:t>
            </a:r>
            <a:r>
              <a:rPr sz="2000" spc="-25" dirty="0" smtClean="0">
                <a:latin typeface="Calibri"/>
                <a:cs typeface="Calibri"/>
              </a:rPr>
              <a:t>ι</a:t>
            </a:r>
            <a:r>
              <a:rPr sz="2000" spc="-15" dirty="0" smtClean="0">
                <a:latin typeface="Calibri"/>
                <a:cs typeface="Calibri"/>
              </a:rPr>
              <a:t>νω</a:t>
            </a:r>
            <a:r>
              <a:rPr sz="2000" spc="0" dirty="0" smtClean="0">
                <a:latin typeface="Calibri"/>
                <a:cs typeface="Calibri"/>
              </a:rPr>
              <a:t>νικ</a:t>
            </a:r>
            <a:r>
              <a:rPr sz="2000" spc="5" dirty="0" smtClean="0">
                <a:latin typeface="Calibri"/>
                <a:cs typeface="Calibri"/>
              </a:rPr>
              <a:t>ή</a:t>
            </a:r>
            <a:r>
              <a:rPr sz="2000" spc="0" dirty="0" smtClean="0">
                <a:latin typeface="Calibri"/>
                <a:cs typeface="Calibri"/>
              </a:rPr>
              <a:t>ς</a:t>
            </a:r>
            <a:r>
              <a:rPr sz="2000" spc="-3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Αν</a:t>
            </a:r>
            <a:r>
              <a:rPr sz="2000" spc="-10" dirty="0" smtClean="0">
                <a:latin typeface="Calibri"/>
                <a:cs typeface="Calibri"/>
              </a:rPr>
              <a:t>θ</a:t>
            </a:r>
            <a:r>
              <a:rPr sz="2000" spc="0" dirty="0" smtClean="0">
                <a:latin typeface="Calibri"/>
                <a:cs typeface="Calibri"/>
              </a:rPr>
              <a:t>ρω</a:t>
            </a:r>
            <a:r>
              <a:rPr sz="2000" spc="-10" dirty="0" smtClean="0">
                <a:latin typeface="Calibri"/>
                <a:cs typeface="Calibri"/>
              </a:rPr>
              <a:t>π</a:t>
            </a:r>
            <a:r>
              <a:rPr sz="2000" spc="-15" dirty="0" smtClean="0">
                <a:latin typeface="Calibri"/>
                <a:cs typeface="Calibri"/>
              </a:rPr>
              <a:t>ο</a:t>
            </a:r>
            <a:r>
              <a:rPr sz="2000" spc="-30" dirty="0" smtClean="0">
                <a:latin typeface="Calibri"/>
                <a:cs typeface="Calibri"/>
              </a:rPr>
              <a:t>λ</a:t>
            </a:r>
            <a:r>
              <a:rPr sz="2000" spc="0" dirty="0" smtClean="0">
                <a:latin typeface="Calibri"/>
                <a:cs typeface="Calibri"/>
              </a:rPr>
              <a:t>ογίας Πανεπι</a:t>
            </a:r>
            <a:r>
              <a:rPr sz="2000" spc="20" dirty="0" smtClean="0">
                <a:latin typeface="Calibri"/>
                <a:cs typeface="Calibri"/>
              </a:rPr>
              <a:t>σ</a:t>
            </a:r>
            <a:r>
              <a:rPr sz="2000" spc="0" dirty="0" smtClean="0">
                <a:latin typeface="Calibri"/>
                <a:cs typeface="Calibri"/>
              </a:rPr>
              <a:t>τ</a:t>
            </a:r>
            <a:r>
              <a:rPr sz="2000" spc="5" dirty="0" smtClean="0">
                <a:latin typeface="Calibri"/>
                <a:cs typeface="Calibri"/>
              </a:rPr>
              <a:t>ή</a:t>
            </a:r>
            <a:r>
              <a:rPr sz="2000" spc="0" dirty="0" smtClean="0">
                <a:latin typeface="Calibri"/>
                <a:cs typeface="Calibri"/>
              </a:rPr>
              <a:t>μιο</a:t>
            </a:r>
            <a:r>
              <a:rPr sz="2000" spc="-4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Θ</a:t>
            </a:r>
            <a:r>
              <a:rPr sz="2000" spc="-20" dirty="0" smtClean="0">
                <a:latin typeface="Calibri"/>
                <a:cs typeface="Calibri"/>
              </a:rPr>
              <a:t>ε</a:t>
            </a:r>
            <a:r>
              <a:rPr sz="2000" spc="0" dirty="0" smtClean="0">
                <a:latin typeface="Calibri"/>
                <a:cs typeface="Calibri"/>
              </a:rPr>
              <a:t>σσ</a:t>
            </a:r>
            <a:r>
              <a:rPr sz="2000" spc="5" dirty="0" smtClean="0">
                <a:latin typeface="Calibri"/>
                <a:cs typeface="Calibri"/>
              </a:rPr>
              <a:t>α</a:t>
            </a:r>
            <a:r>
              <a:rPr sz="2000" spc="-20" dirty="0" smtClean="0">
                <a:latin typeface="Calibri"/>
                <a:cs typeface="Calibri"/>
              </a:rPr>
              <a:t>λ</a:t>
            </a:r>
            <a:r>
              <a:rPr sz="2000" spc="0" dirty="0" smtClean="0">
                <a:latin typeface="Calibri"/>
                <a:cs typeface="Calibri"/>
              </a:rPr>
              <a:t>ίας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A63212"/>
                </a:solidFill>
              </a:rPr>
              <a:t>Φυσική ιστορία</a:t>
            </a:r>
            <a:endParaRPr lang="en-US" dirty="0">
              <a:solidFill>
                <a:srgbClr val="A63212"/>
              </a:solidFill>
            </a:endParaRPr>
          </a:p>
        </p:txBody>
      </p:sp>
      <p:sp>
        <p:nvSpPr>
          <p:cNvPr id="5" name="object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 dirty="0"/>
          </a:p>
        </p:txBody>
      </p:sp>
      <p:sp>
        <p:nvSpPr>
          <p:cNvPr id="6" name="object 5"/>
          <p:cNvSpPr>
            <a:spLocks noGrp="1"/>
          </p:cNvSpPr>
          <p:nvPr>
            <p:ph sz="quarter" idx="14"/>
          </p:nvPr>
        </p:nvSpPr>
        <p:spPr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95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rgbClr val="A63212"/>
                </a:solidFill>
                <a:cs typeface="Cambria"/>
              </a:rPr>
              <a:t>Ο «ε</a:t>
            </a:r>
            <a:r>
              <a:rPr lang="el-GR" sz="3600" b="1" spc="-40" dirty="0">
                <a:solidFill>
                  <a:srgbClr val="A63212"/>
                </a:solidFill>
                <a:cs typeface="Cambria"/>
              </a:rPr>
              <a:t>υ</a:t>
            </a:r>
            <a:r>
              <a:rPr lang="el-GR" sz="3600" b="1" dirty="0">
                <a:solidFill>
                  <a:srgbClr val="A63212"/>
                </a:solidFill>
                <a:cs typeface="Cambria"/>
              </a:rPr>
              <a:t>γενής</a:t>
            </a:r>
            <a:r>
              <a:rPr lang="el-GR" sz="3600" b="1" spc="-25" dirty="0">
                <a:solidFill>
                  <a:srgbClr val="A63212"/>
                </a:solidFill>
                <a:cs typeface="Cambria"/>
              </a:rPr>
              <a:t> </a:t>
            </a:r>
            <a:r>
              <a:rPr lang="el-GR" sz="3600" b="1" dirty="0">
                <a:solidFill>
                  <a:srgbClr val="A63212"/>
                </a:solidFill>
                <a:cs typeface="Cambria"/>
              </a:rPr>
              <a:t>ά</a:t>
            </a:r>
            <a:r>
              <a:rPr lang="el-GR" sz="3600" b="1" spc="-100" dirty="0">
                <a:solidFill>
                  <a:srgbClr val="A63212"/>
                </a:solidFill>
                <a:cs typeface="Cambria"/>
              </a:rPr>
              <a:t>γ</a:t>
            </a:r>
            <a:r>
              <a:rPr lang="el-GR" sz="3600" b="1" dirty="0">
                <a:solidFill>
                  <a:srgbClr val="A63212"/>
                </a:solidFill>
                <a:cs typeface="Cambria"/>
              </a:rPr>
              <a:t>ριος» (</a:t>
            </a:r>
            <a:r>
              <a:rPr lang="el-GR" sz="3600" b="1" spc="-80" dirty="0" smtClean="0">
                <a:solidFill>
                  <a:srgbClr val="A63212"/>
                </a:solidFill>
                <a:cs typeface="Cambria"/>
              </a:rPr>
              <a:t>Ρ</a:t>
            </a:r>
            <a:r>
              <a:rPr lang="el-GR" sz="3600" b="1" dirty="0" smtClean="0">
                <a:solidFill>
                  <a:srgbClr val="A63212"/>
                </a:solidFill>
                <a:cs typeface="Cambria"/>
              </a:rPr>
              <a:t>ουσσ</a:t>
            </a:r>
            <a:r>
              <a:rPr lang="el-GR" sz="3600" b="1" spc="-5" dirty="0" smtClean="0">
                <a:solidFill>
                  <a:srgbClr val="A63212"/>
                </a:solidFill>
                <a:cs typeface="Cambria"/>
              </a:rPr>
              <a:t>ώ</a:t>
            </a:r>
            <a:r>
              <a:rPr lang="el-GR" sz="3600" b="1" dirty="0">
                <a:solidFill>
                  <a:srgbClr val="A63212"/>
                </a:solidFill>
                <a:cs typeface="Cambria"/>
              </a:rPr>
              <a:t>)</a:t>
            </a:r>
            <a:endParaRPr lang="en-US" dirty="0">
              <a:solidFill>
                <a:srgbClr val="A6321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 dirty="0" smtClean="0"/>
              <a:t>«κατάσταση της φύσης»</a:t>
            </a:r>
          </a:p>
          <a:p>
            <a:r>
              <a:rPr lang="el-GR" dirty="0" smtClean="0"/>
              <a:t>Ο «Άλλος» στη δυτική φαντασία</a:t>
            </a:r>
            <a:endParaRPr lang="en-US" dirty="0"/>
          </a:p>
        </p:txBody>
      </p:sp>
      <p:sp>
        <p:nvSpPr>
          <p:cNvPr id="5" name="object 4"/>
          <p:cNvSpPr>
            <a:spLocks noGrp="1"/>
          </p:cNvSpPr>
          <p:nvPr>
            <p:ph sz="quarter" idx="14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79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rgbClr val="A63212"/>
                </a:solidFill>
                <a:latin typeface="Palatino Linotype"/>
                <a:cs typeface="Palatino Linotype"/>
              </a:rPr>
              <a:t>ΤΖΟΝ</a:t>
            </a:r>
            <a:r>
              <a:rPr lang="el-GR" sz="3600" b="1" spc="-15" dirty="0">
                <a:solidFill>
                  <a:srgbClr val="A63212"/>
                </a:solidFill>
                <a:latin typeface="Palatino Linotype"/>
                <a:cs typeface="Palatino Linotype"/>
              </a:rPr>
              <a:t> </a:t>
            </a:r>
            <a:r>
              <a:rPr lang="el-GR" sz="3600" b="1" dirty="0">
                <a:solidFill>
                  <a:srgbClr val="A63212"/>
                </a:solidFill>
                <a:latin typeface="Palatino Linotype"/>
                <a:cs typeface="Palatino Linotype"/>
              </a:rPr>
              <a:t>ΛΟΚ</a:t>
            </a:r>
            <a:r>
              <a:rPr lang="el-GR" sz="3600" b="1" spc="-15" dirty="0">
                <a:solidFill>
                  <a:srgbClr val="A63212"/>
                </a:solidFill>
                <a:latin typeface="Palatino Linotype"/>
                <a:cs typeface="Palatino Linotype"/>
              </a:rPr>
              <a:t> </a:t>
            </a:r>
            <a:r>
              <a:rPr lang="el-GR" sz="3600" b="1" spc="5" dirty="0">
                <a:solidFill>
                  <a:srgbClr val="A63212"/>
                </a:solidFill>
                <a:latin typeface="Palatino Linotype"/>
                <a:cs typeface="Palatino Linotype"/>
              </a:rPr>
              <a:t>(</a:t>
            </a:r>
            <a:r>
              <a:rPr lang="el-GR" sz="3600" b="1" spc="-5" dirty="0">
                <a:solidFill>
                  <a:srgbClr val="A63212"/>
                </a:solidFill>
                <a:latin typeface="Calisto MT"/>
                <a:cs typeface="Calisto MT"/>
              </a:rPr>
              <a:t>163</a:t>
            </a:r>
            <a:r>
              <a:rPr lang="el-GR" sz="3600" b="1" dirty="0">
                <a:solidFill>
                  <a:srgbClr val="A63212"/>
                </a:solidFill>
                <a:latin typeface="Calisto MT"/>
                <a:cs typeface="Calisto MT"/>
              </a:rPr>
              <a:t>2</a:t>
            </a:r>
            <a:r>
              <a:rPr lang="el-GR" sz="3600" b="1" spc="15" dirty="0">
                <a:solidFill>
                  <a:srgbClr val="A63212"/>
                </a:solidFill>
                <a:latin typeface="Calisto MT"/>
                <a:cs typeface="Calisto MT"/>
              </a:rPr>
              <a:t> </a:t>
            </a:r>
            <a:r>
              <a:rPr lang="el-GR" sz="3600" b="1" spc="5" dirty="0">
                <a:solidFill>
                  <a:srgbClr val="A63212"/>
                </a:solidFill>
                <a:latin typeface="Calisto MT"/>
                <a:cs typeface="Calisto MT"/>
              </a:rPr>
              <a:t>-</a:t>
            </a:r>
            <a:r>
              <a:rPr lang="el-GR" sz="3600" b="1" spc="-5" dirty="0">
                <a:solidFill>
                  <a:srgbClr val="A63212"/>
                </a:solidFill>
                <a:latin typeface="Calisto MT"/>
                <a:cs typeface="Calisto MT"/>
              </a:rPr>
              <a:t>1704)</a:t>
            </a:r>
            <a:endParaRPr lang="en-US" sz="3600" dirty="0">
              <a:solidFill>
                <a:srgbClr val="A6321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 i="1" dirty="0">
                <a:solidFill>
                  <a:srgbClr val="000000"/>
                </a:solidFill>
                <a:latin typeface="Palatino Linotype"/>
                <a:cs typeface="Palatino Linotype"/>
              </a:rPr>
              <a:t>Δο</a:t>
            </a:r>
            <a:r>
              <a:rPr lang="el-GR" i="1" spc="-10" dirty="0">
                <a:solidFill>
                  <a:srgbClr val="000000"/>
                </a:solidFill>
                <a:latin typeface="Palatino Linotype"/>
                <a:cs typeface="Palatino Linotype"/>
              </a:rPr>
              <a:t>κ</a:t>
            </a:r>
            <a:r>
              <a:rPr lang="el-GR" i="1" dirty="0">
                <a:solidFill>
                  <a:srgbClr val="000000"/>
                </a:solidFill>
                <a:latin typeface="Palatino Linotype"/>
                <a:cs typeface="Palatino Linotype"/>
              </a:rPr>
              <a:t>ίμιο για την αν</a:t>
            </a:r>
            <a:r>
              <a:rPr lang="el-GR" i="1" spc="5" dirty="0">
                <a:solidFill>
                  <a:srgbClr val="000000"/>
                </a:solidFill>
                <a:latin typeface="Palatino Linotype"/>
                <a:cs typeface="Palatino Linotype"/>
              </a:rPr>
              <a:t>θ</a:t>
            </a:r>
            <a:r>
              <a:rPr lang="el-GR" i="1" dirty="0">
                <a:solidFill>
                  <a:srgbClr val="000000"/>
                </a:solidFill>
                <a:latin typeface="Palatino Linotype"/>
                <a:cs typeface="Palatino Linotype"/>
              </a:rPr>
              <a:t>ρώπινη νόη</a:t>
            </a:r>
            <a:r>
              <a:rPr lang="el-GR" i="1" spc="-10" dirty="0">
                <a:solidFill>
                  <a:srgbClr val="000000"/>
                </a:solidFill>
                <a:latin typeface="Palatino Linotype"/>
                <a:cs typeface="Palatino Linotype"/>
              </a:rPr>
              <a:t>σ</a:t>
            </a:r>
            <a:r>
              <a:rPr lang="el-GR" i="1" dirty="0">
                <a:solidFill>
                  <a:srgbClr val="000000"/>
                </a:solidFill>
                <a:latin typeface="Palatino Linotype"/>
                <a:cs typeface="Palatino Linotype"/>
              </a:rPr>
              <a:t>η</a:t>
            </a:r>
            <a:r>
              <a:rPr lang="el-GR" i="1" spc="5" dirty="0">
                <a:solidFill>
                  <a:srgbClr val="000000"/>
                </a:solidFill>
                <a:latin typeface="Palatino Linotype"/>
                <a:cs typeface="Palatino Linotype"/>
              </a:rPr>
              <a:t> </a:t>
            </a:r>
            <a:r>
              <a:rPr lang="el-GR" dirty="0">
                <a:solidFill>
                  <a:srgbClr val="000000"/>
                </a:solidFill>
                <a:latin typeface="Palatino Linotype"/>
                <a:cs typeface="Palatino Linotype"/>
              </a:rPr>
              <a:t>(1690)</a:t>
            </a:r>
          </a:p>
          <a:p>
            <a:endParaRPr lang="en-US" dirty="0"/>
          </a:p>
        </p:txBody>
      </p:sp>
      <p:sp>
        <p:nvSpPr>
          <p:cNvPr id="8" name="object 4"/>
          <p:cNvSpPr>
            <a:spLocks noGrp="1"/>
          </p:cNvSpPr>
          <p:nvPr>
            <p:ph sz="quarter" idx="14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36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A63212"/>
                </a:solidFill>
              </a:rPr>
              <a:t>Tabula </a:t>
            </a:r>
            <a:r>
              <a:rPr lang="en-US" sz="4000" b="1" dirty="0" smtClean="0">
                <a:solidFill>
                  <a:srgbClr val="A63212"/>
                </a:solidFill>
              </a:rPr>
              <a:t>rasa</a:t>
            </a:r>
            <a:r>
              <a:rPr lang="el-GR" sz="4000" b="1" dirty="0" smtClean="0">
                <a:solidFill>
                  <a:srgbClr val="A63212"/>
                </a:solidFill>
              </a:rPr>
              <a:t> </a:t>
            </a:r>
            <a:r>
              <a:rPr lang="el-GR" sz="4000" spc="-15" dirty="0" smtClean="0">
                <a:solidFill>
                  <a:srgbClr val="000000"/>
                </a:solidFill>
                <a:cs typeface="Cambria"/>
              </a:rPr>
              <a:t>(</a:t>
            </a:r>
            <a:r>
              <a:rPr lang="el-GR" sz="4000" spc="-20" dirty="0">
                <a:solidFill>
                  <a:srgbClr val="000000"/>
                </a:solidFill>
                <a:cs typeface="Cambria"/>
              </a:rPr>
              <a:t>ά</a:t>
            </a:r>
            <a:r>
              <a:rPr lang="el-GR" sz="4000" spc="-65" dirty="0">
                <a:solidFill>
                  <a:srgbClr val="000000"/>
                </a:solidFill>
                <a:cs typeface="Cambria"/>
              </a:rPr>
              <a:t>γ</a:t>
            </a:r>
            <a:r>
              <a:rPr lang="el-GR" sz="4000" spc="-20" dirty="0">
                <a:solidFill>
                  <a:srgbClr val="000000"/>
                </a:solidFill>
                <a:cs typeface="Cambria"/>
              </a:rPr>
              <a:t>ραφος</a:t>
            </a:r>
            <a:r>
              <a:rPr lang="el-GR" sz="4000" spc="20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z="4000" spc="-15" dirty="0">
                <a:solidFill>
                  <a:srgbClr val="000000"/>
                </a:solidFill>
                <a:cs typeface="Cambria"/>
              </a:rPr>
              <a:t>πί</a:t>
            </a:r>
            <a:r>
              <a:rPr lang="el-GR" sz="4000" spc="10" dirty="0">
                <a:solidFill>
                  <a:srgbClr val="000000"/>
                </a:solidFill>
                <a:cs typeface="Cambria"/>
              </a:rPr>
              <a:t>ν</a:t>
            </a:r>
            <a:r>
              <a:rPr lang="el-GR" sz="4000" spc="-20" dirty="0">
                <a:solidFill>
                  <a:srgbClr val="000000"/>
                </a:solidFill>
                <a:cs typeface="Cambria"/>
              </a:rPr>
              <a:t>α</a:t>
            </a:r>
            <a:r>
              <a:rPr lang="el-GR" sz="4000" spc="-5" dirty="0">
                <a:solidFill>
                  <a:srgbClr val="000000"/>
                </a:solidFill>
                <a:cs typeface="Cambria"/>
              </a:rPr>
              <a:t>κ</a:t>
            </a:r>
            <a:r>
              <a:rPr lang="el-GR" sz="4000" spc="-15" dirty="0">
                <a:solidFill>
                  <a:srgbClr val="000000"/>
                </a:solidFill>
                <a:cs typeface="Cambria"/>
              </a:rPr>
              <a:t>ας)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2700" marR="224790"/>
            <a:r>
              <a:rPr lang="el-GR" spc="-15" dirty="0" smtClean="0">
                <a:solidFill>
                  <a:srgbClr val="000000"/>
                </a:solidFill>
                <a:cs typeface="Cambria"/>
              </a:rPr>
              <a:t>Μέσα</a:t>
            </a:r>
            <a:r>
              <a:rPr lang="el-GR" spc="-5" dirty="0" smtClean="0">
                <a:solidFill>
                  <a:srgbClr val="000000"/>
                </a:solidFill>
                <a:cs typeface="Cambria"/>
              </a:rPr>
              <a:t> </a:t>
            </a:r>
            <a:r>
              <a:rPr lang="el-GR" spc="-20" dirty="0">
                <a:solidFill>
                  <a:srgbClr val="000000"/>
                </a:solidFill>
                <a:cs typeface="Cambria"/>
              </a:rPr>
              <a:t>από</a:t>
            </a:r>
            <a:r>
              <a:rPr lang="el-GR" spc="20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pc="-15" dirty="0">
                <a:solidFill>
                  <a:srgbClr val="000000"/>
                </a:solidFill>
                <a:cs typeface="Cambria"/>
              </a:rPr>
              <a:t>την</a:t>
            </a:r>
            <a:r>
              <a:rPr lang="el-GR" spc="-5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pc="-15" dirty="0">
                <a:solidFill>
                  <a:srgbClr val="000000"/>
                </a:solidFill>
                <a:cs typeface="Cambria"/>
              </a:rPr>
              <a:t>εμπ</a:t>
            </a:r>
            <a:r>
              <a:rPr lang="el-GR" spc="-30" dirty="0">
                <a:solidFill>
                  <a:srgbClr val="000000"/>
                </a:solidFill>
                <a:cs typeface="Cambria"/>
              </a:rPr>
              <a:t>ε</a:t>
            </a:r>
            <a:r>
              <a:rPr lang="el-GR" spc="-15" dirty="0">
                <a:solidFill>
                  <a:srgbClr val="000000"/>
                </a:solidFill>
                <a:cs typeface="Cambria"/>
              </a:rPr>
              <a:t>ιρία</a:t>
            </a:r>
            <a:r>
              <a:rPr lang="el-GR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pc="-15" dirty="0">
                <a:solidFill>
                  <a:srgbClr val="000000"/>
                </a:solidFill>
                <a:cs typeface="Cambria"/>
              </a:rPr>
              <a:t>χτ</a:t>
            </a:r>
            <a:r>
              <a:rPr lang="el-GR" spc="-20" dirty="0">
                <a:solidFill>
                  <a:srgbClr val="000000"/>
                </a:solidFill>
                <a:cs typeface="Cambria"/>
              </a:rPr>
              <a:t>ί</a:t>
            </a:r>
            <a:r>
              <a:rPr lang="el-GR" spc="-45" dirty="0">
                <a:solidFill>
                  <a:srgbClr val="000000"/>
                </a:solidFill>
                <a:cs typeface="Cambria"/>
              </a:rPr>
              <a:t>ζ</a:t>
            </a:r>
            <a:r>
              <a:rPr lang="el-GR" spc="-15" dirty="0">
                <a:solidFill>
                  <a:srgbClr val="000000"/>
                </a:solidFill>
                <a:cs typeface="Cambria"/>
              </a:rPr>
              <a:t>ονται</a:t>
            </a:r>
            <a:r>
              <a:rPr lang="el-GR" spc="35" dirty="0">
                <a:solidFill>
                  <a:srgbClr val="000000"/>
                </a:solidFill>
                <a:cs typeface="Cambria"/>
              </a:rPr>
              <a:t> οι </a:t>
            </a:r>
            <a:r>
              <a:rPr lang="el-GR" spc="-20" dirty="0">
                <a:solidFill>
                  <a:srgbClr val="000000"/>
                </a:solidFill>
                <a:cs typeface="Cambria"/>
              </a:rPr>
              <a:t>συμ</a:t>
            </a:r>
            <a:r>
              <a:rPr lang="el-GR" spc="-30" dirty="0">
                <a:solidFill>
                  <a:srgbClr val="000000"/>
                </a:solidFill>
                <a:cs typeface="Cambria"/>
              </a:rPr>
              <a:t>π</a:t>
            </a:r>
            <a:r>
              <a:rPr lang="el-GR" spc="-15" dirty="0">
                <a:solidFill>
                  <a:srgbClr val="000000"/>
                </a:solidFill>
                <a:cs typeface="Cambria"/>
              </a:rPr>
              <a:t>εριφορέ</a:t>
            </a:r>
            <a:r>
              <a:rPr lang="el-GR" spc="-30" dirty="0">
                <a:solidFill>
                  <a:srgbClr val="000000"/>
                </a:solidFill>
                <a:cs typeface="Cambria"/>
              </a:rPr>
              <a:t>ς</a:t>
            </a:r>
            <a:r>
              <a:rPr lang="el-GR" spc="-10" dirty="0">
                <a:solidFill>
                  <a:srgbClr val="000000"/>
                </a:solidFill>
                <a:cs typeface="Cambria"/>
              </a:rPr>
              <a:t>, η</a:t>
            </a:r>
            <a:r>
              <a:rPr lang="el-GR" spc="-15" dirty="0">
                <a:solidFill>
                  <a:srgbClr val="000000"/>
                </a:solidFill>
                <a:cs typeface="Cambria"/>
              </a:rPr>
              <a:t> σκέψη,</a:t>
            </a:r>
            <a:r>
              <a:rPr lang="el-GR" spc="-5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pc="-15" dirty="0">
                <a:solidFill>
                  <a:srgbClr val="000000"/>
                </a:solidFill>
                <a:cs typeface="Cambria"/>
              </a:rPr>
              <a:t>κτλ</a:t>
            </a:r>
            <a:r>
              <a:rPr lang="el-GR" spc="-15" dirty="0" smtClean="0">
                <a:solidFill>
                  <a:srgbClr val="000000"/>
                </a:solidFill>
                <a:cs typeface="Cambria"/>
              </a:rPr>
              <a:t>.</a:t>
            </a:r>
          </a:p>
          <a:p>
            <a:pPr marL="12700" marR="224790"/>
            <a:r>
              <a:rPr lang="el-GR" spc="-15" dirty="0">
                <a:solidFill>
                  <a:srgbClr val="000000"/>
                </a:solidFill>
                <a:cs typeface="Cambria"/>
              </a:rPr>
              <a:t>* [</a:t>
            </a:r>
            <a:r>
              <a:rPr lang="el-GR" i="1" spc="-15" dirty="0">
                <a:solidFill>
                  <a:srgbClr val="000000"/>
                </a:solidFill>
                <a:cs typeface="Cambria"/>
              </a:rPr>
              <a:t>πολιτισμός ως επίκτητος</a:t>
            </a:r>
            <a:r>
              <a:rPr lang="el-GR" spc="-15" dirty="0">
                <a:solidFill>
                  <a:srgbClr val="000000"/>
                </a:solidFill>
                <a:cs typeface="Cambria"/>
              </a:rPr>
              <a:t>]</a:t>
            </a:r>
            <a:endParaRPr lang="el-GR" dirty="0">
              <a:solidFill>
                <a:srgbClr val="000000"/>
              </a:solidFill>
              <a:cs typeface="Cambria"/>
            </a:endParaRPr>
          </a:p>
          <a:p>
            <a:pPr marL="12700" marR="224790"/>
            <a:endParaRPr lang="el-GR" spc="-15" dirty="0">
              <a:solidFill>
                <a:srgbClr val="800080"/>
              </a:solidFill>
              <a:cs typeface="Cambria"/>
            </a:endParaRPr>
          </a:p>
          <a:p>
            <a:endParaRPr lang="en-US" dirty="0"/>
          </a:p>
        </p:txBody>
      </p:sp>
      <p:sp>
        <p:nvSpPr>
          <p:cNvPr id="5" name="object 4"/>
          <p:cNvSpPr>
            <a:spLocks noGrp="1"/>
          </p:cNvSpPr>
          <p:nvPr>
            <p:ph sz="quarter" idx="14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75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/>
              <a:t>Διαφωτισμ</a:t>
            </a:r>
            <a:r>
              <a:rPr lang="el-GR" sz="4000" b="1" dirty="0" smtClean="0"/>
              <a:t>ός &amp; εμπειρισμός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indent="-457200">
              <a:lnSpc>
                <a:spcPct val="100000"/>
              </a:lnSpc>
              <a:buFont typeface="Arial"/>
              <a:buChar char="•"/>
            </a:pPr>
            <a:r>
              <a:rPr lang="el-GR" sz="3200" dirty="0">
                <a:solidFill>
                  <a:schemeClr val="tx1"/>
                </a:solidFill>
                <a:cs typeface="Cambria"/>
              </a:rPr>
              <a:t>Η</a:t>
            </a:r>
            <a:r>
              <a:rPr lang="el-GR" sz="3200" spc="-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z="3200" b="1" dirty="0">
                <a:solidFill>
                  <a:schemeClr val="tx1"/>
                </a:solidFill>
                <a:cs typeface="Cambria"/>
              </a:rPr>
              <a:t>εμπε</a:t>
            </a:r>
            <a:r>
              <a:rPr lang="el-GR" sz="3200" b="1" spc="5" dirty="0">
                <a:solidFill>
                  <a:schemeClr val="tx1"/>
                </a:solidFill>
                <a:cs typeface="Cambria"/>
              </a:rPr>
              <a:t>ι</a:t>
            </a:r>
            <a:r>
              <a:rPr lang="el-GR" sz="3200" b="1" dirty="0">
                <a:solidFill>
                  <a:schemeClr val="tx1"/>
                </a:solidFill>
                <a:cs typeface="Cambria"/>
              </a:rPr>
              <a:t>ρία</a:t>
            </a:r>
            <a:r>
              <a:rPr lang="el-GR" sz="3200" b="1" spc="-1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z="3200" dirty="0">
                <a:solidFill>
                  <a:schemeClr val="tx1"/>
                </a:solidFill>
                <a:cs typeface="Cambria"/>
              </a:rPr>
              <a:t>θε</a:t>
            </a:r>
            <a:r>
              <a:rPr lang="el-GR" sz="3200" spc="5" dirty="0">
                <a:solidFill>
                  <a:schemeClr val="tx1"/>
                </a:solidFill>
                <a:cs typeface="Cambria"/>
              </a:rPr>
              <a:t>ω</a:t>
            </a:r>
            <a:r>
              <a:rPr lang="el-GR" sz="3200" dirty="0">
                <a:solidFill>
                  <a:schemeClr val="tx1"/>
                </a:solidFill>
                <a:cs typeface="Cambria"/>
              </a:rPr>
              <a:t>ρεί</a:t>
            </a:r>
            <a:r>
              <a:rPr lang="el-GR" sz="3200" spc="5" dirty="0">
                <a:solidFill>
                  <a:schemeClr val="tx1"/>
                </a:solidFill>
                <a:cs typeface="Cambria"/>
              </a:rPr>
              <a:t>τ</a:t>
            </a:r>
            <a:r>
              <a:rPr lang="el-GR" sz="3200" dirty="0">
                <a:solidFill>
                  <a:schemeClr val="tx1"/>
                </a:solidFill>
                <a:cs typeface="Cambria"/>
              </a:rPr>
              <a:t>αι</a:t>
            </a:r>
            <a:r>
              <a:rPr lang="el-GR" sz="3200" spc="-4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z="3200" dirty="0">
                <a:solidFill>
                  <a:schemeClr val="tx1"/>
                </a:solidFill>
                <a:cs typeface="Cambria"/>
              </a:rPr>
              <a:t>η μόνη</a:t>
            </a:r>
            <a:r>
              <a:rPr lang="el-GR" sz="3200" spc="-2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z="3200" dirty="0">
                <a:solidFill>
                  <a:schemeClr val="tx1"/>
                </a:solidFill>
                <a:cs typeface="Cambria"/>
              </a:rPr>
              <a:t>αξιόπισ</a:t>
            </a:r>
            <a:r>
              <a:rPr lang="el-GR" sz="3200" spc="5" dirty="0">
                <a:solidFill>
                  <a:schemeClr val="tx1"/>
                </a:solidFill>
                <a:cs typeface="Cambria"/>
              </a:rPr>
              <a:t>τ</a:t>
            </a:r>
            <a:r>
              <a:rPr lang="el-GR" sz="3200" dirty="0">
                <a:solidFill>
                  <a:schemeClr val="tx1"/>
                </a:solidFill>
                <a:cs typeface="Cambria"/>
              </a:rPr>
              <a:t>η πηγή</a:t>
            </a:r>
            <a:r>
              <a:rPr lang="el-GR" sz="3200" spc="-1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z="3200" dirty="0">
                <a:solidFill>
                  <a:schemeClr val="tx1"/>
                </a:solidFill>
                <a:cs typeface="Cambria"/>
              </a:rPr>
              <a:t>της</a:t>
            </a:r>
            <a:r>
              <a:rPr lang="el-GR" sz="3200" spc="-2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z="3200" dirty="0">
                <a:solidFill>
                  <a:schemeClr val="tx1"/>
                </a:solidFill>
                <a:cs typeface="Cambria"/>
              </a:rPr>
              <a:t>γ</a:t>
            </a:r>
            <a:r>
              <a:rPr lang="el-GR" sz="3200" spc="60" dirty="0">
                <a:solidFill>
                  <a:schemeClr val="tx1"/>
                </a:solidFill>
                <a:cs typeface="Cambria"/>
              </a:rPr>
              <a:t>ν</a:t>
            </a:r>
            <a:r>
              <a:rPr lang="el-GR" sz="3200" dirty="0">
                <a:solidFill>
                  <a:schemeClr val="tx1"/>
                </a:solidFill>
                <a:cs typeface="Cambria"/>
              </a:rPr>
              <a:t>ώσης</a:t>
            </a:r>
          </a:p>
          <a:p>
            <a:pPr marL="469900" indent="-457200">
              <a:lnSpc>
                <a:spcPct val="100000"/>
              </a:lnSpc>
              <a:buFont typeface="Arial"/>
              <a:buChar char="•"/>
            </a:pPr>
            <a:r>
              <a:rPr lang="el-GR" sz="3200" dirty="0">
                <a:solidFill>
                  <a:schemeClr val="tx1"/>
                </a:solidFill>
                <a:cs typeface="Cambria"/>
              </a:rPr>
              <a:t>Από την </a:t>
            </a:r>
            <a:r>
              <a:rPr lang="el-GR" sz="3200" u="sng" dirty="0">
                <a:solidFill>
                  <a:schemeClr val="tx1"/>
                </a:solidFill>
                <a:cs typeface="Cambria"/>
              </a:rPr>
              <a:t>ηθική φιλοσοφία </a:t>
            </a:r>
            <a:r>
              <a:rPr lang="el-GR" sz="3200" dirty="0">
                <a:solidFill>
                  <a:schemeClr val="tx1"/>
                </a:solidFill>
                <a:cs typeface="Cambria"/>
              </a:rPr>
              <a:t>και την </a:t>
            </a:r>
            <a:r>
              <a:rPr lang="el-GR" sz="3200" u="sng" dirty="0">
                <a:solidFill>
                  <a:schemeClr val="tx1"/>
                </a:solidFill>
                <a:cs typeface="Cambria"/>
              </a:rPr>
              <a:t>υποθετική ιστορία </a:t>
            </a:r>
            <a:r>
              <a:rPr lang="el-GR" sz="3200" dirty="0">
                <a:solidFill>
                  <a:schemeClr val="tx1"/>
                </a:solidFill>
                <a:cs typeface="Cambria"/>
              </a:rPr>
              <a:t>στην </a:t>
            </a:r>
            <a:r>
              <a:rPr lang="el-GR" sz="3200" b="1" dirty="0">
                <a:solidFill>
                  <a:schemeClr val="tx1"/>
                </a:solidFill>
                <a:cs typeface="Cambria"/>
              </a:rPr>
              <a:t>κοινωνική επιστήμη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pc="-20" dirty="0" smtClean="0">
                <a:solidFill>
                  <a:srgbClr val="A63212"/>
                </a:solidFill>
                <a:cs typeface="Cambria"/>
              </a:rPr>
              <a:t/>
            </a:r>
            <a:br>
              <a:rPr lang="el-GR" sz="2800" spc="-20" dirty="0" smtClean="0">
                <a:solidFill>
                  <a:srgbClr val="A63212"/>
                </a:solidFill>
                <a:cs typeface="Cambria"/>
              </a:rPr>
            </a:br>
            <a:r>
              <a:rPr lang="el-GR" sz="2800" b="1" spc="-20" dirty="0" smtClean="0">
                <a:solidFill>
                  <a:srgbClr val="A63212"/>
                </a:solidFill>
                <a:cs typeface="Cambria"/>
              </a:rPr>
              <a:t>Η</a:t>
            </a:r>
            <a:r>
              <a:rPr lang="el-GR" sz="2800" b="1" spc="-5" dirty="0" smtClean="0">
                <a:solidFill>
                  <a:srgbClr val="A63212"/>
                </a:solidFill>
                <a:cs typeface="Cambria"/>
              </a:rPr>
              <a:t> </a:t>
            </a:r>
            <a:r>
              <a:rPr lang="el-GR" sz="2800" b="1" spc="-10" dirty="0">
                <a:solidFill>
                  <a:srgbClr val="A63212"/>
                </a:solidFill>
                <a:cs typeface="Cambria"/>
              </a:rPr>
              <a:t>ι</a:t>
            </a:r>
            <a:r>
              <a:rPr lang="el-GR" sz="2800" b="1" spc="-30" dirty="0">
                <a:solidFill>
                  <a:srgbClr val="A63212"/>
                </a:solidFill>
                <a:cs typeface="Cambria"/>
              </a:rPr>
              <a:t>σ</a:t>
            </a:r>
            <a:r>
              <a:rPr lang="el-GR" sz="2800" b="1" spc="-15" dirty="0">
                <a:solidFill>
                  <a:srgbClr val="A63212"/>
                </a:solidFill>
                <a:cs typeface="Cambria"/>
              </a:rPr>
              <a:t>τορία</a:t>
            </a:r>
            <a:r>
              <a:rPr lang="el-GR" sz="2800" b="1" spc="25" dirty="0">
                <a:solidFill>
                  <a:srgbClr val="A63212"/>
                </a:solidFill>
                <a:cs typeface="Cambria"/>
              </a:rPr>
              <a:t> </a:t>
            </a:r>
            <a:r>
              <a:rPr lang="el-GR" sz="2800" b="1" spc="-15" dirty="0">
                <a:solidFill>
                  <a:srgbClr val="A63212"/>
                </a:solidFill>
                <a:cs typeface="Cambria"/>
              </a:rPr>
              <a:t>της</a:t>
            </a:r>
            <a:r>
              <a:rPr lang="el-GR" sz="2800" b="1" spc="10" dirty="0">
                <a:solidFill>
                  <a:srgbClr val="A63212"/>
                </a:solidFill>
                <a:cs typeface="Cambria"/>
              </a:rPr>
              <a:t> </a:t>
            </a:r>
            <a:r>
              <a:rPr lang="el-GR" sz="2800" b="1" spc="-20" dirty="0">
                <a:solidFill>
                  <a:srgbClr val="A63212"/>
                </a:solidFill>
                <a:cs typeface="Cambria"/>
              </a:rPr>
              <a:t>ανθρω</a:t>
            </a:r>
            <a:r>
              <a:rPr lang="el-GR" sz="2800" b="1" spc="-30" dirty="0">
                <a:solidFill>
                  <a:srgbClr val="A63212"/>
                </a:solidFill>
                <a:cs typeface="Cambria"/>
              </a:rPr>
              <a:t>π</a:t>
            </a:r>
            <a:r>
              <a:rPr lang="el-GR" sz="2800" b="1" spc="-15" dirty="0">
                <a:solidFill>
                  <a:srgbClr val="A63212"/>
                </a:solidFill>
                <a:cs typeface="Cambria"/>
              </a:rPr>
              <a:t>ολ</a:t>
            </a:r>
            <a:r>
              <a:rPr lang="el-GR" sz="2800" b="1" spc="-55" dirty="0">
                <a:solidFill>
                  <a:srgbClr val="A63212"/>
                </a:solidFill>
                <a:cs typeface="Cambria"/>
              </a:rPr>
              <a:t>ο</a:t>
            </a:r>
            <a:r>
              <a:rPr lang="el-GR" sz="2800" b="1" spc="-15" dirty="0">
                <a:solidFill>
                  <a:srgbClr val="A63212"/>
                </a:solidFill>
                <a:cs typeface="Cambria"/>
              </a:rPr>
              <a:t>γίας</a:t>
            </a:r>
            <a:r>
              <a:rPr lang="el-GR" sz="2800" b="1" spc="35" dirty="0">
                <a:solidFill>
                  <a:srgbClr val="A63212"/>
                </a:solidFill>
                <a:cs typeface="Cambria"/>
              </a:rPr>
              <a:t> </a:t>
            </a:r>
            <a:r>
              <a:rPr lang="el-GR" sz="2800" b="1" spc="-15" dirty="0">
                <a:solidFill>
                  <a:srgbClr val="A63212"/>
                </a:solidFill>
                <a:cs typeface="Cambria"/>
              </a:rPr>
              <a:t>(α</a:t>
            </a:r>
            <a:r>
              <a:rPr lang="el-GR" sz="2800" b="1" spc="60" dirty="0">
                <a:solidFill>
                  <a:srgbClr val="A63212"/>
                </a:solidFill>
                <a:cs typeface="Cambria"/>
              </a:rPr>
              <a:t>λ</a:t>
            </a:r>
            <a:r>
              <a:rPr lang="el-GR" sz="2800" b="1" spc="-15" dirty="0">
                <a:solidFill>
                  <a:srgbClr val="A63212"/>
                </a:solidFill>
                <a:cs typeface="Cambria"/>
              </a:rPr>
              <a:t>λά</a:t>
            </a:r>
            <a:r>
              <a:rPr lang="el-GR" sz="2800" b="1" spc="10" dirty="0">
                <a:solidFill>
                  <a:srgbClr val="A63212"/>
                </a:solidFill>
                <a:cs typeface="Cambria"/>
              </a:rPr>
              <a:t> </a:t>
            </a:r>
            <a:r>
              <a:rPr lang="el-GR" sz="2800" b="1" spc="-5" dirty="0">
                <a:solidFill>
                  <a:srgbClr val="A63212"/>
                </a:solidFill>
                <a:cs typeface="Cambria"/>
              </a:rPr>
              <a:t>κ</a:t>
            </a:r>
            <a:r>
              <a:rPr lang="el-GR" sz="2800" b="1" spc="-15" dirty="0">
                <a:solidFill>
                  <a:srgbClr val="A63212"/>
                </a:solidFill>
                <a:cs typeface="Cambria"/>
              </a:rPr>
              <a:t>αι</a:t>
            </a:r>
            <a:r>
              <a:rPr lang="el-GR" sz="2800" b="1" spc="5" dirty="0">
                <a:solidFill>
                  <a:srgbClr val="A63212"/>
                </a:solidFill>
                <a:cs typeface="Cambria"/>
              </a:rPr>
              <a:t> </a:t>
            </a:r>
            <a:r>
              <a:rPr lang="el-GR" sz="2800" b="1" spc="-20" dirty="0">
                <a:solidFill>
                  <a:srgbClr val="A63212"/>
                </a:solidFill>
                <a:cs typeface="Cambria"/>
              </a:rPr>
              <a:t>των</a:t>
            </a:r>
            <a:r>
              <a:rPr lang="el-GR" sz="2800" b="1" spc="-15" dirty="0">
                <a:solidFill>
                  <a:srgbClr val="A63212"/>
                </a:solidFill>
                <a:cs typeface="Cambria"/>
              </a:rPr>
              <a:t> </a:t>
            </a:r>
            <a:br>
              <a:rPr lang="el-GR" sz="2800" b="1" spc="-15" dirty="0">
                <a:solidFill>
                  <a:srgbClr val="A63212"/>
                </a:solidFill>
                <a:cs typeface="Cambria"/>
              </a:rPr>
            </a:br>
            <a:r>
              <a:rPr lang="el-GR" sz="2800" b="1" spc="-15" dirty="0">
                <a:solidFill>
                  <a:srgbClr val="A63212"/>
                </a:solidFill>
                <a:cs typeface="Cambria"/>
              </a:rPr>
              <a:t>ά</a:t>
            </a:r>
            <a:r>
              <a:rPr lang="el-GR" sz="2800" b="1" spc="55" dirty="0">
                <a:solidFill>
                  <a:srgbClr val="A63212"/>
                </a:solidFill>
                <a:cs typeface="Cambria"/>
              </a:rPr>
              <a:t>λ</a:t>
            </a:r>
            <a:r>
              <a:rPr lang="el-GR" sz="2800" b="1" spc="-20" dirty="0">
                <a:solidFill>
                  <a:srgbClr val="A63212"/>
                </a:solidFill>
                <a:cs typeface="Cambria"/>
              </a:rPr>
              <a:t>λων</a:t>
            </a:r>
            <a:r>
              <a:rPr lang="el-GR" sz="2800" b="1" spc="-5" dirty="0">
                <a:solidFill>
                  <a:srgbClr val="A63212"/>
                </a:solidFill>
                <a:cs typeface="Cambria"/>
              </a:rPr>
              <a:t> </a:t>
            </a:r>
            <a:r>
              <a:rPr lang="el-GR" sz="2800" b="1" spc="-20" dirty="0">
                <a:solidFill>
                  <a:srgbClr val="A63212"/>
                </a:solidFill>
                <a:cs typeface="Cambria"/>
              </a:rPr>
              <a:t>α</a:t>
            </a:r>
            <a:r>
              <a:rPr lang="el-GR" sz="2800" b="1" spc="-30" dirty="0">
                <a:solidFill>
                  <a:srgbClr val="A63212"/>
                </a:solidFill>
                <a:cs typeface="Cambria"/>
              </a:rPr>
              <a:t>ν</a:t>
            </a:r>
            <a:r>
              <a:rPr lang="el-GR" sz="2800" b="1" spc="-15" dirty="0">
                <a:solidFill>
                  <a:srgbClr val="A63212"/>
                </a:solidFill>
                <a:cs typeface="Cambria"/>
              </a:rPr>
              <a:t>θρ</a:t>
            </a:r>
            <a:r>
              <a:rPr lang="el-GR" sz="2800" b="1" spc="-35" dirty="0">
                <a:solidFill>
                  <a:srgbClr val="A63212"/>
                </a:solidFill>
                <a:cs typeface="Cambria"/>
              </a:rPr>
              <a:t>ω</a:t>
            </a:r>
            <a:r>
              <a:rPr lang="el-GR" sz="2800" b="1" spc="-15" dirty="0">
                <a:solidFill>
                  <a:srgbClr val="A63212"/>
                </a:solidFill>
                <a:cs typeface="Cambria"/>
              </a:rPr>
              <a:t>πι</a:t>
            </a:r>
            <a:r>
              <a:rPr lang="el-GR" sz="2800" b="1" spc="-35" dirty="0">
                <a:solidFill>
                  <a:srgbClr val="A63212"/>
                </a:solidFill>
                <a:cs typeface="Cambria"/>
              </a:rPr>
              <a:t>σ</a:t>
            </a:r>
            <a:r>
              <a:rPr lang="el-GR" sz="2800" b="1" spc="-15" dirty="0">
                <a:solidFill>
                  <a:srgbClr val="A63212"/>
                </a:solidFill>
                <a:cs typeface="Cambria"/>
              </a:rPr>
              <a:t>τι</a:t>
            </a:r>
            <a:r>
              <a:rPr lang="el-GR" sz="2800" b="1" spc="35" dirty="0">
                <a:solidFill>
                  <a:srgbClr val="A63212"/>
                </a:solidFill>
                <a:cs typeface="Cambria"/>
              </a:rPr>
              <a:t>κ</a:t>
            </a:r>
            <a:r>
              <a:rPr lang="el-GR" sz="2800" b="1" spc="-20" dirty="0">
                <a:solidFill>
                  <a:srgbClr val="A63212"/>
                </a:solidFill>
                <a:cs typeface="Cambria"/>
              </a:rPr>
              <a:t>ών</a:t>
            </a:r>
            <a:r>
              <a:rPr lang="el-GR" sz="2800" b="1" spc="45" dirty="0">
                <a:solidFill>
                  <a:srgbClr val="A63212"/>
                </a:solidFill>
                <a:cs typeface="Cambria"/>
              </a:rPr>
              <a:t> </a:t>
            </a:r>
            <a:r>
              <a:rPr lang="el-GR" sz="2800" b="1" spc="-20" dirty="0">
                <a:solidFill>
                  <a:srgbClr val="A63212"/>
                </a:solidFill>
                <a:cs typeface="Cambria"/>
              </a:rPr>
              <a:t>σ</a:t>
            </a:r>
            <a:r>
              <a:rPr lang="el-GR" sz="2800" b="1" spc="-30" dirty="0">
                <a:solidFill>
                  <a:srgbClr val="A63212"/>
                </a:solidFill>
                <a:cs typeface="Cambria"/>
              </a:rPr>
              <a:t>π</a:t>
            </a:r>
            <a:r>
              <a:rPr lang="el-GR" sz="2800" b="1" spc="-20" dirty="0">
                <a:solidFill>
                  <a:srgbClr val="A63212"/>
                </a:solidFill>
                <a:cs typeface="Cambria"/>
              </a:rPr>
              <a:t>ουδώ</a:t>
            </a:r>
            <a:r>
              <a:rPr lang="el-GR" sz="2800" b="1" spc="-30" dirty="0">
                <a:solidFill>
                  <a:srgbClr val="A63212"/>
                </a:solidFill>
                <a:cs typeface="Cambria"/>
              </a:rPr>
              <a:t>ν</a:t>
            </a:r>
            <a:r>
              <a:rPr lang="el-GR" sz="2800" b="1" spc="-15" dirty="0">
                <a:solidFill>
                  <a:srgbClr val="A63212"/>
                </a:solidFill>
                <a:cs typeface="Cambria"/>
              </a:rPr>
              <a:t>)</a:t>
            </a:r>
            <a:r>
              <a:rPr lang="el-GR" sz="2800" b="1" spc="25" dirty="0">
                <a:solidFill>
                  <a:srgbClr val="A63212"/>
                </a:solidFill>
                <a:cs typeface="Cambria"/>
              </a:rPr>
              <a:t> </a:t>
            </a:r>
            <a:r>
              <a:rPr lang="el-GR" sz="2800" b="1" spc="-20" dirty="0">
                <a:solidFill>
                  <a:srgbClr val="A63212"/>
                </a:solidFill>
                <a:cs typeface="Cambria"/>
              </a:rPr>
              <a:t>συ</a:t>
            </a:r>
            <a:r>
              <a:rPr lang="el-GR" sz="2800" b="1" spc="-30" dirty="0">
                <a:solidFill>
                  <a:srgbClr val="A63212"/>
                </a:solidFill>
                <a:cs typeface="Cambria"/>
              </a:rPr>
              <a:t>ν</a:t>
            </a:r>
            <a:r>
              <a:rPr lang="el-GR" sz="2800" b="1" spc="-15" dirty="0">
                <a:solidFill>
                  <a:srgbClr val="A63212"/>
                </a:solidFill>
                <a:cs typeface="Cambria"/>
              </a:rPr>
              <a:t>δ</a:t>
            </a:r>
            <a:r>
              <a:rPr lang="el-GR" sz="2800" b="1" spc="-30" dirty="0">
                <a:solidFill>
                  <a:srgbClr val="A63212"/>
                </a:solidFill>
                <a:cs typeface="Cambria"/>
              </a:rPr>
              <a:t>έ</a:t>
            </a:r>
            <a:r>
              <a:rPr lang="el-GR" sz="2800" b="1" spc="-15" dirty="0">
                <a:solidFill>
                  <a:srgbClr val="A63212"/>
                </a:solidFill>
                <a:cs typeface="Cambria"/>
              </a:rPr>
              <a:t>ε</a:t>
            </a:r>
            <a:r>
              <a:rPr lang="el-GR" sz="2800" b="1" spc="-30" dirty="0">
                <a:solidFill>
                  <a:srgbClr val="A63212"/>
                </a:solidFill>
                <a:cs typeface="Cambria"/>
              </a:rPr>
              <a:t>τ</a:t>
            </a:r>
            <a:r>
              <a:rPr lang="el-GR" sz="2800" b="1" spc="-15" dirty="0">
                <a:solidFill>
                  <a:srgbClr val="A63212"/>
                </a:solidFill>
                <a:cs typeface="Cambria"/>
              </a:rPr>
              <a:t>αι </a:t>
            </a:r>
            <a:br>
              <a:rPr lang="el-GR" sz="2800" b="1" spc="-15" dirty="0">
                <a:solidFill>
                  <a:srgbClr val="A63212"/>
                </a:solidFill>
                <a:cs typeface="Cambria"/>
              </a:rPr>
            </a:br>
            <a:r>
              <a:rPr lang="el-GR" sz="2800" b="1" spc="-15" dirty="0">
                <a:solidFill>
                  <a:srgbClr val="A63212"/>
                </a:solidFill>
                <a:cs typeface="Cambria"/>
              </a:rPr>
              <a:t>άμεσα</a:t>
            </a:r>
            <a:r>
              <a:rPr lang="el-GR" sz="2800" b="1" spc="-5" dirty="0">
                <a:solidFill>
                  <a:srgbClr val="A63212"/>
                </a:solidFill>
                <a:cs typeface="Cambria"/>
              </a:rPr>
              <a:t> </a:t>
            </a:r>
            <a:r>
              <a:rPr lang="el-GR" sz="2800" b="1" spc="-15" dirty="0">
                <a:solidFill>
                  <a:srgbClr val="A63212"/>
                </a:solidFill>
                <a:cs typeface="Cambria"/>
              </a:rPr>
              <a:t>με</a:t>
            </a:r>
            <a:r>
              <a:rPr lang="el-GR" sz="2800" b="1" spc="-5" dirty="0">
                <a:solidFill>
                  <a:srgbClr val="A63212"/>
                </a:solidFill>
                <a:cs typeface="Cambria"/>
              </a:rPr>
              <a:t> </a:t>
            </a:r>
            <a:r>
              <a:rPr lang="el-GR" sz="2800" b="1" spc="-15" dirty="0">
                <a:solidFill>
                  <a:srgbClr val="A63212"/>
                </a:solidFill>
                <a:cs typeface="Cambria"/>
              </a:rPr>
              <a:t>την</a:t>
            </a:r>
            <a:r>
              <a:rPr lang="el-GR" sz="2800" b="1" spc="5" dirty="0">
                <a:solidFill>
                  <a:srgbClr val="A63212"/>
                </a:solidFill>
                <a:cs typeface="Cambria"/>
              </a:rPr>
              <a:t> </a:t>
            </a:r>
            <a:r>
              <a:rPr lang="el-GR" sz="2800" b="1" spc="-15" dirty="0">
                <a:solidFill>
                  <a:srgbClr val="A63212"/>
                </a:solidFill>
                <a:cs typeface="Cambria"/>
              </a:rPr>
              <a:t>ισ</a:t>
            </a:r>
            <a:r>
              <a:rPr lang="el-GR" sz="2800" b="1" spc="-30" dirty="0">
                <a:solidFill>
                  <a:srgbClr val="A63212"/>
                </a:solidFill>
                <a:cs typeface="Cambria"/>
              </a:rPr>
              <a:t>τ</a:t>
            </a:r>
            <a:r>
              <a:rPr lang="el-GR" sz="2800" b="1" spc="-15" dirty="0">
                <a:solidFill>
                  <a:srgbClr val="A63212"/>
                </a:solidFill>
                <a:cs typeface="Cambria"/>
              </a:rPr>
              <a:t>ορία</a:t>
            </a:r>
            <a:r>
              <a:rPr lang="el-GR" sz="2800" b="1" spc="20" dirty="0">
                <a:solidFill>
                  <a:srgbClr val="A63212"/>
                </a:solidFill>
                <a:cs typeface="Cambria"/>
              </a:rPr>
              <a:t> </a:t>
            </a:r>
            <a:r>
              <a:rPr lang="el-GR" sz="2800" b="1" spc="-15" dirty="0">
                <a:solidFill>
                  <a:srgbClr val="A63212"/>
                </a:solidFill>
                <a:cs typeface="Cambria"/>
              </a:rPr>
              <a:t>της</a:t>
            </a:r>
            <a:r>
              <a:rPr lang="el-GR" sz="2800" b="1" spc="10" dirty="0">
                <a:solidFill>
                  <a:srgbClr val="A63212"/>
                </a:solidFill>
                <a:cs typeface="Cambria"/>
              </a:rPr>
              <a:t> </a:t>
            </a:r>
            <a:r>
              <a:rPr lang="el-GR" sz="2800" b="1" spc="-15" dirty="0">
                <a:solidFill>
                  <a:srgbClr val="A63212"/>
                </a:solidFill>
                <a:cs typeface="Cambria"/>
              </a:rPr>
              <a:t>σύγχρονης</a:t>
            </a:r>
            <a:r>
              <a:rPr lang="el-GR" sz="2800" b="1" spc="20" dirty="0">
                <a:solidFill>
                  <a:srgbClr val="A63212"/>
                </a:solidFill>
                <a:cs typeface="Cambria"/>
              </a:rPr>
              <a:t> </a:t>
            </a:r>
            <a:r>
              <a:rPr lang="el-GR" sz="2800" b="1" spc="-20" dirty="0">
                <a:solidFill>
                  <a:schemeClr val="accent1"/>
                </a:solidFill>
                <a:cs typeface="Cambria"/>
              </a:rPr>
              <a:t>Ευρώπης</a:t>
            </a:r>
            <a:r>
              <a:rPr lang="el-GR" dirty="0">
                <a:solidFill>
                  <a:srgbClr val="8ED65E"/>
                </a:solidFill>
              </a:rPr>
              <a:t/>
            </a:r>
            <a:br>
              <a:rPr lang="el-GR" dirty="0">
                <a:solidFill>
                  <a:srgbClr val="8ED65E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marR="12700" indent="-343535">
              <a:lnSpc>
                <a:spcPct val="100000"/>
              </a:lnSpc>
            </a:pPr>
            <a:r>
              <a:rPr lang="el-GR" spc="-20" dirty="0">
                <a:solidFill>
                  <a:srgbClr val="000000"/>
                </a:solidFill>
                <a:cs typeface="Cambria"/>
              </a:rPr>
              <a:t>α</a:t>
            </a:r>
            <a:r>
              <a:rPr lang="el-GR" spc="10" dirty="0">
                <a:solidFill>
                  <a:srgbClr val="000000"/>
                </a:solidFill>
                <a:cs typeface="Cambria"/>
              </a:rPr>
              <a:t>ν</a:t>
            </a:r>
            <a:r>
              <a:rPr lang="el-GR" spc="-20" dirty="0">
                <a:solidFill>
                  <a:srgbClr val="000000"/>
                </a:solidFill>
                <a:cs typeface="Cambria"/>
              </a:rPr>
              <a:t>άδυ</a:t>
            </a:r>
            <a:r>
              <a:rPr lang="el-GR" spc="-35" dirty="0">
                <a:solidFill>
                  <a:srgbClr val="000000"/>
                </a:solidFill>
                <a:cs typeface="Cambria"/>
              </a:rPr>
              <a:t>σ</a:t>
            </a:r>
            <a:r>
              <a:rPr lang="el-GR" spc="-20" dirty="0">
                <a:solidFill>
                  <a:srgbClr val="000000"/>
                </a:solidFill>
                <a:cs typeface="Cambria"/>
              </a:rPr>
              <a:t>η</a:t>
            </a:r>
            <a:r>
              <a:rPr lang="el-GR" spc="30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pc="-15" dirty="0">
                <a:solidFill>
                  <a:srgbClr val="000000"/>
                </a:solidFill>
                <a:cs typeface="Cambria"/>
              </a:rPr>
              <a:t>ε</a:t>
            </a:r>
            <a:r>
              <a:rPr lang="el-GR" spc="-35" dirty="0">
                <a:solidFill>
                  <a:srgbClr val="000000"/>
                </a:solidFill>
                <a:cs typeface="Cambria"/>
              </a:rPr>
              <a:t>θ</a:t>
            </a:r>
            <a:r>
              <a:rPr lang="el-GR" spc="35" dirty="0">
                <a:solidFill>
                  <a:srgbClr val="000000"/>
                </a:solidFill>
                <a:cs typeface="Cambria"/>
              </a:rPr>
              <a:t>ν</a:t>
            </a:r>
            <a:r>
              <a:rPr lang="el-GR" spc="-25" dirty="0">
                <a:solidFill>
                  <a:srgbClr val="000000"/>
                </a:solidFill>
                <a:cs typeface="Cambria"/>
              </a:rPr>
              <a:t>ώ</a:t>
            </a:r>
            <a:r>
              <a:rPr lang="el-GR" spc="-10" dirty="0">
                <a:solidFill>
                  <a:srgbClr val="000000"/>
                </a:solidFill>
                <a:cs typeface="Cambria"/>
              </a:rPr>
              <a:t>ν</a:t>
            </a:r>
            <a:r>
              <a:rPr lang="el-GR" spc="-20" dirty="0">
                <a:solidFill>
                  <a:srgbClr val="000000"/>
                </a:solidFill>
                <a:cs typeface="Cambria"/>
              </a:rPr>
              <a:t>-</a:t>
            </a:r>
            <a:r>
              <a:rPr lang="el-GR" spc="-20" dirty="0" smtClean="0">
                <a:solidFill>
                  <a:srgbClr val="000000"/>
                </a:solidFill>
                <a:cs typeface="Cambria"/>
              </a:rPr>
              <a:t>κρατών</a:t>
            </a:r>
          </a:p>
          <a:p>
            <a:pPr marL="355600" marR="12700" indent="-343535">
              <a:lnSpc>
                <a:spcPct val="100000"/>
              </a:lnSpc>
            </a:pPr>
            <a:r>
              <a:rPr lang="el-GR" b="1" spc="-20" dirty="0" smtClean="0">
                <a:solidFill>
                  <a:srgbClr val="000000"/>
                </a:solidFill>
                <a:cs typeface="Cambria"/>
              </a:rPr>
              <a:t>Ευρωπαϊκή </a:t>
            </a:r>
            <a:r>
              <a:rPr lang="el-GR" b="1" spc="-20" dirty="0">
                <a:solidFill>
                  <a:srgbClr val="000000"/>
                </a:solidFill>
                <a:cs typeface="Cambria"/>
              </a:rPr>
              <a:t>αποικιοκρατία </a:t>
            </a:r>
            <a:r>
              <a:rPr lang="el-GR" spc="20" dirty="0">
                <a:solidFill>
                  <a:srgbClr val="000000"/>
                </a:solidFill>
                <a:cs typeface="Cambria"/>
              </a:rPr>
              <a:t>= βίαιη συνάντηση </a:t>
            </a:r>
            <a:r>
              <a:rPr lang="el-GR" spc="20" dirty="0" smtClean="0">
                <a:solidFill>
                  <a:srgbClr val="000000"/>
                </a:solidFill>
                <a:cs typeface="Cambria"/>
              </a:rPr>
              <a:t>λαών</a:t>
            </a:r>
            <a:r>
              <a:rPr lang="el-GR" spc="20" dirty="0">
                <a:solidFill>
                  <a:srgbClr val="000000"/>
                </a:solidFill>
                <a:cs typeface="Cambria"/>
              </a:rPr>
              <a:t>, </a:t>
            </a:r>
            <a:r>
              <a:rPr lang="el-GR" spc="20" dirty="0" smtClean="0">
                <a:solidFill>
                  <a:srgbClr val="000000"/>
                </a:solidFill>
                <a:cs typeface="Cambria"/>
              </a:rPr>
              <a:t>επέκταση </a:t>
            </a:r>
            <a:r>
              <a:rPr lang="el-GR" spc="20" dirty="0">
                <a:solidFill>
                  <a:srgbClr val="000000"/>
                </a:solidFill>
                <a:cs typeface="Cambria"/>
              </a:rPr>
              <a:t>της ευρωπαϊκής οικονομικής και </a:t>
            </a:r>
            <a:r>
              <a:rPr lang="el-GR" spc="20" dirty="0" smtClean="0">
                <a:solidFill>
                  <a:srgbClr val="000000"/>
                </a:solidFill>
                <a:cs typeface="Cambria"/>
              </a:rPr>
              <a:t>πολιτικής </a:t>
            </a:r>
            <a:r>
              <a:rPr lang="el-GR" spc="20" dirty="0">
                <a:solidFill>
                  <a:srgbClr val="000000"/>
                </a:solidFill>
                <a:cs typeface="Cambria"/>
              </a:rPr>
              <a:t>εξουσίας  </a:t>
            </a:r>
            <a:endParaRPr lang="el-GR" spc="20" dirty="0" smtClean="0">
              <a:solidFill>
                <a:srgbClr val="000000"/>
              </a:solidFill>
              <a:cs typeface="Cambria"/>
            </a:endParaRPr>
          </a:p>
          <a:p>
            <a:pPr marL="355600" marR="12700" indent="-343535">
              <a:lnSpc>
                <a:spcPct val="100000"/>
              </a:lnSpc>
            </a:pPr>
            <a:r>
              <a:rPr lang="el-GR" spc="-20" dirty="0" smtClean="0">
                <a:solidFill>
                  <a:srgbClr val="000000"/>
                </a:solidFill>
                <a:cs typeface="Cambria"/>
              </a:rPr>
              <a:t>αυξημένη </a:t>
            </a:r>
            <a:r>
              <a:rPr lang="el-GR" spc="-20" dirty="0">
                <a:solidFill>
                  <a:srgbClr val="000000"/>
                </a:solidFill>
                <a:cs typeface="Cambria"/>
              </a:rPr>
              <a:t>συντηρητικοποίηση αναφορικά με την </a:t>
            </a:r>
            <a:r>
              <a:rPr lang="el-GR" spc="-20" dirty="0" smtClean="0">
                <a:solidFill>
                  <a:srgbClr val="000000"/>
                </a:solidFill>
                <a:cs typeface="Cambria"/>
              </a:rPr>
              <a:t>αποδοχή </a:t>
            </a:r>
            <a:r>
              <a:rPr lang="el-GR" spc="-20" dirty="0">
                <a:solidFill>
                  <a:srgbClr val="000000"/>
                </a:solidFill>
                <a:cs typeface="Cambria"/>
              </a:rPr>
              <a:t>της πολιτισμικής ποικιλότητας</a:t>
            </a:r>
            <a:endParaRPr lang="el-GR" dirty="0">
              <a:solidFill>
                <a:srgbClr val="000000"/>
              </a:solidFill>
              <a:cs typeface="Cambr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4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/>
                </a:solidFill>
              </a:rPr>
              <a:t>Η βία της αναπαράστασης</a:t>
            </a:r>
            <a:br>
              <a:rPr lang="el-GR" b="1" dirty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l-GR" spc="-5" dirty="0" smtClean="0">
                <a:solidFill>
                  <a:schemeClr val="tx1"/>
                </a:solidFill>
                <a:cs typeface="Cambria"/>
              </a:rPr>
              <a:t>«</a:t>
            </a:r>
            <a:r>
              <a:rPr lang="el-GR" dirty="0">
                <a:solidFill>
                  <a:schemeClr val="tx1"/>
                </a:solidFill>
                <a:cs typeface="Cambria"/>
              </a:rPr>
              <a:t>H βούληση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για γ</a:t>
            </a:r>
            <a:r>
              <a:rPr lang="el-GR" spc="75" dirty="0">
                <a:solidFill>
                  <a:schemeClr val="tx1"/>
                </a:solidFill>
                <a:cs typeface="Cambria"/>
              </a:rPr>
              <a:t>ν</a:t>
            </a:r>
            <a:r>
              <a:rPr lang="el-GR" dirty="0">
                <a:solidFill>
                  <a:schemeClr val="tx1"/>
                </a:solidFill>
                <a:cs typeface="Cambria"/>
              </a:rPr>
              <a:t>ώ</a:t>
            </a:r>
            <a:r>
              <a:rPr lang="el-GR" spc="5" dirty="0">
                <a:solidFill>
                  <a:schemeClr val="tx1"/>
                </a:solidFill>
                <a:cs typeface="Cambria"/>
              </a:rPr>
              <a:t>σ</a:t>
            </a:r>
            <a:r>
              <a:rPr lang="el-GR" dirty="0">
                <a:solidFill>
                  <a:schemeClr val="tx1"/>
                </a:solidFill>
                <a:cs typeface="Cambria"/>
              </a:rPr>
              <a:t>η»</a:t>
            </a:r>
            <a:r>
              <a:rPr lang="el-GR" spc="-3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(Ν</a:t>
            </a:r>
            <a:r>
              <a:rPr lang="el-GR" spc="5" dirty="0">
                <a:solidFill>
                  <a:schemeClr val="tx1"/>
                </a:solidFill>
                <a:cs typeface="Cambria"/>
              </a:rPr>
              <a:t>ί</a:t>
            </a:r>
            <a:r>
              <a:rPr lang="el-GR" dirty="0">
                <a:solidFill>
                  <a:schemeClr val="tx1"/>
                </a:solidFill>
                <a:cs typeface="Cambria"/>
              </a:rPr>
              <a:t>τ</a:t>
            </a:r>
            <a:r>
              <a:rPr lang="el-GR" spc="5" dirty="0">
                <a:solidFill>
                  <a:schemeClr val="tx1"/>
                </a:solidFill>
                <a:cs typeface="Cambria"/>
              </a:rPr>
              <a:t>σ</a:t>
            </a:r>
            <a:r>
              <a:rPr lang="el-GR" dirty="0">
                <a:solidFill>
                  <a:schemeClr val="tx1"/>
                </a:solidFill>
                <a:cs typeface="Cambria"/>
              </a:rPr>
              <a:t>ε)</a:t>
            </a:r>
          </a:p>
          <a:p>
            <a:pPr marL="12700">
              <a:lnSpc>
                <a:spcPct val="100000"/>
              </a:lnSpc>
            </a:pPr>
            <a:r>
              <a:rPr lang="el-GR" dirty="0" smtClean="0">
                <a:solidFill>
                  <a:schemeClr val="tx1"/>
                </a:solidFill>
                <a:cs typeface="Cambria"/>
              </a:rPr>
              <a:t>«</a:t>
            </a:r>
            <a:r>
              <a:rPr lang="el-GR" dirty="0">
                <a:solidFill>
                  <a:schemeClr val="tx1"/>
                </a:solidFill>
                <a:cs typeface="Cambria"/>
              </a:rPr>
              <a:t>Εξουσία/γ</a:t>
            </a:r>
            <a:r>
              <a:rPr lang="el-GR" spc="70" dirty="0">
                <a:solidFill>
                  <a:schemeClr val="tx1"/>
                </a:solidFill>
                <a:cs typeface="Cambria"/>
              </a:rPr>
              <a:t>ν</a:t>
            </a:r>
            <a:r>
              <a:rPr lang="el-GR" dirty="0">
                <a:solidFill>
                  <a:schemeClr val="tx1"/>
                </a:solidFill>
                <a:cs typeface="Cambria"/>
              </a:rPr>
              <a:t>ώση»</a:t>
            </a:r>
            <a:r>
              <a:rPr lang="el-GR" spc="-2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pc="5" dirty="0">
                <a:solidFill>
                  <a:schemeClr val="tx1"/>
                </a:solidFill>
                <a:cs typeface="Cambria"/>
              </a:rPr>
              <a:t>(</a:t>
            </a:r>
            <a:r>
              <a:rPr lang="el-GR" dirty="0">
                <a:solidFill>
                  <a:schemeClr val="tx1"/>
                </a:solidFill>
                <a:cs typeface="Cambria"/>
              </a:rPr>
              <a:t>po</a:t>
            </a:r>
            <a:r>
              <a:rPr lang="el-GR" spc="-40" dirty="0">
                <a:solidFill>
                  <a:schemeClr val="tx1"/>
                </a:solidFill>
                <a:cs typeface="Cambria"/>
              </a:rPr>
              <a:t>w</a:t>
            </a:r>
            <a:r>
              <a:rPr lang="el-GR" dirty="0">
                <a:solidFill>
                  <a:schemeClr val="tx1"/>
                </a:solidFill>
                <a:cs typeface="Cambria"/>
              </a:rPr>
              <a:t>e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r</a:t>
            </a:r>
            <a:r>
              <a:rPr lang="el-GR" dirty="0">
                <a:solidFill>
                  <a:schemeClr val="tx1"/>
                </a:solidFill>
                <a:cs typeface="Cambria"/>
              </a:rPr>
              <a:t>/kno</a:t>
            </a:r>
            <a:r>
              <a:rPr lang="el-GR" spc="-55" dirty="0">
                <a:solidFill>
                  <a:schemeClr val="tx1"/>
                </a:solidFill>
                <a:cs typeface="Cambria"/>
              </a:rPr>
              <a:t>w</a:t>
            </a:r>
            <a:r>
              <a:rPr lang="el-GR" dirty="0">
                <a:solidFill>
                  <a:schemeClr val="tx1"/>
                </a:solidFill>
                <a:cs typeface="Cambria"/>
              </a:rPr>
              <a:t>le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d</a:t>
            </a:r>
            <a:r>
              <a:rPr lang="el-GR" dirty="0">
                <a:solidFill>
                  <a:schemeClr val="tx1"/>
                </a:solidFill>
                <a:cs typeface="Cambria"/>
              </a:rPr>
              <a:t>ge</a:t>
            </a:r>
            <a:r>
              <a:rPr lang="el-GR" dirty="0" smtClean="0">
                <a:solidFill>
                  <a:schemeClr val="tx1"/>
                </a:solidFill>
                <a:cs typeface="Cambria"/>
              </a:rPr>
              <a:t>), Φου</a:t>
            </a:r>
            <a:r>
              <a:rPr lang="el-GR" spc="70" dirty="0" smtClean="0">
                <a:solidFill>
                  <a:schemeClr val="tx1"/>
                </a:solidFill>
                <a:cs typeface="Cambria"/>
              </a:rPr>
              <a:t>κ</a:t>
            </a:r>
            <a:r>
              <a:rPr lang="el-GR" dirty="0" smtClean="0">
                <a:solidFill>
                  <a:schemeClr val="tx1"/>
                </a:solidFill>
                <a:cs typeface="Cambria"/>
              </a:rPr>
              <a:t>ώ</a:t>
            </a:r>
            <a:endParaRPr lang="el-GR" dirty="0">
              <a:solidFill>
                <a:schemeClr val="tx1"/>
              </a:solidFill>
              <a:cs typeface="Cambr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1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A63212"/>
                </a:solidFill>
              </a:rPr>
              <a:t>Ταξινομ</a:t>
            </a:r>
            <a:r>
              <a:rPr lang="el-GR" b="1" dirty="0" smtClean="0">
                <a:solidFill>
                  <a:srgbClr val="A63212"/>
                </a:solidFill>
              </a:rPr>
              <a:t>ήσεις ανθρώπων</a:t>
            </a:r>
            <a:endParaRPr lang="en-US" b="1" dirty="0">
              <a:solidFill>
                <a:srgbClr val="A63212"/>
              </a:solidFill>
            </a:endParaRPr>
          </a:p>
        </p:txBody>
      </p:sp>
      <p:sp>
        <p:nvSpPr>
          <p:cNvPr id="4" name="object 6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9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 smtClean="0">
                <a:solidFill>
                  <a:srgbClr val="A63212"/>
                </a:solidFill>
                <a:latin typeface="Palatino Linotype"/>
                <a:cs typeface="Palatino Linotype"/>
              </a:rPr>
              <a:t/>
            </a:r>
            <a:br>
              <a:rPr lang="el-GR" sz="3600" b="1" dirty="0" smtClean="0">
                <a:solidFill>
                  <a:srgbClr val="A63212"/>
                </a:solidFill>
                <a:latin typeface="Palatino Linotype"/>
                <a:cs typeface="Palatino Linotype"/>
              </a:rPr>
            </a:br>
            <a:r>
              <a:rPr lang="el-GR" sz="3600" b="1" dirty="0" smtClean="0">
                <a:solidFill>
                  <a:srgbClr val="A63212"/>
                </a:solidFill>
                <a:latin typeface="Palatino Linotype"/>
                <a:cs typeface="Palatino Linotype"/>
              </a:rPr>
              <a:t>Μουσεία</a:t>
            </a:r>
            <a:r>
              <a:rPr lang="el-GR" sz="3600" b="1" spc="-30" dirty="0" smtClean="0">
                <a:solidFill>
                  <a:srgbClr val="A63212"/>
                </a:solidFill>
                <a:latin typeface="Palatino Linotype"/>
                <a:cs typeface="Palatino Linotype"/>
              </a:rPr>
              <a:t> </a:t>
            </a:r>
            <a:r>
              <a:rPr lang="el-GR" sz="3600" b="1" dirty="0">
                <a:solidFill>
                  <a:srgbClr val="A63212"/>
                </a:solidFill>
                <a:latin typeface="Palatino Linotype"/>
                <a:cs typeface="Palatino Linotype"/>
              </a:rPr>
              <a:t>φυσικής</a:t>
            </a:r>
            <a:r>
              <a:rPr lang="el-GR" sz="3600" b="1" spc="-20" dirty="0">
                <a:solidFill>
                  <a:srgbClr val="A63212"/>
                </a:solidFill>
                <a:latin typeface="Palatino Linotype"/>
                <a:cs typeface="Palatino Linotype"/>
              </a:rPr>
              <a:t> </a:t>
            </a:r>
            <a:r>
              <a:rPr lang="el-GR" sz="3600" b="1" dirty="0">
                <a:solidFill>
                  <a:srgbClr val="A63212"/>
                </a:solidFill>
                <a:latin typeface="Palatino Linotype"/>
                <a:cs typeface="Palatino Linotype"/>
              </a:rPr>
              <a:t>ιστορία</a:t>
            </a:r>
            <a:r>
              <a:rPr lang="el-GR" sz="3600" b="1" spc="-5" dirty="0">
                <a:solidFill>
                  <a:srgbClr val="A63212"/>
                </a:solidFill>
                <a:latin typeface="Palatino Linotype"/>
                <a:cs typeface="Palatino Linotype"/>
              </a:rPr>
              <a:t>ς</a:t>
            </a:r>
            <a:r>
              <a:rPr lang="el-GR" sz="3600" b="1" spc="-20" dirty="0">
                <a:solidFill>
                  <a:srgbClr val="A63212"/>
                </a:solidFill>
                <a:latin typeface="Palatino Linotype"/>
                <a:cs typeface="Palatino Linotype"/>
              </a:rPr>
              <a:t> </a:t>
            </a:r>
            <a:r>
              <a:rPr lang="el-GR" sz="3600" b="1" dirty="0">
                <a:solidFill>
                  <a:srgbClr val="A63212"/>
                </a:solidFill>
                <a:latin typeface="Palatino Linotype"/>
                <a:cs typeface="Palatino Linotype"/>
              </a:rPr>
              <a:t>σε αποικιακές</a:t>
            </a:r>
            <a:r>
              <a:rPr lang="el-GR" sz="3600" b="1" spc="-10" dirty="0">
                <a:solidFill>
                  <a:srgbClr val="A63212"/>
                </a:solidFill>
                <a:latin typeface="Palatino Linotype"/>
                <a:cs typeface="Palatino Linotype"/>
              </a:rPr>
              <a:t> </a:t>
            </a:r>
            <a:r>
              <a:rPr lang="el-GR" sz="3600" b="1" dirty="0">
                <a:solidFill>
                  <a:srgbClr val="A63212"/>
                </a:solidFill>
                <a:latin typeface="Palatino Linotype"/>
                <a:cs typeface="Palatino Linotype"/>
              </a:rPr>
              <a:t>μητροπόλεις</a:t>
            </a:r>
            <a:r>
              <a:rPr lang="el-GR" sz="3600" dirty="0">
                <a:solidFill>
                  <a:srgbClr val="A63212"/>
                </a:solidFill>
                <a:latin typeface="Palatino Linotype"/>
                <a:cs typeface="Palatino Linotype"/>
              </a:rPr>
              <a:t/>
            </a:r>
            <a:br>
              <a:rPr lang="el-GR" sz="3600" dirty="0">
                <a:solidFill>
                  <a:srgbClr val="A63212"/>
                </a:solidFill>
                <a:latin typeface="Palatino Linotype"/>
                <a:cs typeface="Palatino Linotype"/>
              </a:rPr>
            </a:br>
            <a:endParaRPr lang="en-US" sz="3600" dirty="0">
              <a:solidFill>
                <a:srgbClr val="A63212"/>
              </a:solidFill>
            </a:endParaRPr>
          </a:p>
        </p:txBody>
      </p:sp>
      <p:sp>
        <p:nvSpPr>
          <p:cNvPr id="4" name="object 5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84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spc="-25" dirty="0">
                <a:solidFill>
                  <a:srgbClr val="A63212"/>
                </a:solidFill>
                <a:latin typeface="Palatino Linotype"/>
                <a:cs typeface="Palatino Linotype"/>
              </a:rPr>
              <a:t>Βικτωριανή</a:t>
            </a:r>
            <a:r>
              <a:rPr lang="el-GR" sz="4000" b="1" spc="-5" dirty="0">
                <a:solidFill>
                  <a:srgbClr val="A63212"/>
                </a:solidFill>
                <a:latin typeface="Palatino Linotype"/>
                <a:cs typeface="Palatino Linotype"/>
              </a:rPr>
              <a:t> </a:t>
            </a:r>
            <a:r>
              <a:rPr lang="el-GR" sz="4000" b="1" spc="-30" dirty="0">
                <a:solidFill>
                  <a:srgbClr val="A63212"/>
                </a:solidFill>
                <a:latin typeface="Palatino Linotype"/>
                <a:cs typeface="Palatino Linotype"/>
              </a:rPr>
              <a:t>εποχή</a:t>
            </a:r>
            <a:r>
              <a:rPr lang="el-GR" sz="4000" b="1" spc="15" dirty="0">
                <a:solidFill>
                  <a:srgbClr val="A63212"/>
                </a:solidFill>
                <a:latin typeface="Palatino Linotype"/>
                <a:cs typeface="Palatino Linotype"/>
              </a:rPr>
              <a:t> </a:t>
            </a:r>
            <a:r>
              <a:rPr lang="el-GR" sz="4000" b="1" spc="-20" dirty="0">
                <a:solidFill>
                  <a:srgbClr val="A63212"/>
                </a:solidFill>
                <a:latin typeface="Palatino Linotype"/>
                <a:cs typeface="Palatino Linotype"/>
              </a:rPr>
              <a:t>(1</a:t>
            </a:r>
            <a:r>
              <a:rPr lang="el-GR" sz="4000" b="1" spc="-10" dirty="0">
                <a:solidFill>
                  <a:srgbClr val="A63212"/>
                </a:solidFill>
                <a:latin typeface="Palatino Linotype"/>
                <a:cs typeface="Palatino Linotype"/>
              </a:rPr>
              <a:t>9</a:t>
            </a:r>
            <a:r>
              <a:rPr lang="el-GR" sz="4000" b="1" baseline="25341" dirty="0">
                <a:solidFill>
                  <a:srgbClr val="A63212"/>
                </a:solidFill>
                <a:latin typeface="Palatino Linotype"/>
                <a:cs typeface="Palatino Linotype"/>
              </a:rPr>
              <a:t>ο	</a:t>
            </a:r>
            <a:r>
              <a:rPr lang="el-GR" sz="4000" b="1" spc="-15" dirty="0">
                <a:solidFill>
                  <a:srgbClr val="A63212"/>
                </a:solidFill>
                <a:latin typeface="Palatino Linotype"/>
                <a:cs typeface="Palatino Linotype"/>
              </a:rPr>
              <a:t>α.)</a:t>
            </a:r>
            <a:r>
              <a:rPr lang="el-GR" sz="4000" dirty="0">
                <a:solidFill>
                  <a:srgbClr val="A63212"/>
                </a:solidFill>
                <a:latin typeface="Palatino Linotype"/>
                <a:cs typeface="Palatino Linotype"/>
              </a:rPr>
              <a:t/>
            </a:r>
            <a:br>
              <a:rPr lang="el-GR" sz="4000" dirty="0">
                <a:solidFill>
                  <a:srgbClr val="A63212"/>
                </a:solidFill>
                <a:latin typeface="Palatino Linotype"/>
                <a:cs typeface="Palatino Linotype"/>
              </a:rPr>
            </a:br>
            <a:endParaRPr lang="en-US" sz="4000" dirty="0">
              <a:solidFill>
                <a:srgbClr val="A6321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12700" indent="-343535" algn="just">
              <a:lnSpc>
                <a:spcPct val="100000"/>
              </a:lnSpc>
            </a:pPr>
            <a:r>
              <a:rPr lang="el-GR" b="1" spc="-15" dirty="0">
                <a:solidFill>
                  <a:schemeClr val="tx1"/>
                </a:solidFill>
                <a:cs typeface="Cambria"/>
              </a:rPr>
              <a:t>«</a:t>
            </a:r>
            <a:r>
              <a:rPr lang="el-GR" b="1" spc="-75" dirty="0">
                <a:solidFill>
                  <a:schemeClr val="tx1"/>
                </a:solidFill>
                <a:cs typeface="Cambria"/>
              </a:rPr>
              <a:t>κ</a:t>
            </a:r>
            <a:r>
              <a:rPr lang="el-GR" b="1" spc="-20" dirty="0">
                <a:solidFill>
                  <a:schemeClr val="tx1"/>
                </a:solidFill>
                <a:cs typeface="Cambria"/>
              </a:rPr>
              <a:t>οινω</a:t>
            </a:r>
            <a:r>
              <a:rPr lang="el-GR" b="1" spc="-30" dirty="0">
                <a:solidFill>
                  <a:schemeClr val="tx1"/>
                </a:solidFill>
                <a:cs typeface="Cambria"/>
              </a:rPr>
              <a:t>ν</a:t>
            </a:r>
            <a:r>
              <a:rPr lang="el-GR" b="1" spc="-10" dirty="0">
                <a:solidFill>
                  <a:schemeClr val="tx1"/>
                </a:solidFill>
                <a:cs typeface="Cambria"/>
              </a:rPr>
              <a:t>ι</a:t>
            </a:r>
            <a:r>
              <a:rPr lang="el-GR" b="1" spc="-85" dirty="0">
                <a:solidFill>
                  <a:schemeClr val="tx1"/>
                </a:solidFill>
                <a:cs typeface="Cambria"/>
              </a:rPr>
              <a:t>κ</a:t>
            </a:r>
            <a:r>
              <a:rPr lang="el-GR" b="1" spc="-15" dirty="0">
                <a:solidFill>
                  <a:schemeClr val="tx1"/>
                </a:solidFill>
                <a:cs typeface="Cambria"/>
              </a:rPr>
              <a:t>ός</a:t>
            </a:r>
            <a:r>
              <a:rPr lang="el-GR" b="1" spc="4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b="1" spc="-15" dirty="0">
                <a:solidFill>
                  <a:schemeClr val="tx1"/>
                </a:solidFill>
                <a:cs typeface="Cambria"/>
              </a:rPr>
              <a:t>εξελικτισμός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»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–</a:t>
            </a:r>
            <a:r>
              <a:rPr lang="el-GR" spc="1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η ιδεά ότι οι</a:t>
            </a:r>
            <a:r>
              <a:rPr lang="el-GR" spc="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pc="-20" dirty="0">
                <a:solidFill>
                  <a:schemeClr val="tx1"/>
                </a:solidFill>
                <a:cs typeface="Cambria"/>
              </a:rPr>
              <a:t>ανθρώ</a:t>
            </a:r>
            <a:r>
              <a:rPr lang="el-GR" spc="-30" dirty="0">
                <a:solidFill>
                  <a:schemeClr val="tx1"/>
                </a:solidFill>
                <a:cs typeface="Cambria"/>
              </a:rPr>
              <a:t>π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ιν</a:t>
            </a:r>
            <a:r>
              <a:rPr lang="el-GR" spc="-30" dirty="0">
                <a:solidFill>
                  <a:schemeClr val="tx1"/>
                </a:solidFill>
                <a:cs typeface="Cambria"/>
              </a:rPr>
              <a:t>ε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ς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pc="40" dirty="0">
                <a:solidFill>
                  <a:schemeClr val="tx1"/>
                </a:solidFill>
                <a:cs typeface="Cambria"/>
              </a:rPr>
              <a:t>κ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οι</a:t>
            </a:r>
            <a:r>
              <a:rPr lang="el-GR" spc="35" dirty="0">
                <a:solidFill>
                  <a:schemeClr val="tx1"/>
                </a:solidFill>
                <a:cs typeface="Cambria"/>
              </a:rPr>
              <a:t>ν</a:t>
            </a:r>
            <a:r>
              <a:rPr lang="el-GR" spc="-20" dirty="0">
                <a:solidFill>
                  <a:schemeClr val="tx1"/>
                </a:solidFill>
                <a:cs typeface="Cambria"/>
              </a:rPr>
              <a:t>ωνί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ες</a:t>
            </a:r>
            <a:r>
              <a:rPr lang="el-GR" spc="1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ε</a:t>
            </a:r>
            <a:r>
              <a:rPr lang="el-GR" spc="-30" dirty="0">
                <a:solidFill>
                  <a:schemeClr val="tx1"/>
                </a:solidFill>
                <a:cs typeface="Cambria"/>
              </a:rPr>
              <a:t>ξ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ελί</a:t>
            </a:r>
            <a:r>
              <a:rPr lang="el-GR" spc="-35" dirty="0">
                <a:solidFill>
                  <a:schemeClr val="tx1"/>
                </a:solidFill>
                <a:cs typeface="Cambria"/>
              </a:rPr>
              <a:t>σ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σον</a:t>
            </a:r>
            <a:r>
              <a:rPr lang="el-GR" spc="-30" dirty="0">
                <a:solidFill>
                  <a:schemeClr val="tx1"/>
                </a:solidFill>
                <a:cs typeface="Cambria"/>
              </a:rPr>
              <a:t>τ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αι</a:t>
            </a:r>
            <a:r>
              <a:rPr lang="el-GR" spc="3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προς</a:t>
            </a:r>
            <a:r>
              <a:rPr lang="el-GR" spc="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μια</a:t>
            </a:r>
            <a:r>
              <a:rPr lang="el-GR" spc="-5" dirty="0">
                <a:solidFill>
                  <a:schemeClr val="tx1"/>
                </a:solidFill>
                <a:cs typeface="Cambria"/>
              </a:rPr>
              <a:t> κ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ατ</a:t>
            </a:r>
            <a:r>
              <a:rPr lang="el-GR" spc="-30" dirty="0">
                <a:solidFill>
                  <a:schemeClr val="tx1"/>
                </a:solidFill>
                <a:cs typeface="Cambria"/>
              </a:rPr>
              <a:t>ε</a:t>
            </a:r>
            <a:r>
              <a:rPr lang="el-GR" spc="-20" dirty="0">
                <a:solidFill>
                  <a:schemeClr val="tx1"/>
                </a:solidFill>
                <a:cs typeface="Cambria"/>
              </a:rPr>
              <a:t>ύ</a:t>
            </a:r>
            <a:r>
              <a:rPr lang="el-GR" spc="-30" dirty="0">
                <a:solidFill>
                  <a:schemeClr val="tx1"/>
                </a:solidFill>
                <a:cs typeface="Cambria"/>
              </a:rPr>
              <a:t>θ</a:t>
            </a:r>
            <a:r>
              <a:rPr lang="el-GR" spc="-20" dirty="0">
                <a:solidFill>
                  <a:schemeClr val="tx1"/>
                </a:solidFill>
                <a:cs typeface="Cambria"/>
              </a:rPr>
              <a:t>υ</a:t>
            </a:r>
            <a:r>
              <a:rPr lang="el-GR" spc="10" dirty="0">
                <a:solidFill>
                  <a:schemeClr val="tx1"/>
                </a:solidFill>
                <a:cs typeface="Cambria"/>
              </a:rPr>
              <a:t>ν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ση,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pc="-70" dirty="0">
                <a:solidFill>
                  <a:schemeClr val="tx1"/>
                </a:solidFill>
                <a:cs typeface="Cambria"/>
              </a:rPr>
              <a:t>γ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ραμμική</a:t>
            </a:r>
            <a:r>
              <a:rPr lang="el-GR" spc="1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ε</a:t>
            </a:r>
            <a:r>
              <a:rPr lang="el-GR" spc="-30" dirty="0">
                <a:solidFill>
                  <a:schemeClr val="tx1"/>
                </a:solidFill>
                <a:cs typeface="Cambria"/>
              </a:rPr>
              <a:t>ξ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έλιξη,</a:t>
            </a:r>
            <a:r>
              <a:rPr lang="el-GR" spc="2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πρόοδος</a:t>
            </a:r>
            <a:endParaRPr lang="el-GR" dirty="0">
              <a:solidFill>
                <a:schemeClr val="tx1"/>
              </a:solidFill>
              <a:cs typeface="Cambria"/>
            </a:endParaRPr>
          </a:p>
          <a:p>
            <a:pPr>
              <a:lnSpc>
                <a:spcPts val="1000"/>
              </a:lnSpc>
            </a:pPr>
            <a:endParaRPr lang="el-GR" dirty="0">
              <a:solidFill>
                <a:schemeClr val="tx1"/>
              </a:solidFill>
            </a:endParaRPr>
          </a:p>
          <a:p>
            <a:pPr>
              <a:lnSpc>
                <a:spcPts val="1000"/>
              </a:lnSpc>
              <a:spcBef>
                <a:spcPts val="3"/>
              </a:spcBef>
            </a:pPr>
            <a:endParaRPr lang="el-GR" dirty="0">
              <a:solidFill>
                <a:schemeClr val="tx1"/>
              </a:solidFill>
            </a:endParaRPr>
          </a:p>
          <a:p>
            <a:pPr marL="12700">
              <a:lnSpc>
                <a:spcPct val="100000"/>
              </a:lnSpc>
            </a:pPr>
            <a:r>
              <a:rPr lang="el-GR" spc="-15" dirty="0" smtClean="0">
                <a:solidFill>
                  <a:schemeClr val="tx1"/>
                </a:solidFill>
                <a:cs typeface="Cambria"/>
              </a:rPr>
              <a:t> Πολιτ</a:t>
            </a:r>
            <a:r>
              <a:rPr lang="el-GR" spc="-20" dirty="0" smtClean="0">
                <a:solidFill>
                  <a:schemeClr val="tx1"/>
                </a:solidFill>
                <a:cs typeface="Cambria"/>
              </a:rPr>
              <a:t>ισ</a:t>
            </a:r>
            <a:r>
              <a:rPr lang="el-GR" spc="-30" dirty="0" smtClean="0">
                <a:solidFill>
                  <a:schemeClr val="tx1"/>
                </a:solidFill>
                <a:cs typeface="Cambria"/>
              </a:rPr>
              <a:t>μ</a:t>
            </a:r>
            <a:r>
              <a:rPr lang="el-GR" spc="-15" dirty="0" smtClean="0">
                <a:solidFill>
                  <a:schemeClr val="tx1"/>
                </a:solidFill>
                <a:cs typeface="Cambria"/>
              </a:rPr>
              <a:t>ός</a:t>
            </a:r>
            <a:r>
              <a:rPr lang="el-GR" spc="20" dirty="0" smtClean="0">
                <a:solidFill>
                  <a:schemeClr val="tx1"/>
                </a:solidFill>
                <a:cs typeface="Cambria"/>
              </a:rPr>
              <a:t> 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με </a:t>
            </a:r>
            <a:r>
              <a:rPr lang="el-GR" spc="-20" dirty="0">
                <a:solidFill>
                  <a:schemeClr val="tx1"/>
                </a:solidFill>
                <a:cs typeface="Cambria"/>
              </a:rPr>
              <a:t>μ</a:t>
            </a:r>
            <a:r>
              <a:rPr lang="el-GR" spc="-30" dirty="0">
                <a:solidFill>
                  <a:schemeClr val="tx1"/>
                </a:solidFill>
                <a:cs typeface="Cambria"/>
              </a:rPr>
              <a:t>ε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γάλο</a:t>
            </a:r>
            <a:r>
              <a:rPr lang="el-GR" spc="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pc="-20" dirty="0">
                <a:solidFill>
                  <a:schemeClr val="tx1"/>
                </a:solidFill>
                <a:cs typeface="Cambria"/>
              </a:rPr>
              <a:t>«Π»</a:t>
            </a:r>
            <a:endParaRPr lang="el-GR" dirty="0">
              <a:solidFill>
                <a:schemeClr val="tx1"/>
              </a:solidFill>
              <a:cs typeface="Cambr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4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u="sng" dirty="0">
                <a:solidFill>
                  <a:schemeClr val="accent1"/>
                </a:solidFill>
                <a:latin typeface="Cambria"/>
                <a:cs typeface="Cambria"/>
              </a:rPr>
              <a:t/>
            </a:r>
            <a:br>
              <a:rPr lang="el-GR" b="1" u="sng" dirty="0">
                <a:solidFill>
                  <a:schemeClr val="accent1"/>
                </a:solidFill>
                <a:latin typeface="Cambria"/>
                <a:cs typeface="Cambria"/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l-GR" spc="-10" dirty="0">
                <a:solidFill>
                  <a:schemeClr val="tx1"/>
                </a:solidFill>
                <a:cs typeface="Cambria"/>
              </a:rPr>
              <a:t>Σύντομο βίντεο «Doing Anthropology</a:t>
            </a:r>
            <a:r>
              <a:rPr lang="el-GR" spc="-10" dirty="0" smtClean="0">
                <a:solidFill>
                  <a:schemeClr val="tx1"/>
                </a:solidFill>
                <a:cs typeface="Cambria"/>
              </a:rPr>
              <a:t>»</a:t>
            </a:r>
            <a:r>
              <a:rPr lang="en-US" b="1" u="sng" dirty="0">
                <a:solidFill>
                  <a:schemeClr val="accent1"/>
                </a:solidFill>
                <a:cs typeface="Cambria"/>
              </a:rPr>
              <a:t> https://</a:t>
            </a:r>
            <a:r>
              <a:rPr lang="en-US" b="1" u="sng" dirty="0" err="1">
                <a:solidFill>
                  <a:schemeClr val="accent1"/>
                </a:solidFill>
                <a:cs typeface="Cambria"/>
              </a:rPr>
              <a:t>techtv.mit.edu</a:t>
            </a:r>
            <a:r>
              <a:rPr lang="en-US" b="1" u="sng" dirty="0">
                <a:solidFill>
                  <a:schemeClr val="accent1"/>
                </a:solidFill>
                <a:cs typeface="Cambria"/>
              </a:rPr>
              <a:t>/videos/315-doing-anthropology</a:t>
            </a:r>
            <a:endParaRPr lang="el-GR" spc="-10" dirty="0">
              <a:solidFill>
                <a:schemeClr val="tx1"/>
              </a:solidFill>
              <a:cs typeface="Cambria"/>
            </a:endParaRPr>
          </a:p>
          <a:p>
            <a:pPr marL="12700">
              <a:lnSpc>
                <a:spcPct val="100000"/>
              </a:lnSpc>
            </a:pPr>
            <a:endParaRPr lang="el-GR" spc="-10" dirty="0">
              <a:solidFill>
                <a:schemeClr val="tx1"/>
              </a:solidFill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lang="el-GR" spc="-10" dirty="0">
                <a:solidFill>
                  <a:schemeClr val="tx1"/>
                </a:solidFill>
                <a:cs typeface="Cambria"/>
              </a:rPr>
              <a:t>3 καθηγητές του ΜΙΤ μιλάνε για τις έρευνές τους και γενικότερα για την επιτόπια έρευνα </a:t>
            </a:r>
            <a:r>
              <a:rPr lang="el-GR" spc="-10" dirty="0" smtClean="0">
                <a:solidFill>
                  <a:schemeClr val="tx1"/>
                </a:solidFill>
                <a:cs typeface="Cambria"/>
              </a:rPr>
              <a:t>στην ανθρωπολογία</a:t>
            </a:r>
            <a:endParaRPr lang="el-GR" spc="-10" dirty="0">
              <a:solidFill>
                <a:schemeClr val="tx1"/>
              </a:solidFill>
              <a:cs typeface="Cambr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2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chemeClr val="tx1"/>
                </a:solidFill>
                <a:cs typeface="Cambria"/>
              </a:rPr>
              <a:t> Η </a:t>
            </a:r>
            <a:r>
              <a:rPr lang="el-GR" sz="3600" dirty="0">
                <a:solidFill>
                  <a:schemeClr val="tx1"/>
                </a:solidFill>
                <a:cs typeface="Cambria"/>
              </a:rPr>
              <a:t>α</a:t>
            </a:r>
            <a:r>
              <a:rPr lang="el-GR" sz="3600" spc="15" dirty="0">
                <a:solidFill>
                  <a:schemeClr val="tx1"/>
                </a:solidFill>
                <a:cs typeface="Cambria"/>
              </a:rPr>
              <a:t>κ</a:t>
            </a:r>
            <a:r>
              <a:rPr lang="el-GR" sz="3600" dirty="0">
                <a:solidFill>
                  <a:schemeClr val="tx1"/>
                </a:solidFill>
                <a:cs typeface="Cambria"/>
              </a:rPr>
              <a:t>αδημαϊκή</a:t>
            </a:r>
            <a:r>
              <a:rPr lang="el-GR" sz="3600" spc="-3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z="3600" dirty="0">
                <a:solidFill>
                  <a:schemeClr val="tx1"/>
                </a:solidFill>
                <a:cs typeface="Cambria"/>
              </a:rPr>
              <a:t>εθ</a:t>
            </a:r>
            <a:r>
              <a:rPr lang="el-GR" sz="3600" spc="50" dirty="0">
                <a:solidFill>
                  <a:schemeClr val="tx1"/>
                </a:solidFill>
                <a:cs typeface="Cambria"/>
              </a:rPr>
              <a:t>ν</a:t>
            </a:r>
            <a:r>
              <a:rPr lang="el-GR" sz="3600" spc="-60" dirty="0">
                <a:solidFill>
                  <a:schemeClr val="tx1"/>
                </a:solidFill>
                <a:cs typeface="Cambria"/>
              </a:rPr>
              <a:t>ο</a:t>
            </a:r>
            <a:r>
              <a:rPr lang="el-GR" sz="3600" spc="-65" dirty="0">
                <a:solidFill>
                  <a:schemeClr val="tx1"/>
                </a:solidFill>
                <a:cs typeface="Cambria"/>
              </a:rPr>
              <a:t>γ</a:t>
            </a:r>
            <a:r>
              <a:rPr lang="el-GR" sz="3600" dirty="0">
                <a:solidFill>
                  <a:schemeClr val="tx1"/>
                </a:solidFill>
                <a:cs typeface="Cambria"/>
              </a:rPr>
              <a:t>ραφία α</a:t>
            </a:r>
            <a:r>
              <a:rPr lang="el-GR" sz="3600" spc="30" dirty="0">
                <a:solidFill>
                  <a:schemeClr val="tx1"/>
                </a:solidFill>
                <a:cs typeface="Cambria"/>
              </a:rPr>
              <a:t>ν</a:t>
            </a:r>
            <a:r>
              <a:rPr lang="el-GR" sz="3600" dirty="0">
                <a:solidFill>
                  <a:schemeClr val="tx1"/>
                </a:solidFill>
                <a:cs typeface="Cambria"/>
              </a:rPr>
              <a:t>α</a:t>
            </a:r>
            <a:r>
              <a:rPr lang="el-GR" sz="3600" spc="25" dirty="0">
                <a:solidFill>
                  <a:schemeClr val="tx1"/>
                </a:solidFill>
                <a:cs typeface="Cambria"/>
              </a:rPr>
              <a:t>π</a:t>
            </a:r>
            <a:r>
              <a:rPr lang="el-GR" sz="3600" dirty="0">
                <a:solidFill>
                  <a:schemeClr val="tx1"/>
                </a:solidFill>
                <a:cs typeface="Cambria"/>
              </a:rPr>
              <a:t>τύσσεται</a:t>
            </a:r>
            <a:r>
              <a:rPr lang="el-GR" sz="3600" spc="-5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z="3600" dirty="0">
                <a:solidFill>
                  <a:schemeClr val="tx1"/>
                </a:solidFill>
                <a:cs typeface="Cambria"/>
              </a:rPr>
              <a:t>ως</a:t>
            </a:r>
            <a:r>
              <a:rPr lang="el-GR" sz="3600" spc="-1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z="3600" b="1" u="heavy" dirty="0">
                <a:solidFill>
                  <a:schemeClr val="tx1"/>
                </a:solidFill>
                <a:cs typeface="Cambria"/>
              </a:rPr>
              <a:t>κριτική</a:t>
            </a:r>
            <a:r>
              <a:rPr lang="el-GR" sz="3600" b="1" spc="-1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z="3600" dirty="0">
                <a:solidFill>
                  <a:schemeClr val="tx1"/>
                </a:solidFill>
                <a:cs typeface="Cambria"/>
              </a:rPr>
              <a:t>του εξελικτ</a:t>
            </a:r>
            <a:r>
              <a:rPr lang="el-GR" sz="3600" spc="5" dirty="0">
                <a:solidFill>
                  <a:schemeClr val="tx1"/>
                </a:solidFill>
                <a:cs typeface="Cambria"/>
              </a:rPr>
              <a:t>ι</a:t>
            </a:r>
            <a:r>
              <a:rPr lang="el-GR" sz="3600" dirty="0">
                <a:solidFill>
                  <a:schemeClr val="tx1"/>
                </a:solidFill>
                <a:cs typeface="Cambria"/>
              </a:rPr>
              <a:t>σμού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99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l-GR" spc="-20" dirty="0">
                <a:solidFill>
                  <a:schemeClr val="accent1"/>
                </a:solidFill>
                <a:cs typeface="Cambria"/>
              </a:rPr>
              <a:t>Ο</a:t>
            </a:r>
            <a:r>
              <a:rPr lang="el-GR" spc="-5" dirty="0">
                <a:solidFill>
                  <a:schemeClr val="accent1"/>
                </a:solidFill>
                <a:cs typeface="Cambria"/>
              </a:rPr>
              <a:t> </a:t>
            </a:r>
            <a:r>
              <a:rPr lang="el-GR" spc="-20" dirty="0">
                <a:solidFill>
                  <a:schemeClr val="accent1"/>
                </a:solidFill>
                <a:cs typeface="Cambria"/>
              </a:rPr>
              <a:t>ισ</a:t>
            </a:r>
            <a:r>
              <a:rPr lang="el-GR" spc="-30" dirty="0">
                <a:solidFill>
                  <a:schemeClr val="accent1"/>
                </a:solidFill>
                <a:cs typeface="Cambria"/>
              </a:rPr>
              <a:t>τ</a:t>
            </a:r>
            <a:r>
              <a:rPr lang="el-GR" spc="-15" dirty="0">
                <a:solidFill>
                  <a:schemeClr val="accent1"/>
                </a:solidFill>
                <a:cs typeface="Cambria"/>
              </a:rPr>
              <a:t>ορι</a:t>
            </a:r>
            <a:r>
              <a:rPr lang="el-GR" spc="40" dirty="0">
                <a:solidFill>
                  <a:schemeClr val="accent1"/>
                </a:solidFill>
                <a:cs typeface="Cambria"/>
              </a:rPr>
              <a:t>κ</a:t>
            </a:r>
            <a:r>
              <a:rPr lang="el-GR" spc="-15" dirty="0">
                <a:solidFill>
                  <a:schemeClr val="accent1"/>
                </a:solidFill>
                <a:cs typeface="Cambria"/>
              </a:rPr>
              <a:t>ός</a:t>
            </a:r>
            <a:r>
              <a:rPr lang="el-GR" spc="20" dirty="0">
                <a:solidFill>
                  <a:schemeClr val="accent1"/>
                </a:solidFill>
                <a:cs typeface="Cambria"/>
              </a:rPr>
              <a:t> </a:t>
            </a:r>
            <a:r>
              <a:rPr lang="el-GR" spc="-20" dirty="0">
                <a:solidFill>
                  <a:schemeClr val="accent1"/>
                </a:solidFill>
                <a:cs typeface="Cambria"/>
              </a:rPr>
              <a:t>παρ</a:t>
            </a:r>
            <a:r>
              <a:rPr lang="el-GR" spc="-25" dirty="0">
                <a:solidFill>
                  <a:schemeClr val="accent1"/>
                </a:solidFill>
                <a:cs typeface="Cambria"/>
              </a:rPr>
              <a:t>τ</a:t>
            </a:r>
            <a:r>
              <a:rPr lang="el-GR" spc="-10" dirty="0">
                <a:solidFill>
                  <a:schemeClr val="accent1"/>
                </a:solidFill>
                <a:cs typeface="Cambria"/>
              </a:rPr>
              <a:t>ι</a:t>
            </a:r>
            <a:r>
              <a:rPr lang="el-GR" spc="40" dirty="0">
                <a:solidFill>
                  <a:schemeClr val="accent1"/>
                </a:solidFill>
                <a:cs typeface="Cambria"/>
              </a:rPr>
              <a:t>κ</a:t>
            </a:r>
            <a:r>
              <a:rPr lang="el-GR" spc="-15" dirty="0">
                <a:solidFill>
                  <a:schemeClr val="accent1"/>
                </a:solidFill>
                <a:cs typeface="Cambria"/>
              </a:rPr>
              <a:t>ουλαρισμός</a:t>
            </a:r>
            <a:r>
              <a:rPr lang="el-GR" spc="30" dirty="0">
                <a:solidFill>
                  <a:schemeClr val="accent1"/>
                </a:solidFill>
                <a:cs typeface="Cambria"/>
              </a:rPr>
              <a:t> </a:t>
            </a:r>
            <a:r>
              <a:rPr lang="el-GR" spc="-15" dirty="0">
                <a:solidFill>
                  <a:schemeClr val="accent1"/>
                </a:solidFill>
                <a:cs typeface="Cambria"/>
              </a:rPr>
              <a:t>του</a:t>
            </a:r>
            <a:r>
              <a:rPr lang="el-GR" spc="5" dirty="0">
                <a:solidFill>
                  <a:schemeClr val="accent1"/>
                </a:solidFill>
                <a:cs typeface="Cambria"/>
              </a:rPr>
              <a:t> </a:t>
            </a:r>
            <a:r>
              <a:rPr lang="el-GR" spc="-80" dirty="0">
                <a:solidFill>
                  <a:schemeClr val="accent1"/>
                </a:solidFill>
                <a:cs typeface="Cambria"/>
              </a:rPr>
              <a:t>F</a:t>
            </a:r>
            <a:r>
              <a:rPr lang="el-GR" spc="-70" dirty="0">
                <a:solidFill>
                  <a:schemeClr val="accent1"/>
                </a:solidFill>
                <a:cs typeface="Cambria"/>
              </a:rPr>
              <a:t>r</a:t>
            </a:r>
            <a:r>
              <a:rPr lang="el-GR" spc="-15" dirty="0">
                <a:solidFill>
                  <a:schemeClr val="accent1"/>
                </a:solidFill>
                <a:cs typeface="Cambria"/>
              </a:rPr>
              <a:t>anz</a:t>
            </a:r>
            <a:r>
              <a:rPr lang="el-GR" dirty="0">
                <a:solidFill>
                  <a:schemeClr val="accent1"/>
                </a:solidFill>
                <a:cs typeface="Cambria"/>
              </a:rPr>
              <a:t/>
            </a:r>
            <a:br>
              <a:rPr lang="el-GR" dirty="0">
                <a:solidFill>
                  <a:schemeClr val="accent1"/>
                </a:solidFill>
                <a:cs typeface="Cambria"/>
              </a:rPr>
            </a:br>
            <a:r>
              <a:rPr lang="el-GR" spc="-15" dirty="0">
                <a:solidFill>
                  <a:schemeClr val="accent1"/>
                </a:solidFill>
                <a:cs typeface="Cambria"/>
              </a:rPr>
              <a:t>Boas</a:t>
            </a:r>
            <a:r>
              <a:rPr lang="el-GR" spc="-5" dirty="0">
                <a:solidFill>
                  <a:schemeClr val="accent1"/>
                </a:solidFill>
                <a:cs typeface="Cambria"/>
              </a:rPr>
              <a:t> </a:t>
            </a:r>
            <a:r>
              <a:rPr lang="el-GR" spc="-15" dirty="0">
                <a:solidFill>
                  <a:schemeClr val="accent1"/>
                </a:solidFill>
                <a:cs typeface="Cambria"/>
              </a:rPr>
              <a:t>(1858</a:t>
            </a:r>
            <a:r>
              <a:rPr lang="el-GR" spc="-20" dirty="0">
                <a:solidFill>
                  <a:schemeClr val="accent1"/>
                </a:solidFill>
                <a:cs typeface="Cambria"/>
              </a:rPr>
              <a:t>-1942)</a:t>
            </a:r>
            <a:r>
              <a:rPr lang="el-GR" dirty="0">
                <a:solidFill>
                  <a:schemeClr val="accent1"/>
                </a:solidFill>
                <a:cs typeface="Cambria"/>
              </a:rPr>
              <a:t/>
            </a:r>
            <a:br>
              <a:rPr lang="el-GR" dirty="0">
                <a:solidFill>
                  <a:schemeClr val="accent1"/>
                </a:solidFill>
                <a:cs typeface="Cambria"/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bject 6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92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l-GR" sz="2800" spc="-15" dirty="0">
                <a:solidFill>
                  <a:schemeClr val="tx1"/>
                </a:solidFill>
                <a:cs typeface="Cambria"/>
              </a:rPr>
              <a:t>Απορρί</a:t>
            </a:r>
            <a:r>
              <a:rPr lang="el-GR" sz="2800" spc="5" dirty="0">
                <a:solidFill>
                  <a:schemeClr val="tx1"/>
                </a:solidFill>
                <a:cs typeface="Cambria"/>
              </a:rPr>
              <a:t>π</a:t>
            </a:r>
            <a:r>
              <a:rPr lang="el-GR" sz="2800" spc="-15" dirty="0">
                <a:solidFill>
                  <a:schemeClr val="tx1"/>
                </a:solidFill>
                <a:cs typeface="Cambria"/>
              </a:rPr>
              <a:t>τ</a:t>
            </a:r>
            <a:r>
              <a:rPr lang="el-GR" sz="2800" spc="-30" dirty="0">
                <a:solidFill>
                  <a:schemeClr val="tx1"/>
                </a:solidFill>
                <a:cs typeface="Cambria"/>
              </a:rPr>
              <a:t>ε</a:t>
            </a:r>
            <a:r>
              <a:rPr lang="el-GR" sz="2800" spc="-10" dirty="0">
                <a:solidFill>
                  <a:schemeClr val="tx1"/>
                </a:solidFill>
                <a:cs typeface="Cambria"/>
              </a:rPr>
              <a:t>ι</a:t>
            </a:r>
            <a:r>
              <a:rPr lang="el-GR" sz="2800" spc="3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z="2800" spc="-15" dirty="0">
                <a:solidFill>
                  <a:schemeClr val="tx1"/>
                </a:solidFill>
                <a:cs typeface="Cambria"/>
              </a:rPr>
              <a:t>την</a:t>
            </a:r>
            <a:r>
              <a:rPr lang="el-GR" sz="2800" spc="-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z="2800" spc="-15" dirty="0">
                <a:solidFill>
                  <a:schemeClr val="tx1"/>
                </a:solidFill>
                <a:cs typeface="Cambria"/>
              </a:rPr>
              <a:t>ιδέα</a:t>
            </a:r>
            <a:r>
              <a:rPr lang="el-GR" sz="2800" spc="1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z="2800" spc="-20" dirty="0">
                <a:solidFill>
                  <a:schemeClr val="tx1"/>
                </a:solidFill>
                <a:cs typeface="Cambria"/>
              </a:rPr>
              <a:t>των</a:t>
            </a:r>
            <a:r>
              <a:rPr lang="el-GR" sz="2800" spc="-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z="2800" spc="-15" dirty="0">
                <a:solidFill>
                  <a:schemeClr val="tx1"/>
                </a:solidFill>
                <a:cs typeface="Cambria"/>
              </a:rPr>
              <a:t>«σταδίων</a:t>
            </a:r>
            <a:r>
              <a:rPr lang="el-GR" sz="2800" spc="2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z="2800" spc="-15" dirty="0">
                <a:solidFill>
                  <a:schemeClr val="tx1"/>
                </a:solidFill>
                <a:cs typeface="Cambria"/>
              </a:rPr>
              <a:t>ε</a:t>
            </a:r>
            <a:r>
              <a:rPr lang="el-GR" sz="2800" spc="-30" dirty="0">
                <a:solidFill>
                  <a:schemeClr val="tx1"/>
                </a:solidFill>
                <a:cs typeface="Cambria"/>
              </a:rPr>
              <a:t>ξ</a:t>
            </a:r>
            <a:r>
              <a:rPr lang="el-GR" sz="2800" spc="-15" dirty="0">
                <a:solidFill>
                  <a:schemeClr val="tx1"/>
                </a:solidFill>
                <a:cs typeface="Cambria"/>
              </a:rPr>
              <a:t>έλιξης</a:t>
            </a:r>
            <a:r>
              <a:rPr lang="el-GR" sz="2800" spc="-15" dirty="0" smtClean="0">
                <a:solidFill>
                  <a:schemeClr val="tx1"/>
                </a:solidFill>
                <a:cs typeface="Cambria"/>
              </a:rPr>
              <a:t>»</a:t>
            </a:r>
            <a:r>
              <a:rPr lang="el-GR" sz="2800" dirty="0" smtClean="0">
                <a:solidFill>
                  <a:schemeClr val="tx1"/>
                </a:solidFill>
                <a:cs typeface="Cambria"/>
              </a:rPr>
              <a:t> </a:t>
            </a:r>
            <a:r>
              <a:rPr lang="el-GR" sz="2800" spc="-20" dirty="0" smtClean="0">
                <a:solidFill>
                  <a:schemeClr val="tx1"/>
                </a:solidFill>
                <a:cs typeface="Cambria"/>
              </a:rPr>
              <a:t>ως</a:t>
            </a:r>
            <a:r>
              <a:rPr lang="el-GR" sz="2800" spc="-5" dirty="0" smtClean="0">
                <a:solidFill>
                  <a:schemeClr val="tx1"/>
                </a:solidFill>
                <a:cs typeface="Cambria"/>
              </a:rPr>
              <a:t> </a:t>
            </a:r>
            <a:r>
              <a:rPr lang="el-GR" sz="2800" spc="-15" dirty="0">
                <a:solidFill>
                  <a:schemeClr val="tx1"/>
                </a:solidFill>
                <a:cs typeface="Cambria"/>
              </a:rPr>
              <a:t>ε</a:t>
            </a:r>
            <a:r>
              <a:rPr lang="el-GR" sz="2800" spc="-35" dirty="0">
                <a:solidFill>
                  <a:schemeClr val="tx1"/>
                </a:solidFill>
                <a:cs typeface="Cambria"/>
              </a:rPr>
              <a:t>θ</a:t>
            </a:r>
            <a:r>
              <a:rPr lang="el-GR" sz="2800" spc="20" dirty="0">
                <a:solidFill>
                  <a:schemeClr val="tx1"/>
                </a:solidFill>
                <a:cs typeface="Cambria"/>
              </a:rPr>
              <a:t>ν</a:t>
            </a:r>
            <a:r>
              <a:rPr lang="el-GR" sz="2800" spc="-15" dirty="0">
                <a:solidFill>
                  <a:schemeClr val="tx1"/>
                </a:solidFill>
                <a:cs typeface="Cambria"/>
              </a:rPr>
              <a:t>οκεν</a:t>
            </a:r>
            <a:r>
              <a:rPr lang="el-GR" sz="2800" spc="-30" dirty="0">
                <a:solidFill>
                  <a:schemeClr val="tx1"/>
                </a:solidFill>
                <a:cs typeface="Cambria"/>
              </a:rPr>
              <a:t>τ</a:t>
            </a:r>
            <a:r>
              <a:rPr lang="el-GR" sz="2800" spc="-15" dirty="0">
                <a:solidFill>
                  <a:schemeClr val="tx1"/>
                </a:solidFill>
                <a:cs typeface="Cambria"/>
              </a:rPr>
              <a:t>ρική</a:t>
            </a:r>
            <a:r>
              <a:rPr lang="el-GR" sz="2800" spc="3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z="2800" spc="-15" dirty="0">
                <a:solidFill>
                  <a:schemeClr val="tx1"/>
                </a:solidFill>
                <a:cs typeface="Cambria"/>
              </a:rPr>
              <a:t>(δυ</a:t>
            </a:r>
            <a:r>
              <a:rPr lang="el-GR" sz="2800" spc="-30" dirty="0">
                <a:solidFill>
                  <a:schemeClr val="tx1"/>
                </a:solidFill>
                <a:cs typeface="Cambria"/>
              </a:rPr>
              <a:t>τ</a:t>
            </a:r>
            <a:r>
              <a:rPr lang="el-GR" sz="2800" spc="-10" dirty="0">
                <a:solidFill>
                  <a:schemeClr val="tx1"/>
                </a:solidFill>
                <a:cs typeface="Cambria"/>
              </a:rPr>
              <a:t>ι</a:t>
            </a:r>
            <a:r>
              <a:rPr lang="el-GR" sz="2800" spc="40" dirty="0">
                <a:solidFill>
                  <a:schemeClr val="tx1"/>
                </a:solidFill>
                <a:cs typeface="Cambria"/>
              </a:rPr>
              <a:t>κ</a:t>
            </a:r>
            <a:r>
              <a:rPr lang="el-GR" sz="2800" spc="-15" dirty="0">
                <a:solidFill>
                  <a:schemeClr val="tx1"/>
                </a:solidFill>
                <a:cs typeface="Cambria"/>
              </a:rPr>
              <a:t>οκεν</a:t>
            </a:r>
            <a:r>
              <a:rPr lang="el-GR" sz="2800" spc="-30" dirty="0">
                <a:solidFill>
                  <a:schemeClr val="tx1"/>
                </a:solidFill>
                <a:cs typeface="Cambria"/>
              </a:rPr>
              <a:t>τ</a:t>
            </a:r>
            <a:r>
              <a:rPr lang="el-GR" sz="2800" spc="-15" dirty="0">
                <a:solidFill>
                  <a:schemeClr val="tx1"/>
                </a:solidFill>
                <a:cs typeface="Cambria"/>
              </a:rPr>
              <a:t>ρική)</a:t>
            </a:r>
            <a:endParaRPr lang="el-GR" sz="2800" dirty="0">
              <a:solidFill>
                <a:schemeClr val="tx1"/>
              </a:solidFill>
              <a:cs typeface="Cambria"/>
            </a:endParaRPr>
          </a:p>
          <a:p>
            <a:pPr>
              <a:lnSpc>
                <a:spcPts val="1000"/>
              </a:lnSpc>
            </a:pPr>
            <a:endParaRPr lang="el-GR" sz="2800" dirty="0">
              <a:solidFill>
                <a:schemeClr val="tx1"/>
              </a:solidFill>
            </a:endParaRPr>
          </a:p>
          <a:p>
            <a:pPr>
              <a:lnSpc>
                <a:spcPts val="1000"/>
              </a:lnSpc>
              <a:spcBef>
                <a:spcPts val="6"/>
              </a:spcBef>
            </a:pPr>
            <a:endParaRPr lang="el-GR" sz="2800" dirty="0">
              <a:solidFill>
                <a:schemeClr val="tx1"/>
              </a:solidFill>
            </a:endParaRPr>
          </a:p>
          <a:p>
            <a:pPr marL="12700">
              <a:lnSpc>
                <a:spcPct val="100000"/>
              </a:lnSpc>
            </a:pPr>
            <a:r>
              <a:rPr lang="el-GR" sz="2800" spc="-15" dirty="0" smtClean="0">
                <a:solidFill>
                  <a:schemeClr val="tx1"/>
                </a:solidFill>
                <a:cs typeface="Cambria"/>
              </a:rPr>
              <a:t>Πολιτισμ</a:t>
            </a:r>
            <a:r>
              <a:rPr lang="el-GR" sz="2800" spc="-25" dirty="0" smtClean="0">
                <a:solidFill>
                  <a:schemeClr val="tx1"/>
                </a:solidFill>
                <a:cs typeface="Cambria"/>
              </a:rPr>
              <a:t>ι</a:t>
            </a:r>
            <a:r>
              <a:rPr lang="el-GR" sz="2800" spc="-15" dirty="0" smtClean="0">
                <a:solidFill>
                  <a:schemeClr val="tx1"/>
                </a:solidFill>
                <a:cs typeface="Cambria"/>
              </a:rPr>
              <a:t>κή</a:t>
            </a:r>
            <a:r>
              <a:rPr lang="el-GR" sz="2800" spc="35" dirty="0" smtClean="0">
                <a:solidFill>
                  <a:schemeClr val="tx1"/>
                </a:solidFill>
                <a:cs typeface="Cambria"/>
              </a:rPr>
              <a:t> </a:t>
            </a:r>
            <a:r>
              <a:rPr lang="el-GR" sz="2800" spc="20" dirty="0">
                <a:solidFill>
                  <a:schemeClr val="tx1"/>
                </a:solidFill>
                <a:cs typeface="Cambria"/>
              </a:rPr>
              <a:t>σ</a:t>
            </a:r>
            <a:r>
              <a:rPr lang="el-GR" sz="2800" spc="-45" dirty="0">
                <a:solidFill>
                  <a:schemeClr val="tx1"/>
                </a:solidFill>
                <a:cs typeface="Cambria"/>
              </a:rPr>
              <a:t>χ</a:t>
            </a:r>
            <a:r>
              <a:rPr lang="el-GR" sz="2800" spc="-15" dirty="0">
                <a:solidFill>
                  <a:schemeClr val="tx1"/>
                </a:solidFill>
                <a:cs typeface="Cambria"/>
              </a:rPr>
              <a:t>ε</a:t>
            </a:r>
            <a:r>
              <a:rPr lang="el-GR" sz="2800" spc="-30" dirty="0">
                <a:solidFill>
                  <a:schemeClr val="tx1"/>
                </a:solidFill>
                <a:cs typeface="Cambria"/>
              </a:rPr>
              <a:t>τ</a:t>
            </a:r>
            <a:r>
              <a:rPr lang="el-GR" sz="2800" spc="-10" dirty="0">
                <a:solidFill>
                  <a:schemeClr val="tx1"/>
                </a:solidFill>
                <a:cs typeface="Cambria"/>
              </a:rPr>
              <a:t>ι</a:t>
            </a:r>
            <a:r>
              <a:rPr lang="el-GR" sz="2800" spc="40" dirty="0">
                <a:solidFill>
                  <a:schemeClr val="tx1"/>
                </a:solidFill>
                <a:cs typeface="Cambria"/>
              </a:rPr>
              <a:t>κ</a:t>
            </a:r>
            <a:r>
              <a:rPr lang="el-GR" sz="2800" spc="-15" dirty="0">
                <a:solidFill>
                  <a:schemeClr val="tx1"/>
                </a:solidFill>
                <a:cs typeface="Cambria"/>
              </a:rPr>
              <a:t>ότητα</a:t>
            </a:r>
            <a:endParaRPr lang="el-GR" sz="2800" dirty="0">
              <a:solidFill>
                <a:schemeClr val="tx1"/>
              </a:solidFill>
              <a:cs typeface="Cambria"/>
            </a:endParaRPr>
          </a:p>
          <a:p>
            <a:pPr>
              <a:lnSpc>
                <a:spcPts val="950"/>
              </a:lnSpc>
              <a:spcBef>
                <a:spcPts val="44"/>
              </a:spcBef>
            </a:pPr>
            <a:endParaRPr lang="el-GR" sz="2800" dirty="0">
              <a:solidFill>
                <a:schemeClr val="tx1"/>
              </a:solidFill>
            </a:endParaRPr>
          </a:p>
          <a:p>
            <a:pPr>
              <a:lnSpc>
                <a:spcPts val="1000"/>
              </a:lnSpc>
            </a:pPr>
            <a:endParaRPr lang="el-GR" sz="2800" dirty="0">
              <a:solidFill>
                <a:schemeClr val="tx1"/>
              </a:solidFill>
            </a:endParaRPr>
          </a:p>
          <a:p>
            <a:pPr marL="355600" marR="269240" indent="-343535">
              <a:lnSpc>
                <a:spcPct val="100000"/>
              </a:lnSpc>
            </a:pPr>
            <a:r>
              <a:rPr lang="el-GR" sz="2800" spc="-55" dirty="0" smtClean="0">
                <a:solidFill>
                  <a:schemeClr val="tx1"/>
                </a:solidFill>
                <a:cs typeface="Cambria"/>
              </a:rPr>
              <a:t>Κ</a:t>
            </a:r>
            <a:r>
              <a:rPr lang="el-GR" sz="2800" spc="-20" dirty="0" smtClean="0">
                <a:solidFill>
                  <a:schemeClr val="tx1"/>
                </a:solidFill>
                <a:cs typeface="Cambria"/>
              </a:rPr>
              <a:t>ατα</a:t>
            </a:r>
            <a:r>
              <a:rPr lang="el-GR" sz="2800" spc="25" dirty="0" smtClean="0">
                <a:solidFill>
                  <a:schemeClr val="tx1"/>
                </a:solidFill>
                <a:cs typeface="Cambria"/>
              </a:rPr>
              <a:t>ν</a:t>
            </a:r>
            <a:r>
              <a:rPr lang="el-GR" sz="2800" spc="-15" dirty="0" smtClean="0">
                <a:solidFill>
                  <a:schemeClr val="tx1"/>
                </a:solidFill>
                <a:cs typeface="Cambria"/>
              </a:rPr>
              <a:t>όη</a:t>
            </a:r>
            <a:r>
              <a:rPr lang="el-GR" sz="2800" spc="-20" dirty="0" smtClean="0">
                <a:solidFill>
                  <a:schemeClr val="tx1"/>
                </a:solidFill>
                <a:cs typeface="Cambria"/>
              </a:rPr>
              <a:t>ση</a:t>
            </a:r>
            <a:r>
              <a:rPr lang="el-GR" sz="2800" spc="15" dirty="0" smtClean="0">
                <a:solidFill>
                  <a:schemeClr val="tx1"/>
                </a:solidFill>
                <a:cs typeface="Cambria"/>
              </a:rPr>
              <a:t> </a:t>
            </a:r>
            <a:r>
              <a:rPr lang="el-GR" sz="2800" spc="-20" dirty="0">
                <a:solidFill>
                  <a:schemeClr val="tx1"/>
                </a:solidFill>
                <a:cs typeface="Cambria"/>
              </a:rPr>
              <a:t>των</a:t>
            </a:r>
            <a:r>
              <a:rPr lang="el-GR" sz="2800" spc="-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z="2800" spc="-15" dirty="0">
                <a:solidFill>
                  <a:schemeClr val="tx1"/>
                </a:solidFill>
                <a:cs typeface="Cambria"/>
              </a:rPr>
              <a:t>πολιτισ</a:t>
            </a:r>
            <a:r>
              <a:rPr lang="el-GR" sz="2800" spc="-35" dirty="0">
                <a:solidFill>
                  <a:schemeClr val="tx1"/>
                </a:solidFill>
                <a:cs typeface="Cambria"/>
              </a:rPr>
              <a:t>μ</a:t>
            </a:r>
            <a:r>
              <a:rPr lang="el-GR" sz="2800" spc="-20" dirty="0">
                <a:solidFill>
                  <a:schemeClr val="tx1"/>
                </a:solidFill>
                <a:cs typeface="Cambria"/>
              </a:rPr>
              <a:t>ών</a:t>
            </a:r>
            <a:r>
              <a:rPr lang="el-GR" sz="2800" spc="1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z="2800" spc="-15" dirty="0">
                <a:solidFill>
                  <a:schemeClr val="tx1"/>
                </a:solidFill>
                <a:cs typeface="Cambria"/>
              </a:rPr>
              <a:t>μέ</a:t>
            </a:r>
            <a:r>
              <a:rPr lang="el-GR" sz="2800" spc="-35" dirty="0">
                <a:solidFill>
                  <a:schemeClr val="tx1"/>
                </a:solidFill>
                <a:cs typeface="Cambria"/>
              </a:rPr>
              <a:t>σ</a:t>
            </a:r>
            <a:r>
              <a:rPr lang="el-GR" sz="2800" spc="-20" dirty="0">
                <a:solidFill>
                  <a:schemeClr val="tx1"/>
                </a:solidFill>
                <a:cs typeface="Cambria"/>
              </a:rPr>
              <a:t>α</a:t>
            </a:r>
            <a:r>
              <a:rPr lang="el-GR" sz="2800" spc="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z="2800" spc="-20" dirty="0">
                <a:solidFill>
                  <a:schemeClr val="tx1"/>
                </a:solidFill>
                <a:cs typeface="Cambria"/>
              </a:rPr>
              <a:t>στα</a:t>
            </a:r>
            <a:r>
              <a:rPr lang="el-GR" sz="2800" spc="1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z="2800" spc="-15" dirty="0">
                <a:solidFill>
                  <a:schemeClr val="tx1"/>
                </a:solidFill>
                <a:cs typeface="Cambria"/>
              </a:rPr>
              <a:t>δι</a:t>
            </a:r>
            <a:r>
              <a:rPr lang="el-GR" sz="2800" spc="-10" dirty="0">
                <a:solidFill>
                  <a:schemeClr val="tx1"/>
                </a:solidFill>
                <a:cs typeface="Cambria"/>
              </a:rPr>
              <a:t>κ</a:t>
            </a:r>
            <a:r>
              <a:rPr lang="el-GR" sz="2800" spc="-20" dirty="0">
                <a:solidFill>
                  <a:schemeClr val="tx1"/>
                </a:solidFill>
                <a:cs typeface="Cambria"/>
              </a:rPr>
              <a:t>ά</a:t>
            </a:r>
            <a:r>
              <a:rPr lang="el-GR" sz="2800" spc="-15" dirty="0">
                <a:solidFill>
                  <a:schemeClr val="tx1"/>
                </a:solidFill>
                <a:cs typeface="Cambria"/>
              </a:rPr>
              <a:t> τους</a:t>
            </a:r>
            <a:r>
              <a:rPr lang="el-GR" sz="2800" spc="1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z="2800" spc="-15" dirty="0">
                <a:solidFill>
                  <a:schemeClr val="tx1"/>
                </a:solidFill>
                <a:cs typeface="Cambria"/>
              </a:rPr>
              <a:t>συμφραζόμενα</a:t>
            </a:r>
            <a:endParaRPr lang="el-GR" sz="2800" dirty="0">
              <a:solidFill>
                <a:schemeClr val="tx1"/>
              </a:solidFill>
              <a:cs typeface="Cambr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79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505200"/>
            <a:ext cx="3008313" cy="1921339"/>
          </a:xfrm>
        </p:spPr>
        <p:txBody>
          <a:bodyPr/>
          <a:lstStyle/>
          <a:p>
            <a:pPr marL="12065" marR="12700">
              <a:lnSpc>
                <a:spcPct val="100000"/>
              </a:lnSpc>
              <a:tabLst>
                <a:tab pos="355600" algn="l"/>
              </a:tabLst>
            </a:pPr>
            <a:r>
              <a:rPr lang="el-GR" dirty="0">
                <a:cs typeface="Cambria"/>
              </a:rPr>
              <a:t/>
            </a:r>
            <a:br>
              <a:rPr lang="el-GR" dirty="0">
                <a:cs typeface="Cambria"/>
              </a:rPr>
            </a:br>
            <a:r>
              <a:rPr lang="el-GR" b="1" spc="-10" dirty="0">
                <a:solidFill>
                  <a:schemeClr val="accent1"/>
                </a:solidFill>
                <a:cs typeface="Cambria"/>
              </a:rPr>
              <a:t>Σ</a:t>
            </a:r>
            <a:r>
              <a:rPr lang="el-GR" b="1" dirty="0">
                <a:solidFill>
                  <a:schemeClr val="accent1"/>
                </a:solidFill>
                <a:cs typeface="Cambria"/>
              </a:rPr>
              <a:t>ε τμήματα </a:t>
            </a:r>
            <a:r>
              <a:rPr lang="el-GR" b="1" spc="-50" dirty="0">
                <a:solidFill>
                  <a:schemeClr val="accent1"/>
                </a:solidFill>
                <a:cs typeface="Cambria"/>
              </a:rPr>
              <a:t>Α</a:t>
            </a:r>
            <a:r>
              <a:rPr lang="el-GR" b="1" dirty="0">
                <a:solidFill>
                  <a:schemeClr val="accent1"/>
                </a:solidFill>
                <a:cs typeface="Cambria"/>
              </a:rPr>
              <a:t>ν</a:t>
            </a:r>
            <a:r>
              <a:rPr lang="el-GR" b="1" spc="-10" dirty="0">
                <a:solidFill>
                  <a:schemeClr val="accent1"/>
                </a:solidFill>
                <a:cs typeface="Cambria"/>
              </a:rPr>
              <a:t>θ</a:t>
            </a:r>
            <a:r>
              <a:rPr lang="el-GR" b="1" dirty="0">
                <a:solidFill>
                  <a:schemeClr val="accent1"/>
                </a:solidFill>
                <a:cs typeface="Cambria"/>
              </a:rPr>
              <a:t>ρωπολ</a:t>
            </a:r>
            <a:r>
              <a:rPr lang="el-GR" b="1" spc="-40" dirty="0">
                <a:solidFill>
                  <a:schemeClr val="accent1"/>
                </a:solidFill>
                <a:cs typeface="Cambria"/>
              </a:rPr>
              <a:t>ο</a:t>
            </a:r>
            <a:r>
              <a:rPr lang="el-GR" b="1" dirty="0">
                <a:solidFill>
                  <a:schemeClr val="accent1"/>
                </a:solidFill>
                <a:cs typeface="Cambria"/>
              </a:rPr>
              <a:t>γίας</a:t>
            </a:r>
            <a:r>
              <a:rPr lang="el-GR" b="1" spc="-35" dirty="0">
                <a:solidFill>
                  <a:schemeClr val="accent1"/>
                </a:solidFill>
                <a:cs typeface="Cambria"/>
              </a:rPr>
              <a:t> </a:t>
            </a:r>
            <a:r>
              <a:rPr lang="el-GR" b="1" spc="-10" dirty="0">
                <a:solidFill>
                  <a:schemeClr val="accent1"/>
                </a:solidFill>
                <a:cs typeface="Cambria"/>
              </a:rPr>
              <a:t>σ</a:t>
            </a:r>
            <a:r>
              <a:rPr lang="el-GR" b="1" dirty="0">
                <a:solidFill>
                  <a:schemeClr val="accent1"/>
                </a:solidFill>
                <a:cs typeface="Cambria"/>
              </a:rPr>
              <a:t>τις</a:t>
            </a:r>
            <a:r>
              <a:rPr lang="el-GR" b="1" spc="-25" dirty="0">
                <a:solidFill>
                  <a:schemeClr val="accent1"/>
                </a:solidFill>
                <a:cs typeface="Cambria"/>
              </a:rPr>
              <a:t> </a:t>
            </a:r>
            <a:r>
              <a:rPr lang="el-GR" b="1" dirty="0" smtClean="0">
                <a:solidFill>
                  <a:schemeClr val="accent1"/>
                </a:solidFill>
                <a:cs typeface="Cambria"/>
              </a:rPr>
              <a:t>Η</a:t>
            </a:r>
            <a:r>
              <a:rPr lang="el-GR" b="1" spc="5" dirty="0" smtClean="0">
                <a:solidFill>
                  <a:schemeClr val="accent1"/>
                </a:solidFill>
                <a:cs typeface="Cambria"/>
              </a:rPr>
              <a:t>Π</a:t>
            </a:r>
            <a:r>
              <a:rPr lang="el-GR" b="1" dirty="0" smtClean="0">
                <a:solidFill>
                  <a:schemeClr val="accent1"/>
                </a:solidFill>
                <a:cs typeface="Cambria"/>
              </a:rPr>
              <a:t>Α</a:t>
            </a:r>
            <a:r>
              <a:rPr lang="en-US" dirty="0" smtClean="0">
                <a:solidFill>
                  <a:srgbClr val="000000"/>
                </a:solidFill>
                <a:cs typeface="Cambria"/>
              </a:rPr>
              <a:t/>
            </a:r>
            <a:br>
              <a:rPr lang="en-US" dirty="0" smtClean="0">
                <a:solidFill>
                  <a:srgbClr val="000000"/>
                </a:solidFill>
                <a:cs typeface="Cambria"/>
              </a:rPr>
            </a:br>
            <a:r>
              <a:rPr lang="el-GR" dirty="0">
                <a:solidFill>
                  <a:srgbClr val="000000"/>
                </a:solidFill>
              </a:rPr>
              <a:t/>
            </a:r>
            <a:br>
              <a:rPr lang="el-GR" dirty="0">
                <a:solidFill>
                  <a:srgbClr val="000000"/>
                </a:solidFill>
              </a:rPr>
            </a:br>
            <a:r>
              <a:rPr lang="el-GR" u="sng" dirty="0">
                <a:solidFill>
                  <a:srgbClr val="000000"/>
                </a:solidFill>
                <a:cs typeface="Cambria"/>
              </a:rPr>
              <a:t>4</a:t>
            </a:r>
            <a:r>
              <a:rPr lang="el-GR" u="sng" spc="-10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u="sng" spc="-155" dirty="0" smtClean="0">
                <a:solidFill>
                  <a:srgbClr val="000000"/>
                </a:solidFill>
                <a:cs typeface="Cambria"/>
              </a:rPr>
              <a:t>Τ</a:t>
            </a:r>
            <a:r>
              <a:rPr lang="el-GR" u="sng" dirty="0" smtClean="0">
                <a:solidFill>
                  <a:srgbClr val="000000"/>
                </a:solidFill>
                <a:cs typeface="Cambria"/>
              </a:rPr>
              <a:t>ομείς (4 </a:t>
            </a:r>
            <a:r>
              <a:rPr lang="en-US" u="sng" dirty="0" smtClean="0">
                <a:solidFill>
                  <a:srgbClr val="000000"/>
                </a:solidFill>
                <a:cs typeface="Cambria"/>
              </a:rPr>
              <a:t>field)</a:t>
            </a:r>
            <a:r>
              <a:rPr lang="el-GR" u="sng" dirty="0">
                <a:solidFill>
                  <a:srgbClr val="000000"/>
                </a:solidFill>
                <a:cs typeface="Cambria"/>
              </a:rPr>
              <a:t/>
            </a:r>
            <a:br>
              <a:rPr lang="el-GR" u="sng" dirty="0">
                <a:solidFill>
                  <a:srgbClr val="000000"/>
                </a:solidFill>
                <a:cs typeface="Cambria"/>
              </a:rPr>
            </a:br>
            <a:r>
              <a:rPr lang="en-US" u="sng" dirty="0" smtClean="0">
                <a:solidFill>
                  <a:srgbClr val="000000"/>
                </a:solidFill>
                <a:cs typeface="Cambria"/>
              </a:rPr>
              <a:t>-</a:t>
            </a:r>
            <a:r>
              <a:rPr lang="el-GR" dirty="0" smtClean="0">
                <a:solidFill>
                  <a:srgbClr val="000000"/>
                </a:solidFill>
                <a:cs typeface="Cambria"/>
              </a:rPr>
              <a:t>Π</a:t>
            </a:r>
            <a:r>
              <a:rPr lang="el-GR" spc="5" dirty="0" smtClean="0">
                <a:solidFill>
                  <a:srgbClr val="000000"/>
                </a:solidFill>
                <a:cs typeface="Cambria"/>
              </a:rPr>
              <a:t>ο</a:t>
            </a:r>
            <a:r>
              <a:rPr lang="el-GR" dirty="0" smtClean="0">
                <a:solidFill>
                  <a:srgbClr val="000000"/>
                </a:solidFill>
                <a:cs typeface="Cambria"/>
              </a:rPr>
              <a:t>λ</a:t>
            </a:r>
            <a:r>
              <a:rPr lang="el-GR" spc="-15" dirty="0" smtClean="0">
                <a:solidFill>
                  <a:srgbClr val="000000"/>
                </a:solidFill>
                <a:cs typeface="Cambria"/>
              </a:rPr>
              <a:t>ι</a:t>
            </a:r>
            <a:r>
              <a:rPr lang="el-GR" dirty="0" smtClean="0">
                <a:solidFill>
                  <a:srgbClr val="000000"/>
                </a:solidFill>
                <a:cs typeface="Cambria"/>
              </a:rPr>
              <a:t>τι</a:t>
            </a:r>
            <a:r>
              <a:rPr lang="el-GR" spc="-10" dirty="0" smtClean="0">
                <a:solidFill>
                  <a:srgbClr val="000000"/>
                </a:solidFill>
                <a:cs typeface="Cambria"/>
              </a:rPr>
              <a:t>σ</a:t>
            </a:r>
            <a:r>
              <a:rPr lang="el-GR" dirty="0" smtClean="0">
                <a:solidFill>
                  <a:srgbClr val="000000"/>
                </a:solidFill>
                <a:cs typeface="Cambria"/>
              </a:rPr>
              <a:t>μ</a:t>
            </a:r>
            <a:r>
              <a:rPr lang="el-GR" spc="-10" dirty="0" smtClean="0">
                <a:solidFill>
                  <a:srgbClr val="000000"/>
                </a:solidFill>
                <a:cs typeface="Cambria"/>
              </a:rPr>
              <a:t>ι</a:t>
            </a:r>
            <a:r>
              <a:rPr lang="el-GR" dirty="0" smtClean="0">
                <a:solidFill>
                  <a:srgbClr val="000000"/>
                </a:solidFill>
                <a:cs typeface="Cambria"/>
              </a:rPr>
              <a:t>κή </a:t>
            </a:r>
            <a:r>
              <a:rPr lang="el-GR" dirty="0">
                <a:solidFill>
                  <a:srgbClr val="000000"/>
                </a:solidFill>
                <a:cs typeface="Cambria"/>
              </a:rPr>
              <a:t>α</a:t>
            </a:r>
            <a:r>
              <a:rPr lang="el-GR" spc="-10" dirty="0">
                <a:solidFill>
                  <a:srgbClr val="000000"/>
                </a:solidFill>
                <a:cs typeface="Cambria"/>
              </a:rPr>
              <a:t>ν</a:t>
            </a:r>
            <a:r>
              <a:rPr lang="el-GR" dirty="0">
                <a:solidFill>
                  <a:srgbClr val="000000"/>
                </a:solidFill>
                <a:cs typeface="Cambria"/>
              </a:rPr>
              <a:t>θρ</a:t>
            </a:r>
            <a:r>
              <a:rPr lang="el-GR" spc="-15" dirty="0">
                <a:solidFill>
                  <a:srgbClr val="000000"/>
                </a:solidFill>
                <a:cs typeface="Cambria"/>
              </a:rPr>
              <a:t>ω</a:t>
            </a:r>
            <a:r>
              <a:rPr lang="el-GR" dirty="0">
                <a:solidFill>
                  <a:srgbClr val="000000"/>
                </a:solidFill>
                <a:cs typeface="Cambria"/>
              </a:rPr>
              <a:t>πο</a:t>
            </a:r>
            <a:r>
              <a:rPr lang="el-GR" spc="-10" dirty="0">
                <a:solidFill>
                  <a:srgbClr val="000000"/>
                </a:solidFill>
                <a:cs typeface="Cambria"/>
              </a:rPr>
              <a:t>λ</a:t>
            </a:r>
            <a:r>
              <a:rPr lang="el-GR" spc="-35" dirty="0">
                <a:solidFill>
                  <a:srgbClr val="000000"/>
                </a:solidFill>
                <a:cs typeface="Cambria"/>
              </a:rPr>
              <a:t>ο</a:t>
            </a:r>
            <a:r>
              <a:rPr lang="el-GR" dirty="0">
                <a:solidFill>
                  <a:srgbClr val="000000"/>
                </a:solidFill>
                <a:cs typeface="Cambria"/>
              </a:rPr>
              <a:t>γία</a:t>
            </a:r>
            <a:br>
              <a:rPr lang="el-GR" dirty="0">
                <a:solidFill>
                  <a:srgbClr val="000000"/>
                </a:solidFill>
                <a:cs typeface="Cambria"/>
              </a:rPr>
            </a:br>
            <a:r>
              <a:rPr lang="en-US" dirty="0" smtClean="0">
                <a:solidFill>
                  <a:srgbClr val="000000"/>
                </a:solidFill>
                <a:cs typeface="Cambria"/>
              </a:rPr>
              <a:t>-</a:t>
            </a:r>
            <a:r>
              <a:rPr lang="el-GR" dirty="0" smtClean="0">
                <a:solidFill>
                  <a:srgbClr val="000000"/>
                </a:solidFill>
                <a:cs typeface="Cambria"/>
              </a:rPr>
              <a:t>Α</a:t>
            </a:r>
            <a:r>
              <a:rPr lang="el-GR" spc="-25" dirty="0" smtClean="0">
                <a:solidFill>
                  <a:srgbClr val="000000"/>
                </a:solidFill>
                <a:cs typeface="Cambria"/>
              </a:rPr>
              <a:t>ρ</a:t>
            </a:r>
            <a:r>
              <a:rPr lang="el-GR" spc="-15" dirty="0" smtClean="0">
                <a:solidFill>
                  <a:srgbClr val="000000"/>
                </a:solidFill>
                <a:cs typeface="Cambria"/>
              </a:rPr>
              <a:t>χ</a:t>
            </a:r>
            <a:r>
              <a:rPr lang="el-GR" dirty="0" smtClean="0">
                <a:solidFill>
                  <a:srgbClr val="000000"/>
                </a:solidFill>
                <a:cs typeface="Cambria"/>
              </a:rPr>
              <a:t>αιολ</a:t>
            </a:r>
            <a:r>
              <a:rPr lang="el-GR" spc="-40" dirty="0" smtClean="0">
                <a:solidFill>
                  <a:srgbClr val="000000"/>
                </a:solidFill>
                <a:cs typeface="Cambria"/>
              </a:rPr>
              <a:t>ο</a:t>
            </a:r>
            <a:r>
              <a:rPr lang="el-GR" dirty="0" smtClean="0">
                <a:solidFill>
                  <a:srgbClr val="000000"/>
                </a:solidFill>
                <a:cs typeface="Cambria"/>
              </a:rPr>
              <a:t>γία</a:t>
            </a:r>
            <a:r>
              <a:rPr lang="el-GR" dirty="0">
                <a:solidFill>
                  <a:srgbClr val="000000"/>
                </a:solidFill>
                <a:cs typeface="Cambria"/>
              </a:rPr>
              <a:t/>
            </a:r>
            <a:br>
              <a:rPr lang="el-GR" dirty="0">
                <a:solidFill>
                  <a:srgbClr val="000000"/>
                </a:solidFill>
                <a:cs typeface="Cambria"/>
              </a:rPr>
            </a:br>
            <a:r>
              <a:rPr lang="en-US" dirty="0" smtClean="0">
                <a:solidFill>
                  <a:srgbClr val="000000"/>
                </a:solidFill>
                <a:cs typeface="Cambria"/>
              </a:rPr>
              <a:t>-</a:t>
            </a:r>
            <a:r>
              <a:rPr lang="el-GR" dirty="0" smtClean="0">
                <a:solidFill>
                  <a:srgbClr val="000000"/>
                </a:solidFill>
                <a:cs typeface="Cambria"/>
              </a:rPr>
              <a:t>Γλω</a:t>
            </a:r>
            <a:r>
              <a:rPr lang="el-GR" spc="-15" dirty="0" smtClean="0">
                <a:solidFill>
                  <a:srgbClr val="000000"/>
                </a:solidFill>
                <a:cs typeface="Cambria"/>
              </a:rPr>
              <a:t>σ</a:t>
            </a:r>
            <a:r>
              <a:rPr lang="el-GR" spc="-10" dirty="0" smtClean="0">
                <a:solidFill>
                  <a:srgbClr val="000000"/>
                </a:solidFill>
                <a:cs typeface="Cambria"/>
              </a:rPr>
              <a:t>σ</a:t>
            </a:r>
            <a:r>
              <a:rPr lang="el-GR" dirty="0" smtClean="0">
                <a:solidFill>
                  <a:srgbClr val="000000"/>
                </a:solidFill>
                <a:cs typeface="Cambria"/>
              </a:rPr>
              <a:t>ολ</a:t>
            </a:r>
            <a:r>
              <a:rPr lang="el-GR" spc="-35" dirty="0" smtClean="0">
                <a:solidFill>
                  <a:srgbClr val="000000"/>
                </a:solidFill>
                <a:cs typeface="Cambria"/>
              </a:rPr>
              <a:t>ο</a:t>
            </a:r>
            <a:r>
              <a:rPr lang="el-GR" dirty="0" smtClean="0">
                <a:solidFill>
                  <a:srgbClr val="000000"/>
                </a:solidFill>
                <a:cs typeface="Cambria"/>
              </a:rPr>
              <a:t>γία</a:t>
            </a:r>
            <a:r>
              <a:rPr lang="el-GR" dirty="0">
                <a:solidFill>
                  <a:srgbClr val="000000"/>
                </a:solidFill>
                <a:cs typeface="Cambria"/>
              </a:rPr>
              <a:t/>
            </a:r>
            <a:br>
              <a:rPr lang="el-GR" dirty="0">
                <a:solidFill>
                  <a:srgbClr val="000000"/>
                </a:solidFill>
                <a:cs typeface="Cambria"/>
              </a:rPr>
            </a:br>
            <a:r>
              <a:rPr lang="en-US" dirty="0" smtClean="0">
                <a:solidFill>
                  <a:srgbClr val="000000"/>
                </a:solidFill>
                <a:cs typeface="Cambria"/>
              </a:rPr>
              <a:t>-</a:t>
            </a:r>
            <a:r>
              <a:rPr lang="el-GR" dirty="0" smtClean="0">
                <a:solidFill>
                  <a:srgbClr val="000000"/>
                </a:solidFill>
                <a:cs typeface="Cambria"/>
              </a:rPr>
              <a:t>Φυ</a:t>
            </a:r>
            <a:r>
              <a:rPr lang="el-GR" spc="-15" dirty="0" smtClean="0">
                <a:solidFill>
                  <a:srgbClr val="000000"/>
                </a:solidFill>
                <a:cs typeface="Cambria"/>
              </a:rPr>
              <a:t>σ</a:t>
            </a:r>
            <a:r>
              <a:rPr lang="el-GR" dirty="0" smtClean="0">
                <a:solidFill>
                  <a:srgbClr val="000000"/>
                </a:solidFill>
                <a:cs typeface="Cambria"/>
              </a:rPr>
              <a:t>ική </a:t>
            </a:r>
            <a:r>
              <a:rPr lang="el-GR" dirty="0">
                <a:solidFill>
                  <a:srgbClr val="000000"/>
                </a:solidFill>
                <a:cs typeface="Cambria"/>
              </a:rPr>
              <a:t>αν</a:t>
            </a:r>
            <a:r>
              <a:rPr lang="el-GR" spc="-10" dirty="0">
                <a:solidFill>
                  <a:srgbClr val="000000"/>
                </a:solidFill>
                <a:cs typeface="Cambria"/>
              </a:rPr>
              <a:t>θ</a:t>
            </a:r>
            <a:r>
              <a:rPr lang="el-GR" dirty="0">
                <a:solidFill>
                  <a:srgbClr val="000000"/>
                </a:solidFill>
                <a:cs typeface="Cambria"/>
              </a:rPr>
              <a:t>ρωπολ</a:t>
            </a:r>
            <a:r>
              <a:rPr lang="el-GR" spc="-40" dirty="0">
                <a:solidFill>
                  <a:srgbClr val="000000"/>
                </a:solidFill>
                <a:cs typeface="Cambria"/>
              </a:rPr>
              <a:t>ο</a:t>
            </a:r>
            <a:r>
              <a:rPr lang="el-GR" dirty="0">
                <a:solidFill>
                  <a:srgbClr val="000000"/>
                </a:solidFill>
                <a:cs typeface="Cambria"/>
              </a:rPr>
              <a:t>γία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bject 5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2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l-GR" sz="3200" dirty="0">
                <a:solidFill>
                  <a:schemeClr val="accent1"/>
                </a:solidFill>
                <a:latin typeface="Palatino Linotype"/>
                <a:cs typeface="Palatino Linotype"/>
              </a:rPr>
              <a:t>Κριτική</a:t>
            </a:r>
            <a:r>
              <a:rPr lang="el-GR" sz="3200" spc="-10" dirty="0">
                <a:solidFill>
                  <a:schemeClr val="accent1"/>
                </a:solidFill>
                <a:latin typeface="Palatino Linotype"/>
                <a:cs typeface="Palatino Linotype"/>
              </a:rPr>
              <a:t> </a:t>
            </a:r>
            <a:r>
              <a:rPr lang="el-GR" sz="3200" dirty="0">
                <a:solidFill>
                  <a:schemeClr val="accent1"/>
                </a:solidFill>
                <a:latin typeface="Palatino Linotype"/>
                <a:cs typeface="Palatino Linotype"/>
              </a:rPr>
              <a:t>του </a:t>
            </a:r>
            <a:r>
              <a:rPr lang="el-GR" sz="3200" spc="5" dirty="0">
                <a:solidFill>
                  <a:schemeClr val="accent1"/>
                </a:solidFill>
                <a:latin typeface="Palatino Linotype"/>
                <a:cs typeface="Palatino Linotype"/>
              </a:rPr>
              <a:t>«</a:t>
            </a:r>
            <a:r>
              <a:rPr lang="el-GR" sz="3200" dirty="0">
                <a:solidFill>
                  <a:schemeClr val="accent1"/>
                </a:solidFill>
                <a:latin typeface="Palatino Linotype"/>
                <a:cs typeface="Palatino Linotype"/>
              </a:rPr>
              <a:t>εθνογραφικού</a:t>
            </a:r>
            <a:r>
              <a:rPr lang="el-GR" sz="3200" spc="-35" dirty="0">
                <a:solidFill>
                  <a:schemeClr val="accent1"/>
                </a:solidFill>
                <a:latin typeface="Palatino Linotype"/>
                <a:cs typeface="Palatino Linotype"/>
              </a:rPr>
              <a:t> </a:t>
            </a:r>
            <a:r>
              <a:rPr lang="el-GR" sz="3200" dirty="0">
                <a:solidFill>
                  <a:schemeClr val="accent1"/>
                </a:solidFill>
                <a:latin typeface="Palatino Linotype"/>
                <a:cs typeface="Palatino Linotype"/>
              </a:rPr>
              <a:t>ρ</a:t>
            </a:r>
            <a:r>
              <a:rPr lang="el-GR" sz="3200" spc="-15" dirty="0">
                <a:solidFill>
                  <a:schemeClr val="accent1"/>
                </a:solidFill>
                <a:latin typeface="Palatino Linotype"/>
                <a:cs typeface="Palatino Linotype"/>
              </a:rPr>
              <a:t>ε</a:t>
            </a:r>
            <a:r>
              <a:rPr lang="el-GR" sz="3200" dirty="0">
                <a:solidFill>
                  <a:schemeClr val="accent1"/>
                </a:solidFill>
                <a:latin typeface="Palatino Linotype"/>
                <a:cs typeface="Palatino Linotype"/>
              </a:rPr>
              <a:t>αλισμού»,</a:t>
            </a:r>
            <a:br>
              <a:rPr lang="el-GR" sz="3200" dirty="0">
                <a:solidFill>
                  <a:schemeClr val="accent1"/>
                </a:solidFill>
                <a:latin typeface="Palatino Linotype"/>
                <a:cs typeface="Palatino Linotype"/>
              </a:rPr>
            </a:br>
            <a:r>
              <a:rPr lang="el-GR" sz="3200" b="1" dirty="0">
                <a:solidFill>
                  <a:schemeClr val="accent1"/>
                </a:solidFill>
                <a:latin typeface="Palatino Linotype"/>
                <a:cs typeface="Palatino Linotype"/>
              </a:rPr>
              <a:t>του «εθνογραφικ</a:t>
            </a:r>
            <a:r>
              <a:rPr lang="el-GR" sz="3200" b="1" spc="-15" dirty="0">
                <a:solidFill>
                  <a:schemeClr val="accent1"/>
                </a:solidFill>
                <a:latin typeface="Palatino Linotype"/>
                <a:cs typeface="Palatino Linotype"/>
              </a:rPr>
              <a:t>ο</a:t>
            </a:r>
            <a:r>
              <a:rPr lang="el-GR" sz="3200" b="1" dirty="0">
                <a:solidFill>
                  <a:schemeClr val="accent1"/>
                </a:solidFill>
                <a:latin typeface="Palatino Linotype"/>
                <a:cs typeface="Palatino Linotype"/>
              </a:rPr>
              <a:t>ύ</a:t>
            </a:r>
            <a:r>
              <a:rPr lang="el-GR" sz="3200" b="1" spc="-15" dirty="0">
                <a:solidFill>
                  <a:schemeClr val="accent1"/>
                </a:solidFill>
                <a:latin typeface="Palatino Linotype"/>
                <a:cs typeface="Palatino Linotype"/>
              </a:rPr>
              <a:t> </a:t>
            </a:r>
            <a:r>
              <a:rPr lang="el-GR" sz="3200" b="1" dirty="0">
                <a:solidFill>
                  <a:schemeClr val="accent1"/>
                </a:solidFill>
                <a:latin typeface="Palatino Linotype"/>
                <a:cs typeface="Palatino Linotype"/>
              </a:rPr>
              <a:t>παρόντος</a:t>
            </a:r>
            <a:r>
              <a:rPr lang="el-GR" sz="3200" dirty="0">
                <a:solidFill>
                  <a:schemeClr val="accent1"/>
                </a:solidFill>
                <a:latin typeface="Palatino Linotype"/>
                <a:cs typeface="Palatino Linotype"/>
              </a:rPr>
              <a:t>»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965" marR="413384" indent="-342900">
              <a:buClr>
                <a:srgbClr val="A1C716"/>
              </a:buClr>
              <a:buFont typeface="Arial"/>
              <a:buChar char="•"/>
              <a:tabLst>
                <a:tab pos="355600" algn="l"/>
              </a:tabLst>
            </a:pPr>
            <a:r>
              <a:rPr lang="el-GR" dirty="0">
                <a:solidFill>
                  <a:schemeClr val="tx1"/>
                </a:solidFill>
                <a:cs typeface="Palatino Linotype"/>
              </a:rPr>
              <a:t>J</a:t>
            </a:r>
            <a:r>
              <a:rPr lang="el-GR" spc="5" dirty="0">
                <a:solidFill>
                  <a:schemeClr val="tx1"/>
                </a:solidFill>
                <a:cs typeface="Palatino Linotype"/>
              </a:rPr>
              <a:t>a</a:t>
            </a:r>
            <a:r>
              <a:rPr lang="el-GR" dirty="0">
                <a:solidFill>
                  <a:schemeClr val="tx1"/>
                </a:solidFill>
                <a:cs typeface="Palatino Linotype"/>
              </a:rPr>
              <a:t>mes</a:t>
            </a:r>
            <a:r>
              <a:rPr lang="el-GR" spc="-25" dirty="0">
                <a:solidFill>
                  <a:schemeClr val="tx1"/>
                </a:solidFill>
                <a:cs typeface="Palatino Linotype"/>
              </a:rPr>
              <a:t> </a:t>
            </a:r>
            <a:r>
              <a:rPr lang="el-GR" dirty="0">
                <a:solidFill>
                  <a:schemeClr val="tx1"/>
                </a:solidFill>
                <a:cs typeface="Palatino Linotype"/>
              </a:rPr>
              <a:t>Cli</a:t>
            </a:r>
            <a:r>
              <a:rPr lang="el-GR" spc="5" dirty="0">
                <a:solidFill>
                  <a:schemeClr val="tx1"/>
                </a:solidFill>
                <a:cs typeface="Palatino Linotype"/>
              </a:rPr>
              <a:t>f</a:t>
            </a:r>
            <a:r>
              <a:rPr lang="el-GR" dirty="0">
                <a:solidFill>
                  <a:schemeClr val="tx1"/>
                </a:solidFill>
                <a:cs typeface="Palatino Linotype"/>
              </a:rPr>
              <a:t>ford</a:t>
            </a:r>
            <a:r>
              <a:rPr lang="el-GR" spc="-30" dirty="0">
                <a:solidFill>
                  <a:schemeClr val="tx1"/>
                </a:solidFill>
                <a:cs typeface="Palatino Linotype"/>
              </a:rPr>
              <a:t> </a:t>
            </a:r>
            <a:r>
              <a:rPr lang="el-GR" dirty="0">
                <a:solidFill>
                  <a:schemeClr val="tx1"/>
                </a:solidFill>
                <a:cs typeface="Palatino Linotype"/>
              </a:rPr>
              <a:t>&amp;</a:t>
            </a:r>
            <a:r>
              <a:rPr lang="el-GR" spc="-10" dirty="0">
                <a:solidFill>
                  <a:schemeClr val="tx1"/>
                </a:solidFill>
                <a:cs typeface="Palatino Linotype"/>
              </a:rPr>
              <a:t> </a:t>
            </a:r>
            <a:r>
              <a:rPr lang="el-GR" dirty="0">
                <a:solidFill>
                  <a:schemeClr val="tx1"/>
                </a:solidFill>
                <a:cs typeface="Palatino Linotype"/>
              </a:rPr>
              <a:t>Ge</a:t>
            </a:r>
            <a:r>
              <a:rPr lang="el-GR" spc="-10" dirty="0">
                <a:solidFill>
                  <a:schemeClr val="tx1"/>
                </a:solidFill>
                <a:cs typeface="Palatino Linotype"/>
              </a:rPr>
              <a:t>o</a:t>
            </a:r>
            <a:r>
              <a:rPr lang="el-GR" dirty="0">
                <a:solidFill>
                  <a:schemeClr val="tx1"/>
                </a:solidFill>
                <a:cs typeface="Palatino Linotype"/>
              </a:rPr>
              <a:t>rge</a:t>
            </a:r>
            <a:r>
              <a:rPr lang="el-GR" spc="-10" dirty="0">
                <a:solidFill>
                  <a:schemeClr val="tx1"/>
                </a:solidFill>
                <a:cs typeface="Palatino Linotype"/>
              </a:rPr>
              <a:t> </a:t>
            </a:r>
            <a:r>
              <a:rPr lang="el-GR" dirty="0">
                <a:solidFill>
                  <a:schemeClr val="tx1"/>
                </a:solidFill>
                <a:cs typeface="Palatino Linotype"/>
              </a:rPr>
              <a:t>Marcus, </a:t>
            </a:r>
            <a:r>
              <a:rPr lang="el-GR" i="1" spc="-35" dirty="0">
                <a:solidFill>
                  <a:schemeClr val="tx1"/>
                </a:solidFill>
                <a:cs typeface="Palatino Linotype"/>
              </a:rPr>
              <a:t>W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riting</a:t>
            </a:r>
            <a:r>
              <a:rPr lang="el-GR" i="1" spc="-45" dirty="0">
                <a:solidFill>
                  <a:schemeClr val="tx1"/>
                </a:solidFill>
                <a:cs typeface="Palatino Linotype"/>
              </a:rPr>
              <a:t> 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Cu</a:t>
            </a:r>
            <a:r>
              <a:rPr lang="el-GR" i="1" spc="-10" dirty="0">
                <a:solidFill>
                  <a:schemeClr val="tx1"/>
                </a:solidFill>
                <a:cs typeface="Palatino Linotype"/>
              </a:rPr>
              <a:t>l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tu</a:t>
            </a:r>
            <a:r>
              <a:rPr lang="el-GR" i="1" spc="-40" dirty="0">
                <a:solidFill>
                  <a:schemeClr val="tx1"/>
                </a:solidFill>
                <a:cs typeface="Palatino Linotype"/>
              </a:rPr>
              <a:t>r</a:t>
            </a:r>
            <a:r>
              <a:rPr lang="el-GR" i="1" spc="5" dirty="0">
                <a:solidFill>
                  <a:schemeClr val="tx1"/>
                </a:solidFill>
                <a:cs typeface="Palatino Linotype"/>
              </a:rPr>
              <a:t>e</a:t>
            </a:r>
            <a:r>
              <a:rPr lang="el-GR" dirty="0">
                <a:solidFill>
                  <a:schemeClr val="tx1"/>
                </a:solidFill>
                <a:cs typeface="Palatino Linotype"/>
              </a:rPr>
              <a:t>:</a:t>
            </a:r>
            <a:r>
              <a:rPr lang="el-GR" spc="-20" dirty="0">
                <a:solidFill>
                  <a:schemeClr val="tx1"/>
                </a:solidFill>
                <a:cs typeface="Palatino Linotype"/>
              </a:rPr>
              <a:t> 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The</a:t>
            </a:r>
            <a:r>
              <a:rPr lang="el-GR" i="1" spc="-15" dirty="0">
                <a:solidFill>
                  <a:schemeClr val="tx1"/>
                </a:solidFill>
                <a:cs typeface="Palatino Linotype"/>
              </a:rPr>
              <a:t> 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Poetics</a:t>
            </a:r>
            <a:r>
              <a:rPr lang="el-GR" i="1" spc="-25" dirty="0">
                <a:solidFill>
                  <a:schemeClr val="tx1"/>
                </a:solidFill>
                <a:cs typeface="Palatino Linotype"/>
              </a:rPr>
              <a:t> 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and Po</a:t>
            </a:r>
            <a:r>
              <a:rPr lang="el-GR" i="1" spc="-10" dirty="0">
                <a:solidFill>
                  <a:schemeClr val="tx1"/>
                </a:solidFill>
                <a:cs typeface="Palatino Linotype"/>
              </a:rPr>
              <a:t>l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itics</a:t>
            </a:r>
            <a:r>
              <a:rPr lang="el-GR" i="1" spc="-40" dirty="0">
                <a:solidFill>
                  <a:schemeClr val="tx1"/>
                </a:solidFill>
                <a:cs typeface="Palatino Linotype"/>
              </a:rPr>
              <a:t> 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of</a:t>
            </a:r>
            <a:r>
              <a:rPr lang="el-GR" i="1" spc="-5" dirty="0">
                <a:solidFill>
                  <a:schemeClr val="tx1"/>
                </a:solidFill>
                <a:cs typeface="Palatino Linotype"/>
              </a:rPr>
              <a:t> 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E</a:t>
            </a:r>
            <a:r>
              <a:rPr lang="el-GR" i="1" spc="5" dirty="0">
                <a:solidFill>
                  <a:schemeClr val="tx1"/>
                </a:solidFill>
                <a:cs typeface="Palatino Linotype"/>
              </a:rPr>
              <a:t>t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h</a:t>
            </a:r>
            <a:r>
              <a:rPr lang="el-GR" i="1" spc="5" dirty="0">
                <a:solidFill>
                  <a:schemeClr val="tx1"/>
                </a:solidFill>
                <a:cs typeface="Palatino Linotype"/>
              </a:rPr>
              <a:t>n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ography</a:t>
            </a:r>
            <a:r>
              <a:rPr lang="el-GR" dirty="0">
                <a:solidFill>
                  <a:schemeClr val="tx1"/>
                </a:solidFill>
                <a:cs typeface="Palatino Linotype"/>
              </a:rPr>
              <a:t>, 1</a:t>
            </a:r>
            <a:r>
              <a:rPr lang="el-GR" spc="5" dirty="0">
                <a:solidFill>
                  <a:schemeClr val="tx1"/>
                </a:solidFill>
                <a:cs typeface="Palatino Linotype"/>
              </a:rPr>
              <a:t>98</a:t>
            </a:r>
            <a:r>
              <a:rPr lang="el-GR" dirty="0">
                <a:solidFill>
                  <a:schemeClr val="tx1"/>
                </a:solidFill>
                <a:cs typeface="Palatino Linotype"/>
              </a:rPr>
              <a:t>6</a:t>
            </a:r>
          </a:p>
          <a:p>
            <a:pPr marL="12065" marR="413384">
              <a:buClr>
                <a:srgbClr val="A1C716"/>
              </a:buClr>
              <a:tabLst>
                <a:tab pos="355600" algn="l"/>
              </a:tabLst>
            </a:pPr>
            <a:endParaRPr lang="el-GR" dirty="0">
              <a:solidFill>
                <a:schemeClr val="tx1"/>
              </a:solidFill>
              <a:cs typeface="Palatino Linotype"/>
            </a:endParaRPr>
          </a:p>
          <a:p>
            <a:pPr marL="354965" marR="413384" indent="-342900">
              <a:buClr>
                <a:srgbClr val="A1C716"/>
              </a:buClr>
              <a:buFont typeface="Arial"/>
              <a:buChar char="•"/>
              <a:tabLst>
                <a:tab pos="355600" algn="l"/>
              </a:tabLst>
            </a:pPr>
            <a:r>
              <a:rPr lang="el-GR" dirty="0">
                <a:solidFill>
                  <a:schemeClr val="tx1"/>
                </a:solidFill>
                <a:cs typeface="Palatino Linotype"/>
              </a:rPr>
              <a:t>Johann</a:t>
            </a:r>
            <a:r>
              <a:rPr lang="el-GR" spc="-10" dirty="0">
                <a:solidFill>
                  <a:schemeClr val="tx1"/>
                </a:solidFill>
                <a:cs typeface="Palatino Linotype"/>
              </a:rPr>
              <a:t>e</a:t>
            </a:r>
            <a:r>
              <a:rPr lang="el-GR" dirty="0">
                <a:solidFill>
                  <a:schemeClr val="tx1"/>
                </a:solidFill>
                <a:cs typeface="Palatino Linotype"/>
              </a:rPr>
              <a:t>s</a:t>
            </a:r>
            <a:r>
              <a:rPr lang="el-GR" spc="-35" dirty="0">
                <a:solidFill>
                  <a:schemeClr val="tx1"/>
                </a:solidFill>
                <a:cs typeface="Palatino Linotype"/>
              </a:rPr>
              <a:t> </a:t>
            </a:r>
            <a:r>
              <a:rPr lang="el-GR" dirty="0">
                <a:solidFill>
                  <a:schemeClr val="tx1"/>
                </a:solidFill>
                <a:cs typeface="Palatino Linotype"/>
              </a:rPr>
              <a:t>Fabi</a:t>
            </a:r>
            <a:r>
              <a:rPr lang="el-GR" spc="5" dirty="0">
                <a:solidFill>
                  <a:schemeClr val="tx1"/>
                </a:solidFill>
                <a:cs typeface="Palatino Linotype"/>
              </a:rPr>
              <a:t>a</a:t>
            </a:r>
            <a:r>
              <a:rPr lang="el-GR" dirty="0">
                <a:solidFill>
                  <a:schemeClr val="tx1"/>
                </a:solidFill>
                <a:cs typeface="Palatino Linotype"/>
              </a:rPr>
              <a:t>n,</a:t>
            </a:r>
            <a:r>
              <a:rPr lang="el-GR" spc="-5" dirty="0">
                <a:solidFill>
                  <a:schemeClr val="tx1"/>
                </a:solidFill>
                <a:cs typeface="Palatino Linotype"/>
              </a:rPr>
              <a:t> </a:t>
            </a:r>
            <a:r>
              <a:rPr lang="el-GR" i="1" spc="-114" dirty="0">
                <a:solidFill>
                  <a:schemeClr val="tx1"/>
                </a:solidFill>
                <a:cs typeface="Palatino Linotype"/>
              </a:rPr>
              <a:t>T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i</a:t>
            </a:r>
            <a:r>
              <a:rPr lang="el-GR" i="1" spc="-10" dirty="0">
                <a:solidFill>
                  <a:schemeClr val="tx1"/>
                </a:solidFill>
                <a:cs typeface="Palatino Linotype"/>
              </a:rPr>
              <a:t>m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e</a:t>
            </a:r>
            <a:r>
              <a:rPr lang="el-GR" i="1" spc="-25" dirty="0">
                <a:solidFill>
                  <a:schemeClr val="tx1"/>
                </a:solidFill>
                <a:cs typeface="Palatino Linotype"/>
              </a:rPr>
              <a:t> 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and</a:t>
            </a:r>
            <a:r>
              <a:rPr lang="el-GR" i="1" spc="-10" dirty="0">
                <a:solidFill>
                  <a:schemeClr val="tx1"/>
                </a:solidFill>
                <a:cs typeface="Palatino Linotype"/>
              </a:rPr>
              <a:t> 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t</a:t>
            </a:r>
            <a:r>
              <a:rPr lang="el-GR" i="1" spc="5" dirty="0">
                <a:solidFill>
                  <a:schemeClr val="tx1"/>
                </a:solidFill>
                <a:cs typeface="Palatino Linotype"/>
              </a:rPr>
              <a:t>h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e</a:t>
            </a:r>
            <a:r>
              <a:rPr lang="el-GR" i="1" spc="-35" dirty="0">
                <a:solidFill>
                  <a:schemeClr val="tx1"/>
                </a:solidFill>
                <a:cs typeface="Palatino Linotype"/>
              </a:rPr>
              <a:t> 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Ot</a:t>
            </a:r>
            <a:r>
              <a:rPr lang="el-GR" i="1" spc="5" dirty="0">
                <a:solidFill>
                  <a:schemeClr val="tx1"/>
                </a:solidFill>
                <a:cs typeface="Palatino Linotype"/>
              </a:rPr>
              <a:t>h</a:t>
            </a:r>
            <a:r>
              <a:rPr lang="el-GR" i="1" spc="-5" dirty="0">
                <a:solidFill>
                  <a:schemeClr val="tx1"/>
                </a:solidFill>
                <a:cs typeface="Palatino Linotype"/>
              </a:rPr>
              <a:t>e</a:t>
            </a:r>
            <a:r>
              <a:rPr lang="el-GR" i="1" spc="-145" dirty="0">
                <a:solidFill>
                  <a:schemeClr val="tx1"/>
                </a:solidFill>
                <a:cs typeface="Palatino Linotype"/>
              </a:rPr>
              <a:t>r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,</a:t>
            </a:r>
            <a:r>
              <a:rPr lang="el-GR" i="1" spc="-35" dirty="0">
                <a:solidFill>
                  <a:schemeClr val="tx1"/>
                </a:solidFill>
                <a:cs typeface="Palatino Linotype"/>
              </a:rPr>
              <a:t> </a:t>
            </a:r>
            <a:r>
              <a:rPr lang="el-GR" dirty="0">
                <a:solidFill>
                  <a:schemeClr val="tx1"/>
                </a:solidFill>
                <a:cs typeface="Palatino Linotype"/>
              </a:rPr>
              <a:t>1982</a:t>
            </a:r>
          </a:p>
          <a:p>
            <a:pPr marL="354965" marR="413384" indent="-342900">
              <a:buClr>
                <a:srgbClr val="A1C716"/>
              </a:buClr>
              <a:buFont typeface="Arial"/>
              <a:buChar char="•"/>
              <a:tabLst>
                <a:tab pos="355600" algn="l"/>
              </a:tabLst>
            </a:pPr>
            <a:endParaRPr lang="el-GR" dirty="0">
              <a:solidFill>
                <a:schemeClr val="tx1"/>
              </a:solidFill>
              <a:cs typeface="Palatino Linotype"/>
            </a:endParaRPr>
          </a:p>
          <a:p>
            <a:pPr marL="354965" marR="413384" indent="-342900">
              <a:buClr>
                <a:srgbClr val="A1C716"/>
              </a:buClr>
              <a:buFont typeface="Arial"/>
              <a:buChar char="•"/>
              <a:tabLst>
                <a:tab pos="355600" algn="l"/>
              </a:tabLst>
            </a:pPr>
            <a:r>
              <a:rPr lang="el-GR" dirty="0">
                <a:solidFill>
                  <a:schemeClr val="tx1"/>
                </a:solidFill>
                <a:cs typeface="Palatino Linotype"/>
              </a:rPr>
              <a:t>Δήμ</a:t>
            </a:r>
            <a:r>
              <a:rPr lang="el-GR" spc="-10" dirty="0">
                <a:solidFill>
                  <a:schemeClr val="tx1"/>
                </a:solidFill>
                <a:cs typeface="Palatino Linotype"/>
              </a:rPr>
              <a:t>η</a:t>
            </a:r>
            <a:r>
              <a:rPr lang="el-GR" dirty="0">
                <a:solidFill>
                  <a:schemeClr val="tx1"/>
                </a:solidFill>
                <a:cs typeface="Palatino Linotype"/>
              </a:rPr>
              <a:t>τρα</a:t>
            </a:r>
            <a:r>
              <a:rPr lang="el-GR" spc="-20" dirty="0">
                <a:solidFill>
                  <a:schemeClr val="tx1"/>
                </a:solidFill>
                <a:cs typeface="Palatino Linotype"/>
              </a:rPr>
              <a:t> </a:t>
            </a:r>
            <a:r>
              <a:rPr lang="el-GR" dirty="0">
                <a:solidFill>
                  <a:schemeClr val="tx1"/>
                </a:solidFill>
                <a:cs typeface="Palatino Linotype"/>
              </a:rPr>
              <a:t>Γκέ</a:t>
            </a:r>
            <a:r>
              <a:rPr lang="el-GR" spc="-10" dirty="0">
                <a:solidFill>
                  <a:schemeClr val="tx1"/>
                </a:solidFill>
                <a:cs typeface="Palatino Linotype"/>
              </a:rPr>
              <a:t>φο</a:t>
            </a:r>
            <a:r>
              <a:rPr lang="el-GR" spc="-5" dirty="0">
                <a:solidFill>
                  <a:schemeClr val="tx1"/>
                </a:solidFill>
                <a:cs typeface="Palatino Linotype"/>
              </a:rPr>
              <a:t>υ</a:t>
            </a:r>
            <a:r>
              <a:rPr lang="el-GR" dirty="0">
                <a:solidFill>
                  <a:schemeClr val="tx1"/>
                </a:solidFill>
                <a:cs typeface="Palatino Linotype"/>
              </a:rPr>
              <a:t>-Μαδι</a:t>
            </a:r>
            <a:r>
              <a:rPr lang="el-GR" spc="-10" dirty="0">
                <a:solidFill>
                  <a:schemeClr val="tx1"/>
                </a:solidFill>
                <a:cs typeface="Palatino Linotype"/>
              </a:rPr>
              <a:t>α</a:t>
            </a:r>
            <a:r>
              <a:rPr lang="el-GR" dirty="0">
                <a:solidFill>
                  <a:schemeClr val="tx1"/>
                </a:solidFill>
                <a:cs typeface="Palatino Linotype"/>
              </a:rPr>
              <a:t>ν</a:t>
            </a:r>
            <a:r>
              <a:rPr lang="el-GR" spc="-10" dirty="0">
                <a:solidFill>
                  <a:schemeClr val="tx1"/>
                </a:solidFill>
                <a:cs typeface="Palatino Linotype"/>
              </a:rPr>
              <a:t>ο</a:t>
            </a:r>
            <a:r>
              <a:rPr lang="el-GR" dirty="0">
                <a:solidFill>
                  <a:schemeClr val="tx1"/>
                </a:solidFill>
                <a:cs typeface="Palatino Linotype"/>
              </a:rPr>
              <a:t>ύ, 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Πο</a:t>
            </a:r>
            <a:r>
              <a:rPr lang="el-GR" i="1" spc="-10" dirty="0">
                <a:solidFill>
                  <a:schemeClr val="tx1"/>
                </a:solidFill>
                <a:cs typeface="Palatino Linotype"/>
              </a:rPr>
              <a:t>λ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ιτισμός</a:t>
            </a:r>
            <a:r>
              <a:rPr lang="el-GR" i="1" spc="-25" dirty="0">
                <a:solidFill>
                  <a:schemeClr val="tx1"/>
                </a:solidFill>
                <a:cs typeface="Palatino Linotype"/>
              </a:rPr>
              <a:t> </a:t>
            </a:r>
            <a:r>
              <a:rPr lang="el-GR" i="1" spc="-10" dirty="0">
                <a:solidFill>
                  <a:schemeClr val="tx1"/>
                </a:solidFill>
                <a:cs typeface="Palatino Linotype"/>
              </a:rPr>
              <a:t>κ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αι Εθν</a:t>
            </a:r>
            <a:r>
              <a:rPr lang="el-GR" i="1" spc="-10" dirty="0">
                <a:solidFill>
                  <a:schemeClr val="tx1"/>
                </a:solidFill>
                <a:cs typeface="Palatino Linotype"/>
              </a:rPr>
              <a:t>ο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γρα</a:t>
            </a:r>
            <a:r>
              <a:rPr lang="el-GR" i="1" spc="-10" dirty="0">
                <a:solidFill>
                  <a:schemeClr val="tx1"/>
                </a:solidFill>
                <a:cs typeface="Palatino Linotype"/>
              </a:rPr>
              <a:t>φ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ία:</a:t>
            </a:r>
            <a:r>
              <a:rPr lang="el-GR" i="1" spc="5" dirty="0">
                <a:solidFill>
                  <a:schemeClr val="tx1"/>
                </a:solidFill>
                <a:cs typeface="Palatino Linotype"/>
              </a:rPr>
              <a:t> 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Από τον</a:t>
            </a:r>
            <a:r>
              <a:rPr lang="el-GR" i="1" spc="-5" dirty="0">
                <a:solidFill>
                  <a:schemeClr val="tx1"/>
                </a:solidFill>
                <a:cs typeface="Palatino Linotype"/>
              </a:rPr>
              <a:t> 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Εθνο</a:t>
            </a:r>
            <a:r>
              <a:rPr lang="el-GR" i="1" spc="-10" dirty="0">
                <a:solidFill>
                  <a:schemeClr val="tx1"/>
                </a:solidFill>
                <a:cs typeface="Palatino Linotype"/>
              </a:rPr>
              <a:t>γ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ραφι</a:t>
            </a:r>
            <a:r>
              <a:rPr lang="el-GR" i="1" spc="-10" dirty="0">
                <a:solidFill>
                  <a:schemeClr val="tx1"/>
                </a:solidFill>
                <a:cs typeface="Palatino Linotype"/>
              </a:rPr>
              <a:t>κ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ό </a:t>
            </a:r>
            <a:r>
              <a:rPr lang="el-GR" i="1" spc="-10" dirty="0">
                <a:solidFill>
                  <a:schemeClr val="tx1"/>
                </a:solidFill>
                <a:cs typeface="Palatino Linotype"/>
              </a:rPr>
              <a:t>Ρ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ε</a:t>
            </a:r>
            <a:r>
              <a:rPr lang="el-GR" i="1" spc="-10" dirty="0">
                <a:solidFill>
                  <a:schemeClr val="tx1"/>
                </a:solidFill>
                <a:cs typeface="Palatino Linotype"/>
              </a:rPr>
              <a:t>α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λισμό στην</a:t>
            </a:r>
            <a:r>
              <a:rPr lang="el-GR" i="1" spc="-10" dirty="0">
                <a:solidFill>
                  <a:schemeClr val="tx1"/>
                </a:solidFill>
                <a:cs typeface="Palatino Linotype"/>
              </a:rPr>
              <a:t> 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Πο</a:t>
            </a:r>
            <a:r>
              <a:rPr lang="el-GR" i="1" spc="-10" dirty="0">
                <a:solidFill>
                  <a:schemeClr val="tx1"/>
                </a:solidFill>
                <a:cs typeface="Palatino Linotype"/>
              </a:rPr>
              <a:t>λ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ιτισμική</a:t>
            </a:r>
            <a:r>
              <a:rPr lang="el-GR" i="1" spc="-25" dirty="0">
                <a:solidFill>
                  <a:schemeClr val="tx1"/>
                </a:solidFill>
                <a:cs typeface="Palatino Linotype"/>
              </a:rPr>
              <a:t> 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Κριτι</a:t>
            </a:r>
            <a:r>
              <a:rPr lang="el-GR" i="1" spc="-10" dirty="0">
                <a:solidFill>
                  <a:schemeClr val="tx1"/>
                </a:solidFill>
                <a:cs typeface="Palatino Linotype"/>
              </a:rPr>
              <a:t>κ</a:t>
            </a:r>
            <a:r>
              <a:rPr lang="el-GR" i="1" dirty="0">
                <a:solidFill>
                  <a:schemeClr val="tx1"/>
                </a:solidFill>
                <a:cs typeface="Palatino Linotype"/>
              </a:rPr>
              <a:t>ή,</a:t>
            </a:r>
            <a:r>
              <a:rPr lang="el-GR" i="1" spc="-10" dirty="0">
                <a:solidFill>
                  <a:schemeClr val="tx1"/>
                </a:solidFill>
                <a:cs typeface="Palatino Linotype"/>
              </a:rPr>
              <a:t> </a:t>
            </a:r>
            <a:r>
              <a:rPr lang="el-GR" spc="5" dirty="0">
                <a:solidFill>
                  <a:schemeClr val="tx1"/>
                </a:solidFill>
                <a:cs typeface="Palatino Linotype"/>
              </a:rPr>
              <a:t>199</a:t>
            </a:r>
            <a:r>
              <a:rPr lang="el-GR" dirty="0">
                <a:solidFill>
                  <a:schemeClr val="tx1"/>
                </a:solidFill>
                <a:cs typeface="Palatino Linotype"/>
              </a:rPr>
              <a:t>9</a:t>
            </a:r>
            <a:endParaRPr lang="el-GR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23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pc="-25" dirty="0" smtClean="0">
                <a:solidFill>
                  <a:schemeClr val="accent1"/>
                </a:solidFill>
                <a:cs typeface="Cambria"/>
              </a:rPr>
              <a:t/>
            </a:r>
            <a:br>
              <a:rPr lang="en-US" sz="3600" b="1" spc="-25" dirty="0" smtClean="0">
                <a:solidFill>
                  <a:schemeClr val="accent1"/>
                </a:solidFill>
                <a:cs typeface="Cambria"/>
              </a:rPr>
            </a:br>
            <a:r>
              <a:rPr lang="el-GR" sz="3600" b="1" spc="-25" dirty="0" smtClean="0">
                <a:solidFill>
                  <a:schemeClr val="accent1"/>
                </a:solidFill>
                <a:cs typeface="Cambria"/>
              </a:rPr>
              <a:t>Κριτική </a:t>
            </a:r>
            <a:r>
              <a:rPr lang="el-GR" sz="3600" b="1" spc="-25" dirty="0">
                <a:solidFill>
                  <a:schemeClr val="accent1"/>
                </a:solidFill>
                <a:cs typeface="Cambria"/>
              </a:rPr>
              <a:t>της ανθρωπολογίας </a:t>
            </a:r>
            <a:r>
              <a:rPr lang="en-US" sz="3600" b="1" spc="-25" dirty="0" smtClean="0">
                <a:solidFill>
                  <a:schemeClr val="accent1"/>
                </a:solidFill>
                <a:cs typeface="Cambria"/>
              </a:rPr>
              <a:t/>
            </a:r>
            <a:br>
              <a:rPr lang="en-US" sz="3600" b="1" spc="-25" dirty="0" smtClean="0">
                <a:solidFill>
                  <a:schemeClr val="accent1"/>
                </a:solidFill>
                <a:cs typeface="Cambria"/>
              </a:rPr>
            </a:br>
            <a:r>
              <a:rPr lang="el-GR" sz="3600" b="1" spc="-25" dirty="0" smtClean="0">
                <a:solidFill>
                  <a:schemeClr val="accent1"/>
                </a:solidFill>
                <a:cs typeface="Cambria"/>
              </a:rPr>
              <a:t>(</a:t>
            </a:r>
            <a:r>
              <a:rPr lang="el-GR" sz="3600" b="1" spc="-25" dirty="0">
                <a:solidFill>
                  <a:schemeClr val="accent1"/>
                </a:solidFill>
                <a:cs typeface="Cambria"/>
              </a:rPr>
              <a:t>μέση της δεκ. 1980)</a:t>
            </a:r>
            <a:r>
              <a:rPr lang="el-GR" dirty="0">
                <a:cs typeface="Cambria"/>
              </a:rPr>
              <a:t/>
            </a:r>
            <a:br>
              <a:rPr lang="el-GR" dirty="0">
                <a:cs typeface="Cambria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4965" marR="27305" indent="-342900">
              <a:lnSpc>
                <a:spcPct val="100000"/>
              </a:lnSpc>
              <a:buClr>
                <a:srgbClr val="A1C716"/>
              </a:buClr>
              <a:buFont typeface="Arial"/>
              <a:buChar char="•"/>
              <a:tabLst>
                <a:tab pos="355600" algn="l"/>
              </a:tabLst>
            </a:pPr>
            <a:r>
              <a:rPr lang="el-GR" dirty="0">
                <a:solidFill>
                  <a:schemeClr val="tx1"/>
                </a:solidFill>
                <a:cs typeface="Cambria"/>
              </a:rPr>
              <a:t>Κριτ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ι</a:t>
            </a:r>
            <a:r>
              <a:rPr lang="el-GR" dirty="0">
                <a:solidFill>
                  <a:schemeClr val="tx1"/>
                </a:solidFill>
                <a:cs typeface="Cambria"/>
              </a:rPr>
              <a:t>κή</a:t>
            </a:r>
            <a:r>
              <a:rPr lang="el-GR" spc="-3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του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εξωτικ</a:t>
            </a:r>
            <a:r>
              <a:rPr lang="el-GR" b="1" spc="-10" dirty="0">
                <a:solidFill>
                  <a:schemeClr val="tx1"/>
                </a:solidFill>
                <a:cs typeface="Cambria"/>
              </a:rPr>
              <a:t>ισ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μού</a:t>
            </a:r>
            <a:r>
              <a:rPr lang="el-GR" spc="-4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, της</a:t>
            </a:r>
            <a:r>
              <a:rPr lang="el-GR" spc="-2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α</a:t>
            </a:r>
            <a:r>
              <a:rPr lang="el-GR" spc="5" dirty="0">
                <a:solidFill>
                  <a:schemeClr val="tx1"/>
                </a:solidFill>
                <a:cs typeface="Cambria"/>
              </a:rPr>
              <a:t>π</a:t>
            </a:r>
            <a:r>
              <a:rPr lang="el-GR" dirty="0">
                <a:solidFill>
                  <a:schemeClr val="tx1"/>
                </a:solidFill>
                <a:cs typeface="Cambria"/>
              </a:rPr>
              <a:t>οικ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ι</a:t>
            </a:r>
            <a:r>
              <a:rPr lang="el-GR" dirty="0">
                <a:solidFill>
                  <a:schemeClr val="tx1"/>
                </a:solidFill>
                <a:cs typeface="Cambria"/>
              </a:rPr>
              <a:t>ακής</a:t>
            </a:r>
            <a:r>
              <a:rPr lang="el-GR" spc="-4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pc="55" dirty="0">
                <a:solidFill>
                  <a:schemeClr val="tx1"/>
                </a:solidFill>
                <a:cs typeface="Cambria"/>
              </a:rPr>
              <a:t>κ</a:t>
            </a:r>
            <a:r>
              <a:rPr lang="el-GR" dirty="0">
                <a:solidFill>
                  <a:schemeClr val="tx1"/>
                </a:solidFill>
                <a:cs typeface="Cambria"/>
              </a:rPr>
              <a:t>ληρο</a:t>
            </a:r>
            <a:r>
              <a:rPr lang="el-GR" spc="30" dirty="0">
                <a:solidFill>
                  <a:schemeClr val="tx1"/>
                </a:solidFill>
                <a:cs typeface="Cambria"/>
              </a:rPr>
              <a:t>ν</a:t>
            </a:r>
            <a:r>
              <a:rPr lang="el-GR" dirty="0">
                <a:solidFill>
                  <a:schemeClr val="tx1"/>
                </a:solidFill>
                <a:cs typeface="Cambria"/>
              </a:rPr>
              <a:t>ομιάς</a:t>
            </a:r>
            <a:r>
              <a:rPr lang="el-GR" spc="-3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της εθ</a:t>
            </a:r>
            <a:r>
              <a:rPr lang="el-GR" spc="20" dirty="0">
                <a:solidFill>
                  <a:schemeClr val="tx1"/>
                </a:solidFill>
                <a:cs typeface="Cambria"/>
              </a:rPr>
              <a:t>ν</a:t>
            </a:r>
            <a:r>
              <a:rPr lang="el-GR" spc="-35" dirty="0">
                <a:solidFill>
                  <a:schemeClr val="tx1"/>
                </a:solidFill>
                <a:cs typeface="Cambria"/>
              </a:rPr>
              <a:t>ογ</a:t>
            </a:r>
            <a:r>
              <a:rPr lang="el-GR" dirty="0">
                <a:solidFill>
                  <a:schemeClr val="tx1"/>
                </a:solidFill>
                <a:cs typeface="Cambria"/>
              </a:rPr>
              <a:t>ραφίας (μετααποικιακές σπουδές, </a:t>
            </a:r>
            <a:r>
              <a:rPr lang="el-GR" i="1" dirty="0">
                <a:solidFill>
                  <a:schemeClr val="tx1"/>
                </a:solidFill>
                <a:cs typeface="Cambria"/>
              </a:rPr>
              <a:t>Οριενταλισμός</a:t>
            </a:r>
          </a:p>
          <a:p>
            <a:pPr marL="354965" marR="27305" indent="-342900">
              <a:lnSpc>
                <a:spcPct val="100000"/>
              </a:lnSpc>
              <a:buClr>
                <a:srgbClr val="A1C716"/>
              </a:buClr>
              <a:buFont typeface="Arial"/>
              <a:buChar char="•"/>
              <a:tabLst>
                <a:tab pos="355600" algn="l"/>
              </a:tabLst>
            </a:pPr>
            <a:r>
              <a:rPr lang="el-GR" dirty="0">
                <a:solidFill>
                  <a:schemeClr val="tx1"/>
                </a:solidFill>
                <a:cs typeface="Cambria"/>
              </a:rPr>
              <a:t>Κριτ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ι</a:t>
            </a:r>
            <a:r>
              <a:rPr lang="el-GR" dirty="0">
                <a:solidFill>
                  <a:schemeClr val="tx1"/>
                </a:solidFill>
                <a:cs typeface="Cambria"/>
              </a:rPr>
              <a:t>κή</a:t>
            </a:r>
            <a:r>
              <a:rPr lang="el-GR" spc="-3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της</a:t>
            </a:r>
            <a:r>
              <a:rPr lang="el-GR" spc="-2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π</a:t>
            </a:r>
            <a:r>
              <a:rPr lang="el-GR" spc="5" dirty="0">
                <a:solidFill>
                  <a:schemeClr val="tx1"/>
                </a:solidFill>
                <a:cs typeface="Cambria"/>
              </a:rPr>
              <a:t>ρ</a:t>
            </a:r>
            <a:r>
              <a:rPr lang="el-GR" dirty="0">
                <a:solidFill>
                  <a:schemeClr val="tx1"/>
                </a:solidFill>
                <a:cs typeface="Cambria"/>
              </a:rPr>
              <a:t>όφα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σ</a:t>
            </a:r>
            <a:r>
              <a:rPr lang="el-GR" dirty="0">
                <a:solidFill>
                  <a:schemeClr val="tx1"/>
                </a:solidFill>
                <a:cs typeface="Cambria"/>
              </a:rPr>
              <a:t>ης</a:t>
            </a:r>
            <a:r>
              <a:rPr lang="el-GR" spc="-3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της</a:t>
            </a:r>
            <a:r>
              <a:rPr lang="el-GR" spc="-2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«α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ν</a:t>
            </a:r>
            <a:r>
              <a:rPr lang="el-GR" dirty="0">
                <a:solidFill>
                  <a:schemeClr val="tx1"/>
                </a:solidFill>
                <a:cs typeface="Cambria"/>
              </a:rPr>
              <a:t>τικε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ι</a:t>
            </a:r>
            <a:r>
              <a:rPr lang="el-GR" dirty="0">
                <a:solidFill>
                  <a:schemeClr val="tx1"/>
                </a:solidFill>
                <a:cs typeface="Cambria"/>
              </a:rPr>
              <a:t>με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ν</a:t>
            </a:r>
            <a:r>
              <a:rPr lang="el-GR" dirty="0">
                <a:solidFill>
                  <a:schemeClr val="tx1"/>
                </a:solidFill>
                <a:cs typeface="Cambria"/>
              </a:rPr>
              <a:t>ι</a:t>
            </a:r>
            <a:r>
              <a:rPr lang="el-GR" spc="25" dirty="0">
                <a:solidFill>
                  <a:schemeClr val="tx1"/>
                </a:solidFill>
                <a:cs typeface="Cambria"/>
              </a:rPr>
              <a:t>κ</a:t>
            </a:r>
            <a:r>
              <a:rPr lang="el-GR" dirty="0">
                <a:solidFill>
                  <a:schemeClr val="tx1"/>
                </a:solidFill>
                <a:cs typeface="Cambria"/>
              </a:rPr>
              <a:t>ότ</a:t>
            </a:r>
            <a:r>
              <a:rPr lang="el-GR" spc="5" dirty="0">
                <a:solidFill>
                  <a:schemeClr val="tx1"/>
                </a:solidFill>
                <a:cs typeface="Cambria"/>
              </a:rPr>
              <a:t>η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τ</a:t>
            </a:r>
            <a:r>
              <a:rPr lang="el-GR" dirty="0">
                <a:solidFill>
                  <a:schemeClr val="tx1"/>
                </a:solidFill>
                <a:cs typeface="Cambria"/>
              </a:rPr>
              <a:t>α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ς</a:t>
            </a:r>
            <a:r>
              <a:rPr lang="el-GR" dirty="0">
                <a:solidFill>
                  <a:schemeClr val="tx1"/>
                </a:solidFill>
                <a:cs typeface="Cambria"/>
              </a:rPr>
              <a:t>», 	του εμπειρ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ισ</a:t>
            </a:r>
            <a:r>
              <a:rPr lang="el-GR" dirty="0">
                <a:solidFill>
                  <a:schemeClr val="tx1"/>
                </a:solidFill>
                <a:cs typeface="Cambria"/>
              </a:rPr>
              <a:t>μού</a:t>
            </a:r>
          </a:p>
          <a:p>
            <a:pPr marL="354965" marR="27305" indent="-342900">
              <a:lnSpc>
                <a:spcPct val="100000"/>
              </a:lnSpc>
              <a:buClr>
                <a:srgbClr val="A1C716"/>
              </a:buClr>
              <a:buFont typeface="Arial"/>
              <a:buChar char="•"/>
              <a:tabLst>
                <a:tab pos="355600" algn="l"/>
              </a:tabLst>
            </a:pPr>
            <a:r>
              <a:rPr lang="el-GR" dirty="0">
                <a:solidFill>
                  <a:schemeClr val="tx1"/>
                </a:solidFill>
                <a:cs typeface="Cambria"/>
              </a:rPr>
              <a:t>Μετακι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ν</a:t>
            </a:r>
            <a:r>
              <a:rPr lang="el-GR" dirty="0">
                <a:solidFill>
                  <a:schemeClr val="tx1"/>
                </a:solidFill>
                <a:cs typeface="Cambria"/>
              </a:rPr>
              <a:t>ήσε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ι</a:t>
            </a:r>
            <a:r>
              <a:rPr lang="el-GR" dirty="0">
                <a:solidFill>
                  <a:schemeClr val="tx1"/>
                </a:solidFill>
                <a:cs typeface="Cambria"/>
              </a:rPr>
              <a:t>ς</a:t>
            </a:r>
            <a:r>
              <a:rPr lang="el-GR" spc="-3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–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π</a:t>
            </a:r>
            <a:r>
              <a:rPr lang="el-GR" spc="5" dirty="0">
                <a:solidFill>
                  <a:schemeClr val="tx1"/>
                </a:solidFill>
                <a:cs typeface="Cambria"/>
              </a:rPr>
              <a:t>α</a:t>
            </a:r>
            <a:r>
              <a:rPr lang="el-GR" dirty="0">
                <a:solidFill>
                  <a:schemeClr val="tx1"/>
                </a:solidFill>
                <a:cs typeface="Cambria"/>
              </a:rPr>
              <a:t>γ</a:t>
            </a:r>
            <a:r>
              <a:rPr lang="el-GR" spc="35" dirty="0">
                <a:solidFill>
                  <a:schemeClr val="tx1"/>
                </a:solidFill>
                <a:cs typeface="Cambria"/>
              </a:rPr>
              <a:t>κ</a:t>
            </a:r>
            <a:r>
              <a:rPr lang="el-GR" dirty="0">
                <a:solidFill>
                  <a:schemeClr val="tx1"/>
                </a:solidFill>
                <a:cs typeface="Cambria"/>
              </a:rPr>
              <a:t>οσμ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ι</a:t>
            </a:r>
            <a:r>
              <a:rPr lang="el-GR" dirty="0">
                <a:solidFill>
                  <a:schemeClr val="tx1"/>
                </a:solidFill>
                <a:cs typeface="Cambria"/>
              </a:rPr>
              <a:t>οπ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ο</a:t>
            </a:r>
            <a:r>
              <a:rPr lang="el-GR" dirty="0">
                <a:solidFill>
                  <a:schemeClr val="tx1"/>
                </a:solidFill>
                <a:cs typeface="Cambria"/>
              </a:rPr>
              <a:t>ίη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σ</a:t>
            </a:r>
            <a:r>
              <a:rPr lang="el-GR" dirty="0">
                <a:solidFill>
                  <a:schemeClr val="tx1"/>
                </a:solidFill>
                <a:cs typeface="Cambria"/>
              </a:rPr>
              <a:t>η</a:t>
            </a:r>
            <a:r>
              <a:rPr lang="el-GR" spc="-4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=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δεν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υπά</a:t>
            </a:r>
            <a:r>
              <a:rPr lang="el-GR" spc="-20" dirty="0">
                <a:solidFill>
                  <a:schemeClr val="tx1"/>
                </a:solidFill>
                <a:cs typeface="Cambria"/>
              </a:rPr>
              <a:t>ρ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χ</a:t>
            </a:r>
            <a:r>
              <a:rPr lang="el-GR" dirty="0">
                <a:solidFill>
                  <a:schemeClr val="tx1"/>
                </a:solidFill>
                <a:cs typeface="Cambria"/>
              </a:rPr>
              <a:t>ει</a:t>
            </a:r>
            <a:r>
              <a:rPr lang="el-GR" spc="-4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«</a:t>
            </a:r>
            <a:r>
              <a:rPr lang="el-GR" spc="10" dirty="0">
                <a:solidFill>
                  <a:schemeClr val="tx1"/>
                </a:solidFill>
                <a:cs typeface="Cambria"/>
              </a:rPr>
              <a:t>Ά</a:t>
            </a:r>
            <a:r>
              <a:rPr lang="el-GR" spc="40" dirty="0">
                <a:solidFill>
                  <a:schemeClr val="tx1"/>
                </a:solidFill>
                <a:cs typeface="Cambria"/>
              </a:rPr>
              <a:t>λ</a:t>
            </a:r>
            <a:r>
              <a:rPr lang="el-GR" dirty="0">
                <a:solidFill>
                  <a:schemeClr val="tx1"/>
                </a:solidFill>
                <a:cs typeface="Cambria"/>
              </a:rPr>
              <a:t>λο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υ</a:t>
            </a:r>
            <a:r>
              <a:rPr lang="el-GR" dirty="0">
                <a:solidFill>
                  <a:schemeClr val="tx1"/>
                </a:solidFill>
                <a:cs typeface="Cambria"/>
              </a:rPr>
              <a:t>»</a:t>
            </a:r>
            <a:r>
              <a:rPr lang="el-GR" spc="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ή «</a:t>
            </a:r>
            <a:r>
              <a:rPr lang="el-GR" spc="10" dirty="0">
                <a:solidFill>
                  <a:schemeClr val="tx1"/>
                </a:solidFill>
                <a:cs typeface="Cambria"/>
              </a:rPr>
              <a:t>Ά</a:t>
            </a:r>
            <a:r>
              <a:rPr lang="el-GR" spc="40" dirty="0">
                <a:solidFill>
                  <a:schemeClr val="tx1"/>
                </a:solidFill>
                <a:cs typeface="Cambria"/>
              </a:rPr>
              <a:t>λ</a:t>
            </a:r>
            <a:r>
              <a:rPr lang="el-GR" dirty="0">
                <a:solidFill>
                  <a:schemeClr val="tx1"/>
                </a:solidFill>
                <a:cs typeface="Cambria"/>
              </a:rPr>
              <a:t>λου</a:t>
            </a:r>
            <a:r>
              <a:rPr lang="el-GR" spc="1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/</a:t>
            </a:r>
            <a:r>
              <a:rPr lang="el-GR" spc="-2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«πολ</a:t>
            </a:r>
            <a:r>
              <a:rPr lang="el-GR" b="1" spc="-10" dirty="0">
                <a:solidFill>
                  <a:schemeClr val="tx1"/>
                </a:solidFill>
                <a:cs typeface="Cambria"/>
              </a:rPr>
              <a:t>υ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το</a:t>
            </a:r>
            <a:r>
              <a:rPr lang="el-GR" b="1" spc="10" dirty="0">
                <a:solidFill>
                  <a:schemeClr val="tx1"/>
                </a:solidFill>
                <a:cs typeface="Cambria"/>
              </a:rPr>
              <a:t>π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ική»</a:t>
            </a:r>
            <a:r>
              <a:rPr lang="el-GR" b="1" spc="-4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εθ</a:t>
            </a:r>
            <a:r>
              <a:rPr lang="el-GR" spc="20" dirty="0">
                <a:solidFill>
                  <a:schemeClr val="tx1"/>
                </a:solidFill>
                <a:cs typeface="Cambria"/>
              </a:rPr>
              <a:t>ν</a:t>
            </a:r>
            <a:r>
              <a:rPr lang="el-GR" spc="-35" dirty="0">
                <a:solidFill>
                  <a:schemeClr val="tx1"/>
                </a:solidFill>
                <a:cs typeface="Cambria"/>
              </a:rPr>
              <a:t>ογ</a:t>
            </a:r>
            <a:r>
              <a:rPr lang="el-GR" dirty="0">
                <a:solidFill>
                  <a:schemeClr val="tx1"/>
                </a:solidFill>
                <a:cs typeface="Cambria"/>
              </a:rPr>
              <a:t>ραφία</a:t>
            </a:r>
          </a:p>
          <a:p>
            <a:pPr marL="354965" marR="27305" indent="-342900">
              <a:lnSpc>
                <a:spcPct val="100000"/>
              </a:lnSpc>
              <a:buClr>
                <a:srgbClr val="A1C716"/>
              </a:buClr>
              <a:buFont typeface="Arial"/>
              <a:buChar char="•"/>
              <a:tabLst>
                <a:tab pos="355600" algn="l"/>
              </a:tabLst>
            </a:pPr>
            <a:r>
              <a:rPr lang="el-GR" dirty="0">
                <a:solidFill>
                  <a:schemeClr val="tx1"/>
                </a:solidFill>
                <a:cs typeface="Cambria"/>
              </a:rPr>
              <a:t>Από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τη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με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λ</a:t>
            </a:r>
            <a:r>
              <a:rPr lang="el-GR" dirty="0">
                <a:solidFill>
                  <a:schemeClr val="tx1"/>
                </a:solidFill>
                <a:cs typeface="Cambria"/>
              </a:rPr>
              <a:t>έτη</a:t>
            </a:r>
            <a:r>
              <a:rPr lang="el-GR" spc="-2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του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pc="15" dirty="0">
                <a:solidFill>
                  <a:schemeClr val="tx1"/>
                </a:solidFill>
                <a:cs typeface="Cambria"/>
              </a:rPr>
              <a:t>Ά</a:t>
            </a:r>
            <a:r>
              <a:rPr lang="el-GR" spc="40" dirty="0">
                <a:solidFill>
                  <a:schemeClr val="tx1"/>
                </a:solidFill>
                <a:cs typeface="Cambria"/>
              </a:rPr>
              <a:t>λ</a:t>
            </a:r>
            <a:r>
              <a:rPr lang="el-GR" dirty="0">
                <a:solidFill>
                  <a:schemeClr val="tx1"/>
                </a:solidFill>
                <a:cs typeface="Cambria"/>
              </a:rPr>
              <a:t>λου</a:t>
            </a:r>
            <a:r>
              <a:rPr lang="el-GR" spc="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σ</a:t>
            </a:r>
            <a:r>
              <a:rPr lang="el-GR" dirty="0">
                <a:solidFill>
                  <a:schemeClr val="tx1"/>
                </a:solidFill>
                <a:cs typeface="Cambria"/>
              </a:rPr>
              <a:t>τη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με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λ</a:t>
            </a:r>
            <a:r>
              <a:rPr lang="el-GR" dirty="0">
                <a:solidFill>
                  <a:schemeClr val="tx1"/>
                </a:solidFill>
                <a:cs typeface="Cambria"/>
              </a:rPr>
              <a:t>έτη</a:t>
            </a:r>
            <a:r>
              <a:rPr lang="el-GR" spc="-2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της</a:t>
            </a:r>
            <a:r>
              <a:rPr lang="el-GR" spc="-2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σ</a:t>
            </a:r>
            <a:r>
              <a:rPr lang="el-GR" dirty="0">
                <a:solidFill>
                  <a:schemeClr val="tx1"/>
                </a:solidFill>
                <a:cs typeface="Cambria"/>
              </a:rPr>
              <a:t>ύγχρονης </a:t>
            </a:r>
            <a:r>
              <a:rPr lang="el-GR" spc="10" dirty="0">
                <a:solidFill>
                  <a:schemeClr val="tx1"/>
                </a:solidFill>
                <a:cs typeface="Cambria"/>
              </a:rPr>
              <a:t>κ</a:t>
            </a:r>
            <a:r>
              <a:rPr lang="el-GR" dirty="0">
                <a:solidFill>
                  <a:schemeClr val="tx1"/>
                </a:solidFill>
                <a:cs typeface="Cambria"/>
              </a:rPr>
              <a:t>ατάστασ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η</a:t>
            </a:r>
            <a:r>
              <a:rPr lang="el-GR" dirty="0">
                <a:solidFill>
                  <a:schemeClr val="tx1"/>
                </a:solidFill>
                <a:cs typeface="Cambria"/>
              </a:rPr>
              <a:t>ς,</a:t>
            </a:r>
            <a:r>
              <a:rPr lang="el-GR" spc="-4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των</a:t>
            </a:r>
            <a:r>
              <a:rPr lang="el-GR" spc="-2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π</a:t>
            </a:r>
            <a:r>
              <a:rPr lang="el-GR" spc="5" dirty="0">
                <a:solidFill>
                  <a:schemeClr val="tx1"/>
                </a:solidFill>
                <a:cs typeface="Cambria"/>
              </a:rPr>
              <a:t>ο</a:t>
            </a:r>
            <a:r>
              <a:rPr lang="el-GR" dirty="0">
                <a:solidFill>
                  <a:schemeClr val="tx1"/>
                </a:solidFill>
                <a:cs typeface="Cambria"/>
              </a:rPr>
              <a:t>λ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ι</a:t>
            </a:r>
            <a:r>
              <a:rPr lang="el-GR" dirty="0">
                <a:solidFill>
                  <a:schemeClr val="tx1"/>
                </a:solidFill>
                <a:cs typeface="Cambria"/>
              </a:rPr>
              <a:t>τι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σ</a:t>
            </a:r>
            <a:r>
              <a:rPr lang="el-GR" dirty="0">
                <a:solidFill>
                  <a:schemeClr val="tx1"/>
                </a:solidFill>
                <a:cs typeface="Cambria"/>
              </a:rPr>
              <a:t>μ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ι</a:t>
            </a:r>
            <a:r>
              <a:rPr lang="el-GR" spc="30" dirty="0">
                <a:solidFill>
                  <a:schemeClr val="tx1"/>
                </a:solidFill>
                <a:cs typeface="Cambria"/>
              </a:rPr>
              <a:t>κ</a:t>
            </a:r>
            <a:r>
              <a:rPr lang="el-GR" dirty="0">
                <a:solidFill>
                  <a:schemeClr val="tx1"/>
                </a:solidFill>
                <a:cs typeface="Cambria"/>
              </a:rPr>
              <a:t>ών</a:t>
            </a:r>
            <a:r>
              <a:rPr lang="el-GR" spc="-4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π</a:t>
            </a:r>
            <a:r>
              <a:rPr lang="el-GR" spc="5" dirty="0">
                <a:solidFill>
                  <a:schemeClr val="tx1"/>
                </a:solidFill>
                <a:cs typeface="Cambria"/>
              </a:rPr>
              <a:t>ρ</a:t>
            </a:r>
            <a:r>
              <a:rPr lang="el-GR" dirty="0">
                <a:solidFill>
                  <a:schemeClr val="tx1"/>
                </a:solidFill>
                <a:cs typeface="Cambria"/>
              </a:rPr>
              <a:t>ακτι</a:t>
            </a:r>
            <a:r>
              <a:rPr lang="el-GR" spc="30" dirty="0">
                <a:solidFill>
                  <a:schemeClr val="tx1"/>
                </a:solidFill>
                <a:cs typeface="Cambria"/>
              </a:rPr>
              <a:t>κ</a:t>
            </a:r>
            <a:r>
              <a:rPr lang="el-GR" dirty="0">
                <a:solidFill>
                  <a:schemeClr val="tx1"/>
                </a:solidFill>
                <a:cs typeface="Cambria"/>
              </a:rPr>
              <a:t>ών</a:t>
            </a:r>
            <a:r>
              <a:rPr lang="el-GR" spc="-5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στους οποιους </a:t>
            </a:r>
            <a:r>
              <a:rPr lang="el-GR" dirty="0">
                <a:solidFill>
                  <a:schemeClr val="tx1"/>
                </a:solidFill>
                <a:cs typeface="Cambria"/>
              </a:rPr>
              <a:t>εμπλ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ε</a:t>
            </a:r>
            <a:r>
              <a:rPr lang="el-GR" spc="30" dirty="0">
                <a:solidFill>
                  <a:schemeClr val="tx1"/>
                </a:solidFill>
                <a:cs typeface="Cambria"/>
              </a:rPr>
              <a:t>κ</a:t>
            </a:r>
            <a:r>
              <a:rPr lang="el-GR" dirty="0">
                <a:solidFill>
                  <a:schemeClr val="tx1"/>
                </a:solidFill>
                <a:cs typeface="Cambria"/>
              </a:rPr>
              <a:t>όμαστε</a:t>
            </a:r>
            <a:r>
              <a:rPr lang="el-GR" spc="-5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κι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dirty="0">
                <a:solidFill>
                  <a:schemeClr val="tx1"/>
                </a:solidFill>
                <a:cs typeface="Cambria"/>
              </a:rPr>
              <a:t>εμε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ί</a:t>
            </a:r>
            <a:r>
              <a:rPr lang="el-GR" dirty="0">
                <a:solidFill>
                  <a:schemeClr val="tx1"/>
                </a:solidFill>
                <a:cs typeface="Cambria"/>
              </a:rPr>
              <a:t>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03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 dirty="0">
                <a:solidFill>
                  <a:srgbClr val="A63212"/>
                </a:solidFill>
              </a:rPr>
              <a:t>CANNIBAL TOURS </a:t>
            </a:r>
            <a:r>
              <a:rPr lang="fr-FR" sz="3600" dirty="0" smtClean="0">
                <a:solidFill>
                  <a:srgbClr val="A63212"/>
                </a:solidFill>
              </a:rPr>
              <a:t/>
            </a:r>
            <a:br>
              <a:rPr lang="fr-FR" sz="3600" dirty="0" smtClean="0">
                <a:solidFill>
                  <a:srgbClr val="A63212"/>
                </a:solidFill>
              </a:rPr>
            </a:br>
            <a:r>
              <a:rPr lang="fr-FR" sz="3600" dirty="0" smtClean="0">
                <a:solidFill>
                  <a:srgbClr val="A63212"/>
                </a:solidFill>
              </a:rPr>
              <a:t>(</a:t>
            </a:r>
            <a:r>
              <a:rPr lang="fr-FR" sz="3600" dirty="0">
                <a:solidFill>
                  <a:srgbClr val="A63212"/>
                </a:solidFill>
              </a:rPr>
              <a:t>DENNIS O’ROURKE, 1988) </a:t>
            </a:r>
            <a:r>
              <a:rPr lang="fr-FR" dirty="0">
                <a:solidFill>
                  <a:srgbClr val="8ED65E"/>
                </a:solidFill>
              </a:rPr>
              <a:t/>
            </a:r>
            <a:br>
              <a:rPr lang="fr-FR" dirty="0">
                <a:solidFill>
                  <a:srgbClr val="8ED65E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hlinkClick r:id="rId3"/>
              </a:rPr>
              <a:t>http://www.dailymotion.com/video/x25btxi_cannibal-tours-dennis-o-rourke-s-1988-documentary_shortfilms</a:t>
            </a:r>
            <a:endParaRPr lang="el-GR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93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accent1"/>
                </a:solidFill>
              </a:rPr>
              <a:t>Εθνογραφική μέθοδος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object 6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08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A63212"/>
                </a:solidFill>
              </a:rPr>
              <a:t>Εθνογραφία</a:t>
            </a:r>
            <a:endParaRPr lang="en-US" dirty="0">
              <a:solidFill>
                <a:srgbClr val="A6321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965" indent="-342900">
              <a:buClr>
                <a:srgbClr val="51630A"/>
              </a:buClr>
              <a:tabLst>
                <a:tab pos="527685" algn="l"/>
              </a:tabLst>
            </a:pPr>
            <a:r>
              <a:rPr lang="el-GR" spc="-20" dirty="0">
                <a:solidFill>
                  <a:schemeClr val="tx1"/>
                </a:solidFill>
                <a:cs typeface="Cambria"/>
              </a:rPr>
              <a:t>Η</a:t>
            </a:r>
            <a:r>
              <a:rPr lang="el-GR" u="sng" spc="-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u="sng" spc="-15" dirty="0">
                <a:solidFill>
                  <a:schemeClr val="tx1"/>
                </a:solidFill>
                <a:cs typeface="Cambria"/>
              </a:rPr>
              <a:t>έρευ</a:t>
            </a:r>
            <a:r>
              <a:rPr lang="el-GR" u="sng" spc="10" dirty="0">
                <a:solidFill>
                  <a:schemeClr val="tx1"/>
                </a:solidFill>
                <a:cs typeface="Cambria"/>
              </a:rPr>
              <a:t>ν</a:t>
            </a:r>
            <a:r>
              <a:rPr lang="el-GR" u="sng" spc="-20" dirty="0">
                <a:solidFill>
                  <a:schemeClr val="tx1"/>
                </a:solidFill>
                <a:cs typeface="Cambria"/>
              </a:rPr>
              <a:t>α</a:t>
            </a:r>
            <a:r>
              <a:rPr lang="el-GR" u="sng" spc="1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στην</a:t>
            </a:r>
            <a:r>
              <a:rPr lang="el-GR" spc="2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pc="-20" dirty="0" smtClean="0">
                <a:solidFill>
                  <a:schemeClr val="tx1"/>
                </a:solidFill>
                <a:cs typeface="Cambria"/>
              </a:rPr>
              <a:t>ανθρωπ</a:t>
            </a:r>
            <a:r>
              <a:rPr lang="el-GR" spc="-10" dirty="0" smtClean="0">
                <a:solidFill>
                  <a:schemeClr val="tx1"/>
                </a:solidFill>
                <a:cs typeface="Cambria"/>
              </a:rPr>
              <a:t>ο</a:t>
            </a:r>
            <a:r>
              <a:rPr lang="el-GR" spc="-15" dirty="0" smtClean="0">
                <a:solidFill>
                  <a:schemeClr val="tx1"/>
                </a:solidFill>
                <a:cs typeface="Cambria"/>
              </a:rPr>
              <a:t>λ</a:t>
            </a:r>
            <a:r>
              <a:rPr lang="el-GR" spc="-55" dirty="0" smtClean="0">
                <a:solidFill>
                  <a:schemeClr val="tx1"/>
                </a:solidFill>
                <a:cs typeface="Cambria"/>
              </a:rPr>
              <a:t>ο</a:t>
            </a:r>
            <a:r>
              <a:rPr lang="el-GR" spc="-15" dirty="0" smtClean="0">
                <a:solidFill>
                  <a:schemeClr val="tx1"/>
                </a:solidFill>
                <a:cs typeface="Cambria"/>
              </a:rPr>
              <a:t>γία</a:t>
            </a:r>
          </a:p>
          <a:p>
            <a:pPr marL="354965" indent="-342900">
              <a:buClr>
                <a:srgbClr val="51630A"/>
              </a:buClr>
              <a:tabLst>
                <a:tab pos="527685" algn="l"/>
              </a:tabLst>
            </a:pPr>
            <a:r>
              <a:rPr lang="el-GR" spc="-20" dirty="0" smtClean="0">
                <a:solidFill>
                  <a:schemeClr val="tx1"/>
                </a:solidFill>
                <a:cs typeface="Cambria"/>
              </a:rPr>
              <a:t>Η</a:t>
            </a:r>
            <a:r>
              <a:rPr lang="el-GR" spc="-5" dirty="0" smtClean="0">
                <a:solidFill>
                  <a:schemeClr val="tx1"/>
                </a:solidFill>
                <a:cs typeface="Cambria"/>
              </a:rPr>
              <a:t> </a:t>
            </a:r>
            <a:r>
              <a:rPr lang="el-GR" u="sng" spc="-20" dirty="0">
                <a:solidFill>
                  <a:schemeClr val="tx1"/>
                </a:solidFill>
                <a:cs typeface="Cambria"/>
              </a:rPr>
              <a:t>μ</a:t>
            </a:r>
            <a:r>
              <a:rPr lang="el-GR" u="sng" spc="-25" dirty="0">
                <a:solidFill>
                  <a:schemeClr val="tx1"/>
                </a:solidFill>
                <a:cs typeface="Cambria"/>
              </a:rPr>
              <a:t>ε</a:t>
            </a:r>
            <a:r>
              <a:rPr lang="el-GR" u="sng" spc="-15" dirty="0">
                <a:solidFill>
                  <a:schemeClr val="tx1"/>
                </a:solidFill>
                <a:cs typeface="Cambria"/>
              </a:rPr>
              <a:t>θοδολ</a:t>
            </a:r>
            <a:r>
              <a:rPr lang="el-GR" u="sng" spc="-55" dirty="0">
                <a:solidFill>
                  <a:schemeClr val="tx1"/>
                </a:solidFill>
                <a:cs typeface="Cambria"/>
              </a:rPr>
              <a:t>ο</a:t>
            </a:r>
            <a:r>
              <a:rPr lang="el-GR" u="sng" spc="-15" dirty="0">
                <a:solidFill>
                  <a:schemeClr val="tx1"/>
                </a:solidFill>
                <a:cs typeface="Cambria"/>
              </a:rPr>
              <a:t>γία</a:t>
            </a:r>
            <a:r>
              <a:rPr lang="el-GR" spc="4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της</a:t>
            </a:r>
            <a:r>
              <a:rPr lang="el-GR" spc="-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pc="-15" dirty="0" smtClean="0">
                <a:solidFill>
                  <a:schemeClr val="tx1"/>
                </a:solidFill>
                <a:cs typeface="Cambria"/>
              </a:rPr>
              <a:t>α</a:t>
            </a:r>
            <a:r>
              <a:rPr lang="el-GR" spc="-20" dirty="0" smtClean="0">
                <a:solidFill>
                  <a:schemeClr val="tx1"/>
                </a:solidFill>
                <a:cs typeface="Cambria"/>
              </a:rPr>
              <a:t>νθρωπολ</a:t>
            </a:r>
            <a:r>
              <a:rPr lang="el-GR" spc="-60" dirty="0" smtClean="0">
                <a:solidFill>
                  <a:schemeClr val="tx1"/>
                </a:solidFill>
                <a:cs typeface="Cambria"/>
              </a:rPr>
              <a:t>ο</a:t>
            </a:r>
            <a:r>
              <a:rPr lang="el-GR" spc="-15" dirty="0" smtClean="0">
                <a:solidFill>
                  <a:schemeClr val="tx1"/>
                </a:solidFill>
                <a:cs typeface="Cambria"/>
              </a:rPr>
              <a:t>γίας</a:t>
            </a:r>
          </a:p>
          <a:p>
            <a:pPr marL="354965" indent="-342900">
              <a:buClr>
                <a:srgbClr val="51630A"/>
              </a:buClr>
              <a:tabLst>
                <a:tab pos="527685" algn="l"/>
              </a:tabLst>
            </a:pPr>
            <a:r>
              <a:rPr lang="el-GR" spc="-20" dirty="0" smtClean="0">
                <a:solidFill>
                  <a:schemeClr val="tx1"/>
                </a:solidFill>
                <a:cs typeface="Cambria"/>
              </a:rPr>
              <a:t>Η</a:t>
            </a:r>
            <a:r>
              <a:rPr lang="el-GR" spc="-5" dirty="0" smtClean="0">
                <a:solidFill>
                  <a:schemeClr val="tx1"/>
                </a:solidFill>
                <a:cs typeface="Cambria"/>
              </a:rPr>
              <a:t> </a:t>
            </a:r>
            <a:r>
              <a:rPr lang="el-GR" u="sng" spc="-15" dirty="0" smtClean="0">
                <a:solidFill>
                  <a:schemeClr val="tx1"/>
                </a:solidFill>
                <a:cs typeface="Cambria"/>
              </a:rPr>
              <a:t>μο</a:t>
            </a:r>
            <a:r>
              <a:rPr lang="el-GR" u="sng" spc="30" dirty="0" smtClean="0">
                <a:solidFill>
                  <a:schemeClr val="tx1"/>
                </a:solidFill>
                <a:cs typeface="Cambria"/>
              </a:rPr>
              <a:t>ν</a:t>
            </a:r>
            <a:r>
              <a:rPr lang="el-GR" u="sng" spc="-60" dirty="0" smtClean="0">
                <a:solidFill>
                  <a:schemeClr val="tx1"/>
                </a:solidFill>
                <a:cs typeface="Cambria"/>
              </a:rPr>
              <a:t>ο</a:t>
            </a:r>
            <a:r>
              <a:rPr lang="el-GR" u="sng" spc="-65" dirty="0" smtClean="0">
                <a:solidFill>
                  <a:schemeClr val="tx1"/>
                </a:solidFill>
                <a:cs typeface="Cambria"/>
              </a:rPr>
              <a:t>γ</a:t>
            </a:r>
            <a:r>
              <a:rPr lang="el-GR" u="sng" spc="-15" dirty="0" smtClean="0">
                <a:solidFill>
                  <a:schemeClr val="tx1"/>
                </a:solidFill>
                <a:cs typeface="Cambria"/>
              </a:rPr>
              <a:t>ραφία</a:t>
            </a:r>
            <a:r>
              <a:rPr lang="el-GR" spc="20" dirty="0" smtClean="0">
                <a:solidFill>
                  <a:schemeClr val="tx1"/>
                </a:solidFill>
                <a:cs typeface="Cambria"/>
              </a:rPr>
              <a:t> </a:t>
            </a:r>
            <a:r>
              <a:rPr lang="el-GR" spc="-20" dirty="0" smtClean="0">
                <a:solidFill>
                  <a:schemeClr val="tx1"/>
                </a:solidFill>
                <a:cs typeface="Cambria"/>
              </a:rPr>
              <a:t>που</a:t>
            </a:r>
            <a:r>
              <a:rPr lang="el-GR" spc="-5" dirty="0" smtClean="0">
                <a:solidFill>
                  <a:schemeClr val="tx1"/>
                </a:solidFill>
                <a:cs typeface="Cambria"/>
              </a:rPr>
              <a:t> </a:t>
            </a:r>
            <a:r>
              <a:rPr lang="el-GR" spc="-20" dirty="0" smtClean="0">
                <a:solidFill>
                  <a:schemeClr val="tx1"/>
                </a:solidFill>
                <a:cs typeface="Cambria"/>
              </a:rPr>
              <a:t>πρ</a:t>
            </a:r>
            <a:r>
              <a:rPr lang="el-GR" spc="-10" dirty="0" smtClean="0">
                <a:solidFill>
                  <a:schemeClr val="tx1"/>
                </a:solidFill>
                <a:cs typeface="Cambria"/>
              </a:rPr>
              <a:t>ο</a:t>
            </a:r>
            <a:r>
              <a:rPr lang="el-GR" spc="-15" dirty="0" smtClean="0">
                <a:solidFill>
                  <a:schemeClr val="tx1"/>
                </a:solidFill>
                <a:cs typeface="Cambria"/>
              </a:rPr>
              <a:t>κύ</a:t>
            </a:r>
            <a:r>
              <a:rPr lang="el-GR" spc="15" dirty="0" smtClean="0">
                <a:solidFill>
                  <a:schemeClr val="tx1"/>
                </a:solidFill>
                <a:cs typeface="Cambria"/>
              </a:rPr>
              <a:t>π</a:t>
            </a:r>
            <a:r>
              <a:rPr lang="el-GR" spc="-15" dirty="0" smtClean="0">
                <a:solidFill>
                  <a:schemeClr val="tx1"/>
                </a:solidFill>
                <a:cs typeface="Cambria"/>
              </a:rPr>
              <a:t>τει</a:t>
            </a:r>
            <a:r>
              <a:rPr lang="el-GR" spc="10" dirty="0" smtClean="0">
                <a:solidFill>
                  <a:schemeClr val="tx1"/>
                </a:solidFill>
                <a:cs typeface="Cambria"/>
              </a:rPr>
              <a:t> </a:t>
            </a:r>
            <a:r>
              <a:rPr lang="el-GR" spc="-20" dirty="0" smtClean="0">
                <a:solidFill>
                  <a:schemeClr val="tx1"/>
                </a:solidFill>
                <a:cs typeface="Cambria"/>
              </a:rPr>
              <a:t>από</a:t>
            </a:r>
            <a:r>
              <a:rPr lang="el-GR" spc="10" dirty="0" smtClean="0">
                <a:solidFill>
                  <a:schemeClr val="tx1"/>
                </a:solidFill>
                <a:cs typeface="Cambria"/>
              </a:rPr>
              <a:t> </a:t>
            </a:r>
            <a:r>
              <a:rPr lang="el-GR" spc="-15" dirty="0" smtClean="0">
                <a:solidFill>
                  <a:schemeClr val="tx1"/>
                </a:solidFill>
                <a:cs typeface="Cambria"/>
              </a:rPr>
              <a:t>την ανθρω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π</a:t>
            </a:r>
            <a:r>
              <a:rPr lang="el-GR" spc="-10" dirty="0">
                <a:solidFill>
                  <a:schemeClr val="tx1"/>
                </a:solidFill>
                <a:cs typeface="Cambria"/>
              </a:rPr>
              <a:t>ο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λ</a:t>
            </a:r>
            <a:r>
              <a:rPr lang="el-GR" spc="-55" dirty="0">
                <a:solidFill>
                  <a:schemeClr val="tx1"/>
                </a:solidFill>
                <a:cs typeface="Cambria"/>
              </a:rPr>
              <a:t>ο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γική</a:t>
            </a:r>
            <a:r>
              <a:rPr lang="el-GR" spc="3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έρευ</a:t>
            </a:r>
            <a:r>
              <a:rPr lang="el-GR" spc="15" dirty="0">
                <a:solidFill>
                  <a:schemeClr val="tx1"/>
                </a:solidFill>
                <a:cs typeface="Cambria"/>
              </a:rPr>
              <a:t>ν</a:t>
            </a:r>
            <a:r>
              <a:rPr lang="el-GR" spc="-20" dirty="0">
                <a:solidFill>
                  <a:schemeClr val="tx1"/>
                </a:solidFill>
                <a:cs typeface="Cambria"/>
              </a:rPr>
              <a:t>α</a:t>
            </a:r>
            <a:r>
              <a:rPr lang="el-GR" spc="1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(σαν</a:t>
            </a:r>
            <a:r>
              <a:rPr lang="el-GR" spc="2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pc="-15" dirty="0" smtClean="0">
                <a:solidFill>
                  <a:schemeClr val="tx1"/>
                </a:solidFill>
                <a:cs typeface="Cambria"/>
              </a:rPr>
              <a:t>την «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ιστορι</a:t>
            </a:r>
            <a:r>
              <a:rPr lang="el-GR" spc="-60" dirty="0">
                <a:solidFill>
                  <a:schemeClr val="tx1"/>
                </a:solidFill>
                <a:cs typeface="Cambria"/>
              </a:rPr>
              <a:t>ο</a:t>
            </a:r>
            <a:r>
              <a:rPr lang="el-GR" spc="-65" dirty="0">
                <a:solidFill>
                  <a:schemeClr val="tx1"/>
                </a:solidFill>
                <a:cs typeface="Cambria"/>
              </a:rPr>
              <a:t>γ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ραφία»</a:t>
            </a:r>
            <a:r>
              <a:rPr lang="el-GR" spc="2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για</a:t>
            </a:r>
            <a:r>
              <a:rPr lang="el-GR" spc="1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την</a:t>
            </a:r>
            <a:r>
              <a:rPr lang="el-GR" spc="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spc="-15" dirty="0">
                <a:solidFill>
                  <a:schemeClr val="tx1"/>
                </a:solidFill>
                <a:cs typeface="Cambria"/>
              </a:rPr>
              <a:t>Ιστορία)</a:t>
            </a:r>
            <a:endParaRPr lang="el-GR" dirty="0">
              <a:solidFill>
                <a:schemeClr val="tx1"/>
              </a:solidFill>
              <a:cs typeface="Cambr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95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>
                <a:solidFill>
                  <a:srgbClr val="000000"/>
                </a:solidFill>
                <a:cs typeface="Cambria"/>
              </a:rPr>
              <a:t>Η εθνογραφία αποτελεί</a:t>
            </a:r>
            <a:r>
              <a:rPr lang="el-GR" sz="2800" b="1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z="2800" b="1" dirty="0" smtClean="0">
                <a:solidFill>
                  <a:srgbClr val="000000"/>
                </a:solidFill>
                <a:cs typeface="Cambria"/>
              </a:rPr>
              <a:t>ποιοτική μεθοδολογία</a:t>
            </a:r>
            <a:r>
              <a:rPr lang="el-GR" sz="2800" b="1" dirty="0">
                <a:solidFill>
                  <a:srgbClr val="000000"/>
                </a:solidFill>
                <a:cs typeface="Cambria"/>
              </a:rPr>
              <a:t>, 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η οποία</a:t>
            </a:r>
            <a:r>
              <a:rPr lang="el-GR" sz="2800" spc="-25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επ</a:t>
            </a:r>
            <a:r>
              <a:rPr lang="el-GR" sz="2800" spc="5" dirty="0">
                <a:solidFill>
                  <a:srgbClr val="000000"/>
                </a:solidFill>
                <a:cs typeface="Cambria"/>
              </a:rPr>
              <a:t>ε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κτ</a:t>
            </a:r>
            <a:r>
              <a:rPr lang="el-GR" sz="2800" spc="5" dirty="0">
                <a:solidFill>
                  <a:srgbClr val="000000"/>
                </a:solidFill>
                <a:cs typeface="Cambria"/>
              </a:rPr>
              <a:t>ε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ίν</a:t>
            </a:r>
            <a:r>
              <a:rPr lang="el-GR" sz="2800" spc="5" dirty="0">
                <a:solidFill>
                  <a:srgbClr val="000000"/>
                </a:solidFill>
                <a:cs typeface="Cambria"/>
              </a:rPr>
              <a:t>ε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ι</a:t>
            </a:r>
            <a:r>
              <a:rPr lang="el-GR" sz="2800" spc="-45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γ</a:t>
            </a:r>
            <a:r>
              <a:rPr lang="el-GR" sz="2800" spc="65" dirty="0">
                <a:solidFill>
                  <a:srgbClr val="000000"/>
                </a:solidFill>
                <a:cs typeface="Cambria"/>
              </a:rPr>
              <a:t>ν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ώσ</a:t>
            </a:r>
            <a:r>
              <a:rPr lang="el-GR" sz="2800" spc="10" dirty="0">
                <a:solidFill>
                  <a:srgbClr val="000000"/>
                </a:solidFill>
                <a:cs typeface="Cambria"/>
              </a:rPr>
              <a:t>ε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ις</a:t>
            </a:r>
            <a:r>
              <a:rPr lang="el-GR" sz="2800" spc="-45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για το</a:t>
            </a:r>
            <a:r>
              <a:rPr lang="el-GR" sz="2800" spc="-20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πώς άνθρωποι</a:t>
            </a:r>
            <a:r>
              <a:rPr lang="el-GR" sz="2800" spc="-45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z="2800" spc="-25" dirty="0">
                <a:solidFill>
                  <a:srgbClr val="000000"/>
                </a:solidFill>
                <a:cs typeface="Cambria"/>
              </a:rPr>
              <a:t>ζ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ουν</a:t>
            </a:r>
            <a:r>
              <a:rPr lang="el-GR" sz="2800" spc="-25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στον</a:t>
            </a:r>
            <a:r>
              <a:rPr lang="el-GR" sz="2800" spc="-35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z="2800" spc="70" dirty="0">
                <a:solidFill>
                  <a:srgbClr val="000000"/>
                </a:solidFill>
                <a:cs typeface="Cambria"/>
              </a:rPr>
              <a:t>κ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όσμο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3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 smtClean="0"/>
              <a:t>Η ανθρωπολογία συγγενεύει με άλλες κοινωνικές και ανθρωπιστικές επιστήμες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Ιστορία</a:t>
            </a:r>
          </a:p>
          <a:p>
            <a:r>
              <a:rPr lang="el-GR" dirty="0" smtClean="0"/>
              <a:t>Κοινωνιολογία</a:t>
            </a:r>
          </a:p>
          <a:p>
            <a:r>
              <a:rPr lang="el-GR" dirty="0" smtClean="0"/>
              <a:t>Ψυχολογία</a:t>
            </a:r>
          </a:p>
          <a:p>
            <a:r>
              <a:rPr lang="el-GR" dirty="0" smtClean="0"/>
              <a:t>Φιλοσοφία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u="sng" dirty="0" smtClean="0"/>
              <a:t>Διαφέρει ως προς το αντικείμενο, τη μεθοδολογία και το «πεδίο» της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039368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Εθνογραφία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9250" indent="-337185">
              <a:lnSpc>
                <a:spcPct val="100000"/>
              </a:lnSpc>
              <a:buClr>
                <a:srgbClr val="51630A"/>
              </a:buClr>
              <a:buFont typeface="Arial"/>
              <a:buChar char="•"/>
              <a:tabLst>
                <a:tab pos="349250" algn="l"/>
              </a:tabLst>
            </a:pPr>
            <a:r>
              <a:rPr lang="el-GR" spc="-15" dirty="0">
                <a:solidFill>
                  <a:srgbClr val="000000"/>
                </a:solidFill>
                <a:cs typeface="Cambria"/>
              </a:rPr>
              <a:t>Μη-δομημένη προσέγγιση</a:t>
            </a:r>
          </a:p>
          <a:p>
            <a:pPr marL="349250" indent="-337185">
              <a:lnSpc>
                <a:spcPct val="100000"/>
              </a:lnSpc>
              <a:buClr>
                <a:srgbClr val="51630A"/>
              </a:buClr>
              <a:buFont typeface="Arial"/>
              <a:buChar char="•"/>
              <a:tabLst>
                <a:tab pos="349250" algn="l"/>
              </a:tabLst>
            </a:pPr>
            <a:r>
              <a:rPr lang="el-GR" spc="-15" dirty="0">
                <a:solidFill>
                  <a:srgbClr val="000000"/>
                </a:solidFill>
                <a:cs typeface="Cambria"/>
              </a:rPr>
              <a:t>διάλ</a:t>
            </a:r>
            <a:r>
              <a:rPr lang="el-GR" spc="-60" dirty="0">
                <a:solidFill>
                  <a:srgbClr val="000000"/>
                </a:solidFill>
                <a:cs typeface="Cambria"/>
              </a:rPr>
              <a:t>ο</a:t>
            </a:r>
            <a:r>
              <a:rPr lang="el-GR" spc="-15" dirty="0">
                <a:solidFill>
                  <a:srgbClr val="000000"/>
                </a:solidFill>
                <a:cs typeface="Cambria"/>
              </a:rPr>
              <a:t>γος</a:t>
            </a:r>
            <a:r>
              <a:rPr lang="el-GR" spc="25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pc="-15" dirty="0">
                <a:solidFill>
                  <a:srgbClr val="000000"/>
                </a:solidFill>
                <a:cs typeface="Cambria"/>
              </a:rPr>
              <a:t>με </a:t>
            </a:r>
            <a:r>
              <a:rPr lang="el-GR" spc="-20" dirty="0">
                <a:solidFill>
                  <a:srgbClr val="000000"/>
                </a:solidFill>
                <a:cs typeface="Cambria"/>
              </a:rPr>
              <a:t>ανθρώ</a:t>
            </a:r>
            <a:r>
              <a:rPr lang="el-GR" spc="-30" dirty="0">
                <a:solidFill>
                  <a:srgbClr val="000000"/>
                </a:solidFill>
                <a:cs typeface="Cambria"/>
              </a:rPr>
              <a:t>π</a:t>
            </a:r>
            <a:r>
              <a:rPr lang="el-GR" spc="-15" dirty="0">
                <a:solidFill>
                  <a:srgbClr val="000000"/>
                </a:solidFill>
                <a:cs typeface="Cambria"/>
              </a:rPr>
              <a:t>ους</a:t>
            </a:r>
            <a:r>
              <a:rPr lang="el-GR" spc="35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pc="-15" dirty="0">
                <a:solidFill>
                  <a:srgbClr val="000000"/>
                </a:solidFill>
                <a:cs typeface="Cambria"/>
              </a:rPr>
              <a:t>στους «</a:t>
            </a:r>
            <a:r>
              <a:rPr lang="el-GR" spc="-40" dirty="0">
                <a:solidFill>
                  <a:srgbClr val="000000"/>
                </a:solidFill>
                <a:cs typeface="Cambria"/>
              </a:rPr>
              <a:t>χ</a:t>
            </a:r>
            <a:r>
              <a:rPr lang="el-GR" spc="-20" dirty="0">
                <a:solidFill>
                  <a:srgbClr val="000000"/>
                </a:solidFill>
                <a:cs typeface="Cambria"/>
              </a:rPr>
              <a:t>ώρους</a:t>
            </a:r>
            <a:r>
              <a:rPr lang="el-GR" spc="-20" dirty="0" smtClean="0">
                <a:solidFill>
                  <a:srgbClr val="000000"/>
                </a:solidFill>
                <a:cs typeface="Cambria"/>
              </a:rPr>
              <a:t>»</a:t>
            </a:r>
            <a:r>
              <a:rPr lang="el-GR" dirty="0" smtClean="0">
                <a:solidFill>
                  <a:srgbClr val="000000"/>
                </a:solidFill>
                <a:cs typeface="Cambria"/>
              </a:rPr>
              <a:t> </a:t>
            </a:r>
            <a:r>
              <a:rPr lang="el-GR" spc="-15" dirty="0" smtClean="0">
                <a:solidFill>
                  <a:srgbClr val="000000"/>
                </a:solidFill>
                <a:cs typeface="Cambria"/>
              </a:rPr>
              <a:t>του</a:t>
            </a:r>
            <a:r>
              <a:rPr lang="el-GR" spc="-30" dirty="0" smtClean="0">
                <a:solidFill>
                  <a:srgbClr val="000000"/>
                </a:solidFill>
                <a:cs typeface="Cambria"/>
              </a:rPr>
              <a:t>ς</a:t>
            </a:r>
            <a:r>
              <a:rPr lang="el-GR" spc="-10" dirty="0">
                <a:solidFill>
                  <a:srgbClr val="000000"/>
                </a:solidFill>
                <a:cs typeface="Cambria"/>
              </a:rPr>
              <a:t>,</a:t>
            </a:r>
            <a:r>
              <a:rPr lang="el-GR" spc="5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pc="-20" dirty="0">
                <a:solidFill>
                  <a:srgbClr val="000000"/>
                </a:solidFill>
                <a:cs typeface="Cambria"/>
              </a:rPr>
              <a:t>σ</a:t>
            </a:r>
            <a:r>
              <a:rPr lang="el-GR" spc="-30" dirty="0">
                <a:solidFill>
                  <a:srgbClr val="000000"/>
                </a:solidFill>
                <a:cs typeface="Cambria"/>
              </a:rPr>
              <a:t>τ</a:t>
            </a:r>
            <a:r>
              <a:rPr lang="el-GR" spc="-15" dirty="0">
                <a:solidFill>
                  <a:srgbClr val="000000"/>
                </a:solidFill>
                <a:cs typeface="Cambria"/>
              </a:rPr>
              <a:t>ους</a:t>
            </a:r>
            <a:r>
              <a:rPr lang="el-GR" spc="10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pc="-15" dirty="0">
                <a:solidFill>
                  <a:srgbClr val="000000"/>
                </a:solidFill>
                <a:cs typeface="Cambria"/>
              </a:rPr>
              <a:t>«χρό</a:t>
            </a:r>
            <a:r>
              <a:rPr lang="el-GR" spc="20" dirty="0">
                <a:solidFill>
                  <a:srgbClr val="000000"/>
                </a:solidFill>
                <a:cs typeface="Cambria"/>
              </a:rPr>
              <a:t>ν</a:t>
            </a:r>
            <a:r>
              <a:rPr lang="el-GR" spc="-15" dirty="0">
                <a:solidFill>
                  <a:srgbClr val="000000"/>
                </a:solidFill>
                <a:cs typeface="Cambria"/>
              </a:rPr>
              <a:t>ους»</a:t>
            </a:r>
            <a:r>
              <a:rPr lang="el-GR" spc="-5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pc="-15" dirty="0">
                <a:solidFill>
                  <a:srgbClr val="000000"/>
                </a:solidFill>
                <a:cs typeface="Cambria"/>
              </a:rPr>
              <a:t>τους</a:t>
            </a:r>
            <a:endParaRPr lang="el-GR" dirty="0">
              <a:solidFill>
                <a:srgbClr val="000000"/>
              </a:solidFill>
              <a:cs typeface="Cambria"/>
            </a:endParaRPr>
          </a:p>
          <a:p>
            <a:pPr>
              <a:lnSpc>
                <a:spcPts val="600"/>
              </a:lnSpc>
              <a:spcBef>
                <a:spcPts val="3"/>
              </a:spcBef>
            </a:pPr>
            <a:endParaRPr lang="el-GR" sz="500" dirty="0">
              <a:solidFill>
                <a:srgbClr val="000000"/>
              </a:solidFill>
            </a:endParaRPr>
          </a:p>
          <a:p>
            <a:pPr marL="349250" indent="-337185">
              <a:lnSpc>
                <a:spcPct val="100000"/>
              </a:lnSpc>
              <a:buClr>
                <a:srgbClr val="51630A"/>
              </a:buClr>
              <a:buFont typeface="Arial"/>
              <a:buChar char="•"/>
              <a:tabLst>
                <a:tab pos="349250" algn="l"/>
              </a:tabLst>
            </a:pPr>
            <a:r>
              <a:rPr lang="el-GR" spc="-15" dirty="0">
                <a:solidFill>
                  <a:srgbClr val="000000"/>
                </a:solidFill>
                <a:cs typeface="Cambria"/>
              </a:rPr>
              <a:t>Πει</a:t>
            </a:r>
            <a:r>
              <a:rPr lang="el-GR" spc="-35" dirty="0">
                <a:solidFill>
                  <a:srgbClr val="000000"/>
                </a:solidFill>
                <a:cs typeface="Cambria"/>
              </a:rPr>
              <a:t>θ</a:t>
            </a:r>
            <a:r>
              <a:rPr lang="el-GR" spc="-20" dirty="0">
                <a:solidFill>
                  <a:srgbClr val="000000"/>
                </a:solidFill>
                <a:cs typeface="Cambria"/>
              </a:rPr>
              <a:t>α</a:t>
            </a:r>
            <a:r>
              <a:rPr lang="el-GR" spc="-50" dirty="0">
                <a:solidFill>
                  <a:srgbClr val="000000"/>
                </a:solidFill>
                <a:cs typeface="Cambria"/>
              </a:rPr>
              <a:t>ρ</a:t>
            </a:r>
            <a:r>
              <a:rPr lang="el-GR" spc="-15" dirty="0">
                <a:solidFill>
                  <a:srgbClr val="000000"/>
                </a:solidFill>
                <a:cs typeface="Cambria"/>
              </a:rPr>
              <a:t>χία</a:t>
            </a:r>
            <a:r>
              <a:rPr lang="el-GR" spc="35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pc="-15" dirty="0">
                <a:solidFill>
                  <a:srgbClr val="000000"/>
                </a:solidFill>
                <a:cs typeface="Cambria"/>
              </a:rPr>
              <a:t>της</a:t>
            </a:r>
            <a:r>
              <a:rPr lang="el-GR" spc="10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pc="-20" dirty="0">
                <a:solidFill>
                  <a:srgbClr val="000000"/>
                </a:solidFill>
                <a:cs typeface="Cambria"/>
              </a:rPr>
              <a:t>παρατήρ</a:t>
            </a:r>
            <a:r>
              <a:rPr lang="el-GR" spc="-15" dirty="0">
                <a:solidFill>
                  <a:srgbClr val="000000"/>
                </a:solidFill>
                <a:cs typeface="Cambria"/>
              </a:rPr>
              <a:t>ησης</a:t>
            </a:r>
            <a:endParaRPr lang="el-GR" dirty="0">
              <a:solidFill>
                <a:srgbClr val="000000"/>
              </a:solidFill>
              <a:cs typeface="Cambria"/>
            </a:endParaRPr>
          </a:p>
          <a:p>
            <a:pPr>
              <a:lnSpc>
                <a:spcPts val="600"/>
              </a:lnSpc>
              <a:spcBef>
                <a:spcPts val="0"/>
              </a:spcBef>
              <a:buClr>
                <a:srgbClr val="51630A"/>
              </a:buClr>
              <a:buFont typeface="Arial"/>
              <a:buChar char="•"/>
            </a:pPr>
            <a:endParaRPr lang="el-GR" sz="500" dirty="0">
              <a:solidFill>
                <a:srgbClr val="000000"/>
              </a:solidFill>
            </a:endParaRPr>
          </a:p>
          <a:p>
            <a:pPr marL="349250" indent="-337185">
              <a:lnSpc>
                <a:spcPct val="100000"/>
              </a:lnSpc>
              <a:buClr>
                <a:srgbClr val="51630A"/>
              </a:buClr>
              <a:buFont typeface="Arial"/>
              <a:buChar char="•"/>
              <a:tabLst>
                <a:tab pos="349250" algn="l"/>
              </a:tabLst>
            </a:pPr>
            <a:r>
              <a:rPr lang="el-GR" spc="-20" dirty="0">
                <a:solidFill>
                  <a:srgbClr val="000000"/>
                </a:solidFill>
                <a:cs typeface="Cambria"/>
              </a:rPr>
              <a:t>Ο</a:t>
            </a:r>
            <a:r>
              <a:rPr lang="el-GR" spc="-5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pc="-30" dirty="0">
                <a:solidFill>
                  <a:srgbClr val="000000"/>
                </a:solidFill>
                <a:cs typeface="Cambria"/>
              </a:rPr>
              <a:t>ε</a:t>
            </a:r>
            <a:r>
              <a:rPr lang="el-GR" spc="-20" dirty="0">
                <a:solidFill>
                  <a:srgbClr val="000000"/>
                </a:solidFill>
                <a:cs typeface="Cambria"/>
              </a:rPr>
              <a:t>θ</a:t>
            </a:r>
            <a:r>
              <a:rPr lang="el-GR" spc="20" dirty="0">
                <a:solidFill>
                  <a:srgbClr val="000000"/>
                </a:solidFill>
                <a:cs typeface="Cambria"/>
              </a:rPr>
              <a:t>ν</a:t>
            </a:r>
            <a:r>
              <a:rPr lang="el-GR" spc="-60" dirty="0">
                <a:solidFill>
                  <a:srgbClr val="000000"/>
                </a:solidFill>
                <a:cs typeface="Cambria"/>
              </a:rPr>
              <a:t>ο</a:t>
            </a:r>
            <a:r>
              <a:rPr lang="el-GR" spc="-70" dirty="0">
                <a:solidFill>
                  <a:srgbClr val="000000"/>
                </a:solidFill>
                <a:cs typeface="Cambria"/>
              </a:rPr>
              <a:t>γ</a:t>
            </a:r>
            <a:r>
              <a:rPr lang="el-GR" spc="-20" dirty="0">
                <a:solidFill>
                  <a:srgbClr val="000000"/>
                </a:solidFill>
                <a:cs typeface="Cambria"/>
              </a:rPr>
              <a:t>ράφος</a:t>
            </a:r>
            <a:r>
              <a:rPr lang="el-GR" spc="20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pc="-15" dirty="0">
                <a:solidFill>
                  <a:srgbClr val="000000"/>
                </a:solidFill>
                <a:cs typeface="Cambria"/>
              </a:rPr>
              <a:t>ως </a:t>
            </a:r>
            <a:r>
              <a:rPr lang="el-GR" i="1" spc="-20" dirty="0">
                <a:solidFill>
                  <a:srgbClr val="000000"/>
                </a:solidFill>
                <a:cs typeface="Cambria"/>
              </a:rPr>
              <a:t>μη</a:t>
            </a:r>
            <a:r>
              <a:rPr lang="el-GR" i="1" spc="-15" dirty="0">
                <a:solidFill>
                  <a:srgbClr val="000000"/>
                </a:solidFill>
                <a:cs typeface="Cambria"/>
              </a:rPr>
              <a:t>-</a:t>
            </a:r>
            <a:r>
              <a:rPr lang="el-GR" i="1" spc="-10" dirty="0">
                <a:solidFill>
                  <a:srgbClr val="000000"/>
                </a:solidFill>
                <a:cs typeface="Cambria"/>
              </a:rPr>
              <a:t>ειδ</a:t>
            </a:r>
            <a:r>
              <a:rPr lang="el-GR" i="1" spc="-15" dirty="0">
                <a:solidFill>
                  <a:srgbClr val="000000"/>
                </a:solidFill>
                <a:cs typeface="Cambria"/>
              </a:rPr>
              <a:t>ικός, </a:t>
            </a:r>
            <a:r>
              <a:rPr lang="el-GR" spc="-15" dirty="0">
                <a:solidFill>
                  <a:srgbClr val="000000"/>
                </a:solidFill>
                <a:cs typeface="Cambria"/>
              </a:rPr>
              <a:t>ως «μαθητής» του πολιτισμού</a:t>
            </a:r>
            <a:endParaRPr lang="el-GR" dirty="0">
              <a:solidFill>
                <a:srgbClr val="000000"/>
              </a:solidFill>
              <a:cs typeface="Cambr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7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pc="-360" dirty="0">
                <a:solidFill>
                  <a:srgbClr val="000000"/>
                </a:solidFill>
                <a:cs typeface="Cambria"/>
              </a:rPr>
              <a:t>T</a:t>
            </a:r>
            <a:r>
              <a:rPr lang="el-GR" b="1" dirty="0">
                <a:solidFill>
                  <a:srgbClr val="000000"/>
                </a:solidFill>
                <a:cs typeface="Cambria"/>
              </a:rPr>
              <a:t>o	«πεδίο»</a:t>
            </a:r>
            <a:r>
              <a:rPr lang="el-GR" dirty="0">
                <a:cs typeface="Cambria"/>
              </a:rPr>
              <a:t/>
            </a:r>
            <a:br>
              <a:rPr lang="el-GR" dirty="0">
                <a:cs typeface="Cambria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800" dirty="0">
                <a:solidFill>
                  <a:srgbClr val="000000"/>
                </a:solidFill>
                <a:cs typeface="Cambria"/>
              </a:rPr>
              <a:t>Ο</a:t>
            </a:r>
            <a:r>
              <a:rPr lang="el-GR" sz="2800" spc="-10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z="2800" spc="-30" dirty="0">
                <a:solidFill>
                  <a:srgbClr val="000000"/>
                </a:solidFill>
                <a:cs typeface="Cambria"/>
              </a:rPr>
              <a:t>χ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ω</a:t>
            </a:r>
            <a:r>
              <a:rPr lang="el-GR" sz="2800" spc="-10" dirty="0">
                <a:solidFill>
                  <a:srgbClr val="000000"/>
                </a:solidFill>
                <a:cs typeface="Cambria"/>
              </a:rPr>
              <a:t>ρ</a:t>
            </a:r>
            <a:r>
              <a:rPr lang="el-GR" sz="2800" spc="-5" dirty="0">
                <a:solidFill>
                  <a:srgbClr val="000000"/>
                </a:solidFill>
                <a:cs typeface="Cambria"/>
              </a:rPr>
              <a:t>ο-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χ</a:t>
            </a:r>
            <a:r>
              <a:rPr lang="el-GR" sz="2800" spc="-10" dirty="0">
                <a:solidFill>
                  <a:srgbClr val="000000"/>
                </a:solidFill>
                <a:cs typeface="Cambria"/>
              </a:rPr>
              <a:t>ρ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ό</a:t>
            </a:r>
            <a:r>
              <a:rPr lang="el-GR" sz="2800" spc="25" dirty="0">
                <a:solidFill>
                  <a:srgbClr val="000000"/>
                </a:solidFill>
                <a:cs typeface="Cambria"/>
              </a:rPr>
              <a:t>ν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ος</a:t>
            </a:r>
            <a:r>
              <a:rPr lang="el-GR" sz="2800" spc="25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τ</a:t>
            </a:r>
            <a:r>
              <a:rPr lang="el-GR" sz="2800" spc="5" dirty="0">
                <a:solidFill>
                  <a:srgbClr val="000000"/>
                </a:solidFill>
                <a:cs typeface="Cambria"/>
              </a:rPr>
              <a:t>η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ς εμ</a:t>
            </a:r>
            <a:r>
              <a:rPr lang="el-GR" sz="2800" spc="-10" dirty="0">
                <a:solidFill>
                  <a:srgbClr val="000000"/>
                </a:solidFill>
                <a:cs typeface="Cambria"/>
              </a:rPr>
              <a:t>π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ειρικής α</a:t>
            </a:r>
            <a:r>
              <a:rPr lang="el-GR" sz="2800" spc="15" dirty="0">
                <a:solidFill>
                  <a:srgbClr val="000000"/>
                </a:solidFill>
                <a:cs typeface="Cambria"/>
              </a:rPr>
              <a:t>ν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αζήτ</a:t>
            </a:r>
            <a:r>
              <a:rPr lang="el-GR" sz="2800" spc="5" dirty="0">
                <a:solidFill>
                  <a:srgbClr val="000000"/>
                </a:solidFill>
                <a:cs typeface="Cambria"/>
              </a:rPr>
              <a:t>η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σης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52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800" dirty="0" smtClean="0">
                <a:solidFill>
                  <a:schemeClr val="accent1"/>
                </a:solidFill>
              </a:rPr>
              <a:t>Ιστορία= αρχείο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24400" y="2038387"/>
            <a:ext cx="4419600" cy="542394"/>
          </a:xfrm>
        </p:spPr>
        <p:txBody>
          <a:bodyPr/>
          <a:lstStyle/>
          <a:p>
            <a:r>
              <a:rPr lang="el-GR" dirty="0" smtClean="0">
                <a:solidFill>
                  <a:srgbClr val="A63212"/>
                </a:solidFill>
              </a:rPr>
              <a:t>Αρχαιολογία</a:t>
            </a:r>
            <a:r>
              <a:rPr lang="el-GR" dirty="0" smtClean="0">
                <a:solidFill>
                  <a:srgbClr val="A63212"/>
                </a:solidFill>
              </a:rPr>
              <a:t>=ανασκαφή</a:t>
            </a:r>
            <a:endParaRPr lang="en-US" dirty="0">
              <a:solidFill>
                <a:srgbClr val="A63212"/>
              </a:solidFill>
            </a:endParaRPr>
          </a:p>
        </p:txBody>
      </p:sp>
      <p:sp>
        <p:nvSpPr>
          <p:cNvPr id="11" name="object 6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/>
          </a:p>
        </p:txBody>
      </p:sp>
      <p:sp>
        <p:nvSpPr>
          <p:cNvPr id="12" name="object 8"/>
          <p:cNvSpPr>
            <a:spLocks noGrp="1"/>
          </p:cNvSpPr>
          <p:nvPr>
            <p:ph sz="quarter" idx="14"/>
          </p:nvPr>
        </p:nvSpPr>
        <p:spPr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9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/>
            </a:r>
            <a:br>
              <a:rPr lang="el-GR" sz="3200" dirty="0" smtClean="0">
                <a:solidFill>
                  <a:srgbClr val="000000"/>
                </a:solidFill>
                <a:latin typeface="Palatino Linotype"/>
                <a:cs typeface="Palatino Linotype"/>
              </a:rPr>
            </a:br>
            <a:r>
              <a:rPr lang="el-GR" sz="3200" dirty="0" smtClean="0">
                <a:solidFill>
                  <a:srgbClr val="A63212"/>
                </a:solidFill>
                <a:latin typeface="Palatino Linotype"/>
                <a:cs typeface="Palatino Linotype"/>
              </a:rPr>
              <a:t>Ανθρωπολογία</a:t>
            </a:r>
            <a:r>
              <a:rPr lang="el-GR" sz="3200" spc="-15" dirty="0" smtClean="0">
                <a:solidFill>
                  <a:srgbClr val="A63212"/>
                </a:solidFill>
                <a:latin typeface="Palatino Linotype"/>
                <a:cs typeface="Palatino Linotype"/>
              </a:rPr>
              <a:t> </a:t>
            </a:r>
            <a:r>
              <a:rPr lang="el-GR" sz="3200" dirty="0">
                <a:solidFill>
                  <a:srgbClr val="A63212"/>
                </a:solidFill>
                <a:latin typeface="Palatino Linotype"/>
                <a:cs typeface="Palatino Linotype"/>
              </a:rPr>
              <a:t>= «το πεδίο», επιτόπια</a:t>
            </a:r>
            <a:r>
              <a:rPr lang="el-GR" sz="3200" spc="-25" dirty="0">
                <a:solidFill>
                  <a:srgbClr val="A63212"/>
                </a:solidFill>
                <a:latin typeface="Palatino Linotype"/>
                <a:cs typeface="Palatino Linotype"/>
              </a:rPr>
              <a:t> </a:t>
            </a:r>
            <a:r>
              <a:rPr lang="el-GR" sz="3200" dirty="0">
                <a:solidFill>
                  <a:srgbClr val="A63212"/>
                </a:solidFill>
                <a:latin typeface="Palatino Linotype"/>
                <a:cs typeface="Palatino Linotype"/>
              </a:rPr>
              <a:t>έ</a:t>
            </a:r>
            <a:r>
              <a:rPr lang="el-GR" sz="3200" spc="-15" dirty="0">
                <a:solidFill>
                  <a:srgbClr val="A63212"/>
                </a:solidFill>
                <a:latin typeface="Palatino Linotype"/>
                <a:cs typeface="Palatino Linotype"/>
              </a:rPr>
              <a:t>ρ</a:t>
            </a:r>
            <a:r>
              <a:rPr lang="el-GR" sz="3200" dirty="0">
                <a:solidFill>
                  <a:srgbClr val="A63212"/>
                </a:solidFill>
                <a:latin typeface="Palatino Linotype"/>
                <a:cs typeface="Palatino Linotype"/>
              </a:rPr>
              <a:t>ευνα</a:t>
            </a:r>
            <a:r>
              <a:rPr lang="el-GR" sz="3200" spc="5" dirty="0">
                <a:solidFill>
                  <a:srgbClr val="A63212"/>
                </a:solidFill>
                <a:latin typeface="Palatino Linotype"/>
                <a:cs typeface="Palatino Linotype"/>
              </a:rPr>
              <a:t> (“</a:t>
            </a:r>
            <a:r>
              <a:rPr lang="el-GR" sz="3200" dirty="0">
                <a:solidFill>
                  <a:srgbClr val="A63212"/>
                </a:solidFill>
                <a:latin typeface="Palatino Linotype"/>
                <a:cs typeface="Palatino Linotype"/>
              </a:rPr>
              <a:t>field</a:t>
            </a:r>
            <a:r>
              <a:rPr lang="el-GR" sz="3200" spc="-50" dirty="0">
                <a:solidFill>
                  <a:srgbClr val="A63212"/>
                </a:solidFill>
                <a:latin typeface="Palatino Linotype"/>
                <a:cs typeface="Palatino Linotype"/>
              </a:rPr>
              <a:t>w</a:t>
            </a:r>
            <a:r>
              <a:rPr lang="el-GR" sz="3200" dirty="0">
                <a:solidFill>
                  <a:srgbClr val="A63212"/>
                </a:solidFill>
                <a:latin typeface="Palatino Linotype"/>
                <a:cs typeface="Palatino Linotype"/>
              </a:rPr>
              <a:t>ork</a:t>
            </a:r>
            <a:r>
              <a:rPr lang="el-GR" sz="3200" spc="5" dirty="0">
                <a:solidFill>
                  <a:srgbClr val="A63212"/>
                </a:solidFill>
                <a:latin typeface="Palatino Linotype"/>
                <a:cs typeface="Palatino Linotype"/>
              </a:rPr>
              <a:t>”</a:t>
            </a:r>
            <a:r>
              <a:rPr lang="el-GR" sz="3200" dirty="0">
                <a:solidFill>
                  <a:srgbClr val="A63212"/>
                </a:solidFill>
                <a:latin typeface="Palatino Linotype"/>
                <a:cs typeface="Palatino Linotype"/>
              </a:rPr>
              <a:t>)</a:t>
            </a:r>
            <a:r>
              <a:rPr lang="el-GR" dirty="0">
                <a:latin typeface="Palatino Linotype"/>
                <a:cs typeface="Palatino Linotype"/>
              </a:rPr>
              <a:t/>
            </a:r>
            <a:br>
              <a:rPr lang="el-GR" dirty="0">
                <a:latin typeface="Palatino Linotype"/>
                <a:cs typeface="Palatino Linotype"/>
              </a:rPr>
            </a:br>
            <a:endParaRPr lang="en-US" dirty="0"/>
          </a:p>
        </p:txBody>
      </p:sp>
      <p:sp>
        <p:nvSpPr>
          <p:cNvPr id="10" name="object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 dirty="0"/>
          </a:p>
        </p:txBody>
      </p:sp>
      <p:sp>
        <p:nvSpPr>
          <p:cNvPr id="11" name="object 5"/>
          <p:cNvSpPr>
            <a:spLocks noGrp="1"/>
          </p:cNvSpPr>
          <p:nvPr>
            <p:ph sz="quarter" idx="14"/>
          </p:nvPr>
        </p:nvSpPr>
        <p:spPr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8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l-GR" sz="2800" spc="-270" dirty="0">
                <a:solidFill>
                  <a:srgbClr val="000000"/>
                </a:solidFill>
                <a:cs typeface="Cambria"/>
              </a:rPr>
              <a:t>Τ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ο «ταξίδι», </a:t>
            </a:r>
            <a:r>
              <a:rPr lang="el-GR" sz="2800" spc="15" dirty="0">
                <a:solidFill>
                  <a:srgbClr val="000000"/>
                </a:solidFill>
                <a:cs typeface="Cambria"/>
              </a:rPr>
              <a:t>κ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ατάλοιπο</a:t>
            </a:r>
            <a:r>
              <a:rPr lang="el-GR" sz="2800" spc="-30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της</a:t>
            </a:r>
            <a:r>
              <a:rPr lang="el-GR" sz="2800" spc="-20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cs typeface="Cambria"/>
              </a:rPr>
              <a:t>αποικ</a:t>
            </a:r>
            <a:r>
              <a:rPr lang="el-GR" sz="2800" spc="5" dirty="0" smtClean="0">
                <a:solidFill>
                  <a:srgbClr val="000000"/>
                </a:solidFill>
                <a:cs typeface="Cambria"/>
              </a:rPr>
              <a:t>ι</a:t>
            </a:r>
            <a:r>
              <a:rPr lang="el-GR" sz="2800" dirty="0" smtClean="0">
                <a:solidFill>
                  <a:srgbClr val="000000"/>
                </a:solidFill>
                <a:cs typeface="Cambria"/>
              </a:rPr>
              <a:t>ακής εξερεύνησης</a:t>
            </a:r>
          </a:p>
          <a:p>
            <a:pPr marL="12700">
              <a:lnSpc>
                <a:spcPct val="100000"/>
              </a:lnSpc>
            </a:pPr>
            <a:r>
              <a:rPr lang="el-GR" sz="2800" dirty="0" smtClean="0">
                <a:solidFill>
                  <a:srgbClr val="000000"/>
                </a:solidFill>
                <a:cs typeface="Cambria"/>
              </a:rPr>
              <a:t>Έρ</a:t>
            </a:r>
            <a:r>
              <a:rPr lang="el-GR" sz="2800" spc="5" dirty="0" smtClean="0">
                <a:solidFill>
                  <a:srgbClr val="000000"/>
                </a:solidFill>
                <a:cs typeface="Cambria"/>
              </a:rPr>
              <a:t>ε</a:t>
            </a:r>
            <a:r>
              <a:rPr lang="el-GR" sz="2800" dirty="0" smtClean="0">
                <a:solidFill>
                  <a:srgbClr val="000000"/>
                </a:solidFill>
                <a:cs typeface="Cambria"/>
              </a:rPr>
              <a:t>υ</a:t>
            </a:r>
            <a:r>
              <a:rPr lang="el-GR" sz="2800" spc="30" dirty="0" smtClean="0">
                <a:solidFill>
                  <a:srgbClr val="000000"/>
                </a:solidFill>
                <a:cs typeface="Cambria"/>
              </a:rPr>
              <a:t>ν</a:t>
            </a:r>
            <a:r>
              <a:rPr lang="el-GR" sz="2800" dirty="0" smtClean="0">
                <a:solidFill>
                  <a:srgbClr val="000000"/>
                </a:solidFill>
                <a:cs typeface="Cambria"/>
              </a:rPr>
              <a:t>α</a:t>
            </a:r>
            <a:r>
              <a:rPr lang="el-GR" sz="2800" spc="-25" dirty="0" smtClean="0">
                <a:solidFill>
                  <a:srgbClr val="000000"/>
                </a:solidFill>
                <a:cs typeface="Cambria"/>
              </a:rPr>
              <a:t> 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ως</a:t>
            </a:r>
            <a:r>
              <a:rPr lang="el-GR" sz="2800" spc="-20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«διαβ</a:t>
            </a:r>
            <a:r>
              <a:rPr lang="el-GR" sz="2800" spc="-15" dirty="0">
                <a:solidFill>
                  <a:srgbClr val="000000"/>
                </a:solidFill>
                <a:cs typeface="Cambria"/>
              </a:rPr>
              <a:t>α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τήρια» τελετή,</a:t>
            </a:r>
            <a:r>
              <a:rPr lang="el-GR" sz="2800" spc="-25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cs typeface="Cambria"/>
              </a:rPr>
              <a:t>μύηση στο</a:t>
            </a:r>
            <a:r>
              <a:rPr lang="el-GR" sz="2800" spc="-25" dirty="0" smtClean="0">
                <a:solidFill>
                  <a:srgbClr val="000000"/>
                </a:solidFill>
                <a:cs typeface="Cambria"/>
              </a:rPr>
              <a:t> 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επάγ</a:t>
            </a:r>
            <a:r>
              <a:rPr lang="el-GR" sz="2800" spc="-10" dirty="0">
                <a:solidFill>
                  <a:srgbClr val="000000"/>
                </a:solidFill>
                <a:cs typeface="Cambria"/>
              </a:rPr>
              <a:t>γ</a:t>
            </a:r>
            <a:r>
              <a:rPr lang="el-GR" sz="2800" dirty="0">
                <a:solidFill>
                  <a:srgbClr val="000000"/>
                </a:solidFill>
                <a:cs typeface="Cambria"/>
              </a:rPr>
              <a:t>ελμα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l-GR" sz="2800" spc="-20" dirty="0">
                <a:solidFill>
                  <a:srgbClr val="000000"/>
                </a:solidFill>
                <a:cs typeface="Cambria"/>
              </a:rPr>
              <a:t>Α</a:t>
            </a:r>
            <a:r>
              <a:rPr lang="el-GR" sz="2800" spc="-55" dirty="0">
                <a:solidFill>
                  <a:srgbClr val="000000"/>
                </a:solidFill>
                <a:cs typeface="Cambria"/>
              </a:rPr>
              <a:t>ρ</a:t>
            </a:r>
            <a:r>
              <a:rPr lang="el-GR" sz="2800" spc="-45" dirty="0">
                <a:solidFill>
                  <a:srgbClr val="000000"/>
                </a:solidFill>
                <a:cs typeface="Cambria"/>
              </a:rPr>
              <a:t>χ</a:t>
            </a:r>
            <a:r>
              <a:rPr lang="el-GR" sz="2800" spc="-15" dirty="0">
                <a:solidFill>
                  <a:srgbClr val="000000"/>
                </a:solidFill>
                <a:cs typeface="Cambria"/>
              </a:rPr>
              <a:t>ές του</a:t>
            </a:r>
            <a:r>
              <a:rPr lang="el-GR" sz="2800" spc="-5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z="2800" spc="-20" dirty="0">
                <a:solidFill>
                  <a:srgbClr val="000000"/>
                </a:solidFill>
                <a:cs typeface="Cambria"/>
              </a:rPr>
              <a:t>2</a:t>
            </a:r>
            <a:r>
              <a:rPr lang="el-GR" sz="2800" spc="-10" dirty="0">
                <a:solidFill>
                  <a:srgbClr val="000000"/>
                </a:solidFill>
                <a:cs typeface="Cambria"/>
              </a:rPr>
              <a:t>0</a:t>
            </a:r>
            <a:r>
              <a:rPr lang="el-GR" sz="2800" spc="7" baseline="25525" dirty="0">
                <a:solidFill>
                  <a:srgbClr val="000000"/>
                </a:solidFill>
                <a:cs typeface="Cambria"/>
              </a:rPr>
              <a:t>ο</a:t>
            </a:r>
            <a:r>
              <a:rPr lang="el-GR" sz="2800" spc="292" baseline="25525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z="2800" spc="-15" dirty="0">
                <a:solidFill>
                  <a:srgbClr val="000000"/>
                </a:solidFill>
                <a:cs typeface="Cambria"/>
              </a:rPr>
              <a:t>αιώ</a:t>
            </a:r>
            <a:r>
              <a:rPr lang="el-GR" sz="2800" spc="15" dirty="0">
                <a:solidFill>
                  <a:srgbClr val="000000"/>
                </a:solidFill>
                <a:cs typeface="Cambria"/>
              </a:rPr>
              <a:t>ν</a:t>
            </a:r>
            <a:r>
              <a:rPr lang="el-GR" sz="2800" spc="-20" dirty="0">
                <a:solidFill>
                  <a:srgbClr val="000000"/>
                </a:solidFill>
                <a:cs typeface="Cambria"/>
              </a:rPr>
              <a:t>α=</a:t>
            </a:r>
            <a:r>
              <a:rPr lang="el-GR" sz="2800" spc="15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z="2800" spc="-15" dirty="0">
                <a:solidFill>
                  <a:srgbClr val="000000"/>
                </a:solidFill>
                <a:cs typeface="Cambria"/>
              </a:rPr>
              <a:t>Συστηματοποίηση</a:t>
            </a:r>
            <a:r>
              <a:rPr lang="el-GR" sz="2800" spc="45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z="2800" spc="-15" dirty="0">
                <a:solidFill>
                  <a:srgbClr val="000000"/>
                </a:solidFill>
                <a:cs typeface="Cambria"/>
              </a:rPr>
              <a:t>της</a:t>
            </a:r>
            <a:endParaRPr lang="el-GR" sz="2800" dirty="0">
              <a:solidFill>
                <a:srgbClr val="000000"/>
              </a:solidFill>
              <a:cs typeface="Cambria"/>
            </a:endParaRPr>
          </a:p>
          <a:p>
            <a:pPr marL="127000" indent="0">
              <a:lnSpc>
                <a:spcPct val="100000"/>
              </a:lnSpc>
              <a:buNone/>
            </a:pPr>
            <a:r>
              <a:rPr lang="el-GR" sz="2800" spc="-15" dirty="0">
                <a:solidFill>
                  <a:srgbClr val="000000"/>
                </a:solidFill>
                <a:cs typeface="Cambria"/>
              </a:rPr>
              <a:t>«ε</a:t>
            </a:r>
            <a:r>
              <a:rPr lang="el-GR" sz="2800" spc="-30" dirty="0">
                <a:solidFill>
                  <a:srgbClr val="000000"/>
                </a:solidFill>
                <a:cs typeface="Cambria"/>
              </a:rPr>
              <a:t>π</a:t>
            </a:r>
            <a:r>
              <a:rPr lang="el-GR" sz="2800" spc="-15" dirty="0">
                <a:solidFill>
                  <a:srgbClr val="000000"/>
                </a:solidFill>
                <a:cs typeface="Cambria"/>
              </a:rPr>
              <a:t>ιτό</a:t>
            </a:r>
            <a:r>
              <a:rPr lang="el-GR" sz="2800" spc="-35" dirty="0">
                <a:solidFill>
                  <a:srgbClr val="000000"/>
                </a:solidFill>
                <a:cs typeface="Cambria"/>
              </a:rPr>
              <a:t>π</a:t>
            </a:r>
            <a:r>
              <a:rPr lang="el-GR" sz="2800" spc="-15" dirty="0">
                <a:solidFill>
                  <a:srgbClr val="000000"/>
                </a:solidFill>
                <a:cs typeface="Cambria"/>
              </a:rPr>
              <a:t>ιας</a:t>
            </a:r>
            <a:r>
              <a:rPr lang="el-GR" sz="2800" spc="30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sz="2800" spc="-15" dirty="0">
                <a:solidFill>
                  <a:srgbClr val="000000"/>
                </a:solidFill>
                <a:cs typeface="Cambria"/>
              </a:rPr>
              <a:t>έρ</a:t>
            </a:r>
            <a:r>
              <a:rPr lang="el-GR" sz="2800" spc="-30" dirty="0">
                <a:solidFill>
                  <a:srgbClr val="000000"/>
                </a:solidFill>
                <a:cs typeface="Cambria"/>
              </a:rPr>
              <a:t>ε</a:t>
            </a:r>
            <a:r>
              <a:rPr lang="el-GR" sz="2800" spc="-20" dirty="0">
                <a:solidFill>
                  <a:srgbClr val="000000"/>
                </a:solidFill>
                <a:cs typeface="Cambria"/>
              </a:rPr>
              <a:t>υ</a:t>
            </a:r>
            <a:r>
              <a:rPr lang="el-GR" sz="2800" spc="10" dirty="0">
                <a:solidFill>
                  <a:srgbClr val="000000"/>
                </a:solidFill>
                <a:cs typeface="Cambria"/>
              </a:rPr>
              <a:t>ν</a:t>
            </a:r>
            <a:r>
              <a:rPr lang="el-GR" sz="2800" spc="-15" dirty="0">
                <a:solidFill>
                  <a:srgbClr val="000000"/>
                </a:solidFill>
                <a:cs typeface="Cambria"/>
              </a:rPr>
              <a:t>ας»</a:t>
            </a:r>
            <a:endParaRPr lang="el-GR" sz="2800" dirty="0">
              <a:solidFill>
                <a:srgbClr val="000000"/>
              </a:solidFill>
              <a:cs typeface="Cambr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7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6675119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182879"/>
                </a:move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E3E6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114800"/>
            <a:ext cx="8915400" cy="877824"/>
          </a:xfrm>
          <a:custGeom>
            <a:avLst/>
            <a:gdLst/>
            <a:ahLst/>
            <a:cxnLst/>
            <a:rect l="l" t="t" r="r" b="b"/>
            <a:pathLst>
              <a:path w="8915400" h="877824">
                <a:moveTo>
                  <a:pt x="0" y="877824"/>
                </a:moveTo>
                <a:lnTo>
                  <a:pt x="8915400" y="877824"/>
                </a:lnTo>
                <a:lnTo>
                  <a:pt x="8915400" y="0"/>
                </a:lnTo>
                <a:lnTo>
                  <a:pt x="0" y="0"/>
                </a:lnTo>
                <a:lnTo>
                  <a:pt x="0" y="877824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324" y="4471161"/>
            <a:ext cx="5590540" cy="403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Μπρόν</a:t>
            </a:r>
            <a:r>
              <a:rPr sz="2400" b="1" spc="5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ι</a:t>
            </a:r>
            <a:r>
              <a:rPr sz="2400" b="1" spc="0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σ</a:t>
            </a:r>
            <a:r>
              <a:rPr sz="2400" b="1" spc="5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λ</a:t>
            </a:r>
            <a:r>
              <a:rPr sz="2400" b="1" spc="0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αβ</a:t>
            </a:r>
            <a:r>
              <a:rPr sz="2400" b="1" spc="-20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2400" b="1" spc="0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Μα</a:t>
            </a:r>
            <a:r>
              <a:rPr sz="2400" b="1" spc="5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λ</a:t>
            </a:r>
            <a:r>
              <a:rPr sz="2400" b="1" spc="0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ι</a:t>
            </a:r>
            <a:r>
              <a:rPr sz="2400" b="1" spc="5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ν</a:t>
            </a:r>
            <a:r>
              <a:rPr sz="2400" b="1" spc="0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όφσκι</a:t>
            </a:r>
            <a:r>
              <a:rPr sz="2400" b="1" spc="-40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2400" b="1" spc="0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(188</a:t>
            </a:r>
            <a:r>
              <a:rPr sz="2400" b="1" spc="20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4</a:t>
            </a:r>
            <a:r>
              <a:rPr sz="2400" b="1" spc="0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-1942)</a:t>
            </a:r>
            <a:endParaRPr sz="24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5001767"/>
            <a:ext cx="8001000" cy="1856232"/>
          </a:xfrm>
          <a:custGeom>
            <a:avLst/>
            <a:gdLst/>
            <a:ahLst/>
            <a:cxnLst/>
            <a:rect l="l" t="t" r="r" b="b"/>
            <a:pathLst>
              <a:path w="8001000" h="1856231">
                <a:moveTo>
                  <a:pt x="0" y="1856232"/>
                </a:moveTo>
                <a:lnTo>
                  <a:pt x="8001000" y="1856232"/>
                </a:lnTo>
                <a:lnTo>
                  <a:pt x="8001000" y="0"/>
                </a:lnTo>
                <a:lnTo>
                  <a:pt x="0" y="0"/>
                </a:lnTo>
                <a:lnTo>
                  <a:pt x="0" y="1856232"/>
                </a:lnTo>
                <a:close/>
              </a:path>
            </a:pathLst>
          </a:custGeom>
          <a:solidFill>
            <a:srgbClr val="E3E6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94612" y="5389676"/>
            <a:ext cx="6860540" cy="549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050"/>
              </a:lnSpc>
            </a:pPr>
            <a:r>
              <a:rPr sz="1900" b="1" spc="-15" dirty="0" smtClean="0">
                <a:solidFill>
                  <a:schemeClr val="accent1"/>
                </a:solidFill>
                <a:latin typeface="+mj-lt"/>
                <a:cs typeface="Palatino Linotype"/>
              </a:rPr>
              <a:t>Πολων</a:t>
            </a:r>
            <a:r>
              <a:rPr sz="1900" b="1" spc="-20" dirty="0" smtClean="0">
                <a:solidFill>
                  <a:schemeClr val="accent1"/>
                </a:solidFill>
                <a:latin typeface="+mj-lt"/>
                <a:cs typeface="Palatino Linotype"/>
              </a:rPr>
              <a:t>ι</a:t>
            </a:r>
            <a:r>
              <a:rPr sz="1900" b="1" spc="-15" dirty="0" smtClean="0">
                <a:solidFill>
                  <a:schemeClr val="accent1"/>
                </a:solidFill>
                <a:latin typeface="+mj-lt"/>
                <a:cs typeface="Palatino Linotype"/>
              </a:rPr>
              <a:t>κής</a:t>
            </a:r>
            <a:r>
              <a:rPr sz="1900" b="1" spc="35" dirty="0" smtClean="0">
                <a:solidFill>
                  <a:schemeClr val="accent1"/>
                </a:solidFill>
                <a:latin typeface="+mj-lt"/>
                <a:cs typeface="Palatino Linotype"/>
              </a:rPr>
              <a:t> </a:t>
            </a:r>
            <a:r>
              <a:rPr sz="1900" b="1" spc="-15" dirty="0" smtClean="0">
                <a:solidFill>
                  <a:schemeClr val="accent1"/>
                </a:solidFill>
                <a:latin typeface="+mj-lt"/>
                <a:cs typeface="Palatino Linotype"/>
              </a:rPr>
              <a:t>κα</a:t>
            </a:r>
            <a:r>
              <a:rPr sz="1900" b="1" spc="-20" dirty="0" smtClean="0">
                <a:solidFill>
                  <a:schemeClr val="accent1"/>
                </a:solidFill>
                <a:latin typeface="+mj-lt"/>
                <a:cs typeface="Palatino Linotype"/>
              </a:rPr>
              <a:t>τ</a:t>
            </a:r>
            <a:r>
              <a:rPr sz="1900" b="1" spc="-15" dirty="0" smtClean="0">
                <a:solidFill>
                  <a:schemeClr val="accent1"/>
                </a:solidFill>
                <a:latin typeface="+mj-lt"/>
                <a:cs typeface="Palatino Linotype"/>
              </a:rPr>
              <a:t>αγωγής,</a:t>
            </a:r>
            <a:r>
              <a:rPr sz="1900" b="1" spc="5" dirty="0" smtClean="0">
                <a:solidFill>
                  <a:schemeClr val="accent1"/>
                </a:solidFill>
                <a:latin typeface="+mj-lt"/>
                <a:cs typeface="Palatino Linotype"/>
              </a:rPr>
              <a:t> </a:t>
            </a:r>
            <a:r>
              <a:rPr sz="1900" b="1" spc="-15" dirty="0" smtClean="0">
                <a:solidFill>
                  <a:schemeClr val="accent1"/>
                </a:solidFill>
                <a:latin typeface="+mj-lt"/>
                <a:cs typeface="Palatino Linotype"/>
              </a:rPr>
              <a:t>Βρε</a:t>
            </a:r>
            <a:r>
              <a:rPr sz="1900" b="1" spc="-20" dirty="0" smtClean="0">
                <a:solidFill>
                  <a:schemeClr val="accent1"/>
                </a:solidFill>
                <a:latin typeface="+mj-lt"/>
                <a:cs typeface="Palatino Linotype"/>
              </a:rPr>
              <a:t>τ</a:t>
            </a:r>
            <a:r>
              <a:rPr sz="1900" b="1" spc="-15" dirty="0" smtClean="0">
                <a:solidFill>
                  <a:schemeClr val="accent1"/>
                </a:solidFill>
                <a:latin typeface="+mj-lt"/>
                <a:cs typeface="Palatino Linotype"/>
              </a:rPr>
              <a:t>αν</a:t>
            </a:r>
            <a:r>
              <a:rPr sz="1900" b="1" spc="-20" dirty="0" smtClean="0">
                <a:solidFill>
                  <a:schemeClr val="accent1"/>
                </a:solidFill>
                <a:latin typeface="+mj-lt"/>
                <a:cs typeface="Palatino Linotype"/>
              </a:rPr>
              <a:t>ι</a:t>
            </a:r>
            <a:r>
              <a:rPr sz="1900" b="1" spc="-15" dirty="0" smtClean="0">
                <a:solidFill>
                  <a:schemeClr val="accent1"/>
                </a:solidFill>
                <a:latin typeface="+mj-lt"/>
                <a:cs typeface="Palatino Linotype"/>
              </a:rPr>
              <a:t>κή</a:t>
            </a:r>
            <a:r>
              <a:rPr sz="1900" b="1" spc="35" dirty="0" smtClean="0">
                <a:solidFill>
                  <a:schemeClr val="accent1"/>
                </a:solidFill>
                <a:latin typeface="+mj-lt"/>
                <a:cs typeface="Palatino Linotype"/>
              </a:rPr>
              <a:t> </a:t>
            </a:r>
            <a:r>
              <a:rPr sz="1900" b="1" spc="-15" dirty="0" smtClean="0">
                <a:solidFill>
                  <a:schemeClr val="accent1"/>
                </a:solidFill>
                <a:latin typeface="+mj-lt"/>
                <a:cs typeface="Palatino Linotype"/>
              </a:rPr>
              <a:t>κοινων</a:t>
            </a:r>
            <a:r>
              <a:rPr sz="1900" b="1" spc="-20" dirty="0" smtClean="0">
                <a:solidFill>
                  <a:schemeClr val="accent1"/>
                </a:solidFill>
                <a:latin typeface="+mj-lt"/>
                <a:cs typeface="Palatino Linotype"/>
              </a:rPr>
              <a:t>ι</a:t>
            </a:r>
            <a:r>
              <a:rPr sz="1900" b="1" spc="-15" dirty="0" smtClean="0">
                <a:solidFill>
                  <a:schemeClr val="accent1"/>
                </a:solidFill>
                <a:latin typeface="+mj-lt"/>
                <a:cs typeface="Palatino Linotype"/>
              </a:rPr>
              <a:t>κή</a:t>
            </a:r>
            <a:r>
              <a:rPr sz="1900" b="1" spc="50" dirty="0" smtClean="0">
                <a:solidFill>
                  <a:schemeClr val="accent1"/>
                </a:solidFill>
                <a:latin typeface="+mj-lt"/>
                <a:cs typeface="Palatino Linotype"/>
              </a:rPr>
              <a:t> </a:t>
            </a:r>
            <a:r>
              <a:rPr sz="1900" b="1" spc="-15" dirty="0" smtClean="0">
                <a:solidFill>
                  <a:schemeClr val="accent1"/>
                </a:solidFill>
                <a:latin typeface="+mj-lt"/>
                <a:cs typeface="Palatino Linotype"/>
              </a:rPr>
              <a:t>ανθρ</a:t>
            </a:r>
            <a:r>
              <a:rPr sz="1900" b="1" spc="-25" dirty="0" smtClean="0">
                <a:solidFill>
                  <a:schemeClr val="accent1"/>
                </a:solidFill>
                <a:latin typeface="+mj-lt"/>
                <a:cs typeface="Palatino Linotype"/>
              </a:rPr>
              <a:t>ω</a:t>
            </a:r>
            <a:r>
              <a:rPr sz="1900" b="1" spc="-15" dirty="0" smtClean="0">
                <a:solidFill>
                  <a:schemeClr val="accent1"/>
                </a:solidFill>
                <a:latin typeface="+mj-lt"/>
                <a:cs typeface="Palatino Linotype"/>
              </a:rPr>
              <a:t>πο</a:t>
            </a:r>
            <a:r>
              <a:rPr sz="1900" b="1" spc="-10" dirty="0" smtClean="0">
                <a:solidFill>
                  <a:schemeClr val="accent1"/>
                </a:solidFill>
                <a:latin typeface="+mj-lt"/>
                <a:cs typeface="Palatino Linotype"/>
              </a:rPr>
              <a:t>λ</a:t>
            </a:r>
            <a:r>
              <a:rPr sz="1900" b="1" spc="-15" dirty="0" smtClean="0">
                <a:solidFill>
                  <a:schemeClr val="accent1"/>
                </a:solidFill>
                <a:latin typeface="+mj-lt"/>
                <a:cs typeface="Palatino Linotype"/>
              </a:rPr>
              <a:t>ο</a:t>
            </a:r>
            <a:r>
              <a:rPr sz="1900" b="1" spc="-10" dirty="0" smtClean="0">
                <a:solidFill>
                  <a:schemeClr val="accent1"/>
                </a:solidFill>
                <a:latin typeface="+mj-lt"/>
                <a:cs typeface="Palatino Linotype"/>
              </a:rPr>
              <a:t>γία (σ</a:t>
            </a:r>
            <a:r>
              <a:rPr sz="1900" b="1" spc="-15" dirty="0" smtClean="0">
                <a:solidFill>
                  <a:schemeClr val="accent1"/>
                </a:solidFill>
                <a:latin typeface="+mj-lt"/>
                <a:cs typeface="Palatino Linotype"/>
              </a:rPr>
              <a:t>χολή</a:t>
            </a:r>
            <a:r>
              <a:rPr sz="1900" b="1" spc="-5" dirty="0" smtClean="0">
                <a:solidFill>
                  <a:schemeClr val="accent1"/>
                </a:solidFill>
                <a:latin typeface="+mj-lt"/>
                <a:cs typeface="Palatino Linotype"/>
              </a:rPr>
              <a:t> </a:t>
            </a:r>
            <a:r>
              <a:rPr sz="1900" b="1" spc="-10" dirty="0" smtClean="0">
                <a:solidFill>
                  <a:schemeClr val="accent1"/>
                </a:solidFill>
                <a:latin typeface="+mj-lt"/>
                <a:cs typeface="Palatino Linotype"/>
              </a:rPr>
              <a:t>του</a:t>
            </a:r>
            <a:r>
              <a:rPr sz="1900" b="1" spc="10" dirty="0" smtClean="0">
                <a:solidFill>
                  <a:schemeClr val="accent1"/>
                </a:solidFill>
                <a:latin typeface="+mj-lt"/>
                <a:cs typeface="Palatino Linotype"/>
              </a:rPr>
              <a:t> </a:t>
            </a:r>
            <a:r>
              <a:rPr sz="1900" b="1" spc="-10" dirty="0" smtClean="0">
                <a:solidFill>
                  <a:schemeClr val="accent1"/>
                </a:solidFill>
                <a:latin typeface="+mj-lt"/>
                <a:cs typeface="Palatino Linotype"/>
              </a:rPr>
              <a:t>«λει</a:t>
            </a:r>
            <a:r>
              <a:rPr sz="1900" b="1" spc="-20" dirty="0" smtClean="0">
                <a:solidFill>
                  <a:schemeClr val="accent1"/>
                </a:solidFill>
                <a:latin typeface="+mj-lt"/>
                <a:cs typeface="Palatino Linotype"/>
              </a:rPr>
              <a:t>τ</a:t>
            </a:r>
            <a:r>
              <a:rPr sz="1900" b="1" spc="-10" dirty="0" smtClean="0">
                <a:solidFill>
                  <a:schemeClr val="accent1"/>
                </a:solidFill>
                <a:latin typeface="+mj-lt"/>
                <a:cs typeface="Palatino Linotype"/>
              </a:rPr>
              <a:t>ουργισμού»)</a:t>
            </a:r>
            <a:endParaRPr sz="1900" b="1" dirty="0">
              <a:solidFill>
                <a:schemeClr val="accent1"/>
              </a:solidFill>
              <a:latin typeface="+mj-lt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4612" y="6171793"/>
            <a:ext cx="6145530" cy="549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050"/>
              </a:lnSpc>
            </a:pPr>
            <a:r>
              <a:rPr sz="1900" b="1" spc="-15" dirty="0" smtClean="0">
                <a:solidFill>
                  <a:srgbClr val="A63212"/>
                </a:solidFill>
                <a:latin typeface="+mj-lt"/>
                <a:cs typeface="Palatino Linotype"/>
              </a:rPr>
              <a:t>Νησιά</a:t>
            </a:r>
            <a:r>
              <a:rPr sz="1900" b="1" spc="-5" dirty="0" smtClean="0">
                <a:solidFill>
                  <a:srgbClr val="A63212"/>
                </a:solidFill>
                <a:latin typeface="+mj-lt"/>
                <a:cs typeface="Palatino Linotype"/>
              </a:rPr>
              <a:t> </a:t>
            </a:r>
            <a:r>
              <a:rPr sz="1900" b="1" spc="-15" dirty="0" smtClean="0">
                <a:solidFill>
                  <a:srgbClr val="A63212"/>
                </a:solidFill>
                <a:latin typeface="+mj-lt"/>
                <a:cs typeface="Palatino Linotype"/>
              </a:rPr>
              <a:t>Τρόμπρ</a:t>
            </a:r>
            <a:r>
              <a:rPr sz="1900" b="1" spc="-20" dirty="0" smtClean="0">
                <a:solidFill>
                  <a:srgbClr val="A63212"/>
                </a:solidFill>
                <a:latin typeface="+mj-lt"/>
                <a:cs typeface="Palatino Linotype"/>
              </a:rPr>
              <a:t>ι</a:t>
            </a:r>
            <a:r>
              <a:rPr sz="1900" b="1" spc="-15" dirty="0" smtClean="0">
                <a:solidFill>
                  <a:srgbClr val="A63212"/>
                </a:solidFill>
                <a:latin typeface="+mj-lt"/>
                <a:cs typeface="Palatino Linotype"/>
              </a:rPr>
              <a:t>αντ</a:t>
            </a:r>
            <a:r>
              <a:rPr sz="1900" b="1" spc="40" dirty="0" smtClean="0">
                <a:solidFill>
                  <a:srgbClr val="A63212"/>
                </a:solidFill>
                <a:latin typeface="+mj-lt"/>
                <a:cs typeface="Palatino Linotype"/>
              </a:rPr>
              <a:t> </a:t>
            </a:r>
            <a:r>
              <a:rPr sz="1900" b="1" spc="-10" dirty="0" smtClean="0">
                <a:solidFill>
                  <a:srgbClr val="A63212"/>
                </a:solidFill>
                <a:latin typeface="+mj-lt"/>
                <a:cs typeface="Palatino Linotype"/>
              </a:rPr>
              <a:t>(191</a:t>
            </a:r>
            <a:r>
              <a:rPr sz="1900" b="1" spc="-5" dirty="0" smtClean="0">
                <a:solidFill>
                  <a:srgbClr val="A63212"/>
                </a:solidFill>
                <a:latin typeface="+mj-lt"/>
                <a:cs typeface="Palatino Linotype"/>
              </a:rPr>
              <a:t>4</a:t>
            </a:r>
            <a:r>
              <a:rPr sz="1900" b="1" spc="-10" dirty="0" smtClean="0">
                <a:solidFill>
                  <a:srgbClr val="A63212"/>
                </a:solidFill>
                <a:latin typeface="+mj-lt"/>
                <a:cs typeface="Palatino Linotype"/>
              </a:rPr>
              <a:t>-18),</a:t>
            </a:r>
            <a:r>
              <a:rPr sz="1900" b="1" spc="20" dirty="0" smtClean="0">
                <a:solidFill>
                  <a:srgbClr val="A63212"/>
                </a:solidFill>
                <a:latin typeface="+mj-lt"/>
                <a:cs typeface="Palatino Linotype"/>
              </a:rPr>
              <a:t> </a:t>
            </a:r>
            <a:r>
              <a:rPr sz="1900" b="1" spc="-15" dirty="0" smtClean="0">
                <a:solidFill>
                  <a:srgbClr val="A63212"/>
                </a:solidFill>
                <a:latin typeface="+mj-lt"/>
                <a:cs typeface="Palatino Linotype"/>
              </a:rPr>
              <a:t>υπό περ</a:t>
            </a:r>
            <a:r>
              <a:rPr sz="1900" b="1" spc="-20" dirty="0" smtClean="0">
                <a:solidFill>
                  <a:srgbClr val="A63212"/>
                </a:solidFill>
                <a:latin typeface="+mj-lt"/>
                <a:cs typeface="Palatino Linotype"/>
              </a:rPr>
              <a:t>ι</a:t>
            </a:r>
            <a:r>
              <a:rPr sz="1900" b="1" spc="-15" dirty="0" smtClean="0">
                <a:solidFill>
                  <a:srgbClr val="A63212"/>
                </a:solidFill>
                <a:latin typeface="+mj-lt"/>
                <a:cs typeface="Palatino Linotype"/>
              </a:rPr>
              <a:t>ορισμού</a:t>
            </a:r>
            <a:r>
              <a:rPr sz="1900" b="1" spc="20" dirty="0" smtClean="0">
                <a:solidFill>
                  <a:srgbClr val="A63212"/>
                </a:solidFill>
                <a:latin typeface="+mj-lt"/>
                <a:cs typeface="Palatino Linotype"/>
              </a:rPr>
              <a:t> </a:t>
            </a:r>
            <a:r>
              <a:rPr sz="1900" b="1" spc="-15" dirty="0" smtClean="0">
                <a:solidFill>
                  <a:srgbClr val="A63212"/>
                </a:solidFill>
                <a:latin typeface="+mj-lt"/>
                <a:cs typeface="Palatino Linotype"/>
              </a:rPr>
              <a:t>λ</a:t>
            </a:r>
            <a:r>
              <a:rPr sz="1900" b="1" spc="-10" dirty="0" smtClean="0">
                <a:solidFill>
                  <a:srgbClr val="A63212"/>
                </a:solidFill>
                <a:latin typeface="+mj-lt"/>
                <a:cs typeface="Palatino Linotype"/>
              </a:rPr>
              <a:t>ό</a:t>
            </a:r>
            <a:r>
              <a:rPr sz="1900" b="1" spc="-15" dirty="0" smtClean="0">
                <a:solidFill>
                  <a:srgbClr val="A63212"/>
                </a:solidFill>
                <a:latin typeface="+mj-lt"/>
                <a:cs typeface="Palatino Linotype"/>
              </a:rPr>
              <a:t>γω </a:t>
            </a:r>
            <a:r>
              <a:rPr sz="1900" b="1" spc="5" dirty="0" smtClean="0">
                <a:solidFill>
                  <a:srgbClr val="A63212"/>
                </a:solidFill>
                <a:latin typeface="+mj-lt"/>
                <a:cs typeface="Palatino Linotype"/>
              </a:rPr>
              <a:t>Α</a:t>
            </a:r>
            <a:r>
              <a:rPr sz="1900" b="1" spc="-10" dirty="0" smtClean="0">
                <a:solidFill>
                  <a:srgbClr val="A63212"/>
                </a:solidFill>
                <a:latin typeface="+mj-lt"/>
                <a:cs typeface="Palatino Linotype"/>
              </a:rPr>
              <a:t>’ Π</a:t>
            </a:r>
            <a:r>
              <a:rPr sz="1900" b="1" spc="-25" dirty="0" smtClean="0">
                <a:solidFill>
                  <a:srgbClr val="A63212"/>
                </a:solidFill>
                <a:latin typeface="+mj-lt"/>
                <a:cs typeface="Palatino Linotype"/>
              </a:rPr>
              <a:t>α</a:t>
            </a:r>
            <a:r>
              <a:rPr sz="1900" b="1" spc="-15" dirty="0" smtClean="0">
                <a:solidFill>
                  <a:srgbClr val="A63212"/>
                </a:solidFill>
                <a:latin typeface="+mj-lt"/>
                <a:cs typeface="Palatino Linotype"/>
              </a:rPr>
              <a:t>γκο</a:t>
            </a:r>
            <a:r>
              <a:rPr sz="1900" b="1" spc="-10" dirty="0" smtClean="0">
                <a:solidFill>
                  <a:srgbClr val="A63212"/>
                </a:solidFill>
                <a:latin typeface="+mj-lt"/>
                <a:cs typeface="Palatino Linotype"/>
              </a:rPr>
              <a:t>σ</a:t>
            </a:r>
            <a:r>
              <a:rPr sz="1900" b="1" spc="-15" dirty="0" smtClean="0">
                <a:solidFill>
                  <a:srgbClr val="A63212"/>
                </a:solidFill>
                <a:latin typeface="+mj-lt"/>
                <a:cs typeface="Palatino Linotype"/>
              </a:rPr>
              <a:t>μ</a:t>
            </a:r>
            <a:r>
              <a:rPr sz="1900" b="1" spc="-20" dirty="0" smtClean="0">
                <a:solidFill>
                  <a:srgbClr val="A63212"/>
                </a:solidFill>
                <a:latin typeface="+mj-lt"/>
                <a:cs typeface="Palatino Linotype"/>
              </a:rPr>
              <a:t>ί</a:t>
            </a:r>
            <a:r>
              <a:rPr sz="1900" b="1" spc="-15" dirty="0" smtClean="0">
                <a:solidFill>
                  <a:srgbClr val="A63212"/>
                </a:solidFill>
                <a:latin typeface="+mj-lt"/>
                <a:cs typeface="Palatino Linotype"/>
              </a:rPr>
              <a:t>ου</a:t>
            </a:r>
            <a:r>
              <a:rPr sz="1900" b="1" spc="15" dirty="0" smtClean="0">
                <a:solidFill>
                  <a:srgbClr val="A63212"/>
                </a:solidFill>
                <a:latin typeface="+mj-lt"/>
                <a:cs typeface="Palatino Linotype"/>
              </a:rPr>
              <a:t> </a:t>
            </a:r>
            <a:r>
              <a:rPr sz="1900" b="1" spc="-15" dirty="0" smtClean="0">
                <a:solidFill>
                  <a:srgbClr val="A63212"/>
                </a:solidFill>
                <a:latin typeface="+mj-lt"/>
                <a:cs typeface="Palatino Linotype"/>
              </a:rPr>
              <a:t>Πολέμου</a:t>
            </a:r>
            <a:endParaRPr sz="1900" b="1" dirty="0">
              <a:solidFill>
                <a:srgbClr val="A63212"/>
              </a:solidFill>
              <a:latin typeface="+mj-lt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6591" y="1130808"/>
            <a:ext cx="6603492" cy="2979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72831" y="1130808"/>
            <a:ext cx="1113650" cy="1481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39126" y="2628900"/>
            <a:ext cx="981011" cy="1481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i="1" dirty="0" smtClean="0">
                <a:solidFill>
                  <a:srgbClr val="A63212"/>
                </a:solidFill>
                <a:latin typeface="Palatino Linotype"/>
                <a:cs typeface="Palatino Linotype"/>
              </a:rPr>
              <a:t>Α</a:t>
            </a:r>
            <a:r>
              <a:rPr lang="el-GR" sz="4000" b="1" i="1" spc="-10" dirty="0" smtClean="0">
                <a:solidFill>
                  <a:srgbClr val="A63212"/>
                </a:solidFill>
                <a:latin typeface="Palatino Linotype"/>
                <a:cs typeface="Palatino Linotype"/>
              </a:rPr>
              <a:t>ρ</a:t>
            </a:r>
            <a:r>
              <a:rPr lang="el-GR" sz="4000" b="1" i="1" dirty="0" smtClean="0">
                <a:solidFill>
                  <a:srgbClr val="A63212"/>
                </a:solidFill>
                <a:latin typeface="Palatino Linotype"/>
                <a:cs typeface="Palatino Linotype"/>
              </a:rPr>
              <a:t>γ</a:t>
            </a:r>
            <a:r>
              <a:rPr lang="el-GR" sz="4000" b="1" i="1" spc="-10" dirty="0" smtClean="0">
                <a:solidFill>
                  <a:srgbClr val="A63212"/>
                </a:solidFill>
                <a:latin typeface="Palatino Linotype"/>
                <a:cs typeface="Palatino Linotype"/>
              </a:rPr>
              <a:t>ο</a:t>
            </a:r>
            <a:r>
              <a:rPr lang="el-GR" sz="4000" b="1" i="1" dirty="0" smtClean="0">
                <a:solidFill>
                  <a:srgbClr val="A63212"/>
                </a:solidFill>
                <a:latin typeface="Palatino Linotype"/>
                <a:cs typeface="Palatino Linotype"/>
              </a:rPr>
              <a:t>ναύτες</a:t>
            </a:r>
            <a:r>
              <a:rPr lang="el-GR" sz="4000" b="1" i="1" spc="20" dirty="0" smtClean="0">
                <a:solidFill>
                  <a:srgbClr val="A63212"/>
                </a:solidFill>
                <a:latin typeface="Palatino Linotype"/>
                <a:cs typeface="Palatino Linotype"/>
              </a:rPr>
              <a:t> </a:t>
            </a:r>
            <a:r>
              <a:rPr lang="el-GR" sz="4000" b="1" i="1" dirty="0" smtClean="0">
                <a:solidFill>
                  <a:srgbClr val="A63212"/>
                </a:solidFill>
                <a:latin typeface="Palatino Linotype"/>
                <a:cs typeface="Palatino Linotype"/>
              </a:rPr>
              <a:t>του</a:t>
            </a:r>
            <a:r>
              <a:rPr lang="el-GR" sz="4000" b="1" i="1" spc="15" dirty="0" smtClean="0">
                <a:solidFill>
                  <a:srgbClr val="A63212"/>
                </a:solidFill>
                <a:latin typeface="Palatino Linotype"/>
                <a:cs typeface="Palatino Linotype"/>
              </a:rPr>
              <a:t> </a:t>
            </a:r>
            <a:r>
              <a:rPr lang="el-GR" sz="4000" b="1" i="1" dirty="0" smtClean="0">
                <a:solidFill>
                  <a:srgbClr val="A63212"/>
                </a:solidFill>
                <a:latin typeface="Palatino Linotype"/>
                <a:cs typeface="Palatino Linotype"/>
              </a:rPr>
              <a:t>Δυτικού </a:t>
            </a:r>
            <a:r>
              <a:rPr lang="el-GR" sz="4000" b="1" i="1" spc="-10" dirty="0" smtClean="0">
                <a:solidFill>
                  <a:srgbClr val="A63212"/>
                </a:solidFill>
                <a:latin typeface="Palatino Linotype"/>
                <a:cs typeface="Palatino Linotype"/>
              </a:rPr>
              <a:t>Ε</a:t>
            </a:r>
            <a:r>
              <a:rPr lang="el-GR" sz="4000" b="1" i="1" dirty="0" smtClean="0">
                <a:solidFill>
                  <a:srgbClr val="A63212"/>
                </a:solidFill>
                <a:latin typeface="Palatino Linotype"/>
                <a:cs typeface="Palatino Linotype"/>
              </a:rPr>
              <a:t>ιρηνικού</a:t>
            </a:r>
            <a:r>
              <a:rPr lang="el-GR" sz="4000" b="1" i="1" spc="15" dirty="0" smtClean="0">
                <a:solidFill>
                  <a:srgbClr val="A63212"/>
                </a:solidFill>
                <a:latin typeface="Palatino Linotype"/>
                <a:cs typeface="Palatino Linotype"/>
              </a:rPr>
              <a:t> </a:t>
            </a:r>
            <a:r>
              <a:rPr lang="el-GR" sz="4000" b="1" dirty="0" smtClean="0">
                <a:solidFill>
                  <a:srgbClr val="A63212"/>
                </a:solidFill>
                <a:latin typeface="Palatino Linotype"/>
                <a:cs typeface="Palatino Linotype"/>
              </a:rPr>
              <a:t>, 1922</a:t>
            </a:r>
            <a:endParaRPr lang="en-US" sz="4000" dirty="0">
              <a:solidFill>
                <a:srgbClr val="A6321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cs typeface="Cambria"/>
              </a:rPr>
              <a:t>Int</a:t>
            </a:r>
            <a:r>
              <a:rPr lang="en-US" b="1" spc="-30" dirty="0" smtClean="0">
                <a:solidFill>
                  <a:schemeClr val="tx1"/>
                </a:solidFill>
                <a:cs typeface="Cambria"/>
              </a:rPr>
              <a:t>r</a:t>
            </a:r>
            <a:r>
              <a:rPr lang="en-US" b="1" dirty="0" smtClean="0">
                <a:solidFill>
                  <a:schemeClr val="tx1"/>
                </a:solidFill>
                <a:cs typeface="Cambria"/>
              </a:rPr>
              <a:t>oduction:</a:t>
            </a:r>
            <a:r>
              <a:rPr lang="en-US" b="1" spc="-15" dirty="0" smtClean="0">
                <a:solidFill>
                  <a:schemeClr val="tx1"/>
                </a:solidFill>
                <a:cs typeface="Cambria"/>
              </a:rPr>
              <a:t> </a:t>
            </a:r>
            <a:r>
              <a:rPr lang="en-US" b="1" dirty="0" smtClean="0">
                <a:solidFill>
                  <a:schemeClr val="tx1"/>
                </a:solidFill>
                <a:cs typeface="Cambria"/>
              </a:rPr>
              <a:t>T</a:t>
            </a:r>
            <a:r>
              <a:rPr lang="en-US" b="1" spc="5" dirty="0" smtClean="0">
                <a:solidFill>
                  <a:schemeClr val="tx1"/>
                </a:solidFill>
                <a:cs typeface="Cambria"/>
              </a:rPr>
              <a:t>h</a:t>
            </a:r>
            <a:r>
              <a:rPr lang="en-US" b="1" dirty="0" smtClean="0">
                <a:solidFill>
                  <a:schemeClr val="tx1"/>
                </a:solidFill>
                <a:cs typeface="Cambria"/>
              </a:rPr>
              <a:t>e S</a:t>
            </a:r>
            <a:r>
              <a:rPr lang="en-US" b="1" spc="5" dirty="0" smtClean="0">
                <a:solidFill>
                  <a:schemeClr val="tx1"/>
                </a:solidFill>
                <a:cs typeface="Cambria"/>
              </a:rPr>
              <a:t>u</a:t>
            </a:r>
            <a:r>
              <a:rPr lang="en-US" b="1" dirty="0" smtClean="0">
                <a:solidFill>
                  <a:schemeClr val="tx1"/>
                </a:solidFill>
                <a:cs typeface="Cambria"/>
              </a:rPr>
              <a:t>bjec</a:t>
            </a:r>
            <a:r>
              <a:rPr lang="en-US" b="1" spc="15" dirty="0" smtClean="0">
                <a:solidFill>
                  <a:schemeClr val="tx1"/>
                </a:solidFill>
                <a:cs typeface="Cambria"/>
              </a:rPr>
              <a:t>t</a:t>
            </a:r>
            <a:r>
              <a:rPr lang="en-US" b="1" dirty="0" smtClean="0">
                <a:solidFill>
                  <a:schemeClr val="tx1"/>
                </a:solidFill>
                <a:cs typeface="Cambria"/>
              </a:rPr>
              <a:t>,</a:t>
            </a:r>
            <a:r>
              <a:rPr lang="en-US" b="1" spc="-20" dirty="0" smtClean="0">
                <a:solidFill>
                  <a:schemeClr val="tx1"/>
                </a:solidFill>
                <a:cs typeface="Cambria"/>
              </a:rPr>
              <a:t> </a:t>
            </a:r>
            <a:r>
              <a:rPr lang="en-US" b="1" dirty="0" smtClean="0">
                <a:solidFill>
                  <a:schemeClr val="tx1"/>
                </a:solidFill>
                <a:cs typeface="Cambria"/>
              </a:rPr>
              <a:t>Method</a:t>
            </a:r>
            <a:r>
              <a:rPr lang="en-US" b="1" spc="-30" dirty="0" smtClean="0">
                <a:solidFill>
                  <a:schemeClr val="tx1"/>
                </a:solidFill>
                <a:cs typeface="Cambria"/>
              </a:rPr>
              <a:t> </a:t>
            </a:r>
            <a:r>
              <a:rPr lang="en-US" b="1" dirty="0" smtClean="0">
                <a:solidFill>
                  <a:schemeClr val="tx1"/>
                </a:solidFill>
                <a:cs typeface="Cambria"/>
              </a:rPr>
              <a:t>and </a:t>
            </a:r>
            <a:r>
              <a:rPr lang="en-US" b="1" spc="10" dirty="0" smtClean="0">
                <a:solidFill>
                  <a:schemeClr val="tx1"/>
                </a:solidFill>
                <a:cs typeface="Cambria"/>
              </a:rPr>
              <a:t>S</a:t>
            </a:r>
            <a:r>
              <a:rPr lang="en-US" b="1" spc="-20" dirty="0" smtClean="0">
                <a:solidFill>
                  <a:schemeClr val="tx1"/>
                </a:solidFill>
                <a:cs typeface="Cambria"/>
              </a:rPr>
              <a:t>c</a:t>
            </a:r>
            <a:r>
              <a:rPr lang="en-US" b="1" dirty="0" smtClean="0">
                <a:solidFill>
                  <a:schemeClr val="tx1"/>
                </a:solidFill>
                <a:cs typeface="Cambria"/>
              </a:rPr>
              <a:t>ope</a:t>
            </a:r>
            <a:r>
              <a:rPr lang="en-US" b="1" spc="-15" dirty="0" smtClean="0">
                <a:solidFill>
                  <a:schemeClr val="tx1"/>
                </a:solidFill>
                <a:cs typeface="Cambria"/>
              </a:rPr>
              <a:t> </a:t>
            </a:r>
            <a:r>
              <a:rPr lang="en-US" b="1" dirty="0" smtClean="0">
                <a:solidFill>
                  <a:schemeClr val="tx1"/>
                </a:solidFill>
                <a:cs typeface="Cambria"/>
              </a:rPr>
              <a:t>of</a:t>
            </a:r>
            <a:r>
              <a:rPr lang="en-US" b="1" spc="-5" dirty="0" smtClean="0">
                <a:solidFill>
                  <a:schemeClr val="tx1"/>
                </a:solidFill>
                <a:cs typeface="Cambria"/>
              </a:rPr>
              <a:t> </a:t>
            </a:r>
            <a:r>
              <a:rPr lang="en-US" b="1" dirty="0" smtClean="0">
                <a:solidFill>
                  <a:schemeClr val="tx1"/>
                </a:solidFill>
                <a:cs typeface="Cambria"/>
              </a:rPr>
              <a:t>th</a:t>
            </a:r>
            <a:r>
              <a:rPr lang="en-US" b="1" spc="5" dirty="0" smtClean="0">
                <a:solidFill>
                  <a:schemeClr val="tx1"/>
                </a:solidFill>
                <a:cs typeface="Cambria"/>
              </a:rPr>
              <a:t>i</a:t>
            </a:r>
            <a:r>
              <a:rPr lang="en-US" b="1" dirty="0" smtClean="0">
                <a:solidFill>
                  <a:schemeClr val="tx1"/>
                </a:solidFill>
                <a:cs typeface="Cambria"/>
              </a:rPr>
              <a:t>s</a:t>
            </a:r>
            <a:r>
              <a:rPr lang="en-US" b="1" spc="-40" dirty="0" smtClean="0">
                <a:solidFill>
                  <a:schemeClr val="tx1"/>
                </a:solidFill>
                <a:cs typeface="Cambria"/>
              </a:rPr>
              <a:t> </a:t>
            </a:r>
            <a:r>
              <a:rPr lang="en-US" b="1" dirty="0" smtClean="0">
                <a:solidFill>
                  <a:schemeClr val="tx1"/>
                </a:solidFill>
                <a:cs typeface="Cambria"/>
              </a:rPr>
              <a:t>Inqu</a:t>
            </a:r>
            <a:r>
              <a:rPr lang="en-US" b="1" spc="5" dirty="0" smtClean="0">
                <a:solidFill>
                  <a:schemeClr val="tx1"/>
                </a:solidFill>
                <a:cs typeface="Cambria"/>
              </a:rPr>
              <a:t>i</a:t>
            </a:r>
            <a:r>
              <a:rPr lang="en-US" b="1" dirty="0" smtClean="0">
                <a:solidFill>
                  <a:schemeClr val="tx1"/>
                </a:solidFill>
                <a:cs typeface="Cambria"/>
              </a:rPr>
              <a:t>r</a:t>
            </a:r>
            <a:r>
              <a:rPr lang="en-US" b="1" spc="10" dirty="0" smtClean="0">
                <a:solidFill>
                  <a:schemeClr val="tx1"/>
                </a:solidFill>
                <a:cs typeface="Cambria"/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bject 4"/>
          <p:cNvSpPr>
            <a:spLocks noGrp="1"/>
          </p:cNvSpPr>
          <p:nvPr>
            <p:ph sz="quarter" idx="14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6675119"/>
            <a:ext cx="7999476" cy="182880"/>
          </a:xfrm>
          <a:custGeom>
            <a:avLst/>
            <a:gdLst/>
            <a:ahLst/>
            <a:cxnLst/>
            <a:rect l="l" t="t" r="r" b="b"/>
            <a:pathLst>
              <a:path w="7999476" h="182879">
                <a:moveTo>
                  <a:pt x="0" y="182879"/>
                </a:moveTo>
                <a:lnTo>
                  <a:pt x="7999476" y="182879"/>
                </a:lnTo>
                <a:lnTo>
                  <a:pt x="7999476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E3E6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33473" y="473075"/>
            <a:ext cx="5352415" cy="741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400" dirty="0" smtClean="0">
                <a:solidFill>
                  <a:schemeClr val="bg1"/>
                </a:solidFill>
                <a:latin typeface="Cambria"/>
                <a:cs typeface="Cambria"/>
              </a:rPr>
              <a:t>Ρ</a:t>
            </a:r>
            <a:r>
              <a:rPr sz="2400" spc="5" dirty="0" smtClean="0">
                <a:solidFill>
                  <a:schemeClr val="bg1"/>
                </a:solidFill>
                <a:latin typeface="Cambria"/>
                <a:cs typeface="Cambria"/>
              </a:rPr>
              <a:t>ή</a:t>
            </a:r>
            <a:r>
              <a:rPr sz="2400" spc="0" dirty="0" smtClean="0">
                <a:solidFill>
                  <a:schemeClr val="bg1"/>
                </a:solidFill>
                <a:latin typeface="Cambria"/>
                <a:cs typeface="Cambria"/>
              </a:rPr>
              <a:t>ξη</a:t>
            </a:r>
            <a:r>
              <a:rPr sz="2400" spc="-2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400" spc="0" dirty="0" smtClean="0">
                <a:solidFill>
                  <a:schemeClr val="bg1"/>
                </a:solidFill>
                <a:latin typeface="Cambria"/>
                <a:cs typeface="Cambria"/>
              </a:rPr>
              <a:t>με τη</a:t>
            </a:r>
            <a:r>
              <a:rPr sz="2400" spc="-5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400" spc="0" dirty="0" smtClean="0">
                <a:solidFill>
                  <a:schemeClr val="bg1"/>
                </a:solidFill>
                <a:latin typeface="Cambria"/>
                <a:cs typeface="Cambria"/>
              </a:rPr>
              <a:t>λεγόμενη</a:t>
            </a:r>
            <a:r>
              <a:rPr sz="2400" spc="-15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400" spc="0" dirty="0" smtClean="0">
                <a:solidFill>
                  <a:schemeClr val="bg1"/>
                </a:solidFill>
                <a:latin typeface="Cambria"/>
                <a:cs typeface="Cambria"/>
              </a:rPr>
              <a:t>«ανθ</a:t>
            </a:r>
            <a:r>
              <a:rPr sz="2400" spc="-10" dirty="0" smtClean="0">
                <a:solidFill>
                  <a:schemeClr val="bg1"/>
                </a:solidFill>
                <a:latin typeface="Cambria"/>
                <a:cs typeface="Cambria"/>
              </a:rPr>
              <a:t>ρ</a:t>
            </a:r>
            <a:r>
              <a:rPr sz="2400" spc="0" dirty="0" smtClean="0">
                <a:solidFill>
                  <a:schemeClr val="bg1"/>
                </a:solidFill>
                <a:latin typeface="Cambria"/>
                <a:cs typeface="Cambria"/>
              </a:rPr>
              <a:t>ωπ</a:t>
            </a:r>
            <a:r>
              <a:rPr sz="2400" spc="-10" dirty="0" smtClean="0">
                <a:solidFill>
                  <a:schemeClr val="bg1"/>
                </a:solidFill>
                <a:latin typeface="Cambria"/>
                <a:cs typeface="Cambria"/>
              </a:rPr>
              <a:t>ο</a:t>
            </a:r>
            <a:r>
              <a:rPr sz="2400" spc="0" dirty="0" smtClean="0">
                <a:solidFill>
                  <a:schemeClr val="bg1"/>
                </a:solidFill>
                <a:latin typeface="Cambria"/>
                <a:cs typeface="Cambria"/>
              </a:rPr>
              <a:t>λ</a:t>
            </a:r>
            <a:r>
              <a:rPr sz="2400" spc="-50" dirty="0" smtClean="0">
                <a:solidFill>
                  <a:schemeClr val="bg1"/>
                </a:solidFill>
                <a:latin typeface="Cambria"/>
                <a:cs typeface="Cambria"/>
              </a:rPr>
              <a:t>ο</a:t>
            </a:r>
            <a:r>
              <a:rPr sz="2400" spc="0" dirty="0" smtClean="0">
                <a:solidFill>
                  <a:schemeClr val="bg1"/>
                </a:solidFill>
                <a:latin typeface="Cambria"/>
                <a:cs typeface="Cambria"/>
              </a:rPr>
              <a:t>γία</a:t>
            </a:r>
            <a:r>
              <a:rPr sz="2400" spc="3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400" spc="0" dirty="0" smtClean="0">
                <a:solidFill>
                  <a:schemeClr val="bg1"/>
                </a:solidFill>
                <a:latin typeface="Cambria"/>
                <a:cs typeface="Cambria"/>
              </a:rPr>
              <a:t>τ</a:t>
            </a:r>
            <a:r>
              <a:rPr sz="2400" spc="5" dirty="0" smtClean="0">
                <a:solidFill>
                  <a:schemeClr val="bg1"/>
                </a:solidFill>
                <a:latin typeface="Cambria"/>
                <a:cs typeface="Cambria"/>
              </a:rPr>
              <a:t>η</a:t>
            </a:r>
            <a:r>
              <a:rPr sz="2400" spc="0" dirty="0" smtClean="0">
                <a:solidFill>
                  <a:schemeClr val="bg1"/>
                </a:solidFill>
                <a:latin typeface="Cambria"/>
                <a:cs typeface="Cambria"/>
              </a:rPr>
              <a:t>ς π</a:t>
            </a:r>
            <a:r>
              <a:rPr sz="2400" spc="-10" dirty="0" smtClean="0">
                <a:solidFill>
                  <a:schemeClr val="bg1"/>
                </a:solidFill>
                <a:latin typeface="Cambria"/>
                <a:cs typeface="Cambria"/>
              </a:rPr>
              <a:t>ο</a:t>
            </a:r>
            <a:r>
              <a:rPr sz="2400" spc="0" dirty="0" smtClean="0">
                <a:solidFill>
                  <a:schemeClr val="bg1"/>
                </a:solidFill>
                <a:latin typeface="Cambria"/>
                <a:cs typeface="Cambria"/>
              </a:rPr>
              <a:t>λυθ</a:t>
            </a:r>
            <a:r>
              <a:rPr sz="2400" spc="-10" dirty="0" smtClean="0">
                <a:solidFill>
                  <a:schemeClr val="bg1"/>
                </a:solidFill>
                <a:latin typeface="Cambria"/>
                <a:cs typeface="Cambria"/>
              </a:rPr>
              <a:t>ρ</a:t>
            </a:r>
            <a:r>
              <a:rPr sz="2400" spc="0" dirty="0" smtClean="0">
                <a:solidFill>
                  <a:schemeClr val="bg1"/>
                </a:solidFill>
                <a:latin typeface="Cambria"/>
                <a:cs typeface="Cambria"/>
              </a:rPr>
              <a:t>ό</a:t>
            </a:r>
            <a:r>
              <a:rPr sz="2400" spc="10" dirty="0" smtClean="0">
                <a:solidFill>
                  <a:schemeClr val="bg1"/>
                </a:solidFill>
                <a:latin typeface="Cambria"/>
                <a:cs typeface="Cambria"/>
              </a:rPr>
              <a:t>ν</a:t>
            </a:r>
            <a:r>
              <a:rPr sz="2400" spc="0" dirty="0" smtClean="0">
                <a:solidFill>
                  <a:schemeClr val="bg1"/>
                </a:solidFill>
                <a:latin typeface="Cambria"/>
                <a:cs typeface="Cambria"/>
              </a:rPr>
              <a:t>ας»</a:t>
            </a:r>
            <a:r>
              <a:rPr sz="2400" spc="35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400" spc="0" dirty="0" smtClean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sz="2400" spc="-15" dirty="0" smtClean="0">
                <a:solidFill>
                  <a:schemeClr val="bg1"/>
                </a:solidFill>
                <a:latin typeface="Cambria"/>
                <a:cs typeface="Cambria"/>
              </a:rPr>
              <a:t>armchair an</a:t>
            </a:r>
            <a:r>
              <a:rPr sz="2400" spc="5" dirty="0" smtClean="0">
                <a:solidFill>
                  <a:schemeClr val="bg1"/>
                </a:solidFill>
                <a:latin typeface="Cambria"/>
                <a:cs typeface="Cambria"/>
              </a:rPr>
              <a:t>t</a:t>
            </a:r>
            <a:r>
              <a:rPr sz="2400" spc="-15" dirty="0" smtClean="0">
                <a:solidFill>
                  <a:schemeClr val="bg1"/>
                </a:solidFill>
                <a:latin typeface="Cambria"/>
                <a:cs typeface="Cambria"/>
              </a:rPr>
              <a:t>h</a:t>
            </a:r>
            <a:r>
              <a:rPr sz="2400" spc="-50" dirty="0" smtClean="0">
                <a:solidFill>
                  <a:schemeClr val="bg1"/>
                </a:solidFill>
                <a:latin typeface="Cambria"/>
                <a:cs typeface="Cambria"/>
              </a:rPr>
              <a:t>r</a:t>
            </a:r>
            <a:r>
              <a:rPr sz="2400" spc="-15" dirty="0" smtClean="0">
                <a:solidFill>
                  <a:schemeClr val="bg1"/>
                </a:solidFill>
                <a:latin typeface="Cambria"/>
                <a:cs typeface="Cambria"/>
              </a:rPr>
              <a:t>op</a:t>
            </a:r>
            <a:r>
              <a:rPr sz="2400" spc="-25" dirty="0" smtClean="0">
                <a:solidFill>
                  <a:schemeClr val="bg1"/>
                </a:solidFill>
                <a:latin typeface="Cambria"/>
                <a:cs typeface="Cambria"/>
              </a:rPr>
              <a:t>o</a:t>
            </a:r>
            <a:r>
              <a:rPr sz="2400" spc="0" dirty="0" smtClean="0">
                <a:solidFill>
                  <a:schemeClr val="bg1"/>
                </a:solidFill>
                <a:latin typeface="Cambria"/>
                <a:cs typeface="Cambria"/>
              </a:rPr>
              <a:t>logy)</a:t>
            </a:r>
            <a:endParaRPr sz="24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6571" y="1600200"/>
            <a:ext cx="3219831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84013" y="1600200"/>
            <a:ext cx="2966973" cy="2185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8200" y="3938015"/>
            <a:ext cx="4038600" cy="2188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6675119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182879"/>
                </a:move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E3E6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6152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0" y="914400"/>
                </a:moveTo>
                <a:lnTo>
                  <a:pt x="8915400" y="914400"/>
                </a:lnTo>
                <a:lnTo>
                  <a:pt x="89154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324" y="5247843"/>
            <a:ext cx="5060315" cy="467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«Σ</a:t>
            </a:r>
            <a:r>
              <a:rPr sz="2800" b="1" spc="-20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υ</a:t>
            </a:r>
            <a:r>
              <a:rPr sz="2800" b="1" spc="-35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μ</a:t>
            </a:r>
            <a:r>
              <a:rPr sz="2800" b="1" spc="-15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μετοχικ</a:t>
            </a:r>
            <a:r>
              <a:rPr sz="2800" b="1" spc="-20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ή</a:t>
            </a:r>
            <a:r>
              <a:rPr sz="2800" b="1" spc="-5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800" b="1" spc="-20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πα</a:t>
            </a:r>
            <a:r>
              <a:rPr sz="2800" b="1" spc="-30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ρ</a:t>
            </a:r>
            <a:r>
              <a:rPr sz="2800" b="1" spc="-20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ατή</a:t>
            </a:r>
            <a:r>
              <a:rPr sz="2800" b="1" spc="-35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ρ</a:t>
            </a:r>
            <a:r>
              <a:rPr sz="2800" b="1" spc="-20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ηση»</a:t>
            </a:r>
            <a:endParaRPr sz="2800" dirty="0">
              <a:solidFill>
                <a:srgbClr val="FFFFFF"/>
              </a:solidFill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5943599"/>
            <a:ext cx="8001000" cy="914400"/>
          </a:xfrm>
          <a:custGeom>
            <a:avLst/>
            <a:gdLst/>
            <a:ahLst/>
            <a:cxnLst/>
            <a:rect l="l" t="t" r="r" b="b"/>
            <a:pathLst>
              <a:path w="8001000" h="914400">
                <a:moveTo>
                  <a:pt x="0" y="914399"/>
                </a:moveTo>
                <a:lnTo>
                  <a:pt x="8001000" y="914399"/>
                </a:lnTo>
                <a:lnTo>
                  <a:pt x="8001000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solidFill>
            <a:srgbClr val="E3E6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6591" y="1130807"/>
            <a:ext cx="7988807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/>
              <a:t>Αντικείμενο-Πεδίο-Μέθοδος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7050" indent="-514350">
              <a:lnSpc>
                <a:spcPct val="100000"/>
              </a:lnSpc>
              <a:buAutoNum type="arabicPeriod"/>
            </a:pPr>
            <a:r>
              <a:rPr lang="el-GR" u="sng" spc="-10" dirty="0">
                <a:solidFill>
                  <a:schemeClr val="tx1"/>
                </a:solidFill>
                <a:latin typeface="+mj-lt"/>
                <a:cs typeface="Calibri"/>
              </a:rPr>
              <a:t>Αντικείμενο: </a:t>
            </a:r>
            <a:r>
              <a:rPr lang="el-GR" spc="-10" dirty="0">
                <a:solidFill>
                  <a:schemeClr val="tx1"/>
                </a:solidFill>
                <a:latin typeface="+mj-lt"/>
                <a:cs typeface="Calibri"/>
              </a:rPr>
              <a:t>(Παραδοσιακά) πολιτισμική ποικιλομορφία, ετερότητα, o «Άλλος», (Σήμερα) παραγωγή της ετερότητας, κοινωνικές σχέσεις, πολιτισμικές πρακτικές, πολιτισμικά νοήματα </a:t>
            </a:r>
          </a:p>
          <a:p>
            <a:pPr marL="527050" indent="-514350">
              <a:lnSpc>
                <a:spcPct val="100000"/>
              </a:lnSpc>
              <a:buAutoNum type="arabicPeriod"/>
            </a:pPr>
            <a:r>
              <a:rPr lang="el-GR" u="sng" spc="-10" dirty="0">
                <a:solidFill>
                  <a:schemeClr val="tx1"/>
                </a:solidFill>
                <a:latin typeface="+mj-lt"/>
                <a:cs typeface="Calibri"/>
              </a:rPr>
              <a:t>Πεδίο</a:t>
            </a:r>
            <a:r>
              <a:rPr lang="el-GR" spc="-10" dirty="0">
                <a:solidFill>
                  <a:schemeClr val="tx1"/>
                </a:solidFill>
                <a:latin typeface="+mj-lt"/>
                <a:cs typeface="Calibri"/>
              </a:rPr>
              <a:t>: (Παραδοσιακά) «Αλλού», (Σήμερα) «παρούσα κατάσταση»</a:t>
            </a:r>
          </a:p>
          <a:p>
            <a:pPr marL="527050" indent="-514350">
              <a:lnSpc>
                <a:spcPct val="100000"/>
              </a:lnSpc>
              <a:buAutoNum type="arabicPeriod"/>
            </a:pPr>
            <a:r>
              <a:rPr lang="el-GR" u="sng" spc="-10" dirty="0">
                <a:solidFill>
                  <a:schemeClr val="tx1"/>
                </a:solidFill>
                <a:latin typeface="+mj-lt"/>
                <a:cs typeface="Calibri"/>
              </a:rPr>
              <a:t>Εθνογραφική μέθοδος, </a:t>
            </a:r>
            <a:r>
              <a:rPr lang="el-GR" spc="-10" dirty="0">
                <a:solidFill>
                  <a:schemeClr val="tx1"/>
                </a:solidFill>
                <a:latin typeface="+mj-lt"/>
                <a:cs typeface="Calibri"/>
              </a:rPr>
              <a:t>ποιοτική μεθοδολογία, εμπειρισμός (μελέτη περίπτωσης)</a:t>
            </a:r>
            <a:endParaRPr lang="el-GR" dirty="0">
              <a:solidFill>
                <a:schemeClr val="tx1"/>
              </a:solidFill>
              <a:latin typeface="+mj-lt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751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6675119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182879"/>
                </a:move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E3E6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6152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0" y="914400"/>
                </a:moveTo>
                <a:lnTo>
                  <a:pt x="8915400" y="914400"/>
                </a:lnTo>
                <a:lnTo>
                  <a:pt x="89154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324" y="5255514"/>
            <a:ext cx="4806950" cy="390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0" spc="-15" dirty="0" smtClean="0">
                <a:solidFill>
                  <a:srgbClr val="FFFFFF"/>
                </a:solidFill>
                <a:latin typeface="Cambria"/>
                <a:cs typeface="Cambria"/>
              </a:rPr>
              <a:t>Έρευ</a:t>
            </a:r>
            <a:r>
              <a:rPr sz="2500" spc="10" dirty="0" smtClean="0">
                <a:solidFill>
                  <a:srgbClr val="FFFFFF"/>
                </a:solidFill>
                <a:latin typeface="Cambria"/>
                <a:cs typeface="Cambria"/>
              </a:rPr>
              <a:t>ν</a:t>
            </a:r>
            <a:r>
              <a:rPr sz="2500" spc="-15" dirty="0" smtClean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2500" spc="-5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-15" dirty="0" smtClean="0">
                <a:solidFill>
                  <a:srgbClr val="FFFFFF"/>
                </a:solidFill>
                <a:latin typeface="Cambria"/>
                <a:cs typeface="Cambria"/>
              </a:rPr>
              <a:t>στην</a:t>
            </a:r>
            <a:r>
              <a:rPr sz="2500" spc="1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-15" dirty="0" smtClean="0">
                <a:solidFill>
                  <a:srgbClr val="FFFFFF"/>
                </a:solidFill>
                <a:latin typeface="Cambria"/>
                <a:cs typeface="Cambria"/>
              </a:rPr>
              <a:t>απ</a:t>
            </a:r>
            <a:r>
              <a:rPr sz="2500" spc="-30" dirty="0" smtClean="0">
                <a:solidFill>
                  <a:srgbClr val="FFFFFF"/>
                </a:solidFill>
                <a:latin typeface="Cambria"/>
                <a:cs typeface="Cambria"/>
              </a:rPr>
              <a:t>ο</a:t>
            </a:r>
            <a:r>
              <a:rPr sz="2500" spc="-15" dirty="0" smtClean="0">
                <a:solidFill>
                  <a:srgbClr val="FFFFFF"/>
                </a:solidFill>
                <a:latin typeface="Cambria"/>
                <a:cs typeface="Cambria"/>
              </a:rPr>
              <a:t>ικιακή</a:t>
            </a:r>
            <a:r>
              <a:rPr sz="2500" spc="1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-15" dirty="0" smtClean="0">
                <a:solidFill>
                  <a:srgbClr val="FFFFFF"/>
                </a:solidFill>
                <a:latin typeface="Cambria"/>
                <a:cs typeface="Cambria"/>
              </a:rPr>
              <a:t>«</a:t>
            </a:r>
            <a:r>
              <a:rPr sz="2500" spc="-30" dirty="0" smtClean="0">
                <a:solidFill>
                  <a:srgbClr val="FFFFFF"/>
                </a:solidFill>
                <a:latin typeface="Cambria"/>
                <a:cs typeface="Cambria"/>
              </a:rPr>
              <a:t>β</a:t>
            </a:r>
            <a:r>
              <a:rPr sz="2500" spc="-15" dirty="0" smtClean="0">
                <a:solidFill>
                  <a:srgbClr val="FFFFFF"/>
                </a:solidFill>
                <a:latin typeface="Cambria"/>
                <a:cs typeface="Cambria"/>
              </a:rPr>
              <a:t>ερά</a:t>
            </a:r>
            <a:r>
              <a:rPr sz="2500" spc="-25" dirty="0" smtClean="0">
                <a:solidFill>
                  <a:srgbClr val="FFFFFF"/>
                </a:solidFill>
                <a:latin typeface="Cambria"/>
                <a:cs typeface="Cambria"/>
              </a:rPr>
              <a:t>ν</a:t>
            </a:r>
            <a:r>
              <a:rPr sz="2500" spc="-15" dirty="0" smtClean="0">
                <a:solidFill>
                  <a:srgbClr val="FFFFFF"/>
                </a:solidFill>
                <a:latin typeface="Cambria"/>
                <a:cs typeface="Cambria"/>
              </a:rPr>
              <a:t>τα»</a:t>
            </a:r>
            <a:endParaRPr sz="25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5943599"/>
            <a:ext cx="8001000" cy="914400"/>
          </a:xfrm>
          <a:custGeom>
            <a:avLst/>
            <a:gdLst/>
            <a:ahLst/>
            <a:cxnLst/>
            <a:rect l="l" t="t" r="r" b="b"/>
            <a:pathLst>
              <a:path w="8001000" h="914400">
                <a:moveTo>
                  <a:pt x="0" y="914399"/>
                </a:moveTo>
                <a:lnTo>
                  <a:pt x="8001000" y="914399"/>
                </a:lnTo>
                <a:lnTo>
                  <a:pt x="8001000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solidFill>
            <a:srgbClr val="E3E6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6591" y="1130808"/>
            <a:ext cx="7988808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24711"/>
            <a:ext cx="8913876" cy="914400"/>
          </a:xfrm>
          <a:custGeom>
            <a:avLst/>
            <a:gdLst/>
            <a:ahLst/>
            <a:cxnLst/>
            <a:rect l="l" t="t" r="r" b="b"/>
            <a:pathLst>
              <a:path w="8913876" h="914400">
                <a:moveTo>
                  <a:pt x="0" y="914400"/>
                </a:moveTo>
                <a:lnTo>
                  <a:pt x="8913876" y="914400"/>
                </a:lnTo>
                <a:lnTo>
                  <a:pt x="8913876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296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l-GR" sz="4000" spc="-30" dirty="0" smtClean="0">
                <a:solidFill>
                  <a:srgbClr val="A1C716"/>
                </a:solidFill>
                <a:latin typeface="Cambria"/>
                <a:cs typeface="Cambria"/>
              </a:rPr>
              <a:t/>
            </a:r>
            <a:br>
              <a:rPr lang="el-GR" sz="4000" spc="-30" dirty="0" smtClean="0">
                <a:solidFill>
                  <a:srgbClr val="A1C716"/>
                </a:solidFill>
                <a:latin typeface="Cambria"/>
                <a:cs typeface="Cambria"/>
              </a:rPr>
            </a:br>
            <a:r>
              <a:rPr sz="3600" spc="-30" dirty="0" smtClean="0">
                <a:solidFill>
                  <a:srgbClr val="FFFFFF"/>
                </a:solidFill>
                <a:latin typeface="Cambria"/>
                <a:cs typeface="Cambria"/>
              </a:rPr>
              <a:t>Ο</a:t>
            </a:r>
            <a:r>
              <a:rPr sz="3600" spc="-5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-25" dirty="0" smtClean="0">
                <a:solidFill>
                  <a:srgbClr val="FFFFFF"/>
                </a:solidFill>
                <a:latin typeface="Cambria"/>
                <a:cs typeface="Cambria"/>
              </a:rPr>
              <a:t>Μαλι</a:t>
            </a:r>
            <a:r>
              <a:rPr sz="3600" spc="40" dirty="0" smtClean="0">
                <a:solidFill>
                  <a:srgbClr val="FFFFFF"/>
                </a:solidFill>
                <a:latin typeface="Cambria"/>
                <a:cs typeface="Cambria"/>
              </a:rPr>
              <a:t>ν</a:t>
            </a:r>
            <a:r>
              <a:rPr sz="3600" spc="-25" dirty="0" smtClean="0">
                <a:solidFill>
                  <a:srgbClr val="FFFFFF"/>
                </a:solidFill>
                <a:latin typeface="Cambria"/>
                <a:cs typeface="Cambria"/>
              </a:rPr>
              <a:t>όφσκι</a:t>
            </a:r>
            <a:r>
              <a:rPr sz="3600" spc="2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-20" dirty="0" smtClean="0">
                <a:solidFill>
                  <a:srgbClr val="FFFFFF"/>
                </a:solidFill>
                <a:latin typeface="Cambria"/>
                <a:cs typeface="Cambria"/>
              </a:rPr>
              <a:t>«επί</a:t>
            </a:r>
            <a:r>
              <a:rPr sz="3600" spc="-5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-25" dirty="0" smtClean="0">
                <a:solidFill>
                  <a:srgbClr val="FFFFFF"/>
                </a:solidFill>
                <a:latin typeface="Cambria"/>
                <a:cs typeface="Cambria"/>
              </a:rPr>
              <a:t>το</a:t>
            </a:r>
            <a:r>
              <a:rPr sz="3600" spc="5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-20" dirty="0" smtClean="0">
                <a:solidFill>
                  <a:srgbClr val="FFFFFF"/>
                </a:solidFill>
                <a:latin typeface="Cambria"/>
                <a:cs typeface="Cambria"/>
              </a:rPr>
              <a:t>έργον»</a:t>
            </a:r>
            <a:endParaRPr sz="36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4044" y="2595372"/>
            <a:ext cx="7610856" cy="3669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chemeClr val="accent1"/>
                </a:solidFill>
              </a:rPr>
              <a:t>Βασικ</a:t>
            </a:r>
            <a:r>
              <a:rPr lang="el-GR" sz="3600" dirty="0" smtClean="0">
                <a:solidFill>
                  <a:schemeClr val="accent1"/>
                </a:solidFill>
              </a:rPr>
              <a:t>ές αρχές της «κλασικής» επιτόπιας έρευνας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marR="12700" indent="-457200">
              <a:lnSpc>
                <a:spcPct val="80000"/>
              </a:lnSpc>
              <a:buFont typeface="Arial"/>
              <a:buChar char="•"/>
            </a:pPr>
            <a:r>
              <a:rPr lang="el-GR" b="1" dirty="0">
                <a:cs typeface="Cambria"/>
              </a:rPr>
              <a:t>Συ</a:t>
            </a:r>
            <a:r>
              <a:rPr lang="el-GR" b="1" spc="30" dirty="0">
                <a:cs typeface="Cambria"/>
              </a:rPr>
              <a:t>ν</a:t>
            </a:r>
            <a:r>
              <a:rPr lang="el-GR" b="1" dirty="0">
                <a:cs typeface="Cambria"/>
              </a:rPr>
              <a:t>ο</a:t>
            </a:r>
            <a:r>
              <a:rPr lang="el-GR" b="1" spc="-10" dirty="0">
                <a:cs typeface="Cambria"/>
              </a:rPr>
              <a:t>μ</a:t>
            </a:r>
            <a:r>
              <a:rPr lang="el-GR" b="1" spc="70" dirty="0">
                <a:cs typeface="Cambria"/>
              </a:rPr>
              <a:t>ι</a:t>
            </a:r>
            <a:r>
              <a:rPr lang="el-GR" b="1" dirty="0">
                <a:cs typeface="Cambria"/>
              </a:rPr>
              <a:t>λία</a:t>
            </a:r>
            <a:r>
              <a:rPr lang="el-GR" b="1" spc="-30" dirty="0">
                <a:cs typeface="Cambria"/>
              </a:rPr>
              <a:t> </a:t>
            </a:r>
            <a:r>
              <a:rPr lang="el-GR" dirty="0">
                <a:cs typeface="Cambria"/>
              </a:rPr>
              <a:t>στο</a:t>
            </a:r>
            <a:r>
              <a:rPr lang="el-GR" spc="-10" dirty="0">
                <a:cs typeface="Cambria"/>
              </a:rPr>
              <a:t> </a:t>
            </a:r>
            <a:r>
              <a:rPr lang="el-GR" dirty="0">
                <a:cs typeface="Cambria"/>
              </a:rPr>
              <a:t>χρό</a:t>
            </a:r>
            <a:r>
              <a:rPr lang="el-GR" spc="35" dirty="0">
                <a:cs typeface="Cambria"/>
              </a:rPr>
              <a:t>ν</a:t>
            </a:r>
            <a:r>
              <a:rPr lang="el-GR" dirty="0">
                <a:cs typeface="Cambria"/>
              </a:rPr>
              <a:t>ο/</a:t>
            </a:r>
            <a:r>
              <a:rPr lang="el-GR" spc="-15" dirty="0">
                <a:cs typeface="Cambria"/>
              </a:rPr>
              <a:t> </a:t>
            </a:r>
            <a:r>
              <a:rPr lang="el-GR" dirty="0">
                <a:cs typeface="Cambria"/>
              </a:rPr>
              <a:t>στο</a:t>
            </a:r>
            <a:r>
              <a:rPr lang="el-GR" spc="-20" dirty="0">
                <a:cs typeface="Cambria"/>
              </a:rPr>
              <a:t> </a:t>
            </a:r>
            <a:r>
              <a:rPr lang="el-GR" spc="-30" dirty="0">
                <a:cs typeface="Cambria"/>
              </a:rPr>
              <a:t>χ</a:t>
            </a:r>
            <a:r>
              <a:rPr lang="el-GR" dirty="0">
                <a:cs typeface="Cambria"/>
              </a:rPr>
              <a:t>ώρο των</a:t>
            </a:r>
            <a:r>
              <a:rPr lang="el-GR" spc="-15" dirty="0">
                <a:cs typeface="Cambria"/>
              </a:rPr>
              <a:t> </a:t>
            </a:r>
            <a:r>
              <a:rPr lang="el-GR" dirty="0">
                <a:cs typeface="Cambria"/>
              </a:rPr>
              <a:t>α</a:t>
            </a:r>
            <a:r>
              <a:rPr lang="el-GR" spc="5" dirty="0">
                <a:cs typeface="Cambria"/>
              </a:rPr>
              <a:t>ν</a:t>
            </a:r>
            <a:r>
              <a:rPr lang="el-GR" dirty="0">
                <a:cs typeface="Cambria"/>
              </a:rPr>
              <a:t>θ</a:t>
            </a:r>
            <a:r>
              <a:rPr lang="el-GR" spc="5" dirty="0">
                <a:cs typeface="Cambria"/>
              </a:rPr>
              <a:t>ρ</a:t>
            </a:r>
            <a:r>
              <a:rPr lang="el-GR" dirty="0">
                <a:cs typeface="Cambria"/>
              </a:rPr>
              <a:t>ώπ</a:t>
            </a:r>
            <a:r>
              <a:rPr lang="el-GR" spc="-20" dirty="0">
                <a:cs typeface="Cambria"/>
              </a:rPr>
              <a:t>ω</a:t>
            </a:r>
            <a:r>
              <a:rPr lang="el-GR" dirty="0">
                <a:cs typeface="Cambria"/>
              </a:rPr>
              <a:t>ν</a:t>
            </a:r>
            <a:r>
              <a:rPr lang="el-GR" spc="-30" dirty="0">
                <a:cs typeface="Cambria"/>
              </a:rPr>
              <a:t> </a:t>
            </a:r>
            <a:r>
              <a:rPr lang="el-GR" dirty="0">
                <a:cs typeface="Cambria"/>
              </a:rPr>
              <a:t>υπό μ</a:t>
            </a:r>
            <a:r>
              <a:rPr lang="el-GR" spc="-15" dirty="0">
                <a:cs typeface="Cambria"/>
              </a:rPr>
              <a:t>ε</a:t>
            </a:r>
            <a:r>
              <a:rPr lang="el-GR" dirty="0">
                <a:cs typeface="Cambria"/>
              </a:rPr>
              <a:t>λέτη</a:t>
            </a:r>
          </a:p>
          <a:p>
            <a:pPr marL="469900" marR="12700" indent="-457200">
              <a:lnSpc>
                <a:spcPct val="80000"/>
              </a:lnSpc>
              <a:buFont typeface="Arial"/>
              <a:buChar char="•"/>
            </a:pPr>
            <a:r>
              <a:rPr lang="el-GR" dirty="0">
                <a:cs typeface="Cambria"/>
              </a:rPr>
              <a:t>Μακρ</a:t>
            </a:r>
            <a:r>
              <a:rPr lang="el-GR" spc="-75" dirty="0">
                <a:cs typeface="Cambria"/>
              </a:rPr>
              <a:t>ό</a:t>
            </a:r>
            <a:r>
              <a:rPr lang="el-GR" dirty="0">
                <a:cs typeface="Cambria"/>
              </a:rPr>
              <a:t>χρονη</a:t>
            </a:r>
            <a:r>
              <a:rPr lang="el-GR" spc="-35" dirty="0">
                <a:cs typeface="Cambria"/>
              </a:rPr>
              <a:t> </a:t>
            </a:r>
            <a:r>
              <a:rPr lang="el-GR" b="1" dirty="0">
                <a:cs typeface="Cambria"/>
              </a:rPr>
              <a:t>διαμονή</a:t>
            </a:r>
            <a:r>
              <a:rPr lang="el-GR" spc="-35" dirty="0">
                <a:cs typeface="Cambria"/>
              </a:rPr>
              <a:t> </a:t>
            </a:r>
            <a:r>
              <a:rPr lang="el-GR" dirty="0">
                <a:cs typeface="Cambria"/>
              </a:rPr>
              <a:t>(τουλά</a:t>
            </a:r>
            <a:r>
              <a:rPr lang="el-GR" spc="-15" dirty="0">
                <a:cs typeface="Cambria"/>
              </a:rPr>
              <a:t>χ</a:t>
            </a:r>
            <a:r>
              <a:rPr lang="el-GR" spc="-10" dirty="0">
                <a:cs typeface="Cambria"/>
              </a:rPr>
              <a:t>ι</a:t>
            </a:r>
            <a:r>
              <a:rPr lang="el-GR" dirty="0">
                <a:cs typeface="Cambria"/>
              </a:rPr>
              <a:t>στ</a:t>
            </a:r>
            <a:r>
              <a:rPr lang="el-GR" spc="-20" dirty="0">
                <a:cs typeface="Cambria"/>
              </a:rPr>
              <a:t>ο</a:t>
            </a:r>
            <a:r>
              <a:rPr lang="el-GR" dirty="0">
                <a:cs typeface="Cambria"/>
              </a:rPr>
              <a:t>ν</a:t>
            </a:r>
            <a:r>
              <a:rPr lang="el-GR" spc="-45" dirty="0">
                <a:cs typeface="Cambria"/>
              </a:rPr>
              <a:t> </a:t>
            </a:r>
            <a:r>
              <a:rPr lang="el-GR" dirty="0">
                <a:cs typeface="Cambria"/>
              </a:rPr>
              <a:t>για</a:t>
            </a:r>
            <a:r>
              <a:rPr lang="el-GR" spc="-15" dirty="0">
                <a:cs typeface="Cambria"/>
              </a:rPr>
              <a:t> </a:t>
            </a:r>
            <a:r>
              <a:rPr lang="el-GR" dirty="0">
                <a:cs typeface="Cambria"/>
              </a:rPr>
              <a:t>έ</a:t>
            </a:r>
            <a:r>
              <a:rPr lang="el-GR" spc="20" dirty="0">
                <a:cs typeface="Cambria"/>
              </a:rPr>
              <a:t>ν</a:t>
            </a:r>
            <a:r>
              <a:rPr lang="el-GR" dirty="0">
                <a:cs typeface="Cambria"/>
              </a:rPr>
              <a:t>α</a:t>
            </a:r>
            <a:r>
              <a:rPr lang="el-GR" spc="-20" dirty="0">
                <a:cs typeface="Cambria"/>
              </a:rPr>
              <a:t> </a:t>
            </a:r>
            <a:r>
              <a:rPr lang="el-GR" dirty="0">
                <a:cs typeface="Cambria"/>
              </a:rPr>
              <a:t>χρό</a:t>
            </a:r>
            <a:r>
              <a:rPr lang="el-GR" spc="30" dirty="0">
                <a:cs typeface="Cambria"/>
              </a:rPr>
              <a:t>ν</a:t>
            </a:r>
            <a:r>
              <a:rPr lang="el-GR" dirty="0">
                <a:cs typeface="Cambria"/>
              </a:rPr>
              <a:t>ο), εντ</a:t>
            </a:r>
            <a:r>
              <a:rPr lang="el-GR" spc="5" dirty="0">
                <a:cs typeface="Cambria"/>
              </a:rPr>
              <a:t>α</a:t>
            </a:r>
            <a:r>
              <a:rPr lang="el-GR" spc="-10" dirty="0">
                <a:cs typeface="Cambria"/>
              </a:rPr>
              <a:t>τ</a:t>
            </a:r>
            <a:r>
              <a:rPr lang="el-GR" dirty="0">
                <a:cs typeface="Cambria"/>
              </a:rPr>
              <a:t>ική</a:t>
            </a:r>
            <a:r>
              <a:rPr lang="el-GR" spc="-35" dirty="0">
                <a:cs typeface="Cambria"/>
              </a:rPr>
              <a:t> </a:t>
            </a:r>
            <a:r>
              <a:rPr lang="el-GR" dirty="0">
                <a:cs typeface="Cambria"/>
              </a:rPr>
              <a:t>έρευ</a:t>
            </a:r>
            <a:r>
              <a:rPr lang="el-GR" spc="20" dirty="0">
                <a:cs typeface="Cambria"/>
              </a:rPr>
              <a:t>ν</a:t>
            </a:r>
            <a:r>
              <a:rPr lang="el-GR" dirty="0">
                <a:cs typeface="Cambria"/>
              </a:rPr>
              <a:t>α</a:t>
            </a:r>
            <a:r>
              <a:rPr lang="el-GR" spc="-15" dirty="0">
                <a:cs typeface="Cambria"/>
              </a:rPr>
              <a:t> </a:t>
            </a:r>
            <a:r>
              <a:rPr lang="el-GR" dirty="0">
                <a:cs typeface="Cambria"/>
              </a:rPr>
              <a:t>(</a:t>
            </a:r>
            <a:r>
              <a:rPr lang="el-GR" spc="-75" dirty="0">
                <a:cs typeface="Cambria"/>
              </a:rPr>
              <a:t>ό</a:t>
            </a:r>
            <a:r>
              <a:rPr lang="el-GR" dirty="0">
                <a:cs typeface="Cambria"/>
              </a:rPr>
              <a:t>χι</a:t>
            </a:r>
            <a:r>
              <a:rPr lang="el-GR" spc="-10" dirty="0">
                <a:cs typeface="Cambria"/>
              </a:rPr>
              <a:t> </a:t>
            </a:r>
            <a:r>
              <a:rPr lang="el-GR" dirty="0">
                <a:cs typeface="Cambria"/>
              </a:rPr>
              <a:t>«α</a:t>
            </a:r>
            <a:r>
              <a:rPr lang="el-GR" spc="5" dirty="0">
                <a:cs typeface="Cambria"/>
              </a:rPr>
              <a:t>π</a:t>
            </a:r>
            <a:r>
              <a:rPr lang="el-GR" dirty="0">
                <a:cs typeface="Cambria"/>
              </a:rPr>
              <a:t>ο</a:t>
            </a:r>
            <a:r>
              <a:rPr lang="el-GR" spc="-20" dirty="0">
                <a:cs typeface="Cambria"/>
              </a:rPr>
              <a:t>σ</a:t>
            </a:r>
            <a:r>
              <a:rPr lang="el-GR" dirty="0">
                <a:cs typeface="Cambria"/>
              </a:rPr>
              <a:t>τ</a:t>
            </a:r>
            <a:r>
              <a:rPr lang="el-GR" spc="-15" dirty="0">
                <a:cs typeface="Cambria"/>
              </a:rPr>
              <a:t>ολ</a:t>
            </a:r>
            <a:r>
              <a:rPr lang="el-GR" dirty="0">
                <a:cs typeface="Cambria"/>
              </a:rPr>
              <a:t>ές</a:t>
            </a:r>
            <a:r>
              <a:rPr lang="el-GR" spc="-15" dirty="0">
                <a:cs typeface="Cambria"/>
              </a:rPr>
              <a:t>»</a:t>
            </a:r>
            <a:endParaRPr lang="el-GR" dirty="0">
              <a:cs typeface="Cambria"/>
            </a:endParaRPr>
          </a:p>
          <a:p>
            <a:pPr marL="469900" marR="12700" indent="-457200">
              <a:lnSpc>
                <a:spcPct val="80000"/>
              </a:lnSpc>
              <a:buFont typeface="Arial"/>
              <a:buChar char="•"/>
            </a:pPr>
            <a:r>
              <a:rPr lang="el-GR" dirty="0">
                <a:cs typeface="Cambria"/>
              </a:rPr>
              <a:t>Εκμάθηση τοπικής</a:t>
            </a:r>
            <a:r>
              <a:rPr lang="el-GR" spc="-15" dirty="0">
                <a:cs typeface="Cambria"/>
              </a:rPr>
              <a:t> </a:t>
            </a:r>
            <a:r>
              <a:rPr lang="el-GR" b="1" dirty="0">
                <a:cs typeface="Cambria"/>
              </a:rPr>
              <a:t>γλώσσας</a:t>
            </a:r>
          </a:p>
          <a:p>
            <a:pPr marL="469900" marR="12700" indent="-457200">
              <a:lnSpc>
                <a:spcPct val="80000"/>
              </a:lnSpc>
              <a:buFont typeface="Arial"/>
              <a:buChar char="•"/>
            </a:pPr>
            <a:r>
              <a:rPr lang="el-GR" dirty="0">
                <a:cs typeface="Cambria"/>
              </a:rPr>
              <a:t>Προσωπ</a:t>
            </a:r>
            <a:r>
              <a:rPr lang="el-GR" spc="5" dirty="0">
                <a:cs typeface="Cambria"/>
              </a:rPr>
              <a:t>ι</a:t>
            </a:r>
            <a:r>
              <a:rPr lang="el-GR" dirty="0">
                <a:cs typeface="Cambria"/>
              </a:rPr>
              <a:t>κή</a:t>
            </a:r>
            <a:r>
              <a:rPr lang="el-GR" spc="-40" dirty="0">
                <a:cs typeface="Cambria"/>
              </a:rPr>
              <a:t> </a:t>
            </a:r>
            <a:r>
              <a:rPr lang="el-GR" dirty="0">
                <a:cs typeface="Cambria"/>
              </a:rPr>
              <a:t>συ</a:t>
            </a:r>
            <a:r>
              <a:rPr lang="el-GR" spc="-15" dirty="0">
                <a:cs typeface="Cambria"/>
              </a:rPr>
              <a:t>μ</a:t>
            </a:r>
            <a:r>
              <a:rPr lang="el-GR" dirty="0">
                <a:cs typeface="Cambria"/>
              </a:rPr>
              <a:t>μ</a:t>
            </a:r>
            <a:r>
              <a:rPr lang="el-GR" spc="-15" dirty="0">
                <a:cs typeface="Cambria"/>
              </a:rPr>
              <a:t>ε</a:t>
            </a:r>
            <a:r>
              <a:rPr lang="el-GR" dirty="0">
                <a:cs typeface="Cambria"/>
              </a:rPr>
              <a:t>τ</a:t>
            </a:r>
            <a:r>
              <a:rPr lang="el-GR" spc="-75" dirty="0">
                <a:cs typeface="Cambria"/>
              </a:rPr>
              <a:t>ο</a:t>
            </a:r>
            <a:r>
              <a:rPr lang="el-GR" dirty="0">
                <a:cs typeface="Cambria"/>
              </a:rPr>
              <a:t>χή</a:t>
            </a:r>
            <a:r>
              <a:rPr lang="el-GR" spc="5" dirty="0">
                <a:cs typeface="Cambria"/>
              </a:rPr>
              <a:t> </a:t>
            </a:r>
            <a:r>
              <a:rPr lang="el-GR" dirty="0">
                <a:cs typeface="Cambria"/>
              </a:rPr>
              <a:t>στην καθημ</a:t>
            </a:r>
            <a:r>
              <a:rPr lang="el-GR" spc="-15" dirty="0">
                <a:cs typeface="Cambria"/>
              </a:rPr>
              <a:t>ε</a:t>
            </a:r>
            <a:r>
              <a:rPr lang="el-GR" dirty="0">
                <a:cs typeface="Cambria"/>
              </a:rPr>
              <a:t>ρ</a:t>
            </a:r>
            <a:r>
              <a:rPr lang="el-GR" spc="5" dirty="0">
                <a:cs typeface="Cambria"/>
              </a:rPr>
              <a:t>ι</a:t>
            </a:r>
            <a:r>
              <a:rPr lang="el-GR" spc="35" dirty="0">
                <a:cs typeface="Cambria"/>
              </a:rPr>
              <a:t>ν</a:t>
            </a:r>
            <a:r>
              <a:rPr lang="el-GR" dirty="0">
                <a:cs typeface="Cambria"/>
              </a:rPr>
              <a:t>ότη</a:t>
            </a:r>
            <a:r>
              <a:rPr lang="el-GR" spc="-15" dirty="0">
                <a:cs typeface="Cambria"/>
              </a:rPr>
              <a:t>τ</a:t>
            </a:r>
            <a:r>
              <a:rPr lang="el-GR" dirty="0">
                <a:cs typeface="Cambria"/>
              </a:rPr>
              <a:t>α των πληροφορητών</a:t>
            </a:r>
            <a:r>
              <a:rPr lang="el-GR" spc="-45" dirty="0">
                <a:cs typeface="Cambria"/>
              </a:rPr>
              <a:t> </a:t>
            </a:r>
            <a:r>
              <a:rPr lang="el-GR" dirty="0">
                <a:cs typeface="Cambria"/>
              </a:rPr>
              <a:t>= </a:t>
            </a:r>
            <a:r>
              <a:rPr lang="el-GR" b="1" dirty="0">
                <a:cs typeface="Cambria"/>
              </a:rPr>
              <a:t>ΣΥΜΜ</a:t>
            </a:r>
            <a:r>
              <a:rPr lang="el-GR" b="1" spc="10" dirty="0">
                <a:cs typeface="Cambria"/>
              </a:rPr>
              <a:t>Ε</a:t>
            </a:r>
            <a:r>
              <a:rPr lang="el-GR" b="1" spc="-35" dirty="0">
                <a:cs typeface="Cambria"/>
              </a:rPr>
              <a:t>Τ</a:t>
            </a:r>
            <a:r>
              <a:rPr lang="el-GR" b="1" spc="-60" dirty="0">
                <a:cs typeface="Cambria"/>
              </a:rPr>
              <a:t>Ο</a:t>
            </a:r>
            <a:r>
              <a:rPr lang="el-GR" b="1" dirty="0">
                <a:cs typeface="Cambria"/>
              </a:rPr>
              <a:t>ΧΙΚΗ</a:t>
            </a:r>
            <a:r>
              <a:rPr lang="el-GR" b="1" spc="-35" dirty="0">
                <a:cs typeface="Cambria"/>
              </a:rPr>
              <a:t> </a:t>
            </a:r>
            <a:r>
              <a:rPr lang="el-GR" b="1" dirty="0" smtClean="0">
                <a:cs typeface="Cambria"/>
              </a:rPr>
              <a:t>Π</a:t>
            </a:r>
            <a:r>
              <a:rPr lang="el-GR" b="1" spc="-10" dirty="0" smtClean="0">
                <a:cs typeface="Cambria"/>
              </a:rPr>
              <a:t>Α</a:t>
            </a:r>
            <a:r>
              <a:rPr lang="el-GR" b="1" spc="-185" dirty="0" smtClean="0">
                <a:cs typeface="Cambria"/>
              </a:rPr>
              <a:t>Ρ</a:t>
            </a:r>
            <a:r>
              <a:rPr lang="el-GR" b="1" spc="-160" dirty="0" smtClean="0">
                <a:cs typeface="Cambria"/>
              </a:rPr>
              <a:t>Α</a:t>
            </a:r>
            <a:r>
              <a:rPr lang="el-GR" b="1" dirty="0" smtClean="0">
                <a:cs typeface="Cambria"/>
              </a:rPr>
              <a:t>ΤΗΡΗΣΗ</a:t>
            </a:r>
            <a:endParaRPr lang="el-GR" b="1" dirty="0">
              <a:cs typeface="Cambria"/>
            </a:endParaRPr>
          </a:p>
          <a:p>
            <a:pPr marL="469900" marR="12700" indent="-457200">
              <a:lnSpc>
                <a:spcPct val="80000"/>
              </a:lnSpc>
              <a:buFont typeface="Arial"/>
              <a:buChar char="•"/>
            </a:pPr>
            <a:r>
              <a:rPr lang="el-GR" dirty="0">
                <a:cs typeface="Cambria"/>
              </a:rPr>
              <a:t>Πληροφορίες</a:t>
            </a:r>
            <a:r>
              <a:rPr lang="el-GR" spc="-40" dirty="0">
                <a:cs typeface="Cambria"/>
              </a:rPr>
              <a:t> </a:t>
            </a:r>
            <a:r>
              <a:rPr lang="el-GR" dirty="0">
                <a:cs typeface="Cambria"/>
              </a:rPr>
              <a:t>α</a:t>
            </a:r>
            <a:r>
              <a:rPr lang="el-GR" spc="5" dirty="0">
                <a:cs typeface="Cambria"/>
              </a:rPr>
              <a:t>π</a:t>
            </a:r>
            <a:r>
              <a:rPr lang="el-GR" dirty="0">
                <a:cs typeface="Cambria"/>
              </a:rPr>
              <a:t>ό</a:t>
            </a:r>
            <a:r>
              <a:rPr lang="el-GR" spc="-25" dirty="0">
                <a:cs typeface="Cambria"/>
              </a:rPr>
              <a:t> </a:t>
            </a:r>
            <a:r>
              <a:rPr lang="el-GR" dirty="0">
                <a:cs typeface="Cambria"/>
              </a:rPr>
              <a:t>«</a:t>
            </a:r>
            <a:r>
              <a:rPr lang="el-GR" b="1" dirty="0">
                <a:cs typeface="Cambria"/>
              </a:rPr>
              <a:t>π</a:t>
            </a:r>
            <a:r>
              <a:rPr lang="el-GR" b="1" spc="10" dirty="0">
                <a:cs typeface="Cambria"/>
              </a:rPr>
              <a:t>ρ</a:t>
            </a:r>
            <a:r>
              <a:rPr lang="el-GR" b="1" dirty="0">
                <a:cs typeface="Cambria"/>
              </a:rPr>
              <a:t>ώτο</a:t>
            </a:r>
            <a:r>
              <a:rPr lang="el-GR" b="1" spc="-45" dirty="0">
                <a:cs typeface="Cambria"/>
              </a:rPr>
              <a:t> </a:t>
            </a:r>
            <a:r>
              <a:rPr lang="el-GR" b="1" spc="-30" dirty="0">
                <a:cs typeface="Cambria"/>
              </a:rPr>
              <a:t>χ</a:t>
            </a:r>
            <a:r>
              <a:rPr lang="el-GR" b="1" dirty="0">
                <a:cs typeface="Cambria"/>
              </a:rPr>
              <a:t>έρι</a:t>
            </a:r>
            <a:r>
              <a:rPr lang="el-GR" dirty="0">
                <a:cs typeface="Cambria"/>
              </a:rPr>
              <a:t>»</a:t>
            </a:r>
            <a:r>
              <a:rPr lang="el-GR" spc="-15" dirty="0">
                <a:cs typeface="Cambria"/>
              </a:rPr>
              <a:t> </a:t>
            </a:r>
            <a:r>
              <a:rPr lang="el-GR" dirty="0">
                <a:cs typeface="Cambria"/>
              </a:rPr>
              <a:t>(</a:t>
            </a:r>
            <a:r>
              <a:rPr lang="el-GR" spc="-75" dirty="0">
                <a:cs typeface="Cambria"/>
              </a:rPr>
              <a:t>ό</a:t>
            </a:r>
            <a:r>
              <a:rPr lang="el-GR" dirty="0">
                <a:cs typeface="Cambria"/>
              </a:rPr>
              <a:t>χι</a:t>
            </a:r>
            <a:r>
              <a:rPr lang="el-GR" spc="-10" dirty="0">
                <a:cs typeface="Cambria"/>
              </a:rPr>
              <a:t> </a:t>
            </a:r>
            <a:r>
              <a:rPr lang="el-GR" dirty="0">
                <a:cs typeface="Cambria"/>
              </a:rPr>
              <a:t>α</a:t>
            </a:r>
            <a:r>
              <a:rPr lang="el-GR" spc="5" dirty="0">
                <a:cs typeface="Cambria"/>
              </a:rPr>
              <a:t>π</a:t>
            </a:r>
            <a:r>
              <a:rPr lang="el-GR" dirty="0">
                <a:cs typeface="Cambria"/>
              </a:rPr>
              <a:t>ό</a:t>
            </a:r>
            <a:r>
              <a:rPr lang="el-GR" spc="-40" dirty="0">
                <a:cs typeface="Cambria"/>
              </a:rPr>
              <a:t> </a:t>
            </a:r>
            <a:r>
              <a:rPr lang="el-GR" dirty="0">
                <a:cs typeface="Cambria"/>
              </a:rPr>
              <a:t>τ</a:t>
            </a:r>
            <a:r>
              <a:rPr lang="el-GR" spc="5" dirty="0">
                <a:cs typeface="Cambria"/>
              </a:rPr>
              <a:t>ρ</a:t>
            </a:r>
            <a:r>
              <a:rPr lang="el-GR" dirty="0">
                <a:cs typeface="Cambria"/>
              </a:rPr>
              <a:t>ίτους)</a:t>
            </a:r>
          </a:p>
          <a:p>
            <a:pPr marL="469900" marR="12700" indent="-457200">
              <a:lnSpc>
                <a:spcPct val="80000"/>
              </a:lnSpc>
              <a:buFont typeface="Arial"/>
              <a:buChar char="•"/>
            </a:pPr>
            <a:r>
              <a:rPr lang="el-GR" dirty="0">
                <a:cs typeface="Cambria"/>
              </a:rPr>
              <a:t>Έ</a:t>
            </a:r>
            <a:r>
              <a:rPr lang="el-GR" spc="-10" dirty="0">
                <a:cs typeface="Cambria"/>
              </a:rPr>
              <a:t>μ</a:t>
            </a:r>
            <a:r>
              <a:rPr lang="el-GR" dirty="0">
                <a:cs typeface="Cambria"/>
              </a:rPr>
              <a:t>φαση στ</a:t>
            </a:r>
            <a:r>
              <a:rPr lang="el-GR" spc="5" dirty="0">
                <a:cs typeface="Cambria"/>
              </a:rPr>
              <a:t>ι</a:t>
            </a:r>
            <a:r>
              <a:rPr lang="el-GR" dirty="0">
                <a:cs typeface="Cambria"/>
              </a:rPr>
              <a:t>ς</a:t>
            </a:r>
            <a:r>
              <a:rPr lang="el-GR" spc="-15" dirty="0">
                <a:cs typeface="Cambria"/>
              </a:rPr>
              <a:t> </a:t>
            </a:r>
            <a:r>
              <a:rPr lang="el-GR" dirty="0">
                <a:cs typeface="Cambria"/>
              </a:rPr>
              <a:t>‘λε</a:t>
            </a:r>
            <a:r>
              <a:rPr lang="el-GR" spc="20" dirty="0">
                <a:cs typeface="Cambria"/>
              </a:rPr>
              <a:t>π</a:t>
            </a:r>
            <a:r>
              <a:rPr lang="el-GR" dirty="0">
                <a:cs typeface="Cambria"/>
              </a:rPr>
              <a:t>τομ</a:t>
            </a:r>
            <a:r>
              <a:rPr lang="el-GR" spc="-15" dirty="0">
                <a:cs typeface="Cambria"/>
              </a:rPr>
              <a:t>έ</a:t>
            </a:r>
            <a:r>
              <a:rPr lang="el-GR" dirty="0">
                <a:cs typeface="Cambria"/>
              </a:rPr>
              <a:t>ρει</a:t>
            </a:r>
            <a:r>
              <a:rPr lang="el-GR" spc="-15" dirty="0">
                <a:cs typeface="Cambria"/>
              </a:rPr>
              <a:t>ε</a:t>
            </a:r>
            <a:r>
              <a:rPr lang="el-GR" spc="10" dirty="0">
                <a:cs typeface="Cambria"/>
              </a:rPr>
              <a:t>ς</a:t>
            </a:r>
            <a:r>
              <a:rPr lang="el-GR" dirty="0">
                <a:cs typeface="Cambria"/>
              </a:rPr>
              <a:t>’</a:t>
            </a:r>
            <a:r>
              <a:rPr lang="el-GR" spc="-35" dirty="0">
                <a:cs typeface="Cambria"/>
              </a:rPr>
              <a:t> </a:t>
            </a:r>
            <a:r>
              <a:rPr lang="el-GR" dirty="0">
                <a:cs typeface="Cambria"/>
              </a:rPr>
              <a:t>της κ</a:t>
            </a:r>
            <a:r>
              <a:rPr lang="el-GR" spc="10" dirty="0">
                <a:cs typeface="Cambria"/>
              </a:rPr>
              <a:t>α</a:t>
            </a:r>
            <a:r>
              <a:rPr lang="el-GR" dirty="0">
                <a:cs typeface="Cambria"/>
              </a:rPr>
              <a:t>θημερι</a:t>
            </a:r>
            <a:r>
              <a:rPr lang="el-GR" spc="40" dirty="0">
                <a:cs typeface="Cambria"/>
              </a:rPr>
              <a:t>ν</a:t>
            </a:r>
            <a:r>
              <a:rPr lang="el-GR" dirty="0">
                <a:cs typeface="Cambria"/>
              </a:rPr>
              <a:t>ότητ</a:t>
            </a:r>
            <a:r>
              <a:rPr lang="el-GR" spc="-15" dirty="0">
                <a:cs typeface="Cambria"/>
              </a:rPr>
              <a:t>α</a:t>
            </a:r>
            <a:r>
              <a:rPr lang="el-GR" dirty="0">
                <a:cs typeface="Cambria"/>
              </a:rPr>
              <a:t>ς</a:t>
            </a:r>
          </a:p>
          <a:p>
            <a:pPr marL="469900" marR="12700" indent="-457200">
              <a:lnSpc>
                <a:spcPct val="80000"/>
              </a:lnSpc>
              <a:buFont typeface="Arial"/>
              <a:buChar char="•"/>
            </a:pPr>
            <a:r>
              <a:rPr lang="el-GR" spc="-30" dirty="0">
                <a:cs typeface="Cambria"/>
              </a:rPr>
              <a:t>Κ</a:t>
            </a:r>
            <a:r>
              <a:rPr lang="el-GR" dirty="0">
                <a:cs typeface="Cambria"/>
              </a:rPr>
              <a:t>α</a:t>
            </a:r>
            <a:r>
              <a:rPr lang="el-GR" spc="5" dirty="0">
                <a:cs typeface="Cambria"/>
              </a:rPr>
              <a:t>τ</a:t>
            </a:r>
            <a:r>
              <a:rPr lang="el-GR" dirty="0">
                <a:cs typeface="Cambria"/>
              </a:rPr>
              <a:t>α</a:t>
            </a:r>
            <a:r>
              <a:rPr lang="el-GR" spc="30" dirty="0">
                <a:cs typeface="Cambria"/>
              </a:rPr>
              <a:t>ν</a:t>
            </a:r>
            <a:r>
              <a:rPr lang="el-GR" dirty="0">
                <a:cs typeface="Cambria"/>
              </a:rPr>
              <a:t>ό</a:t>
            </a:r>
            <a:r>
              <a:rPr lang="el-GR" spc="-15" dirty="0">
                <a:cs typeface="Cambria"/>
              </a:rPr>
              <a:t>η</a:t>
            </a:r>
            <a:r>
              <a:rPr lang="el-GR" dirty="0">
                <a:cs typeface="Cambria"/>
              </a:rPr>
              <a:t>ση</a:t>
            </a:r>
            <a:r>
              <a:rPr lang="el-GR" spc="-35" dirty="0">
                <a:cs typeface="Cambria"/>
              </a:rPr>
              <a:t> </a:t>
            </a:r>
            <a:r>
              <a:rPr lang="el-GR" dirty="0">
                <a:cs typeface="Cambria"/>
              </a:rPr>
              <a:t>της</a:t>
            </a:r>
            <a:r>
              <a:rPr lang="el-GR" spc="-15" dirty="0">
                <a:cs typeface="Cambria"/>
              </a:rPr>
              <a:t> </a:t>
            </a:r>
            <a:r>
              <a:rPr lang="el-GR" dirty="0">
                <a:cs typeface="Cambria"/>
              </a:rPr>
              <a:t>«</a:t>
            </a:r>
            <a:r>
              <a:rPr lang="el-GR" b="1" dirty="0">
                <a:cs typeface="Cambria"/>
              </a:rPr>
              <a:t>σ</a:t>
            </a:r>
            <a:r>
              <a:rPr lang="el-GR" b="1" spc="50" dirty="0">
                <a:cs typeface="Cambria"/>
              </a:rPr>
              <a:t>κ</a:t>
            </a:r>
            <a:r>
              <a:rPr lang="el-GR" b="1" dirty="0">
                <a:cs typeface="Cambria"/>
              </a:rPr>
              <a:t>οπι</a:t>
            </a:r>
            <a:r>
              <a:rPr lang="el-GR" b="1" spc="5" dirty="0">
                <a:cs typeface="Cambria"/>
              </a:rPr>
              <a:t>ά</a:t>
            </a:r>
            <a:r>
              <a:rPr lang="el-GR" b="1" dirty="0">
                <a:cs typeface="Cambria"/>
              </a:rPr>
              <a:t>ς</a:t>
            </a:r>
            <a:r>
              <a:rPr lang="el-GR" b="1" spc="-30" dirty="0">
                <a:cs typeface="Cambria"/>
              </a:rPr>
              <a:t> </a:t>
            </a:r>
            <a:r>
              <a:rPr lang="el-GR" b="1" dirty="0">
                <a:cs typeface="Cambria"/>
              </a:rPr>
              <a:t>του</a:t>
            </a:r>
            <a:r>
              <a:rPr lang="el-GR" b="1" spc="-15" dirty="0">
                <a:cs typeface="Cambria"/>
              </a:rPr>
              <a:t> </a:t>
            </a:r>
            <a:r>
              <a:rPr lang="el-GR" b="1" dirty="0">
                <a:cs typeface="Cambria"/>
              </a:rPr>
              <a:t>ι</a:t>
            </a:r>
            <a:r>
              <a:rPr lang="el-GR" b="1" spc="5" dirty="0">
                <a:cs typeface="Cambria"/>
              </a:rPr>
              <a:t>θ</a:t>
            </a:r>
            <a:r>
              <a:rPr lang="el-GR" b="1" dirty="0">
                <a:cs typeface="Cambria"/>
              </a:rPr>
              <a:t>αγε</a:t>
            </a:r>
            <a:r>
              <a:rPr lang="el-GR" b="1" spc="35" dirty="0">
                <a:cs typeface="Cambria"/>
              </a:rPr>
              <a:t>ν</a:t>
            </a:r>
            <a:r>
              <a:rPr lang="el-GR" b="1" dirty="0">
                <a:cs typeface="Cambria"/>
              </a:rPr>
              <a:t>ούς</a:t>
            </a:r>
            <a:r>
              <a:rPr lang="el-GR" dirty="0">
                <a:cs typeface="Cambria"/>
              </a:rPr>
              <a:t>»</a:t>
            </a:r>
          </a:p>
          <a:p>
            <a:pPr marL="469900" marR="12700" indent="-457200">
              <a:lnSpc>
                <a:spcPct val="80000"/>
              </a:lnSpc>
              <a:buFont typeface="Arial"/>
              <a:buChar char="•"/>
            </a:pPr>
            <a:r>
              <a:rPr lang="el-GR" dirty="0">
                <a:cs typeface="Cambria"/>
              </a:rPr>
              <a:t>Κ</a:t>
            </a:r>
            <a:r>
              <a:rPr lang="el-GR" spc="-160" dirty="0">
                <a:cs typeface="Cambria"/>
              </a:rPr>
              <a:t>Α</a:t>
            </a:r>
            <a:r>
              <a:rPr lang="el-GR" spc="-204" dirty="0">
                <a:cs typeface="Cambria"/>
              </a:rPr>
              <a:t>Τ</a:t>
            </a:r>
            <a:r>
              <a:rPr lang="el-GR" dirty="0">
                <a:cs typeface="Cambria"/>
              </a:rPr>
              <a:t>Α</a:t>
            </a:r>
            <a:r>
              <a:rPr lang="el-GR" spc="-10" dirty="0">
                <a:cs typeface="Cambria"/>
              </a:rPr>
              <a:t>Γ</a:t>
            </a:r>
            <a:r>
              <a:rPr lang="el-GR" spc="-185" dirty="0">
                <a:cs typeface="Cambria"/>
              </a:rPr>
              <a:t>Ρ</a:t>
            </a:r>
            <a:r>
              <a:rPr lang="el-GR" spc="-55" dirty="0">
                <a:cs typeface="Cambria"/>
              </a:rPr>
              <a:t>Α</a:t>
            </a:r>
            <a:r>
              <a:rPr lang="el-GR" dirty="0">
                <a:cs typeface="Cambria"/>
              </a:rPr>
              <a:t>ΦΗ</a:t>
            </a:r>
            <a:r>
              <a:rPr lang="el-GR" spc="-10" dirty="0">
                <a:cs typeface="Cambria"/>
              </a:rPr>
              <a:t> </a:t>
            </a:r>
            <a:r>
              <a:rPr lang="el-GR" dirty="0">
                <a:cs typeface="Cambria"/>
              </a:rPr>
              <a:t>Δ</a:t>
            </a:r>
            <a:r>
              <a:rPr lang="el-GR" spc="-15" dirty="0">
                <a:cs typeface="Cambria"/>
              </a:rPr>
              <a:t>Ε</a:t>
            </a:r>
            <a:r>
              <a:rPr lang="el-GR" spc="-45" dirty="0">
                <a:cs typeface="Cambria"/>
              </a:rPr>
              <a:t>Δ</a:t>
            </a:r>
            <a:r>
              <a:rPr lang="el-GR" dirty="0">
                <a:cs typeface="Cambria"/>
              </a:rPr>
              <a:t>ΟΜΕΝΩΝ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964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1"/>
                </a:solidFill>
              </a:rPr>
              <a:t>Εθνογραφικ</a:t>
            </a:r>
            <a:r>
              <a:rPr lang="el-GR" b="1" dirty="0" smtClean="0">
                <a:solidFill>
                  <a:schemeClr val="accent1"/>
                </a:solidFill>
              </a:rPr>
              <a:t>ά δεδομένα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4965" indent="-342900">
              <a:buClr>
                <a:srgbClr val="A1C716"/>
              </a:buClr>
              <a:tabLst>
                <a:tab pos="355600" algn="l"/>
              </a:tabLst>
            </a:pPr>
            <a:r>
              <a:rPr lang="el-GR" b="1" spc="-10" dirty="0">
                <a:solidFill>
                  <a:schemeClr val="tx1"/>
                </a:solidFill>
                <a:cs typeface="Cambria"/>
              </a:rPr>
              <a:t>Σ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ημει</a:t>
            </a:r>
            <a:r>
              <a:rPr lang="el-GR" b="1" spc="-10" dirty="0">
                <a:solidFill>
                  <a:schemeClr val="tx1"/>
                </a:solidFill>
                <a:cs typeface="Cambria"/>
              </a:rPr>
              <a:t>ώσ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ε</a:t>
            </a:r>
            <a:r>
              <a:rPr lang="el-GR" b="1" spc="-10" dirty="0">
                <a:solidFill>
                  <a:schemeClr val="tx1"/>
                </a:solidFill>
                <a:cs typeface="Cambria"/>
              </a:rPr>
              <a:t>ι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ς</a:t>
            </a:r>
            <a:r>
              <a:rPr lang="el-GR" b="1" spc="-1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πε</a:t>
            </a:r>
            <a:r>
              <a:rPr lang="el-GR" b="1" spc="5" dirty="0">
                <a:solidFill>
                  <a:schemeClr val="tx1"/>
                </a:solidFill>
                <a:cs typeface="Cambria"/>
              </a:rPr>
              <a:t>δ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ίου (fieldnotes), </a:t>
            </a:r>
            <a:r>
              <a:rPr lang="el-GR" b="1" dirty="0" smtClean="0">
                <a:solidFill>
                  <a:schemeClr val="tx1"/>
                </a:solidFill>
                <a:cs typeface="Cambria"/>
              </a:rPr>
              <a:t>ημερολόγιο</a:t>
            </a:r>
          </a:p>
          <a:p>
            <a:pPr marL="354965" indent="-342900">
              <a:buClr>
                <a:srgbClr val="A1C716"/>
              </a:buClr>
              <a:tabLst>
                <a:tab pos="355600" algn="l"/>
              </a:tabLst>
            </a:pPr>
            <a:r>
              <a:rPr lang="el-GR" b="1" spc="-10" dirty="0" smtClean="0">
                <a:solidFill>
                  <a:schemeClr val="tx1"/>
                </a:solidFill>
                <a:cs typeface="Cambria"/>
              </a:rPr>
              <a:t>Σ</a:t>
            </a:r>
            <a:r>
              <a:rPr lang="el-GR" b="1" dirty="0" smtClean="0">
                <a:solidFill>
                  <a:schemeClr val="tx1"/>
                </a:solidFill>
                <a:cs typeface="Cambria"/>
              </a:rPr>
              <a:t>υ</a:t>
            </a:r>
            <a:r>
              <a:rPr lang="el-GR" b="1" spc="-15" dirty="0" smtClean="0">
                <a:solidFill>
                  <a:schemeClr val="tx1"/>
                </a:solidFill>
                <a:cs typeface="Cambria"/>
              </a:rPr>
              <a:t>ν</a:t>
            </a:r>
            <a:r>
              <a:rPr lang="el-GR" b="1" dirty="0" smtClean="0">
                <a:solidFill>
                  <a:schemeClr val="tx1"/>
                </a:solidFill>
                <a:cs typeface="Cambria"/>
              </a:rPr>
              <a:t>ε</a:t>
            </a:r>
            <a:r>
              <a:rPr lang="el-GR" b="1" spc="-10" dirty="0" smtClean="0">
                <a:solidFill>
                  <a:schemeClr val="tx1"/>
                </a:solidFill>
                <a:cs typeface="Cambria"/>
              </a:rPr>
              <a:t>ν</a:t>
            </a:r>
            <a:r>
              <a:rPr lang="el-GR" b="1" dirty="0" smtClean="0">
                <a:solidFill>
                  <a:schemeClr val="tx1"/>
                </a:solidFill>
                <a:cs typeface="Cambria"/>
              </a:rPr>
              <a:t>τε</a:t>
            </a:r>
            <a:r>
              <a:rPr lang="el-GR" b="1" spc="-10" dirty="0" smtClean="0">
                <a:solidFill>
                  <a:schemeClr val="tx1"/>
                </a:solidFill>
                <a:cs typeface="Cambria"/>
              </a:rPr>
              <a:t>ύ</a:t>
            </a:r>
            <a:r>
              <a:rPr lang="el-GR" b="1" dirty="0" smtClean="0">
                <a:solidFill>
                  <a:schemeClr val="tx1"/>
                </a:solidFill>
                <a:cs typeface="Cambria"/>
              </a:rPr>
              <a:t>ξεις 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(συνήθως </a:t>
            </a:r>
            <a:r>
              <a:rPr lang="el-GR" b="1" dirty="0">
                <a:solidFill>
                  <a:schemeClr val="tx1"/>
                </a:solidFill>
                <a:cs typeface="Palatino Linotype"/>
              </a:rPr>
              <a:t>ημι-δ</a:t>
            </a:r>
            <a:r>
              <a:rPr lang="el-GR" b="1" spc="-10" dirty="0">
                <a:solidFill>
                  <a:schemeClr val="tx1"/>
                </a:solidFill>
                <a:cs typeface="Palatino Linotype"/>
              </a:rPr>
              <a:t>ο</a:t>
            </a:r>
            <a:r>
              <a:rPr lang="el-GR" b="1" dirty="0">
                <a:solidFill>
                  <a:schemeClr val="tx1"/>
                </a:solidFill>
                <a:cs typeface="Palatino Linotype"/>
              </a:rPr>
              <a:t>μημ</a:t>
            </a:r>
            <a:r>
              <a:rPr lang="el-GR" b="1" spc="-10" dirty="0">
                <a:solidFill>
                  <a:schemeClr val="tx1"/>
                </a:solidFill>
                <a:cs typeface="Palatino Linotype"/>
              </a:rPr>
              <a:t>έ</a:t>
            </a:r>
            <a:r>
              <a:rPr lang="el-GR" b="1" dirty="0">
                <a:solidFill>
                  <a:schemeClr val="tx1"/>
                </a:solidFill>
                <a:cs typeface="Palatino Linotype"/>
              </a:rPr>
              <a:t>νε</a:t>
            </a:r>
            <a:r>
              <a:rPr lang="el-GR" b="1" spc="-10" dirty="0">
                <a:solidFill>
                  <a:schemeClr val="tx1"/>
                </a:solidFill>
                <a:cs typeface="Palatino Linotype"/>
              </a:rPr>
              <a:t>ς</a:t>
            </a:r>
            <a:r>
              <a:rPr lang="el-GR" b="1" dirty="0">
                <a:solidFill>
                  <a:schemeClr val="tx1"/>
                </a:solidFill>
                <a:cs typeface="Palatino Linotype"/>
              </a:rPr>
              <a:t>), μαγνητοφωνημένες (όχι πάντα), </a:t>
            </a:r>
            <a:r>
              <a:rPr lang="el-GR" b="1" dirty="0" smtClean="0">
                <a:solidFill>
                  <a:schemeClr val="tx1"/>
                </a:solidFill>
                <a:cs typeface="Palatino Linotype"/>
              </a:rPr>
              <a:t>συνομιλίες</a:t>
            </a:r>
            <a:endParaRPr lang="el-GR" b="1" dirty="0">
              <a:solidFill>
                <a:schemeClr val="tx1"/>
              </a:solidFill>
              <a:cs typeface="Cambria"/>
            </a:endParaRPr>
          </a:p>
          <a:p>
            <a:pPr marL="354965" indent="-342900">
              <a:buClr>
                <a:srgbClr val="A1C716"/>
              </a:buClr>
              <a:tabLst>
                <a:tab pos="355600" algn="l"/>
              </a:tabLst>
            </a:pPr>
            <a:r>
              <a:rPr lang="el-GR" b="1" dirty="0" smtClean="0">
                <a:solidFill>
                  <a:schemeClr val="tx1"/>
                </a:solidFill>
                <a:cs typeface="Cambria"/>
              </a:rPr>
              <a:t>Α</a:t>
            </a:r>
            <a:r>
              <a:rPr lang="el-GR" b="1" spc="-25" dirty="0" smtClean="0">
                <a:solidFill>
                  <a:schemeClr val="tx1"/>
                </a:solidFill>
                <a:cs typeface="Cambria"/>
              </a:rPr>
              <a:t>ρ</a:t>
            </a:r>
            <a:r>
              <a:rPr lang="el-GR" b="1" spc="-15" dirty="0" smtClean="0">
                <a:solidFill>
                  <a:schemeClr val="tx1"/>
                </a:solidFill>
                <a:cs typeface="Cambria"/>
              </a:rPr>
              <a:t>χ</a:t>
            </a:r>
            <a:r>
              <a:rPr lang="el-GR" b="1" dirty="0" smtClean="0">
                <a:solidFill>
                  <a:schemeClr val="tx1"/>
                </a:solidFill>
                <a:cs typeface="Cambria"/>
              </a:rPr>
              <a:t>ε</a:t>
            </a:r>
            <a:r>
              <a:rPr lang="el-GR" b="1" spc="-10" dirty="0" smtClean="0">
                <a:solidFill>
                  <a:schemeClr val="tx1"/>
                </a:solidFill>
                <a:cs typeface="Cambria"/>
              </a:rPr>
              <a:t>ι</a:t>
            </a:r>
            <a:r>
              <a:rPr lang="el-GR" b="1" dirty="0" smtClean="0">
                <a:solidFill>
                  <a:schemeClr val="tx1"/>
                </a:solidFill>
                <a:cs typeface="Cambria"/>
              </a:rPr>
              <a:t>ακή</a:t>
            </a:r>
            <a:r>
              <a:rPr lang="el-GR" b="1" spc="-30" dirty="0" smtClean="0">
                <a:solidFill>
                  <a:schemeClr val="tx1"/>
                </a:solidFill>
                <a:cs typeface="Cambria"/>
              </a:rPr>
              <a:t> </a:t>
            </a:r>
            <a:r>
              <a:rPr lang="el-GR" b="1" dirty="0" smtClean="0">
                <a:solidFill>
                  <a:schemeClr val="tx1"/>
                </a:solidFill>
                <a:cs typeface="Cambria"/>
              </a:rPr>
              <a:t>έρευ</a:t>
            </a:r>
            <a:r>
              <a:rPr lang="el-GR" b="1" spc="10" dirty="0" smtClean="0">
                <a:solidFill>
                  <a:schemeClr val="tx1"/>
                </a:solidFill>
                <a:cs typeface="Cambria"/>
              </a:rPr>
              <a:t>ν</a:t>
            </a:r>
            <a:r>
              <a:rPr lang="el-GR" b="1" dirty="0" smtClean="0">
                <a:solidFill>
                  <a:schemeClr val="tx1"/>
                </a:solidFill>
                <a:cs typeface="Cambria"/>
              </a:rPr>
              <a:t>α</a:t>
            </a:r>
          </a:p>
          <a:p>
            <a:pPr marL="354965" indent="-342900">
              <a:buClr>
                <a:srgbClr val="A1C716"/>
              </a:buClr>
              <a:tabLst>
                <a:tab pos="355600" algn="l"/>
              </a:tabLst>
            </a:pPr>
            <a:r>
              <a:rPr lang="el-GR" b="1" dirty="0" smtClean="0">
                <a:solidFill>
                  <a:schemeClr val="tx1"/>
                </a:solidFill>
                <a:cs typeface="Cambria"/>
              </a:rPr>
              <a:t>Περιορ</a:t>
            </a:r>
            <a:r>
              <a:rPr lang="el-GR" b="1" spc="-10" dirty="0" smtClean="0">
                <a:solidFill>
                  <a:schemeClr val="tx1"/>
                </a:solidFill>
                <a:cs typeface="Cambria"/>
              </a:rPr>
              <a:t>ισ</a:t>
            </a:r>
            <a:r>
              <a:rPr lang="el-GR" b="1" dirty="0" smtClean="0">
                <a:solidFill>
                  <a:schemeClr val="tx1"/>
                </a:solidFill>
                <a:cs typeface="Cambria"/>
              </a:rPr>
              <a:t>μ</a:t>
            </a:r>
            <a:r>
              <a:rPr lang="el-GR" b="1" spc="-10" dirty="0" smtClean="0">
                <a:solidFill>
                  <a:schemeClr val="tx1"/>
                </a:solidFill>
                <a:cs typeface="Cambria"/>
              </a:rPr>
              <a:t>έν</a:t>
            </a:r>
            <a:r>
              <a:rPr lang="el-GR" b="1" dirty="0" smtClean="0">
                <a:solidFill>
                  <a:schemeClr val="tx1"/>
                </a:solidFill>
                <a:cs typeface="Cambria"/>
              </a:rPr>
              <a:t>η</a:t>
            </a:r>
            <a:r>
              <a:rPr lang="el-GR" b="1" spc="-45" dirty="0" smtClean="0">
                <a:solidFill>
                  <a:schemeClr val="tx1"/>
                </a:solidFill>
                <a:cs typeface="Cambria"/>
              </a:rPr>
              <a:t> </a:t>
            </a:r>
            <a:r>
              <a:rPr lang="el-GR" b="1" spc="-10" dirty="0">
                <a:solidFill>
                  <a:schemeClr val="tx1"/>
                </a:solidFill>
                <a:cs typeface="Cambria"/>
              </a:rPr>
              <a:t>σ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υ</a:t>
            </a:r>
            <a:r>
              <a:rPr lang="el-GR" b="1" spc="30" dirty="0">
                <a:solidFill>
                  <a:schemeClr val="tx1"/>
                </a:solidFill>
                <a:cs typeface="Cambria"/>
              </a:rPr>
              <a:t>λ</a:t>
            </a:r>
            <a:r>
              <a:rPr lang="el-GR" b="1" spc="-10" dirty="0">
                <a:solidFill>
                  <a:schemeClr val="tx1"/>
                </a:solidFill>
                <a:cs typeface="Cambria"/>
              </a:rPr>
              <a:t>λ</a:t>
            </a:r>
            <a:r>
              <a:rPr lang="el-GR" b="1" spc="-35" dirty="0">
                <a:solidFill>
                  <a:schemeClr val="tx1"/>
                </a:solidFill>
                <a:cs typeface="Cambria"/>
              </a:rPr>
              <a:t>ο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γή</a:t>
            </a:r>
            <a:r>
              <a:rPr lang="el-GR" b="1" spc="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πο</a:t>
            </a:r>
            <a:r>
              <a:rPr lang="el-GR" b="1" spc="-10" dirty="0">
                <a:solidFill>
                  <a:schemeClr val="tx1"/>
                </a:solidFill>
                <a:cs typeface="Cambria"/>
              </a:rPr>
              <a:t>σ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οτι</a:t>
            </a:r>
            <a:r>
              <a:rPr lang="el-GR" b="1" spc="30" dirty="0">
                <a:solidFill>
                  <a:schemeClr val="tx1"/>
                </a:solidFill>
                <a:cs typeface="Cambria"/>
              </a:rPr>
              <a:t>κ</a:t>
            </a:r>
            <a:r>
              <a:rPr lang="el-GR" b="1" spc="-10" dirty="0">
                <a:solidFill>
                  <a:schemeClr val="tx1"/>
                </a:solidFill>
                <a:cs typeface="Cambria"/>
              </a:rPr>
              <a:t>ώ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ν</a:t>
            </a:r>
            <a:r>
              <a:rPr lang="el-GR" b="1" spc="-55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δεδομέ</a:t>
            </a:r>
            <a:r>
              <a:rPr lang="el-GR" b="1" spc="25" dirty="0">
                <a:solidFill>
                  <a:schemeClr val="tx1"/>
                </a:solidFill>
                <a:cs typeface="Cambria"/>
              </a:rPr>
              <a:t>ν</a:t>
            </a:r>
            <a:r>
              <a:rPr lang="el-GR" b="1" spc="-10" dirty="0">
                <a:solidFill>
                  <a:schemeClr val="tx1"/>
                </a:solidFill>
                <a:cs typeface="Cambria"/>
              </a:rPr>
              <a:t>ω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ν</a:t>
            </a:r>
            <a:r>
              <a:rPr lang="el-GR" b="1" spc="-2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(π.χ.,</a:t>
            </a:r>
            <a:r>
              <a:rPr lang="el-GR" b="1" spc="-20" dirty="0">
                <a:solidFill>
                  <a:schemeClr val="tx1"/>
                </a:solidFill>
                <a:cs typeface="Cambria"/>
              </a:rPr>
              <a:t>  </a:t>
            </a:r>
            <a:r>
              <a:rPr lang="el-GR" b="1" spc="-10" dirty="0">
                <a:solidFill>
                  <a:schemeClr val="tx1"/>
                </a:solidFill>
                <a:cs typeface="Cambria"/>
              </a:rPr>
              <a:t>σ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τατι</a:t>
            </a:r>
            <a:r>
              <a:rPr lang="el-GR" b="1" spc="-15" dirty="0">
                <a:solidFill>
                  <a:schemeClr val="tx1"/>
                </a:solidFill>
                <a:cs typeface="Cambria"/>
              </a:rPr>
              <a:t>σ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τι</a:t>
            </a:r>
            <a:r>
              <a:rPr lang="el-GR" b="1" spc="-20" dirty="0">
                <a:solidFill>
                  <a:schemeClr val="tx1"/>
                </a:solidFill>
                <a:cs typeface="Cambria"/>
              </a:rPr>
              <a:t>κ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ή, δ</a:t>
            </a:r>
            <a:r>
              <a:rPr lang="el-GR" b="1" spc="5" dirty="0">
                <a:solidFill>
                  <a:schemeClr val="tx1"/>
                </a:solidFill>
                <a:cs typeface="Cambria"/>
              </a:rPr>
              <a:t>η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μ</a:t>
            </a:r>
            <a:r>
              <a:rPr lang="el-GR" b="1" spc="-35" dirty="0">
                <a:solidFill>
                  <a:schemeClr val="tx1"/>
                </a:solidFill>
                <a:cs typeface="Cambria"/>
              </a:rPr>
              <a:t>ογ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ρα</a:t>
            </a:r>
            <a:r>
              <a:rPr lang="el-GR" b="1" spc="-10" dirty="0">
                <a:solidFill>
                  <a:schemeClr val="tx1"/>
                </a:solidFill>
                <a:cs typeface="Cambria"/>
              </a:rPr>
              <a:t>φ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ική</a:t>
            </a:r>
            <a:r>
              <a:rPr lang="el-GR" b="1" spc="-50" dirty="0">
                <a:solidFill>
                  <a:schemeClr val="tx1"/>
                </a:solidFill>
                <a:cs typeface="Cambria"/>
              </a:rPr>
              <a:t> 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πληρ</a:t>
            </a:r>
            <a:r>
              <a:rPr lang="el-GR" b="1" spc="5" dirty="0">
                <a:solidFill>
                  <a:schemeClr val="tx1"/>
                </a:solidFill>
                <a:cs typeface="Cambria"/>
              </a:rPr>
              <a:t>ο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φορί</a:t>
            </a:r>
            <a:r>
              <a:rPr lang="el-GR" b="1" spc="-20" dirty="0">
                <a:solidFill>
                  <a:schemeClr val="tx1"/>
                </a:solidFill>
                <a:cs typeface="Cambria"/>
              </a:rPr>
              <a:t>α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)</a:t>
            </a:r>
            <a:r>
              <a:rPr lang="el-GR" b="1" dirty="0">
                <a:solidFill>
                  <a:schemeClr val="tx1"/>
                </a:solidFill>
                <a:cs typeface="Palatino Linotype"/>
              </a:rPr>
              <a:t>, οι</a:t>
            </a:r>
            <a:r>
              <a:rPr lang="el-GR" b="1" spc="-5" dirty="0">
                <a:solidFill>
                  <a:schemeClr val="tx1"/>
                </a:solidFill>
                <a:cs typeface="Palatino Linotype"/>
              </a:rPr>
              <a:t> </a:t>
            </a:r>
            <a:r>
              <a:rPr lang="el-GR" b="1" dirty="0">
                <a:solidFill>
                  <a:schemeClr val="tx1"/>
                </a:solidFill>
                <a:cs typeface="Palatino Linotype"/>
              </a:rPr>
              <a:t>ανθρωπ</a:t>
            </a:r>
            <a:r>
              <a:rPr lang="el-GR" b="1" spc="-10" dirty="0">
                <a:solidFill>
                  <a:schemeClr val="tx1"/>
                </a:solidFill>
                <a:cs typeface="Palatino Linotype"/>
              </a:rPr>
              <a:t>ο</a:t>
            </a:r>
            <a:r>
              <a:rPr lang="el-GR" b="1" dirty="0">
                <a:solidFill>
                  <a:schemeClr val="tx1"/>
                </a:solidFill>
                <a:cs typeface="Palatino Linotype"/>
              </a:rPr>
              <a:t>λ</a:t>
            </a:r>
            <a:r>
              <a:rPr lang="el-GR" b="1" spc="-10" dirty="0">
                <a:solidFill>
                  <a:schemeClr val="tx1"/>
                </a:solidFill>
                <a:cs typeface="Palatino Linotype"/>
              </a:rPr>
              <a:t>ό</a:t>
            </a:r>
            <a:r>
              <a:rPr lang="el-GR" b="1" dirty="0">
                <a:solidFill>
                  <a:schemeClr val="tx1"/>
                </a:solidFill>
                <a:cs typeface="Palatino Linotype"/>
              </a:rPr>
              <a:t>γ</a:t>
            </a:r>
            <a:r>
              <a:rPr lang="el-GR" b="1" spc="-10" dirty="0">
                <a:solidFill>
                  <a:schemeClr val="tx1"/>
                </a:solidFill>
                <a:cs typeface="Palatino Linotype"/>
              </a:rPr>
              <a:t>ο</a:t>
            </a:r>
            <a:r>
              <a:rPr lang="el-GR" b="1" dirty="0">
                <a:solidFill>
                  <a:schemeClr val="tx1"/>
                </a:solidFill>
                <a:cs typeface="Palatino Linotype"/>
              </a:rPr>
              <a:t>ι ΔΕΝ </a:t>
            </a:r>
            <a:r>
              <a:rPr lang="el-GR" b="1" spc="-10" dirty="0">
                <a:solidFill>
                  <a:schemeClr val="tx1"/>
                </a:solidFill>
                <a:cs typeface="Palatino Linotype"/>
              </a:rPr>
              <a:t>π</a:t>
            </a:r>
            <a:r>
              <a:rPr lang="el-GR" b="1" dirty="0">
                <a:solidFill>
                  <a:schemeClr val="tx1"/>
                </a:solidFill>
                <a:cs typeface="Palatino Linotype"/>
              </a:rPr>
              <a:t>ρ</a:t>
            </a:r>
            <a:r>
              <a:rPr lang="el-GR" b="1" spc="-10" dirty="0">
                <a:solidFill>
                  <a:schemeClr val="tx1"/>
                </a:solidFill>
                <a:cs typeface="Palatino Linotype"/>
              </a:rPr>
              <a:t>ο</a:t>
            </a:r>
            <a:r>
              <a:rPr lang="el-GR" b="1" dirty="0">
                <a:solidFill>
                  <a:schemeClr val="tx1"/>
                </a:solidFill>
                <a:cs typeface="Palatino Linotype"/>
              </a:rPr>
              <a:t>τιμάνε</a:t>
            </a:r>
            <a:r>
              <a:rPr lang="el-GR" b="1" spc="-20" dirty="0">
                <a:solidFill>
                  <a:schemeClr val="tx1"/>
                </a:solidFill>
                <a:cs typeface="Palatino Linotype"/>
              </a:rPr>
              <a:t> </a:t>
            </a:r>
            <a:r>
              <a:rPr lang="el-GR" b="1" dirty="0">
                <a:solidFill>
                  <a:schemeClr val="tx1"/>
                </a:solidFill>
                <a:cs typeface="Palatino Linotype"/>
              </a:rPr>
              <a:t>τα</a:t>
            </a:r>
            <a:r>
              <a:rPr lang="el-GR" b="1" spc="-20" dirty="0">
                <a:solidFill>
                  <a:schemeClr val="tx1"/>
                </a:solidFill>
                <a:cs typeface="Palatino Linotype"/>
              </a:rPr>
              <a:t> </a:t>
            </a:r>
            <a:r>
              <a:rPr lang="el-GR" b="1" dirty="0" smtClean="0">
                <a:solidFill>
                  <a:schemeClr val="tx1"/>
                </a:solidFill>
                <a:cs typeface="Palatino Linotype"/>
              </a:rPr>
              <a:t>ε</a:t>
            </a:r>
            <a:r>
              <a:rPr lang="el-GR" b="1" spc="-10" dirty="0" smtClean="0">
                <a:solidFill>
                  <a:schemeClr val="tx1"/>
                </a:solidFill>
                <a:cs typeface="Palatino Linotype"/>
              </a:rPr>
              <a:t>ρ</a:t>
            </a:r>
            <a:r>
              <a:rPr lang="el-GR" b="1" dirty="0" smtClean="0">
                <a:solidFill>
                  <a:schemeClr val="tx1"/>
                </a:solidFill>
                <a:cs typeface="Palatino Linotype"/>
              </a:rPr>
              <a:t>ωτηματο</a:t>
            </a:r>
            <a:r>
              <a:rPr lang="el-GR" b="1" spc="-10" dirty="0" smtClean="0">
                <a:solidFill>
                  <a:schemeClr val="tx1"/>
                </a:solidFill>
                <a:cs typeface="Palatino Linotype"/>
              </a:rPr>
              <a:t>λό</a:t>
            </a:r>
            <a:r>
              <a:rPr lang="el-GR" b="1" dirty="0" smtClean="0">
                <a:solidFill>
                  <a:schemeClr val="tx1"/>
                </a:solidFill>
                <a:cs typeface="Palatino Linotype"/>
              </a:rPr>
              <a:t>για</a:t>
            </a:r>
            <a:endParaRPr lang="el-GR" b="1" dirty="0">
              <a:solidFill>
                <a:schemeClr val="tx1"/>
              </a:solidFill>
              <a:cs typeface="Cambria"/>
            </a:endParaRPr>
          </a:p>
          <a:p>
            <a:pPr marL="354965" indent="-342900">
              <a:buClr>
                <a:srgbClr val="A1C716"/>
              </a:buClr>
              <a:tabLst>
                <a:tab pos="355600" algn="l"/>
              </a:tabLst>
            </a:pPr>
            <a:r>
              <a:rPr lang="el-GR" b="1" dirty="0" smtClean="0">
                <a:solidFill>
                  <a:schemeClr val="tx1"/>
                </a:solidFill>
                <a:cs typeface="Cambria"/>
              </a:rPr>
              <a:t>Καταγραφή 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και μελέτη δημόσιου λόγου, νομοθεσίας, </a:t>
            </a:r>
            <a:r>
              <a:rPr lang="el-GR" b="1" dirty="0" smtClean="0">
                <a:solidFill>
                  <a:schemeClr val="tx1"/>
                </a:solidFill>
                <a:cs typeface="Cambria"/>
              </a:rPr>
              <a:t>κτλ.</a:t>
            </a:r>
          </a:p>
          <a:p>
            <a:pPr marL="354965" indent="-342900">
              <a:buClr>
                <a:srgbClr val="A1C716"/>
              </a:buClr>
              <a:tabLst>
                <a:tab pos="355600" algn="l"/>
              </a:tabLst>
            </a:pPr>
            <a:r>
              <a:rPr lang="el-GR" b="1" dirty="0" smtClean="0">
                <a:solidFill>
                  <a:schemeClr val="tx1"/>
                </a:solidFill>
                <a:cs typeface="Cambria"/>
              </a:rPr>
              <a:t>H </a:t>
            </a:r>
            <a:r>
              <a:rPr lang="el-GR" b="1" dirty="0">
                <a:solidFill>
                  <a:schemeClr val="tx1"/>
                </a:solidFill>
                <a:cs typeface="Cambria"/>
              </a:rPr>
              <a:t>πρόκληση των «big data» των βάσεων δεδομένων (datamining)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545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6675119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182879"/>
                </a:move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E3E6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6152"/>
            <a:ext cx="8915400" cy="914400"/>
          </a:xfrm>
          <a:custGeom>
            <a:avLst/>
            <a:gdLst/>
            <a:ahLst/>
            <a:cxnLst/>
            <a:rect l="l" t="t" r="r" b="b"/>
            <a:pathLst>
              <a:path w="8915400" h="914400">
                <a:moveTo>
                  <a:pt x="0" y="914400"/>
                </a:moveTo>
                <a:lnTo>
                  <a:pt x="8915400" y="914400"/>
                </a:lnTo>
                <a:lnTo>
                  <a:pt x="89154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324" y="5179771"/>
            <a:ext cx="4197350" cy="598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Σημειώσεις πεδίου</a:t>
            </a:r>
            <a:endParaRPr sz="36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5943599"/>
            <a:ext cx="8001000" cy="914400"/>
          </a:xfrm>
          <a:custGeom>
            <a:avLst/>
            <a:gdLst/>
            <a:ahLst/>
            <a:cxnLst/>
            <a:rect l="l" t="t" r="r" b="b"/>
            <a:pathLst>
              <a:path w="8001000" h="914400">
                <a:moveTo>
                  <a:pt x="0" y="914399"/>
                </a:moveTo>
                <a:lnTo>
                  <a:pt x="8001000" y="914399"/>
                </a:lnTo>
                <a:lnTo>
                  <a:pt x="8001000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solidFill>
            <a:srgbClr val="E3E6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6591" y="1130807"/>
            <a:ext cx="7988807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1231900"/>
          </a:xfrm>
        </p:spPr>
        <p:txBody>
          <a:bodyPr/>
          <a:lstStyle/>
          <a:p>
            <a:r>
              <a:rPr lang="el-GR" sz="2400" b="1" dirty="0" smtClean="0">
                <a:solidFill>
                  <a:schemeClr val="accent1"/>
                </a:solidFill>
                <a:cs typeface="Helvetica"/>
              </a:rPr>
              <a:t>Το πεδίο ως σχέση, </a:t>
            </a:r>
            <a:r>
              <a:rPr lang="el-GR" sz="2400" b="1" dirty="0" smtClean="0">
                <a:solidFill>
                  <a:schemeClr val="tx1"/>
                </a:solidFill>
                <a:cs typeface="Helvetica"/>
              </a:rPr>
              <a:t>ως συστηματική παρατήρηση και προσοχή της ζωής γύρω μας, </a:t>
            </a:r>
            <a:r>
              <a:rPr lang="el-GR" sz="2400" b="1" dirty="0" smtClean="0">
                <a:solidFill>
                  <a:schemeClr val="accent1"/>
                </a:solidFill>
                <a:cs typeface="Helvetica"/>
              </a:rPr>
              <a:t>όχι ως ξεχωριστό «μέρος»</a:t>
            </a:r>
            <a:endParaRPr lang="en-US" sz="2400" b="1" dirty="0">
              <a:solidFill>
                <a:schemeClr val="accent1"/>
              </a:solidFill>
              <a:cs typeface="Helvetic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dirty="0" smtClean="0">
              <a:latin typeface="+mj-lt"/>
            </a:endParaRPr>
          </a:p>
          <a:p>
            <a:pPr algn="just"/>
            <a:r>
              <a:rPr lang="en-US" dirty="0" smtClean="0">
                <a:latin typeface="+mj-lt"/>
                <a:cs typeface="Helvetica"/>
              </a:rPr>
              <a:t>….“being in the field</a:t>
            </a:r>
            <a:r>
              <a:rPr lang="el-GR" dirty="0" smtClean="0">
                <a:latin typeface="+mj-lt"/>
                <a:cs typeface="Helvetica"/>
              </a:rPr>
              <a:t> …</a:t>
            </a:r>
            <a:r>
              <a:rPr lang="en-US" dirty="0" smtClean="0">
                <a:latin typeface="+mj-lt"/>
                <a:cs typeface="Helvetica"/>
              </a:rPr>
              <a:t> need not involve any traveling at all: it sometimes involves simply a </a:t>
            </a:r>
            <a:r>
              <a:rPr lang="en-US" b="1" dirty="0" smtClean="0">
                <a:latin typeface="+mj-lt"/>
                <a:cs typeface="Helvetica"/>
              </a:rPr>
              <a:t>shifting of attention</a:t>
            </a:r>
            <a:r>
              <a:rPr lang="en-US" dirty="0" smtClean="0">
                <a:latin typeface="+mj-lt"/>
                <a:cs typeface="Helvetica"/>
              </a:rPr>
              <a:t> and of </a:t>
            </a:r>
            <a:r>
              <a:rPr lang="en-US" b="1" dirty="0" smtClean="0">
                <a:latin typeface="+mj-lt"/>
                <a:cs typeface="Helvetica"/>
              </a:rPr>
              <a:t>sociable connection within one’s own habitual milieus</a:t>
            </a:r>
            <a:r>
              <a:rPr lang="en-US" dirty="0" smtClean="0">
                <a:latin typeface="+mj-lt"/>
                <a:cs typeface="Helvetica"/>
              </a:rPr>
              <a:t>. </a:t>
            </a:r>
            <a:endParaRPr lang="el-GR" dirty="0" smtClean="0">
              <a:latin typeface="+mj-lt"/>
              <a:cs typeface="Helvetica"/>
            </a:endParaRPr>
          </a:p>
          <a:p>
            <a:pPr algn="just"/>
            <a:endParaRPr lang="el-GR" dirty="0" smtClean="0">
              <a:latin typeface="+mj-lt"/>
              <a:cs typeface="Helvetica"/>
            </a:endParaRPr>
          </a:p>
          <a:p>
            <a:pPr algn="just"/>
            <a:r>
              <a:rPr lang="el-GR" dirty="0" smtClean="0">
                <a:latin typeface="+mj-lt"/>
                <a:cs typeface="Helvetica"/>
              </a:rPr>
              <a:t>...</a:t>
            </a:r>
            <a:r>
              <a:rPr lang="en-US" dirty="0" smtClean="0">
                <a:latin typeface="+mj-lt"/>
                <a:cs typeface="Helvetica"/>
              </a:rPr>
              <a:t>From this perspective, </a:t>
            </a:r>
            <a:r>
              <a:rPr lang="en-US" b="1" dirty="0" smtClean="0">
                <a:latin typeface="+mj-lt"/>
                <a:cs typeface="Helvetica"/>
              </a:rPr>
              <a:t>the “field” is not so much a place </a:t>
            </a:r>
            <a:r>
              <a:rPr lang="en-US" dirty="0" smtClean="0">
                <a:latin typeface="+mj-lt"/>
                <a:cs typeface="Helvetica"/>
              </a:rPr>
              <a:t>as it is a particular relation between oneself and others, involving a difficult combination of </a:t>
            </a:r>
            <a:r>
              <a:rPr lang="en-US" b="1" dirty="0" smtClean="0">
                <a:latin typeface="+mj-lt"/>
                <a:cs typeface="Helvetica"/>
              </a:rPr>
              <a:t>commitment </a:t>
            </a:r>
            <a:r>
              <a:rPr lang="en-US" dirty="0" smtClean="0">
                <a:latin typeface="+mj-lt"/>
                <a:cs typeface="Helvetica"/>
              </a:rPr>
              <a:t>and </a:t>
            </a:r>
            <a:r>
              <a:rPr lang="en-US" b="1" dirty="0" smtClean="0">
                <a:latin typeface="+mj-lt"/>
                <a:cs typeface="Helvetica"/>
              </a:rPr>
              <a:t>disengagement, relationship </a:t>
            </a:r>
            <a:r>
              <a:rPr lang="en-US" dirty="0" smtClean="0">
                <a:latin typeface="+mj-lt"/>
                <a:cs typeface="Helvetica"/>
              </a:rPr>
              <a:t>and </a:t>
            </a:r>
            <a:r>
              <a:rPr lang="en-US" b="1" dirty="0" smtClean="0">
                <a:latin typeface="+mj-lt"/>
                <a:cs typeface="Helvetica"/>
              </a:rPr>
              <a:t>separation</a:t>
            </a:r>
            <a:r>
              <a:rPr lang="el-GR" dirty="0" smtClean="0">
                <a:latin typeface="+mj-lt"/>
                <a:cs typeface="Helvetica"/>
              </a:rPr>
              <a:t>» (</a:t>
            </a:r>
            <a:r>
              <a:rPr lang="en-US" dirty="0" smtClean="0">
                <a:latin typeface="+mj-lt"/>
                <a:cs typeface="Helvetica"/>
              </a:rPr>
              <a:t>Lederman 1990, 88)</a:t>
            </a:r>
            <a:endParaRPr lang="en-US" dirty="0"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5013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4916" y="1161288"/>
            <a:ext cx="5085587" cy="605027"/>
          </a:xfrm>
          <a:custGeom>
            <a:avLst/>
            <a:gdLst/>
            <a:ahLst/>
            <a:cxnLst/>
            <a:rect l="l" t="t" r="r" b="b"/>
            <a:pathLst>
              <a:path w="5085587" h="605027">
                <a:moveTo>
                  <a:pt x="0" y="605027"/>
                </a:moveTo>
                <a:lnTo>
                  <a:pt x="5085587" y="605027"/>
                </a:lnTo>
                <a:lnTo>
                  <a:pt x="5085587" y="0"/>
                </a:lnTo>
                <a:lnTo>
                  <a:pt x="0" y="0"/>
                </a:lnTo>
                <a:lnTo>
                  <a:pt x="0" y="605027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996" rIns="0" bIns="0" rtlCol="0">
            <a:noAutofit/>
          </a:bodyPr>
          <a:lstStyle/>
          <a:p>
            <a:pPr marL="2007235" algn="l">
              <a:lnSpc>
                <a:spcPct val="100000"/>
              </a:lnSpc>
            </a:pPr>
            <a:r>
              <a:rPr lang="el-GR" sz="2800" dirty="0" smtClean="0">
                <a:solidFill>
                  <a:srgbClr val="FFFFFF"/>
                </a:solidFill>
                <a:latin typeface="+mj-lt"/>
                <a:cs typeface="Century Gothic"/>
              </a:rPr>
              <a:t/>
            </a:r>
            <a:br>
              <a:rPr lang="el-GR" sz="2800" dirty="0" smtClean="0">
                <a:solidFill>
                  <a:srgbClr val="FFFFFF"/>
                </a:solidFill>
                <a:latin typeface="+mj-lt"/>
                <a:cs typeface="Century Gothic"/>
              </a:rPr>
            </a:br>
            <a:r>
              <a:rPr sz="2800" dirty="0" smtClean="0">
                <a:solidFill>
                  <a:srgbClr val="FFFFFF"/>
                </a:solidFill>
                <a:latin typeface="+mj-lt"/>
                <a:cs typeface="Century Gothic"/>
              </a:rPr>
              <a:t>Χρηματοδότη</a:t>
            </a:r>
            <a:r>
              <a:rPr sz="2800" spc="-15" dirty="0" smtClean="0">
                <a:solidFill>
                  <a:srgbClr val="FFFFFF"/>
                </a:solidFill>
                <a:latin typeface="+mj-lt"/>
                <a:cs typeface="Century Gothic"/>
              </a:rPr>
              <a:t>σ</a:t>
            </a:r>
            <a:r>
              <a:rPr sz="2800" spc="0" dirty="0" smtClean="0">
                <a:solidFill>
                  <a:srgbClr val="FFFFFF"/>
                </a:solidFill>
                <a:latin typeface="+mj-lt"/>
                <a:cs typeface="Century Gothic"/>
              </a:rPr>
              <a:t>η</a:t>
            </a:r>
            <a:endParaRPr sz="2800" dirty="0">
              <a:latin typeface="+mj-lt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3149" y="1905000"/>
            <a:ext cx="5865495" cy="266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450" marR="22860" indent="-285750" algn="just">
              <a:lnSpc>
                <a:spcPct val="100000"/>
              </a:lnSpc>
              <a:buClr>
                <a:srgbClr val="A1C716"/>
              </a:buClr>
              <a:buFont typeface="Arial"/>
              <a:buChar char="•"/>
              <a:tabLst>
                <a:tab pos="354965" algn="l"/>
              </a:tabLst>
            </a:pPr>
            <a:r>
              <a:rPr sz="1600" dirty="0" smtClean="0">
                <a:solidFill>
                  <a:srgbClr val="585858"/>
                </a:solidFill>
                <a:latin typeface="+mj-lt"/>
                <a:cs typeface="Century Gothic"/>
              </a:rPr>
              <a:t>Το παρ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ό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ν</a:t>
            </a:r>
            <a:r>
              <a:rPr sz="1600" spc="-1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εκπα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6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δ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ευτ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κό</a:t>
            </a:r>
            <a:r>
              <a:rPr sz="1600" spc="-1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υλ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κό</a:t>
            </a:r>
            <a:r>
              <a:rPr sz="1600" spc="-1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έχει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600" spc="15" dirty="0" smtClean="0">
                <a:solidFill>
                  <a:srgbClr val="585858"/>
                </a:solidFill>
                <a:latin typeface="+mj-lt"/>
                <a:cs typeface="Century Gothic"/>
              </a:rPr>
              <a:t>ν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απτυχθεί</a:t>
            </a:r>
            <a:r>
              <a:rPr sz="16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σ</a:t>
            </a:r>
            <a:r>
              <a:rPr sz="1600" spc="-20" dirty="0" smtClean="0">
                <a:solidFill>
                  <a:srgbClr val="585858"/>
                </a:solidFill>
                <a:latin typeface="+mj-lt"/>
                <a:cs typeface="Century Gothic"/>
              </a:rPr>
              <a:t>τ</a:t>
            </a:r>
            <a:r>
              <a:rPr sz="16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o 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πλα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ί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σ</a:t>
            </a:r>
            <a:r>
              <a:rPr sz="1600" spc="15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6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o</a:t>
            </a:r>
            <a:r>
              <a:rPr sz="1600" spc="-3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του εκπα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6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δ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ευτ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κ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ύ</a:t>
            </a:r>
            <a:r>
              <a:rPr sz="1600" spc="-3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έ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ρ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γου του </a:t>
            </a:r>
            <a:r>
              <a:rPr sz="16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δ</a:t>
            </a:r>
            <a:r>
              <a:rPr sz="1600" spc="10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6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δ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άσκ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600" spc="15" dirty="0" smtClean="0">
                <a:solidFill>
                  <a:srgbClr val="585858"/>
                </a:solidFill>
                <a:latin typeface="+mj-lt"/>
                <a:cs typeface="Century Gothic"/>
              </a:rPr>
              <a:t>ν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</a:t>
            </a:r>
            <a:r>
              <a:rPr sz="16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endParaRPr lang="el-GR" sz="1600" dirty="0">
              <a:solidFill>
                <a:srgbClr val="585858"/>
              </a:solidFill>
              <a:latin typeface="+mj-lt"/>
              <a:cs typeface="Century Gothic"/>
            </a:endParaRPr>
          </a:p>
          <a:p>
            <a:pPr marL="298450" marR="22860" indent="-285750" algn="just">
              <a:lnSpc>
                <a:spcPct val="100000"/>
              </a:lnSpc>
              <a:buClr>
                <a:srgbClr val="A1C716"/>
              </a:buClr>
              <a:buFont typeface="Arial"/>
              <a:buChar char="•"/>
              <a:tabLst>
                <a:tab pos="354965" algn="l"/>
              </a:tabLst>
            </a:pPr>
            <a:r>
              <a:rPr sz="1600" dirty="0" smtClean="0">
                <a:solidFill>
                  <a:srgbClr val="585858"/>
                </a:solidFill>
                <a:latin typeface="+mj-lt"/>
                <a:cs typeface="Century Gothic"/>
              </a:rPr>
              <a:t>Το έ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ρ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γο </a:t>
            </a:r>
            <a:r>
              <a:rPr sz="1600" spc="-15" dirty="0" smtClean="0">
                <a:solidFill>
                  <a:srgbClr val="585858"/>
                </a:solidFill>
                <a:latin typeface="+mj-lt"/>
                <a:cs typeface="Century Gothic"/>
              </a:rPr>
              <a:t>«</a:t>
            </a:r>
            <a:r>
              <a:rPr sz="1600" b="1" spc="-10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600" b="1" spc="0" dirty="0" smtClean="0">
                <a:solidFill>
                  <a:srgbClr val="585858"/>
                </a:solidFill>
                <a:latin typeface="+mj-lt"/>
                <a:cs typeface="Century Gothic"/>
              </a:rPr>
              <a:t>νοικτά</a:t>
            </a:r>
            <a:r>
              <a:rPr sz="1600" b="1" spc="1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b="1" spc="-10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600" b="1" spc="0" dirty="0" smtClean="0">
                <a:solidFill>
                  <a:srgbClr val="585858"/>
                </a:solidFill>
                <a:latin typeface="+mj-lt"/>
                <a:cs typeface="Century Gothic"/>
              </a:rPr>
              <a:t>καδημαϊκά </a:t>
            </a:r>
            <a:r>
              <a:rPr sz="1600" b="1" spc="-10" dirty="0" smtClean="0">
                <a:solidFill>
                  <a:srgbClr val="585858"/>
                </a:solidFill>
                <a:latin typeface="+mj-lt"/>
                <a:cs typeface="Century Gothic"/>
              </a:rPr>
              <a:t>Μ</a:t>
            </a:r>
            <a:r>
              <a:rPr sz="1600" b="1" spc="0" dirty="0" smtClean="0">
                <a:solidFill>
                  <a:srgbClr val="585858"/>
                </a:solidFill>
                <a:latin typeface="+mj-lt"/>
                <a:cs typeface="Century Gothic"/>
              </a:rPr>
              <a:t>αθήμ</a:t>
            </a:r>
            <a:r>
              <a:rPr sz="1600" b="1" spc="5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600" b="1" spc="0" dirty="0" smtClean="0">
                <a:solidFill>
                  <a:srgbClr val="585858"/>
                </a:solidFill>
                <a:latin typeface="+mj-lt"/>
                <a:cs typeface="Century Gothic"/>
              </a:rPr>
              <a:t>τα</a:t>
            </a:r>
            <a:r>
              <a:rPr sz="1600" b="1" spc="-1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b="1" spc="0" dirty="0" smtClean="0">
                <a:solidFill>
                  <a:srgbClr val="585858"/>
                </a:solidFill>
                <a:latin typeface="+mj-lt"/>
                <a:cs typeface="Century Gothic"/>
              </a:rPr>
              <a:t>στο Πανεπιστήμιο Θε</a:t>
            </a:r>
            <a:r>
              <a:rPr sz="1600" b="1" spc="5" dirty="0" smtClean="0">
                <a:solidFill>
                  <a:srgbClr val="585858"/>
                </a:solidFill>
                <a:latin typeface="+mj-lt"/>
                <a:cs typeface="Century Gothic"/>
              </a:rPr>
              <a:t>σσα</a:t>
            </a:r>
            <a:r>
              <a:rPr sz="1600" b="1" spc="0" dirty="0" smtClean="0">
                <a:solidFill>
                  <a:srgbClr val="585858"/>
                </a:solidFill>
                <a:latin typeface="+mj-lt"/>
                <a:cs typeface="Century Gothic"/>
              </a:rPr>
              <a:t>λί</a:t>
            </a:r>
            <a:r>
              <a:rPr sz="1600" b="1" spc="5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600" b="1" spc="-5" dirty="0" smtClean="0">
                <a:solidFill>
                  <a:srgbClr val="585858"/>
                </a:solidFill>
                <a:latin typeface="+mj-lt"/>
                <a:cs typeface="Century Gothic"/>
              </a:rPr>
              <a:t>ς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»</a:t>
            </a:r>
            <a:r>
              <a:rPr sz="1600" spc="-2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έχει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χρημ</a:t>
            </a:r>
            <a:r>
              <a:rPr sz="16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το</a:t>
            </a:r>
            <a:r>
              <a:rPr sz="16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δ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οτήσει</a:t>
            </a:r>
            <a:r>
              <a:rPr sz="1600" spc="1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μό</a:t>
            </a:r>
            <a:r>
              <a:rPr sz="1600" spc="20" dirty="0" smtClean="0">
                <a:solidFill>
                  <a:srgbClr val="585858"/>
                </a:solidFill>
                <a:latin typeface="+mj-lt"/>
                <a:cs typeface="Century Gothic"/>
              </a:rPr>
              <a:t>ν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600" spc="-2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</a:t>
            </a:r>
            <a:r>
              <a:rPr sz="16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η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ν</a:t>
            </a:r>
            <a:r>
              <a:rPr sz="1600" spc="1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600" spc="15" dirty="0" smtClean="0">
                <a:solidFill>
                  <a:srgbClr val="585858"/>
                </a:solidFill>
                <a:latin typeface="+mj-lt"/>
                <a:cs typeface="Century Gothic"/>
              </a:rPr>
              <a:t>ν</a:t>
            </a:r>
            <a:r>
              <a:rPr sz="16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6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δ</a:t>
            </a:r>
            <a:r>
              <a:rPr sz="1600" spc="10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6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μόρφω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σ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η του εκ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π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6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δ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ευτ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κ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ύ</a:t>
            </a:r>
            <a:r>
              <a:rPr sz="1600" spc="-3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υλ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κ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ύ</a:t>
            </a:r>
            <a:r>
              <a:rPr lang="el-GR"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.</a:t>
            </a:r>
          </a:p>
          <a:p>
            <a:pPr marL="298450" marR="22860" indent="-285750" algn="just">
              <a:lnSpc>
                <a:spcPct val="100000"/>
              </a:lnSpc>
              <a:buClr>
                <a:srgbClr val="A1C716"/>
              </a:buClr>
              <a:buFont typeface="Arial"/>
              <a:buChar char="•"/>
              <a:tabLst>
                <a:tab pos="354965" algn="l"/>
              </a:tabLst>
            </a:pPr>
            <a:r>
              <a:rPr sz="1600" dirty="0" smtClean="0">
                <a:solidFill>
                  <a:srgbClr val="585858"/>
                </a:solidFill>
                <a:latin typeface="+mj-lt"/>
                <a:cs typeface="Century Gothic"/>
              </a:rPr>
              <a:t>Το έ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ρ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γο υλο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π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600" spc="15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ε</a:t>
            </a:r>
            <a:r>
              <a:rPr sz="1600" spc="10" dirty="0" smtClean="0">
                <a:solidFill>
                  <a:srgbClr val="585858"/>
                </a:solidFill>
                <a:latin typeface="+mj-lt"/>
                <a:cs typeface="Century Gothic"/>
              </a:rPr>
              <a:t>ί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</a:t>
            </a:r>
            <a:r>
              <a:rPr sz="16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600" spc="-3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σ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το</a:t>
            </a:r>
            <a:r>
              <a:rPr sz="16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πλα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ίσ</a:t>
            </a:r>
            <a:r>
              <a:rPr sz="1600" spc="10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600" spc="-3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του Ε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π</a:t>
            </a:r>
            <a:r>
              <a:rPr sz="1600" spc="10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χε</a:t>
            </a:r>
            <a:r>
              <a:rPr sz="1600" spc="10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ρη</a:t>
            </a:r>
            <a:r>
              <a:rPr sz="16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σ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ιακού Πρ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γράμμα</a:t>
            </a:r>
            <a:r>
              <a:rPr sz="16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τ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ος</a:t>
            </a:r>
            <a:r>
              <a:rPr sz="1600" spc="1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-15" dirty="0" smtClean="0">
                <a:solidFill>
                  <a:srgbClr val="585858"/>
                </a:solidFill>
                <a:latin typeface="+mj-lt"/>
                <a:cs typeface="Century Gothic"/>
              </a:rPr>
              <a:t>«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Εκ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π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ί</a:t>
            </a:r>
            <a:r>
              <a:rPr sz="16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δ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ευση</a:t>
            </a:r>
            <a:r>
              <a:rPr sz="16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και</a:t>
            </a:r>
            <a:r>
              <a:rPr sz="16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Δ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6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Β</a:t>
            </a:r>
            <a:r>
              <a:rPr sz="1600" spc="10" dirty="0" smtClean="0">
                <a:solidFill>
                  <a:srgbClr val="585858"/>
                </a:solidFill>
                <a:latin typeface="+mj-lt"/>
                <a:cs typeface="Century Gothic"/>
              </a:rPr>
              <a:t>ί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ου</a:t>
            </a:r>
            <a:r>
              <a:rPr sz="16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Μάθηση»</a:t>
            </a:r>
            <a:r>
              <a:rPr sz="1600" spc="-1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κ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αι 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σ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υ</a:t>
            </a:r>
            <a:r>
              <a:rPr sz="16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γ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χρημα</a:t>
            </a:r>
            <a:r>
              <a:rPr sz="16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τ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οδοτε</a:t>
            </a:r>
            <a:r>
              <a:rPr sz="1600" spc="10" dirty="0" smtClean="0">
                <a:solidFill>
                  <a:srgbClr val="585858"/>
                </a:solidFill>
                <a:latin typeface="+mj-lt"/>
                <a:cs typeface="Century Gothic"/>
              </a:rPr>
              <a:t>ί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</a:t>
            </a:r>
            <a:r>
              <a:rPr sz="16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600" spc="1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π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ό </a:t>
            </a:r>
            <a:r>
              <a:rPr sz="16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τ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ην</a:t>
            </a:r>
            <a:r>
              <a:rPr sz="1600" spc="1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Ευρω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π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ϊ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κή</a:t>
            </a:r>
            <a:r>
              <a:rPr sz="1600" spc="-3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Έ</a:t>
            </a:r>
            <a:r>
              <a:rPr sz="1600" spc="15" dirty="0" smtClean="0">
                <a:solidFill>
                  <a:srgbClr val="585858"/>
                </a:solidFill>
                <a:latin typeface="+mj-lt"/>
                <a:cs typeface="Century Gothic"/>
              </a:rPr>
              <a:t>ν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ω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σ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η</a:t>
            </a:r>
            <a:r>
              <a:rPr sz="1600" spc="-2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-40" dirty="0" smtClean="0">
                <a:solidFill>
                  <a:srgbClr val="585858"/>
                </a:solidFill>
                <a:latin typeface="+mj-lt"/>
                <a:cs typeface="Century Gothic"/>
              </a:rPr>
              <a:t>(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Ευρω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π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ϊ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κό Κ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600" spc="10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600" spc="15" dirty="0" smtClean="0">
                <a:solidFill>
                  <a:srgbClr val="585858"/>
                </a:solidFill>
                <a:latin typeface="+mj-lt"/>
                <a:cs typeface="Century Gothic"/>
              </a:rPr>
              <a:t>ν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ω</a:t>
            </a:r>
            <a:r>
              <a:rPr sz="1600" spc="20" dirty="0" smtClean="0">
                <a:solidFill>
                  <a:srgbClr val="585858"/>
                </a:solidFill>
                <a:latin typeface="+mj-lt"/>
                <a:cs typeface="Century Gothic"/>
              </a:rPr>
              <a:t>ν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ικό</a:t>
            </a:r>
            <a:r>
              <a:rPr sz="1600" spc="-4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</a:t>
            </a:r>
            <a:r>
              <a:rPr sz="16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με</a:t>
            </a:r>
            <a:r>
              <a:rPr sz="1600" spc="10" dirty="0" smtClean="0">
                <a:solidFill>
                  <a:srgbClr val="585858"/>
                </a:solidFill>
                <a:latin typeface="+mj-lt"/>
                <a:cs typeface="Century Gothic"/>
              </a:rPr>
              <a:t>ί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ο)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και</a:t>
            </a:r>
            <a:r>
              <a:rPr sz="16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από</a:t>
            </a:r>
            <a:r>
              <a:rPr sz="1600" spc="-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εθ</a:t>
            </a:r>
            <a:r>
              <a:rPr sz="1600" spc="15" dirty="0" smtClean="0">
                <a:solidFill>
                  <a:srgbClr val="585858"/>
                </a:solidFill>
                <a:latin typeface="+mj-lt"/>
                <a:cs typeface="Century Gothic"/>
              </a:rPr>
              <a:t>ν</a:t>
            </a:r>
            <a:r>
              <a:rPr sz="1600" spc="10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κ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ύς</a:t>
            </a:r>
            <a:r>
              <a:rPr sz="1600" spc="-4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πό</a:t>
            </a:r>
            <a:r>
              <a:rPr sz="1600" spc="5" dirty="0" smtClean="0">
                <a:solidFill>
                  <a:srgbClr val="585858"/>
                </a:solidFill>
                <a:latin typeface="+mj-lt"/>
                <a:cs typeface="Century Gothic"/>
              </a:rPr>
              <a:t>ρ</a:t>
            </a:r>
            <a:r>
              <a:rPr sz="1600" spc="0" dirty="0" smtClean="0">
                <a:solidFill>
                  <a:srgbClr val="585858"/>
                </a:solidFill>
                <a:latin typeface="+mj-lt"/>
                <a:cs typeface="Century Gothic"/>
              </a:rPr>
              <a:t>ους.</a:t>
            </a:r>
            <a:endParaRPr sz="1600" dirty="0">
              <a:latin typeface="+mj-lt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09444" y="4841747"/>
            <a:ext cx="4309872" cy="1223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3451" y="4905755"/>
            <a:ext cx="4126992" cy="1040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54401" y="4886705"/>
            <a:ext cx="4165092" cy="1078992"/>
          </a:xfrm>
          <a:custGeom>
            <a:avLst/>
            <a:gdLst/>
            <a:ahLst/>
            <a:cxnLst/>
            <a:rect l="l" t="t" r="r" b="b"/>
            <a:pathLst>
              <a:path w="4165092" h="1078991">
                <a:moveTo>
                  <a:pt x="0" y="1078992"/>
                </a:moveTo>
                <a:lnTo>
                  <a:pt x="4165092" y="1078992"/>
                </a:lnTo>
                <a:lnTo>
                  <a:pt x="4165092" y="0"/>
                </a:lnTo>
                <a:lnTo>
                  <a:pt x="0" y="0"/>
                </a:lnTo>
                <a:lnTo>
                  <a:pt x="0" y="107899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7860" y="1036319"/>
            <a:ext cx="5085588" cy="702563"/>
          </a:xfrm>
          <a:custGeom>
            <a:avLst/>
            <a:gdLst/>
            <a:ahLst/>
            <a:cxnLst/>
            <a:rect l="l" t="t" r="r" b="b"/>
            <a:pathLst>
              <a:path w="5085588" h="702563">
                <a:moveTo>
                  <a:pt x="0" y="702563"/>
                </a:moveTo>
                <a:lnTo>
                  <a:pt x="5085588" y="702563"/>
                </a:lnTo>
                <a:lnTo>
                  <a:pt x="5085588" y="0"/>
                </a:lnTo>
                <a:lnTo>
                  <a:pt x="0" y="0"/>
                </a:lnTo>
                <a:lnTo>
                  <a:pt x="0" y="702563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39925" algn="l">
              <a:lnSpc>
                <a:spcPct val="100000"/>
              </a:lnSpc>
            </a:pPr>
            <a:r>
              <a:rPr lang="el-GR" sz="2400" dirty="0">
                <a:solidFill>
                  <a:srgbClr val="FFFFFF"/>
                </a:solidFill>
                <a:cs typeface="Century Gothic"/>
              </a:rPr>
              <a:t/>
            </a:r>
            <a:br>
              <a:rPr lang="el-GR" sz="2400" dirty="0">
                <a:solidFill>
                  <a:srgbClr val="FFFFFF"/>
                </a:solidFill>
                <a:cs typeface="Century Gothic"/>
              </a:rPr>
            </a:br>
            <a:r>
              <a:rPr sz="2400" dirty="0" smtClean="0">
                <a:solidFill>
                  <a:srgbClr val="FFFFFF"/>
                </a:solidFill>
                <a:latin typeface="+mj-lt"/>
                <a:cs typeface="Century Gothic"/>
              </a:rPr>
              <a:t>Σημείωμα</a:t>
            </a:r>
            <a:r>
              <a:rPr sz="2400" spc="-15" dirty="0" smtClean="0">
                <a:solidFill>
                  <a:srgbClr val="FFFFFF"/>
                </a:solidFill>
                <a:latin typeface="+mj-lt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+mj-lt"/>
                <a:cs typeface="Century Gothic"/>
              </a:rPr>
              <a:t>Αδειοδό</a:t>
            </a:r>
            <a:r>
              <a:rPr sz="2400" spc="-10" dirty="0" smtClean="0">
                <a:solidFill>
                  <a:srgbClr val="FFFFFF"/>
                </a:solidFill>
                <a:latin typeface="+mj-lt"/>
                <a:cs typeface="Century Gothic"/>
              </a:rPr>
              <a:t>τ</a:t>
            </a:r>
            <a:r>
              <a:rPr sz="2400" spc="0" dirty="0" smtClean="0">
                <a:solidFill>
                  <a:srgbClr val="FFFFFF"/>
                </a:solidFill>
                <a:latin typeface="+mj-lt"/>
                <a:cs typeface="Century Gothic"/>
              </a:rPr>
              <a:t>ησης</a:t>
            </a:r>
            <a:endParaRPr sz="2400" dirty="0">
              <a:latin typeface="+mj-lt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6294" y="1872107"/>
            <a:ext cx="6479540" cy="924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Τ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200" spc="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π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ρ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ό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ν</a:t>
            </a:r>
            <a:r>
              <a:rPr sz="1200" spc="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υλ</a:t>
            </a:r>
            <a:r>
              <a:rPr sz="1200" spc="20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κό</a:t>
            </a:r>
            <a:r>
              <a:rPr sz="1200" spc="-3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δ</a:t>
            </a:r>
            <a:r>
              <a:rPr sz="1200" spc="20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</a:t>
            </a:r>
            <a:r>
              <a:rPr sz="1200" spc="20" dirty="0" smtClean="0">
                <a:solidFill>
                  <a:srgbClr val="585858"/>
                </a:solidFill>
                <a:latin typeface="+mj-lt"/>
                <a:cs typeface="Century Gothic"/>
              </a:rPr>
              <a:t>ί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θ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ε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με</a:t>
            </a:r>
            <a:r>
              <a:rPr sz="1200" spc="2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υς</a:t>
            </a:r>
            <a:r>
              <a:rPr sz="1200" spc="1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ό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ρ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υς</a:t>
            </a:r>
            <a:r>
              <a:rPr sz="1200" spc="1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της</a:t>
            </a:r>
            <a:r>
              <a:rPr sz="1200" spc="1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ά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δ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ε</a:t>
            </a:r>
            <a:r>
              <a:rPr sz="1200" spc="20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ς</a:t>
            </a:r>
            <a:r>
              <a:rPr sz="1200" spc="1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χρήσης</a:t>
            </a:r>
            <a:r>
              <a:rPr sz="1200" spc="1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C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re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a</a:t>
            </a:r>
            <a:r>
              <a:rPr sz="1200" spc="-25" dirty="0" smtClean="0">
                <a:solidFill>
                  <a:srgbClr val="585858"/>
                </a:solidFill>
                <a:latin typeface="+mj-lt"/>
                <a:cs typeface="Century Gothic"/>
              </a:rPr>
              <a:t>t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i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v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e</a:t>
            </a:r>
            <a:r>
              <a:rPr sz="1200" spc="3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C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o</a:t>
            </a:r>
            <a:r>
              <a:rPr sz="1200" spc="10" dirty="0" smtClean="0">
                <a:solidFill>
                  <a:srgbClr val="585858"/>
                </a:solidFill>
                <a:latin typeface="+mj-lt"/>
                <a:cs typeface="Century Gothic"/>
              </a:rPr>
              <a:t>mm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o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ns Α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να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φ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ρ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ά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,</a:t>
            </a:r>
            <a:r>
              <a:rPr sz="1200" spc="3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10" dirty="0" smtClean="0">
                <a:solidFill>
                  <a:srgbClr val="585858"/>
                </a:solidFill>
                <a:latin typeface="+mj-lt"/>
                <a:cs typeface="Century Gothic"/>
              </a:rPr>
              <a:t>Μ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η </a:t>
            </a:r>
            <a:r>
              <a:rPr sz="1200" spc="5" dirty="0" smtClean="0">
                <a:solidFill>
                  <a:srgbClr val="585858"/>
                </a:solidFill>
                <a:latin typeface="+mj-lt"/>
                <a:cs typeface="Century Gothic"/>
              </a:rPr>
              <a:t>Ε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μπ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ρ</a:t>
            </a:r>
            <a:r>
              <a:rPr sz="1200" spc="20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κή</a:t>
            </a:r>
            <a:r>
              <a:rPr sz="1200" spc="-3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Χρήση,</a:t>
            </a:r>
            <a:r>
              <a:rPr sz="1200" spc="1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Πα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ρ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ό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μ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200" spc="20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200" spc="1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Δ</a:t>
            </a:r>
            <a:r>
              <a:rPr sz="1200" spc="20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αν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μή</a:t>
            </a:r>
            <a:r>
              <a:rPr sz="1200" spc="1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4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.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0</a:t>
            </a:r>
            <a:r>
              <a:rPr sz="1200" spc="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[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1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]</a:t>
            </a:r>
            <a:r>
              <a:rPr sz="1200" spc="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ή</a:t>
            </a:r>
            <a:r>
              <a:rPr sz="1200" spc="1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μ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ε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γενέ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σ</a:t>
            </a:r>
            <a:r>
              <a:rPr sz="1200" spc="10" dirty="0" smtClean="0">
                <a:solidFill>
                  <a:srgbClr val="585858"/>
                </a:solidFill>
                <a:latin typeface="+mj-lt"/>
                <a:cs typeface="Century Gothic"/>
              </a:rPr>
              <a:t>τ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ε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ρ</a:t>
            </a:r>
            <a:r>
              <a:rPr sz="1200" spc="10" dirty="0" smtClean="0">
                <a:solidFill>
                  <a:srgbClr val="585858"/>
                </a:solidFill>
                <a:latin typeface="+mj-lt"/>
                <a:cs typeface="Century Gothic"/>
              </a:rPr>
              <a:t>η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,</a:t>
            </a:r>
            <a:r>
              <a:rPr sz="1200" spc="5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Δ</a:t>
            </a:r>
            <a:r>
              <a:rPr sz="1200" spc="20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ε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θ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ν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ής Έκ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δ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ση.</a:t>
            </a:r>
            <a:r>
              <a:rPr sz="1200" spc="3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Εξ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200" spc="20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ρ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ύ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ν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200" spc="1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τα</a:t>
            </a:r>
            <a:r>
              <a:rPr sz="1200" spc="-1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υτ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ε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λή</a:t>
            </a:r>
            <a:r>
              <a:rPr sz="1200" spc="2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έ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ρ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γ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200" spc="2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τρ</a:t>
            </a:r>
            <a:r>
              <a:rPr sz="1200" spc="20" dirty="0" smtClean="0">
                <a:solidFill>
                  <a:srgbClr val="585858"/>
                </a:solidFill>
                <a:latin typeface="+mj-lt"/>
                <a:cs typeface="Century Gothic"/>
              </a:rPr>
              <a:t>ί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των</a:t>
            </a:r>
            <a:r>
              <a:rPr sz="1200" spc="-2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π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.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χ.</a:t>
            </a:r>
            <a:r>
              <a:rPr sz="1200" spc="1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φωτ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ογ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ρ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φ</a:t>
            </a:r>
            <a:r>
              <a:rPr sz="1200" spc="20" dirty="0" smtClean="0">
                <a:solidFill>
                  <a:srgbClr val="585858"/>
                </a:solidFill>
                <a:latin typeface="+mj-lt"/>
                <a:cs typeface="Century Gothic"/>
              </a:rPr>
              <a:t>ί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ε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ς,</a:t>
            </a:r>
            <a:r>
              <a:rPr sz="1200" spc="1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δ</a:t>
            </a:r>
            <a:r>
              <a:rPr sz="1200" spc="20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αγ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ρ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ά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μμ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τα</a:t>
            </a:r>
            <a:r>
              <a:rPr sz="1200" spc="3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κ</a:t>
            </a:r>
            <a:r>
              <a:rPr sz="1200" spc="-15" dirty="0" smtClean="0">
                <a:solidFill>
                  <a:srgbClr val="585858"/>
                </a:solidFill>
                <a:latin typeface="+mj-lt"/>
                <a:cs typeface="Century Gothic"/>
              </a:rPr>
              <a:t>.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λ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.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π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.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,</a:t>
            </a:r>
            <a:r>
              <a:rPr sz="1200" spc="3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τα 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π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200" spc="20" dirty="0" smtClean="0">
                <a:solidFill>
                  <a:srgbClr val="585858"/>
                </a:solidFill>
                <a:latin typeface="+mj-lt"/>
                <a:cs typeface="Century Gothic"/>
              </a:rPr>
              <a:t>ί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εμπ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ε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ρ</a:t>
            </a:r>
            <a:r>
              <a:rPr sz="1200" spc="20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έ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χ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ν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200" spc="1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σε</a:t>
            </a:r>
            <a:r>
              <a:rPr sz="1200" spc="1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υτό</a:t>
            </a:r>
            <a:r>
              <a:rPr sz="1200" spc="1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κ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ι τα</a:t>
            </a:r>
            <a:r>
              <a:rPr sz="1200" spc="2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π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200" spc="20" dirty="0" smtClean="0">
                <a:solidFill>
                  <a:srgbClr val="585858"/>
                </a:solidFill>
                <a:latin typeface="+mj-lt"/>
                <a:cs typeface="Century Gothic"/>
              </a:rPr>
              <a:t>ί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200" spc="-1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ανα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φ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έ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ρ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ν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1200" spc="6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μ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ζί</a:t>
            </a:r>
            <a:r>
              <a:rPr sz="1200" spc="1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με</a:t>
            </a:r>
            <a:r>
              <a:rPr sz="1200" spc="1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υς</a:t>
            </a:r>
            <a:r>
              <a:rPr sz="1200" spc="1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ό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ρ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υς</a:t>
            </a:r>
            <a:r>
              <a:rPr sz="1200" spc="1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χρήσης</a:t>
            </a:r>
            <a:r>
              <a:rPr sz="1200" spc="1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</a:t>
            </a:r>
            <a:r>
              <a:rPr sz="12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υς στο</a:t>
            </a:r>
            <a:r>
              <a:rPr sz="1200" spc="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-20" dirty="0" smtClean="0">
                <a:solidFill>
                  <a:srgbClr val="585858"/>
                </a:solidFill>
                <a:latin typeface="+mj-lt"/>
                <a:cs typeface="Century Gothic"/>
              </a:rPr>
              <a:t>«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Σημ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ε</a:t>
            </a:r>
            <a:r>
              <a:rPr sz="1200" spc="20" dirty="0" smtClean="0">
                <a:solidFill>
                  <a:srgbClr val="585858"/>
                </a:solidFill>
                <a:latin typeface="+mj-lt"/>
                <a:cs typeface="Century Gothic"/>
              </a:rPr>
              <a:t>ί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ωμα</a:t>
            </a:r>
            <a:r>
              <a:rPr sz="1200" spc="2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Χρήσης Έρ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γ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ων 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Τ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ρ</a:t>
            </a:r>
            <a:r>
              <a:rPr sz="1200" spc="20" dirty="0" smtClean="0">
                <a:solidFill>
                  <a:srgbClr val="585858"/>
                </a:solidFill>
                <a:latin typeface="+mj-lt"/>
                <a:cs typeface="Century Gothic"/>
              </a:rPr>
              <a:t>ί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τω</a:t>
            </a:r>
            <a:r>
              <a:rPr sz="1200" spc="-5" dirty="0" smtClean="0">
                <a:solidFill>
                  <a:srgbClr val="585858"/>
                </a:solidFill>
                <a:latin typeface="+mj-lt"/>
                <a:cs typeface="Century Gothic"/>
              </a:rPr>
              <a:t>ν</a:t>
            </a:r>
            <a:r>
              <a:rPr sz="1200" spc="-20" dirty="0" smtClean="0">
                <a:solidFill>
                  <a:srgbClr val="585858"/>
                </a:solidFill>
                <a:latin typeface="+mj-lt"/>
                <a:cs typeface="Century Gothic"/>
              </a:rPr>
              <a:t>»</a:t>
            </a:r>
            <a:r>
              <a:rPr sz="1200" spc="0" dirty="0" smtClean="0">
                <a:solidFill>
                  <a:srgbClr val="585858"/>
                </a:solidFill>
                <a:latin typeface="+mj-lt"/>
                <a:cs typeface="Century Gothic"/>
              </a:rPr>
              <a:t>.</a:t>
            </a:r>
            <a:endParaRPr sz="1200" dirty="0">
              <a:latin typeface="+mj-lt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51503" y="2845307"/>
            <a:ext cx="1557527" cy="678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5511" y="2909316"/>
            <a:ext cx="1374648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96461" y="2890266"/>
            <a:ext cx="1412748" cy="533400"/>
          </a:xfrm>
          <a:custGeom>
            <a:avLst/>
            <a:gdLst/>
            <a:ahLst/>
            <a:cxnLst/>
            <a:rect l="l" t="t" r="r" b="b"/>
            <a:pathLst>
              <a:path w="1412748" h="533400">
                <a:moveTo>
                  <a:pt x="0" y="533400"/>
                </a:moveTo>
                <a:lnTo>
                  <a:pt x="1412748" y="533400"/>
                </a:lnTo>
                <a:lnTo>
                  <a:pt x="1412748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36294" y="3517645"/>
            <a:ext cx="6094095" cy="2216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 smtClean="0">
                <a:latin typeface="Calibri"/>
                <a:cs typeface="Calibri"/>
              </a:rPr>
              <a:t>[1]</a:t>
            </a:r>
            <a:r>
              <a:rPr sz="1200" spc="-20" dirty="0" smtClean="0">
                <a:latin typeface="Calibri"/>
                <a:cs typeface="Calibri"/>
              </a:rPr>
              <a:t> </a:t>
            </a:r>
            <a:r>
              <a:rPr sz="1200" spc="-10" dirty="0" smtClean="0">
                <a:latin typeface="Calibri"/>
                <a:cs typeface="Calibri"/>
                <a:hlinkClick r:id="rId4"/>
              </a:rPr>
              <a:t>h</a:t>
            </a:r>
            <a:r>
              <a:rPr sz="1200" spc="-15" dirty="0" smtClean="0">
                <a:latin typeface="Calibri"/>
                <a:cs typeface="Calibri"/>
                <a:hlinkClick r:id="rId4"/>
              </a:rPr>
              <a:t>t</a:t>
            </a:r>
            <a:r>
              <a:rPr sz="1200" spc="-5" dirty="0" smtClean="0">
                <a:latin typeface="Calibri"/>
                <a:cs typeface="Calibri"/>
                <a:hlinkClick r:id="rId4"/>
              </a:rPr>
              <a:t>tp:</a:t>
            </a:r>
            <a:r>
              <a:rPr sz="1200" spc="-10" dirty="0" smtClean="0">
                <a:latin typeface="Calibri"/>
                <a:cs typeface="Calibri"/>
                <a:hlinkClick r:id="rId4"/>
              </a:rPr>
              <a:t>/</a:t>
            </a:r>
            <a:r>
              <a:rPr sz="1200" spc="-20" dirty="0" smtClean="0">
                <a:latin typeface="Calibri"/>
                <a:cs typeface="Calibri"/>
                <a:hlinkClick r:id="rId4"/>
              </a:rPr>
              <a:t>/</a:t>
            </a:r>
            <a:r>
              <a:rPr sz="1200" spc="-10" dirty="0" smtClean="0">
                <a:latin typeface="Calibri"/>
                <a:cs typeface="Calibri"/>
                <a:hlinkClick r:id="rId4"/>
              </a:rPr>
              <a:t>c</a:t>
            </a:r>
            <a:r>
              <a:rPr sz="1200" spc="-20" dirty="0" smtClean="0">
                <a:latin typeface="Calibri"/>
                <a:cs typeface="Calibri"/>
                <a:hlinkClick r:id="rId4"/>
              </a:rPr>
              <a:t>r</a:t>
            </a:r>
            <a:r>
              <a:rPr sz="1200" spc="-10" dirty="0" smtClean="0">
                <a:latin typeface="Calibri"/>
                <a:cs typeface="Calibri"/>
                <a:hlinkClick r:id="rId4"/>
              </a:rPr>
              <a:t>e</a:t>
            </a:r>
            <a:r>
              <a:rPr sz="1200" spc="-20" dirty="0" smtClean="0">
                <a:latin typeface="Calibri"/>
                <a:cs typeface="Calibri"/>
                <a:hlinkClick r:id="rId4"/>
              </a:rPr>
              <a:t>a</a:t>
            </a:r>
            <a:r>
              <a:rPr sz="1200" spc="-15" dirty="0" smtClean="0">
                <a:latin typeface="Calibri"/>
                <a:cs typeface="Calibri"/>
                <a:hlinkClick r:id="rId4"/>
              </a:rPr>
              <a:t>t</a:t>
            </a:r>
            <a:r>
              <a:rPr sz="1200" spc="0" dirty="0" smtClean="0">
                <a:latin typeface="Calibri"/>
                <a:cs typeface="Calibri"/>
                <a:hlinkClick r:id="rId4"/>
              </a:rPr>
              <a:t>i</a:t>
            </a:r>
            <a:r>
              <a:rPr sz="1200" spc="-15" dirty="0" smtClean="0">
                <a:latin typeface="Calibri"/>
                <a:cs typeface="Calibri"/>
                <a:hlinkClick r:id="rId4"/>
              </a:rPr>
              <a:t>v</a:t>
            </a:r>
            <a:r>
              <a:rPr sz="1200" spc="-10" dirty="0" smtClean="0">
                <a:latin typeface="Calibri"/>
                <a:cs typeface="Calibri"/>
                <a:hlinkClick r:id="rId4"/>
              </a:rPr>
              <a:t>e</a:t>
            </a:r>
            <a:r>
              <a:rPr sz="1200" spc="-20" dirty="0" smtClean="0">
                <a:latin typeface="Calibri"/>
                <a:cs typeface="Calibri"/>
                <a:hlinkClick r:id="rId4"/>
              </a:rPr>
              <a:t>c</a:t>
            </a:r>
            <a:r>
              <a:rPr sz="1200" spc="0" dirty="0" smtClean="0">
                <a:latin typeface="Calibri"/>
                <a:cs typeface="Calibri"/>
                <a:hlinkClick r:id="rId4"/>
              </a:rPr>
              <a:t>ommons</a:t>
            </a:r>
            <a:r>
              <a:rPr sz="1200" spc="-5" dirty="0" smtClean="0">
                <a:latin typeface="Calibri"/>
                <a:cs typeface="Calibri"/>
                <a:hlinkClick r:id="rId4"/>
              </a:rPr>
              <a:t>.</a:t>
            </a:r>
            <a:r>
              <a:rPr sz="1200" spc="-10" dirty="0" smtClean="0">
                <a:latin typeface="Calibri"/>
                <a:cs typeface="Calibri"/>
                <a:hlinkClick r:id="rId4"/>
              </a:rPr>
              <a:t>o</a:t>
            </a:r>
            <a:r>
              <a:rPr sz="1200" spc="-15" dirty="0" smtClean="0">
                <a:latin typeface="Calibri"/>
                <a:cs typeface="Calibri"/>
                <a:hlinkClick r:id="rId4"/>
              </a:rPr>
              <a:t>r</a:t>
            </a:r>
            <a:r>
              <a:rPr sz="1200" spc="35" dirty="0" smtClean="0">
                <a:latin typeface="Calibri"/>
                <a:cs typeface="Calibri"/>
                <a:hlinkClick r:id="rId4"/>
              </a:rPr>
              <a:t>g</a:t>
            </a:r>
            <a:r>
              <a:rPr sz="1200" spc="-10" dirty="0" smtClean="0">
                <a:latin typeface="Calibri"/>
                <a:cs typeface="Calibri"/>
                <a:hlinkClick r:id="rId4"/>
              </a:rPr>
              <a:t>/</a:t>
            </a:r>
            <a:r>
              <a:rPr sz="1200" spc="0" dirty="0" smtClean="0">
                <a:latin typeface="Calibri"/>
                <a:cs typeface="Calibri"/>
                <a:hlinkClick r:id="rId4"/>
              </a:rPr>
              <a:t>li</a:t>
            </a:r>
            <a:r>
              <a:rPr sz="1200" spc="-5" dirty="0" smtClean="0">
                <a:latin typeface="Calibri"/>
                <a:cs typeface="Calibri"/>
                <a:hlinkClick r:id="rId4"/>
              </a:rPr>
              <a:t>c</a:t>
            </a:r>
            <a:r>
              <a:rPr sz="1200" spc="-10" dirty="0" smtClean="0">
                <a:latin typeface="Calibri"/>
                <a:cs typeface="Calibri"/>
                <a:hlinkClick r:id="rId4"/>
              </a:rPr>
              <a:t>e</a:t>
            </a:r>
            <a:r>
              <a:rPr sz="1200" spc="-5" dirty="0" smtClean="0">
                <a:latin typeface="Calibri"/>
                <a:cs typeface="Calibri"/>
                <a:hlinkClick r:id="rId4"/>
              </a:rPr>
              <a:t>n</a:t>
            </a:r>
            <a:r>
              <a:rPr sz="1200" spc="0" dirty="0" smtClean="0">
                <a:latin typeface="Calibri"/>
                <a:cs typeface="Calibri"/>
                <a:hlinkClick r:id="rId4"/>
              </a:rPr>
              <a:t>ses/</a:t>
            </a:r>
            <a:r>
              <a:rPr sz="1200" spc="-10" dirty="0" smtClean="0">
                <a:latin typeface="Calibri"/>
                <a:cs typeface="Calibri"/>
                <a:hlinkClick r:id="rId4"/>
              </a:rPr>
              <a:t>b</a:t>
            </a:r>
            <a:r>
              <a:rPr sz="1200" spc="0" dirty="0" smtClean="0">
                <a:latin typeface="Calibri"/>
                <a:cs typeface="Calibri"/>
                <a:hlinkClick r:id="rId4"/>
              </a:rPr>
              <a:t>y</a:t>
            </a:r>
            <a:r>
              <a:rPr sz="1200" spc="-10" dirty="0" smtClean="0">
                <a:latin typeface="Calibri"/>
                <a:cs typeface="Calibri"/>
                <a:hlinkClick r:id="rId4"/>
              </a:rPr>
              <a:t>-n</a:t>
            </a:r>
            <a:r>
              <a:rPr sz="1200" spc="-5" dirty="0" smtClean="0">
                <a:latin typeface="Calibri"/>
                <a:cs typeface="Calibri"/>
                <a:hlinkClick r:id="rId4"/>
              </a:rPr>
              <a:t>c</a:t>
            </a:r>
            <a:r>
              <a:rPr sz="1200" spc="0" dirty="0" smtClean="0">
                <a:latin typeface="Calibri"/>
                <a:cs typeface="Calibri"/>
                <a:hlinkClick r:id="rId4"/>
              </a:rPr>
              <a:t>-sa/4.0/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40"/>
              </a:spcBef>
            </a:pPr>
            <a:endParaRPr sz="1400" dirty="0"/>
          </a:p>
          <a:p>
            <a:pPr marL="12700">
              <a:lnSpc>
                <a:spcPct val="100000"/>
              </a:lnSpc>
            </a:pPr>
            <a:r>
              <a:rPr sz="1200" spc="-5" dirty="0" smtClean="0">
                <a:latin typeface="Calibri"/>
                <a:cs typeface="Calibri"/>
              </a:rPr>
              <a:t>Ω</a:t>
            </a:r>
            <a:r>
              <a:rPr sz="1200" spc="0" dirty="0" smtClean="0">
                <a:latin typeface="Calibri"/>
                <a:cs typeface="Calibri"/>
              </a:rPr>
              <a:t>ς </a:t>
            </a:r>
            <a:r>
              <a:rPr sz="1200" b="1" spc="-5" dirty="0" smtClean="0">
                <a:latin typeface="Calibri"/>
                <a:cs typeface="Calibri"/>
              </a:rPr>
              <a:t>Μ</a:t>
            </a:r>
            <a:r>
              <a:rPr sz="1200" b="1" spc="0" dirty="0" smtClean="0">
                <a:latin typeface="Calibri"/>
                <a:cs typeface="Calibri"/>
              </a:rPr>
              <a:t>η</a:t>
            </a:r>
            <a:r>
              <a:rPr sz="1200" b="1" spc="10" dirty="0" smtClean="0">
                <a:latin typeface="Calibri"/>
                <a:cs typeface="Calibri"/>
              </a:rPr>
              <a:t> </a:t>
            </a:r>
            <a:r>
              <a:rPr sz="1200" b="1" spc="0" dirty="0" smtClean="0">
                <a:latin typeface="Calibri"/>
                <a:cs typeface="Calibri"/>
              </a:rPr>
              <a:t>Εμπορ</a:t>
            </a:r>
            <a:r>
              <a:rPr sz="1200" b="1" spc="5" dirty="0" smtClean="0">
                <a:latin typeface="Calibri"/>
                <a:cs typeface="Calibri"/>
              </a:rPr>
              <a:t>ι</a:t>
            </a:r>
            <a:r>
              <a:rPr sz="1200" b="1" spc="0" dirty="0" smtClean="0">
                <a:latin typeface="Calibri"/>
                <a:cs typeface="Calibri"/>
              </a:rPr>
              <a:t>κή </a:t>
            </a:r>
            <a:r>
              <a:rPr sz="1200" spc="0" dirty="0" smtClean="0">
                <a:latin typeface="Calibri"/>
                <a:cs typeface="Calibri"/>
              </a:rPr>
              <a:t>ορ</a:t>
            </a:r>
            <a:r>
              <a:rPr sz="1200" spc="-5" dirty="0" smtClean="0">
                <a:latin typeface="Calibri"/>
                <a:cs typeface="Calibri"/>
              </a:rPr>
              <a:t>ί</a:t>
            </a:r>
            <a:r>
              <a:rPr sz="1200" spc="-10" dirty="0" smtClean="0">
                <a:latin typeface="Calibri"/>
                <a:cs typeface="Calibri"/>
              </a:rPr>
              <a:t>ζ</a:t>
            </a:r>
            <a:r>
              <a:rPr sz="1200" spc="0" dirty="0" smtClean="0">
                <a:latin typeface="Calibri"/>
                <a:cs typeface="Calibri"/>
              </a:rPr>
              <a:t>ετ</a:t>
            </a:r>
            <a:r>
              <a:rPr sz="1200" spc="5" dirty="0" smtClean="0">
                <a:latin typeface="Calibri"/>
                <a:cs typeface="Calibri"/>
              </a:rPr>
              <a:t>α</a:t>
            </a:r>
            <a:r>
              <a:rPr sz="1200" spc="0" dirty="0" smtClean="0">
                <a:latin typeface="Calibri"/>
                <a:cs typeface="Calibri"/>
              </a:rPr>
              <a:t>ι</a:t>
            </a:r>
            <a:r>
              <a:rPr sz="1200" spc="-25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η</a:t>
            </a:r>
            <a:r>
              <a:rPr sz="1200" spc="5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χρήση:</a:t>
            </a:r>
            <a:endParaRPr sz="1200" dirty="0">
              <a:latin typeface="Calibri"/>
              <a:cs typeface="Calibri"/>
            </a:endParaRPr>
          </a:p>
          <a:p>
            <a:pPr marL="269875" marR="97155" indent="-257810">
              <a:lnSpc>
                <a:spcPts val="1440"/>
              </a:lnSpc>
              <a:spcBef>
                <a:spcPts val="45"/>
              </a:spcBef>
              <a:buFont typeface="Arial"/>
              <a:buChar char="•"/>
              <a:tabLst>
                <a:tab pos="269875" algn="l"/>
              </a:tabLst>
            </a:pPr>
            <a:r>
              <a:rPr sz="1200" dirty="0" smtClean="0">
                <a:latin typeface="Calibri"/>
                <a:cs typeface="Calibri"/>
              </a:rPr>
              <a:t>που δεν περ</a:t>
            </a:r>
            <a:r>
              <a:rPr sz="1200" spc="5" dirty="0" smtClean="0">
                <a:latin typeface="Calibri"/>
                <a:cs typeface="Calibri"/>
              </a:rPr>
              <a:t>ι</a:t>
            </a:r>
            <a:r>
              <a:rPr sz="1200" spc="-20" dirty="0" smtClean="0">
                <a:latin typeface="Calibri"/>
                <a:cs typeface="Calibri"/>
              </a:rPr>
              <a:t>λ</a:t>
            </a:r>
            <a:r>
              <a:rPr sz="1200" spc="0" dirty="0" smtClean="0">
                <a:latin typeface="Calibri"/>
                <a:cs typeface="Calibri"/>
              </a:rPr>
              <a:t>αμβάν</a:t>
            </a:r>
            <a:r>
              <a:rPr sz="1200" spc="5" dirty="0" smtClean="0">
                <a:latin typeface="Calibri"/>
                <a:cs typeface="Calibri"/>
              </a:rPr>
              <a:t>ε</a:t>
            </a:r>
            <a:r>
              <a:rPr sz="1200" spc="0" dirty="0" smtClean="0">
                <a:latin typeface="Calibri"/>
                <a:cs typeface="Calibri"/>
              </a:rPr>
              <a:t>ι</a:t>
            </a:r>
            <a:r>
              <a:rPr sz="1200" spc="-25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άμ</a:t>
            </a:r>
            <a:r>
              <a:rPr sz="1200" spc="-10" dirty="0" smtClean="0">
                <a:latin typeface="Calibri"/>
                <a:cs typeface="Calibri"/>
              </a:rPr>
              <a:t>ε</a:t>
            </a:r>
            <a:r>
              <a:rPr sz="1200" spc="0" dirty="0" smtClean="0">
                <a:latin typeface="Calibri"/>
                <a:cs typeface="Calibri"/>
              </a:rPr>
              <a:t>σο</a:t>
            </a:r>
            <a:r>
              <a:rPr sz="1200" spc="-10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ή</a:t>
            </a:r>
            <a:r>
              <a:rPr sz="1200" spc="5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έμμ</a:t>
            </a:r>
            <a:r>
              <a:rPr sz="1200" spc="-10" dirty="0" smtClean="0">
                <a:latin typeface="Calibri"/>
                <a:cs typeface="Calibri"/>
              </a:rPr>
              <a:t>ε</a:t>
            </a:r>
            <a:r>
              <a:rPr sz="1200" spc="0" dirty="0" smtClean="0">
                <a:latin typeface="Calibri"/>
                <a:cs typeface="Calibri"/>
              </a:rPr>
              <a:t>σο οι</a:t>
            </a:r>
            <a:r>
              <a:rPr sz="1200" spc="-45" dirty="0" smtClean="0">
                <a:latin typeface="Calibri"/>
                <a:cs typeface="Calibri"/>
              </a:rPr>
              <a:t>κ</a:t>
            </a:r>
            <a:r>
              <a:rPr sz="1200" spc="0" dirty="0" smtClean="0">
                <a:latin typeface="Calibri"/>
                <a:cs typeface="Calibri"/>
              </a:rPr>
              <a:t>ονομι</a:t>
            </a:r>
            <a:r>
              <a:rPr sz="1200" spc="-45" dirty="0" smtClean="0">
                <a:latin typeface="Calibri"/>
                <a:cs typeface="Calibri"/>
              </a:rPr>
              <a:t>κ</a:t>
            </a:r>
            <a:r>
              <a:rPr sz="1200" spc="0" dirty="0" smtClean="0">
                <a:latin typeface="Calibri"/>
                <a:cs typeface="Calibri"/>
              </a:rPr>
              <a:t>ό</a:t>
            </a:r>
            <a:r>
              <a:rPr sz="1200" spc="30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όφ</a:t>
            </a:r>
            <a:r>
              <a:rPr sz="1200" spc="5" dirty="0" smtClean="0">
                <a:latin typeface="Calibri"/>
                <a:cs typeface="Calibri"/>
              </a:rPr>
              <a:t>ε</a:t>
            </a:r>
            <a:r>
              <a:rPr sz="1200" spc="-20" dirty="0" smtClean="0">
                <a:latin typeface="Calibri"/>
                <a:cs typeface="Calibri"/>
              </a:rPr>
              <a:t>λ</a:t>
            </a:r>
            <a:r>
              <a:rPr sz="1200" spc="0" dirty="0" smtClean="0">
                <a:latin typeface="Calibri"/>
                <a:cs typeface="Calibri"/>
              </a:rPr>
              <a:t>ος</a:t>
            </a:r>
            <a:r>
              <a:rPr sz="1200" spc="5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από</a:t>
            </a:r>
            <a:r>
              <a:rPr sz="1200" spc="-10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τ</a:t>
            </a:r>
            <a:r>
              <a:rPr sz="1200" spc="-20" dirty="0" smtClean="0">
                <a:latin typeface="Calibri"/>
                <a:cs typeface="Calibri"/>
              </a:rPr>
              <a:t>η</a:t>
            </a:r>
            <a:r>
              <a:rPr sz="1200" spc="0" dirty="0" smtClean="0">
                <a:latin typeface="Calibri"/>
                <a:cs typeface="Calibri"/>
              </a:rPr>
              <a:t>ν</a:t>
            </a:r>
            <a:r>
              <a:rPr sz="1200" spc="-10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χρήση </a:t>
            </a:r>
            <a:r>
              <a:rPr sz="1200" spc="-10" dirty="0" smtClean="0">
                <a:latin typeface="Calibri"/>
                <a:cs typeface="Calibri"/>
              </a:rPr>
              <a:t>τ</a:t>
            </a:r>
            <a:r>
              <a:rPr sz="1200" spc="0" dirty="0" smtClean="0">
                <a:latin typeface="Calibri"/>
                <a:cs typeface="Calibri"/>
              </a:rPr>
              <a:t>ου έ</a:t>
            </a:r>
            <a:r>
              <a:rPr sz="1200" spc="-15" dirty="0" smtClean="0">
                <a:latin typeface="Calibri"/>
                <a:cs typeface="Calibri"/>
              </a:rPr>
              <a:t>ρ</a:t>
            </a:r>
            <a:r>
              <a:rPr sz="1200" spc="0" dirty="0" smtClean="0">
                <a:latin typeface="Calibri"/>
                <a:cs typeface="Calibri"/>
              </a:rPr>
              <a:t>γου,</a:t>
            </a:r>
            <a:r>
              <a:rPr sz="1200" spc="15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γ</a:t>
            </a:r>
            <a:r>
              <a:rPr sz="1200" spc="-5" dirty="0" smtClean="0">
                <a:latin typeface="Calibri"/>
                <a:cs typeface="Calibri"/>
              </a:rPr>
              <a:t>ι</a:t>
            </a:r>
            <a:r>
              <a:rPr sz="1200" spc="0" dirty="0" smtClean="0">
                <a:latin typeface="Calibri"/>
                <a:cs typeface="Calibri"/>
              </a:rPr>
              <a:t>α</a:t>
            </a:r>
            <a:r>
              <a:rPr sz="1200" spc="-5" dirty="0" smtClean="0">
                <a:latin typeface="Calibri"/>
                <a:cs typeface="Calibri"/>
              </a:rPr>
              <a:t> </a:t>
            </a:r>
            <a:r>
              <a:rPr sz="1200" spc="-10" dirty="0" smtClean="0">
                <a:latin typeface="Calibri"/>
                <a:cs typeface="Calibri"/>
              </a:rPr>
              <a:t>τ</a:t>
            </a:r>
            <a:r>
              <a:rPr sz="1200" spc="0" dirty="0" smtClean="0">
                <a:latin typeface="Calibri"/>
                <a:cs typeface="Calibri"/>
              </a:rPr>
              <a:t>ο </a:t>
            </a:r>
            <a:r>
              <a:rPr sz="1200" spc="-5" dirty="0" smtClean="0">
                <a:latin typeface="Calibri"/>
                <a:cs typeface="Calibri"/>
              </a:rPr>
              <a:t>δι</a:t>
            </a:r>
            <a:r>
              <a:rPr sz="1200" spc="0" dirty="0" smtClean="0">
                <a:latin typeface="Calibri"/>
                <a:cs typeface="Calibri"/>
              </a:rPr>
              <a:t>ανομ</a:t>
            </a:r>
            <a:r>
              <a:rPr sz="1200" spc="-10" dirty="0" smtClean="0">
                <a:latin typeface="Calibri"/>
                <a:cs typeface="Calibri"/>
              </a:rPr>
              <a:t>έ</a:t>
            </a:r>
            <a:r>
              <a:rPr sz="1200" spc="0" dirty="0" smtClean="0">
                <a:latin typeface="Calibri"/>
                <a:cs typeface="Calibri"/>
              </a:rPr>
              <a:t>α</a:t>
            </a:r>
            <a:r>
              <a:rPr sz="1200" spc="-5" dirty="0" smtClean="0">
                <a:latin typeface="Calibri"/>
                <a:cs typeface="Calibri"/>
              </a:rPr>
              <a:t> </a:t>
            </a:r>
            <a:r>
              <a:rPr sz="1200" spc="-10" dirty="0" smtClean="0">
                <a:latin typeface="Calibri"/>
                <a:cs typeface="Calibri"/>
              </a:rPr>
              <a:t>τ</a:t>
            </a:r>
            <a:r>
              <a:rPr sz="1200" spc="0" dirty="0" smtClean="0">
                <a:latin typeface="Calibri"/>
                <a:cs typeface="Calibri"/>
              </a:rPr>
              <a:t>ου έ</a:t>
            </a:r>
            <a:r>
              <a:rPr sz="1200" spc="-15" dirty="0" smtClean="0">
                <a:latin typeface="Calibri"/>
                <a:cs typeface="Calibri"/>
              </a:rPr>
              <a:t>ρ</a:t>
            </a:r>
            <a:r>
              <a:rPr sz="1200" spc="0" dirty="0" smtClean="0">
                <a:latin typeface="Calibri"/>
                <a:cs typeface="Calibri"/>
              </a:rPr>
              <a:t>γου </a:t>
            </a:r>
            <a:r>
              <a:rPr sz="1200" spc="-45" dirty="0" smtClean="0">
                <a:latin typeface="Calibri"/>
                <a:cs typeface="Calibri"/>
              </a:rPr>
              <a:t>κ</a:t>
            </a:r>
            <a:r>
              <a:rPr sz="1200" spc="0" dirty="0" smtClean="0">
                <a:latin typeface="Calibri"/>
                <a:cs typeface="Calibri"/>
              </a:rPr>
              <a:t>αι</a:t>
            </a:r>
            <a:r>
              <a:rPr sz="1200" spc="10" dirty="0" smtClean="0">
                <a:latin typeface="Calibri"/>
                <a:cs typeface="Calibri"/>
              </a:rPr>
              <a:t> </a:t>
            </a:r>
            <a:r>
              <a:rPr sz="1200" spc="-10" dirty="0" smtClean="0">
                <a:latin typeface="Calibri"/>
                <a:cs typeface="Calibri"/>
              </a:rPr>
              <a:t>α</a:t>
            </a:r>
            <a:r>
              <a:rPr sz="1200" spc="-5" dirty="0" smtClean="0">
                <a:latin typeface="Calibri"/>
                <a:cs typeface="Calibri"/>
              </a:rPr>
              <a:t>δ</a:t>
            </a:r>
            <a:r>
              <a:rPr sz="1200" spc="0" dirty="0" smtClean="0">
                <a:latin typeface="Calibri"/>
                <a:cs typeface="Calibri"/>
              </a:rPr>
              <a:t>ε</a:t>
            </a:r>
            <a:r>
              <a:rPr sz="1200" spc="-5" dirty="0" smtClean="0">
                <a:latin typeface="Calibri"/>
                <a:cs typeface="Calibri"/>
              </a:rPr>
              <a:t>ι</a:t>
            </a:r>
            <a:r>
              <a:rPr sz="1200" spc="0" dirty="0" smtClean="0">
                <a:latin typeface="Calibri"/>
                <a:cs typeface="Calibri"/>
              </a:rPr>
              <a:t>οδό</a:t>
            </a:r>
            <a:r>
              <a:rPr sz="1200" spc="-10" dirty="0" smtClean="0">
                <a:latin typeface="Calibri"/>
                <a:cs typeface="Calibri"/>
              </a:rPr>
              <a:t>χ</a:t>
            </a:r>
            <a:r>
              <a:rPr sz="1200" spc="0" dirty="0" smtClean="0">
                <a:latin typeface="Calibri"/>
                <a:cs typeface="Calibri"/>
              </a:rPr>
              <a:t>ο</a:t>
            </a:r>
            <a:endParaRPr sz="1200" dirty="0">
              <a:latin typeface="Calibri"/>
              <a:cs typeface="Calibri"/>
            </a:endParaRPr>
          </a:p>
          <a:p>
            <a:pPr marL="269875" marR="45720" indent="-257810">
              <a:lnSpc>
                <a:spcPts val="1440"/>
              </a:lnSpc>
              <a:buFont typeface="Arial"/>
              <a:buChar char="•"/>
              <a:tabLst>
                <a:tab pos="269875" algn="l"/>
              </a:tabLst>
            </a:pPr>
            <a:r>
              <a:rPr sz="1200" dirty="0" smtClean="0">
                <a:latin typeface="Calibri"/>
                <a:cs typeface="Calibri"/>
              </a:rPr>
              <a:t>που </a:t>
            </a:r>
            <a:r>
              <a:rPr sz="1200" spc="-5" dirty="0" smtClean="0">
                <a:latin typeface="Calibri"/>
                <a:cs typeface="Calibri"/>
              </a:rPr>
              <a:t>δ</a:t>
            </a:r>
            <a:r>
              <a:rPr sz="1200" spc="0" dirty="0" smtClean="0">
                <a:latin typeface="Calibri"/>
                <a:cs typeface="Calibri"/>
              </a:rPr>
              <a:t>εν περ</a:t>
            </a:r>
            <a:r>
              <a:rPr sz="1200" spc="5" dirty="0" smtClean="0">
                <a:latin typeface="Calibri"/>
                <a:cs typeface="Calibri"/>
              </a:rPr>
              <a:t>ι</a:t>
            </a:r>
            <a:r>
              <a:rPr sz="1200" spc="-20" dirty="0" smtClean="0">
                <a:latin typeface="Calibri"/>
                <a:cs typeface="Calibri"/>
              </a:rPr>
              <a:t>λ</a:t>
            </a:r>
            <a:r>
              <a:rPr sz="1200" spc="0" dirty="0" smtClean="0">
                <a:latin typeface="Calibri"/>
                <a:cs typeface="Calibri"/>
              </a:rPr>
              <a:t>αμβάν</a:t>
            </a:r>
            <a:r>
              <a:rPr sz="1200" spc="5" dirty="0" smtClean="0">
                <a:latin typeface="Calibri"/>
                <a:cs typeface="Calibri"/>
              </a:rPr>
              <a:t>ε</a:t>
            </a:r>
            <a:r>
              <a:rPr sz="1200" spc="0" dirty="0" smtClean="0">
                <a:latin typeface="Calibri"/>
                <a:cs typeface="Calibri"/>
              </a:rPr>
              <a:t>ι</a:t>
            </a:r>
            <a:r>
              <a:rPr sz="1200" spc="-25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οι</a:t>
            </a:r>
            <a:r>
              <a:rPr sz="1200" spc="-45" dirty="0" smtClean="0">
                <a:latin typeface="Calibri"/>
                <a:cs typeface="Calibri"/>
              </a:rPr>
              <a:t>κ</a:t>
            </a:r>
            <a:r>
              <a:rPr sz="1200" spc="0" dirty="0" smtClean="0">
                <a:latin typeface="Calibri"/>
                <a:cs typeface="Calibri"/>
              </a:rPr>
              <a:t>ονομι</a:t>
            </a:r>
            <a:r>
              <a:rPr sz="1200" spc="-10" dirty="0" smtClean="0">
                <a:latin typeface="Calibri"/>
                <a:cs typeface="Calibri"/>
              </a:rPr>
              <a:t>κ</a:t>
            </a:r>
            <a:r>
              <a:rPr sz="1200" spc="0" dirty="0" smtClean="0">
                <a:latin typeface="Calibri"/>
                <a:cs typeface="Calibri"/>
              </a:rPr>
              <a:t>ή</a:t>
            </a:r>
            <a:r>
              <a:rPr sz="1200" spc="30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σ</a:t>
            </a:r>
            <a:r>
              <a:rPr sz="1200" spc="-5" dirty="0" smtClean="0">
                <a:latin typeface="Calibri"/>
                <a:cs typeface="Calibri"/>
              </a:rPr>
              <a:t>υ</a:t>
            </a:r>
            <a:r>
              <a:rPr sz="1200" spc="0" dirty="0" smtClean="0">
                <a:latin typeface="Calibri"/>
                <a:cs typeface="Calibri"/>
              </a:rPr>
              <a:t>να</a:t>
            </a:r>
            <a:r>
              <a:rPr sz="1200" spc="5" dirty="0" smtClean="0">
                <a:latin typeface="Calibri"/>
                <a:cs typeface="Calibri"/>
              </a:rPr>
              <a:t>λ</a:t>
            </a:r>
            <a:r>
              <a:rPr sz="1200" spc="-20" dirty="0" smtClean="0">
                <a:latin typeface="Calibri"/>
                <a:cs typeface="Calibri"/>
              </a:rPr>
              <a:t>λ</a:t>
            </a:r>
            <a:r>
              <a:rPr sz="1200" spc="0" dirty="0" smtClean="0">
                <a:latin typeface="Calibri"/>
                <a:cs typeface="Calibri"/>
              </a:rPr>
              <a:t>αγή</a:t>
            </a:r>
            <a:r>
              <a:rPr sz="1200" spc="-30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ως</a:t>
            </a:r>
            <a:r>
              <a:rPr sz="1200" spc="-10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προϋ</a:t>
            </a:r>
            <a:r>
              <a:rPr sz="1200" spc="-5" dirty="0" smtClean="0">
                <a:latin typeface="Calibri"/>
                <a:cs typeface="Calibri"/>
              </a:rPr>
              <a:t>π</a:t>
            </a:r>
            <a:r>
              <a:rPr sz="1200" spc="0" dirty="0" smtClean="0">
                <a:latin typeface="Calibri"/>
                <a:cs typeface="Calibri"/>
              </a:rPr>
              <a:t>όθ</a:t>
            </a:r>
            <a:r>
              <a:rPr sz="1200" spc="-10" dirty="0" smtClean="0">
                <a:latin typeface="Calibri"/>
                <a:cs typeface="Calibri"/>
              </a:rPr>
              <a:t>ε</a:t>
            </a:r>
            <a:r>
              <a:rPr sz="1200" spc="0" dirty="0" smtClean="0">
                <a:latin typeface="Calibri"/>
                <a:cs typeface="Calibri"/>
              </a:rPr>
              <a:t>ση</a:t>
            </a:r>
            <a:r>
              <a:rPr sz="1200" spc="15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γ</a:t>
            </a:r>
            <a:r>
              <a:rPr sz="1200" spc="-5" dirty="0" smtClean="0">
                <a:latin typeface="Calibri"/>
                <a:cs typeface="Calibri"/>
              </a:rPr>
              <a:t>ι</a:t>
            </a:r>
            <a:r>
              <a:rPr sz="1200" spc="0" dirty="0" smtClean="0">
                <a:latin typeface="Calibri"/>
                <a:cs typeface="Calibri"/>
              </a:rPr>
              <a:t>α</a:t>
            </a:r>
            <a:r>
              <a:rPr sz="1200" spc="-5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τη</a:t>
            </a:r>
            <a:r>
              <a:rPr sz="1200" spc="5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χρήση ή</a:t>
            </a:r>
            <a:r>
              <a:rPr sz="1200" spc="5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πρόσβ</a:t>
            </a:r>
            <a:r>
              <a:rPr sz="1200" spc="-15" dirty="0" smtClean="0">
                <a:latin typeface="Calibri"/>
                <a:cs typeface="Calibri"/>
              </a:rPr>
              <a:t>α</a:t>
            </a:r>
            <a:r>
              <a:rPr sz="1200" spc="0" dirty="0" smtClean="0">
                <a:latin typeface="Calibri"/>
                <a:cs typeface="Calibri"/>
              </a:rPr>
              <a:t>ση </a:t>
            </a:r>
            <a:r>
              <a:rPr sz="1200" spc="5" dirty="0" smtClean="0">
                <a:latin typeface="Calibri"/>
                <a:cs typeface="Calibri"/>
              </a:rPr>
              <a:t>σ</a:t>
            </a:r>
            <a:r>
              <a:rPr sz="1200" spc="-10" dirty="0" smtClean="0">
                <a:latin typeface="Calibri"/>
                <a:cs typeface="Calibri"/>
              </a:rPr>
              <a:t>τ</a:t>
            </a:r>
            <a:r>
              <a:rPr sz="1200" spc="0" dirty="0" smtClean="0">
                <a:latin typeface="Calibri"/>
                <a:cs typeface="Calibri"/>
              </a:rPr>
              <a:t>ο έ</a:t>
            </a:r>
            <a:r>
              <a:rPr sz="1200" spc="-15" dirty="0" smtClean="0">
                <a:latin typeface="Calibri"/>
                <a:cs typeface="Calibri"/>
              </a:rPr>
              <a:t>ρ</a:t>
            </a:r>
            <a:r>
              <a:rPr sz="1200" spc="0" dirty="0" smtClean="0">
                <a:latin typeface="Calibri"/>
                <a:cs typeface="Calibri"/>
              </a:rPr>
              <a:t>γο</a:t>
            </a:r>
            <a:endParaRPr sz="1200" dirty="0">
              <a:latin typeface="Calibri"/>
              <a:cs typeface="Calibri"/>
            </a:endParaRPr>
          </a:p>
          <a:p>
            <a:pPr marL="269875" marR="12700" indent="-257810">
              <a:lnSpc>
                <a:spcPts val="1440"/>
              </a:lnSpc>
              <a:buFont typeface="Arial"/>
              <a:buChar char="•"/>
              <a:tabLst>
                <a:tab pos="269875" algn="l"/>
              </a:tabLst>
            </a:pPr>
            <a:r>
              <a:rPr sz="1200" dirty="0" smtClean="0">
                <a:latin typeface="Calibri"/>
                <a:cs typeface="Calibri"/>
              </a:rPr>
              <a:t>που </a:t>
            </a:r>
            <a:r>
              <a:rPr sz="1200" spc="-5" dirty="0" smtClean="0">
                <a:latin typeface="Calibri"/>
                <a:cs typeface="Calibri"/>
              </a:rPr>
              <a:t>δ</a:t>
            </a:r>
            <a:r>
              <a:rPr sz="1200" spc="0" dirty="0" smtClean="0">
                <a:latin typeface="Calibri"/>
                <a:cs typeface="Calibri"/>
              </a:rPr>
              <a:t>εν προσ</a:t>
            </a:r>
            <a:r>
              <a:rPr sz="1200" spc="-5" dirty="0" smtClean="0">
                <a:latin typeface="Calibri"/>
                <a:cs typeface="Calibri"/>
              </a:rPr>
              <a:t>π</a:t>
            </a:r>
            <a:r>
              <a:rPr sz="1200" spc="0" dirty="0" smtClean="0">
                <a:latin typeface="Calibri"/>
                <a:cs typeface="Calibri"/>
              </a:rPr>
              <a:t>ορ</a:t>
            </a:r>
            <a:r>
              <a:rPr sz="1200" spc="-5" dirty="0" smtClean="0">
                <a:latin typeface="Calibri"/>
                <a:cs typeface="Calibri"/>
              </a:rPr>
              <a:t>ί</a:t>
            </a:r>
            <a:r>
              <a:rPr sz="1200" spc="-10" dirty="0" smtClean="0">
                <a:latin typeface="Calibri"/>
                <a:cs typeface="Calibri"/>
              </a:rPr>
              <a:t>ζ</a:t>
            </a:r>
            <a:r>
              <a:rPr sz="1200" spc="0" dirty="0" smtClean="0">
                <a:latin typeface="Calibri"/>
                <a:cs typeface="Calibri"/>
              </a:rPr>
              <a:t>ει</a:t>
            </a:r>
            <a:r>
              <a:rPr sz="1200" spc="10" dirty="0" smtClean="0">
                <a:latin typeface="Calibri"/>
                <a:cs typeface="Calibri"/>
              </a:rPr>
              <a:t> </a:t>
            </a:r>
            <a:r>
              <a:rPr sz="1200" spc="5" dirty="0" smtClean="0">
                <a:latin typeface="Calibri"/>
                <a:cs typeface="Calibri"/>
              </a:rPr>
              <a:t>σ</a:t>
            </a:r>
            <a:r>
              <a:rPr sz="1200" spc="-10" dirty="0" smtClean="0">
                <a:latin typeface="Calibri"/>
                <a:cs typeface="Calibri"/>
              </a:rPr>
              <a:t>τ</a:t>
            </a:r>
            <a:r>
              <a:rPr sz="1200" spc="0" dirty="0" smtClean="0">
                <a:latin typeface="Calibri"/>
                <a:cs typeface="Calibri"/>
              </a:rPr>
              <a:t>ο</a:t>
            </a:r>
            <a:r>
              <a:rPr sz="1200" spc="5" dirty="0" smtClean="0">
                <a:latin typeface="Calibri"/>
                <a:cs typeface="Calibri"/>
              </a:rPr>
              <a:t> </a:t>
            </a:r>
            <a:r>
              <a:rPr sz="1200" spc="-5" dirty="0" smtClean="0">
                <a:latin typeface="Calibri"/>
                <a:cs typeface="Calibri"/>
              </a:rPr>
              <a:t>δι</a:t>
            </a:r>
            <a:r>
              <a:rPr sz="1200" spc="0" dirty="0" smtClean="0">
                <a:latin typeface="Calibri"/>
                <a:cs typeface="Calibri"/>
              </a:rPr>
              <a:t>ανομ</a:t>
            </a:r>
            <a:r>
              <a:rPr sz="1200" spc="-10" dirty="0" smtClean="0">
                <a:latin typeface="Calibri"/>
                <a:cs typeface="Calibri"/>
              </a:rPr>
              <a:t>έ</a:t>
            </a:r>
            <a:r>
              <a:rPr sz="1200" spc="0" dirty="0" smtClean="0">
                <a:latin typeface="Calibri"/>
                <a:cs typeface="Calibri"/>
              </a:rPr>
              <a:t>α</a:t>
            </a:r>
            <a:r>
              <a:rPr sz="1200" spc="-20" dirty="0" smtClean="0">
                <a:latin typeface="Calibri"/>
                <a:cs typeface="Calibri"/>
              </a:rPr>
              <a:t> </a:t>
            </a:r>
            <a:r>
              <a:rPr sz="1200" spc="-10" dirty="0" smtClean="0">
                <a:latin typeface="Calibri"/>
                <a:cs typeface="Calibri"/>
              </a:rPr>
              <a:t>τ</a:t>
            </a:r>
            <a:r>
              <a:rPr sz="1200" spc="0" dirty="0" smtClean="0">
                <a:latin typeface="Calibri"/>
                <a:cs typeface="Calibri"/>
              </a:rPr>
              <a:t>ου έ</a:t>
            </a:r>
            <a:r>
              <a:rPr sz="1200" spc="-15" dirty="0" smtClean="0">
                <a:latin typeface="Calibri"/>
                <a:cs typeface="Calibri"/>
              </a:rPr>
              <a:t>ρ</a:t>
            </a:r>
            <a:r>
              <a:rPr sz="1200" spc="0" dirty="0" smtClean="0">
                <a:latin typeface="Calibri"/>
                <a:cs typeface="Calibri"/>
              </a:rPr>
              <a:t>γου</a:t>
            </a:r>
            <a:r>
              <a:rPr sz="1200" spc="15" dirty="0" smtClean="0">
                <a:latin typeface="Calibri"/>
                <a:cs typeface="Calibri"/>
              </a:rPr>
              <a:t> </a:t>
            </a:r>
            <a:r>
              <a:rPr sz="1200" spc="-45" dirty="0" smtClean="0">
                <a:latin typeface="Calibri"/>
                <a:cs typeface="Calibri"/>
              </a:rPr>
              <a:t>κ</a:t>
            </a:r>
            <a:r>
              <a:rPr sz="1200" spc="0" dirty="0" smtClean="0">
                <a:latin typeface="Calibri"/>
                <a:cs typeface="Calibri"/>
              </a:rPr>
              <a:t>αι</a:t>
            </a:r>
            <a:r>
              <a:rPr sz="1200" spc="10" dirty="0" smtClean="0">
                <a:latin typeface="Calibri"/>
                <a:cs typeface="Calibri"/>
              </a:rPr>
              <a:t> </a:t>
            </a:r>
            <a:r>
              <a:rPr sz="1200" spc="-10" dirty="0" smtClean="0">
                <a:latin typeface="Calibri"/>
                <a:cs typeface="Calibri"/>
              </a:rPr>
              <a:t>α</a:t>
            </a:r>
            <a:r>
              <a:rPr sz="1200" spc="-5" dirty="0" smtClean="0">
                <a:latin typeface="Calibri"/>
                <a:cs typeface="Calibri"/>
              </a:rPr>
              <a:t>δ</a:t>
            </a:r>
            <a:r>
              <a:rPr sz="1200" spc="0" dirty="0" smtClean="0">
                <a:latin typeface="Calibri"/>
                <a:cs typeface="Calibri"/>
              </a:rPr>
              <a:t>ε</a:t>
            </a:r>
            <a:r>
              <a:rPr sz="1200" spc="-5" dirty="0" smtClean="0">
                <a:latin typeface="Calibri"/>
                <a:cs typeface="Calibri"/>
              </a:rPr>
              <a:t>ι</a:t>
            </a:r>
            <a:r>
              <a:rPr sz="1200" spc="0" dirty="0" smtClean="0">
                <a:latin typeface="Calibri"/>
                <a:cs typeface="Calibri"/>
              </a:rPr>
              <a:t>οδό</a:t>
            </a:r>
            <a:r>
              <a:rPr sz="1200" spc="-10" dirty="0" smtClean="0">
                <a:latin typeface="Calibri"/>
                <a:cs typeface="Calibri"/>
              </a:rPr>
              <a:t>χ</a:t>
            </a:r>
            <a:r>
              <a:rPr sz="1200" spc="0" dirty="0" smtClean="0">
                <a:latin typeface="Calibri"/>
                <a:cs typeface="Calibri"/>
              </a:rPr>
              <a:t>ο</a:t>
            </a:r>
            <a:r>
              <a:rPr sz="1200" spc="-5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έμμ</a:t>
            </a:r>
            <a:r>
              <a:rPr sz="1200" spc="-10" dirty="0" smtClean="0">
                <a:latin typeface="Calibri"/>
                <a:cs typeface="Calibri"/>
              </a:rPr>
              <a:t>ε</a:t>
            </a:r>
            <a:r>
              <a:rPr sz="1200" spc="0" dirty="0" smtClean="0">
                <a:latin typeface="Calibri"/>
                <a:cs typeface="Calibri"/>
              </a:rPr>
              <a:t>σο οι</a:t>
            </a:r>
            <a:r>
              <a:rPr sz="1200" spc="-45" dirty="0" smtClean="0">
                <a:latin typeface="Calibri"/>
                <a:cs typeface="Calibri"/>
              </a:rPr>
              <a:t>κ</a:t>
            </a:r>
            <a:r>
              <a:rPr sz="1200" spc="0" dirty="0" smtClean="0">
                <a:latin typeface="Calibri"/>
                <a:cs typeface="Calibri"/>
              </a:rPr>
              <a:t>ονομι</a:t>
            </a:r>
            <a:r>
              <a:rPr sz="1200" spc="-45" dirty="0" smtClean="0">
                <a:latin typeface="Calibri"/>
                <a:cs typeface="Calibri"/>
              </a:rPr>
              <a:t>κ</a:t>
            </a:r>
            <a:r>
              <a:rPr sz="1200" spc="0" dirty="0" smtClean="0">
                <a:latin typeface="Calibri"/>
                <a:cs typeface="Calibri"/>
              </a:rPr>
              <a:t>ό</a:t>
            </a:r>
            <a:r>
              <a:rPr sz="1200" spc="30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όφ</a:t>
            </a:r>
            <a:r>
              <a:rPr sz="1200" spc="5" dirty="0" smtClean="0">
                <a:latin typeface="Calibri"/>
                <a:cs typeface="Calibri"/>
              </a:rPr>
              <a:t>ε</a:t>
            </a:r>
            <a:r>
              <a:rPr sz="1200" spc="-20" dirty="0" smtClean="0">
                <a:latin typeface="Calibri"/>
                <a:cs typeface="Calibri"/>
              </a:rPr>
              <a:t>λ</a:t>
            </a:r>
            <a:r>
              <a:rPr sz="1200" spc="0" dirty="0" smtClean="0">
                <a:latin typeface="Calibri"/>
                <a:cs typeface="Calibri"/>
              </a:rPr>
              <a:t>ος</a:t>
            </a:r>
            <a:r>
              <a:rPr sz="1200" spc="5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(</a:t>
            </a:r>
            <a:r>
              <a:rPr sz="1200" spc="-10" dirty="0" smtClean="0">
                <a:latin typeface="Calibri"/>
                <a:cs typeface="Calibri"/>
              </a:rPr>
              <a:t>π</a:t>
            </a:r>
            <a:r>
              <a:rPr sz="1200" spc="0" dirty="0" smtClean="0">
                <a:latin typeface="Calibri"/>
                <a:cs typeface="Calibri"/>
              </a:rPr>
              <a:t>.χ. </a:t>
            </a:r>
            <a:r>
              <a:rPr sz="1200" spc="-5" dirty="0" smtClean="0">
                <a:latin typeface="Calibri"/>
                <a:cs typeface="Calibri"/>
              </a:rPr>
              <a:t>δι</a:t>
            </a:r>
            <a:r>
              <a:rPr sz="1200" spc="0" dirty="0" smtClean="0">
                <a:latin typeface="Calibri"/>
                <a:cs typeface="Calibri"/>
              </a:rPr>
              <a:t>αφημί</a:t>
            </a:r>
            <a:r>
              <a:rPr sz="1200" spc="-5" dirty="0" smtClean="0">
                <a:latin typeface="Calibri"/>
                <a:cs typeface="Calibri"/>
              </a:rPr>
              <a:t>σ</a:t>
            </a:r>
            <a:r>
              <a:rPr sz="1200" spc="0" dirty="0" smtClean="0">
                <a:latin typeface="Calibri"/>
                <a:cs typeface="Calibri"/>
              </a:rPr>
              <a:t>ε</a:t>
            </a:r>
            <a:r>
              <a:rPr sz="1200" spc="-5" dirty="0" smtClean="0">
                <a:latin typeface="Calibri"/>
                <a:cs typeface="Calibri"/>
              </a:rPr>
              <a:t>ι</a:t>
            </a:r>
            <a:r>
              <a:rPr sz="1200" spc="0" dirty="0" smtClean="0">
                <a:latin typeface="Calibri"/>
                <a:cs typeface="Calibri"/>
              </a:rPr>
              <a:t>ς)</a:t>
            </a:r>
            <a:r>
              <a:rPr sz="1200" spc="-5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από τ</a:t>
            </a:r>
            <a:r>
              <a:rPr sz="1200" spc="-20" dirty="0" smtClean="0">
                <a:latin typeface="Calibri"/>
                <a:cs typeface="Calibri"/>
              </a:rPr>
              <a:t>η</a:t>
            </a:r>
            <a:r>
              <a:rPr sz="1200" spc="0" dirty="0" smtClean="0">
                <a:latin typeface="Calibri"/>
                <a:cs typeface="Calibri"/>
              </a:rPr>
              <a:t>ν</a:t>
            </a:r>
            <a:r>
              <a:rPr sz="1200" spc="-10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προβ</a:t>
            </a:r>
            <a:r>
              <a:rPr sz="1200" spc="-10" dirty="0" smtClean="0">
                <a:latin typeface="Calibri"/>
                <a:cs typeface="Calibri"/>
              </a:rPr>
              <a:t>ο</a:t>
            </a:r>
            <a:r>
              <a:rPr sz="1200" spc="0" dirty="0" smtClean="0">
                <a:latin typeface="Calibri"/>
                <a:cs typeface="Calibri"/>
              </a:rPr>
              <a:t>λή</a:t>
            </a:r>
            <a:r>
              <a:rPr sz="1200" spc="15" dirty="0" smtClean="0">
                <a:latin typeface="Calibri"/>
                <a:cs typeface="Calibri"/>
              </a:rPr>
              <a:t> </a:t>
            </a:r>
            <a:r>
              <a:rPr sz="1200" spc="-10" dirty="0" smtClean="0">
                <a:latin typeface="Calibri"/>
                <a:cs typeface="Calibri"/>
              </a:rPr>
              <a:t>τ</a:t>
            </a:r>
            <a:r>
              <a:rPr sz="1200" spc="0" dirty="0" smtClean="0">
                <a:latin typeface="Calibri"/>
                <a:cs typeface="Calibri"/>
              </a:rPr>
              <a:t>ου έ</a:t>
            </a:r>
            <a:r>
              <a:rPr sz="1200" spc="-15" dirty="0" smtClean="0">
                <a:latin typeface="Calibri"/>
                <a:cs typeface="Calibri"/>
              </a:rPr>
              <a:t>ρ</a:t>
            </a:r>
            <a:r>
              <a:rPr sz="1200" spc="0" dirty="0" smtClean="0">
                <a:latin typeface="Calibri"/>
                <a:cs typeface="Calibri"/>
              </a:rPr>
              <a:t>γου σε</a:t>
            </a:r>
            <a:r>
              <a:rPr sz="1200" spc="5" dirty="0" smtClean="0">
                <a:latin typeface="Calibri"/>
                <a:cs typeface="Calibri"/>
              </a:rPr>
              <a:t> </a:t>
            </a:r>
            <a:r>
              <a:rPr sz="1200" spc="-5" dirty="0" smtClean="0">
                <a:latin typeface="Calibri"/>
                <a:cs typeface="Calibri"/>
              </a:rPr>
              <a:t>δι</a:t>
            </a:r>
            <a:r>
              <a:rPr sz="1200" spc="-10" dirty="0" smtClean="0">
                <a:latin typeface="Calibri"/>
                <a:cs typeface="Calibri"/>
              </a:rPr>
              <a:t>α</a:t>
            </a:r>
            <a:r>
              <a:rPr sz="1200" spc="-5" dirty="0" smtClean="0">
                <a:latin typeface="Calibri"/>
                <a:cs typeface="Calibri"/>
              </a:rPr>
              <a:t>δι</a:t>
            </a:r>
            <a:r>
              <a:rPr sz="1200" spc="-10" dirty="0" smtClean="0">
                <a:latin typeface="Calibri"/>
                <a:cs typeface="Calibri"/>
              </a:rPr>
              <a:t>κ</a:t>
            </a:r>
            <a:r>
              <a:rPr sz="1200" spc="0" dirty="0" smtClean="0">
                <a:latin typeface="Calibri"/>
                <a:cs typeface="Calibri"/>
              </a:rPr>
              <a:t>τυα</a:t>
            </a:r>
            <a:r>
              <a:rPr sz="1200" spc="-45" dirty="0" smtClean="0">
                <a:latin typeface="Calibri"/>
                <a:cs typeface="Calibri"/>
              </a:rPr>
              <a:t>κ</a:t>
            </a:r>
            <a:r>
              <a:rPr sz="1200" spc="0" dirty="0" smtClean="0">
                <a:latin typeface="Calibri"/>
                <a:cs typeface="Calibri"/>
              </a:rPr>
              <a:t>ό</a:t>
            </a:r>
            <a:r>
              <a:rPr sz="1200" spc="5" dirty="0" smtClean="0">
                <a:latin typeface="Calibri"/>
                <a:cs typeface="Calibri"/>
              </a:rPr>
              <a:t> </a:t>
            </a:r>
            <a:r>
              <a:rPr sz="1200" spc="-10" dirty="0" smtClean="0">
                <a:latin typeface="Calibri"/>
                <a:cs typeface="Calibri"/>
              </a:rPr>
              <a:t>τ</a:t>
            </a:r>
            <a:r>
              <a:rPr sz="1200" spc="0" dirty="0" smtClean="0">
                <a:latin typeface="Calibri"/>
                <a:cs typeface="Calibri"/>
              </a:rPr>
              <a:t>όπο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ts val="1300"/>
              </a:lnSpc>
              <a:spcBef>
                <a:spcPts val="89"/>
              </a:spcBef>
            </a:pPr>
            <a:endParaRPr sz="1300" dirty="0"/>
          </a:p>
          <a:p>
            <a:pPr marL="12700" marR="201930">
              <a:lnSpc>
                <a:spcPct val="100200"/>
              </a:lnSpc>
            </a:pPr>
            <a:r>
              <a:rPr sz="1200" dirty="0" smtClean="0">
                <a:latin typeface="Calibri"/>
                <a:cs typeface="Calibri"/>
              </a:rPr>
              <a:t>Ο</a:t>
            </a:r>
            <a:r>
              <a:rPr sz="1200" spc="10" dirty="0" smtClean="0">
                <a:latin typeface="Calibri"/>
                <a:cs typeface="Calibri"/>
              </a:rPr>
              <a:t> </a:t>
            </a:r>
            <a:r>
              <a:rPr sz="1200" spc="-5" dirty="0" smtClean="0">
                <a:latin typeface="Calibri"/>
                <a:cs typeface="Calibri"/>
              </a:rPr>
              <a:t>δι</a:t>
            </a:r>
            <a:r>
              <a:rPr sz="1200" spc="-45" dirty="0" smtClean="0">
                <a:latin typeface="Calibri"/>
                <a:cs typeface="Calibri"/>
              </a:rPr>
              <a:t>κ</a:t>
            </a:r>
            <a:r>
              <a:rPr sz="1200" spc="0" dirty="0" smtClean="0">
                <a:latin typeface="Calibri"/>
                <a:cs typeface="Calibri"/>
              </a:rPr>
              <a:t>α</a:t>
            </a:r>
            <a:r>
              <a:rPr sz="1200" spc="-5" dirty="0" smtClean="0">
                <a:latin typeface="Calibri"/>
                <a:cs typeface="Calibri"/>
              </a:rPr>
              <a:t>ι</a:t>
            </a:r>
            <a:r>
              <a:rPr sz="1200" spc="0" dirty="0" smtClean="0">
                <a:latin typeface="Calibri"/>
                <a:cs typeface="Calibri"/>
              </a:rPr>
              <a:t>ού</a:t>
            </a:r>
            <a:r>
              <a:rPr sz="1200" spc="-10" dirty="0" smtClean="0">
                <a:latin typeface="Calibri"/>
                <a:cs typeface="Calibri"/>
              </a:rPr>
              <a:t>χ</a:t>
            </a:r>
            <a:r>
              <a:rPr sz="1200" spc="0" dirty="0" smtClean="0">
                <a:latin typeface="Calibri"/>
                <a:cs typeface="Calibri"/>
              </a:rPr>
              <a:t>ος</a:t>
            </a:r>
            <a:r>
              <a:rPr sz="1200" spc="-5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μπορεί</a:t>
            </a:r>
            <a:r>
              <a:rPr sz="1200" spc="-5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να</a:t>
            </a:r>
            <a:r>
              <a:rPr sz="1200" spc="-5" dirty="0" smtClean="0">
                <a:latin typeface="Calibri"/>
                <a:cs typeface="Calibri"/>
              </a:rPr>
              <a:t> </a:t>
            </a:r>
            <a:r>
              <a:rPr sz="1200" spc="-20" dirty="0" smtClean="0">
                <a:latin typeface="Calibri"/>
                <a:cs typeface="Calibri"/>
              </a:rPr>
              <a:t>π</a:t>
            </a:r>
            <a:r>
              <a:rPr sz="1200" spc="0" dirty="0" smtClean="0">
                <a:latin typeface="Calibri"/>
                <a:cs typeface="Calibri"/>
              </a:rPr>
              <a:t>αρέ</a:t>
            </a:r>
            <a:r>
              <a:rPr sz="1200" spc="-10" dirty="0" smtClean="0">
                <a:latin typeface="Calibri"/>
                <a:cs typeface="Calibri"/>
              </a:rPr>
              <a:t>χ</a:t>
            </a:r>
            <a:r>
              <a:rPr sz="1200" spc="0" dirty="0" smtClean="0">
                <a:latin typeface="Calibri"/>
                <a:cs typeface="Calibri"/>
              </a:rPr>
              <a:t>ει</a:t>
            </a:r>
            <a:r>
              <a:rPr sz="1200" spc="-15" dirty="0" smtClean="0">
                <a:latin typeface="Calibri"/>
                <a:cs typeface="Calibri"/>
              </a:rPr>
              <a:t> </a:t>
            </a:r>
            <a:r>
              <a:rPr sz="1200" spc="5" dirty="0" smtClean="0">
                <a:latin typeface="Calibri"/>
                <a:cs typeface="Calibri"/>
              </a:rPr>
              <a:t>σ</a:t>
            </a:r>
            <a:r>
              <a:rPr sz="1200" spc="-10" dirty="0" smtClean="0">
                <a:latin typeface="Calibri"/>
                <a:cs typeface="Calibri"/>
              </a:rPr>
              <a:t>τ</a:t>
            </a:r>
            <a:r>
              <a:rPr sz="1200" spc="0" dirty="0" smtClean="0">
                <a:latin typeface="Calibri"/>
                <a:cs typeface="Calibri"/>
              </a:rPr>
              <a:t>ον</a:t>
            </a:r>
            <a:r>
              <a:rPr sz="1200" spc="20" dirty="0" smtClean="0">
                <a:latin typeface="Calibri"/>
                <a:cs typeface="Calibri"/>
              </a:rPr>
              <a:t> </a:t>
            </a:r>
            <a:r>
              <a:rPr sz="1200" spc="-10" dirty="0" smtClean="0">
                <a:latin typeface="Calibri"/>
                <a:cs typeface="Calibri"/>
              </a:rPr>
              <a:t>α</a:t>
            </a:r>
            <a:r>
              <a:rPr sz="1200" spc="-5" dirty="0" smtClean="0">
                <a:latin typeface="Calibri"/>
                <a:cs typeface="Calibri"/>
              </a:rPr>
              <a:t>δ</a:t>
            </a:r>
            <a:r>
              <a:rPr sz="1200" spc="0" dirty="0" smtClean="0">
                <a:latin typeface="Calibri"/>
                <a:cs typeface="Calibri"/>
              </a:rPr>
              <a:t>ε</a:t>
            </a:r>
            <a:r>
              <a:rPr sz="1200" spc="-5" dirty="0" smtClean="0">
                <a:latin typeface="Calibri"/>
                <a:cs typeface="Calibri"/>
              </a:rPr>
              <a:t>ι</a:t>
            </a:r>
            <a:r>
              <a:rPr sz="1200" spc="0" dirty="0" smtClean="0">
                <a:latin typeface="Calibri"/>
                <a:cs typeface="Calibri"/>
              </a:rPr>
              <a:t>οδό</a:t>
            </a:r>
            <a:r>
              <a:rPr sz="1200" spc="-10" dirty="0" smtClean="0">
                <a:latin typeface="Calibri"/>
                <a:cs typeface="Calibri"/>
              </a:rPr>
              <a:t>χ</a:t>
            </a:r>
            <a:r>
              <a:rPr sz="1200" spc="0" dirty="0" smtClean="0">
                <a:latin typeface="Calibri"/>
                <a:cs typeface="Calibri"/>
              </a:rPr>
              <a:t>ο</a:t>
            </a:r>
            <a:r>
              <a:rPr sz="1200" spc="-5" dirty="0" smtClean="0">
                <a:latin typeface="Calibri"/>
                <a:cs typeface="Calibri"/>
              </a:rPr>
              <a:t> </a:t>
            </a:r>
            <a:r>
              <a:rPr sz="1200" spc="-10" dirty="0" smtClean="0">
                <a:latin typeface="Calibri"/>
                <a:cs typeface="Calibri"/>
              </a:rPr>
              <a:t>ξ</a:t>
            </a:r>
            <a:r>
              <a:rPr sz="1200" spc="0" dirty="0" smtClean="0">
                <a:latin typeface="Calibri"/>
                <a:cs typeface="Calibri"/>
              </a:rPr>
              <a:t>ε</a:t>
            </a:r>
            <a:r>
              <a:rPr sz="1200" spc="-10" dirty="0" smtClean="0">
                <a:latin typeface="Calibri"/>
                <a:cs typeface="Calibri"/>
              </a:rPr>
              <a:t>χ</a:t>
            </a:r>
            <a:r>
              <a:rPr sz="1200" spc="0" dirty="0" smtClean="0">
                <a:latin typeface="Calibri"/>
                <a:cs typeface="Calibri"/>
              </a:rPr>
              <a:t>ωρ</a:t>
            </a:r>
            <a:r>
              <a:rPr sz="1200" spc="-5" dirty="0" smtClean="0">
                <a:latin typeface="Calibri"/>
                <a:cs typeface="Calibri"/>
              </a:rPr>
              <a:t>ι</a:t>
            </a:r>
            <a:r>
              <a:rPr sz="1200" spc="5" dirty="0" smtClean="0">
                <a:latin typeface="Calibri"/>
                <a:cs typeface="Calibri"/>
              </a:rPr>
              <a:t>σ</a:t>
            </a:r>
            <a:r>
              <a:rPr sz="1200" spc="0" dirty="0" smtClean="0">
                <a:latin typeface="Calibri"/>
                <a:cs typeface="Calibri"/>
              </a:rPr>
              <a:t>τή</a:t>
            </a:r>
            <a:r>
              <a:rPr sz="1200" spc="-15" dirty="0" smtClean="0">
                <a:latin typeface="Calibri"/>
                <a:cs typeface="Calibri"/>
              </a:rPr>
              <a:t> </a:t>
            </a:r>
            <a:r>
              <a:rPr sz="1200" spc="-10" dirty="0" smtClean="0">
                <a:latin typeface="Calibri"/>
                <a:cs typeface="Calibri"/>
              </a:rPr>
              <a:t>ά</a:t>
            </a:r>
            <a:r>
              <a:rPr sz="1200" spc="-5" dirty="0" smtClean="0">
                <a:latin typeface="Calibri"/>
                <a:cs typeface="Calibri"/>
              </a:rPr>
              <a:t>δ</a:t>
            </a:r>
            <a:r>
              <a:rPr sz="1200" spc="0" dirty="0" smtClean="0">
                <a:latin typeface="Calibri"/>
                <a:cs typeface="Calibri"/>
              </a:rPr>
              <a:t>ε</a:t>
            </a:r>
            <a:r>
              <a:rPr sz="1200" spc="-5" dirty="0" smtClean="0">
                <a:latin typeface="Calibri"/>
                <a:cs typeface="Calibri"/>
              </a:rPr>
              <a:t>ι</a:t>
            </a:r>
            <a:r>
              <a:rPr sz="1200" spc="0" dirty="0" smtClean="0">
                <a:latin typeface="Calibri"/>
                <a:cs typeface="Calibri"/>
              </a:rPr>
              <a:t>α</a:t>
            </a:r>
            <a:r>
              <a:rPr sz="1200" spc="-5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να</a:t>
            </a:r>
            <a:r>
              <a:rPr sz="1200" spc="-20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χρησ</a:t>
            </a:r>
            <a:r>
              <a:rPr sz="1200" spc="-10" dirty="0" smtClean="0">
                <a:latin typeface="Calibri"/>
                <a:cs typeface="Calibri"/>
              </a:rPr>
              <a:t>ι</a:t>
            </a:r>
            <a:r>
              <a:rPr sz="1200" spc="-15" dirty="0" smtClean="0">
                <a:latin typeface="Calibri"/>
                <a:cs typeface="Calibri"/>
              </a:rPr>
              <a:t>μ</a:t>
            </a:r>
            <a:r>
              <a:rPr sz="1200" spc="0" dirty="0" smtClean="0">
                <a:latin typeface="Calibri"/>
                <a:cs typeface="Calibri"/>
              </a:rPr>
              <a:t>οπο</a:t>
            </a:r>
            <a:r>
              <a:rPr sz="1200" spc="-5" dirty="0" smtClean="0">
                <a:latin typeface="Calibri"/>
                <a:cs typeface="Calibri"/>
              </a:rPr>
              <a:t>ι</a:t>
            </a:r>
            <a:r>
              <a:rPr sz="1200" spc="0" dirty="0" smtClean="0">
                <a:latin typeface="Calibri"/>
                <a:cs typeface="Calibri"/>
              </a:rPr>
              <a:t>εί</a:t>
            </a:r>
            <a:r>
              <a:rPr sz="1200" spc="10" dirty="0" smtClean="0">
                <a:latin typeface="Calibri"/>
                <a:cs typeface="Calibri"/>
              </a:rPr>
              <a:t> </a:t>
            </a:r>
            <a:r>
              <a:rPr sz="1200" spc="-10" dirty="0" smtClean="0">
                <a:latin typeface="Calibri"/>
                <a:cs typeface="Calibri"/>
              </a:rPr>
              <a:t>τ</a:t>
            </a:r>
            <a:r>
              <a:rPr sz="1200" spc="0" dirty="0" smtClean="0">
                <a:latin typeface="Calibri"/>
                <a:cs typeface="Calibri"/>
              </a:rPr>
              <a:t>ο</a:t>
            </a:r>
            <a:r>
              <a:rPr sz="1200" spc="5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έ</a:t>
            </a:r>
            <a:r>
              <a:rPr sz="1200" spc="-15" dirty="0" smtClean="0">
                <a:latin typeface="Calibri"/>
                <a:cs typeface="Calibri"/>
              </a:rPr>
              <a:t>ρ</a:t>
            </a:r>
            <a:r>
              <a:rPr sz="1200" spc="0" dirty="0" smtClean="0">
                <a:latin typeface="Calibri"/>
                <a:cs typeface="Calibri"/>
              </a:rPr>
              <a:t>γο</a:t>
            </a:r>
            <a:r>
              <a:rPr sz="1200" spc="5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γ</a:t>
            </a:r>
            <a:r>
              <a:rPr sz="1200" spc="-5" dirty="0" smtClean="0">
                <a:latin typeface="Calibri"/>
                <a:cs typeface="Calibri"/>
              </a:rPr>
              <a:t>ι</a:t>
            </a:r>
            <a:r>
              <a:rPr sz="1200" spc="0" dirty="0" smtClean="0">
                <a:latin typeface="Calibri"/>
                <a:cs typeface="Calibri"/>
              </a:rPr>
              <a:t>α εμπορ</a:t>
            </a:r>
            <a:r>
              <a:rPr sz="1200" spc="-5" dirty="0" smtClean="0">
                <a:latin typeface="Calibri"/>
                <a:cs typeface="Calibri"/>
              </a:rPr>
              <a:t>ι</a:t>
            </a:r>
            <a:r>
              <a:rPr sz="1200" spc="-10" dirty="0" smtClean="0">
                <a:latin typeface="Calibri"/>
                <a:cs typeface="Calibri"/>
              </a:rPr>
              <a:t>κ</a:t>
            </a:r>
            <a:r>
              <a:rPr sz="1200" spc="0" dirty="0" smtClean="0">
                <a:latin typeface="Calibri"/>
                <a:cs typeface="Calibri"/>
              </a:rPr>
              <a:t>ή</a:t>
            </a:r>
            <a:r>
              <a:rPr sz="1200" spc="15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χρήση,</a:t>
            </a:r>
            <a:r>
              <a:rPr sz="1200" spc="15" dirty="0" smtClean="0">
                <a:latin typeface="Calibri"/>
                <a:cs typeface="Calibri"/>
              </a:rPr>
              <a:t> </a:t>
            </a:r>
            <a:r>
              <a:rPr sz="1200" spc="-10" dirty="0" smtClean="0">
                <a:latin typeface="Calibri"/>
                <a:cs typeface="Calibri"/>
              </a:rPr>
              <a:t>ε</a:t>
            </a:r>
            <a:r>
              <a:rPr sz="1200" spc="0" dirty="0" smtClean="0">
                <a:latin typeface="Calibri"/>
                <a:cs typeface="Calibri"/>
              </a:rPr>
              <a:t>φόσον αυ</a:t>
            </a:r>
            <a:r>
              <a:rPr sz="1200" spc="-15" dirty="0" smtClean="0">
                <a:latin typeface="Calibri"/>
                <a:cs typeface="Calibri"/>
              </a:rPr>
              <a:t>τ</a:t>
            </a:r>
            <a:r>
              <a:rPr sz="1200" spc="0" dirty="0" smtClean="0">
                <a:latin typeface="Calibri"/>
                <a:cs typeface="Calibri"/>
              </a:rPr>
              <a:t>ό</a:t>
            </a:r>
            <a:r>
              <a:rPr sz="1200" spc="-5" dirty="0" smtClean="0">
                <a:latin typeface="Calibri"/>
                <a:cs typeface="Calibri"/>
              </a:rPr>
              <a:t> </a:t>
            </a:r>
            <a:r>
              <a:rPr sz="1200" spc="-10" dirty="0" smtClean="0">
                <a:latin typeface="Calibri"/>
                <a:cs typeface="Calibri"/>
              </a:rPr>
              <a:t>τ</a:t>
            </a:r>
            <a:r>
              <a:rPr sz="1200" spc="0" dirty="0" smtClean="0">
                <a:latin typeface="Calibri"/>
                <a:cs typeface="Calibri"/>
              </a:rPr>
              <a:t>ου ζ</a:t>
            </a:r>
            <a:r>
              <a:rPr sz="1200" spc="-10" dirty="0" smtClean="0">
                <a:latin typeface="Calibri"/>
                <a:cs typeface="Calibri"/>
              </a:rPr>
              <a:t>η</a:t>
            </a:r>
            <a:r>
              <a:rPr sz="1200" spc="0" dirty="0" smtClean="0">
                <a:latin typeface="Calibri"/>
                <a:cs typeface="Calibri"/>
              </a:rPr>
              <a:t>τ</a:t>
            </a:r>
            <a:r>
              <a:rPr sz="1200" spc="5" dirty="0" smtClean="0">
                <a:latin typeface="Calibri"/>
                <a:cs typeface="Calibri"/>
              </a:rPr>
              <a:t>η</a:t>
            </a:r>
            <a:r>
              <a:rPr sz="1200" spc="0" dirty="0" smtClean="0">
                <a:latin typeface="Calibri"/>
                <a:cs typeface="Calibri"/>
              </a:rPr>
              <a:t>θεί.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6675119"/>
            <a:ext cx="7999476" cy="182880"/>
          </a:xfrm>
          <a:custGeom>
            <a:avLst/>
            <a:gdLst/>
            <a:ahLst/>
            <a:cxnLst/>
            <a:rect l="l" t="t" r="r" b="b"/>
            <a:pathLst>
              <a:path w="7999476" h="182879">
                <a:moveTo>
                  <a:pt x="0" y="182879"/>
                </a:moveTo>
                <a:lnTo>
                  <a:pt x="7999476" y="182879"/>
                </a:lnTo>
                <a:lnTo>
                  <a:pt x="7999476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E3E6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6978" y="2269235"/>
            <a:ext cx="7608570" cy="1287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635">
              <a:lnSpc>
                <a:spcPct val="100000"/>
              </a:lnSpc>
            </a:pPr>
            <a:r>
              <a:rPr sz="2100" spc="5" dirty="0" smtClean="0">
                <a:solidFill>
                  <a:srgbClr val="585858"/>
                </a:solidFill>
                <a:latin typeface="+mj-lt"/>
                <a:cs typeface="Century Gothic"/>
              </a:rPr>
              <a:t>Τ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2100" spc="1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cop</a:t>
            </a:r>
            <a:r>
              <a:rPr sz="2100" spc="-15" dirty="0" smtClean="0">
                <a:solidFill>
                  <a:srgbClr val="585858"/>
                </a:solidFill>
                <a:latin typeface="+mj-lt"/>
                <a:cs typeface="Century Gothic"/>
              </a:rPr>
              <a:t>y</a:t>
            </a:r>
            <a:r>
              <a:rPr sz="21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right</a:t>
            </a:r>
            <a:r>
              <a:rPr sz="2100" spc="2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έργων</a:t>
            </a:r>
            <a:r>
              <a:rPr sz="2100" spc="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2100" spc="-15" dirty="0" smtClean="0">
                <a:solidFill>
                  <a:srgbClr val="585858"/>
                </a:solidFill>
                <a:latin typeface="+mj-lt"/>
                <a:cs typeface="Century Gothic"/>
              </a:rPr>
              <a:t>τ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ρί</a:t>
            </a:r>
            <a:r>
              <a:rPr sz="21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τ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ων</a:t>
            </a:r>
            <a:r>
              <a:rPr sz="2100" spc="3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2100" spc="15" dirty="0" smtClean="0">
                <a:solidFill>
                  <a:srgbClr val="585858"/>
                </a:solidFill>
                <a:latin typeface="+mj-lt"/>
                <a:cs typeface="Century Gothic"/>
              </a:rPr>
              <a:t>ν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ήκει</a:t>
            </a:r>
            <a:r>
              <a:rPr sz="2100" spc="-1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εξ ο</a:t>
            </a:r>
            <a:r>
              <a:rPr sz="2100" spc="5" dirty="0" smtClean="0">
                <a:solidFill>
                  <a:srgbClr val="585858"/>
                </a:solidFill>
                <a:latin typeface="+mj-lt"/>
                <a:cs typeface="Century Gothic"/>
              </a:rPr>
              <a:t>λ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οκ</a:t>
            </a:r>
            <a:r>
              <a:rPr sz="2100" spc="5" dirty="0" smtClean="0">
                <a:solidFill>
                  <a:srgbClr val="585858"/>
                </a:solidFill>
                <a:latin typeface="+mj-lt"/>
                <a:cs typeface="Century Gothic"/>
              </a:rPr>
              <a:t>λ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ήρου</a:t>
            </a:r>
            <a:r>
              <a:rPr sz="2100" spc="-1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σ</a:t>
            </a:r>
            <a:r>
              <a:rPr sz="2100" spc="-15" dirty="0" smtClean="0">
                <a:solidFill>
                  <a:srgbClr val="585858"/>
                </a:solidFill>
                <a:latin typeface="+mj-lt"/>
                <a:cs typeface="Century Gothic"/>
              </a:rPr>
              <a:t>τ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ους δημι</a:t>
            </a:r>
            <a:r>
              <a:rPr sz="2100" spc="5" dirty="0" smtClean="0">
                <a:solidFill>
                  <a:srgbClr val="585858"/>
                </a:solidFill>
                <a:latin typeface="+mj-lt"/>
                <a:cs typeface="Century Gothic"/>
              </a:rPr>
              <a:t>ο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υργούς</a:t>
            </a:r>
            <a:r>
              <a:rPr sz="2100" spc="-1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τους.</a:t>
            </a:r>
            <a:r>
              <a:rPr sz="2100" spc="1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Τα</a:t>
            </a:r>
            <a:r>
              <a:rPr sz="2100" spc="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έ</a:t>
            </a:r>
            <a:r>
              <a:rPr sz="21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ρ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γα</a:t>
            </a:r>
            <a:r>
              <a:rPr sz="2100" spc="2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χρησιμοποιή</a:t>
            </a:r>
            <a:r>
              <a:rPr sz="2100" spc="5" dirty="0" smtClean="0">
                <a:solidFill>
                  <a:srgbClr val="585858"/>
                </a:solidFill>
                <a:latin typeface="+mj-lt"/>
                <a:cs typeface="Century Gothic"/>
              </a:rPr>
              <a:t>θ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ηκ</a:t>
            </a:r>
            <a:r>
              <a:rPr sz="2100" spc="5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ν </a:t>
            </a:r>
            <a:r>
              <a:rPr sz="2100" spc="-15" dirty="0" smtClean="0">
                <a:solidFill>
                  <a:srgbClr val="585858"/>
                </a:solidFill>
                <a:latin typeface="+mj-lt"/>
                <a:cs typeface="Century Gothic"/>
              </a:rPr>
              <a:t>σ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το</a:t>
            </a:r>
            <a:r>
              <a:rPr sz="2100" spc="-2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πλαίσιο του</a:t>
            </a:r>
            <a:r>
              <a:rPr sz="2100" spc="1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μ</a:t>
            </a:r>
            <a:r>
              <a:rPr sz="2100" spc="5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θ</a:t>
            </a:r>
            <a:r>
              <a:rPr sz="2100" spc="5" dirty="0" smtClean="0">
                <a:solidFill>
                  <a:srgbClr val="585858"/>
                </a:solidFill>
                <a:latin typeface="+mj-lt"/>
                <a:cs typeface="Century Gothic"/>
              </a:rPr>
              <a:t>ή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μα</a:t>
            </a:r>
            <a:r>
              <a:rPr sz="21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τ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ος</a:t>
            </a:r>
            <a:r>
              <a:rPr sz="2100" spc="-2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αποκλειστικά</a:t>
            </a:r>
            <a:r>
              <a:rPr sz="2100" spc="5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για ε</a:t>
            </a:r>
            <a:r>
              <a:rPr sz="2100" spc="5" dirty="0" smtClean="0">
                <a:solidFill>
                  <a:srgbClr val="585858"/>
                </a:solidFill>
                <a:latin typeface="+mj-lt"/>
                <a:cs typeface="Century Gothic"/>
              </a:rPr>
              <a:t>κ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παιδευτικούς</a:t>
            </a:r>
            <a:r>
              <a:rPr sz="2100" spc="10" dirty="0" smtClean="0">
                <a:solidFill>
                  <a:srgbClr val="585858"/>
                </a:solidFill>
                <a:latin typeface="+mj-lt"/>
                <a:cs typeface="Century Gothic"/>
              </a:rPr>
              <a:t> 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κ</a:t>
            </a:r>
            <a:r>
              <a:rPr sz="2100" spc="5" dirty="0" smtClean="0">
                <a:solidFill>
                  <a:srgbClr val="585858"/>
                </a:solidFill>
                <a:latin typeface="+mj-lt"/>
                <a:cs typeface="Century Gothic"/>
              </a:rPr>
              <a:t>α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ι </a:t>
            </a:r>
            <a:r>
              <a:rPr sz="2100" spc="5" dirty="0" smtClean="0">
                <a:solidFill>
                  <a:srgbClr val="585858"/>
                </a:solidFill>
                <a:latin typeface="+mj-lt"/>
                <a:cs typeface="Century Gothic"/>
              </a:rPr>
              <a:t>μ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η εμπορ</a:t>
            </a:r>
            <a:r>
              <a:rPr sz="21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ι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κούς </a:t>
            </a:r>
            <a:r>
              <a:rPr sz="21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σ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κοπού</a:t>
            </a:r>
            <a:r>
              <a:rPr sz="2100" spc="-10" dirty="0" smtClean="0">
                <a:solidFill>
                  <a:srgbClr val="585858"/>
                </a:solidFill>
                <a:latin typeface="+mj-lt"/>
                <a:cs typeface="Century Gothic"/>
              </a:rPr>
              <a:t>ς</a:t>
            </a:r>
            <a:r>
              <a:rPr sz="2100" spc="0" dirty="0" smtClean="0">
                <a:solidFill>
                  <a:srgbClr val="585858"/>
                </a:solidFill>
                <a:latin typeface="+mj-lt"/>
                <a:cs typeface="Century Gothic"/>
              </a:rPr>
              <a:t>.</a:t>
            </a:r>
            <a:endParaRPr sz="2100" dirty="0">
              <a:latin typeface="+mj-lt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6675119"/>
            <a:ext cx="7999476" cy="182880"/>
          </a:xfrm>
          <a:custGeom>
            <a:avLst/>
            <a:gdLst/>
            <a:ahLst/>
            <a:cxnLst/>
            <a:rect l="l" t="t" r="r" b="b"/>
            <a:pathLst>
              <a:path w="7999476" h="182879">
                <a:moveTo>
                  <a:pt x="0" y="182879"/>
                </a:moveTo>
                <a:lnTo>
                  <a:pt x="7999476" y="182879"/>
                </a:lnTo>
                <a:lnTo>
                  <a:pt x="7999476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E3E6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1000" y="1676400"/>
            <a:ext cx="8458199" cy="19381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000" dirty="0">
              <a:latin typeface="+mj-lt"/>
              <a:cs typeface="Cambria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+mj-lt"/>
                <a:cs typeface="Cambria"/>
              </a:rPr>
              <a:t/>
            </a:r>
            <a:br>
              <a:rPr lang="el-GR" dirty="0" smtClean="0">
                <a:latin typeface="+mj-lt"/>
                <a:cs typeface="Cambria"/>
              </a:rPr>
            </a:br>
            <a:r>
              <a:rPr lang="el-GR" sz="3600" b="1" dirty="0" smtClean="0">
                <a:solidFill>
                  <a:srgbClr val="A63212"/>
                </a:solidFill>
                <a:latin typeface="+mj-lt"/>
                <a:cs typeface="Wingdings 2"/>
              </a:rPr>
              <a:t>Η ανθρωπολογία είναι μια επιστήμη </a:t>
            </a:r>
            <a:r>
              <a:rPr lang="el-GR" sz="3600" b="1" spc="0" dirty="0" smtClean="0">
                <a:solidFill>
                  <a:srgbClr val="A63212"/>
                </a:solidFill>
                <a:latin typeface="+mj-lt"/>
                <a:cs typeface="Cambria"/>
              </a:rPr>
              <a:t>της</a:t>
            </a:r>
            <a:r>
              <a:rPr lang="el-GR" sz="3600" b="1" spc="-15" dirty="0" smtClean="0">
                <a:solidFill>
                  <a:srgbClr val="A63212"/>
                </a:solidFill>
                <a:latin typeface="+mj-lt"/>
                <a:cs typeface="Cambria"/>
              </a:rPr>
              <a:t> </a:t>
            </a:r>
            <a:r>
              <a:rPr lang="el-GR" sz="3600" b="1" spc="0" dirty="0" smtClean="0">
                <a:solidFill>
                  <a:srgbClr val="A63212"/>
                </a:solidFill>
                <a:latin typeface="+mj-lt"/>
                <a:cs typeface="Cambria"/>
              </a:rPr>
              <a:t>νε</a:t>
            </a:r>
            <a:r>
              <a:rPr lang="el-GR" sz="3600" b="1" spc="-110" dirty="0" smtClean="0">
                <a:solidFill>
                  <a:srgbClr val="A63212"/>
                </a:solidFill>
                <a:latin typeface="+mj-lt"/>
                <a:cs typeface="Cambria"/>
              </a:rPr>
              <a:t>ω</a:t>
            </a:r>
            <a:r>
              <a:rPr lang="el-GR" sz="3600" b="1" spc="0" dirty="0" smtClean="0">
                <a:solidFill>
                  <a:srgbClr val="A63212"/>
                </a:solidFill>
                <a:latin typeface="+mj-lt"/>
                <a:cs typeface="Cambria"/>
              </a:rPr>
              <a:t>τερ</a:t>
            </a:r>
            <a:r>
              <a:rPr lang="el-GR" sz="3600" b="1" spc="5" dirty="0" smtClean="0">
                <a:solidFill>
                  <a:srgbClr val="A63212"/>
                </a:solidFill>
                <a:latin typeface="+mj-lt"/>
                <a:cs typeface="Cambria"/>
              </a:rPr>
              <a:t>ι</a:t>
            </a:r>
            <a:r>
              <a:rPr lang="el-GR" sz="3600" b="1" spc="-65" dirty="0" smtClean="0">
                <a:solidFill>
                  <a:srgbClr val="A63212"/>
                </a:solidFill>
                <a:latin typeface="+mj-lt"/>
                <a:cs typeface="Cambria"/>
              </a:rPr>
              <a:t>κ</a:t>
            </a:r>
            <a:r>
              <a:rPr lang="el-GR" sz="3600" b="1" spc="-60" dirty="0" smtClean="0">
                <a:solidFill>
                  <a:srgbClr val="A63212"/>
                </a:solidFill>
                <a:latin typeface="+mj-lt"/>
                <a:cs typeface="Cambria"/>
              </a:rPr>
              <a:t>ό</a:t>
            </a:r>
            <a:r>
              <a:rPr lang="el-GR" sz="3600" b="1" spc="0" dirty="0" smtClean="0">
                <a:solidFill>
                  <a:srgbClr val="A63212"/>
                </a:solidFill>
                <a:latin typeface="+mj-lt"/>
                <a:cs typeface="Cambria"/>
              </a:rPr>
              <a:t>τη</a:t>
            </a:r>
            <a:r>
              <a:rPr lang="el-GR" sz="3600" b="1" spc="-125" dirty="0" smtClean="0">
                <a:solidFill>
                  <a:srgbClr val="A63212"/>
                </a:solidFill>
                <a:latin typeface="+mj-lt"/>
                <a:cs typeface="Cambria"/>
              </a:rPr>
              <a:t>τ</a:t>
            </a:r>
            <a:r>
              <a:rPr lang="el-GR" sz="3600" b="1" spc="-40" dirty="0" smtClean="0">
                <a:solidFill>
                  <a:srgbClr val="A63212"/>
                </a:solidFill>
                <a:latin typeface="+mj-lt"/>
                <a:cs typeface="Cambria"/>
              </a:rPr>
              <a:t>α</a:t>
            </a:r>
            <a:r>
              <a:rPr lang="el-GR" sz="3600" b="1" spc="0" dirty="0" smtClean="0">
                <a:solidFill>
                  <a:srgbClr val="A63212"/>
                </a:solidFill>
                <a:latin typeface="+mj-lt"/>
                <a:cs typeface="Cambria"/>
              </a:rPr>
              <a:t>ς</a:t>
            </a:r>
            <a:r>
              <a:rPr lang="el-GR" dirty="0" smtClean="0">
                <a:latin typeface="+mj-lt"/>
                <a:cs typeface="Cambria"/>
              </a:rPr>
              <a:t/>
            </a:r>
            <a:br>
              <a:rPr lang="el-GR" dirty="0" smtClean="0">
                <a:latin typeface="+mj-lt"/>
                <a:cs typeface="Cambria"/>
              </a:rPr>
            </a:b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O </a:t>
            </a: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άνθρωπος δεν είναι ούτε το παλιότερο ούτε το πιο επίμονο πρόβλημα που έχει απασχολήσει την ανθρώινη διανόηση...» </a:t>
            </a:r>
          </a:p>
          <a:p>
            <a:pPr algn="just"/>
            <a:endParaRPr lang="el-GR" sz="2000" b="1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el-GR" sz="2000" b="1" dirty="0">
                <a:solidFill>
                  <a:schemeClr val="tx1"/>
                </a:solidFill>
                <a:latin typeface="+mj-lt"/>
              </a:rPr>
              <a:t>-</a:t>
            </a: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Μισέλ Φουκώ, </a:t>
            </a:r>
            <a:r>
              <a:rPr lang="el-GR" sz="2000" b="1" i="1" dirty="0" smtClean="0">
                <a:solidFill>
                  <a:schemeClr val="tx1"/>
                </a:solidFill>
                <a:latin typeface="+mj-lt"/>
              </a:rPr>
              <a:t>Οι Λέξεις και τα πράγματα</a:t>
            </a:r>
            <a:r>
              <a:rPr lang="en-US" sz="2000" b="1" i="1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el-GR" sz="2000" b="1" i="1" dirty="0" smtClean="0">
                <a:solidFill>
                  <a:schemeClr val="tx1"/>
                </a:solidFill>
                <a:latin typeface="+mj-lt"/>
              </a:rPr>
              <a:t>Μια 		αρχαιολογία των επιστημών του ανθρώπου</a:t>
            </a:r>
            <a:endParaRPr lang="el-GR" sz="20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6675119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182879"/>
                </a:move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E3E6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114800"/>
            <a:ext cx="8915400" cy="877824"/>
          </a:xfrm>
          <a:custGeom>
            <a:avLst/>
            <a:gdLst/>
            <a:ahLst/>
            <a:cxnLst/>
            <a:rect l="l" t="t" r="r" b="b"/>
            <a:pathLst>
              <a:path w="8915400" h="877824">
                <a:moveTo>
                  <a:pt x="0" y="877824"/>
                </a:moveTo>
                <a:lnTo>
                  <a:pt x="8915400" y="877824"/>
                </a:lnTo>
                <a:lnTo>
                  <a:pt x="8915400" y="0"/>
                </a:lnTo>
                <a:lnTo>
                  <a:pt x="0" y="0"/>
                </a:lnTo>
                <a:lnTo>
                  <a:pt x="0" y="877824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324" y="4480305"/>
            <a:ext cx="3271520" cy="375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D0ED62"/>
                </a:solidFill>
                <a:latin typeface="Cambria"/>
                <a:cs typeface="Cambria"/>
              </a:rPr>
              <a:t>Ο Ηρόδ</a:t>
            </a:r>
            <a:r>
              <a:rPr sz="2400" b="1" spc="-55" dirty="0" smtClean="0">
                <a:solidFill>
                  <a:srgbClr val="D0ED62"/>
                </a:solidFill>
                <a:latin typeface="Cambria"/>
                <a:cs typeface="Cambria"/>
              </a:rPr>
              <a:t>ο</a:t>
            </a:r>
            <a:r>
              <a:rPr sz="2400" b="1" spc="-105" dirty="0" smtClean="0">
                <a:solidFill>
                  <a:srgbClr val="D0ED62"/>
                </a:solidFill>
                <a:latin typeface="Cambria"/>
                <a:cs typeface="Cambria"/>
              </a:rPr>
              <a:t>τ</a:t>
            </a:r>
            <a:r>
              <a:rPr sz="2400" b="1" spc="0" dirty="0" smtClean="0">
                <a:solidFill>
                  <a:srgbClr val="D0ED62"/>
                </a:solidFill>
                <a:latin typeface="Cambria"/>
                <a:cs typeface="Cambria"/>
              </a:rPr>
              <a:t>ος</a:t>
            </a:r>
            <a:r>
              <a:rPr sz="2400" b="1" spc="5" dirty="0" smtClean="0">
                <a:solidFill>
                  <a:srgbClr val="D0ED62"/>
                </a:solidFill>
                <a:latin typeface="Cambria"/>
                <a:cs typeface="Cambria"/>
              </a:rPr>
              <a:t> </a:t>
            </a:r>
            <a:r>
              <a:rPr sz="2400" spc="-15" dirty="0" smtClean="0">
                <a:solidFill>
                  <a:srgbClr val="D0ED62"/>
                </a:solidFill>
                <a:latin typeface="Cambria"/>
                <a:cs typeface="Cambria"/>
              </a:rPr>
              <a:t>(5</a:t>
            </a:r>
            <a:r>
              <a:rPr sz="2400" spc="-15" baseline="24305" dirty="0" smtClean="0">
                <a:solidFill>
                  <a:srgbClr val="D0ED62"/>
                </a:solidFill>
                <a:latin typeface="Cambria"/>
                <a:cs typeface="Cambria"/>
              </a:rPr>
              <a:t>ος</a:t>
            </a:r>
            <a:r>
              <a:rPr sz="2400" spc="240" baseline="24305" dirty="0" smtClean="0">
                <a:solidFill>
                  <a:srgbClr val="D0ED62"/>
                </a:solidFill>
                <a:latin typeface="Cambria"/>
                <a:cs typeface="Cambria"/>
              </a:rPr>
              <a:t> </a:t>
            </a:r>
            <a:r>
              <a:rPr sz="2400" spc="0" dirty="0" smtClean="0">
                <a:solidFill>
                  <a:srgbClr val="D0ED62"/>
                </a:solidFill>
                <a:latin typeface="Cambria"/>
                <a:cs typeface="Cambria"/>
              </a:rPr>
              <a:t>αι. π.χ.)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5001767"/>
            <a:ext cx="8001000" cy="1856232"/>
          </a:xfrm>
          <a:custGeom>
            <a:avLst/>
            <a:gdLst/>
            <a:ahLst/>
            <a:cxnLst/>
            <a:rect l="l" t="t" r="r" b="b"/>
            <a:pathLst>
              <a:path w="8001000" h="1856231">
                <a:moveTo>
                  <a:pt x="0" y="1856232"/>
                </a:moveTo>
                <a:lnTo>
                  <a:pt x="8001000" y="1856232"/>
                </a:lnTo>
                <a:lnTo>
                  <a:pt x="8001000" y="0"/>
                </a:lnTo>
                <a:lnTo>
                  <a:pt x="0" y="0"/>
                </a:lnTo>
                <a:lnTo>
                  <a:pt x="0" y="1856232"/>
                </a:lnTo>
                <a:close/>
              </a:path>
            </a:pathLst>
          </a:custGeom>
          <a:solidFill>
            <a:srgbClr val="E3E6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94612" y="5131053"/>
            <a:ext cx="7319645" cy="1289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 smtClean="0">
                <a:solidFill>
                  <a:srgbClr val="000000"/>
                </a:solidFill>
                <a:latin typeface="+mj-lt"/>
                <a:cs typeface="Calibri"/>
              </a:rPr>
              <a:t>Δει</a:t>
            </a:r>
            <a:r>
              <a:rPr sz="2400" spc="20" dirty="0" smtClean="0">
                <a:solidFill>
                  <a:srgbClr val="000000"/>
                </a:solidFill>
                <a:latin typeface="+mj-lt"/>
                <a:cs typeface="Calibri"/>
              </a:rPr>
              <a:t>ν</a:t>
            </a:r>
            <a:r>
              <a:rPr sz="2400" spc="-15" dirty="0" smtClean="0">
                <a:solidFill>
                  <a:srgbClr val="000000"/>
                </a:solidFill>
                <a:latin typeface="+mj-lt"/>
                <a:cs typeface="Calibri"/>
              </a:rPr>
              <a:t>ός</a:t>
            </a:r>
            <a:r>
              <a:rPr sz="2400" spc="15" dirty="0" smtClean="0">
                <a:solidFill>
                  <a:srgbClr val="000000"/>
                </a:solidFill>
                <a:latin typeface="+mj-lt"/>
                <a:cs typeface="Calibri"/>
              </a:rPr>
              <a:t> </a:t>
            </a:r>
            <a:r>
              <a:rPr sz="2400" spc="-15" dirty="0" smtClean="0">
                <a:solidFill>
                  <a:srgbClr val="000000"/>
                </a:solidFill>
                <a:latin typeface="+mj-lt"/>
                <a:cs typeface="Calibri"/>
              </a:rPr>
              <a:t>ταξι</a:t>
            </a:r>
            <a:r>
              <a:rPr sz="2400" spc="-30" dirty="0" smtClean="0">
                <a:solidFill>
                  <a:srgbClr val="000000"/>
                </a:solidFill>
                <a:latin typeface="+mj-lt"/>
                <a:cs typeface="Calibri"/>
              </a:rPr>
              <a:t>δ</a:t>
            </a:r>
            <a:r>
              <a:rPr sz="2400" spc="-15" dirty="0" smtClean="0">
                <a:solidFill>
                  <a:srgbClr val="000000"/>
                </a:solidFill>
                <a:latin typeface="+mj-lt"/>
                <a:cs typeface="Calibri"/>
              </a:rPr>
              <a:t>ιώτης</a:t>
            </a:r>
            <a:r>
              <a:rPr sz="2400" spc="-10" dirty="0" smtClean="0">
                <a:solidFill>
                  <a:srgbClr val="000000"/>
                </a:solidFill>
                <a:latin typeface="+mj-lt"/>
                <a:cs typeface="Calibri"/>
              </a:rPr>
              <a:t>.</a:t>
            </a:r>
            <a:r>
              <a:rPr sz="2400" spc="55" dirty="0" smtClean="0">
                <a:solidFill>
                  <a:srgbClr val="000000"/>
                </a:solidFill>
                <a:latin typeface="+mj-lt"/>
                <a:cs typeface="Calibri"/>
              </a:rPr>
              <a:t> </a:t>
            </a:r>
            <a:r>
              <a:rPr sz="2400" spc="-125" dirty="0" smtClean="0">
                <a:solidFill>
                  <a:srgbClr val="000000"/>
                </a:solidFill>
                <a:latin typeface="+mj-lt"/>
                <a:cs typeface="Calibri"/>
              </a:rPr>
              <a:t>Σ</a:t>
            </a:r>
            <a:r>
              <a:rPr sz="2400" spc="-15" dirty="0" smtClean="0">
                <a:solidFill>
                  <a:srgbClr val="000000"/>
                </a:solidFill>
                <a:latin typeface="+mj-lt"/>
                <a:cs typeface="Calibri"/>
              </a:rPr>
              <a:t>τις</a:t>
            </a:r>
            <a:r>
              <a:rPr sz="2400" spc="5" dirty="0" smtClean="0">
                <a:solidFill>
                  <a:srgbClr val="000000"/>
                </a:solidFill>
                <a:latin typeface="+mj-lt"/>
                <a:cs typeface="Calibri"/>
              </a:rPr>
              <a:t> </a:t>
            </a:r>
            <a:r>
              <a:rPr sz="2400" i="1" spc="-10" dirty="0" smtClean="0">
                <a:solidFill>
                  <a:srgbClr val="000000"/>
                </a:solidFill>
                <a:latin typeface="+mj-lt"/>
                <a:cs typeface="Calibri"/>
              </a:rPr>
              <a:t>Ι</a:t>
            </a:r>
            <a:r>
              <a:rPr sz="2400" i="1" spc="-90" dirty="0" smtClean="0">
                <a:solidFill>
                  <a:srgbClr val="000000"/>
                </a:solidFill>
                <a:latin typeface="+mj-lt"/>
                <a:cs typeface="Calibri"/>
              </a:rPr>
              <a:t>σ</a:t>
            </a:r>
            <a:r>
              <a:rPr sz="2400" i="1" spc="-130" dirty="0" smtClean="0">
                <a:solidFill>
                  <a:srgbClr val="000000"/>
                </a:solidFill>
                <a:latin typeface="+mj-lt"/>
                <a:cs typeface="Calibri"/>
              </a:rPr>
              <a:t>τ</a:t>
            </a:r>
            <a:r>
              <a:rPr sz="2400" i="1" spc="-15" dirty="0" smtClean="0">
                <a:solidFill>
                  <a:srgbClr val="000000"/>
                </a:solidFill>
                <a:latin typeface="+mj-lt"/>
                <a:cs typeface="Calibri"/>
              </a:rPr>
              <a:t>ορίε</a:t>
            </a:r>
            <a:r>
              <a:rPr sz="2400" i="1" spc="-10" dirty="0" smtClean="0">
                <a:solidFill>
                  <a:srgbClr val="000000"/>
                </a:solidFill>
                <a:latin typeface="+mj-lt"/>
                <a:cs typeface="Calibri"/>
              </a:rPr>
              <a:t>ς</a:t>
            </a:r>
            <a:r>
              <a:rPr sz="2400" spc="-10" dirty="0" smtClean="0">
                <a:solidFill>
                  <a:srgbClr val="000000"/>
                </a:solidFill>
                <a:latin typeface="+mj-lt"/>
                <a:cs typeface="Calibri"/>
              </a:rPr>
              <a:t>,</a:t>
            </a:r>
            <a:r>
              <a:rPr sz="2400" spc="5" dirty="0" smtClean="0">
                <a:solidFill>
                  <a:srgbClr val="000000"/>
                </a:solidFill>
                <a:latin typeface="+mj-lt"/>
                <a:cs typeface="Calibri"/>
              </a:rPr>
              <a:t> </a:t>
            </a:r>
            <a:r>
              <a:rPr sz="2400" spc="-15" dirty="0" smtClean="0">
                <a:solidFill>
                  <a:srgbClr val="000000"/>
                </a:solidFill>
                <a:latin typeface="+mj-lt"/>
                <a:cs typeface="Calibri"/>
              </a:rPr>
              <a:t>οι</a:t>
            </a:r>
            <a:r>
              <a:rPr sz="2400" spc="5" dirty="0" smtClean="0">
                <a:solidFill>
                  <a:srgbClr val="000000"/>
                </a:solidFill>
                <a:latin typeface="+mj-lt"/>
                <a:cs typeface="Calibri"/>
              </a:rPr>
              <a:t> </a:t>
            </a:r>
            <a:r>
              <a:rPr sz="2400" spc="-20" dirty="0" smtClean="0">
                <a:solidFill>
                  <a:srgbClr val="000000"/>
                </a:solidFill>
                <a:latin typeface="+mj-lt"/>
                <a:cs typeface="Calibri"/>
              </a:rPr>
              <a:t>πρώτ</a:t>
            </a:r>
            <a:r>
              <a:rPr sz="2400" spc="-30" dirty="0" smtClean="0">
                <a:solidFill>
                  <a:srgbClr val="000000"/>
                </a:solidFill>
                <a:latin typeface="+mj-lt"/>
                <a:cs typeface="Calibri"/>
              </a:rPr>
              <a:t>ε</a:t>
            </a:r>
            <a:r>
              <a:rPr sz="2400" spc="-15" dirty="0" smtClean="0">
                <a:solidFill>
                  <a:srgbClr val="000000"/>
                </a:solidFill>
                <a:latin typeface="+mj-lt"/>
                <a:cs typeface="Calibri"/>
              </a:rPr>
              <a:t>ς π</a:t>
            </a:r>
            <a:r>
              <a:rPr sz="2400" spc="-30" dirty="0" smtClean="0">
                <a:solidFill>
                  <a:srgbClr val="000000"/>
                </a:solidFill>
                <a:latin typeface="+mj-lt"/>
                <a:cs typeface="Calibri"/>
              </a:rPr>
              <a:t>ε</a:t>
            </a:r>
            <a:r>
              <a:rPr sz="2400" spc="-15" dirty="0" smtClean="0">
                <a:solidFill>
                  <a:srgbClr val="000000"/>
                </a:solidFill>
                <a:latin typeface="+mj-lt"/>
                <a:cs typeface="Calibri"/>
              </a:rPr>
              <a:t>ρι</a:t>
            </a:r>
            <a:r>
              <a:rPr sz="2400" spc="-70" dirty="0" smtClean="0">
                <a:solidFill>
                  <a:srgbClr val="000000"/>
                </a:solidFill>
                <a:latin typeface="+mj-lt"/>
                <a:cs typeface="Calibri"/>
              </a:rPr>
              <a:t>γ</a:t>
            </a:r>
            <a:r>
              <a:rPr sz="2400" spc="-15" dirty="0" smtClean="0">
                <a:solidFill>
                  <a:srgbClr val="000000"/>
                </a:solidFill>
                <a:latin typeface="+mj-lt"/>
                <a:cs typeface="Calibri"/>
              </a:rPr>
              <a:t>ραφές</a:t>
            </a:r>
            <a:r>
              <a:rPr sz="2400" spc="15" dirty="0" smtClean="0">
                <a:solidFill>
                  <a:srgbClr val="000000"/>
                </a:solidFill>
                <a:latin typeface="+mj-lt"/>
                <a:cs typeface="Calibri"/>
              </a:rPr>
              <a:t> </a:t>
            </a:r>
            <a:r>
              <a:rPr sz="2400" spc="-15" dirty="0" smtClean="0">
                <a:solidFill>
                  <a:srgbClr val="000000"/>
                </a:solidFill>
                <a:latin typeface="+mj-lt"/>
                <a:cs typeface="Calibri"/>
              </a:rPr>
              <a:t>διαφορ</a:t>
            </a:r>
            <a:r>
              <a:rPr sz="2400" spc="-30" dirty="0" smtClean="0">
                <a:solidFill>
                  <a:srgbClr val="000000"/>
                </a:solidFill>
                <a:latin typeface="+mj-lt"/>
                <a:cs typeface="Calibri"/>
              </a:rPr>
              <a:t>ε</a:t>
            </a:r>
            <a:r>
              <a:rPr sz="2400" spc="-15" dirty="0" smtClean="0">
                <a:solidFill>
                  <a:srgbClr val="000000"/>
                </a:solidFill>
                <a:latin typeface="+mj-lt"/>
                <a:cs typeface="Calibri"/>
              </a:rPr>
              <a:t>τι</a:t>
            </a:r>
            <a:r>
              <a:rPr sz="2400" spc="35" dirty="0" smtClean="0">
                <a:solidFill>
                  <a:srgbClr val="000000"/>
                </a:solidFill>
                <a:latin typeface="+mj-lt"/>
                <a:cs typeface="Calibri"/>
              </a:rPr>
              <a:t>κ</a:t>
            </a:r>
            <a:r>
              <a:rPr sz="2400" spc="-20" dirty="0" smtClean="0">
                <a:solidFill>
                  <a:srgbClr val="000000"/>
                </a:solidFill>
                <a:latin typeface="+mj-lt"/>
                <a:cs typeface="Calibri"/>
              </a:rPr>
              <a:t>ών</a:t>
            </a:r>
            <a:r>
              <a:rPr sz="2400" spc="20" dirty="0" smtClean="0">
                <a:solidFill>
                  <a:srgbClr val="000000"/>
                </a:solidFill>
                <a:latin typeface="+mj-lt"/>
                <a:cs typeface="Calibri"/>
              </a:rPr>
              <a:t> </a:t>
            </a:r>
            <a:r>
              <a:rPr sz="2400" spc="-15" dirty="0" smtClean="0">
                <a:solidFill>
                  <a:srgbClr val="000000"/>
                </a:solidFill>
                <a:latin typeface="+mj-lt"/>
                <a:cs typeface="Calibri"/>
              </a:rPr>
              <a:t>πολι</a:t>
            </a:r>
            <a:r>
              <a:rPr sz="2400" spc="-25" dirty="0" smtClean="0">
                <a:solidFill>
                  <a:srgbClr val="000000"/>
                </a:solidFill>
                <a:latin typeface="+mj-lt"/>
                <a:cs typeface="Calibri"/>
              </a:rPr>
              <a:t>τ</a:t>
            </a:r>
            <a:r>
              <a:rPr sz="2400" spc="-15" dirty="0" smtClean="0">
                <a:solidFill>
                  <a:srgbClr val="000000"/>
                </a:solidFill>
                <a:latin typeface="+mj-lt"/>
                <a:cs typeface="Calibri"/>
              </a:rPr>
              <a:t>ισ</a:t>
            </a:r>
            <a:r>
              <a:rPr sz="2400" spc="-35" dirty="0" smtClean="0">
                <a:solidFill>
                  <a:srgbClr val="000000"/>
                </a:solidFill>
                <a:latin typeface="+mj-lt"/>
                <a:cs typeface="Calibri"/>
              </a:rPr>
              <a:t>μ</a:t>
            </a:r>
            <a:r>
              <a:rPr sz="2400" spc="-15" dirty="0" smtClean="0">
                <a:solidFill>
                  <a:srgbClr val="000000"/>
                </a:solidFill>
                <a:latin typeface="+mj-lt"/>
                <a:cs typeface="Calibri"/>
              </a:rPr>
              <a:t>ών,</a:t>
            </a:r>
            <a:r>
              <a:rPr sz="2400" spc="20" dirty="0" smtClean="0">
                <a:solidFill>
                  <a:srgbClr val="000000"/>
                </a:solidFill>
                <a:latin typeface="+mj-lt"/>
                <a:cs typeface="Calibri"/>
              </a:rPr>
              <a:t> </a:t>
            </a:r>
            <a:r>
              <a:rPr sz="2400" spc="-15" dirty="0" smtClean="0">
                <a:solidFill>
                  <a:srgbClr val="000000"/>
                </a:solidFill>
                <a:latin typeface="+mj-lt"/>
                <a:cs typeface="Calibri"/>
              </a:rPr>
              <a:t>με </a:t>
            </a:r>
            <a:r>
              <a:rPr sz="2400" spc="-30" dirty="0" smtClean="0">
                <a:solidFill>
                  <a:srgbClr val="000000"/>
                </a:solidFill>
                <a:latin typeface="+mj-lt"/>
                <a:cs typeface="Calibri"/>
              </a:rPr>
              <a:t>β</a:t>
            </a:r>
            <a:r>
              <a:rPr sz="2400" spc="-20" dirty="0" smtClean="0">
                <a:solidFill>
                  <a:srgbClr val="000000"/>
                </a:solidFill>
                <a:latin typeface="+mj-lt"/>
                <a:cs typeface="Calibri"/>
              </a:rPr>
              <a:t>άση</a:t>
            </a:r>
            <a:r>
              <a:rPr sz="2400" spc="-15" dirty="0" smtClean="0">
                <a:solidFill>
                  <a:srgbClr val="000000"/>
                </a:solidFill>
                <a:latin typeface="+mj-lt"/>
                <a:cs typeface="Calibri"/>
              </a:rPr>
              <a:t> παρατηρή</a:t>
            </a:r>
            <a:r>
              <a:rPr sz="2400" spc="-20" dirty="0" smtClean="0">
                <a:solidFill>
                  <a:srgbClr val="000000"/>
                </a:solidFill>
                <a:latin typeface="+mj-lt"/>
                <a:cs typeface="Calibri"/>
              </a:rPr>
              <a:t>σ</a:t>
            </a:r>
            <a:r>
              <a:rPr sz="2400" spc="-25" dirty="0" smtClean="0">
                <a:solidFill>
                  <a:srgbClr val="000000"/>
                </a:solidFill>
                <a:latin typeface="+mj-lt"/>
                <a:cs typeface="Calibri"/>
              </a:rPr>
              <a:t>ε</a:t>
            </a:r>
            <a:r>
              <a:rPr sz="2400" spc="-10" dirty="0" smtClean="0">
                <a:solidFill>
                  <a:srgbClr val="000000"/>
                </a:solidFill>
                <a:latin typeface="+mj-lt"/>
                <a:cs typeface="Calibri"/>
              </a:rPr>
              <a:t>ις</a:t>
            </a:r>
            <a:r>
              <a:rPr sz="2400" spc="30" dirty="0" smtClean="0">
                <a:solidFill>
                  <a:srgbClr val="000000"/>
                </a:solidFill>
                <a:latin typeface="+mj-lt"/>
                <a:cs typeface="Calibri"/>
              </a:rPr>
              <a:t> </a:t>
            </a:r>
            <a:r>
              <a:rPr sz="2400" spc="-15" dirty="0" smtClean="0">
                <a:solidFill>
                  <a:srgbClr val="000000"/>
                </a:solidFill>
                <a:latin typeface="+mj-lt"/>
                <a:cs typeface="Calibri"/>
              </a:rPr>
              <a:t>του</a:t>
            </a:r>
            <a:r>
              <a:rPr sz="2400" spc="-5" dirty="0" smtClean="0">
                <a:solidFill>
                  <a:srgbClr val="000000"/>
                </a:solidFill>
                <a:latin typeface="+mj-lt"/>
                <a:cs typeface="Calibri"/>
              </a:rPr>
              <a:t> </a:t>
            </a:r>
            <a:r>
              <a:rPr sz="2400" spc="-20" dirty="0" smtClean="0">
                <a:solidFill>
                  <a:srgbClr val="000000"/>
                </a:solidFill>
                <a:latin typeface="+mj-lt"/>
                <a:cs typeface="Calibri"/>
              </a:rPr>
              <a:t>ή</a:t>
            </a:r>
            <a:r>
              <a:rPr sz="2400" spc="10" dirty="0" smtClean="0">
                <a:solidFill>
                  <a:srgbClr val="000000"/>
                </a:solidFill>
                <a:latin typeface="+mj-lt"/>
                <a:cs typeface="Calibri"/>
              </a:rPr>
              <a:t> </a:t>
            </a:r>
            <a:r>
              <a:rPr sz="2400" spc="-20" dirty="0" smtClean="0">
                <a:solidFill>
                  <a:srgbClr val="000000"/>
                </a:solidFill>
                <a:latin typeface="+mj-lt"/>
                <a:cs typeface="Calibri"/>
              </a:rPr>
              <a:t>πληροφ</a:t>
            </a:r>
            <a:r>
              <a:rPr sz="2400" spc="-10" dirty="0" smtClean="0">
                <a:solidFill>
                  <a:srgbClr val="000000"/>
                </a:solidFill>
                <a:latin typeface="+mj-lt"/>
                <a:cs typeface="Calibri"/>
              </a:rPr>
              <a:t>ο</a:t>
            </a:r>
            <a:r>
              <a:rPr sz="2400" spc="-15" dirty="0" smtClean="0">
                <a:solidFill>
                  <a:srgbClr val="000000"/>
                </a:solidFill>
                <a:latin typeface="+mj-lt"/>
                <a:cs typeface="Calibri"/>
              </a:rPr>
              <a:t>ρίες</a:t>
            </a:r>
            <a:r>
              <a:rPr sz="2400" spc="-10" dirty="0" smtClean="0">
                <a:solidFill>
                  <a:srgbClr val="000000"/>
                </a:solidFill>
                <a:latin typeface="+mj-lt"/>
                <a:cs typeface="Calibri"/>
              </a:rPr>
              <a:t> </a:t>
            </a:r>
            <a:r>
              <a:rPr sz="2400" spc="-15" dirty="0" smtClean="0">
                <a:solidFill>
                  <a:srgbClr val="000000"/>
                </a:solidFill>
                <a:latin typeface="+mj-lt"/>
                <a:cs typeface="Calibri"/>
              </a:rPr>
              <a:t>τρί</a:t>
            </a:r>
            <a:r>
              <a:rPr sz="2400" spc="-30" dirty="0" smtClean="0">
                <a:solidFill>
                  <a:srgbClr val="000000"/>
                </a:solidFill>
                <a:latin typeface="+mj-lt"/>
                <a:cs typeface="Calibri"/>
              </a:rPr>
              <a:t>τ</a:t>
            </a:r>
            <a:r>
              <a:rPr sz="2400" spc="-20" dirty="0" smtClean="0">
                <a:solidFill>
                  <a:srgbClr val="000000"/>
                </a:solidFill>
                <a:latin typeface="+mj-lt"/>
                <a:cs typeface="Calibri"/>
              </a:rPr>
              <a:t>ων</a:t>
            </a:r>
            <a:r>
              <a:rPr lang="el-GR" sz="2400" spc="-20" dirty="0" smtClean="0">
                <a:solidFill>
                  <a:srgbClr val="000000"/>
                </a:solidFill>
                <a:latin typeface="+mj-lt"/>
                <a:cs typeface="Calibri"/>
              </a:rPr>
              <a:t>. </a:t>
            </a:r>
            <a:r>
              <a:rPr lang="el-GR" sz="2400" u="sng" spc="0" dirty="0" smtClean="0">
                <a:solidFill>
                  <a:srgbClr val="000000"/>
                </a:solidFill>
                <a:latin typeface="+mj-lt"/>
                <a:cs typeface="Calibri"/>
              </a:rPr>
              <a:t>Εμ</a:t>
            </a:r>
            <a:r>
              <a:rPr lang="el-GR" sz="2400" u="sng" spc="10" dirty="0" smtClean="0">
                <a:solidFill>
                  <a:srgbClr val="000000"/>
                </a:solidFill>
                <a:latin typeface="+mj-lt"/>
                <a:cs typeface="Calibri"/>
              </a:rPr>
              <a:t>π</a:t>
            </a:r>
            <a:r>
              <a:rPr lang="el-GR" sz="2400" u="sng" spc="0" dirty="0" smtClean="0">
                <a:solidFill>
                  <a:srgbClr val="000000"/>
                </a:solidFill>
                <a:latin typeface="+mj-lt"/>
                <a:cs typeface="Calibri"/>
              </a:rPr>
              <a:t>ειρι</a:t>
            </a:r>
            <a:r>
              <a:rPr lang="el-GR" sz="2400" u="sng" spc="15" dirty="0" smtClean="0">
                <a:solidFill>
                  <a:srgbClr val="000000"/>
                </a:solidFill>
                <a:latin typeface="+mj-lt"/>
                <a:cs typeface="Calibri"/>
              </a:rPr>
              <a:t>κ</a:t>
            </a:r>
            <a:r>
              <a:rPr lang="el-GR" sz="2400" u="sng" spc="0" dirty="0" smtClean="0">
                <a:solidFill>
                  <a:srgbClr val="000000"/>
                </a:solidFill>
                <a:latin typeface="+mj-lt"/>
                <a:cs typeface="Calibri"/>
              </a:rPr>
              <a:t>ά</a:t>
            </a:r>
            <a:r>
              <a:rPr lang="el-GR" sz="2400" u="sng" spc="-15" dirty="0" smtClean="0">
                <a:solidFill>
                  <a:srgbClr val="000000"/>
                </a:solidFill>
                <a:latin typeface="+mj-lt"/>
                <a:cs typeface="Calibri"/>
              </a:rPr>
              <a:t> </a:t>
            </a:r>
            <a:r>
              <a:rPr lang="el-GR" sz="2400" u="sng" spc="0" dirty="0" smtClean="0">
                <a:solidFill>
                  <a:srgbClr val="000000"/>
                </a:solidFill>
                <a:latin typeface="+mj-lt"/>
                <a:cs typeface="Calibri"/>
              </a:rPr>
              <a:t>δε</a:t>
            </a:r>
            <a:r>
              <a:rPr lang="el-GR" sz="2400" u="sng" spc="-15" dirty="0" smtClean="0">
                <a:solidFill>
                  <a:srgbClr val="000000"/>
                </a:solidFill>
                <a:latin typeface="+mj-lt"/>
                <a:cs typeface="Calibri"/>
              </a:rPr>
              <a:t>δ</a:t>
            </a:r>
            <a:r>
              <a:rPr lang="el-GR" sz="2400" u="sng" spc="0" dirty="0" smtClean="0">
                <a:solidFill>
                  <a:srgbClr val="000000"/>
                </a:solidFill>
                <a:latin typeface="+mj-lt"/>
                <a:cs typeface="Calibri"/>
              </a:rPr>
              <a:t>ομέ</a:t>
            </a:r>
            <a:r>
              <a:rPr lang="el-GR" sz="2400" u="sng" spc="30" dirty="0" smtClean="0">
                <a:solidFill>
                  <a:srgbClr val="000000"/>
                </a:solidFill>
                <a:latin typeface="+mj-lt"/>
                <a:cs typeface="Calibri"/>
              </a:rPr>
              <a:t>ν</a:t>
            </a:r>
            <a:r>
              <a:rPr lang="el-GR" sz="2400" u="sng" spc="0" dirty="0" smtClean="0">
                <a:solidFill>
                  <a:srgbClr val="000000"/>
                </a:solidFill>
                <a:latin typeface="+mj-lt"/>
                <a:cs typeface="Calibri"/>
              </a:rPr>
              <a:t>α</a:t>
            </a:r>
            <a:r>
              <a:rPr lang="el-GR" sz="2400" u="sng" dirty="0">
                <a:solidFill>
                  <a:srgbClr val="000000"/>
                </a:solidFill>
                <a:latin typeface="+mj-lt"/>
                <a:cs typeface="Calibri"/>
              </a:rPr>
              <a:t> </a:t>
            </a:r>
            <a:r>
              <a:rPr lang="el-GR" sz="2400" u="sng" dirty="0" smtClean="0">
                <a:solidFill>
                  <a:srgbClr val="000000"/>
                </a:solidFill>
                <a:latin typeface="+mj-lt"/>
                <a:cs typeface="Calibri"/>
              </a:rPr>
              <a:t>(</a:t>
            </a:r>
            <a:r>
              <a:rPr lang="el-GR" sz="2400" u="sng" spc="-35" dirty="0" smtClean="0">
                <a:solidFill>
                  <a:srgbClr val="000000"/>
                </a:solidFill>
                <a:latin typeface="+mj-lt"/>
                <a:cs typeface="Calibri"/>
              </a:rPr>
              <a:t>χ</a:t>
            </a:r>
            <a:r>
              <a:rPr lang="el-GR" sz="2400" u="sng" spc="0" dirty="0" smtClean="0">
                <a:solidFill>
                  <a:srgbClr val="000000"/>
                </a:solidFill>
                <a:latin typeface="+mj-lt"/>
                <a:cs typeface="Calibri"/>
              </a:rPr>
              <a:t>ωρίς</a:t>
            </a:r>
            <a:r>
              <a:rPr lang="el-GR" sz="2400" u="sng" spc="-25" dirty="0" smtClean="0">
                <a:solidFill>
                  <a:srgbClr val="000000"/>
                </a:solidFill>
                <a:latin typeface="+mj-lt"/>
                <a:cs typeface="Calibri"/>
              </a:rPr>
              <a:t> </a:t>
            </a:r>
            <a:r>
              <a:rPr lang="el-GR" sz="2400" u="sng" spc="0" dirty="0" smtClean="0">
                <a:solidFill>
                  <a:srgbClr val="000000"/>
                </a:solidFill>
                <a:latin typeface="+mj-lt"/>
                <a:cs typeface="Calibri"/>
              </a:rPr>
              <a:t>θε</a:t>
            </a:r>
            <a:r>
              <a:rPr lang="el-GR" sz="2400" u="sng" spc="-15" dirty="0" smtClean="0">
                <a:solidFill>
                  <a:srgbClr val="000000"/>
                </a:solidFill>
                <a:latin typeface="+mj-lt"/>
                <a:cs typeface="Calibri"/>
              </a:rPr>
              <a:t>ω</a:t>
            </a:r>
            <a:r>
              <a:rPr lang="el-GR" sz="2400" u="sng" spc="0" dirty="0" smtClean="0">
                <a:solidFill>
                  <a:srgbClr val="000000"/>
                </a:solidFill>
                <a:latin typeface="+mj-lt"/>
                <a:cs typeface="Calibri"/>
              </a:rPr>
              <a:t>ρία</a:t>
            </a:r>
            <a:r>
              <a:rPr lang="el-GR" sz="2400" u="sng" spc="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lang="el-GR" sz="2400" u="sng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12700" marR="12700">
              <a:lnSpc>
                <a:spcPct val="100000"/>
              </a:lnSpc>
            </a:pPr>
            <a:endParaRPr sz="2800" dirty="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6591" y="1130808"/>
            <a:ext cx="7988808" cy="2979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 smtClean="0">
                <a:solidFill>
                  <a:schemeClr val="accent1"/>
                </a:solidFill>
                <a:cs typeface="Calibri"/>
              </a:rPr>
              <a:t>Ζαν-Ζακ Ρουσώ (1712-1778)</a:t>
            </a:r>
            <a:r>
              <a:rPr lang="el-GR" dirty="0" smtClean="0">
                <a:cs typeface="Cambria"/>
              </a:rPr>
              <a:t/>
            </a:r>
            <a:br>
              <a:rPr lang="el-GR" dirty="0" smtClean="0">
                <a:cs typeface="Cambria"/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1800" b="1" dirty="0" smtClean="0">
                <a:solidFill>
                  <a:srgbClr val="000000"/>
                </a:solidFill>
                <a:latin typeface="+mj-lt"/>
                <a:cs typeface="Cambria"/>
              </a:rPr>
              <a:t>Πραγματε</a:t>
            </a:r>
            <a:r>
              <a:rPr lang="el-GR" sz="1800" b="1" spc="5" dirty="0" smtClean="0">
                <a:solidFill>
                  <a:srgbClr val="000000"/>
                </a:solidFill>
                <a:latin typeface="+mj-lt"/>
                <a:cs typeface="Cambria"/>
              </a:rPr>
              <a:t>ί</a:t>
            </a:r>
            <a:r>
              <a:rPr lang="el-GR" sz="1800" b="1" dirty="0" smtClean="0">
                <a:solidFill>
                  <a:srgbClr val="000000"/>
                </a:solidFill>
                <a:latin typeface="+mj-lt"/>
                <a:cs typeface="Cambria"/>
              </a:rPr>
              <a:t>α</a:t>
            </a:r>
            <a:r>
              <a:rPr lang="el-GR" sz="1800" b="1" spc="-10" dirty="0" smtClean="0">
                <a:solidFill>
                  <a:srgbClr val="000000"/>
                </a:solidFill>
                <a:latin typeface="+mj-lt"/>
                <a:cs typeface="Cambria"/>
              </a:rPr>
              <a:t> </a:t>
            </a:r>
            <a:r>
              <a:rPr lang="el-GR" sz="1800" b="1" dirty="0" smtClean="0">
                <a:solidFill>
                  <a:srgbClr val="000000"/>
                </a:solidFill>
                <a:latin typeface="+mj-lt"/>
                <a:cs typeface="Cambria"/>
              </a:rPr>
              <a:t>π</a:t>
            </a:r>
            <a:r>
              <a:rPr lang="el-GR" sz="1800" b="1" spc="5" dirty="0" smtClean="0">
                <a:solidFill>
                  <a:srgbClr val="000000"/>
                </a:solidFill>
                <a:latin typeface="+mj-lt"/>
                <a:cs typeface="Cambria"/>
              </a:rPr>
              <a:t>ε</a:t>
            </a:r>
            <a:r>
              <a:rPr lang="el-GR" sz="1800" b="1" dirty="0" smtClean="0">
                <a:solidFill>
                  <a:srgbClr val="000000"/>
                </a:solidFill>
                <a:latin typeface="+mj-lt"/>
                <a:cs typeface="Cambria"/>
              </a:rPr>
              <a:t>ρί</a:t>
            </a:r>
            <a:r>
              <a:rPr lang="el-GR" sz="1800" b="1" spc="-10" dirty="0" smtClean="0">
                <a:solidFill>
                  <a:srgbClr val="000000"/>
                </a:solidFill>
                <a:latin typeface="+mj-lt"/>
                <a:cs typeface="Cambria"/>
              </a:rPr>
              <a:t> </a:t>
            </a:r>
            <a:r>
              <a:rPr lang="el-GR" sz="1800" b="1" dirty="0" smtClean="0">
                <a:solidFill>
                  <a:srgbClr val="000000"/>
                </a:solidFill>
                <a:latin typeface="+mj-lt"/>
                <a:cs typeface="Cambria"/>
              </a:rPr>
              <a:t>της </a:t>
            </a:r>
            <a:r>
              <a:rPr lang="el-GR" sz="1800" b="1" spc="-50" dirty="0" smtClean="0">
                <a:solidFill>
                  <a:srgbClr val="000000"/>
                </a:solidFill>
                <a:latin typeface="+mj-lt"/>
                <a:cs typeface="Cambria"/>
              </a:rPr>
              <a:t>κ</a:t>
            </a:r>
            <a:r>
              <a:rPr lang="el-GR" sz="1800" b="1" dirty="0" smtClean="0">
                <a:solidFill>
                  <a:srgbClr val="000000"/>
                </a:solidFill>
                <a:latin typeface="+mj-lt"/>
                <a:cs typeface="Cambria"/>
              </a:rPr>
              <a:t>α</a:t>
            </a:r>
            <a:r>
              <a:rPr lang="el-GR" sz="1800" b="1" spc="-100" dirty="0" smtClean="0">
                <a:solidFill>
                  <a:srgbClr val="000000"/>
                </a:solidFill>
                <a:latin typeface="+mj-lt"/>
                <a:cs typeface="Cambria"/>
              </a:rPr>
              <a:t>τ</a:t>
            </a:r>
            <a:r>
              <a:rPr lang="el-GR" sz="1800" b="1" dirty="0" smtClean="0">
                <a:solidFill>
                  <a:srgbClr val="000000"/>
                </a:solidFill>
                <a:latin typeface="+mj-lt"/>
                <a:cs typeface="Cambria"/>
              </a:rPr>
              <a:t>αγ</a:t>
            </a:r>
            <a:r>
              <a:rPr lang="el-GR" sz="1800" b="1" spc="-60" dirty="0" smtClean="0">
                <a:solidFill>
                  <a:srgbClr val="000000"/>
                </a:solidFill>
                <a:latin typeface="+mj-lt"/>
                <a:cs typeface="Cambria"/>
              </a:rPr>
              <a:t>ω</a:t>
            </a:r>
            <a:r>
              <a:rPr lang="el-GR" sz="1800" b="1" dirty="0" smtClean="0">
                <a:solidFill>
                  <a:srgbClr val="000000"/>
                </a:solidFill>
                <a:latin typeface="+mj-lt"/>
                <a:cs typeface="Cambria"/>
              </a:rPr>
              <a:t>γής</a:t>
            </a:r>
            <a:r>
              <a:rPr lang="el-GR" sz="1800" b="1" spc="-20" dirty="0" smtClean="0">
                <a:solidFill>
                  <a:srgbClr val="000000"/>
                </a:solidFill>
                <a:latin typeface="+mj-lt"/>
                <a:cs typeface="Cambria"/>
              </a:rPr>
              <a:t> </a:t>
            </a:r>
            <a:r>
              <a:rPr lang="el-GR" sz="1800" b="1" spc="-50" dirty="0" smtClean="0">
                <a:solidFill>
                  <a:srgbClr val="000000"/>
                </a:solidFill>
                <a:latin typeface="+mj-lt"/>
                <a:cs typeface="Cambria"/>
              </a:rPr>
              <a:t>κ</a:t>
            </a:r>
            <a:r>
              <a:rPr lang="el-GR" sz="1800" b="1" dirty="0" smtClean="0">
                <a:solidFill>
                  <a:srgbClr val="000000"/>
                </a:solidFill>
                <a:latin typeface="+mj-lt"/>
                <a:cs typeface="Cambria"/>
              </a:rPr>
              <a:t>αι</a:t>
            </a:r>
            <a:r>
              <a:rPr lang="el-GR" sz="1800" b="1" spc="-10" dirty="0" smtClean="0">
                <a:solidFill>
                  <a:srgbClr val="000000"/>
                </a:solidFill>
                <a:latin typeface="+mj-lt"/>
                <a:cs typeface="Cambria"/>
              </a:rPr>
              <a:t> </a:t>
            </a:r>
            <a:r>
              <a:rPr lang="el-GR" sz="1800" b="1" spc="-90" dirty="0" smtClean="0">
                <a:solidFill>
                  <a:srgbClr val="000000"/>
                </a:solidFill>
                <a:latin typeface="+mj-lt"/>
                <a:cs typeface="Cambria"/>
              </a:rPr>
              <a:t>τ</a:t>
            </a:r>
            <a:r>
              <a:rPr lang="el-GR" sz="1800" b="1" dirty="0" smtClean="0">
                <a:solidFill>
                  <a:srgbClr val="000000"/>
                </a:solidFill>
                <a:latin typeface="+mj-lt"/>
                <a:cs typeface="Cambria"/>
              </a:rPr>
              <a:t>ων θε</a:t>
            </a:r>
            <a:r>
              <a:rPr lang="el-GR" sz="1800" b="1" spc="5" dirty="0" smtClean="0">
                <a:solidFill>
                  <a:srgbClr val="000000"/>
                </a:solidFill>
                <a:latin typeface="+mj-lt"/>
                <a:cs typeface="Cambria"/>
              </a:rPr>
              <a:t>μ</a:t>
            </a:r>
            <a:r>
              <a:rPr lang="el-GR" sz="1800" b="1" dirty="0" smtClean="0">
                <a:solidFill>
                  <a:srgbClr val="000000"/>
                </a:solidFill>
                <a:latin typeface="+mj-lt"/>
                <a:cs typeface="Cambria"/>
              </a:rPr>
              <a:t>έ</a:t>
            </a:r>
            <a:r>
              <a:rPr lang="el-GR" sz="1800" b="1" spc="5" dirty="0" smtClean="0">
                <a:solidFill>
                  <a:srgbClr val="000000"/>
                </a:solidFill>
                <a:latin typeface="+mj-lt"/>
                <a:cs typeface="Cambria"/>
              </a:rPr>
              <a:t>λ</a:t>
            </a:r>
            <a:r>
              <a:rPr lang="el-GR" sz="1800" b="1" dirty="0" smtClean="0">
                <a:solidFill>
                  <a:srgbClr val="000000"/>
                </a:solidFill>
                <a:latin typeface="+mj-lt"/>
                <a:cs typeface="Cambria"/>
              </a:rPr>
              <a:t>ιων</a:t>
            </a:r>
            <a:r>
              <a:rPr lang="el-GR" sz="1800" b="1" spc="-20" dirty="0" smtClean="0">
                <a:solidFill>
                  <a:srgbClr val="000000"/>
                </a:solidFill>
                <a:latin typeface="+mj-lt"/>
                <a:cs typeface="Cambria"/>
              </a:rPr>
              <a:t> </a:t>
            </a:r>
            <a:r>
              <a:rPr lang="el-GR" sz="1800" b="1" dirty="0" smtClean="0">
                <a:solidFill>
                  <a:srgbClr val="000000"/>
                </a:solidFill>
                <a:latin typeface="+mj-lt"/>
                <a:cs typeface="Cambria"/>
              </a:rPr>
              <a:t>της αν</a:t>
            </a:r>
            <a:r>
              <a:rPr lang="el-GR" sz="1800" b="1" spc="5" dirty="0" smtClean="0">
                <a:solidFill>
                  <a:srgbClr val="000000"/>
                </a:solidFill>
                <a:latin typeface="+mj-lt"/>
                <a:cs typeface="Cambria"/>
              </a:rPr>
              <a:t>ι</a:t>
            </a:r>
            <a:r>
              <a:rPr lang="el-GR" sz="1800" b="1" dirty="0" smtClean="0">
                <a:solidFill>
                  <a:srgbClr val="000000"/>
                </a:solidFill>
                <a:latin typeface="+mj-lt"/>
                <a:cs typeface="Cambria"/>
              </a:rPr>
              <a:t>σ</a:t>
            </a:r>
            <a:r>
              <a:rPr lang="el-GR" sz="1800" b="1" spc="-55" dirty="0" smtClean="0">
                <a:solidFill>
                  <a:srgbClr val="000000"/>
                </a:solidFill>
                <a:latin typeface="+mj-lt"/>
                <a:cs typeface="Cambria"/>
              </a:rPr>
              <a:t>ό</a:t>
            </a:r>
            <a:r>
              <a:rPr lang="el-GR" sz="1800" b="1" dirty="0" smtClean="0">
                <a:solidFill>
                  <a:srgbClr val="000000"/>
                </a:solidFill>
                <a:latin typeface="+mj-lt"/>
                <a:cs typeface="Cambria"/>
              </a:rPr>
              <a:t>τη</a:t>
            </a:r>
            <a:r>
              <a:rPr lang="el-GR" sz="1800" b="1" spc="-105" dirty="0" smtClean="0">
                <a:solidFill>
                  <a:srgbClr val="000000"/>
                </a:solidFill>
                <a:latin typeface="+mj-lt"/>
                <a:cs typeface="Cambria"/>
              </a:rPr>
              <a:t>τ</a:t>
            </a:r>
            <a:r>
              <a:rPr lang="el-GR" sz="1800" b="1" spc="-25" dirty="0" smtClean="0">
                <a:solidFill>
                  <a:srgbClr val="000000"/>
                </a:solidFill>
                <a:latin typeface="+mj-lt"/>
                <a:cs typeface="Cambria"/>
              </a:rPr>
              <a:t>α</a:t>
            </a:r>
            <a:r>
              <a:rPr lang="el-GR" sz="1800" b="1" dirty="0" smtClean="0">
                <a:solidFill>
                  <a:srgbClr val="000000"/>
                </a:solidFill>
                <a:latin typeface="+mj-lt"/>
                <a:cs typeface="Cambria"/>
              </a:rPr>
              <a:t>ς ανά</a:t>
            </a:r>
            <a:r>
              <a:rPr lang="el-GR" sz="1800" b="1" spc="5" dirty="0" smtClean="0">
                <a:solidFill>
                  <a:srgbClr val="000000"/>
                </a:solidFill>
                <a:latin typeface="+mj-lt"/>
                <a:cs typeface="Cambria"/>
              </a:rPr>
              <a:t>μ</a:t>
            </a:r>
            <a:r>
              <a:rPr lang="el-GR" sz="1800" b="1" dirty="0" smtClean="0">
                <a:solidFill>
                  <a:srgbClr val="000000"/>
                </a:solidFill>
                <a:latin typeface="+mj-lt"/>
                <a:cs typeface="Cambria"/>
              </a:rPr>
              <a:t>εσα σ</a:t>
            </a:r>
            <a:r>
              <a:rPr lang="el-GR" sz="1800" b="1" spc="-105" dirty="0" smtClean="0">
                <a:solidFill>
                  <a:srgbClr val="000000"/>
                </a:solidFill>
                <a:latin typeface="+mj-lt"/>
                <a:cs typeface="Cambria"/>
              </a:rPr>
              <a:t>τ</a:t>
            </a:r>
            <a:r>
              <a:rPr lang="el-GR" sz="1800" b="1" dirty="0" smtClean="0">
                <a:solidFill>
                  <a:srgbClr val="000000"/>
                </a:solidFill>
                <a:latin typeface="+mj-lt"/>
                <a:cs typeface="Cambria"/>
              </a:rPr>
              <a:t>ους</a:t>
            </a:r>
            <a:r>
              <a:rPr lang="el-GR" sz="1800" b="1" spc="-10" dirty="0" smtClean="0">
                <a:solidFill>
                  <a:srgbClr val="000000"/>
                </a:solidFill>
                <a:latin typeface="+mj-lt"/>
                <a:cs typeface="Cambria"/>
              </a:rPr>
              <a:t> </a:t>
            </a:r>
            <a:r>
              <a:rPr lang="el-GR" sz="1800" b="1" dirty="0" smtClean="0">
                <a:solidFill>
                  <a:srgbClr val="000000"/>
                </a:solidFill>
                <a:latin typeface="+mj-lt"/>
                <a:cs typeface="Cambria"/>
              </a:rPr>
              <a:t>ανθρ</a:t>
            </a:r>
            <a:r>
              <a:rPr lang="el-GR" sz="1800" b="1" spc="-45" dirty="0" smtClean="0">
                <a:solidFill>
                  <a:srgbClr val="000000"/>
                </a:solidFill>
                <a:latin typeface="+mj-lt"/>
                <a:cs typeface="Cambria"/>
              </a:rPr>
              <a:t>ώ</a:t>
            </a:r>
            <a:r>
              <a:rPr lang="el-GR" sz="1800" b="1" dirty="0" smtClean="0">
                <a:solidFill>
                  <a:srgbClr val="000000"/>
                </a:solidFill>
                <a:latin typeface="+mj-lt"/>
                <a:cs typeface="Cambria"/>
              </a:rPr>
              <a:t>πους (17</a:t>
            </a:r>
            <a:r>
              <a:rPr lang="el-GR" sz="1800" b="1" spc="-15" dirty="0" smtClean="0">
                <a:solidFill>
                  <a:srgbClr val="000000"/>
                </a:solidFill>
                <a:latin typeface="+mj-lt"/>
                <a:cs typeface="Cambria"/>
              </a:rPr>
              <a:t>5</a:t>
            </a:r>
            <a:r>
              <a:rPr lang="el-GR" sz="1800" b="1" dirty="0" smtClean="0">
                <a:solidFill>
                  <a:srgbClr val="000000"/>
                </a:solidFill>
                <a:latin typeface="+mj-lt"/>
                <a:cs typeface="Cambria"/>
              </a:rPr>
              <a:t>5)</a:t>
            </a:r>
            <a:endParaRPr lang="el-GR" sz="1800" dirty="0" smtClean="0">
              <a:solidFill>
                <a:srgbClr val="000000"/>
              </a:solidFill>
              <a:latin typeface="+mj-lt"/>
              <a:cs typeface="Cambria"/>
            </a:endParaRPr>
          </a:p>
          <a:p>
            <a:endParaRPr lang="en-US" sz="1800" dirty="0">
              <a:latin typeface="+mj-lt"/>
            </a:endParaRPr>
          </a:p>
        </p:txBody>
      </p:sp>
      <p:sp>
        <p:nvSpPr>
          <p:cNvPr id="6" name="object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7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rgbClr val="A63212"/>
                </a:solidFill>
              </a:rPr>
              <a:t>Η ανάγκη για μια </a:t>
            </a:r>
            <a:r>
              <a:rPr lang="el-GR" sz="3600" b="1" dirty="0" smtClean="0">
                <a:solidFill>
                  <a:srgbClr val="A63212"/>
                </a:solidFill>
              </a:rPr>
              <a:t>ανθρωπο-λογία</a:t>
            </a:r>
            <a:endParaRPr lang="en-US" sz="3600" b="1" dirty="0">
              <a:solidFill>
                <a:srgbClr val="A6321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2110" marR="12700" indent="-343535">
              <a:lnSpc>
                <a:spcPct val="100000"/>
              </a:lnSpc>
            </a:pPr>
            <a:r>
              <a:rPr lang="el-GR" dirty="0" smtClean="0">
                <a:solidFill>
                  <a:srgbClr val="000000"/>
                </a:solidFill>
                <a:cs typeface="Cambria"/>
              </a:rPr>
              <a:t>«Η </a:t>
            </a:r>
            <a:r>
              <a:rPr lang="el-GR" dirty="0">
                <a:solidFill>
                  <a:srgbClr val="000000"/>
                </a:solidFill>
                <a:cs typeface="Cambria"/>
              </a:rPr>
              <a:t>πιο</a:t>
            </a:r>
            <a:r>
              <a:rPr lang="el-GR" spc="-20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dirty="0">
                <a:solidFill>
                  <a:srgbClr val="000000"/>
                </a:solidFill>
                <a:cs typeface="Cambria"/>
              </a:rPr>
              <a:t>χρήσι</a:t>
            </a:r>
            <a:r>
              <a:rPr lang="el-GR" spc="5" dirty="0">
                <a:solidFill>
                  <a:srgbClr val="000000"/>
                </a:solidFill>
                <a:cs typeface="Cambria"/>
              </a:rPr>
              <a:t>μ</a:t>
            </a:r>
            <a:r>
              <a:rPr lang="el-GR" dirty="0">
                <a:solidFill>
                  <a:srgbClr val="000000"/>
                </a:solidFill>
                <a:cs typeface="Cambria"/>
              </a:rPr>
              <a:t>η</a:t>
            </a:r>
            <a:r>
              <a:rPr lang="el-GR" spc="-35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dirty="0">
                <a:solidFill>
                  <a:srgbClr val="000000"/>
                </a:solidFill>
                <a:cs typeface="Cambria"/>
              </a:rPr>
              <a:t>μα </a:t>
            </a:r>
            <a:r>
              <a:rPr lang="el-GR" spc="15" dirty="0">
                <a:solidFill>
                  <a:srgbClr val="000000"/>
                </a:solidFill>
                <a:cs typeface="Cambria"/>
              </a:rPr>
              <a:t>κ</a:t>
            </a:r>
            <a:r>
              <a:rPr lang="el-GR" dirty="0">
                <a:solidFill>
                  <a:srgbClr val="000000"/>
                </a:solidFill>
                <a:cs typeface="Cambria"/>
              </a:rPr>
              <a:t>αι</a:t>
            </a:r>
            <a:r>
              <a:rPr lang="el-GR" spc="-10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dirty="0">
                <a:solidFill>
                  <a:srgbClr val="000000"/>
                </a:solidFill>
                <a:cs typeface="Cambria"/>
              </a:rPr>
              <a:t>η </a:t>
            </a:r>
            <a:r>
              <a:rPr lang="el-GR" spc="-15" dirty="0">
                <a:solidFill>
                  <a:srgbClr val="000000"/>
                </a:solidFill>
                <a:cs typeface="Cambria"/>
              </a:rPr>
              <a:t>λ</a:t>
            </a:r>
            <a:r>
              <a:rPr lang="el-GR" dirty="0">
                <a:solidFill>
                  <a:srgbClr val="000000"/>
                </a:solidFill>
                <a:cs typeface="Cambria"/>
              </a:rPr>
              <a:t>ιγότ</a:t>
            </a:r>
            <a:r>
              <a:rPr lang="el-GR" spc="5" dirty="0">
                <a:solidFill>
                  <a:srgbClr val="000000"/>
                </a:solidFill>
                <a:cs typeface="Cambria"/>
              </a:rPr>
              <a:t>ε</a:t>
            </a:r>
            <a:r>
              <a:rPr lang="el-GR" dirty="0">
                <a:solidFill>
                  <a:srgbClr val="000000"/>
                </a:solidFill>
                <a:cs typeface="Cambria"/>
              </a:rPr>
              <a:t>ρη εξελιγμένη</a:t>
            </a:r>
            <a:r>
              <a:rPr lang="el-GR" spc="-15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dirty="0">
                <a:solidFill>
                  <a:srgbClr val="000000"/>
                </a:solidFill>
                <a:cs typeface="Cambria"/>
              </a:rPr>
              <a:t>από</a:t>
            </a:r>
            <a:r>
              <a:rPr lang="el-GR" spc="-10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dirty="0">
                <a:solidFill>
                  <a:srgbClr val="000000"/>
                </a:solidFill>
                <a:cs typeface="Cambria"/>
              </a:rPr>
              <a:t>όλες</a:t>
            </a:r>
            <a:r>
              <a:rPr lang="el-GR" spc="-25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dirty="0">
                <a:solidFill>
                  <a:srgbClr val="000000"/>
                </a:solidFill>
                <a:cs typeface="Cambria"/>
              </a:rPr>
              <a:t>τις</a:t>
            </a:r>
            <a:r>
              <a:rPr lang="el-GR" spc="-20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dirty="0">
                <a:solidFill>
                  <a:srgbClr val="000000"/>
                </a:solidFill>
                <a:cs typeface="Cambria"/>
              </a:rPr>
              <a:t>ανθρώπινες γ</a:t>
            </a:r>
            <a:r>
              <a:rPr lang="el-GR" spc="65" dirty="0">
                <a:solidFill>
                  <a:srgbClr val="000000"/>
                </a:solidFill>
                <a:cs typeface="Cambria"/>
              </a:rPr>
              <a:t>ν</a:t>
            </a:r>
            <a:r>
              <a:rPr lang="el-GR" dirty="0">
                <a:solidFill>
                  <a:srgbClr val="000000"/>
                </a:solidFill>
                <a:cs typeface="Cambria"/>
              </a:rPr>
              <a:t>ώσ</a:t>
            </a:r>
            <a:r>
              <a:rPr lang="el-GR" spc="10" dirty="0">
                <a:solidFill>
                  <a:srgbClr val="000000"/>
                </a:solidFill>
                <a:cs typeface="Cambria"/>
              </a:rPr>
              <a:t>ε</a:t>
            </a:r>
            <a:r>
              <a:rPr lang="el-GR" dirty="0">
                <a:solidFill>
                  <a:srgbClr val="000000"/>
                </a:solidFill>
                <a:cs typeface="Cambria"/>
              </a:rPr>
              <a:t>ις</a:t>
            </a:r>
            <a:r>
              <a:rPr lang="el-GR" spc="-45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dirty="0">
                <a:solidFill>
                  <a:srgbClr val="000000"/>
                </a:solidFill>
                <a:cs typeface="Cambria"/>
              </a:rPr>
              <a:t>μου φαίν</a:t>
            </a:r>
            <a:r>
              <a:rPr lang="el-GR" spc="5" dirty="0">
                <a:solidFill>
                  <a:srgbClr val="000000"/>
                </a:solidFill>
                <a:cs typeface="Cambria"/>
              </a:rPr>
              <a:t>ε</a:t>
            </a:r>
            <a:r>
              <a:rPr lang="el-GR" dirty="0">
                <a:solidFill>
                  <a:srgbClr val="000000"/>
                </a:solidFill>
                <a:cs typeface="Cambria"/>
              </a:rPr>
              <a:t>ται</a:t>
            </a:r>
            <a:r>
              <a:rPr lang="el-GR" spc="-30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dirty="0">
                <a:solidFill>
                  <a:srgbClr val="000000"/>
                </a:solidFill>
                <a:cs typeface="Cambria"/>
              </a:rPr>
              <a:t>πως</a:t>
            </a:r>
            <a:r>
              <a:rPr lang="el-GR" spc="-25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dirty="0">
                <a:solidFill>
                  <a:srgbClr val="000000"/>
                </a:solidFill>
                <a:cs typeface="Cambria"/>
              </a:rPr>
              <a:t>εί</a:t>
            </a:r>
            <a:r>
              <a:rPr lang="el-GR" spc="40" dirty="0">
                <a:solidFill>
                  <a:srgbClr val="000000"/>
                </a:solidFill>
                <a:cs typeface="Cambria"/>
              </a:rPr>
              <a:t>ν</a:t>
            </a:r>
            <a:r>
              <a:rPr lang="el-GR" dirty="0">
                <a:solidFill>
                  <a:srgbClr val="000000"/>
                </a:solidFill>
                <a:cs typeface="Cambria"/>
              </a:rPr>
              <a:t>αι</a:t>
            </a:r>
            <a:r>
              <a:rPr lang="el-GR" spc="-10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dirty="0">
                <a:solidFill>
                  <a:srgbClr val="000000"/>
                </a:solidFill>
                <a:cs typeface="Cambria"/>
              </a:rPr>
              <a:t>η γ</a:t>
            </a:r>
            <a:r>
              <a:rPr lang="el-GR" spc="60" dirty="0">
                <a:solidFill>
                  <a:srgbClr val="000000"/>
                </a:solidFill>
                <a:cs typeface="Cambria"/>
              </a:rPr>
              <a:t>ν</a:t>
            </a:r>
            <a:r>
              <a:rPr lang="el-GR" dirty="0">
                <a:solidFill>
                  <a:srgbClr val="000000"/>
                </a:solidFill>
                <a:cs typeface="Cambria"/>
              </a:rPr>
              <a:t>ώση</a:t>
            </a:r>
            <a:r>
              <a:rPr lang="el-GR" spc="-45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dirty="0">
                <a:solidFill>
                  <a:srgbClr val="000000"/>
                </a:solidFill>
                <a:cs typeface="Cambria"/>
              </a:rPr>
              <a:t>γ</a:t>
            </a:r>
            <a:r>
              <a:rPr lang="el-GR" spc="-15" dirty="0">
                <a:solidFill>
                  <a:srgbClr val="000000"/>
                </a:solidFill>
                <a:cs typeface="Cambria"/>
              </a:rPr>
              <a:t>ύ</a:t>
            </a:r>
            <a:r>
              <a:rPr lang="el-GR" dirty="0">
                <a:solidFill>
                  <a:srgbClr val="000000"/>
                </a:solidFill>
                <a:cs typeface="Cambria"/>
              </a:rPr>
              <a:t>ρω από</a:t>
            </a:r>
            <a:r>
              <a:rPr lang="el-GR" spc="-20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dirty="0">
                <a:solidFill>
                  <a:srgbClr val="000000"/>
                </a:solidFill>
                <a:cs typeface="Cambria"/>
              </a:rPr>
              <a:t>τον</a:t>
            </a:r>
            <a:r>
              <a:rPr lang="el-GR" spc="-25" dirty="0">
                <a:solidFill>
                  <a:srgbClr val="000000"/>
                </a:solidFill>
                <a:cs typeface="Cambria"/>
              </a:rPr>
              <a:t> </a:t>
            </a:r>
            <a:r>
              <a:rPr lang="el-GR" dirty="0">
                <a:solidFill>
                  <a:srgbClr val="000000"/>
                </a:solidFill>
                <a:cs typeface="Cambria"/>
              </a:rPr>
              <a:t>άνθρωπο…</a:t>
            </a:r>
            <a:r>
              <a:rPr lang="el-GR" dirty="0" smtClean="0">
                <a:solidFill>
                  <a:srgbClr val="000000"/>
                </a:solidFill>
                <a:cs typeface="Cambria"/>
              </a:rPr>
              <a:t>»</a:t>
            </a:r>
            <a:r>
              <a:rPr lang="el-GR" dirty="0">
                <a:solidFill>
                  <a:srgbClr val="000000"/>
                </a:solidFill>
                <a:cs typeface="Cambria"/>
              </a:rPr>
              <a:t>	</a:t>
            </a:r>
            <a:r>
              <a:rPr lang="el-GR" dirty="0" smtClean="0">
                <a:solidFill>
                  <a:srgbClr val="000000"/>
                </a:solidFill>
                <a:cs typeface="Cambria"/>
              </a:rPr>
              <a:t>-</a:t>
            </a:r>
            <a:r>
              <a:rPr lang="el-GR" spc="-55" dirty="0">
                <a:solidFill>
                  <a:srgbClr val="000000"/>
                </a:solidFill>
                <a:cs typeface="Cambria"/>
              </a:rPr>
              <a:t>Ρ</a:t>
            </a:r>
            <a:r>
              <a:rPr lang="el-GR" dirty="0">
                <a:solidFill>
                  <a:srgbClr val="000000"/>
                </a:solidFill>
                <a:cs typeface="Cambria"/>
              </a:rPr>
              <a:t>ουσώ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84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2924555"/>
            <a:ext cx="8001000" cy="1711452"/>
          </a:xfrm>
          <a:custGeom>
            <a:avLst/>
            <a:gdLst/>
            <a:ahLst/>
            <a:cxnLst/>
            <a:rect l="l" t="t" r="r" b="b"/>
            <a:pathLst>
              <a:path w="8001000" h="1711452">
                <a:moveTo>
                  <a:pt x="0" y="1711452"/>
                </a:moveTo>
                <a:lnTo>
                  <a:pt x="8001000" y="1711452"/>
                </a:lnTo>
                <a:lnTo>
                  <a:pt x="8001000" y="0"/>
                </a:lnTo>
                <a:lnTo>
                  <a:pt x="0" y="0"/>
                </a:lnTo>
                <a:lnTo>
                  <a:pt x="0" y="1711452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0150" y="4835397"/>
            <a:ext cx="7143750" cy="556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dirty="0" smtClean="0">
                <a:solidFill>
                  <a:srgbClr val="000000"/>
                </a:solidFill>
                <a:latin typeface="Cambria"/>
                <a:cs typeface="Cambria"/>
              </a:rPr>
              <a:t>«Ερευνητ</a:t>
            </a:r>
            <a:r>
              <a:rPr sz="3600" spc="-15" dirty="0" smtClean="0">
                <a:solidFill>
                  <a:srgbClr val="000000"/>
                </a:solidFill>
                <a:latin typeface="Cambria"/>
                <a:cs typeface="Cambria"/>
              </a:rPr>
              <a:t>ι</a:t>
            </a:r>
            <a:r>
              <a:rPr sz="3600" spc="15" dirty="0" smtClean="0">
                <a:solidFill>
                  <a:srgbClr val="000000"/>
                </a:solidFill>
                <a:latin typeface="Cambria"/>
                <a:cs typeface="Cambria"/>
              </a:rPr>
              <a:t>κ</a:t>
            </a:r>
            <a:r>
              <a:rPr sz="3600" spc="0" dirty="0" smtClean="0">
                <a:solidFill>
                  <a:srgbClr val="000000"/>
                </a:solidFill>
                <a:latin typeface="Cambria"/>
                <a:cs typeface="Cambria"/>
              </a:rPr>
              <a:t>ά» </a:t>
            </a:r>
            <a:r>
              <a:rPr sz="3600" spc="-20" dirty="0" smtClean="0">
                <a:solidFill>
                  <a:srgbClr val="000000"/>
                </a:solidFill>
                <a:latin typeface="Cambria"/>
                <a:cs typeface="Cambria"/>
              </a:rPr>
              <a:t>τ</a:t>
            </a:r>
            <a:r>
              <a:rPr sz="3600" spc="0" dirty="0" smtClean="0">
                <a:solidFill>
                  <a:srgbClr val="000000"/>
                </a:solidFill>
                <a:latin typeface="Cambria"/>
                <a:cs typeface="Cambria"/>
              </a:rPr>
              <a:t>αξ</a:t>
            </a:r>
            <a:r>
              <a:rPr sz="3600" spc="-15" dirty="0" smtClean="0">
                <a:solidFill>
                  <a:srgbClr val="000000"/>
                </a:solidFill>
                <a:latin typeface="Cambria"/>
                <a:cs typeface="Cambria"/>
              </a:rPr>
              <a:t>ί</a:t>
            </a:r>
            <a:r>
              <a:rPr sz="3600" spc="0" dirty="0" smtClean="0">
                <a:solidFill>
                  <a:srgbClr val="000000"/>
                </a:solidFill>
                <a:latin typeface="Cambria"/>
                <a:cs typeface="Cambria"/>
              </a:rPr>
              <a:t>δια</a:t>
            </a:r>
            <a:r>
              <a:rPr lang="el-GR" sz="3600" spc="0" dirty="0" smtClean="0">
                <a:solidFill>
                  <a:srgbClr val="000000"/>
                </a:solidFill>
                <a:latin typeface="Cambria"/>
                <a:cs typeface="Cambria"/>
              </a:rPr>
              <a:t> ευρωπα</a:t>
            </a:r>
            <a:r>
              <a:rPr lang="el-GR" sz="3600" dirty="0" smtClean="0">
                <a:solidFill>
                  <a:srgbClr val="000000"/>
                </a:solidFill>
                <a:latin typeface="Cambria"/>
                <a:cs typeface="Cambria"/>
              </a:rPr>
              <a:t>ϊων</a:t>
            </a:r>
            <a:r>
              <a:rPr sz="3600" spc="15" dirty="0" smtClean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600" spc="0" dirty="0" smtClean="0">
                <a:solidFill>
                  <a:srgbClr val="000000"/>
                </a:solidFill>
                <a:latin typeface="Cambria"/>
                <a:cs typeface="Cambria"/>
              </a:rPr>
              <a:t>–</a:t>
            </a:r>
            <a:r>
              <a:rPr sz="3600" spc="-5" dirty="0" smtClean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600" spc="0" dirty="0" smtClean="0">
                <a:solidFill>
                  <a:srgbClr val="000000"/>
                </a:solidFill>
                <a:latin typeface="Cambria"/>
                <a:cs typeface="Cambria"/>
              </a:rPr>
              <a:t>15</a:t>
            </a:r>
            <a:r>
              <a:rPr sz="3600" spc="-30" dirty="0" smtClean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600" spc="0" dirty="0" smtClean="0">
                <a:solidFill>
                  <a:srgbClr val="000000"/>
                </a:solidFill>
                <a:latin typeface="Cambria"/>
                <a:cs typeface="Cambria"/>
              </a:rPr>
              <a:t>αι</a:t>
            </a:r>
            <a:r>
              <a:rPr sz="3600" spc="-5" dirty="0" smtClean="0">
                <a:solidFill>
                  <a:srgbClr val="000000"/>
                </a:solidFill>
                <a:latin typeface="Cambria"/>
                <a:cs typeface="Cambria"/>
              </a:rPr>
              <a:t>.</a:t>
            </a:r>
            <a:r>
              <a:rPr sz="3600" spc="0" dirty="0" smtClean="0">
                <a:solidFill>
                  <a:srgbClr val="000000"/>
                </a:solidFill>
                <a:latin typeface="Cambria"/>
                <a:cs typeface="Cambria"/>
              </a:rPr>
              <a:t>- 18</a:t>
            </a:r>
            <a:r>
              <a:rPr sz="3600" spc="-25" dirty="0" smtClean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600" spc="0" dirty="0" smtClean="0">
                <a:solidFill>
                  <a:srgbClr val="000000"/>
                </a:solidFill>
                <a:latin typeface="Cambria"/>
                <a:cs typeface="Cambria"/>
              </a:rPr>
              <a:t>αι.</a:t>
            </a:r>
            <a:endParaRPr sz="36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0623" y="348995"/>
            <a:ext cx="4485132" cy="3561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284988"/>
            <a:ext cx="4677156" cy="3403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551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512</TotalTime>
  <Words>1367</Words>
  <Application>Microsoft Macintosh PowerPoint</Application>
  <PresentationFormat>On-screen Show (4:3)</PresentationFormat>
  <Paragraphs>158</Paragraphs>
  <Slides>48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Sketchbook</vt:lpstr>
      <vt:lpstr>PowerPoint Presentation</vt:lpstr>
      <vt:lpstr> </vt:lpstr>
      <vt:lpstr>Η ανθρωπολογία συγγενεύει με άλλες κοινωνικές και ανθρωπιστικές επιστήμες</vt:lpstr>
      <vt:lpstr>Αντικείμενο-Πεδίο-Μέθοδος</vt:lpstr>
      <vt:lpstr> Η ανθρωπολογία είναι μια επιστήμη της νεωτερικότητας </vt:lpstr>
      <vt:lpstr>PowerPoint Presentation</vt:lpstr>
      <vt:lpstr>Ζαν-Ζακ Ρουσώ (1712-1778) </vt:lpstr>
      <vt:lpstr>Η ανάγκη για μια ανθρωπο-λογία</vt:lpstr>
      <vt:lpstr>PowerPoint Presentation</vt:lpstr>
      <vt:lpstr>Φυσική ιστορία</vt:lpstr>
      <vt:lpstr>Ο «ευγενής άγριος» (Ρουσσώ)</vt:lpstr>
      <vt:lpstr>ΤΖΟΝ ΛΟΚ (1632 -1704)</vt:lpstr>
      <vt:lpstr>Tabula rasa (άγραφος πίνακας) </vt:lpstr>
      <vt:lpstr>Διαφωτισμός &amp; εμπειρισμός</vt:lpstr>
      <vt:lpstr> Η ιστορία της ανθρωπολογίας (αλλά και των  άλλων ανθρωπιστικών σπουδών) συνδέεται  άμεσα με την ιστορία της σύγχρονης Ευρώπης </vt:lpstr>
      <vt:lpstr>Η βία της αναπαράστασης </vt:lpstr>
      <vt:lpstr>Ταξινομήσεις ανθρώπων</vt:lpstr>
      <vt:lpstr> Μουσεία φυσικής ιστορίας σε αποικιακές μητροπόλεις </vt:lpstr>
      <vt:lpstr>Βικτωριανή εποχή (19ο α.) </vt:lpstr>
      <vt:lpstr>PowerPoint Presentation</vt:lpstr>
      <vt:lpstr>Ο ιστορικός παρτικουλαρισμός του Franz Boas (1858-1942) </vt:lpstr>
      <vt:lpstr>PowerPoint Presentation</vt:lpstr>
      <vt:lpstr> Σε τμήματα Ανθρωπολογίας στις ΗΠΑ  4 Τομείς (4 field) -Πολιτισμική ανθρωπολογία -Αρχαιολογία -Γλωσσολογία -Φυσική ανθρωπολογία</vt:lpstr>
      <vt:lpstr>Κριτική του «εθνογραφικού ρεαλισμού», του «εθνογραφικού παρόντος»</vt:lpstr>
      <vt:lpstr> Κριτική της ανθρωπολογίας  (μέση της δεκ. 1980) </vt:lpstr>
      <vt:lpstr>CANNIBAL TOURS  (DENNIS O’ROURKE, 1988)  </vt:lpstr>
      <vt:lpstr>PowerPoint Presentation</vt:lpstr>
      <vt:lpstr>Εθνογραφία</vt:lpstr>
      <vt:lpstr>PowerPoint Presentation</vt:lpstr>
      <vt:lpstr>Εθνογραφία</vt:lpstr>
      <vt:lpstr>To «πεδίο» </vt:lpstr>
      <vt:lpstr>PowerPoint Presentation</vt:lpstr>
      <vt:lpstr> Ανθρωπολογία = «το πεδίο», επιτόπια έρευνα (“fieldwork”) </vt:lpstr>
      <vt:lpstr>PowerPoint Presentation</vt:lpstr>
      <vt:lpstr>PowerPoint Presentation</vt:lpstr>
      <vt:lpstr>PowerPoint Presentation</vt:lpstr>
      <vt:lpstr>Αργοναύτες του Δυτικού Ειρηνικού , 1922</vt:lpstr>
      <vt:lpstr>PowerPoint Presentation</vt:lpstr>
      <vt:lpstr>PowerPoint Presentation</vt:lpstr>
      <vt:lpstr>PowerPoint Presentation</vt:lpstr>
      <vt:lpstr> Ο Μαλινόφσκι «επί το έργον»</vt:lpstr>
      <vt:lpstr>Βασικές αρχές της «κλασικής» επιτόπιας έρευνας</vt:lpstr>
      <vt:lpstr>Εθνογραφικά δεδομένα</vt:lpstr>
      <vt:lpstr>PowerPoint Presentation</vt:lpstr>
      <vt:lpstr>Το πεδίο ως σχέση, ως συστηματική παρατήρηση και προσοχή της ζωής γύρω μας, όχι ως ξεχωριστό «μέρος»</vt:lpstr>
      <vt:lpstr> Χρηματοδότηση</vt:lpstr>
      <vt:lpstr> Σημείωμα Αδειοδότησης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Penelope Papailias</dc:creator>
  <cp:lastModifiedBy>Masteruser Papailias</cp:lastModifiedBy>
  <cp:revision>41</cp:revision>
  <dcterms:created xsi:type="dcterms:W3CDTF">2015-10-26T10:56:24Z</dcterms:created>
  <dcterms:modified xsi:type="dcterms:W3CDTF">2015-10-26T23:32:40Z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2015-08-31T00:00:00Z</vt:filetime>
  </property>
  <property fmtid="{D5CDD505-2E9C-101B-9397-08002B2CF9AE}" pid="3" name="LastSaved">
    <vt:filetime>2015-10-26T00:00:00Z</vt:filetime>
  </property>
</Properties>
</file>