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828" r:id="rId1"/>
  </p:sldMasterIdLst>
  <p:notesMasterIdLst>
    <p:notesMasterId r:id="rId61"/>
  </p:notesMasterIdLst>
  <p:sldIdLst>
    <p:sldId id="256" r:id="rId2"/>
    <p:sldId id="282" r:id="rId3"/>
    <p:sldId id="315" r:id="rId4"/>
    <p:sldId id="258" r:id="rId5"/>
    <p:sldId id="284" r:id="rId6"/>
    <p:sldId id="285" r:id="rId7"/>
    <p:sldId id="286" r:id="rId8"/>
    <p:sldId id="259" r:id="rId9"/>
    <p:sldId id="263" r:id="rId10"/>
    <p:sldId id="266" r:id="rId11"/>
    <p:sldId id="270" r:id="rId12"/>
    <p:sldId id="271" r:id="rId13"/>
    <p:sldId id="288" r:id="rId14"/>
    <p:sldId id="287" r:id="rId15"/>
    <p:sldId id="289" r:id="rId16"/>
    <p:sldId id="277" r:id="rId17"/>
    <p:sldId id="275" r:id="rId18"/>
    <p:sldId id="276" r:id="rId19"/>
    <p:sldId id="317" r:id="rId20"/>
    <p:sldId id="278" r:id="rId21"/>
    <p:sldId id="293" r:id="rId22"/>
    <p:sldId id="294" r:id="rId23"/>
    <p:sldId id="292" r:id="rId24"/>
    <p:sldId id="281" r:id="rId25"/>
    <p:sldId id="295" r:id="rId26"/>
    <p:sldId id="296" r:id="rId27"/>
    <p:sldId id="297" r:id="rId28"/>
    <p:sldId id="298" r:id="rId29"/>
    <p:sldId id="300" r:id="rId30"/>
    <p:sldId id="302" r:id="rId31"/>
    <p:sldId id="304" r:id="rId32"/>
    <p:sldId id="305" r:id="rId33"/>
    <p:sldId id="321" r:id="rId34"/>
    <p:sldId id="358" r:id="rId35"/>
    <p:sldId id="322" r:id="rId36"/>
    <p:sldId id="325" r:id="rId37"/>
    <p:sldId id="326" r:id="rId38"/>
    <p:sldId id="328" r:id="rId39"/>
    <p:sldId id="332" r:id="rId40"/>
    <p:sldId id="360" r:id="rId41"/>
    <p:sldId id="341" r:id="rId42"/>
    <p:sldId id="342" r:id="rId43"/>
    <p:sldId id="365" r:id="rId44"/>
    <p:sldId id="352" r:id="rId45"/>
    <p:sldId id="366" r:id="rId46"/>
    <p:sldId id="367" r:id="rId47"/>
    <p:sldId id="368" r:id="rId48"/>
    <p:sldId id="369" r:id="rId49"/>
    <p:sldId id="370" r:id="rId50"/>
    <p:sldId id="371" r:id="rId51"/>
    <p:sldId id="372" r:id="rId52"/>
    <p:sldId id="373" r:id="rId53"/>
    <p:sldId id="374" r:id="rId54"/>
    <p:sldId id="375" r:id="rId55"/>
    <p:sldId id="376" r:id="rId56"/>
    <p:sldId id="377" r:id="rId57"/>
    <p:sldId id="378" r:id="rId58"/>
    <p:sldId id="379" r:id="rId59"/>
    <p:sldId id="380" r:id="rId6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87" autoAdjust="0"/>
    <p:restoredTop sz="94660"/>
  </p:normalViewPr>
  <p:slideViewPr>
    <p:cSldViewPr>
      <p:cViewPr varScale="1">
        <p:scale>
          <a:sx n="72" d="100"/>
          <a:sy n="72" d="100"/>
        </p:scale>
        <p:origin x="-1288"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556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presProps" Target="presProps.xml"/><Relationship Id="rId64" Type="http://schemas.openxmlformats.org/officeDocument/2006/relationships/viewProps" Target="viewProps.xml"/><Relationship Id="rId65" Type="http://schemas.openxmlformats.org/officeDocument/2006/relationships/theme" Target="theme/theme1.xml"/><Relationship Id="rId66" Type="http://schemas.openxmlformats.org/officeDocument/2006/relationships/tableStyles" Target="tableStyles.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slide" Target="slides/slide59.xml"/><Relationship Id="rId61" Type="http://schemas.openxmlformats.org/officeDocument/2006/relationships/notesMaster" Target="notesMasters/notesMaster1.xml"/><Relationship Id="rId62" Type="http://schemas.openxmlformats.org/officeDocument/2006/relationships/printerSettings" Target="printerSettings/printerSettings1.bin"/><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13AE2CB-59D4-844D-92B2-C8FA08BD5B6A}" type="datetimeFigureOut">
              <a:rPr lang="en-US" smtClean="0"/>
              <a:t>5/13/15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133D862-1207-7B4D-A405-B81A1C8B368A}" type="slidenum">
              <a:rPr lang="en-US" smtClean="0"/>
              <a:t>‹#›</a:t>
            </a:fld>
            <a:endParaRPr lang="en-US"/>
          </a:p>
        </p:txBody>
      </p:sp>
    </p:spTree>
    <p:extLst>
      <p:ext uri="{BB962C8B-B14F-4D97-AF65-F5344CB8AC3E}">
        <p14:creationId xmlns:p14="http://schemas.microsoft.com/office/powerpoint/2010/main" val="64195438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857B6A7-1EA9-4BE6-974C-D49D9BB4E801}" type="slidenum">
              <a:rPr lang="en-US" smtClean="0"/>
              <a:pPr/>
              <a:t>59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3D15220D-0BB5-4C71-B862-812B075D02FE}" type="datetimeFigureOut">
              <a:rPr lang="en-US" smtClean="0"/>
              <a:pPr/>
              <a:t>5/13/15</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9CA217EF-0505-4C33-BB20-8A8DF2039023}"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D15220D-0BB5-4C71-B862-812B075D02FE}" type="datetimeFigureOut">
              <a:rPr lang="en-US" smtClean="0"/>
              <a:pPr/>
              <a:t>5/13/15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A217EF-0505-4C33-BB20-8A8DF203902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D15220D-0BB5-4C71-B862-812B075D02FE}" type="datetimeFigureOut">
              <a:rPr lang="en-US" smtClean="0"/>
              <a:pPr/>
              <a:t>5/13/15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A217EF-0505-4C33-BB20-8A8DF203902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D15220D-0BB5-4C71-B862-812B075D02FE}" type="datetimeFigureOut">
              <a:rPr lang="en-US" smtClean="0"/>
              <a:pPr/>
              <a:t>5/13/15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A217EF-0505-4C33-BB20-8A8DF203902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D15220D-0BB5-4C71-B862-812B075D02FE}" type="datetimeFigureOut">
              <a:rPr lang="en-US" smtClean="0"/>
              <a:pPr/>
              <a:t>5/13/15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A217EF-0505-4C33-BB20-8A8DF2039023}"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D15220D-0BB5-4C71-B862-812B075D02FE}" type="datetimeFigureOut">
              <a:rPr lang="en-US" smtClean="0"/>
              <a:pPr/>
              <a:t>5/13/15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A217EF-0505-4C33-BB20-8A8DF203902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3D15220D-0BB5-4C71-B862-812B075D02FE}" type="datetimeFigureOut">
              <a:rPr lang="en-US" smtClean="0"/>
              <a:pPr/>
              <a:t>5/13/15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CA217EF-0505-4C33-BB20-8A8DF203902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D15220D-0BB5-4C71-B862-812B075D02FE}" type="datetimeFigureOut">
              <a:rPr lang="en-US" smtClean="0"/>
              <a:pPr/>
              <a:t>5/13/15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CA217EF-0505-4C33-BB20-8A8DF203902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15220D-0BB5-4C71-B862-812B075D02FE}" type="datetimeFigureOut">
              <a:rPr lang="en-US" smtClean="0"/>
              <a:pPr/>
              <a:t>5/13/15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CA217EF-0505-4C33-BB20-8A8DF203902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D15220D-0BB5-4C71-B862-812B075D02FE}" type="datetimeFigureOut">
              <a:rPr lang="en-US" smtClean="0"/>
              <a:pPr/>
              <a:t>5/13/15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A217EF-0505-4C33-BB20-8A8DF203902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D15220D-0BB5-4C71-B862-812B075D02FE}" type="datetimeFigureOut">
              <a:rPr lang="en-US" smtClean="0"/>
              <a:pPr/>
              <a:t>5/13/15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9CA217EF-0505-4C33-BB20-8A8DF2039023}"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D15220D-0BB5-4C71-B862-812B075D02FE}" type="datetimeFigureOut">
              <a:rPr lang="en-US" smtClean="0"/>
              <a:pPr/>
              <a:t>5/13/15</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CA217EF-0505-4C33-BB20-8A8DF2039023}"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tags" Target="../tags/tag1.xml"/><Relationship Id="rId2" Type="http://schemas.openxmlformats.org/officeDocument/2006/relationships/slideLayout" Target="../slideLayouts/slideLayout2.xml"/><Relationship Id="rId3" Type="http://schemas.openxmlformats.org/officeDocument/2006/relationships/image" Target="../media/image2.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tags" Target="../tags/tag2.xml"/><Relationship Id="rId2" Type="http://schemas.openxmlformats.org/officeDocument/2006/relationships/slideLayout" Target="../slideLayouts/slideLayout2.xml"/><Relationship Id="rId3" Type="http://schemas.openxmlformats.org/officeDocument/2006/relationships/image" Target="../media/image3.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e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eg"/><Relationship Id="rId3" Type="http://schemas.openxmlformats.org/officeDocument/2006/relationships/image" Target="../media/image6.jpe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slideLayout" Target="../slideLayouts/slideLayout2.xml"/><Relationship Id="rId4" Type="http://schemas.openxmlformats.org/officeDocument/2006/relationships/image" Target="../media/image7.png"/><Relationship Id="rId5" Type="http://schemas.openxmlformats.org/officeDocument/2006/relationships/image" Target="../media/image8.png"/><Relationship Id="rId6" Type="http://schemas.openxmlformats.org/officeDocument/2006/relationships/image" Target="../media/image9.jpeg"/><Relationship Id="rId1" Type="http://schemas.openxmlformats.org/officeDocument/2006/relationships/tags" Target="../tags/tag3.xml"/><Relationship Id="rId2" Type="http://schemas.openxmlformats.org/officeDocument/2006/relationships/tags" Target="../tags/tag4.xml"/></Relationships>
</file>

<file path=ppt/slides/_rels/slide38.xml.rels><?xml version="1.0" encoding="UTF-8" standalone="yes"?>
<Relationships xmlns="http://schemas.openxmlformats.org/package/2006/relationships"><Relationship Id="rId11" Type="http://schemas.openxmlformats.org/officeDocument/2006/relationships/image" Target="../media/image10.png"/><Relationship Id="rId12" Type="http://schemas.openxmlformats.org/officeDocument/2006/relationships/image" Target="../media/image11.png"/><Relationship Id="rId13" Type="http://schemas.openxmlformats.org/officeDocument/2006/relationships/image" Target="../media/image12.png"/><Relationship Id="rId14" Type="http://schemas.openxmlformats.org/officeDocument/2006/relationships/image" Target="../media/image13.png"/><Relationship Id="rId15" Type="http://schemas.openxmlformats.org/officeDocument/2006/relationships/image" Target="../media/image14.png"/><Relationship Id="rId16" Type="http://schemas.openxmlformats.org/officeDocument/2006/relationships/image" Target="../media/image15.png"/><Relationship Id="rId17" Type="http://schemas.openxmlformats.org/officeDocument/2006/relationships/image" Target="../media/image16.png"/><Relationship Id="rId18" Type="http://schemas.openxmlformats.org/officeDocument/2006/relationships/image" Target="../media/image17.png"/><Relationship Id="rId19" Type="http://schemas.openxmlformats.org/officeDocument/2006/relationships/image" Target="../media/image18.png"/><Relationship Id="rId1" Type="http://schemas.openxmlformats.org/officeDocument/2006/relationships/tags" Target="../tags/tag5.xml"/><Relationship Id="rId2" Type="http://schemas.openxmlformats.org/officeDocument/2006/relationships/tags" Target="../tags/tag6.xml"/><Relationship Id="rId3" Type="http://schemas.openxmlformats.org/officeDocument/2006/relationships/tags" Target="../tags/tag7.xml"/><Relationship Id="rId4" Type="http://schemas.openxmlformats.org/officeDocument/2006/relationships/tags" Target="../tags/tag8.xml"/><Relationship Id="rId5" Type="http://schemas.openxmlformats.org/officeDocument/2006/relationships/tags" Target="../tags/tag9.xml"/><Relationship Id="rId6" Type="http://schemas.openxmlformats.org/officeDocument/2006/relationships/tags" Target="../tags/tag10.xml"/><Relationship Id="rId7" Type="http://schemas.openxmlformats.org/officeDocument/2006/relationships/tags" Target="../tags/tag11.xml"/><Relationship Id="rId8" Type="http://schemas.openxmlformats.org/officeDocument/2006/relationships/tags" Target="../tags/tag12.xml"/><Relationship Id="rId9" Type="http://schemas.openxmlformats.org/officeDocument/2006/relationships/tags" Target="../tags/tag13.xml"/><Relationship Id="rId10"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1" Type="http://schemas.openxmlformats.org/officeDocument/2006/relationships/image" Target="../media/image20.png"/><Relationship Id="rId12" Type="http://schemas.openxmlformats.org/officeDocument/2006/relationships/image" Target="../media/image21.png"/><Relationship Id="rId13" Type="http://schemas.openxmlformats.org/officeDocument/2006/relationships/image" Target="../media/image22.png"/><Relationship Id="rId14" Type="http://schemas.openxmlformats.org/officeDocument/2006/relationships/image" Target="../media/image23.png"/><Relationship Id="rId15" Type="http://schemas.openxmlformats.org/officeDocument/2006/relationships/image" Target="../media/image24.png"/><Relationship Id="rId16" Type="http://schemas.openxmlformats.org/officeDocument/2006/relationships/image" Target="../media/image25.png"/><Relationship Id="rId17" Type="http://schemas.openxmlformats.org/officeDocument/2006/relationships/image" Target="../media/image26.png"/><Relationship Id="rId1" Type="http://schemas.openxmlformats.org/officeDocument/2006/relationships/tags" Target="../tags/tag14.xml"/><Relationship Id="rId2" Type="http://schemas.openxmlformats.org/officeDocument/2006/relationships/tags" Target="../tags/tag15.xml"/><Relationship Id="rId3" Type="http://schemas.openxmlformats.org/officeDocument/2006/relationships/tags" Target="../tags/tag16.xml"/><Relationship Id="rId4" Type="http://schemas.openxmlformats.org/officeDocument/2006/relationships/tags" Target="../tags/tag17.xml"/><Relationship Id="rId5" Type="http://schemas.openxmlformats.org/officeDocument/2006/relationships/tags" Target="../tags/tag18.xml"/><Relationship Id="rId6" Type="http://schemas.openxmlformats.org/officeDocument/2006/relationships/tags" Target="../tags/tag19.xml"/><Relationship Id="rId7" Type="http://schemas.openxmlformats.org/officeDocument/2006/relationships/tags" Target="../tags/tag20.xml"/><Relationship Id="rId8" Type="http://schemas.openxmlformats.org/officeDocument/2006/relationships/tags" Target="../tags/tag21.xml"/><Relationship Id="rId9" Type="http://schemas.openxmlformats.org/officeDocument/2006/relationships/slideLayout" Target="../slideLayouts/slideLayout2.xml"/><Relationship Id="rId10" Type="http://schemas.openxmlformats.org/officeDocument/2006/relationships/image" Target="../media/image19.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7.jpeg"/><Relationship Id="rId3" Type="http://schemas.openxmlformats.org/officeDocument/2006/relationships/image" Target="../media/image28.jpeg"/></Relationships>
</file>

<file path=ppt/slides/_rels/slide41.xml.rels><?xml version="1.0" encoding="UTF-8" standalone="yes"?>
<Relationships xmlns="http://schemas.openxmlformats.org/package/2006/relationships"><Relationship Id="rId3" Type="http://schemas.openxmlformats.org/officeDocument/2006/relationships/tags" Target="../tags/tag24.xml"/><Relationship Id="rId4" Type="http://schemas.openxmlformats.org/officeDocument/2006/relationships/tags" Target="../tags/tag25.xml"/><Relationship Id="rId5" Type="http://schemas.openxmlformats.org/officeDocument/2006/relationships/slideLayout" Target="../slideLayouts/slideLayout2.xml"/><Relationship Id="rId6" Type="http://schemas.openxmlformats.org/officeDocument/2006/relationships/image" Target="../media/image29.png"/><Relationship Id="rId7" Type="http://schemas.openxmlformats.org/officeDocument/2006/relationships/image" Target="../media/image30.png"/><Relationship Id="rId8" Type="http://schemas.openxmlformats.org/officeDocument/2006/relationships/image" Target="../media/image31.png"/><Relationship Id="rId9" Type="http://schemas.openxmlformats.org/officeDocument/2006/relationships/image" Target="../media/image32.png"/><Relationship Id="rId1" Type="http://schemas.openxmlformats.org/officeDocument/2006/relationships/tags" Target="../tags/tag22.xml"/><Relationship Id="rId2" Type="http://schemas.openxmlformats.org/officeDocument/2006/relationships/tags" Target="../tags/tag23.xml"/></Relationships>
</file>

<file path=ppt/slides/_rels/slide42.xml.rels><?xml version="1.0" encoding="UTF-8" standalone="yes"?>
<Relationships xmlns="http://schemas.openxmlformats.org/package/2006/relationships"><Relationship Id="rId3" Type="http://schemas.openxmlformats.org/officeDocument/2006/relationships/tags" Target="../tags/tag28.xml"/><Relationship Id="rId4" Type="http://schemas.openxmlformats.org/officeDocument/2006/relationships/slideLayout" Target="../slideLayouts/slideLayout2.xml"/><Relationship Id="rId5" Type="http://schemas.openxmlformats.org/officeDocument/2006/relationships/image" Target="../media/image33.png"/><Relationship Id="rId6" Type="http://schemas.openxmlformats.org/officeDocument/2006/relationships/image" Target="../media/image34.png"/><Relationship Id="rId7" Type="http://schemas.openxmlformats.org/officeDocument/2006/relationships/image" Target="../media/image35.png"/><Relationship Id="rId1" Type="http://schemas.openxmlformats.org/officeDocument/2006/relationships/tags" Target="../tags/tag26.xml"/><Relationship Id="rId2" Type="http://schemas.openxmlformats.org/officeDocument/2006/relationships/tags" Target="../tags/tag27.xml"/></Relationships>
</file>

<file path=ppt/slides/_rels/slide43.xml.rels><?xml version="1.0" encoding="UTF-8" standalone="yes"?>
<Relationships xmlns="http://schemas.openxmlformats.org/package/2006/relationships"><Relationship Id="rId3" Type="http://schemas.openxmlformats.org/officeDocument/2006/relationships/slideLayout" Target="../slideLayouts/slideLayout2.xml"/><Relationship Id="rId4" Type="http://schemas.openxmlformats.org/officeDocument/2006/relationships/image" Target="../media/image36.png"/><Relationship Id="rId5" Type="http://schemas.openxmlformats.org/officeDocument/2006/relationships/image" Target="../media/image37.png"/><Relationship Id="rId1" Type="http://schemas.openxmlformats.org/officeDocument/2006/relationships/tags" Target="../tags/tag29.xml"/><Relationship Id="rId2" Type="http://schemas.openxmlformats.org/officeDocument/2006/relationships/tags" Target="../tags/tag30.xml"/></Relationships>
</file>

<file path=ppt/slides/_rels/slide44.xml.rels><?xml version="1.0" encoding="UTF-8" standalone="yes"?>
<Relationships xmlns="http://schemas.openxmlformats.org/package/2006/relationships"><Relationship Id="rId3" Type="http://schemas.openxmlformats.org/officeDocument/2006/relationships/tags" Target="../tags/tag33.xml"/><Relationship Id="rId4" Type="http://schemas.openxmlformats.org/officeDocument/2006/relationships/slideLayout" Target="../slideLayouts/slideLayout2.xml"/><Relationship Id="rId5" Type="http://schemas.openxmlformats.org/officeDocument/2006/relationships/image" Target="../media/image38.png"/><Relationship Id="rId6" Type="http://schemas.openxmlformats.org/officeDocument/2006/relationships/image" Target="../media/image39.png"/><Relationship Id="rId7" Type="http://schemas.openxmlformats.org/officeDocument/2006/relationships/image" Target="../media/image40.png"/><Relationship Id="rId1" Type="http://schemas.openxmlformats.org/officeDocument/2006/relationships/tags" Target="../tags/tag31.xml"/><Relationship Id="rId2" Type="http://schemas.openxmlformats.org/officeDocument/2006/relationships/tags" Target="../tags/tag3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tags" Target="../tags/tag34.xml"/><Relationship Id="rId2"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1.jpeg"/></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slideLayout" Target="../slideLayouts/slideLayout2.xml"/><Relationship Id="rId4" Type="http://schemas.openxmlformats.org/officeDocument/2006/relationships/notesSlide" Target="../notesSlides/notesSlide1.xml"/><Relationship Id="rId5" Type="http://schemas.openxmlformats.org/officeDocument/2006/relationships/image" Target="../media/image42.png"/><Relationship Id="rId6" Type="http://schemas.openxmlformats.org/officeDocument/2006/relationships/image" Target="../media/image43.png"/><Relationship Id="rId1" Type="http://schemas.openxmlformats.org/officeDocument/2006/relationships/tags" Target="../tags/tag35.xml"/><Relationship Id="rId2" Type="http://schemas.openxmlformats.org/officeDocument/2006/relationships/tags" Target="../tags/tag3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Foundations: Logic and Proofs</a:t>
            </a:r>
            <a:endParaRPr lang="en-US" dirty="0"/>
          </a:p>
        </p:txBody>
      </p:sp>
      <p:sp>
        <p:nvSpPr>
          <p:cNvPr id="3" name="Subtitle 2"/>
          <p:cNvSpPr>
            <a:spLocks noGrp="1"/>
          </p:cNvSpPr>
          <p:nvPr>
            <p:ph type="subTitle" idx="1"/>
          </p:nvPr>
        </p:nvSpPr>
        <p:spPr/>
        <p:txBody>
          <a:bodyPr/>
          <a:lstStyle/>
          <a:p>
            <a:r>
              <a:rPr lang="en-US" dirty="0" smtClean="0"/>
              <a:t>Chapter </a:t>
            </a:r>
            <a:r>
              <a:rPr lang="en-US" dirty="0" smtClean="0">
                <a:latin typeface="Cambria Math" pitchFamily="18" charset="0"/>
                <a:ea typeface="Cambria Math" pitchFamily="18" charset="0"/>
              </a:rPr>
              <a:t>1</a:t>
            </a:r>
            <a:r>
              <a:rPr lang="en-US" dirty="0" smtClean="0"/>
              <a:t>, Part I: Propositional Logic</a:t>
            </a:r>
            <a:endParaRPr lang="en-US" dirty="0"/>
          </a:p>
        </p:txBody>
      </p:sp>
      <p:sp>
        <p:nvSpPr>
          <p:cNvPr id="5" name="TextBox 4"/>
          <p:cNvSpPr txBox="1"/>
          <p:nvPr/>
        </p:nvSpPr>
        <p:spPr>
          <a:xfrm>
            <a:off x="2286000" y="4953000"/>
            <a:ext cx="4191000" cy="369332"/>
          </a:xfrm>
          <a:prstGeom prst="rect">
            <a:avLst/>
          </a:prstGeom>
          <a:noFill/>
        </p:spPr>
        <p:txBody>
          <a:bodyPr wrap="square" rtlCol="0">
            <a:spAutoFit/>
          </a:bodyPr>
          <a:lstStyle/>
          <a:p>
            <a:r>
              <a:rPr lang="en-US" dirty="0" smtClean="0"/>
              <a:t>With Question/Answer Animations</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Disjunction</a:t>
            </a:r>
            <a:endParaRPr lang="en-US" dirty="0"/>
          </a:p>
        </p:txBody>
      </p:sp>
      <p:sp>
        <p:nvSpPr>
          <p:cNvPr id="3" name="Content Placeholder 2"/>
          <p:cNvSpPr>
            <a:spLocks noGrp="1"/>
          </p:cNvSpPr>
          <p:nvPr>
            <p:ph idx="1"/>
          </p:nvPr>
        </p:nvSpPr>
        <p:spPr>
          <a:xfrm>
            <a:off x="457200" y="1935480"/>
            <a:ext cx="8229600" cy="4693920"/>
          </a:xfrm>
        </p:spPr>
        <p:txBody>
          <a:bodyPr/>
          <a:lstStyle/>
          <a:p>
            <a:r>
              <a:rPr lang="en-US" dirty="0" smtClean="0"/>
              <a:t>The </a:t>
            </a:r>
            <a:r>
              <a:rPr lang="en-US" i="1" dirty="0" smtClean="0"/>
              <a:t>disjunction</a:t>
            </a:r>
            <a:r>
              <a:rPr lang="en-US" dirty="0" smtClean="0"/>
              <a:t> of propositions  </a:t>
            </a:r>
            <a:r>
              <a:rPr lang="en-US" i="1" dirty="0" smtClean="0">
                <a:latin typeface="Cambria Math" pitchFamily="18" charset="0"/>
                <a:ea typeface="Cambria Math" pitchFamily="18" charset="0"/>
              </a:rPr>
              <a:t>p</a:t>
            </a:r>
            <a:r>
              <a:rPr lang="en-US" dirty="0" smtClean="0"/>
              <a:t>  and </a:t>
            </a:r>
            <a:r>
              <a:rPr lang="en-US" i="1" dirty="0" smtClean="0">
                <a:latin typeface="Cambria Math" pitchFamily="18" charset="0"/>
                <a:ea typeface="Cambria Math" pitchFamily="18" charset="0"/>
              </a:rPr>
              <a:t>q</a:t>
            </a:r>
            <a:r>
              <a:rPr lang="en-US" dirty="0" smtClean="0"/>
              <a:t>   is denoted by  </a:t>
            </a:r>
            <a:r>
              <a:rPr lang="en-US" i="1" dirty="0" smtClean="0">
                <a:latin typeface="Cambria Math" pitchFamily="18" charset="0"/>
                <a:ea typeface="Cambria Math" pitchFamily="18" charset="0"/>
              </a:rPr>
              <a:t>p </a:t>
            </a:r>
            <a:r>
              <a:rPr lang="en-US" dirty="0" smtClean="0">
                <a:latin typeface="Cambria Math" pitchFamily="18" charset="0"/>
                <a:ea typeface="Cambria Math" pitchFamily="18" charset="0"/>
              </a:rPr>
              <a:t>∨</a:t>
            </a:r>
            <a:r>
              <a:rPr lang="en-US" i="1" dirty="0" smtClean="0">
                <a:latin typeface="Cambria Math" pitchFamily="18" charset="0"/>
                <a:ea typeface="Cambria Math" pitchFamily="18" charset="0"/>
              </a:rPr>
              <a:t>q</a:t>
            </a:r>
            <a:r>
              <a:rPr lang="en-US" dirty="0" smtClean="0"/>
              <a:t> and has this truth table:</a:t>
            </a:r>
          </a:p>
          <a:p>
            <a:endParaRPr lang="en-US" dirty="0" smtClean="0"/>
          </a:p>
          <a:p>
            <a:endParaRPr lang="en-US" dirty="0" smtClean="0"/>
          </a:p>
          <a:p>
            <a:endParaRPr lang="en-US" dirty="0" smtClean="0"/>
          </a:p>
          <a:p>
            <a:pPr>
              <a:buNone/>
            </a:pPr>
            <a:endParaRPr lang="en-US" b="1" dirty="0" smtClean="0"/>
          </a:p>
          <a:p>
            <a:endParaRPr lang="en-US" b="1" dirty="0" smtClean="0"/>
          </a:p>
          <a:p>
            <a:r>
              <a:rPr lang="en-US" b="1" dirty="0" smtClean="0"/>
              <a:t>Example</a:t>
            </a:r>
            <a:r>
              <a:rPr lang="en-US" dirty="0" smtClean="0"/>
              <a:t>:  If </a:t>
            </a:r>
            <a:r>
              <a:rPr lang="en-US" i="1" dirty="0" smtClean="0">
                <a:latin typeface="Cambria Math" pitchFamily="18" charset="0"/>
                <a:ea typeface="Cambria Math" pitchFamily="18" charset="0"/>
              </a:rPr>
              <a:t>p</a:t>
            </a:r>
            <a:r>
              <a:rPr lang="en-US" dirty="0" smtClean="0"/>
              <a:t>  denotes “I am at home.” and </a:t>
            </a:r>
            <a:r>
              <a:rPr lang="en-US" i="1" dirty="0" smtClean="0">
                <a:latin typeface="Cambria Math" pitchFamily="18" charset="0"/>
                <a:ea typeface="Cambria Math" pitchFamily="18" charset="0"/>
              </a:rPr>
              <a:t>q</a:t>
            </a:r>
            <a:r>
              <a:rPr lang="en-US" dirty="0" smtClean="0"/>
              <a:t>  denotes “It is raining.” then </a:t>
            </a:r>
            <a:r>
              <a:rPr lang="en-US" i="1" dirty="0" smtClean="0">
                <a:latin typeface="Cambria Math" pitchFamily="18" charset="0"/>
                <a:ea typeface="Cambria Math" pitchFamily="18" charset="0"/>
              </a:rPr>
              <a:t>p </a:t>
            </a:r>
            <a:r>
              <a:rPr lang="en-US" dirty="0" smtClean="0">
                <a:latin typeface="Cambria Math" pitchFamily="18" charset="0"/>
                <a:ea typeface="Cambria Math" pitchFamily="18" charset="0"/>
              </a:rPr>
              <a:t>∨</a:t>
            </a:r>
            <a:r>
              <a:rPr lang="en-US" i="1" dirty="0" smtClean="0">
                <a:latin typeface="Cambria Math" pitchFamily="18" charset="0"/>
                <a:ea typeface="Cambria Math" pitchFamily="18" charset="0"/>
              </a:rPr>
              <a:t>q</a:t>
            </a:r>
            <a:r>
              <a:rPr lang="en-US" dirty="0" smtClean="0"/>
              <a:t> denotes “I am at home or it is raining.”</a:t>
            </a:r>
          </a:p>
        </p:txBody>
      </p:sp>
      <p:graphicFrame>
        <p:nvGraphicFramePr>
          <p:cNvPr id="12" name="Content Placeholder 3"/>
          <p:cNvGraphicFramePr>
            <a:graphicFrameLocks/>
          </p:cNvGraphicFramePr>
          <p:nvPr/>
        </p:nvGraphicFramePr>
        <p:xfrm>
          <a:off x="1524000" y="3124200"/>
          <a:ext cx="5638800" cy="1828800"/>
        </p:xfrm>
        <a:graphic>
          <a:graphicData uri="http://schemas.openxmlformats.org/drawingml/2006/table">
            <a:tbl>
              <a:tblPr firstRow="1" bandRow="1">
                <a:tableStyleId>{5C22544A-7EE6-4342-B048-85BDC9FD1C3A}</a:tableStyleId>
              </a:tblPr>
              <a:tblGrid>
                <a:gridCol w="1879600"/>
                <a:gridCol w="1879600"/>
                <a:gridCol w="1879600"/>
              </a:tblGrid>
              <a:tr h="213360">
                <a:tc>
                  <a:txBody>
                    <a:bodyPr/>
                    <a:lstStyle/>
                    <a:p>
                      <a:r>
                        <a:rPr lang="en-US" i="1" dirty="0" smtClean="0">
                          <a:latin typeface="Cambria Math" pitchFamily="18" charset="0"/>
                          <a:ea typeface="Cambria Math" pitchFamily="18" charset="0"/>
                        </a:rPr>
                        <a:t>p</a:t>
                      </a:r>
                      <a:endParaRPr lang="en-US" dirty="0"/>
                    </a:p>
                  </a:txBody>
                  <a:tcPr marL="91441" marR="91441"/>
                </a:tc>
                <a:tc>
                  <a:txBody>
                    <a:bodyPr/>
                    <a:lstStyle/>
                    <a:p>
                      <a:r>
                        <a:rPr lang="en-US" i="1" dirty="0" smtClean="0">
                          <a:latin typeface="Cambria Math" pitchFamily="18" charset="0"/>
                          <a:ea typeface="Cambria Math" pitchFamily="18" charset="0"/>
                        </a:rPr>
                        <a:t>q</a:t>
                      </a:r>
                      <a:r>
                        <a:rPr lang="en-US" dirty="0" smtClean="0"/>
                        <a:t> </a:t>
                      </a:r>
                      <a:endParaRPr lang="en-US" dirty="0"/>
                    </a:p>
                  </a:txBody>
                  <a:tcPr marL="91441" marR="91441"/>
                </a:tc>
                <a:tc>
                  <a:txBody>
                    <a:bodyPr/>
                    <a:lstStyle/>
                    <a:p>
                      <a:r>
                        <a:rPr lang="en-US" i="1" dirty="0" smtClean="0">
                          <a:latin typeface="Cambria Math" pitchFamily="18" charset="0"/>
                          <a:ea typeface="Cambria Math" pitchFamily="18" charset="0"/>
                        </a:rPr>
                        <a:t>p </a:t>
                      </a:r>
                      <a:r>
                        <a:rPr lang="en-US" dirty="0" smtClean="0">
                          <a:latin typeface="Cambria Math" pitchFamily="18" charset="0"/>
                          <a:ea typeface="Cambria Math" pitchFamily="18" charset="0"/>
                        </a:rPr>
                        <a:t>∨</a:t>
                      </a:r>
                      <a:r>
                        <a:rPr lang="en-US" i="1" dirty="0" smtClean="0">
                          <a:latin typeface="Cambria Math" pitchFamily="18" charset="0"/>
                          <a:ea typeface="Cambria Math" pitchFamily="18" charset="0"/>
                        </a:rPr>
                        <a:t>q</a:t>
                      </a:r>
                      <a:endParaRPr lang="en-US" dirty="0"/>
                    </a:p>
                  </a:txBody>
                  <a:tcPr marL="91441" marR="91441"/>
                </a:tc>
              </a:tr>
              <a:tr h="304800">
                <a:tc>
                  <a:txBody>
                    <a:bodyPr/>
                    <a:lstStyle/>
                    <a:p>
                      <a:r>
                        <a:rPr lang="en-US" dirty="0" smtClean="0"/>
                        <a:t>T</a:t>
                      </a:r>
                      <a:endParaRPr lang="en-US" dirty="0"/>
                    </a:p>
                  </a:txBody>
                  <a:tcPr marL="91441" marR="91441"/>
                </a:tc>
                <a:tc>
                  <a:txBody>
                    <a:bodyPr/>
                    <a:lstStyle/>
                    <a:p>
                      <a:r>
                        <a:rPr lang="en-US" dirty="0" smtClean="0"/>
                        <a:t>T</a:t>
                      </a:r>
                      <a:endParaRPr lang="en-US" dirty="0"/>
                    </a:p>
                  </a:txBody>
                  <a:tcPr marL="91441" marR="91441"/>
                </a:tc>
                <a:tc>
                  <a:txBody>
                    <a:bodyPr/>
                    <a:lstStyle/>
                    <a:p>
                      <a:r>
                        <a:rPr lang="en-US" dirty="0" smtClean="0"/>
                        <a:t>T</a:t>
                      </a:r>
                      <a:endParaRPr lang="en-US" dirty="0"/>
                    </a:p>
                  </a:txBody>
                  <a:tcPr marL="91441" marR="91441"/>
                </a:tc>
              </a:tr>
              <a:tr h="304800">
                <a:tc>
                  <a:txBody>
                    <a:bodyPr/>
                    <a:lstStyle/>
                    <a:p>
                      <a:r>
                        <a:rPr lang="en-US" dirty="0" smtClean="0"/>
                        <a:t>T</a:t>
                      </a:r>
                      <a:endParaRPr lang="en-US" dirty="0"/>
                    </a:p>
                  </a:txBody>
                  <a:tcPr marL="91441" marR="91441"/>
                </a:tc>
                <a:tc>
                  <a:txBody>
                    <a:bodyPr/>
                    <a:lstStyle/>
                    <a:p>
                      <a:r>
                        <a:rPr lang="en-US" dirty="0" smtClean="0"/>
                        <a:t>F</a:t>
                      </a:r>
                      <a:endParaRPr lang="en-US" dirty="0"/>
                    </a:p>
                  </a:txBody>
                  <a:tcPr marL="91441" marR="91441"/>
                </a:tc>
                <a:tc>
                  <a:txBody>
                    <a:bodyPr/>
                    <a:lstStyle/>
                    <a:p>
                      <a:r>
                        <a:rPr lang="en-US" dirty="0" smtClean="0"/>
                        <a:t>T</a:t>
                      </a:r>
                      <a:endParaRPr lang="en-US" dirty="0"/>
                    </a:p>
                  </a:txBody>
                  <a:tcPr marL="91441" marR="91441"/>
                </a:tc>
              </a:tr>
              <a:tr h="304800">
                <a:tc>
                  <a:txBody>
                    <a:bodyPr/>
                    <a:lstStyle/>
                    <a:p>
                      <a:r>
                        <a:rPr lang="en-US" dirty="0" smtClean="0"/>
                        <a:t>F</a:t>
                      </a:r>
                      <a:endParaRPr lang="en-US" dirty="0"/>
                    </a:p>
                  </a:txBody>
                  <a:tcPr marL="91441" marR="91441"/>
                </a:tc>
                <a:tc>
                  <a:txBody>
                    <a:bodyPr/>
                    <a:lstStyle/>
                    <a:p>
                      <a:r>
                        <a:rPr lang="en-US" dirty="0" smtClean="0"/>
                        <a:t>T</a:t>
                      </a:r>
                      <a:endParaRPr lang="en-US" dirty="0"/>
                    </a:p>
                  </a:txBody>
                  <a:tcPr marL="91441" marR="91441"/>
                </a:tc>
                <a:tc>
                  <a:txBody>
                    <a:bodyPr/>
                    <a:lstStyle/>
                    <a:p>
                      <a:r>
                        <a:rPr lang="en-US" dirty="0" smtClean="0"/>
                        <a:t>T</a:t>
                      </a:r>
                      <a:endParaRPr lang="en-US" dirty="0"/>
                    </a:p>
                  </a:txBody>
                  <a:tcPr marL="91441" marR="91441"/>
                </a:tc>
              </a:tr>
              <a:tr h="304800">
                <a:tc>
                  <a:txBody>
                    <a:bodyPr/>
                    <a:lstStyle/>
                    <a:p>
                      <a:r>
                        <a:rPr lang="en-US" dirty="0" smtClean="0"/>
                        <a:t>F</a:t>
                      </a:r>
                      <a:endParaRPr lang="en-US" dirty="0"/>
                    </a:p>
                  </a:txBody>
                  <a:tcPr marL="91441" marR="91441"/>
                </a:tc>
                <a:tc>
                  <a:txBody>
                    <a:bodyPr/>
                    <a:lstStyle/>
                    <a:p>
                      <a:r>
                        <a:rPr lang="en-US" dirty="0" smtClean="0"/>
                        <a:t>F</a:t>
                      </a:r>
                      <a:endParaRPr lang="en-US" dirty="0"/>
                    </a:p>
                  </a:txBody>
                  <a:tcPr marL="91441" marR="91441"/>
                </a:tc>
                <a:tc>
                  <a:txBody>
                    <a:bodyPr/>
                    <a:lstStyle/>
                    <a:p>
                      <a:r>
                        <a:rPr lang="en-US" dirty="0" smtClean="0"/>
                        <a:t>F</a:t>
                      </a:r>
                      <a:endParaRPr lang="en-US" dirty="0"/>
                    </a:p>
                  </a:txBody>
                  <a:tcPr marL="91441" marR="91441"/>
                </a:tc>
              </a:tr>
            </a:tbl>
          </a:graphicData>
        </a:graphic>
      </p:graphicFrame>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normAutofit fontScale="90000"/>
          </a:bodyPr>
          <a:lstStyle/>
          <a:p>
            <a:r>
              <a:rPr lang="en-US" dirty="0" smtClean="0"/>
              <a:t/>
            </a:r>
            <a:br>
              <a:rPr lang="en-US" dirty="0" smtClean="0"/>
            </a:br>
            <a:r>
              <a:rPr lang="en-US" dirty="0" smtClean="0"/>
              <a:t>The Connective Or in English</a:t>
            </a:r>
            <a:endParaRPr lang="en-US" dirty="0"/>
          </a:p>
        </p:txBody>
      </p:sp>
      <p:sp>
        <p:nvSpPr>
          <p:cNvPr id="3" name="Content Placeholder 2"/>
          <p:cNvSpPr>
            <a:spLocks noGrp="1"/>
          </p:cNvSpPr>
          <p:nvPr>
            <p:ph idx="1"/>
          </p:nvPr>
        </p:nvSpPr>
        <p:spPr>
          <a:xfrm>
            <a:off x="381000" y="1752600"/>
            <a:ext cx="8229600" cy="4389120"/>
          </a:xfrm>
        </p:spPr>
        <p:txBody>
          <a:bodyPr/>
          <a:lstStyle/>
          <a:p>
            <a:r>
              <a:rPr lang="en-US" dirty="0" smtClean="0"/>
              <a:t>In English “or” has two distinct meanings.</a:t>
            </a:r>
          </a:p>
          <a:p>
            <a:pPr lvl="1"/>
            <a:r>
              <a:rPr lang="en-US" sz="1800" dirty="0" smtClean="0"/>
              <a:t> “Inclusive Or”  - In the sentence “Students who have taken CS</a:t>
            </a:r>
            <a:r>
              <a:rPr lang="en-US" sz="1800" dirty="0" smtClean="0">
                <a:latin typeface="Cambria Math" pitchFamily="18" charset="0"/>
                <a:ea typeface="Cambria Math" pitchFamily="18" charset="0"/>
              </a:rPr>
              <a:t>202 </a:t>
            </a:r>
            <a:r>
              <a:rPr lang="en-US" sz="1800" dirty="0" smtClean="0"/>
              <a:t>or Math</a:t>
            </a:r>
            <a:r>
              <a:rPr lang="en-US" sz="1800" dirty="0" smtClean="0">
                <a:latin typeface="Cambria Math" pitchFamily="18" charset="0"/>
                <a:ea typeface="Cambria Math" pitchFamily="18" charset="0"/>
              </a:rPr>
              <a:t>120</a:t>
            </a:r>
            <a:r>
              <a:rPr lang="en-US" sz="1800" dirty="0" smtClean="0"/>
              <a:t> may take this class,” we assume that students need to have taken one of the prerequisites, but may have taken both. This is the meaning of </a:t>
            </a:r>
            <a:r>
              <a:rPr lang="en-US" sz="1800" dirty="0" smtClean="0">
                <a:latin typeface="Cambria Math" pitchFamily="18" charset="0"/>
                <a:ea typeface="Cambria Math" pitchFamily="18" charset="0"/>
              </a:rPr>
              <a:t>disjunction. For </a:t>
            </a:r>
            <a:r>
              <a:rPr lang="en-US" sz="1800" i="1" dirty="0" smtClean="0">
                <a:latin typeface="Cambria Math" pitchFamily="18" charset="0"/>
                <a:ea typeface="Cambria Math" pitchFamily="18" charset="0"/>
              </a:rPr>
              <a:t>p </a:t>
            </a:r>
            <a:r>
              <a:rPr lang="en-US" sz="1800" dirty="0" smtClean="0">
                <a:latin typeface="Cambria Math"/>
                <a:ea typeface="Cambria Math"/>
              </a:rPr>
              <a:t>∨</a:t>
            </a:r>
            <a:r>
              <a:rPr lang="en-US" sz="1800" i="1" dirty="0" smtClean="0">
                <a:latin typeface="Cambria Math"/>
                <a:ea typeface="Cambria Math"/>
              </a:rPr>
              <a:t>q</a:t>
            </a:r>
            <a:r>
              <a:rPr lang="en-US" sz="1800" dirty="0" smtClean="0">
                <a:latin typeface="Cambria Math" pitchFamily="18" charset="0"/>
                <a:ea typeface="Cambria Math" pitchFamily="18" charset="0"/>
              </a:rPr>
              <a:t>  to be true, either one or both of </a:t>
            </a:r>
            <a:r>
              <a:rPr lang="en-US" sz="1800" i="1" dirty="0" smtClean="0">
                <a:latin typeface="Cambria Math" pitchFamily="18" charset="0"/>
                <a:ea typeface="Cambria Math" pitchFamily="18" charset="0"/>
              </a:rPr>
              <a:t>p</a:t>
            </a:r>
            <a:r>
              <a:rPr lang="en-US" sz="1800" dirty="0" smtClean="0">
                <a:latin typeface="Cambria Math" pitchFamily="18" charset="0"/>
                <a:ea typeface="Cambria Math" pitchFamily="18" charset="0"/>
              </a:rPr>
              <a:t> and </a:t>
            </a:r>
            <a:r>
              <a:rPr lang="en-US" sz="1800" i="1" dirty="0" smtClean="0">
                <a:latin typeface="Cambria Math" pitchFamily="18" charset="0"/>
                <a:ea typeface="Cambria Math" pitchFamily="18" charset="0"/>
              </a:rPr>
              <a:t>q </a:t>
            </a:r>
            <a:r>
              <a:rPr lang="en-US" sz="1800" dirty="0" smtClean="0">
                <a:latin typeface="Cambria Math" pitchFamily="18" charset="0"/>
                <a:ea typeface="Cambria Math" pitchFamily="18" charset="0"/>
              </a:rPr>
              <a:t>must be true.</a:t>
            </a:r>
            <a:endParaRPr lang="en-US" sz="1800" dirty="0" smtClean="0"/>
          </a:p>
          <a:p>
            <a:pPr lvl="1"/>
            <a:r>
              <a:rPr lang="en-US" sz="1800" dirty="0" smtClean="0"/>
              <a:t>“Exclusive Or”  - When reading the sentence “Soup or salad comes with this entrée,” we do not expect to be able to get both soup and salad. This is the meaning of Exclusive Or (</a:t>
            </a:r>
            <a:r>
              <a:rPr lang="en-US" sz="1800" dirty="0" err="1" smtClean="0"/>
              <a:t>Xor</a:t>
            </a:r>
            <a:r>
              <a:rPr lang="en-US" sz="1800" dirty="0" smtClean="0"/>
              <a:t>). In </a:t>
            </a:r>
            <a:r>
              <a:rPr lang="en-US" sz="1800" i="1" dirty="0" smtClean="0"/>
              <a:t>p</a:t>
            </a:r>
            <a:r>
              <a:rPr lang="en-US" sz="1800" dirty="0" smtClean="0">
                <a:latin typeface="Cambria Math"/>
                <a:ea typeface="Cambria Math"/>
              </a:rPr>
              <a:t> ⊕ </a:t>
            </a:r>
            <a:r>
              <a:rPr lang="en-US" sz="1800" i="1" dirty="0" smtClean="0">
                <a:latin typeface="Cambria Math"/>
                <a:ea typeface="Cambria Math"/>
              </a:rPr>
              <a:t>q , </a:t>
            </a:r>
            <a:r>
              <a:rPr lang="en-US" sz="1800" dirty="0" smtClean="0">
                <a:ea typeface="Cambria Math"/>
              </a:rPr>
              <a:t>one of </a:t>
            </a:r>
            <a:r>
              <a:rPr lang="en-US" sz="1800" i="1" dirty="0" smtClean="0">
                <a:ea typeface="Cambria Math"/>
              </a:rPr>
              <a:t>p</a:t>
            </a:r>
            <a:r>
              <a:rPr lang="en-US" sz="1800" dirty="0" smtClean="0">
                <a:ea typeface="Cambria Math"/>
              </a:rPr>
              <a:t> and </a:t>
            </a:r>
            <a:r>
              <a:rPr lang="en-US" sz="1800" i="1" dirty="0" smtClean="0">
                <a:ea typeface="Cambria Math"/>
              </a:rPr>
              <a:t>q</a:t>
            </a:r>
            <a:r>
              <a:rPr lang="en-US" sz="1800" dirty="0" smtClean="0">
                <a:ea typeface="Cambria Math"/>
              </a:rPr>
              <a:t> must be true</a:t>
            </a:r>
            <a:r>
              <a:rPr lang="en-US" sz="1800" dirty="0" smtClean="0">
                <a:latin typeface="Cambria Math"/>
                <a:ea typeface="Cambria Math"/>
              </a:rPr>
              <a:t>, but not both.  The truth table for ⊕ is:</a:t>
            </a:r>
            <a:endParaRPr lang="en-US" sz="1800" i="1" dirty="0" smtClean="0"/>
          </a:p>
          <a:p>
            <a:pPr lvl="1"/>
            <a:endParaRPr lang="en-US" sz="1800" dirty="0" smtClean="0"/>
          </a:p>
        </p:txBody>
      </p:sp>
      <p:graphicFrame>
        <p:nvGraphicFramePr>
          <p:cNvPr id="4" name="Content Placeholder 3"/>
          <p:cNvGraphicFramePr>
            <a:graphicFrameLocks/>
          </p:cNvGraphicFramePr>
          <p:nvPr/>
        </p:nvGraphicFramePr>
        <p:xfrm>
          <a:off x="1905000" y="4648200"/>
          <a:ext cx="4648200" cy="1828800"/>
        </p:xfrm>
        <a:graphic>
          <a:graphicData uri="http://schemas.openxmlformats.org/drawingml/2006/table">
            <a:tbl>
              <a:tblPr firstRow="1" bandRow="1">
                <a:tableStyleId>{5C22544A-7EE6-4342-B048-85BDC9FD1C3A}</a:tableStyleId>
              </a:tblPr>
              <a:tblGrid>
                <a:gridCol w="1549400"/>
                <a:gridCol w="1549400"/>
                <a:gridCol w="1549400"/>
              </a:tblGrid>
              <a:tr h="274320">
                <a:tc>
                  <a:txBody>
                    <a:bodyPr/>
                    <a:lstStyle/>
                    <a:p>
                      <a:r>
                        <a:rPr lang="en-US" i="1" dirty="0" smtClean="0">
                          <a:latin typeface="Cambria Math" pitchFamily="18" charset="0"/>
                          <a:ea typeface="Cambria Math" pitchFamily="18" charset="0"/>
                        </a:rPr>
                        <a:t>p </a:t>
                      </a:r>
                      <a:endParaRPr lang="en-US" dirty="0"/>
                    </a:p>
                  </a:txBody>
                  <a:tcPr marL="91441" marR="91441"/>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i="1" dirty="0" smtClean="0">
                          <a:latin typeface="Cambria Math" pitchFamily="18" charset="0"/>
                          <a:ea typeface="Cambria Math" pitchFamily="18" charset="0"/>
                        </a:rPr>
                        <a:t>q</a:t>
                      </a:r>
                      <a:endParaRPr lang="en-US" dirty="0" smtClean="0"/>
                    </a:p>
                  </a:txBody>
                  <a:tcPr marL="91441" marR="91441"/>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i="1" dirty="0" smtClean="0">
                          <a:latin typeface="Cambria Math" pitchFamily="18" charset="0"/>
                          <a:ea typeface="Cambria Math" pitchFamily="18" charset="0"/>
                        </a:rPr>
                        <a:t>p </a:t>
                      </a:r>
                      <a:r>
                        <a:rPr lang="en-US" i="0" dirty="0" smtClean="0">
                          <a:latin typeface="Cambria Math"/>
                          <a:ea typeface="Cambria Math"/>
                        </a:rPr>
                        <a:t>⊕</a:t>
                      </a:r>
                      <a:r>
                        <a:rPr lang="en-US" i="1" dirty="0" smtClean="0">
                          <a:latin typeface="Cambria Math" pitchFamily="18" charset="0"/>
                          <a:ea typeface="Cambria Math" pitchFamily="18" charset="0"/>
                        </a:rPr>
                        <a:t>q</a:t>
                      </a:r>
                      <a:endParaRPr lang="en-US" dirty="0" smtClean="0"/>
                    </a:p>
                  </a:txBody>
                  <a:tcPr marL="91441" marR="91441"/>
                </a:tc>
              </a:tr>
              <a:tr h="274320">
                <a:tc>
                  <a:txBody>
                    <a:bodyPr/>
                    <a:lstStyle/>
                    <a:p>
                      <a:r>
                        <a:rPr lang="en-US" dirty="0" smtClean="0"/>
                        <a:t>T</a:t>
                      </a:r>
                      <a:endParaRPr lang="en-US" dirty="0"/>
                    </a:p>
                  </a:txBody>
                  <a:tcPr marL="91441" marR="91441"/>
                </a:tc>
                <a:tc>
                  <a:txBody>
                    <a:bodyPr/>
                    <a:lstStyle/>
                    <a:p>
                      <a:r>
                        <a:rPr lang="en-US" dirty="0" smtClean="0"/>
                        <a:t>T</a:t>
                      </a:r>
                      <a:endParaRPr lang="en-US" dirty="0"/>
                    </a:p>
                  </a:txBody>
                  <a:tcPr marL="91441" marR="91441"/>
                </a:tc>
                <a:tc>
                  <a:txBody>
                    <a:bodyPr/>
                    <a:lstStyle/>
                    <a:p>
                      <a:r>
                        <a:rPr lang="en-US" dirty="0" smtClean="0"/>
                        <a:t>F</a:t>
                      </a:r>
                      <a:endParaRPr lang="en-US" dirty="0"/>
                    </a:p>
                  </a:txBody>
                  <a:tcPr marL="91441" marR="91441"/>
                </a:tc>
              </a:tr>
              <a:tr h="274320">
                <a:tc>
                  <a:txBody>
                    <a:bodyPr/>
                    <a:lstStyle/>
                    <a:p>
                      <a:r>
                        <a:rPr lang="en-US" dirty="0" smtClean="0"/>
                        <a:t>T</a:t>
                      </a:r>
                      <a:endParaRPr lang="en-US" dirty="0"/>
                    </a:p>
                  </a:txBody>
                  <a:tcPr marL="91441" marR="91441"/>
                </a:tc>
                <a:tc>
                  <a:txBody>
                    <a:bodyPr/>
                    <a:lstStyle/>
                    <a:p>
                      <a:r>
                        <a:rPr lang="en-US" dirty="0" smtClean="0"/>
                        <a:t>F</a:t>
                      </a:r>
                      <a:endParaRPr lang="en-US" dirty="0"/>
                    </a:p>
                  </a:txBody>
                  <a:tcPr marL="91441" marR="91441"/>
                </a:tc>
                <a:tc>
                  <a:txBody>
                    <a:bodyPr/>
                    <a:lstStyle/>
                    <a:p>
                      <a:r>
                        <a:rPr lang="en-US" dirty="0" smtClean="0"/>
                        <a:t>T</a:t>
                      </a:r>
                      <a:endParaRPr lang="en-US" dirty="0"/>
                    </a:p>
                  </a:txBody>
                  <a:tcPr marL="91441" marR="91441"/>
                </a:tc>
              </a:tr>
              <a:tr h="274320">
                <a:tc>
                  <a:txBody>
                    <a:bodyPr/>
                    <a:lstStyle/>
                    <a:p>
                      <a:r>
                        <a:rPr lang="en-US" dirty="0" smtClean="0"/>
                        <a:t>F</a:t>
                      </a:r>
                      <a:endParaRPr lang="en-US" dirty="0"/>
                    </a:p>
                  </a:txBody>
                  <a:tcPr marL="91441" marR="91441"/>
                </a:tc>
                <a:tc>
                  <a:txBody>
                    <a:bodyPr/>
                    <a:lstStyle/>
                    <a:p>
                      <a:r>
                        <a:rPr lang="en-US" dirty="0" smtClean="0"/>
                        <a:t>T</a:t>
                      </a:r>
                      <a:endParaRPr lang="en-US" dirty="0"/>
                    </a:p>
                  </a:txBody>
                  <a:tcPr marL="91441" marR="91441"/>
                </a:tc>
                <a:tc>
                  <a:txBody>
                    <a:bodyPr/>
                    <a:lstStyle/>
                    <a:p>
                      <a:r>
                        <a:rPr lang="en-US" dirty="0" smtClean="0"/>
                        <a:t>T</a:t>
                      </a:r>
                      <a:endParaRPr lang="en-US" dirty="0"/>
                    </a:p>
                  </a:txBody>
                  <a:tcPr marL="91441" marR="91441"/>
                </a:tc>
              </a:tr>
              <a:tr h="274320">
                <a:tc>
                  <a:txBody>
                    <a:bodyPr/>
                    <a:lstStyle/>
                    <a:p>
                      <a:r>
                        <a:rPr lang="en-US" dirty="0" smtClean="0"/>
                        <a:t>F</a:t>
                      </a:r>
                      <a:endParaRPr lang="en-US" dirty="0"/>
                    </a:p>
                  </a:txBody>
                  <a:tcPr marL="91441" marR="91441"/>
                </a:tc>
                <a:tc>
                  <a:txBody>
                    <a:bodyPr/>
                    <a:lstStyle/>
                    <a:p>
                      <a:r>
                        <a:rPr lang="en-US" dirty="0" smtClean="0"/>
                        <a:t>F</a:t>
                      </a:r>
                      <a:endParaRPr lang="en-US" dirty="0"/>
                    </a:p>
                  </a:txBody>
                  <a:tcPr marL="91441" marR="91441"/>
                </a:tc>
                <a:tc>
                  <a:txBody>
                    <a:bodyPr/>
                    <a:lstStyle/>
                    <a:p>
                      <a:r>
                        <a:rPr lang="en-US" dirty="0" smtClean="0"/>
                        <a:t>F</a:t>
                      </a:r>
                      <a:endParaRPr lang="en-US" dirty="0"/>
                    </a:p>
                  </a:txBody>
                  <a:tcPr marL="91441" marR="91441"/>
                </a:tc>
              </a:tr>
            </a:tbl>
          </a:graphicData>
        </a:graphic>
      </p:graphicFrame>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 Implication</a:t>
            </a:r>
            <a:endParaRPr lang="en-US" dirty="0"/>
          </a:p>
        </p:txBody>
      </p:sp>
      <p:sp>
        <p:nvSpPr>
          <p:cNvPr id="3" name="Content Placeholder 2"/>
          <p:cNvSpPr>
            <a:spLocks noGrp="1"/>
          </p:cNvSpPr>
          <p:nvPr>
            <p:ph idx="1"/>
          </p:nvPr>
        </p:nvSpPr>
        <p:spPr/>
        <p:txBody>
          <a:bodyPr>
            <a:normAutofit lnSpcReduction="10000"/>
          </a:bodyPr>
          <a:lstStyle/>
          <a:p>
            <a:r>
              <a:rPr lang="en-US" sz="2000" dirty="0" smtClean="0"/>
              <a:t>If </a:t>
            </a:r>
            <a:r>
              <a:rPr lang="en-US" sz="2000" i="1" dirty="0" smtClean="0">
                <a:latin typeface="Cambria Math" pitchFamily="18" charset="0"/>
                <a:ea typeface="Cambria Math" pitchFamily="18" charset="0"/>
              </a:rPr>
              <a:t>p</a:t>
            </a:r>
            <a:r>
              <a:rPr lang="en-US" sz="2000" dirty="0" smtClean="0"/>
              <a:t>  and </a:t>
            </a:r>
            <a:r>
              <a:rPr lang="en-US" sz="2000" i="1" dirty="0" smtClean="0">
                <a:latin typeface="Cambria Math" pitchFamily="18" charset="0"/>
                <a:ea typeface="Cambria Math" pitchFamily="18" charset="0"/>
              </a:rPr>
              <a:t>q</a:t>
            </a:r>
            <a:r>
              <a:rPr lang="en-US" sz="2000" dirty="0" smtClean="0"/>
              <a:t>  are propositions, then </a:t>
            </a:r>
            <a:r>
              <a:rPr lang="en-US" sz="2000" i="1" dirty="0" smtClean="0">
                <a:latin typeface="Cambria Math" pitchFamily="18" charset="0"/>
                <a:ea typeface="Cambria Math" pitchFamily="18" charset="0"/>
              </a:rPr>
              <a:t>p </a:t>
            </a:r>
            <a:r>
              <a:rPr lang="en-US" sz="2000" dirty="0" smtClean="0">
                <a:latin typeface="Cambria Math"/>
                <a:ea typeface="Cambria Math"/>
              </a:rPr>
              <a:t>→</a:t>
            </a:r>
            <a:r>
              <a:rPr lang="en-US" sz="2000" i="1" dirty="0" smtClean="0">
                <a:latin typeface="Cambria Math" pitchFamily="18" charset="0"/>
                <a:ea typeface="Cambria Math" pitchFamily="18" charset="0"/>
              </a:rPr>
              <a:t>q</a:t>
            </a:r>
            <a:r>
              <a:rPr lang="en-US" sz="2000" dirty="0" smtClean="0"/>
              <a:t> is a </a:t>
            </a:r>
            <a:r>
              <a:rPr lang="en-US" sz="2000" i="1" dirty="0" smtClean="0"/>
              <a:t>conditional statement </a:t>
            </a:r>
            <a:r>
              <a:rPr lang="en-US" sz="2000" dirty="0" smtClean="0"/>
              <a:t>or </a:t>
            </a:r>
            <a:r>
              <a:rPr lang="en-US" sz="2000" i="1" dirty="0" smtClean="0"/>
              <a:t>implication </a:t>
            </a:r>
            <a:r>
              <a:rPr lang="en-US" sz="2000" dirty="0" smtClean="0"/>
              <a:t> which is read as “if </a:t>
            </a:r>
            <a:r>
              <a:rPr lang="en-US" sz="2000" i="1" dirty="0" smtClean="0">
                <a:latin typeface="Cambria Math" pitchFamily="18" charset="0"/>
                <a:ea typeface="Cambria Math" pitchFamily="18" charset="0"/>
              </a:rPr>
              <a:t>p</a:t>
            </a:r>
            <a:r>
              <a:rPr lang="en-US" sz="2000" dirty="0" smtClean="0"/>
              <a:t>, then </a:t>
            </a:r>
            <a:r>
              <a:rPr lang="en-US" sz="2000" i="1" dirty="0" smtClean="0">
                <a:latin typeface="Cambria Math" pitchFamily="18" charset="0"/>
                <a:ea typeface="Cambria Math" pitchFamily="18" charset="0"/>
              </a:rPr>
              <a:t>q</a:t>
            </a:r>
            <a:r>
              <a:rPr lang="en-US" sz="2000" dirty="0" smtClean="0"/>
              <a:t> ” and has this truth table:</a:t>
            </a:r>
          </a:p>
          <a:p>
            <a:endParaRPr lang="en-US" sz="2000" dirty="0" smtClean="0"/>
          </a:p>
          <a:p>
            <a:endParaRPr lang="en-US" sz="2000" dirty="0" smtClean="0"/>
          </a:p>
          <a:p>
            <a:endParaRPr lang="en-US" sz="2000" dirty="0" smtClean="0"/>
          </a:p>
          <a:p>
            <a:endParaRPr lang="en-US" sz="2000" dirty="0" smtClean="0"/>
          </a:p>
          <a:p>
            <a:endParaRPr lang="en-US" sz="2000" dirty="0" smtClean="0"/>
          </a:p>
          <a:p>
            <a:endParaRPr lang="en-US" sz="2000" dirty="0" smtClean="0"/>
          </a:p>
          <a:p>
            <a:r>
              <a:rPr lang="en-US" sz="2200" b="1" dirty="0" smtClean="0"/>
              <a:t>Example</a:t>
            </a:r>
            <a:r>
              <a:rPr lang="en-US" sz="2200" dirty="0" smtClean="0"/>
              <a:t>: If </a:t>
            </a:r>
            <a:r>
              <a:rPr lang="en-US" sz="2200" i="1" dirty="0" smtClean="0">
                <a:latin typeface="Cambria Math" pitchFamily="18" charset="0"/>
                <a:ea typeface="Cambria Math" pitchFamily="18" charset="0"/>
              </a:rPr>
              <a:t>p</a:t>
            </a:r>
            <a:r>
              <a:rPr lang="en-US" sz="2200" dirty="0" smtClean="0"/>
              <a:t>  denotes “I am at home.” and </a:t>
            </a:r>
            <a:r>
              <a:rPr lang="en-US" sz="2200" i="1" dirty="0" smtClean="0">
                <a:latin typeface="Cambria Math" pitchFamily="18" charset="0"/>
                <a:ea typeface="Cambria Math" pitchFamily="18" charset="0"/>
              </a:rPr>
              <a:t>q</a:t>
            </a:r>
            <a:r>
              <a:rPr lang="en-US" sz="2200" dirty="0" smtClean="0"/>
              <a:t>  denotes “It is raining.” then   </a:t>
            </a:r>
            <a:r>
              <a:rPr lang="en-US" sz="2200" i="1" dirty="0" smtClean="0">
                <a:latin typeface="Cambria Math" pitchFamily="18" charset="0"/>
                <a:ea typeface="Cambria Math" pitchFamily="18" charset="0"/>
              </a:rPr>
              <a:t>p </a:t>
            </a:r>
            <a:r>
              <a:rPr lang="en-US" sz="2200" dirty="0" smtClean="0">
                <a:latin typeface="Cambria Math"/>
                <a:ea typeface="Cambria Math"/>
              </a:rPr>
              <a:t>→</a:t>
            </a:r>
            <a:r>
              <a:rPr lang="en-US" sz="2200" i="1" dirty="0" smtClean="0">
                <a:latin typeface="Cambria Math" pitchFamily="18" charset="0"/>
                <a:ea typeface="Cambria Math" pitchFamily="18" charset="0"/>
              </a:rPr>
              <a:t>q</a:t>
            </a:r>
            <a:r>
              <a:rPr lang="en-US" sz="2200" dirty="0" smtClean="0"/>
              <a:t>  denotes “If I am at home then it is raining.” </a:t>
            </a:r>
          </a:p>
          <a:p>
            <a:r>
              <a:rPr lang="en-US" sz="2200" dirty="0" smtClean="0"/>
              <a:t>In </a:t>
            </a:r>
            <a:r>
              <a:rPr lang="en-US" sz="2200" i="1" dirty="0" smtClean="0">
                <a:latin typeface="Cambria Math" pitchFamily="18" charset="0"/>
                <a:ea typeface="Cambria Math" pitchFamily="18" charset="0"/>
              </a:rPr>
              <a:t>p </a:t>
            </a:r>
            <a:r>
              <a:rPr lang="en-US" sz="2200" dirty="0" smtClean="0">
                <a:latin typeface="Cambria Math"/>
                <a:ea typeface="Cambria Math"/>
              </a:rPr>
              <a:t>→</a:t>
            </a:r>
            <a:r>
              <a:rPr lang="en-US" sz="2200" i="1" dirty="0" smtClean="0">
                <a:latin typeface="Cambria Math" pitchFamily="18" charset="0"/>
                <a:ea typeface="Cambria Math" pitchFamily="18" charset="0"/>
              </a:rPr>
              <a:t>q</a:t>
            </a:r>
            <a:r>
              <a:rPr lang="en-US" sz="2200" dirty="0" smtClean="0"/>
              <a:t> , </a:t>
            </a:r>
            <a:r>
              <a:rPr lang="en-US" sz="2000" i="1" dirty="0" smtClean="0">
                <a:latin typeface="Cambria Math" pitchFamily="18" charset="0"/>
                <a:ea typeface="Cambria Math" pitchFamily="18" charset="0"/>
              </a:rPr>
              <a:t>p</a:t>
            </a:r>
            <a:r>
              <a:rPr lang="en-US" sz="2200" dirty="0" smtClean="0"/>
              <a:t>  is the </a:t>
            </a:r>
            <a:r>
              <a:rPr lang="en-US" sz="2200" i="1" dirty="0" smtClean="0"/>
              <a:t>hypothesis</a:t>
            </a:r>
            <a:r>
              <a:rPr lang="en-US" sz="2200" dirty="0" smtClean="0"/>
              <a:t> (</a:t>
            </a:r>
            <a:r>
              <a:rPr lang="en-US" sz="2200" i="1" dirty="0" smtClean="0"/>
              <a:t>antecedent</a:t>
            </a:r>
            <a:r>
              <a:rPr lang="en-US" sz="2200" dirty="0" smtClean="0"/>
              <a:t> or </a:t>
            </a:r>
            <a:r>
              <a:rPr lang="en-US" sz="2200" i="1" dirty="0" smtClean="0"/>
              <a:t>premise</a:t>
            </a:r>
            <a:r>
              <a:rPr lang="en-US" sz="2200" dirty="0" smtClean="0"/>
              <a:t>) and </a:t>
            </a:r>
            <a:r>
              <a:rPr lang="en-US" sz="2000" i="1" dirty="0" smtClean="0">
                <a:latin typeface="Cambria Math" pitchFamily="18" charset="0"/>
                <a:ea typeface="Cambria Math" pitchFamily="18" charset="0"/>
              </a:rPr>
              <a:t>q</a:t>
            </a:r>
            <a:r>
              <a:rPr lang="en-US" sz="2200" dirty="0" smtClean="0"/>
              <a:t>  is the </a:t>
            </a:r>
            <a:r>
              <a:rPr lang="en-US" sz="2200" i="1" dirty="0" smtClean="0"/>
              <a:t>conclusion</a:t>
            </a:r>
            <a:r>
              <a:rPr lang="en-US" sz="2200" dirty="0" smtClean="0"/>
              <a:t> (or </a:t>
            </a:r>
            <a:r>
              <a:rPr lang="en-US" sz="2200" i="1" dirty="0" smtClean="0"/>
              <a:t>consequence</a:t>
            </a:r>
            <a:r>
              <a:rPr lang="en-US" sz="2200" dirty="0" smtClean="0"/>
              <a:t>). </a:t>
            </a:r>
          </a:p>
          <a:p>
            <a:pPr lvl="1"/>
            <a:endParaRPr lang="en-US" sz="2000" dirty="0" smtClean="0"/>
          </a:p>
        </p:txBody>
      </p:sp>
      <p:graphicFrame>
        <p:nvGraphicFramePr>
          <p:cNvPr id="18" name="Content Placeholder 3"/>
          <p:cNvGraphicFramePr>
            <a:graphicFrameLocks/>
          </p:cNvGraphicFramePr>
          <p:nvPr/>
        </p:nvGraphicFramePr>
        <p:xfrm>
          <a:off x="1981200" y="2743200"/>
          <a:ext cx="5181601" cy="1828800"/>
        </p:xfrm>
        <a:graphic>
          <a:graphicData uri="http://schemas.openxmlformats.org/drawingml/2006/table">
            <a:tbl>
              <a:tblPr firstRow="1" bandRow="1">
                <a:tableStyleId>{5C22544A-7EE6-4342-B048-85BDC9FD1C3A}</a:tableStyleId>
              </a:tblPr>
              <a:tblGrid>
                <a:gridCol w="1843903"/>
                <a:gridCol w="1843903"/>
                <a:gridCol w="1493795"/>
              </a:tblGrid>
              <a:tr h="350520">
                <a:tc>
                  <a:txBody>
                    <a:bodyPr/>
                    <a:lstStyle/>
                    <a:p>
                      <a:r>
                        <a:rPr lang="en-US" sz="1800" i="1" dirty="0" smtClean="0">
                          <a:latin typeface="Cambria Math" pitchFamily="18" charset="0"/>
                          <a:ea typeface="Cambria Math" pitchFamily="18" charset="0"/>
                        </a:rPr>
                        <a:t>p</a:t>
                      </a:r>
                      <a:r>
                        <a:rPr lang="en-US" sz="1800" dirty="0" smtClean="0"/>
                        <a:t> </a:t>
                      </a:r>
                      <a:endParaRPr lang="en-US" dirty="0"/>
                    </a:p>
                  </a:txBody>
                  <a:tcPr marL="91441" marR="91441"/>
                </a:tc>
                <a:tc>
                  <a:txBody>
                    <a:bodyPr/>
                    <a:lstStyle/>
                    <a:p>
                      <a:r>
                        <a:rPr lang="en-US" sz="1800" i="1" dirty="0" smtClean="0">
                          <a:latin typeface="Cambria Math" pitchFamily="18" charset="0"/>
                          <a:ea typeface="Cambria Math" pitchFamily="18" charset="0"/>
                        </a:rPr>
                        <a:t>q</a:t>
                      </a:r>
                      <a:endParaRPr lang="en-US" dirty="0"/>
                    </a:p>
                  </a:txBody>
                  <a:tcPr marL="91441" marR="91441"/>
                </a:tc>
                <a:tc>
                  <a:txBody>
                    <a:bodyPr/>
                    <a:lstStyle/>
                    <a:p>
                      <a:r>
                        <a:rPr lang="en-US" sz="1800" i="1" dirty="0" smtClean="0">
                          <a:latin typeface="Cambria Math" pitchFamily="18" charset="0"/>
                          <a:ea typeface="Cambria Math" pitchFamily="18" charset="0"/>
                        </a:rPr>
                        <a:t>p </a:t>
                      </a:r>
                      <a:r>
                        <a:rPr lang="en-US" sz="1800" dirty="0" smtClean="0">
                          <a:latin typeface="Cambria Math"/>
                          <a:ea typeface="Cambria Math"/>
                        </a:rPr>
                        <a:t>→</a:t>
                      </a:r>
                      <a:r>
                        <a:rPr lang="en-US" sz="1800" i="1" dirty="0" smtClean="0">
                          <a:latin typeface="Cambria Math" pitchFamily="18" charset="0"/>
                          <a:ea typeface="Cambria Math" pitchFamily="18" charset="0"/>
                        </a:rPr>
                        <a:t>q</a:t>
                      </a:r>
                      <a:endParaRPr lang="en-US" dirty="0"/>
                    </a:p>
                  </a:txBody>
                  <a:tcPr marL="91441" marR="91441"/>
                </a:tc>
              </a:tr>
              <a:tr h="350520">
                <a:tc>
                  <a:txBody>
                    <a:bodyPr/>
                    <a:lstStyle/>
                    <a:p>
                      <a:r>
                        <a:rPr lang="en-US" dirty="0" smtClean="0"/>
                        <a:t>T</a:t>
                      </a:r>
                      <a:endParaRPr lang="en-US" dirty="0"/>
                    </a:p>
                  </a:txBody>
                  <a:tcPr marL="91441" marR="91441"/>
                </a:tc>
                <a:tc>
                  <a:txBody>
                    <a:bodyPr/>
                    <a:lstStyle/>
                    <a:p>
                      <a:r>
                        <a:rPr lang="en-US" dirty="0" smtClean="0"/>
                        <a:t>T</a:t>
                      </a:r>
                      <a:endParaRPr lang="en-US" dirty="0"/>
                    </a:p>
                  </a:txBody>
                  <a:tcPr marL="91441" marR="91441"/>
                </a:tc>
                <a:tc>
                  <a:txBody>
                    <a:bodyPr/>
                    <a:lstStyle/>
                    <a:p>
                      <a:r>
                        <a:rPr lang="en-US" dirty="0" smtClean="0"/>
                        <a:t>T</a:t>
                      </a:r>
                      <a:endParaRPr lang="en-US" dirty="0"/>
                    </a:p>
                  </a:txBody>
                  <a:tcPr marL="91441" marR="91441"/>
                </a:tc>
              </a:tr>
              <a:tr h="350520">
                <a:tc>
                  <a:txBody>
                    <a:bodyPr/>
                    <a:lstStyle/>
                    <a:p>
                      <a:r>
                        <a:rPr lang="en-US" dirty="0" smtClean="0"/>
                        <a:t>T</a:t>
                      </a:r>
                      <a:endParaRPr lang="en-US" dirty="0"/>
                    </a:p>
                  </a:txBody>
                  <a:tcPr marL="91441" marR="91441"/>
                </a:tc>
                <a:tc>
                  <a:txBody>
                    <a:bodyPr/>
                    <a:lstStyle/>
                    <a:p>
                      <a:r>
                        <a:rPr lang="en-US" dirty="0" smtClean="0"/>
                        <a:t>F</a:t>
                      </a:r>
                      <a:endParaRPr lang="en-US" dirty="0"/>
                    </a:p>
                  </a:txBody>
                  <a:tcPr marL="91441" marR="91441"/>
                </a:tc>
                <a:tc>
                  <a:txBody>
                    <a:bodyPr/>
                    <a:lstStyle/>
                    <a:p>
                      <a:r>
                        <a:rPr lang="en-US" dirty="0" smtClean="0"/>
                        <a:t>F</a:t>
                      </a:r>
                      <a:endParaRPr lang="en-US" dirty="0"/>
                    </a:p>
                  </a:txBody>
                  <a:tcPr marL="91441" marR="91441"/>
                </a:tc>
              </a:tr>
              <a:tr h="350520">
                <a:tc>
                  <a:txBody>
                    <a:bodyPr/>
                    <a:lstStyle/>
                    <a:p>
                      <a:r>
                        <a:rPr lang="en-US" dirty="0" smtClean="0"/>
                        <a:t>F</a:t>
                      </a:r>
                      <a:endParaRPr lang="en-US" dirty="0"/>
                    </a:p>
                  </a:txBody>
                  <a:tcPr marL="91441" marR="91441"/>
                </a:tc>
                <a:tc>
                  <a:txBody>
                    <a:bodyPr/>
                    <a:lstStyle/>
                    <a:p>
                      <a:r>
                        <a:rPr lang="en-US" dirty="0" smtClean="0"/>
                        <a:t>T</a:t>
                      </a:r>
                      <a:endParaRPr lang="en-US" dirty="0"/>
                    </a:p>
                  </a:txBody>
                  <a:tcPr marL="91441" marR="91441"/>
                </a:tc>
                <a:tc>
                  <a:txBody>
                    <a:bodyPr/>
                    <a:lstStyle/>
                    <a:p>
                      <a:r>
                        <a:rPr lang="en-US" dirty="0" smtClean="0"/>
                        <a:t>T</a:t>
                      </a:r>
                      <a:endParaRPr lang="en-US" dirty="0"/>
                    </a:p>
                  </a:txBody>
                  <a:tcPr marL="91441" marR="91441"/>
                </a:tc>
              </a:tr>
              <a:tr h="350520">
                <a:tc>
                  <a:txBody>
                    <a:bodyPr/>
                    <a:lstStyle/>
                    <a:p>
                      <a:r>
                        <a:rPr lang="en-US" dirty="0" smtClean="0"/>
                        <a:t>F</a:t>
                      </a:r>
                      <a:endParaRPr lang="en-US" dirty="0"/>
                    </a:p>
                  </a:txBody>
                  <a:tcPr marL="91441" marR="91441"/>
                </a:tc>
                <a:tc>
                  <a:txBody>
                    <a:bodyPr/>
                    <a:lstStyle/>
                    <a:p>
                      <a:r>
                        <a:rPr lang="en-US" dirty="0" smtClean="0"/>
                        <a:t>F</a:t>
                      </a:r>
                      <a:endParaRPr lang="en-US" dirty="0"/>
                    </a:p>
                  </a:txBody>
                  <a:tcPr marL="91441" marR="91441"/>
                </a:tc>
                <a:tc>
                  <a:txBody>
                    <a:bodyPr/>
                    <a:lstStyle/>
                    <a:p>
                      <a:r>
                        <a:rPr lang="en-US" dirty="0" smtClean="0"/>
                        <a:t>T</a:t>
                      </a:r>
                      <a:endParaRPr lang="en-US" dirty="0"/>
                    </a:p>
                  </a:txBody>
                  <a:tcPr marL="91441" marR="91441"/>
                </a:tc>
              </a:tr>
            </a:tbl>
          </a:graphicData>
        </a:graphic>
      </p:graphicFrame>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Understanding Implication</a:t>
            </a:r>
            <a:endParaRPr lang="en-US" dirty="0"/>
          </a:p>
        </p:txBody>
      </p:sp>
      <p:sp>
        <p:nvSpPr>
          <p:cNvPr id="3" name="Content Placeholder 2"/>
          <p:cNvSpPr>
            <a:spLocks noGrp="1"/>
          </p:cNvSpPr>
          <p:nvPr>
            <p:ph idx="1"/>
          </p:nvPr>
        </p:nvSpPr>
        <p:spPr/>
        <p:txBody>
          <a:bodyPr>
            <a:normAutofit lnSpcReduction="10000"/>
          </a:bodyPr>
          <a:lstStyle/>
          <a:p>
            <a:pPr marL="274320" lvl="1" indent="-274320">
              <a:buClr>
                <a:schemeClr val="accent3"/>
              </a:buClr>
              <a:buSzPct val="95000"/>
            </a:pPr>
            <a:r>
              <a:rPr lang="en-US" sz="2600" dirty="0" smtClean="0"/>
              <a:t>In </a:t>
            </a:r>
            <a:r>
              <a:rPr lang="en-US" sz="2600" i="1" dirty="0" smtClean="0">
                <a:latin typeface="Cambria Math" pitchFamily="18" charset="0"/>
                <a:ea typeface="Cambria Math" pitchFamily="18" charset="0"/>
              </a:rPr>
              <a:t>p </a:t>
            </a:r>
            <a:r>
              <a:rPr lang="en-US" sz="2600" dirty="0" smtClean="0">
                <a:latin typeface="Cambria Math"/>
                <a:ea typeface="Cambria Math"/>
              </a:rPr>
              <a:t>→</a:t>
            </a:r>
            <a:r>
              <a:rPr lang="en-US" sz="2600" i="1" dirty="0" smtClean="0">
                <a:latin typeface="Cambria Math" pitchFamily="18" charset="0"/>
                <a:ea typeface="Cambria Math" pitchFamily="18" charset="0"/>
              </a:rPr>
              <a:t>q </a:t>
            </a:r>
            <a:r>
              <a:rPr lang="en-US" sz="2600" dirty="0" smtClean="0">
                <a:ea typeface="Cambria Math" pitchFamily="18" charset="0"/>
              </a:rPr>
              <a:t>there does not need to be any connection between the antecedent or the consequent</a:t>
            </a:r>
            <a:r>
              <a:rPr lang="en-US" sz="2600" dirty="0" smtClean="0">
                <a:latin typeface="Cambria Math" pitchFamily="18" charset="0"/>
                <a:ea typeface="Cambria Math" pitchFamily="18" charset="0"/>
              </a:rPr>
              <a:t>. The “meaning” of </a:t>
            </a:r>
            <a:r>
              <a:rPr lang="en-US" sz="2600" i="1" dirty="0" smtClean="0">
                <a:latin typeface="Cambria Math" pitchFamily="18" charset="0"/>
                <a:ea typeface="Cambria Math" pitchFamily="18" charset="0"/>
              </a:rPr>
              <a:t>p </a:t>
            </a:r>
            <a:r>
              <a:rPr lang="en-US" sz="2600" dirty="0" smtClean="0">
                <a:latin typeface="Cambria Math"/>
                <a:ea typeface="Cambria Math"/>
              </a:rPr>
              <a:t>→</a:t>
            </a:r>
            <a:r>
              <a:rPr lang="en-US" sz="2600" i="1" dirty="0" smtClean="0">
                <a:latin typeface="Cambria Math" pitchFamily="18" charset="0"/>
                <a:ea typeface="Cambria Math" pitchFamily="18" charset="0"/>
              </a:rPr>
              <a:t>q </a:t>
            </a:r>
            <a:r>
              <a:rPr lang="en-US" sz="2600" dirty="0" smtClean="0">
                <a:ea typeface="Cambria Math" pitchFamily="18" charset="0"/>
              </a:rPr>
              <a:t>depends only on the truth values of </a:t>
            </a:r>
            <a:r>
              <a:rPr lang="en-US" sz="2600" i="1" dirty="0" smtClean="0">
                <a:latin typeface="Cambria Math" pitchFamily="18" charset="0"/>
                <a:ea typeface="Cambria Math" pitchFamily="18" charset="0"/>
              </a:rPr>
              <a:t>p</a:t>
            </a:r>
            <a:r>
              <a:rPr lang="en-US" sz="2600" dirty="0" smtClean="0">
                <a:ea typeface="Cambria Math" pitchFamily="18" charset="0"/>
              </a:rPr>
              <a:t> and </a:t>
            </a:r>
            <a:r>
              <a:rPr lang="en-US" sz="2600" i="1" dirty="0" smtClean="0">
                <a:latin typeface="Cambria Math" pitchFamily="18" charset="0"/>
                <a:ea typeface="Cambria Math" pitchFamily="18" charset="0"/>
              </a:rPr>
              <a:t>q</a:t>
            </a:r>
            <a:r>
              <a:rPr lang="en-US" sz="2600" dirty="0" smtClean="0">
                <a:ea typeface="Cambria Math" pitchFamily="18" charset="0"/>
              </a:rPr>
              <a:t>. </a:t>
            </a:r>
            <a:endParaRPr lang="en-US" sz="2600" dirty="0" smtClean="0"/>
          </a:p>
          <a:p>
            <a:r>
              <a:rPr lang="en-US" dirty="0" smtClean="0"/>
              <a:t>These implications are perfectly fine, but would not be used in ordinary English.</a:t>
            </a:r>
          </a:p>
          <a:p>
            <a:pPr lvl="1"/>
            <a:r>
              <a:rPr lang="en-US" dirty="0" smtClean="0"/>
              <a:t>“If the moon is made of green cheese, then I have more money than Bill Gates. ”</a:t>
            </a:r>
          </a:p>
          <a:p>
            <a:pPr lvl="1"/>
            <a:r>
              <a:rPr lang="en-US" dirty="0" smtClean="0"/>
              <a:t> “If the moon is made of green cheese then I’m on welfare.”</a:t>
            </a:r>
          </a:p>
          <a:p>
            <a:pPr lvl="1"/>
            <a:r>
              <a:rPr lang="en-US" dirty="0" smtClean="0"/>
              <a:t>“If 1 + 1 = 3, then your grandma wears combat boots.”</a:t>
            </a:r>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Understanding Implication (cont)</a:t>
            </a:r>
            <a:endParaRPr lang="en-US" dirty="0"/>
          </a:p>
        </p:txBody>
      </p:sp>
      <p:sp>
        <p:nvSpPr>
          <p:cNvPr id="3" name="Content Placeholder 2"/>
          <p:cNvSpPr>
            <a:spLocks noGrp="1"/>
          </p:cNvSpPr>
          <p:nvPr>
            <p:ph idx="1"/>
          </p:nvPr>
        </p:nvSpPr>
        <p:spPr/>
        <p:txBody>
          <a:bodyPr>
            <a:normAutofit lnSpcReduction="10000"/>
          </a:bodyPr>
          <a:lstStyle/>
          <a:p>
            <a:r>
              <a:rPr lang="en-US" dirty="0" smtClean="0"/>
              <a:t>One way to view the logical conditional is to think of an obligation or contract.</a:t>
            </a:r>
          </a:p>
          <a:p>
            <a:pPr lvl="1"/>
            <a:r>
              <a:rPr lang="en-US" dirty="0" smtClean="0"/>
              <a:t>“If I am elected, then I will lower taxes.”</a:t>
            </a:r>
          </a:p>
          <a:p>
            <a:pPr lvl="1"/>
            <a:r>
              <a:rPr lang="en-US" dirty="0" smtClean="0"/>
              <a:t>“If you get 100% on the final, then you will get an A.”</a:t>
            </a:r>
          </a:p>
          <a:p>
            <a:r>
              <a:rPr lang="en-US" dirty="0" smtClean="0"/>
              <a:t>If the politician is elected and does not lower taxes, then the voters can say that he or she has broken the campaign pledge. Something similar holds for the professor. This corresponds to the case where </a:t>
            </a:r>
            <a:r>
              <a:rPr lang="en-US" i="1" dirty="0" smtClean="0">
                <a:latin typeface="Cambria Math" pitchFamily="18" charset="0"/>
                <a:ea typeface="Cambria Math" pitchFamily="18" charset="0"/>
              </a:rPr>
              <a:t>p</a:t>
            </a:r>
            <a:r>
              <a:rPr lang="en-US" dirty="0" smtClean="0"/>
              <a:t> is true and </a:t>
            </a:r>
            <a:r>
              <a:rPr lang="en-US" i="1" dirty="0" smtClean="0">
                <a:latin typeface="Cambria Math" pitchFamily="18" charset="0"/>
                <a:ea typeface="Cambria Math" pitchFamily="18" charset="0"/>
              </a:rPr>
              <a:t>q</a:t>
            </a:r>
            <a:r>
              <a:rPr lang="en-US" dirty="0" smtClean="0"/>
              <a:t> is false. </a:t>
            </a:r>
          </a:p>
          <a:p>
            <a:pPr>
              <a:buNone/>
            </a:pPr>
            <a:endParaRPr lang="en-US" dirty="0" smtClean="0"/>
          </a:p>
          <a:p>
            <a:pPr>
              <a:buNone/>
            </a:pPr>
            <a:r>
              <a:rPr lang="en-US" dirty="0" smtClean="0"/>
              <a:t>                </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Different Ways of Expressing </a:t>
            </a:r>
            <a:r>
              <a:rPr lang="en-US" sz="5400" i="1" dirty="0" smtClean="0">
                <a:latin typeface="Cambria Math" pitchFamily="18" charset="0"/>
                <a:ea typeface="Cambria Math" pitchFamily="18" charset="0"/>
              </a:rPr>
              <a:t>p </a:t>
            </a:r>
            <a:r>
              <a:rPr lang="en-US" sz="5400" dirty="0" smtClean="0">
                <a:latin typeface="Cambria Math"/>
                <a:ea typeface="Cambria Math"/>
              </a:rPr>
              <a:t>→</a:t>
            </a:r>
            <a:r>
              <a:rPr lang="en-US" sz="5400" i="1" dirty="0" smtClean="0">
                <a:latin typeface="Cambria Math" pitchFamily="18" charset="0"/>
                <a:ea typeface="Cambria Math" pitchFamily="18" charset="0"/>
              </a:rPr>
              <a:t>q</a:t>
            </a:r>
            <a:r>
              <a:rPr lang="en-US" dirty="0" smtClean="0"/>
              <a:t>  </a:t>
            </a:r>
            <a:endParaRPr lang="en-US" dirty="0"/>
          </a:p>
        </p:txBody>
      </p:sp>
      <p:sp>
        <p:nvSpPr>
          <p:cNvPr id="3" name="Content Placeholder 2"/>
          <p:cNvSpPr>
            <a:spLocks noGrp="1"/>
          </p:cNvSpPr>
          <p:nvPr>
            <p:ph idx="1"/>
          </p:nvPr>
        </p:nvSpPr>
        <p:spPr/>
        <p:txBody>
          <a:bodyPr>
            <a:normAutofit fontScale="92500" lnSpcReduction="10000"/>
          </a:bodyPr>
          <a:lstStyle/>
          <a:p>
            <a:pPr>
              <a:buNone/>
            </a:pPr>
            <a:r>
              <a:rPr lang="en-US" dirty="0" smtClean="0"/>
              <a:t>    </a:t>
            </a:r>
          </a:p>
          <a:p>
            <a:pPr>
              <a:buNone/>
            </a:pPr>
            <a:r>
              <a:rPr lang="en-US" b="1" dirty="0" smtClean="0"/>
              <a:t>    if</a:t>
            </a:r>
            <a:r>
              <a:rPr lang="en-US" dirty="0" smtClean="0"/>
              <a:t> </a:t>
            </a:r>
            <a:r>
              <a:rPr lang="en-US" i="1" dirty="0" smtClean="0">
                <a:latin typeface="Cambria Math" pitchFamily="18" charset="0"/>
                <a:ea typeface="Cambria Math" pitchFamily="18" charset="0"/>
              </a:rPr>
              <a:t>p</a:t>
            </a:r>
            <a:r>
              <a:rPr lang="en-US" dirty="0" smtClean="0"/>
              <a:t>, </a:t>
            </a:r>
            <a:r>
              <a:rPr lang="en-US" b="1" dirty="0" smtClean="0"/>
              <a:t>then</a:t>
            </a:r>
            <a:r>
              <a:rPr lang="en-US" dirty="0" smtClean="0"/>
              <a:t> </a:t>
            </a:r>
            <a:r>
              <a:rPr lang="en-US" i="1" dirty="0" smtClean="0">
                <a:latin typeface="Cambria Math" pitchFamily="18" charset="0"/>
                <a:ea typeface="Cambria Math" pitchFamily="18" charset="0"/>
              </a:rPr>
              <a:t>q</a:t>
            </a:r>
            <a:r>
              <a:rPr lang="en-US" dirty="0" smtClean="0"/>
              <a:t>                     </a:t>
            </a:r>
            <a:r>
              <a:rPr lang="en-US" i="1" dirty="0" smtClean="0">
                <a:latin typeface="Cambria Math" pitchFamily="18" charset="0"/>
                <a:ea typeface="Cambria Math" pitchFamily="18" charset="0"/>
              </a:rPr>
              <a:t>p</a:t>
            </a:r>
            <a:r>
              <a:rPr lang="en-US" dirty="0" smtClean="0"/>
              <a:t> </a:t>
            </a:r>
            <a:r>
              <a:rPr lang="en-US" b="1" dirty="0" smtClean="0"/>
              <a:t>implies</a:t>
            </a:r>
            <a:r>
              <a:rPr lang="en-US" dirty="0" smtClean="0"/>
              <a:t> </a:t>
            </a:r>
            <a:r>
              <a:rPr lang="en-US" i="1" dirty="0" smtClean="0">
                <a:latin typeface="Cambria Math" pitchFamily="18" charset="0"/>
                <a:ea typeface="Cambria Math" pitchFamily="18" charset="0"/>
              </a:rPr>
              <a:t>q</a:t>
            </a:r>
            <a:r>
              <a:rPr lang="en-US" dirty="0" smtClean="0"/>
              <a:t> </a:t>
            </a:r>
          </a:p>
          <a:p>
            <a:pPr>
              <a:buNone/>
            </a:pPr>
            <a:r>
              <a:rPr lang="en-US" dirty="0" smtClean="0"/>
              <a:t>    </a:t>
            </a:r>
            <a:r>
              <a:rPr lang="en-US" b="1" dirty="0" smtClean="0"/>
              <a:t>if </a:t>
            </a:r>
            <a:r>
              <a:rPr lang="en-US" i="1" dirty="0" smtClean="0">
                <a:latin typeface="Cambria Math" pitchFamily="18" charset="0"/>
                <a:ea typeface="Cambria Math" pitchFamily="18" charset="0"/>
              </a:rPr>
              <a:t>p</a:t>
            </a:r>
            <a:r>
              <a:rPr lang="en-US" dirty="0" smtClean="0"/>
              <a:t>, </a:t>
            </a:r>
            <a:r>
              <a:rPr lang="en-US" i="1" dirty="0" smtClean="0">
                <a:latin typeface="Cambria Math" pitchFamily="18" charset="0"/>
                <a:ea typeface="Cambria Math" pitchFamily="18" charset="0"/>
              </a:rPr>
              <a:t>q</a:t>
            </a:r>
            <a:r>
              <a:rPr lang="en-US" dirty="0" smtClean="0"/>
              <a:t>                              </a:t>
            </a:r>
            <a:r>
              <a:rPr lang="en-US" i="1" dirty="0" smtClean="0">
                <a:latin typeface="Cambria Math" pitchFamily="18" charset="0"/>
                <a:ea typeface="Cambria Math" pitchFamily="18" charset="0"/>
              </a:rPr>
              <a:t>p</a:t>
            </a:r>
            <a:r>
              <a:rPr lang="en-US" dirty="0" smtClean="0"/>
              <a:t> </a:t>
            </a:r>
            <a:r>
              <a:rPr lang="en-US" b="1" dirty="0" smtClean="0"/>
              <a:t>only if </a:t>
            </a:r>
            <a:r>
              <a:rPr lang="en-US" i="1" dirty="0" smtClean="0">
                <a:latin typeface="Cambria Math" pitchFamily="18" charset="0"/>
                <a:ea typeface="Cambria Math" pitchFamily="18" charset="0"/>
              </a:rPr>
              <a:t>q</a:t>
            </a:r>
            <a:r>
              <a:rPr lang="en-US" dirty="0" smtClean="0"/>
              <a:t>         </a:t>
            </a:r>
          </a:p>
          <a:p>
            <a:pPr>
              <a:buNone/>
            </a:pPr>
            <a:r>
              <a:rPr lang="en-US" dirty="0" smtClean="0">
                <a:latin typeface="Cambria Math" pitchFamily="18" charset="0"/>
                <a:ea typeface="Cambria Math" pitchFamily="18" charset="0"/>
              </a:rPr>
              <a:t>     q</a:t>
            </a:r>
            <a:r>
              <a:rPr lang="en-US" dirty="0" smtClean="0"/>
              <a:t> </a:t>
            </a:r>
            <a:r>
              <a:rPr lang="en-US" b="1" dirty="0" smtClean="0"/>
              <a:t>unless </a:t>
            </a:r>
            <a:r>
              <a:rPr lang="en-US" dirty="0" smtClean="0"/>
              <a:t> </a:t>
            </a:r>
            <a:r>
              <a:rPr lang="en-US" i="1" dirty="0" smtClean="0">
                <a:latin typeface="Cambria Math" pitchFamily="18" charset="0"/>
                <a:ea typeface="Cambria Math" pitchFamily="18" charset="0"/>
              </a:rPr>
              <a:t>¬p</a:t>
            </a:r>
            <a:r>
              <a:rPr lang="en-US" dirty="0" smtClean="0"/>
              <a:t>                 </a:t>
            </a:r>
            <a:r>
              <a:rPr lang="en-US" i="1" dirty="0" smtClean="0">
                <a:latin typeface="Cambria Math" pitchFamily="18" charset="0"/>
                <a:ea typeface="Cambria Math" pitchFamily="18" charset="0"/>
              </a:rPr>
              <a:t>q</a:t>
            </a:r>
            <a:r>
              <a:rPr lang="en-US" dirty="0" smtClean="0"/>
              <a:t> </a:t>
            </a:r>
            <a:r>
              <a:rPr lang="en-US" b="1" dirty="0" smtClean="0"/>
              <a:t>when</a:t>
            </a:r>
            <a:r>
              <a:rPr lang="en-US" dirty="0" smtClean="0"/>
              <a:t> </a:t>
            </a:r>
            <a:r>
              <a:rPr lang="en-US" i="1" dirty="0" smtClean="0">
                <a:latin typeface="Cambria Math" pitchFamily="18" charset="0"/>
                <a:ea typeface="Cambria Math" pitchFamily="18" charset="0"/>
              </a:rPr>
              <a:t>p</a:t>
            </a:r>
            <a:endParaRPr lang="en-US" dirty="0" smtClean="0"/>
          </a:p>
          <a:p>
            <a:pPr>
              <a:buNone/>
            </a:pPr>
            <a:r>
              <a:rPr lang="en-US" dirty="0" smtClean="0"/>
              <a:t>    </a:t>
            </a:r>
            <a:r>
              <a:rPr lang="en-US" i="1" dirty="0" smtClean="0">
                <a:latin typeface="Cambria Math" pitchFamily="18" charset="0"/>
                <a:ea typeface="Cambria Math" pitchFamily="18" charset="0"/>
              </a:rPr>
              <a:t>q</a:t>
            </a:r>
            <a:r>
              <a:rPr lang="en-US" dirty="0" smtClean="0"/>
              <a:t> </a:t>
            </a:r>
            <a:r>
              <a:rPr lang="en-US" b="1" dirty="0" smtClean="0"/>
              <a:t>if</a:t>
            </a:r>
            <a:r>
              <a:rPr lang="en-US" dirty="0" smtClean="0"/>
              <a:t> </a:t>
            </a:r>
            <a:r>
              <a:rPr lang="en-US" i="1" dirty="0" smtClean="0">
                <a:latin typeface="Cambria Math" pitchFamily="18" charset="0"/>
                <a:ea typeface="Cambria Math" pitchFamily="18" charset="0"/>
              </a:rPr>
              <a:t>p                                   q</a:t>
            </a:r>
            <a:r>
              <a:rPr lang="en-US" dirty="0" smtClean="0"/>
              <a:t> </a:t>
            </a:r>
            <a:r>
              <a:rPr lang="en-US" b="1" dirty="0" smtClean="0"/>
              <a:t>when</a:t>
            </a:r>
            <a:r>
              <a:rPr lang="en-US" dirty="0" smtClean="0"/>
              <a:t> </a:t>
            </a:r>
            <a:r>
              <a:rPr lang="en-US" i="1" dirty="0" smtClean="0">
                <a:latin typeface="Cambria Math" pitchFamily="18" charset="0"/>
                <a:ea typeface="Cambria Math" pitchFamily="18" charset="0"/>
              </a:rPr>
              <a:t>p  </a:t>
            </a:r>
            <a:endParaRPr lang="en-US" dirty="0" smtClean="0"/>
          </a:p>
          <a:p>
            <a:pPr>
              <a:buNone/>
            </a:pPr>
            <a:r>
              <a:rPr lang="en-US" dirty="0" smtClean="0"/>
              <a:t>    </a:t>
            </a:r>
            <a:r>
              <a:rPr lang="en-US" i="1" dirty="0" smtClean="0">
                <a:latin typeface="Cambria Math" pitchFamily="18" charset="0"/>
                <a:ea typeface="Cambria Math" pitchFamily="18" charset="0"/>
              </a:rPr>
              <a:t>q</a:t>
            </a:r>
            <a:r>
              <a:rPr lang="en-US" dirty="0" smtClean="0"/>
              <a:t> </a:t>
            </a:r>
            <a:r>
              <a:rPr lang="en-US" b="1" dirty="0" smtClean="0"/>
              <a:t>whenever</a:t>
            </a:r>
            <a:r>
              <a:rPr lang="en-US" dirty="0" smtClean="0"/>
              <a:t> </a:t>
            </a:r>
            <a:r>
              <a:rPr lang="en-US" i="1" dirty="0" smtClean="0">
                <a:latin typeface="Cambria Math" pitchFamily="18" charset="0"/>
                <a:ea typeface="Cambria Math" pitchFamily="18" charset="0"/>
              </a:rPr>
              <a:t>p</a:t>
            </a:r>
            <a:r>
              <a:rPr lang="en-US" dirty="0" smtClean="0"/>
              <a:t>         </a:t>
            </a:r>
            <a:r>
              <a:rPr lang="en-US" i="1" dirty="0" smtClean="0">
                <a:latin typeface="Cambria Math" pitchFamily="18" charset="0"/>
                <a:ea typeface="Cambria Math" pitchFamily="18" charset="0"/>
              </a:rPr>
              <a:t>        </a:t>
            </a:r>
            <a:r>
              <a:rPr lang="en-US" i="1" dirty="0" err="1" smtClean="0">
                <a:latin typeface="Cambria Math" pitchFamily="18" charset="0"/>
                <a:ea typeface="Cambria Math" pitchFamily="18" charset="0"/>
              </a:rPr>
              <a:t>p</a:t>
            </a:r>
            <a:r>
              <a:rPr lang="en-US" dirty="0" smtClean="0"/>
              <a:t> </a:t>
            </a:r>
            <a:r>
              <a:rPr lang="en-US" b="1" dirty="0" smtClean="0"/>
              <a:t>is sufficient for </a:t>
            </a:r>
            <a:r>
              <a:rPr lang="en-US" i="1" dirty="0" smtClean="0">
                <a:latin typeface="Cambria Math" pitchFamily="18" charset="0"/>
                <a:ea typeface="Cambria Math" pitchFamily="18" charset="0"/>
              </a:rPr>
              <a:t>q</a:t>
            </a:r>
            <a:r>
              <a:rPr lang="en-US" dirty="0" smtClean="0"/>
              <a:t> </a:t>
            </a:r>
          </a:p>
          <a:p>
            <a:pPr>
              <a:buNone/>
            </a:pPr>
            <a:r>
              <a:rPr lang="en-US" dirty="0" smtClean="0"/>
              <a:t>    </a:t>
            </a:r>
            <a:r>
              <a:rPr lang="en-US" i="1" dirty="0" smtClean="0">
                <a:latin typeface="Cambria Math" pitchFamily="18" charset="0"/>
                <a:ea typeface="Cambria Math" pitchFamily="18" charset="0"/>
              </a:rPr>
              <a:t>q</a:t>
            </a:r>
            <a:r>
              <a:rPr lang="en-US" dirty="0" smtClean="0"/>
              <a:t> </a:t>
            </a:r>
            <a:r>
              <a:rPr lang="en-US" b="1" dirty="0" smtClean="0"/>
              <a:t>follows from </a:t>
            </a:r>
            <a:r>
              <a:rPr lang="en-US" i="1" dirty="0" smtClean="0">
                <a:latin typeface="Cambria Math" pitchFamily="18" charset="0"/>
                <a:ea typeface="Cambria Math" pitchFamily="18" charset="0"/>
              </a:rPr>
              <a:t>p</a:t>
            </a:r>
            <a:r>
              <a:rPr lang="en-US" dirty="0" smtClean="0"/>
              <a:t>          </a:t>
            </a:r>
            <a:r>
              <a:rPr lang="en-US" i="1" dirty="0" smtClean="0">
                <a:latin typeface="Cambria Math" pitchFamily="18" charset="0"/>
                <a:ea typeface="Cambria Math" pitchFamily="18" charset="0"/>
              </a:rPr>
              <a:t>q</a:t>
            </a:r>
            <a:r>
              <a:rPr lang="en-US" dirty="0" smtClean="0"/>
              <a:t> </a:t>
            </a:r>
            <a:r>
              <a:rPr lang="en-US" b="1" dirty="0" smtClean="0"/>
              <a:t>is necessary for </a:t>
            </a:r>
            <a:r>
              <a:rPr lang="en-US" i="1" dirty="0" smtClean="0">
                <a:latin typeface="Cambria Math" pitchFamily="18" charset="0"/>
                <a:ea typeface="Cambria Math" pitchFamily="18" charset="0"/>
              </a:rPr>
              <a:t>p</a:t>
            </a:r>
          </a:p>
          <a:p>
            <a:pPr>
              <a:buNone/>
            </a:pPr>
            <a:endParaRPr lang="en-US" dirty="0" smtClean="0"/>
          </a:p>
          <a:p>
            <a:pPr>
              <a:buNone/>
            </a:pPr>
            <a:r>
              <a:rPr lang="en-US" dirty="0" smtClean="0"/>
              <a:t>     </a:t>
            </a:r>
            <a:r>
              <a:rPr lang="en-US" b="1" dirty="0" smtClean="0"/>
              <a:t>a necessary condition for </a:t>
            </a:r>
            <a:r>
              <a:rPr lang="en-US" i="1" dirty="0" smtClean="0">
                <a:latin typeface="Cambria Math" pitchFamily="18" charset="0"/>
                <a:ea typeface="Cambria Math" pitchFamily="18" charset="0"/>
              </a:rPr>
              <a:t>p</a:t>
            </a:r>
            <a:r>
              <a:rPr lang="en-US" dirty="0" smtClean="0"/>
              <a:t> </a:t>
            </a:r>
            <a:r>
              <a:rPr lang="en-US" b="1" dirty="0" smtClean="0"/>
              <a:t>is</a:t>
            </a:r>
            <a:r>
              <a:rPr lang="en-US" dirty="0" smtClean="0"/>
              <a:t> </a:t>
            </a:r>
            <a:r>
              <a:rPr lang="en-US" i="1" dirty="0" smtClean="0"/>
              <a:t>q</a:t>
            </a:r>
            <a:endParaRPr lang="en-US" dirty="0" smtClean="0"/>
          </a:p>
          <a:p>
            <a:pPr>
              <a:buNone/>
            </a:pPr>
            <a:r>
              <a:rPr lang="en-US" dirty="0" smtClean="0"/>
              <a:t>     </a:t>
            </a:r>
            <a:r>
              <a:rPr lang="en-US" b="1" dirty="0" smtClean="0"/>
              <a:t>a sufficient condition for </a:t>
            </a:r>
            <a:r>
              <a:rPr lang="en-US" i="1" dirty="0" smtClean="0">
                <a:latin typeface="Cambria Math" pitchFamily="18" charset="0"/>
                <a:ea typeface="Cambria Math" pitchFamily="18" charset="0"/>
              </a:rPr>
              <a:t>q</a:t>
            </a:r>
            <a:r>
              <a:rPr lang="en-US" dirty="0" smtClean="0"/>
              <a:t> </a:t>
            </a:r>
            <a:r>
              <a:rPr lang="en-US" b="1" dirty="0" smtClean="0"/>
              <a:t>is</a:t>
            </a:r>
            <a:r>
              <a:rPr lang="en-US" dirty="0" smtClean="0"/>
              <a:t> </a:t>
            </a:r>
            <a:r>
              <a:rPr lang="en-US" i="1" dirty="0" smtClean="0">
                <a:latin typeface="Cambria Math" pitchFamily="18" charset="0"/>
                <a:ea typeface="Cambria Math" pitchFamily="18" charset="0"/>
              </a:rPr>
              <a:t>p</a:t>
            </a:r>
            <a:endParaRPr lang="en-US" dirty="0" smtClean="0"/>
          </a:p>
          <a:p>
            <a:pPr>
              <a:buNone/>
            </a:pPr>
            <a:endParaRPr lang="en-US" dirty="0"/>
          </a:p>
        </p:txBody>
      </p:sp>
      <p:sp>
        <p:nvSpPr>
          <p:cNvPr id="6" name="Oval 5"/>
          <p:cNvSpPr/>
          <p:nvPr/>
        </p:nvSpPr>
        <p:spPr>
          <a:xfrm>
            <a:off x="533400" y="2514600"/>
            <a:ext cx="76200" cy="76200"/>
          </a:xfrm>
          <a:prstGeom prst="ellipse">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533400" y="2895600"/>
            <a:ext cx="76200" cy="76200"/>
          </a:xfrm>
          <a:prstGeom prst="ellipse">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533400" y="3352800"/>
            <a:ext cx="76200" cy="76200"/>
          </a:xfrm>
          <a:prstGeom prst="ellipse">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533400" y="3733800"/>
            <a:ext cx="76200" cy="76200"/>
          </a:xfrm>
          <a:prstGeom prst="ellipse">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533400" y="4114800"/>
            <a:ext cx="76200" cy="76200"/>
          </a:xfrm>
          <a:prstGeom prst="ellipse">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533400" y="4495800"/>
            <a:ext cx="76200" cy="76200"/>
          </a:xfrm>
          <a:prstGeom prst="ellipse">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533400" y="5334000"/>
            <a:ext cx="76200" cy="76200"/>
          </a:xfrm>
          <a:prstGeom prst="ellipse">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533400" y="5715000"/>
            <a:ext cx="76200" cy="76200"/>
          </a:xfrm>
          <a:prstGeom prst="ellipse">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3581400" y="2514600"/>
            <a:ext cx="76200" cy="76200"/>
          </a:xfrm>
          <a:prstGeom prst="ellipse">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3581400" y="3733800"/>
            <a:ext cx="76200" cy="76200"/>
          </a:xfrm>
          <a:prstGeom prst="ellipse">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3581400" y="3276600"/>
            <a:ext cx="76200" cy="76200"/>
          </a:xfrm>
          <a:prstGeom prst="ellipse">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3581400" y="4495800"/>
            <a:ext cx="76200" cy="76200"/>
          </a:xfrm>
          <a:prstGeom prst="ellipse">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3581400" y="4114800"/>
            <a:ext cx="76200" cy="76200"/>
          </a:xfrm>
          <a:prstGeom prst="ellipse">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3581400" y="2895600"/>
            <a:ext cx="76200" cy="76200"/>
          </a:xfrm>
          <a:prstGeom prst="ellipse">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Converse, </a:t>
            </a:r>
            <a:r>
              <a:rPr lang="en-US" sz="4000" dirty="0" err="1" smtClean="0"/>
              <a:t>Contrapositive</a:t>
            </a:r>
            <a:r>
              <a:rPr lang="en-US" sz="4000" dirty="0" smtClean="0"/>
              <a:t>, and Inverse</a:t>
            </a:r>
            <a:endParaRPr lang="en-US" sz="4000" dirty="0"/>
          </a:p>
        </p:txBody>
      </p:sp>
      <p:sp>
        <p:nvSpPr>
          <p:cNvPr id="3" name="Content Placeholder 2"/>
          <p:cNvSpPr>
            <a:spLocks noGrp="1"/>
          </p:cNvSpPr>
          <p:nvPr>
            <p:ph idx="1"/>
          </p:nvPr>
        </p:nvSpPr>
        <p:spPr/>
        <p:txBody>
          <a:bodyPr>
            <a:normAutofit fontScale="92500" lnSpcReduction="10000"/>
          </a:bodyPr>
          <a:lstStyle/>
          <a:p>
            <a:r>
              <a:rPr lang="en-US" dirty="0" smtClean="0"/>
              <a:t>From </a:t>
            </a:r>
            <a:r>
              <a:rPr lang="en-US" sz="2400" i="1" dirty="0" smtClean="0">
                <a:latin typeface="Cambria Math" pitchFamily="18" charset="0"/>
                <a:ea typeface="Cambria Math" pitchFamily="18" charset="0"/>
              </a:rPr>
              <a:t>p </a:t>
            </a:r>
            <a:r>
              <a:rPr lang="en-US" sz="2400" dirty="0" smtClean="0">
                <a:latin typeface="Cambria Math"/>
                <a:ea typeface="Cambria Math"/>
              </a:rPr>
              <a:t>→</a:t>
            </a:r>
            <a:r>
              <a:rPr lang="en-US" sz="2400" i="1" dirty="0" smtClean="0">
                <a:latin typeface="Cambria Math" pitchFamily="18" charset="0"/>
                <a:ea typeface="Cambria Math" pitchFamily="18" charset="0"/>
              </a:rPr>
              <a:t>q</a:t>
            </a:r>
            <a:r>
              <a:rPr lang="en-US" dirty="0" smtClean="0"/>
              <a:t>  we can form new conditional statements .</a:t>
            </a:r>
          </a:p>
          <a:p>
            <a:pPr lvl="1"/>
            <a:r>
              <a:rPr lang="en-US" dirty="0" smtClean="0"/>
              <a:t> </a:t>
            </a:r>
            <a:r>
              <a:rPr lang="en-US" i="1" dirty="0" smtClean="0">
                <a:latin typeface="Cambria Math" pitchFamily="18" charset="0"/>
                <a:ea typeface="Cambria Math" pitchFamily="18" charset="0"/>
              </a:rPr>
              <a:t>q </a:t>
            </a:r>
            <a:r>
              <a:rPr lang="en-US" dirty="0" smtClean="0">
                <a:latin typeface="Cambria Math"/>
                <a:ea typeface="Cambria Math"/>
              </a:rPr>
              <a:t>→</a:t>
            </a:r>
            <a:r>
              <a:rPr lang="en-US" i="1" dirty="0" smtClean="0">
                <a:latin typeface="Cambria Math" pitchFamily="18" charset="0"/>
                <a:ea typeface="Cambria Math" pitchFamily="18" charset="0"/>
              </a:rPr>
              <a:t>p</a:t>
            </a:r>
            <a:r>
              <a:rPr lang="en-US" dirty="0" smtClean="0"/>
              <a:t>            is the </a:t>
            </a:r>
            <a:r>
              <a:rPr lang="en-US" b="1" dirty="0" smtClean="0"/>
              <a:t>converse</a:t>
            </a:r>
            <a:r>
              <a:rPr lang="en-US" dirty="0" smtClean="0"/>
              <a:t> of </a:t>
            </a:r>
            <a:r>
              <a:rPr lang="en-US" i="1" dirty="0" smtClean="0">
                <a:latin typeface="Cambria Math" pitchFamily="18" charset="0"/>
                <a:ea typeface="Cambria Math" pitchFamily="18" charset="0"/>
              </a:rPr>
              <a:t>p </a:t>
            </a:r>
            <a:r>
              <a:rPr lang="en-US" dirty="0" smtClean="0">
                <a:latin typeface="Cambria Math"/>
                <a:ea typeface="Cambria Math"/>
              </a:rPr>
              <a:t>→</a:t>
            </a:r>
            <a:r>
              <a:rPr lang="en-US" i="1" dirty="0" smtClean="0">
                <a:latin typeface="Cambria Math" pitchFamily="18" charset="0"/>
                <a:ea typeface="Cambria Math" pitchFamily="18" charset="0"/>
              </a:rPr>
              <a:t>q</a:t>
            </a:r>
            <a:r>
              <a:rPr lang="en-US" dirty="0" smtClean="0"/>
              <a:t> </a:t>
            </a:r>
          </a:p>
          <a:p>
            <a:pPr lvl="1"/>
            <a:r>
              <a:rPr lang="en-US" dirty="0" smtClean="0"/>
              <a:t> </a:t>
            </a:r>
            <a:r>
              <a:rPr lang="en-US" dirty="0" smtClean="0">
                <a:latin typeface="Cambria Math"/>
                <a:ea typeface="Cambria Math"/>
              </a:rPr>
              <a:t>¬</a:t>
            </a:r>
            <a:r>
              <a:rPr lang="en-US" i="1" dirty="0" smtClean="0">
                <a:latin typeface="Cambria Math" pitchFamily="18" charset="0"/>
                <a:ea typeface="Cambria Math" pitchFamily="18" charset="0"/>
              </a:rPr>
              <a:t>q </a:t>
            </a:r>
            <a:r>
              <a:rPr lang="en-US" dirty="0" smtClean="0">
                <a:latin typeface="Cambria Math"/>
                <a:ea typeface="Cambria Math"/>
              </a:rPr>
              <a:t>→ ¬ </a:t>
            </a:r>
            <a:r>
              <a:rPr lang="en-US" i="1" dirty="0" smtClean="0">
                <a:latin typeface="Cambria Math" pitchFamily="18" charset="0"/>
                <a:ea typeface="Cambria Math" pitchFamily="18" charset="0"/>
              </a:rPr>
              <a:t>p</a:t>
            </a:r>
            <a:r>
              <a:rPr lang="en-US" dirty="0" smtClean="0"/>
              <a:t>    is the </a:t>
            </a:r>
            <a:r>
              <a:rPr lang="en-US" b="1" dirty="0" err="1" smtClean="0"/>
              <a:t>contrapositive</a:t>
            </a:r>
            <a:r>
              <a:rPr lang="en-US" dirty="0" smtClean="0"/>
              <a:t>  of </a:t>
            </a:r>
            <a:r>
              <a:rPr lang="en-US" i="1" dirty="0" smtClean="0">
                <a:latin typeface="Cambria Math" pitchFamily="18" charset="0"/>
                <a:ea typeface="Cambria Math" pitchFamily="18" charset="0"/>
              </a:rPr>
              <a:t>p </a:t>
            </a:r>
            <a:r>
              <a:rPr lang="en-US" dirty="0" smtClean="0">
                <a:latin typeface="Cambria Math"/>
                <a:ea typeface="Cambria Math"/>
              </a:rPr>
              <a:t>→</a:t>
            </a:r>
            <a:r>
              <a:rPr lang="en-US" i="1" dirty="0" smtClean="0">
                <a:latin typeface="Cambria Math" pitchFamily="18" charset="0"/>
                <a:ea typeface="Cambria Math" pitchFamily="18" charset="0"/>
              </a:rPr>
              <a:t>q</a:t>
            </a:r>
            <a:endParaRPr lang="en-US" dirty="0" smtClean="0"/>
          </a:p>
          <a:p>
            <a:pPr lvl="1"/>
            <a:r>
              <a:rPr lang="en-US" dirty="0" smtClean="0">
                <a:latin typeface="Cambria Math"/>
                <a:ea typeface="Cambria Math"/>
              </a:rPr>
              <a:t>¬ </a:t>
            </a:r>
            <a:r>
              <a:rPr lang="en-US" i="1" dirty="0" smtClean="0">
                <a:latin typeface="Cambria Math" pitchFamily="18" charset="0"/>
                <a:ea typeface="Cambria Math" pitchFamily="18" charset="0"/>
              </a:rPr>
              <a:t>p </a:t>
            </a:r>
            <a:r>
              <a:rPr lang="en-US" dirty="0" smtClean="0">
                <a:latin typeface="Cambria Math"/>
                <a:ea typeface="Cambria Math"/>
              </a:rPr>
              <a:t>→ ¬ </a:t>
            </a:r>
            <a:r>
              <a:rPr lang="en-US" i="1" dirty="0" smtClean="0">
                <a:latin typeface="Cambria Math" pitchFamily="18" charset="0"/>
                <a:ea typeface="Cambria Math" pitchFamily="18" charset="0"/>
              </a:rPr>
              <a:t>q</a:t>
            </a:r>
            <a:r>
              <a:rPr lang="en-US" dirty="0" smtClean="0"/>
              <a:t>     is the </a:t>
            </a:r>
            <a:r>
              <a:rPr lang="en-US" b="1" dirty="0" smtClean="0"/>
              <a:t>inverse</a:t>
            </a:r>
            <a:r>
              <a:rPr lang="en-US" dirty="0" smtClean="0"/>
              <a:t> of </a:t>
            </a:r>
            <a:r>
              <a:rPr lang="en-US" i="1" dirty="0" smtClean="0">
                <a:latin typeface="Cambria Math" pitchFamily="18" charset="0"/>
                <a:ea typeface="Cambria Math" pitchFamily="18" charset="0"/>
              </a:rPr>
              <a:t>p </a:t>
            </a:r>
            <a:r>
              <a:rPr lang="en-US" dirty="0" smtClean="0">
                <a:latin typeface="Cambria Math"/>
                <a:ea typeface="Cambria Math"/>
              </a:rPr>
              <a:t>→</a:t>
            </a:r>
            <a:r>
              <a:rPr lang="en-US" i="1" dirty="0" smtClean="0">
                <a:latin typeface="Cambria Math" pitchFamily="18" charset="0"/>
                <a:ea typeface="Cambria Math" pitchFamily="18" charset="0"/>
              </a:rPr>
              <a:t>q</a:t>
            </a:r>
            <a:endParaRPr lang="en-US" dirty="0" smtClean="0"/>
          </a:p>
          <a:p>
            <a:pPr>
              <a:buNone/>
            </a:pPr>
            <a:r>
              <a:rPr lang="en-US" b="1" dirty="0" smtClean="0"/>
              <a:t>   Example</a:t>
            </a:r>
            <a:r>
              <a:rPr lang="en-US" dirty="0" smtClean="0"/>
              <a:t>: Find the converse, inverse, and </a:t>
            </a:r>
            <a:r>
              <a:rPr lang="en-US" dirty="0" err="1" smtClean="0"/>
              <a:t>contrapositive</a:t>
            </a:r>
            <a:r>
              <a:rPr lang="en-US" dirty="0" smtClean="0"/>
              <a:t> of “It raining is a sufficient condition for my not going to town.”</a:t>
            </a:r>
          </a:p>
          <a:p>
            <a:pPr>
              <a:buNone/>
            </a:pPr>
            <a:r>
              <a:rPr lang="en-US" b="1" dirty="0" smtClean="0"/>
              <a:t>    Solution:</a:t>
            </a:r>
            <a:r>
              <a:rPr lang="en-US" dirty="0" smtClean="0"/>
              <a:t> </a:t>
            </a:r>
          </a:p>
          <a:p>
            <a:pPr lvl="1">
              <a:buNone/>
            </a:pPr>
            <a:r>
              <a:rPr lang="en-US" b="1" dirty="0" smtClean="0"/>
              <a:t>converse</a:t>
            </a:r>
            <a:r>
              <a:rPr lang="en-US" dirty="0" smtClean="0"/>
              <a:t>: If I do not go to town, then it is  raining.</a:t>
            </a:r>
          </a:p>
          <a:p>
            <a:pPr lvl="1">
              <a:buNone/>
            </a:pPr>
            <a:r>
              <a:rPr lang="en-US" b="1" dirty="0" smtClean="0"/>
              <a:t>inverse</a:t>
            </a:r>
            <a:r>
              <a:rPr lang="en-US" dirty="0" smtClean="0"/>
              <a:t>:  If it is not raining, then I will go to town.</a:t>
            </a:r>
          </a:p>
          <a:p>
            <a:pPr lvl="1">
              <a:buNone/>
            </a:pPr>
            <a:r>
              <a:rPr lang="en-US" b="1" dirty="0" err="1" smtClean="0"/>
              <a:t>contrapositive</a:t>
            </a:r>
            <a:r>
              <a:rPr lang="en-US" dirty="0" smtClean="0"/>
              <a:t>: If I go to town, then it is not raining. </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Biconditional</a:t>
            </a:r>
            <a:endParaRPr lang="en-US" dirty="0"/>
          </a:p>
        </p:txBody>
      </p:sp>
      <p:sp>
        <p:nvSpPr>
          <p:cNvPr id="3" name="Content Placeholder 2"/>
          <p:cNvSpPr>
            <a:spLocks noGrp="1"/>
          </p:cNvSpPr>
          <p:nvPr>
            <p:ph idx="1"/>
          </p:nvPr>
        </p:nvSpPr>
        <p:spPr/>
        <p:txBody>
          <a:bodyPr/>
          <a:lstStyle/>
          <a:p>
            <a:r>
              <a:rPr lang="en-US" sz="2000" dirty="0" smtClean="0"/>
              <a:t>If </a:t>
            </a:r>
            <a:r>
              <a:rPr lang="en-US" sz="2000" i="1" dirty="0" smtClean="0">
                <a:latin typeface="Cambria Math" pitchFamily="18" charset="0"/>
                <a:ea typeface="Cambria Math" pitchFamily="18" charset="0"/>
              </a:rPr>
              <a:t>p</a:t>
            </a:r>
            <a:r>
              <a:rPr lang="en-US" sz="2000" dirty="0" smtClean="0"/>
              <a:t>  and </a:t>
            </a:r>
            <a:r>
              <a:rPr lang="en-US" sz="2000" i="1" dirty="0" smtClean="0">
                <a:latin typeface="Cambria Math" pitchFamily="18" charset="0"/>
                <a:ea typeface="Cambria Math" pitchFamily="18" charset="0"/>
              </a:rPr>
              <a:t>q</a:t>
            </a:r>
            <a:r>
              <a:rPr lang="en-US" sz="2000" dirty="0" smtClean="0"/>
              <a:t>  are propositions, then  we can form the </a:t>
            </a:r>
            <a:r>
              <a:rPr lang="en-US" sz="2000" i="1" dirty="0" err="1" smtClean="0"/>
              <a:t>biconditional</a:t>
            </a:r>
            <a:r>
              <a:rPr lang="en-US" sz="2000" i="1" dirty="0" smtClean="0"/>
              <a:t> </a:t>
            </a:r>
            <a:r>
              <a:rPr lang="en-US" sz="2000" dirty="0" smtClean="0"/>
              <a:t>proposition </a:t>
            </a:r>
            <a:r>
              <a:rPr lang="en-US" sz="2000" i="1" dirty="0" smtClean="0">
                <a:latin typeface="Cambria Math" pitchFamily="18" charset="0"/>
                <a:ea typeface="Cambria Math" pitchFamily="18" charset="0"/>
              </a:rPr>
              <a:t>p </a:t>
            </a:r>
            <a:r>
              <a:rPr lang="en-US" sz="2000" dirty="0" smtClean="0">
                <a:latin typeface="Cambria Math"/>
                <a:ea typeface="Cambria Math"/>
              </a:rPr>
              <a:t>↔</a:t>
            </a:r>
            <a:r>
              <a:rPr lang="en-US" sz="2000" i="1" dirty="0" smtClean="0">
                <a:latin typeface="Cambria Math" pitchFamily="18" charset="0"/>
                <a:ea typeface="Cambria Math" pitchFamily="18" charset="0"/>
              </a:rPr>
              <a:t>q</a:t>
            </a:r>
            <a:r>
              <a:rPr lang="en-US" sz="2000" dirty="0" smtClean="0"/>
              <a:t> , read as “</a:t>
            </a:r>
            <a:r>
              <a:rPr lang="en-US" sz="2000" i="1" dirty="0" smtClean="0">
                <a:latin typeface="Cambria Math" pitchFamily="18" charset="0"/>
                <a:ea typeface="Cambria Math" pitchFamily="18" charset="0"/>
              </a:rPr>
              <a:t>p</a:t>
            </a:r>
            <a:r>
              <a:rPr lang="en-US" sz="2000" dirty="0" smtClean="0"/>
              <a:t>  if and only if </a:t>
            </a:r>
            <a:r>
              <a:rPr lang="en-US" sz="2000" i="1" dirty="0" smtClean="0">
                <a:latin typeface="Cambria Math" pitchFamily="18" charset="0"/>
                <a:ea typeface="Cambria Math" pitchFamily="18" charset="0"/>
              </a:rPr>
              <a:t>q</a:t>
            </a:r>
            <a:r>
              <a:rPr lang="en-US" sz="2000" dirty="0" smtClean="0"/>
              <a:t> .” The  </a:t>
            </a:r>
            <a:r>
              <a:rPr lang="en-US" sz="2000" dirty="0" err="1" smtClean="0"/>
              <a:t>biconditional</a:t>
            </a:r>
            <a:r>
              <a:rPr lang="en-US" sz="2000" dirty="0" smtClean="0"/>
              <a:t>          </a:t>
            </a:r>
            <a:r>
              <a:rPr lang="en-US" sz="2000" i="1" dirty="0" smtClean="0">
                <a:latin typeface="Cambria Math" pitchFamily="18" charset="0"/>
                <a:ea typeface="Cambria Math" pitchFamily="18" charset="0"/>
              </a:rPr>
              <a:t>p </a:t>
            </a:r>
            <a:r>
              <a:rPr lang="en-US" sz="2000" dirty="0" smtClean="0">
                <a:latin typeface="Cambria Math"/>
                <a:ea typeface="Cambria Math"/>
              </a:rPr>
              <a:t>↔</a:t>
            </a:r>
            <a:r>
              <a:rPr lang="en-US" sz="2000" i="1" dirty="0" smtClean="0">
                <a:latin typeface="Cambria Math" pitchFamily="18" charset="0"/>
                <a:ea typeface="Cambria Math" pitchFamily="18" charset="0"/>
              </a:rPr>
              <a:t>q</a:t>
            </a:r>
            <a:r>
              <a:rPr lang="en-US" sz="2000" dirty="0" smtClean="0"/>
              <a:t>  denotes the proposition with this truth table:</a:t>
            </a:r>
          </a:p>
          <a:p>
            <a:endParaRPr lang="en-US" sz="2000" dirty="0" smtClean="0"/>
          </a:p>
          <a:p>
            <a:endParaRPr lang="en-US" sz="2000" dirty="0" smtClean="0"/>
          </a:p>
          <a:p>
            <a:endParaRPr lang="en-US" sz="2000" dirty="0" smtClean="0"/>
          </a:p>
          <a:p>
            <a:endParaRPr lang="en-US" sz="2000" dirty="0" smtClean="0"/>
          </a:p>
          <a:p>
            <a:endParaRPr lang="en-US" sz="2000" dirty="0" smtClean="0"/>
          </a:p>
          <a:p>
            <a:endParaRPr lang="en-US" sz="2000" dirty="0" smtClean="0"/>
          </a:p>
          <a:p>
            <a:r>
              <a:rPr lang="en-US" sz="2200" dirty="0" smtClean="0"/>
              <a:t> If </a:t>
            </a:r>
            <a:r>
              <a:rPr lang="en-US" sz="2200" i="1" dirty="0" smtClean="0">
                <a:latin typeface="Cambria Math" pitchFamily="18" charset="0"/>
                <a:ea typeface="Cambria Math" pitchFamily="18" charset="0"/>
              </a:rPr>
              <a:t>p</a:t>
            </a:r>
            <a:r>
              <a:rPr lang="en-US" sz="2200" dirty="0" smtClean="0"/>
              <a:t>  denotes “I am at home.” and </a:t>
            </a:r>
            <a:r>
              <a:rPr lang="en-US" sz="2200" i="1" dirty="0" smtClean="0">
                <a:latin typeface="Cambria Math" pitchFamily="18" charset="0"/>
                <a:ea typeface="Cambria Math" pitchFamily="18" charset="0"/>
              </a:rPr>
              <a:t>q</a:t>
            </a:r>
            <a:r>
              <a:rPr lang="en-US" sz="2200" dirty="0" smtClean="0"/>
              <a:t>   denotes “It is raining.” then       </a:t>
            </a:r>
            <a:r>
              <a:rPr lang="en-US" sz="2200" i="1" dirty="0" smtClean="0">
                <a:latin typeface="Cambria Math" pitchFamily="18" charset="0"/>
                <a:ea typeface="Cambria Math" pitchFamily="18" charset="0"/>
              </a:rPr>
              <a:t>p </a:t>
            </a:r>
            <a:r>
              <a:rPr lang="en-US" sz="2200" dirty="0" smtClean="0">
                <a:latin typeface="Cambria Math"/>
                <a:ea typeface="Cambria Math"/>
              </a:rPr>
              <a:t>↔</a:t>
            </a:r>
            <a:r>
              <a:rPr lang="en-US" sz="2200" i="1" dirty="0" smtClean="0">
                <a:latin typeface="Cambria Math" pitchFamily="18" charset="0"/>
                <a:ea typeface="Cambria Math" pitchFamily="18" charset="0"/>
              </a:rPr>
              <a:t>q</a:t>
            </a:r>
            <a:r>
              <a:rPr lang="en-US" sz="2200" dirty="0" smtClean="0"/>
              <a:t>   denotes “I am at home if and only if it is raining.”</a:t>
            </a:r>
          </a:p>
        </p:txBody>
      </p:sp>
      <p:graphicFrame>
        <p:nvGraphicFramePr>
          <p:cNvPr id="13" name="Content Placeholder 3"/>
          <p:cNvGraphicFramePr>
            <a:graphicFrameLocks/>
          </p:cNvGraphicFramePr>
          <p:nvPr/>
        </p:nvGraphicFramePr>
        <p:xfrm>
          <a:off x="1600200" y="3124200"/>
          <a:ext cx="5791200" cy="1828800"/>
        </p:xfrm>
        <a:graphic>
          <a:graphicData uri="http://schemas.openxmlformats.org/drawingml/2006/table">
            <a:tbl>
              <a:tblPr firstRow="1" bandRow="1">
                <a:tableStyleId>{5C22544A-7EE6-4342-B048-85BDC9FD1C3A}</a:tableStyleId>
              </a:tblPr>
              <a:tblGrid>
                <a:gridCol w="1930400"/>
                <a:gridCol w="1930400"/>
                <a:gridCol w="1930400"/>
              </a:tblGrid>
              <a:tr h="299720">
                <a:tc>
                  <a:txBody>
                    <a:bodyPr/>
                    <a:lstStyle/>
                    <a:p>
                      <a:r>
                        <a:rPr lang="en-US" sz="1800" i="1" dirty="0" smtClean="0">
                          <a:latin typeface="Cambria Math" pitchFamily="18" charset="0"/>
                          <a:ea typeface="Cambria Math" pitchFamily="18" charset="0"/>
                        </a:rPr>
                        <a:t>p</a:t>
                      </a:r>
                      <a:endParaRPr lang="en-US" dirty="0"/>
                    </a:p>
                  </a:txBody>
                  <a:tcPr marL="91441" marR="91441"/>
                </a:tc>
                <a:tc>
                  <a:txBody>
                    <a:bodyPr/>
                    <a:lstStyle/>
                    <a:p>
                      <a:r>
                        <a:rPr lang="en-US" sz="1800" i="1" dirty="0" smtClean="0">
                          <a:latin typeface="Cambria Math" pitchFamily="18" charset="0"/>
                          <a:ea typeface="Cambria Math" pitchFamily="18" charset="0"/>
                        </a:rPr>
                        <a:t>q</a:t>
                      </a:r>
                      <a:endParaRPr lang="en-US" dirty="0"/>
                    </a:p>
                  </a:txBody>
                  <a:tcPr marL="91441" marR="91441"/>
                </a:tc>
                <a:tc>
                  <a:txBody>
                    <a:bodyPr/>
                    <a:lstStyle/>
                    <a:p>
                      <a:r>
                        <a:rPr lang="en-US" sz="1800" i="1" dirty="0" smtClean="0">
                          <a:latin typeface="Cambria Math" pitchFamily="18" charset="0"/>
                          <a:ea typeface="Cambria Math" pitchFamily="18" charset="0"/>
                        </a:rPr>
                        <a:t>p </a:t>
                      </a:r>
                      <a:r>
                        <a:rPr lang="en-US" sz="1800" dirty="0" smtClean="0">
                          <a:latin typeface="Cambria Math"/>
                          <a:ea typeface="Cambria Math"/>
                        </a:rPr>
                        <a:t>↔</a:t>
                      </a:r>
                      <a:r>
                        <a:rPr lang="en-US" sz="1800" i="1" dirty="0" smtClean="0">
                          <a:latin typeface="Cambria Math" pitchFamily="18" charset="0"/>
                          <a:ea typeface="Cambria Math" pitchFamily="18" charset="0"/>
                        </a:rPr>
                        <a:t>q</a:t>
                      </a:r>
                      <a:r>
                        <a:rPr lang="en-US" sz="1800" dirty="0" smtClean="0"/>
                        <a:t> </a:t>
                      </a:r>
                      <a:endParaRPr lang="en-US" dirty="0"/>
                    </a:p>
                  </a:txBody>
                  <a:tcPr marL="91441" marR="91441"/>
                </a:tc>
              </a:tr>
              <a:tr h="299720">
                <a:tc>
                  <a:txBody>
                    <a:bodyPr/>
                    <a:lstStyle/>
                    <a:p>
                      <a:r>
                        <a:rPr lang="en-US" dirty="0" smtClean="0"/>
                        <a:t>T</a:t>
                      </a:r>
                      <a:endParaRPr lang="en-US" dirty="0"/>
                    </a:p>
                  </a:txBody>
                  <a:tcPr marL="91441" marR="91441"/>
                </a:tc>
                <a:tc>
                  <a:txBody>
                    <a:bodyPr/>
                    <a:lstStyle/>
                    <a:p>
                      <a:r>
                        <a:rPr lang="en-US" dirty="0" smtClean="0"/>
                        <a:t>T</a:t>
                      </a:r>
                      <a:endParaRPr lang="en-US" dirty="0"/>
                    </a:p>
                  </a:txBody>
                  <a:tcPr marL="91441" marR="91441"/>
                </a:tc>
                <a:tc>
                  <a:txBody>
                    <a:bodyPr/>
                    <a:lstStyle/>
                    <a:p>
                      <a:r>
                        <a:rPr lang="en-US" dirty="0" smtClean="0"/>
                        <a:t>T</a:t>
                      </a:r>
                      <a:endParaRPr lang="en-US" dirty="0"/>
                    </a:p>
                  </a:txBody>
                  <a:tcPr marL="91441" marR="91441"/>
                </a:tc>
              </a:tr>
              <a:tr h="299720">
                <a:tc>
                  <a:txBody>
                    <a:bodyPr/>
                    <a:lstStyle/>
                    <a:p>
                      <a:r>
                        <a:rPr lang="en-US" dirty="0" smtClean="0"/>
                        <a:t>T</a:t>
                      </a:r>
                      <a:endParaRPr lang="en-US" dirty="0"/>
                    </a:p>
                  </a:txBody>
                  <a:tcPr marL="91441" marR="91441"/>
                </a:tc>
                <a:tc>
                  <a:txBody>
                    <a:bodyPr/>
                    <a:lstStyle/>
                    <a:p>
                      <a:r>
                        <a:rPr lang="en-US" dirty="0" smtClean="0"/>
                        <a:t>F</a:t>
                      </a:r>
                      <a:endParaRPr lang="en-US" dirty="0"/>
                    </a:p>
                  </a:txBody>
                  <a:tcPr marL="91441" marR="91441"/>
                </a:tc>
                <a:tc>
                  <a:txBody>
                    <a:bodyPr/>
                    <a:lstStyle/>
                    <a:p>
                      <a:r>
                        <a:rPr lang="en-US" dirty="0" smtClean="0"/>
                        <a:t>F</a:t>
                      </a:r>
                      <a:endParaRPr lang="en-US" dirty="0"/>
                    </a:p>
                  </a:txBody>
                  <a:tcPr marL="91441" marR="91441"/>
                </a:tc>
              </a:tr>
              <a:tr h="299720">
                <a:tc>
                  <a:txBody>
                    <a:bodyPr/>
                    <a:lstStyle/>
                    <a:p>
                      <a:r>
                        <a:rPr lang="en-US" dirty="0" smtClean="0"/>
                        <a:t>F</a:t>
                      </a:r>
                      <a:endParaRPr lang="en-US" dirty="0"/>
                    </a:p>
                  </a:txBody>
                  <a:tcPr marL="91441" marR="91441"/>
                </a:tc>
                <a:tc>
                  <a:txBody>
                    <a:bodyPr/>
                    <a:lstStyle/>
                    <a:p>
                      <a:r>
                        <a:rPr lang="en-US" dirty="0" smtClean="0"/>
                        <a:t>T</a:t>
                      </a:r>
                      <a:endParaRPr lang="en-US" dirty="0"/>
                    </a:p>
                  </a:txBody>
                  <a:tcPr marL="91441" marR="91441"/>
                </a:tc>
                <a:tc>
                  <a:txBody>
                    <a:bodyPr/>
                    <a:lstStyle/>
                    <a:p>
                      <a:r>
                        <a:rPr lang="en-US" dirty="0" smtClean="0"/>
                        <a:t>F</a:t>
                      </a:r>
                      <a:endParaRPr lang="en-US" dirty="0"/>
                    </a:p>
                  </a:txBody>
                  <a:tcPr marL="91441" marR="91441"/>
                </a:tc>
              </a:tr>
              <a:tr h="299720">
                <a:tc>
                  <a:txBody>
                    <a:bodyPr/>
                    <a:lstStyle/>
                    <a:p>
                      <a:r>
                        <a:rPr lang="en-US" dirty="0" smtClean="0"/>
                        <a:t>F</a:t>
                      </a:r>
                      <a:endParaRPr lang="en-US" dirty="0"/>
                    </a:p>
                  </a:txBody>
                  <a:tcPr marL="91441" marR="91441"/>
                </a:tc>
                <a:tc>
                  <a:txBody>
                    <a:bodyPr/>
                    <a:lstStyle/>
                    <a:p>
                      <a:r>
                        <a:rPr lang="en-US" dirty="0" smtClean="0"/>
                        <a:t>F</a:t>
                      </a:r>
                      <a:endParaRPr lang="en-US" dirty="0"/>
                    </a:p>
                  </a:txBody>
                  <a:tcPr marL="91441" marR="91441"/>
                </a:tc>
                <a:tc>
                  <a:txBody>
                    <a:bodyPr/>
                    <a:lstStyle/>
                    <a:p>
                      <a:r>
                        <a:rPr lang="en-US" dirty="0" smtClean="0"/>
                        <a:t>T</a:t>
                      </a:r>
                      <a:endParaRPr lang="en-US" dirty="0"/>
                    </a:p>
                  </a:txBody>
                  <a:tcPr marL="91441" marR="91441"/>
                </a:tc>
              </a:tr>
            </a:tbl>
          </a:graphicData>
        </a:graphic>
      </p:graphicFrame>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Expressing the </a:t>
            </a:r>
            <a:r>
              <a:rPr lang="en-US" dirty="0" err="1" smtClean="0"/>
              <a:t>Biconditional</a:t>
            </a:r>
            <a:endParaRPr lang="en-US" dirty="0"/>
          </a:p>
        </p:txBody>
      </p:sp>
      <p:sp>
        <p:nvSpPr>
          <p:cNvPr id="3" name="Content Placeholder 2"/>
          <p:cNvSpPr>
            <a:spLocks noGrp="1"/>
          </p:cNvSpPr>
          <p:nvPr>
            <p:ph idx="1"/>
          </p:nvPr>
        </p:nvSpPr>
        <p:spPr/>
        <p:txBody>
          <a:bodyPr/>
          <a:lstStyle/>
          <a:p>
            <a:r>
              <a:rPr lang="en-US" dirty="0" smtClean="0"/>
              <a:t>Some alternative ways “</a:t>
            </a:r>
            <a:r>
              <a:rPr lang="en-US" i="1" dirty="0" smtClean="0"/>
              <a:t>p</a:t>
            </a:r>
            <a:r>
              <a:rPr lang="en-US" dirty="0" smtClean="0"/>
              <a:t> if and only if </a:t>
            </a:r>
            <a:r>
              <a:rPr lang="en-US" i="1" dirty="0" smtClean="0"/>
              <a:t>q</a:t>
            </a:r>
            <a:r>
              <a:rPr lang="en-US" dirty="0" smtClean="0"/>
              <a:t>” is expressed in English:</a:t>
            </a:r>
          </a:p>
          <a:p>
            <a:pPr>
              <a:buNone/>
            </a:pPr>
            <a:endParaRPr lang="en-US" dirty="0" smtClean="0"/>
          </a:p>
          <a:p>
            <a:pPr lvl="1"/>
            <a:r>
              <a:rPr lang="en-US" dirty="0" smtClean="0"/>
              <a:t>  </a:t>
            </a:r>
            <a:r>
              <a:rPr lang="en-US" i="1" dirty="0" smtClean="0"/>
              <a:t>p</a:t>
            </a:r>
            <a:r>
              <a:rPr lang="en-US" dirty="0" smtClean="0"/>
              <a:t> </a:t>
            </a:r>
            <a:r>
              <a:rPr lang="en-US" b="1" dirty="0" smtClean="0"/>
              <a:t>is necessary and sufficient for </a:t>
            </a:r>
            <a:r>
              <a:rPr lang="en-US" i="1" dirty="0" smtClean="0"/>
              <a:t>q</a:t>
            </a:r>
            <a:endParaRPr lang="en-US" dirty="0" smtClean="0"/>
          </a:p>
          <a:p>
            <a:pPr lvl="1"/>
            <a:r>
              <a:rPr lang="en-US" dirty="0" smtClean="0"/>
              <a:t>  </a:t>
            </a:r>
            <a:r>
              <a:rPr lang="en-US" b="1" dirty="0" smtClean="0"/>
              <a:t>if</a:t>
            </a:r>
            <a:r>
              <a:rPr lang="en-US" dirty="0" smtClean="0"/>
              <a:t> </a:t>
            </a:r>
            <a:r>
              <a:rPr lang="en-US" i="1" dirty="0" smtClean="0"/>
              <a:t>p</a:t>
            </a:r>
            <a:r>
              <a:rPr lang="en-US" dirty="0" smtClean="0"/>
              <a:t> </a:t>
            </a:r>
            <a:r>
              <a:rPr lang="en-US" b="1" dirty="0" smtClean="0"/>
              <a:t>then</a:t>
            </a:r>
            <a:r>
              <a:rPr lang="en-US" dirty="0" smtClean="0"/>
              <a:t> </a:t>
            </a:r>
            <a:r>
              <a:rPr lang="en-US" i="1" dirty="0" smtClean="0"/>
              <a:t>q</a:t>
            </a:r>
            <a:r>
              <a:rPr lang="en-US" dirty="0" smtClean="0"/>
              <a:t> , </a:t>
            </a:r>
            <a:r>
              <a:rPr lang="en-US" b="1" dirty="0" smtClean="0"/>
              <a:t>and conversely</a:t>
            </a:r>
          </a:p>
          <a:p>
            <a:pPr lvl="1"/>
            <a:r>
              <a:rPr lang="en-US" dirty="0" smtClean="0"/>
              <a:t>  </a:t>
            </a:r>
            <a:r>
              <a:rPr lang="en-US" i="1" dirty="0" smtClean="0"/>
              <a:t>p</a:t>
            </a:r>
            <a:r>
              <a:rPr lang="en-US" dirty="0" smtClean="0"/>
              <a:t> </a:t>
            </a:r>
            <a:r>
              <a:rPr lang="en-US" b="1" dirty="0" err="1" smtClean="0"/>
              <a:t>iff</a:t>
            </a:r>
            <a:r>
              <a:rPr lang="en-US" dirty="0" smtClean="0"/>
              <a:t> </a:t>
            </a:r>
            <a:r>
              <a:rPr lang="en-US" i="1" dirty="0" smtClean="0"/>
              <a:t>q</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Truth Tables For Compound Propositions</a:t>
            </a:r>
            <a:endParaRPr lang="en-US" dirty="0"/>
          </a:p>
        </p:txBody>
      </p:sp>
      <p:sp>
        <p:nvSpPr>
          <p:cNvPr id="3" name="Content Placeholder 2"/>
          <p:cNvSpPr>
            <a:spLocks noGrp="1"/>
          </p:cNvSpPr>
          <p:nvPr>
            <p:ph idx="1"/>
          </p:nvPr>
        </p:nvSpPr>
        <p:spPr/>
        <p:txBody>
          <a:bodyPr>
            <a:normAutofit lnSpcReduction="10000"/>
          </a:bodyPr>
          <a:lstStyle/>
          <a:p>
            <a:r>
              <a:rPr lang="en-US" dirty="0" smtClean="0"/>
              <a:t>Construction of a truth table:</a:t>
            </a:r>
          </a:p>
          <a:p>
            <a:r>
              <a:rPr lang="en-US" dirty="0" smtClean="0"/>
              <a:t>Rows</a:t>
            </a:r>
          </a:p>
          <a:p>
            <a:pPr lvl="1"/>
            <a:r>
              <a:rPr lang="en-US" dirty="0" smtClean="0"/>
              <a:t> Need a row for every possible combination of values  for the  atomic propositions.</a:t>
            </a:r>
          </a:p>
          <a:p>
            <a:r>
              <a:rPr lang="en-US" dirty="0" smtClean="0"/>
              <a:t>Columns</a:t>
            </a:r>
          </a:p>
          <a:p>
            <a:pPr lvl="1"/>
            <a:r>
              <a:rPr lang="en-US" dirty="0" smtClean="0"/>
              <a:t>Need a column for the compound proposition (usually at far right)</a:t>
            </a:r>
          </a:p>
          <a:p>
            <a:pPr lvl="1"/>
            <a:r>
              <a:rPr lang="en-US" dirty="0" smtClean="0"/>
              <a:t>Need a column for the truth value of each expression that occurs in the compound proposition as it is built up.</a:t>
            </a:r>
          </a:p>
          <a:p>
            <a:pPr lvl="2"/>
            <a:r>
              <a:rPr lang="en-US" dirty="0" smtClean="0"/>
              <a:t>This includes the atomic propositions </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Chapter Summary</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Propositional Logic</a:t>
            </a:r>
          </a:p>
          <a:p>
            <a:pPr lvl="1"/>
            <a:r>
              <a:rPr lang="en-US" dirty="0" smtClean="0"/>
              <a:t>The Language of Propositions</a:t>
            </a:r>
          </a:p>
          <a:p>
            <a:pPr lvl="1"/>
            <a:r>
              <a:rPr lang="en-US" dirty="0" smtClean="0"/>
              <a:t>Applications</a:t>
            </a:r>
          </a:p>
          <a:p>
            <a:pPr lvl="1"/>
            <a:r>
              <a:rPr lang="en-US" dirty="0" smtClean="0"/>
              <a:t>Logical Equivalences</a:t>
            </a:r>
          </a:p>
          <a:p>
            <a:r>
              <a:rPr lang="en-US" dirty="0" smtClean="0"/>
              <a:t>Predicate Logic</a:t>
            </a:r>
          </a:p>
          <a:p>
            <a:pPr lvl="1"/>
            <a:r>
              <a:rPr lang="en-US" dirty="0" smtClean="0"/>
              <a:t>The Language of Quantifiers</a:t>
            </a:r>
          </a:p>
          <a:p>
            <a:pPr lvl="1"/>
            <a:r>
              <a:rPr lang="en-US" dirty="0" smtClean="0"/>
              <a:t>Logical Equivalences</a:t>
            </a:r>
          </a:p>
          <a:p>
            <a:pPr lvl="1"/>
            <a:r>
              <a:rPr lang="en-US" dirty="0" smtClean="0"/>
              <a:t>Nested Quantifiers</a:t>
            </a:r>
          </a:p>
          <a:p>
            <a:r>
              <a:rPr lang="en-US" dirty="0" smtClean="0"/>
              <a:t>Proofs</a:t>
            </a:r>
          </a:p>
          <a:p>
            <a:pPr lvl="1"/>
            <a:r>
              <a:rPr lang="en-US" dirty="0" smtClean="0"/>
              <a:t>Rules of Inference</a:t>
            </a:r>
          </a:p>
          <a:p>
            <a:pPr lvl="1"/>
            <a:r>
              <a:rPr lang="en-US" dirty="0" smtClean="0"/>
              <a:t>Proof Methods</a:t>
            </a:r>
          </a:p>
          <a:p>
            <a:pPr lvl="1"/>
            <a:r>
              <a:rPr lang="en-US" dirty="0" smtClean="0"/>
              <a:t>Proof Strategy</a:t>
            </a:r>
          </a:p>
          <a:p>
            <a:endParaRPr lang="en-US" dirty="0" smtClean="0"/>
          </a:p>
          <a:p>
            <a:pPr lvl="1">
              <a:buNone/>
            </a:pPr>
            <a:endParaRPr lang="en-US" dirty="0" smtClean="0"/>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Truth Table</a:t>
            </a:r>
            <a:endParaRPr lang="en-US" dirty="0"/>
          </a:p>
        </p:txBody>
      </p:sp>
      <p:sp>
        <p:nvSpPr>
          <p:cNvPr id="3" name="Content Placeholder 2"/>
          <p:cNvSpPr>
            <a:spLocks noGrp="1"/>
          </p:cNvSpPr>
          <p:nvPr>
            <p:ph idx="1"/>
          </p:nvPr>
        </p:nvSpPr>
        <p:spPr/>
        <p:txBody>
          <a:bodyPr/>
          <a:lstStyle/>
          <a:p>
            <a:r>
              <a:rPr lang="en-US" dirty="0" smtClean="0"/>
              <a:t>Construct a truth table for  </a:t>
            </a:r>
            <a:endParaRPr lang="en-US" dirty="0"/>
          </a:p>
        </p:txBody>
      </p:sp>
      <p:pic>
        <p:nvPicPr>
          <p:cNvPr id="4" name="Picture 3" descr="addin_tmp.png"/>
          <p:cNvPicPr>
            <a:picLocks noChangeAspect="1"/>
          </p:cNvPicPr>
          <p:nvPr>
            <p:custDataLst>
              <p:tags r:id="rId1"/>
            </p:custDataLst>
          </p:nvPr>
        </p:nvPicPr>
        <p:blipFill>
          <a:blip r:embed="rId3" cstate="print"/>
          <a:stretch>
            <a:fillRect/>
          </a:stretch>
        </p:blipFill>
        <p:spPr>
          <a:xfrm>
            <a:off x="5105400" y="2057400"/>
            <a:ext cx="1820228" cy="302895"/>
          </a:xfrm>
          <a:prstGeom prst="rect">
            <a:avLst/>
          </a:prstGeom>
        </p:spPr>
      </p:pic>
      <p:graphicFrame>
        <p:nvGraphicFramePr>
          <p:cNvPr id="9" name="Table 8"/>
          <p:cNvGraphicFramePr>
            <a:graphicFrameLocks noGrp="1"/>
          </p:cNvGraphicFramePr>
          <p:nvPr/>
        </p:nvGraphicFramePr>
        <p:xfrm>
          <a:off x="914400" y="2590800"/>
          <a:ext cx="7467600" cy="3337560"/>
        </p:xfrm>
        <a:graphic>
          <a:graphicData uri="http://schemas.openxmlformats.org/drawingml/2006/table">
            <a:tbl>
              <a:tblPr firstRow="1" bandRow="1">
                <a:tableStyleId>{5C22544A-7EE6-4342-B048-85BDC9FD1C3A}</a:tableStyleId>
              </a:tblPr>
              <a:tblGrid>
                <a:gridCol w="1244600"/>
                <a:gridCol w="1244600"/>
                <a:gridCol w="1244600"/>
                <a:gridCol w="1244600"/>
                <a:gridCol w="1244600"/>
                <a:gridCol w="1244600"/>
              </a:tblGrid>
              <a:tr h="370840">
                <a:tc>
                  <a:txBody>
                    <a:bodyPr/>
                    <a:lstStyle/>
                    <a:p>
                      <a:r>
                        <a:rPr lang="en-US" dirty="0" smtClean="0"/>
                        <a:t>p</a:t>
                      </a:r>
                      <a:endParaRPr lang="en-US" dirty="0"/>
                    </a:p>
                  </a:txBody>
                  <a:tcPr/>
                </a:tc>
                <a:tc>
                  <a:txBody>
                    <a:bodyPr/>
                    <a:lstStyle/>
                    <a:p>
                      <a:r>
                        <a:rPr lang="en-US" dirty="0" smtClean="0"/>
                        <a:t>q</a:t>
                      </a:r>
                      <a:endParaRPr lang="en-US" dirty="0"/>
                    </a:p>
                  </a:txBody>
                  <a:tcPr/>
                </a:tc>
                <a:tc>
                  <a:txBody>
                    <a:bodyPr/>
                    <a:lstStyle/>
                    <a:p>
                      <a:r>
                        <a:rPr lang="en-US" dirty="0" smtClean="0"/>
                        <a:t>r</a:t>
                      </a:r>
                      <a:endParaRPr lang="en-US" dirty="0"/>
                    </a:p>
                  </a:txBody>
                  <a:tcPr/>
                </a:tc>
                <a:tc>
                  <a:txBody>
                    <a:bodyPr/>
                    <a:lstStyle/>
                    <a:p>
                      <a:r>
                        <a:rPr lang="en-US" dirty="0" smtClean="0">
                          <a:latin typeface="Cambria Math"/>
                          <a:ea typeface="Cambria Math"/>
                          <a:sym typeface="Symbol"/>
                        </a:rPr>
                        <a:t></a:t>
                      </a:r>
                      <a:r>
                        <a:rPr lang="en-US" dirty="0" smtClean="0">
                          <a:latin typeface="Cambria Math"/>
                          <a:ea typeface="Cambria Math"/>
                        </a:rPr>
                        <a:t>r</a:t>
                      </a:r>
                      <a:endParaRPr lang="en-US" dirty="0"/>
                    </a:p>
                  </a:txBody>
                  <a:tcPr/>
                </a:tc>
                <a:tc>
                  <a:txBody>
                    <a:bodyPr/>
                    <a:lstStyle/>
                    <a:p>
                      <a:r>
                        <a:rPr lang="en-US" dirty="0" smtClean="0">
                          <a:latin typeface="+mn-lt"/>
                          <a:ea typeface="+mn-ea"/>
                        </a:rPr>
                        <a:t>p </a:t>
                      </a:r>
                      <a:r>
                        <a:rPr lang="en-US" dirty="0" smtClean="0">
                          <a:latin typeface="Cambria Math"/>
                          <a:ea typeface="Cambria Math"/>
                          <a:sym typeface="Symbol"/>
                        </a:rPr>
                        <a:t> </a:t>
                      </a:r>
                      <a:r>
                        <a:rPr lang="en-US" dirty="0" smtClean="0">
                          <a:latin typeface="Cambria Math"/>
                          <a:ea typeface="Cambria Math"/>
                        </a:rPr>
                        <a:t>q</a:t>
                      </a:r>
                      <a:endParaRPr lang="en-US" dirty="0"/>
                    </a:p>
                  </a:txBody>
                  <a:tcPr/>
                </a:tc>
                <a:tc>
                  <a:txBody>
                    <a:bodyPr/>
                    <a:lstStyle/>
                    <a:p>
                      <a:r>
                        <a:rPr lang="en-US" dirty="0" smtClean="0">
                          <a:latin typeface="+mn-lt"/>
                          <a:ea typeface="+mn-ea"/>
                        </a:rPr>
                        <a:t>p </a:t>
                      </a:r>
                      <a:r>
                        <a:rPr lang="en-US" dirty="0" smtClean="0">
                          <a:latin typeface="Cambria Math"/>
                          <a:ea typeface="Cambria Math"/>
                          <a:sym typeface="Symbol"/>
                        </a:rPr>
                        <a:t> </a:t>
                      </a:r>
                      <a:r>
                        <a:rPr lang="en-US" dirty="0" smtClean="0">
                          <a:latin typeface="Cambria Math"/>
                          <a:ea typeface="Cambria Math"/>
                        </a:rPr>
                        <a:t>q → </a:t>
                      </a:r>
                      <a:r>
                        <a:rPr lang="en-US" dirty="0" smtClean="0">
                          <a:latin typeface="Cambria Math"/>
                          <a:ea typeface="Cambria Math"/>
                          <a:sym typeface="Symbol"/>
                        </a:rPr>
                        <a:t></a:t>
                      </a:r>
                      <a:r>
                        <a:rPr lang="en-US" dirty="0" smtClean="0">
                          <a:latin typeface="Cambria Math"/>
                          <a:ea typeface="Cambria Math"/>
                        </a:rPr>
                        <a:t>r</a:t>
                      </a:r>
                      <a:endParaRPr lang="en-US" dirty="0"/>
                    </a:p>
                  </a:txBody>
                  <a:tcPr/>
                </a:tc>
              </a:tr>
              <a:tr h="370840">
                <a:tc>
                  <a:txBody>
                    <a:bodyPr/>
                    <a:lstStyle/>
                    <a:p>
                      <a:r>
                        <a:rPr lang="en-US" dirty="0" smtClean="0"/>
                        <a:t>T</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r>
              <a:tr h="370840">
                <a:tc>
                  <a:txBody>
                    <a:bodyPr/>
                    <a:lstStyle/>
                    <a:p>
                      <a:r>
                        <a:rPr lang="en-US" dirty="0" smtClean="0"/>
                        <a:t>T</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r>
              <a:tr h="370840">
                <a:tc>
                  <a:txBody>
                    <a:bodyPr/>
                    <a:lstStyle/>
                    <a:p>
                      <a:r>
                        <a:rPr lang="en-US" dirty="0" smtClean="0"/>
                        <a:t>T </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r>
              <a:tr h="370840">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r>
              <a:tr h="370840">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r>
              <a:tr h="370840">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r>
              <a:tr h="370840">
                <a:tc>
                  <a:txBody>
                    <a:bodyPr/>
                    <a:lstStyle/>
                    <a:p>
                      <a:r>
                        <a:rPr lang="en-US" dirty="0" smtClean="0"/>
                        <a:t>F</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r>
              <a:tr h="370840">
                <a:tc>
                  <a:txBody>
                    <a:bodyPr/>
                    <a:lstStyle/>
                    <a:p>
                      <a:r>
                        <a:rPr lang="en-US" dirty="0" smtClean="0"/>
                        <a:t>F</a:t>
                      </a:r>
                      <a:endParaRPr lang="en-US" dirty="0"/>
                    </a:p>
                  </a:txBody>
                  <a:tcPr/>
                </a:tc>
                <a:tc>
                  <a:txBody>
                    <a:bodyPr/>
                    <a:lstStyle/>
                    <a:p>
                      <a:r>
                        <a:rPr lang="en-US" dirty="0" smtClean="0"/>
                        <a:t>F</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r>
            </a:tbl>
          </a:graphicData>
        </a:graphic>
      </p:graphicFrame>
    </p:spTree>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Equivalent Propositions</a:t>
            </a:r>
            <a:endParaRPr lang="en-US" dirty="0"/>
          </a:p>
        </p:txBody>
      </p:sp>
      <p:sp>
        <p:nvSpPr>
          <p:cNvPr id="3" name="Content Placeholder 2"/>
          <p:cNvSpPr>
            <a:spLocks noGrp="1"/>
          </p:cNvSpPr>
          <p:nvPr>
            <p:ph idx="1"/>
          </p:nvPr>
        </p:nvSpPr>
        <p:spPr/>
        <p:txBody>
          <a:bodyPr/>
          <a:lstStyle/>
          <a:p>
            <a:r>
              <a:rPr lang="en-US" dirty="0" smtClean="0"/>
              <a:t>Two propositions are </a:t>
            </a:r>
            <a:r>
              <a:rPr lang="en-US" b="1" dirty="0" smtClean="0"/>
              <a:t>e</a:t>
            </a:r>
            <a:r>
              <a:rPr lang="en-US" i="1" dirty="0" smtClean="0"/>
              <a:t>quivalent</a:t>
            </a:r>
            <a:r>
              <a:rPr lang="en-US" b="1" dirty="0" smtClean="0"/>
              <a:t> </a:t>
            </a:r>
            <a:r>
              <a:rPr lang="en-US" dirty="0" smtClean="0"/>
              <a:t>if they always have the same truth value.</a:t>
            </a:r>
            <a:endParaRPr lang="en-US" b="1" dirty="0" smtClean="0"/>
          </a:p>
          <a:p>
            <a:r>
              <a:rPr lang="en-US" b="1" dirty="0" smtClean="0"/>
              <a:t>Example</a:t>
            </a:r>
            <a:r>
              <a:rPr lang="en-US" dirty="0" smtClean="0"/>
              <a:t>: Show using a truth table that the </a:t>
            </a:r>
            <a:r>
              <a:rPr lang="en-US" dirty="0" err="1" smtClean="0"/>
              <a:t>biconditional</a:t>
            </a:r>
            <a:r>
              <a:rPr lang="en-US" dirty="0" smtClean="0"/>
              <a:t> is equivalent to the </a:t>
            </a:r>
            <a:r>
              <a:rPr lang="en-US" dirty="0" err="1" smtClean="0"/>
              <a:t>contrapositive</a:t>
            </a:r>
            <a:r>
              <a:rPr lang="en-US" dirty="0" smtClean="0"/>
              <a:t>.</a:t>
            </a:r>
          </a:p>
          <a:p>
            <a:pPr>
              <a:buNone/>
            </a:pPr>
            <a:r>
              <a:rPr lang="en-US" dirty="0" smtClean="0"/>
              <a:t>   </a:t>
            </a:r>
            <a:r>
              <a:rPr lang="en-US" b="1" dirty="0" smtClean="0"/>
              <a:t>Solution:</a:t>
            </a:r>
            <a:r>
              <a:rPr lang="en-US" dirty="0" smtClean="0"/>
              <a:t> </a:t>
            </a:r>
            <a:endParaRPr lang="en-US" dirty="0"/>
          </a:p>
        </p:txBody>
      </p:sp>
      <p:graphicFrame>
        <p:nvGraphicFramePr>
          <p:cNvPr id="4" name="Table 3"/>
          <p:cNvGraphicFramePr>
            <a:graphicFrameLocks noGrp="1"/>
          </p:cNvGraphicFramePr>
          <p:nvPr/>
        </p:nvGraphicFramePr>
        <p:xfrm>
          <a:off x="838200" y="4343400"/>
          <a:ext cx="7315200" cy="1849120"/>
        </p:xfrm>
        <a:graphic>
          <a:graphicData uri="http://schemas.openxmlformats.org/drawingml/2006/table">
            <a:tbl>
              <a:tblPr firstRow="1" bandRow="1">
                <a:tableStyleId>{5C22544A-7EE6-4342-B048-85BDC9FD1C3A}</a:tableStyleId>
              </a:tblPr>
              <a:tblGrid>
                <a:gridCol w="1219200"/>
                <a:gridCol w="1219200"/>
                <a:gridCol w="1219200"/>
                <a:gridCol w="1219200"/>
                <a:gridCol w="1219200"/>
                <a:gridCol w="1219200"/>
              </a:tblGrid>
              <a:tr h="1524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i="1" dirty="0" smtClean="0">
                          <a:latin typeface="Cambria Math" pitchFamily="18" charset="0"/>
                          <a:ea typeface="Cambria Math" pitchFamily="18" charset="0"/>
                        </a:rPr>
                        <a:t>p</a:t>
                      </a:r>
                      <a:endParaRPr lang="en-US"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i="1" dirty="0" smtClean="0">
                          <a:latin typeface="Cambria Math" pitchFamily="18" charset="0"/>
                          <a:ea typeface="Cambria Math" pitchFamily="18" charset="0"/>
                        </a:rPr>
                        <a:t>q</a:t>
                      </a:r>
                      <a:endParaRPr lang="en-US" dirty="0" smtClean="0"/>
                    </a:p>
                  </a:txBody>
                  <a:tcPr/>
                </a:tc>
                <a:tc>
                  <a:txBody>
                    <a:bodyPr/>
                    <a:lstStyle/>
                    <a:p>
                      <a:r>
                        <a:rPr lang="en-US" dirty="0" smtClean="0">
                          <a:latin typeface="Cambria Math"/>
                          <a:ea typeface="Cambria Math"/>
                        </a:rPr>
                        <a:t>¬ </a:t>
                      </a:r>
                      <a:r>
                        <a:rPr lang="en-US" i="1" dirty="0" smtClean="0">
                          <a:latin typeface="Cambria Math" pitchFamily="18" charset="0"/>
                          <a:ea typeface="Cambria Math" pitchFamily="18" charset="0"/>
                        </a:rPr>
                        <a:t>p</a:t>
                      </a:r>
                      <a:endParaRPr lang="en-US" dirty="0"/>
                    </a:p>
                  </a:txBody>
                  <a:tcPr/>
                </a:tc>
                <a:tc>
                  <a:txBody>
                    <a:bodyPr/>
                    <a:lstStyle/>
                    <a:p>
                      <a:r>
                        <a:rPr lang="en-US" dirty="0" smtClean="0">
                          <a:latin typeface="Cambria Math"/>
                          <a:ea typeface="Cambria Math"/>
                        </a:rPr>
                        <a:t>¬ </a:t>
                      </a:r>
                      <a:r>
                        <a:rPr lang="en-US" i="1" dirty="0" smtClean="0">
                          <a:latin typeface="Cambria Math" pitchFamily="18" charset="0"/>
                          <a:ea typeface="Cambria Math" pitchFamily="18" charset="0"/>
                        </a:rPr>
                        <a:t>q</a:t>
                      </a:r>
                      <a:endParaRPr lang="en-US" dirty="0"/>
                    </a:p>
                  </a:txBody>
                  <a:tcPr/>
                </a:tc>
                <a:tc>
                  <a:txBody>
                    <a:bodyPr/>
                    <a:lstStyle/>
                    <a:p>
                      <a:r>
                        <a:rPr lang="en-US" sz="1800" i="1" dirty="0" smtClean="0">
                          <a:latin typeface="Cambria Math" pitchFamily="18" charset="0"/>
                          <a:ea typeface="Cambria Math" pitchFamily="18" charset="0"/>
                        </a:rPr>
                        <a:t>p </a:t>
                      </a:r>
                      <a:r>
                        <a:rPr lang="en-US" sz="1800" dirty="0" smtClean="0">
                          <a:latin typeface="Cambria Math"/>
                          <a:ea typeface="Cambria Math"/>
                        </a:rPr>
                        <a:t>→</a:t>
                      </a:r>
                      <a:r>
                        <a:rPr lang="en-US" sz="1800" i="1" dirty="0" smtClean="0">
                          <a:latin typeface="Cambria Math" pitchFamily="18" charset="0"/>
                          <a:ea typeface="Cambria Math" pitchFamily="18" charset="0"/>
                        </a:rPr>
                        <a:t>q</a:t>
                      </a:r>
                      <a:r>
                        <a:rPr lang="en-US" dirty="0" smtClean="0"/>
                        <a:t> </a:t>
                      </a:r>
                      <a:endParaRPr lang="en-US" dirty="0"/>
                    </a:p>
                  </a:txBody>
                  <a:tcPr/>
                </a:tc>
                <a:tc>
                  <a:txBody>
                    <a:bodyPr/>
                    <a:lstStyle/>
                    <a:p>
                      <a:r>
                        <a:rPr lang="en-US" dirty="0" smtClean="0">
                          <a:latin typeface="Cambria Math"/>
                          <a:ea typeface="Cambria Math"/>
                        </a:rPr>
                        <a:t>¬</a:t>
                      </a:r>
                      <a:r>
                        <a:rPr lang="en-US" i="1" dirty="0" smtClean="0">
                          <a:latin typeface="Cambria Math" pitchFamily="18" charset="0"/>
                          <a:ea typeface="Cambria Math" pitchFamily="18" charset="0"/>
                        </a:rPr>
                        <a:t>q </a:t>
                      </a:r>
                      <a:r>
                        <a:rPr lang="en-US" dirty="0" smtClean="0">
                          <a:latin typeface="Cambria Math"/>
                          <a:ea typeface="Cambria Math"/>
                        </a:rPr>
                        <a:t>→ ¬ </a:t>
                      </a:r>
                      <a:r>
                        <a:rPr lang="en-US" i="1" dirty="0" smtClean="0">
                          <a:latin typeface="Cambria Math" pitchFamily="18" charset="0"/>
                          <a:ea typeface="Cambria Math" pitchFamily="18" charset="0"/>
                        </a:rPr>
                        <a:t>p</a:t>
                      </a:r>
                      <a:r>
                        <a:rPr lang="en-US" dirty="0" smtClean="0"/>
                        <a:t> </a:t>
                      </a:r>
                      <a:endParaRPr lang="en-US" dirty="0"/>
                    </a:p>
                  </a:txBody>
                  <a:tcPr/>
                </a:tc>
              </a:tr>
              <a:tr h="370840">
                <a:tc>
                  <a:txBody>
                    <a:bodyPr/>
                    <a:lstStyle/>
                    <a:p>
                      <a:r>
                        <a:rPr lang="en-US" dirty="0" smtClean="0"/>
                        <a:t>T</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r>
              <a:tr h="370840">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F</a:t>
                      </a:r>
                      <a:endParaRPr lang="en-US" dirty="0"/>
                    </a:p>
                  </a:txBody>
                  <a:tcPr/>
                </a:tc>
              </a:tr>
              <a:tr h="370840">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r>
              <a:tr h="370840">
                <a:tc>
                  <a:txBody>
                    <a:bodyPr/>
                    <a:lstStyle/>
                    <a:p>
                      <a:r>
                        <a:rPr lang="en-US" dirty="0" smtClean="0"/>
                        <a:t>F</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r>
            </a:tbl>
          </a:graphicData>
        </a:graphic>
      </p:graphicFrame>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Using a Truth Table to Show  Non-Equivalence</a:t>
            </a:r>
            <a:endParaRPr lang="en-US" dirty="0"/>
          </a:p>
        </p:txBody>
      </p:sp>
      <p:sp>
        <p:nvSpPr>
          <p:cNvPr id="3" name="Content Placeholder 2"/>
          <p:cNvSpPr>
            <a:spLocks noGrp="1"/>
          </p:cNvSpPr>
          <p:nvPr>
            <p:ph idx="1"/>
          </p:nvPr>
        </p:nvSpPr>
        <p:spPr/>
        <p:txBody>
          <a:bodyPr/>
          <a:lstStyle/>
          <a:p>
            <a:pPr>
              <a:buNone/>
            </a:pPr>
            <a:r>
              <a:rPr lang="en-US" b="1" dirty="0" smtClean="0"/>
              <a:t>  Example</a:t>
            </a:r>
            <a:r>
              <a:rPr lang="en-US" dirty="0" smtClean="0"/>
              <a:t>: Show using truth tables that neither  the converse nor inverse of an implication are not equivalent to the implication.</a:t>
            </a:r>
          </a:p>
          <a:p>
            <a:pPr>
              <a:buNone/>
            </a:pPr>
            <a:r>
              <a:rPr lang="en-US" dirty="0" smtClean="0"/>
              <a:t>   </a:t>
            </a:r>
            <a:r>
              <a:rPr lang="en-US" b="1" dirty="0" smtClean="0"/>
              <a:t>Solution:</a:t>
            </a:r>
            <a:r>
              <a:rPr lang="en-US" dirty="0" smtClean="0"/>
              <a:t> </a:t>
            </a:r>
            <a:endParaRPr lang="en-US" dirty="0"/>
          </a:p>
        </p:txBody>
      </p:sp>
      <p:graphicFrame>
        <p:nvGraphicFramePr>
          <p:cNvPr id="4" name="Table 3"/>
          <p:cNvGraphicFramePr>
            <a:graphicFrameLocks noGrp="1"/>
          </p:cNvGraphicFramePr>
          <p:nvPr/>
        </p:nvGraphicFramePr>
        <p:xfrm>
          <a:off x="533401" y="3733800"/>
          <a:ext cx="8458198" cy="1940560"/>
        </p:xfrm>
        <a:graphic>
          <a:graphicData uri="http://schemas.openxmlformats.org/drawingml/2006/table">
            <a:tbl>
              <a:tblPr firstRow="1" bandRow="1">
                <a:tableStyleId>{5C22544A-7EE6-4342-B048-85BDC9FD1C3A}</a:tableStyleId>
              </a:tblPr>
              <a:tblGrid>
                <a:gridCol w="1208314"/>
                <a:gridCol w="1208314"/>
                <a:gridCol w="1208314"/>
                <a:gridCol w="1208314"/>
                <a:gridCol w="1208314"/>
                <a:gridCol w="1208314"/>
                <a:gridCol w="1208314"/>
              </a:tblGrid>
              <a:tr h="4572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i="1" dirty="0" smtClean="0">
                          <a:latin typeface="Cambria Math" pitchFamily="18" charset="0"/>
                          <a:ea typeface="Cambria Math" pitchFamily="18" charset="0"/>
                        </a:rPr>
                        <a:t>p</a:t>
                      </a:r>
                      <a:endParaRPr lang="en-US"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i="1" dirty="0" smtClean="0">
                          <a:latin typeface="Cambria Math" pitchFamily="18" charset="0"/>
                          <a:ea typeface="Cambria Math" pitchFamily="18" charset="0"/>
                        </a:rPr>
                        <a:t>q</a:t>
                      </a:r>
                      <a:endParaRPr lang="en-US" dirty="0" smtClean="0"/>
                    </a:p>
                  </a:txBody>
                  <a:tcPr/>
                </a:tc>
                <a:tc>
                  <a:txBody>
                    <a:bodyPr/>
                    <a:lstStyle/>
                    <a:p>
                      <a:r>
                        <a:rPr lang="en-US" dirty="0" smtClean="0">
                          <a:latin typeface="Cambria Math"/>
                          <a:ea typeface="Cambria Math"/>
                        </a:rPr>
                        <a:t>¬ </a:t>
                      </a:r>
                      <a:r>
                        <a:rPr lang="en-US" i="1" dirty="0" smtClean="0">
                          <a:latin typeface="Cambria Math" pitchFamily="18" charset="0"/>
                          <a:ea typeface="Cambria Math" pitchFamily="18" charset="0"/>
                        </a:rPr>
                        <a:t>p</a:t>
                      </a:r>
                      <a:endParaRPr lang="en-US" dirty="0"/>
                    </a:p>
                  </a:txBody>
                  <a:tcPr/>
                </a:tc>
                <a:tc>
                  <a:txBody>
                    <a:bodyPr/>
                    <a:lstStyle/>
                    <a:p>
                      <a:r>
                        <a:rPr lang="en-US" dirty="0" smtClean="0">
                          <a:latin typeface="Cambria Math"/>
                          <a:ea typeface="Cambria Math"/>
                        </a:rPr>
                        <a:t>¬ </a:t>
                      </a:r>
                      <a:r>
                        <a:rPr lang="en-US" i="1" dirty="0" smtClean="0">
                          <a:latin typeface="Cambria Math" pitchFamily="18" charset="0"/>
                          <a:ea typeface="Cambria Math" pitchFamily="18" charset="0"/>
                        </a:rPr>
                        <a:t>q</a:t>
                      </a:r>
                      <a:endParaRPr lang="en-US" dirty="0"/>
                    </a:p>
                  </a:txBody>
                  <a:tcPr/>
                </a:tc>
                <a:tc>
                  <a:txBody>
                    <a:bodyPr/>
                    <a:lstStyle/>
                    <a:p>
                      <a:r>
                        <a:rPr lang="en-US" sz="1800" i="1" dirty="0" smtClean="0">
                          <a:latin typeface="Cambria Math" pitchFamily="18" charset="0"/>
                          <a:ea typeface="Cambria Math" pitchFamily="18" charset="0"/>
                        </a:rPr>
                        <a:t>p </a:t>
                      </a:r>
                      <a:r>
                        <a:rPr lang="en-US" sz="1800" dirty="0" smtClean="0">
                          <a:latin typeface="Cambria Math"/>
                          <a:ea typeface="Cambria Math"/>
                        </a:rPr>
                        <a:t>→</a:t>
                      </a:r>
                      <a:r>
                        <a:rPr lang="en-US" sz="1800" i="1" dirty="0" smtClean="0">
                          <a:latin typeface="Cambria Math" pitchFamily="18" charset="0"/>
                          <a:ea typeface="Cambria Math" pitchFamily="18" charset="0"/>
                        </a:rPr>
                        <a:t>q</a:t>
                      </a:r>
                      <a:r>
                        <a:rPr lang="en-US" dirty="0" smtClean="0"/>
                        <a:t>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Cambria Math"/>
                          <a:ea typeface="Cambria Math"/>
                        </a:rPr>
                        <a:t>¬ </a:t>
                      </a:r>
                      <a:r>
                        <a:rPr lang="en-US" i="1" dirty="0" smtClean="0">
                          <a:latin typeface="Cambria Math" pitchFamily="18" charset="0"/>
                          <a:ea typeface="Cambria Math" pitchFamily="18" charset="0"/>
                        </a:rPr>
                        <a:t>p </a:t>
                      </a:r>
                      <a:r>
                        <a:rPr lang="en-US" sz="1800" dirty="0" smtClean="0">
                          <a:latin typeface="Cambria Math"/>
                          <a:ea typeface="Cambria Math"/>
                        </a:rPr>
                        <a:t>→</a:t>
                      </a:r>
                      <a:r>
                        <a:rPr lang="en-US" dirty="0" smtClean="0">
                          <a:latin typeface="Cambria Math"/>
                          <a:ea typeface="Cambria Math"/>
                        </a:rPr>
                        <a:t>¬ </a:t>
                      </a:r>
                      <a:r>
                        <a:rPr lang="en-US" i="1" dirty="0" smtClean="0">
                          <a:latin typeface="Cambria Math" pitchFamily="18" charset="0"/>
                          <a:ea typeface="Cambria Math" pitchFamily="18" charset="0"/>
                        </a:rPr>
                        <a:t>q</a:t>
                      </a:r>
                      <a:endParaRPr lang="en-US" dirty="0" smtClean="0"/>
                    </a:p>
                  </a:txBody>
                  <a:tcPr/>
                </a:tc>
                <a:tc>
                  <a:txBody>
                    <a:bodyPr/>
                    <a:lstStyle/>
                    <a:p>
                      <a:r>
                        <a:rPr lang="en-US" i="1" dirty="0" smtClean="0">
                          <a:latin typeface="Cambria Math" pitchFamily="18" charset="0"/>
                          <a:ea typeface="Cambria Math" pitchFamily="18" charset="0"/>
                        </a:rPr>
                        <a:t>q </a:t>
                      </a:r>
                      <a:r>
                        <a:rPr lang="en-US" dirty="0" smtClean="0">
                          <a:latin typeface="Cambria Math"/>
                          <a:ea typeface="Cambria Math"/>
                        </a:rPr>
                        <a:t>→ </a:t>
                      </a:r>
                      <a:r>
                        <a:rPr lang="en-US" i="1" dirty="0" smtClean="0">
                          <a:latin typeface="Cambria Math" pitchFamily="18" charset="0"/>
                          <a:ea typeface="Cambria Math" pitchFamily="18" charset="0"/>
                        </a:rPr>
                        <a:t>p</a:t>
                      </a:r>
                      <a:r>
                        <a:rPr lang="en-US" dirty="0" smtClean="0"/>
                        <a:t> </a:t>
                      </a:r>
                      <a:endParaRPr lang="en-US" dirty="0"/>
                    </a:p>
                  </a:txBody>
                  <a:tcPr/>
                </a:tc>
              </a:tr>
              <a:tr h="370840">
                <a:tc>
                  <a:txBody>
                    <a:bodyPr/>
                    <a:lstStyle/>
                    <a:p>
                      <a:r>
                        <a:rPr lang="en-US" dirty="0" smtClean="0"/>
                        <a:t>T</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r>
              <a:tr h="370840">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r>
              <a:tr h="370840">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F</a:t>
                      </a:r>
                      <a:endParaRPr lang="en-US" dirty="0"/>
                    </a:p>
                  </a:txBody>
                  <a:tcPr/>
                </a:tc>
              </a:tr>
              <a:tr h="370840">
                <a:tc>
                  <a:txBody>
                    <a:bodyPr/>
                    <a:lstStyle/>
                    <a:p>
                      <a:r>
                        <a:rPr lang="en-US" dirty="0" smtClean="0"/>
                        <a:t>F</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r>
            </a:tbl>
          </a:graphicData>
        </a:graphic>
      </p:graphicFrame>
      <p:sp>
        <p:nvSpPr>
          <p:cNvPr id="5" name="Rectangle 4"/>
          <p:cNvSpPr/>
          <p:nvPr/>
        </p:nvSpPr>
        <p:spPr>
          <a:xfrm>
            <a:off x="5410200" y="4572000"/>
            <a:ext cx="35814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a:t>
            </a:r>
            <a:endParaRPr lang="en-US" dirty="0"/>
          </a:p>
        </p:txBody>
      </p:sp>
      <p:sp>
        <p:nvSpPr>
          <p:cNvPr id="3" name="Content Placeholder 2"/>
          <p:cNvSpPr>
            <a:spLocks noGrp="1"/>
          </p:cNvSpPr>
          <p:nvPr>
            <p:ph idx="1"/>
          </p:nvPr>
        </p:nvSpPr>
        <p:spPr/>
        <p:txBody>
          <a:bodyPr>
            <a:normAutofit/>
          </a:bodyPr>
          <a:lstStyle/>
          <a:p>
            <a:r>
              <a:rPr lang="en-US" dirty="0" smtClean="0"/>
              <a:t>How many rows are there in a truth table with </a:t>
            </a:r>
            <a:r>
              <a:rPr lang="en-US" i="1" dirty="0" smtClean="0"/>
              <a:t>n</a:t>
            </a:r>
            <a:r>
              <a:rPr lang="en-US" dirty="0" smtClean="0"/>
              <a:t> propositional variables?</a:t>
            </a:r>
          </a:p>
          <a:p>
            <a:pPr>
              <a:buNone/>
            </a:pPr>
            <a:endParaRPr lang="en-US" b="1" dirty="0" smtClean="0"/>
          </a:p>
          <a:p>
            <a:pPr>
              <a:buNone/>
            </a:pPr>
            <a:r>
              <a:rPr lang="en-US" b="1" dirty="0" smtClean="0"/>
              <a:t>    Solution</a:t>
            </a:r>
            <a:r>
              <a:rPr lang="en-US" dirty="0" smtClean="0"/>
              <a:t>:  </a:t>
            </a:r>
            <a:r>
              <a:rPr lang="en-US" dirty="0" smtClean="0">
                <a:latin typeface="Cambria Math" pitchFamily="18" charset="0"/>
                <a:ea typeface="Cambria Math" pitchFamily="18" charset="0"/>
              </a:rPr>
              <a:t>2</a:t>
            </a:r>
            <a:r>
              <a:rPr lang="en-US" baseline="30000" dirty="0" smtClean="0">
                <a:latin typeface="Cambria Math" pitchFamily="18" charset="0"/>
                <a:ea typeface="Cambria Math" pitchFamily="18" charset="0"/>
              </a:rPr>
              <a:t>n  </a:t>
            </a:r>
            <a:r>
              <a:rPr lang="en-US" dirty="0" smtClean="0">
                <a:latin typeface="Cambria Math" pitchFamily="18" charset="0"/>
                <a:ea typeface="Cambria Math" pitchFamily="18" charset="0"/>
              </a:rPr>
              <a:t> We will see how to do this in Chapter 6.</a:t>
            </a:r>
          </a:p>
          <a:p>
            <a:endParaRPr lang="en-US" dirty="0" smtClean="0"/>
          </a:p>
          <a:p>
            <a:r>
              <a:rPr lang="en-US" dirty="0" smtClean="0"/>
              <a:t>Note that this means that with n propositional variables, we can construct </a:t>
            </a:r>
            <a:r>
              <a:rPr lang="en-US" dirty="0" smtClean="0">
                <a:latin typeface="Cambria Math" pitchFamily="18" charset="0"/>
                <a:ea typeface="Cambria Math" pitchFamily="18" charset="0"/>
              </a:rPr>
              <a:t>2</a:t>
            </a:r>
            <a:r>
              <a:rPr lang="en-US" baseline="30000" dirty="0" smtClean="0">
                <a:latin typeface="Cambria Math" pitchFamily="18" charset="0"/>
                <a:ea typeface="Cambria Math" pitchFamily="18" charset="0"/>
              </a:rPr>
              <a:t>n    </a:t>
            </a:r>
            <a:r>
              <a:rPr lang="en-US" dirty="0" smtClean="0">
                <a:latin typeface="Cambria Math" pitchFamily="18" charset="0"/>
                <a:ea typeface="Cambria Math" pitchFamily="18" charset="0"/>
              </a:rPr>
              <a:t> distinct (i.e., not equivalent) propositions. </a:t>
            </a:r>
            <a:endParaRPr lang="en-US" dirty="0" smtClean="0"/>
          </a:p>
          <a:p>
            <a:pPr>
              <a:buNone/>
            </a:pPr>
            <a:r>
              <a:rPr lang="en-US" dirty="0" smtClean="0"/>
              <a:t>           </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Precedence of Logical Operators</a:t>
            </a:r>
            <a:endParaRPr lang="en-US" dirty="0"/>
          </a:p>
        </p:txBody>
      </p:sp>
      <p:graphicFrame>
        <p:nvGraphicFramePr>
          <p:cNvPr id="4" name="Content Placeholder 3"/>
          <p:cNvGraphicFramePr>
            <a:graphicFrameLocks noGrp="1"/>
          </p:cNvGraphicFramePr>
          <p:nvPr>
            <p:ph idx="1"/>
          </p:nvPr>
        </p:nvGraphicFramePr>
        <p:xfrm>
          <a:off x="2590800" y="2057400"/>
          <a:ext cx="4038600" cy="2011680"/>
        </p:xfrm>
        <a:graphic>
          <a:graphicData uri="http://schemas.openxmlformats.org/drawingml/2006/table">
            <a:tbl>
              <a:tblPr firstRow="1" bandRow="1">
                <a:tableStyleId>{5C22544A-7EE6-4342-B048-85BDC9FD1C3A}</a:tableStyleId>
              </a:tblPr>
              <a:tblGrid>
                <a:gridCol w="2019300"/>
                <a:gridCol w="2019300"/>
              </a:tblGrid>
              <a:tr h="360218">
                <a:tc>
                  <a:txBody>
                    <a:bodyPr/>
                    <a:lstStyle/>
                    <a:p>
                      <a:r>
                        <a:rPr lang="en-US" dirty="0" smtClean="0"/>
                        <a:t>Operator</a:t>
                      </a:r>
                      <a:endParaRPr lang="en-US" dirty="0"/>
                    </a:p>
                  </a:txBody>
                  <a:tcPr marL="91441" marR="91441"/>
                </a:tc>
                <a:tc>
                  <a:txBody>
                    <a:bodyPr/>
                    <a:lstStyle/>
                    <a:p>
                      <a:r>
                        <a:rPr lang="en-US" dirty="0" smtClean="0"/>
                        <a:t>Precedence</a:t>
                      </a:r>
                      <a:endParaRPr lang="en-US" dirty="0"/>
                    </a:p>
                  </a:txBody>
                  <a:tcPr marL="91441" marR="91441"/>
                </a:tc>
              </a:tr>
              <a:tr h="36021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sym typeface="Symbol"/>
                        </a:rPr>
                        <a:t></a:t>
                      </a:r>
                      <a:endParaRPr lang="en-US" b="1" dirty="0" smtClean="0"/>
                    </a:p>
                  </a:txBody>
                  <a:tcPr marL="91441" marR="91441"/>
                </a:tc>
                <a:tc>
                  <a:txBody>
                    <a:bodyPr/>
                    <a:lstStyle/>
                    <a:p>
                      <a:r>
                        <a:rPr lang="en-US" dirty="0" smtClean="0"/>
                        <a:t>1</a:t>
                      </a:r>
                      <a:endParaRPr lang="en-US" dirty="0"/>
                    </a:p>
                  </a:txBody>
                  <a:tcPr marL="91441" marR="91441"/>
                </a:tc>
              </a:tr>
              <a:tr h="630382">
                <a:tc>
                  <a:txBody>
                    <a:bodyPr/>
                    <a:lstStyle/>
                    <a:p>
                      <a:r>
                        <a:rPr lang="en-US" b="1" dirty="0" smtClean="0">
                          <a:sym typeface="Symbol"/>
                        </a:rPr>
                        <a:t>   </a:t>
                      </a:r>
                    </a:p>
                    <a:p>
                      <a:r>
                        <a:rPr lang="en-US" b="1" dirty="0" smtClean="0">
                          <a:sym typeface="Symbol"/>
                        </a:rPr>
                        <a:t> </a:t>
                      </a:r>
                      <a:endParaRPr lang="en-US" b="1" dirty="0"/>
                    </a:p>
                  </a:txBody>
                  <a:tcPr marL="91441" marR="91441"/>
                </a:tc>
                <a:tc>
                  <a:txBody>
                    <a:bodyPr/>
                    <a:lstStyle/>
                    <a:p>
                      <a:r>
                        <a:rPr lang="en-US" dirty="0" smtClean="0"/>
                        <a:t>2</a:t>
                      </a:r>
                    </a:p>
                    <a:p>
                      <a:r>
                        <a:rPr lang="en-US" dirty="0" smtClean="0"/>
                        <a:t>3</a:t>
                      </a:r>
                      <a:endParaRPr lang="en-US" dirty="0"/>
                    </a:p>
                  </a:txBody>
                  <a:tcPr marL="91441" marR="91441"/>
                </a:tc>
              </a:tr>
              <a:tr h="630382">
                <a:tc>
                  <a:txBody>
                    <a:bodyPr/>
                    <a:lstStyle/>
                    <a:p>
                      <a:r>
                        <a:rPr lang="en-US" b="1" dirty="0" smtClean="0">
                          <a:sym typeface="Symbol"/>
                        </a:rPr>
                        <a:t> </a:t>
                      </a:r>
                    </a:p>
                    <a:p>
                      <a:r>
                        <a:rPr lang="en-US" dirty="0" smtClean="0">
                          <a:sym typeface="Symbol"/>
                        </a:rPr>
                        <a:t> </a:t>
                      </a:r>
                      <a:endParaRPr lang="en-US" dirty="0"/>
                    </a:p>
                  </a:txBody>
                  <a:tcPr marL="91441" marR="91441"/>
                </a:tc>
                <a:tc>
                  <a:txBody>
                    <a:bodyPr/>
                    <a:lstStyle/>
                    <a:p>
                      <a:r>
                        <a:rPr lang="en-US" dirty="0" smtClean="0"/>
                        <a:t>4</a:t>
                      </a:r>
                    </a:p>
                    <a:p>
                      <a:r>
                        <a:rPr lang="en-US" dirty="0" smtClean="0"/>
                        <a:t>5</a:t>
                      </a:r>
                      <a:endParaRPr lang="en-US" dirty="0"/>
                    </a:p>
                  </a:txBody>
                  <a:tcPr marL="91441" marR="91441"/>
                </a:tc>
              </a:tr>
            </a:tbl>
          </a:graphicData>
        </a:graphic>
      </p:graphicFrame>
      <p:sp>
        <p:nvSpPr>
          <p:cNvPr id="5" name="TextBox 4"/>
          <p:cNvSpPr txBox="1"/>
          <p:nvPr/>
        </p:nvSpPr>
        <p:spPr>
          <a:xfrm>
            <a:off x="3505200" y="4800600"/>
            <a:ext cx="4343400" cy="369332"/>
          </a:xfrm>
          <a:prstGeom prst="rect">
            <a:avLst/>
          </a:prstGeom>
          <a:noFill/>
        </p:spPr>
        <p:txBody>
          <a:bodyPr wrap="square" rtlCol="0">
            <a:spAutoFit/>
          </a:bodyPr>
          <a:lstStyle/>
          <a:p>
            <a:endParaRPr lang="en-US" dirty="0"/>
          </a:p>
        </p:txBody>
      </p:sp>
      <p:sp>
        <p:nvSpPr>
          <p:cNvPr id="6" name="TextBox 5"/>
          <p:cNvSpPr txBox="1"/>
          <p:nvPr/>
        </p:nvSpPr>
        <p:spPr>
          <a:xfrm>
            <a:off x="1828800" y="4343400"/>
            <a:ext cx="5715000" cy="1938992"/>
          </a:xfrm>
          <a:prstGeom prst="rect">
            <a:avLst/>
          </a:prstGeom>
          <a:noFill/>
        </p:spPr>
        <p:txBody>
          <a:bodyPr wrap="square" rtlCol="0">
            <a:spAutoFit/>
          </a:bodyPr>
          <a:lstStyle/>
          <a:p>
            <a:r>
              <a:rPr lang="en-US" sz="2400" i="1" dirty="0" smtClean="0">
                <a:latin typeface="Cambria Math" pitchFamily="18" charset="0"/>
                <a:ea typeface="Cambria Math" pitchFamily="18" charset="0"/>
              </a:rPr>
              <a:t>p  </a:t>
            </a:r>
            <a:r>
              <a:rPr lang="en-US" sz="2400" b="1" dirty="0" smtClean="0">
                <a:latin typeface="Cambria Math" pitchFamily="18" charset="0"/>
                <a:ea typeface="Cambria Math" pitchFamily="18" charset="0"/>
                <a:sym typeface="Symbol"/>
              </a:rPr>
              <a:t></a:t>
            </a:r>
            <a:r>
              <a:rPr lang="en-US" sz="2400" i="1" dirty="0" smtClean="0">
                <a:latin typeface="Cambria Math" pitchFamily="18" charset="0"/>
                <a:ea typeface="Cambria Math" pitchFamily="18" charset="0"/>
                <a:sym typeface="Symbol"/>
              </a:rPr>
              <a:t>q </a:t>
            </a:r>
            <a:r>
              <a:rPr lang="en-US" sz="2400" b="1" i="1" dirty="0" smtClean="0">
                <a:latin typeface="Cambria Math" pitchFamily="18" charset="0"/>
                <a:ea typeface="Cambria Math" pitchFamily="18" charset="0"/>
                <a:sym typeface="Symbol"/>
              </a:rPr>
              <a:t>  </a:t>
            </a:r>
            <a:r>
              <a:rPr lang="en-US" sz="2400" i="1" dirty="0" smtClean="0">
                <a:latin typeface="Cambria Math" pitchFamily="18" charset="0"/>
                <a:ea typeface="Cambria Math" pitchFamily="18" charset="0"/>
                <a:sym typeface="Symbol"/>
              </a:rPr>
              <a:t>r   </a:t>
            </a:r>
            <a:r>
              <a:rPr lang="en-US" sz="2400" dirty="0" smtClean="0">
                <a:ea typeface="Cambria Math" pitchFamily="18" charset="0"/>
                <a:sym typeface="Symbol"/>
              </a:rPr>
              <a:t>is equivalent to</a:t>
            </a:r>
            <a:r>
              <a:rPr lang="en-US" sz="2400" dirty="0" smtClean="0">
                <a:ea typeface="Cambria Math" pitchFamily="18" charset="0"/>
              </a:rPr>
              <a:t> </a:t>
            </a:r>
            <a:r>
              <a:rPr lang="en-US" sz="2400" i="1" dirty="0" smtClean="0">
                <a:latin typeface="Cambria Math" pitchFamily="18" charset="0"/>
                <a:ea typeface="Cambria Math" pitchFamily="18" charset="0"/>
              </a:rPr>
              <a:t>(p  </a:t>
            </a:r>
            <a:r>
              <a:rPr lang="en-US" sz="2400" b="1" dirty="0" smtClean="0">
                <a:latin typeface="Cambria Math" pitchFamily="18" charset="0"/>
                <a:ea typeface="Cambria Math" pitchFamily="18" charset="0"/>
                <a:sym typeface="Symbol"/>
              </a:rPr>
              <a:t></a:t>
            </a:r>
            <a:r>
              <a:rPr lang="en-US" sz="2400" i="1" dirty="0" smtClean="0">
                <a:latin typeface="Cambria Math" pitchFamily="18" charset="0"/>
                <a:ea typeface="Cambria Math" pitchFamily="18" charset="0"/>
                <a:sym typeface="Symbol"/>
              </a:rPr>
              <a:t>q)</a:t>
            </a:r>
            <a:r>
              <a:rPr lang="en-US" sz="2400" b="1" i="1" dirty="0" smtClean="0">
                <a:latin typeface="Cambria Math" pitchFamily="18" charset="0"/>
                <a:ea typeface="Cambria Math" pitchFamily="18" charset="0"/>
                <a:sym typeface="Symbol"/>
              </a:rPr>
              <a:t>   </a:t>
            </a:r>
            <a:r>
              <a:rPr lang="en-US" sz="2400" i="1" dirty="0" smtClean="0">
                <a:latin typeface="Cambria Math" pitchFamily="18" charset="0"/>
                <a:ea typeface="Cambria Math" pitchFamily="18" charset="0"/>
                <a:sym typeface="Symbol"/>
              </a:rPr>
              <a:t>r</a:t>
            </a:r>
          </a:p>
          <a:p>
            <a:r>
              <a:rPr lang="en-US" sz="2400" dirty="0" smtClean="0">
                <a:ea typeface="Cambria Math" pitchFamily="18" charset="0"/>
                <a:sym typeface="Symbol"/>
              </a:rPr>
              <a:t>If the intended meaning is </a:t>
            </a:r>
            <a:r>
              <a:rPr lang="en-US" sz="2400" i="1" dirty="0" smtClean="0">
                <a:latin typeface="Cambria Math" pitchFamily="18" charset="0"/>
                <a:ea typeface="Cambria Math" pitchFamily="18" charset="0"/>
              </a:rPr>
              <a:t>p  </a:t>
            </a:r>
            <a:r>
              <a:rPr lang="en-US" sz="2400" b="1" dirty="0" smtClean="0">
                <a:latin typeface="Cambria Math" pitchFamily="18" charset="0"/>
                <a:ea typeface="Cambria Math" pitchFamily="18" charset="0"/>
                <a:sym typeface="Symbol"/>
              </a:rPr>
              <a:t>(</a:t>
            </a:r>
            <a:r>
              <a:rPr lang="en-US" sz="2400" i="1" dirty="0" smtClean="0">
                <a:latin typeface="Cambria Math" pitchFamily="18" charset="0"/>
                <a:ea typeface="Cambria Math" pitchFamily="18" charset="0"/>
                <a:sym typeface="Symbol"/>
              </a:rPr>
              <a:t>q </a:t>
            </a:r>
            <a:r>
              <a:rPr lang="en-US" sz="2400" b="1" i="1" dirty="0" smtClean="0">
                <a:latin typeface="Cambria Math" pitchFamily="18" charset="0"/>
                <a:ea typeface="Cambria Math" pitchFamily="18" charset="0"/>
                <a:sym typeface="Symbol"/>
              </a:rPr>
              <a:t>  </a:t>
            </a:r>
            <a:r>
              <a:rPr lang="en-US" sz="2400" i="1" dirty="0" smtClean="0">
                <a:latin typeface="Cambria Math" pitchFamily="18" charset="0"/>
                <a:ea typeface="Cambria Math" pitchFamily="18" charset="0"/>
                <a:sym typeface="Symbol"/>
              </a:rPr>
              <a:t>r )</a:t>
            </a:r>
          </a:p>
          <a:p>
            <a:r>
              <a:rPr lang="en-US" sz="2400" dirty="0" smtClean="0">
                <a:ea typeface="Cambria Math" pitchFamily="18" charset="0"/>
                <a:sym typeface="Symbol"/>
              </a:rPr>
              <a:t>then parentheses must be used.</a:t>
            </a:r>
          </a:p>
          <a:p>
            <a:endParaRPr lang="en-US" sz="2400" i="1" dirty="0" smtClean="0">
              <a:ea typeface="Cambria Math" pitchFamily="18" charset="0"/>
              <a:sym typeface="Symbol"/>
            </a:endParaRPr>
          </a:p>
          <a:p>
            <a:r>
              <a:rPr lang="en-US" sz="2400" i="1" dirty="0" smtClean="0">
                <a:ea typeface="Cambria Math" pitchFamily="18" charset="0"/>
                <a:sym typeface="Symbol"/>
              </a:rPr>
              <a:t>    </a:t>
            </a:r>
            <a:endParaRPr lang="en-US" sz="2400" i="1" dirty="0" smtClean="0">
              <a:ea typeface="Cambria Math" pitchFamily="18" charset="0"/>
            </a:endParaRPr>
          </a:p>
        </p:txBody>
      </p:sp>
    </p:spTree>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Applications of Propositional Logic</a:t>
            </a:r>
            <a:endParaRPr lang="en-US" dirty="0"/>
          </a:p>
        </p:txBody>
      </p:sp>
      <p:sp>
        <p:nvSpPr>
          <p:cNvPr id="3" name="Subtitle 2"/>
          <p:cNvSpPr>
            <a:spLocks noGrp="1"/>
          </p:cNvSpPr>
          <p:nvPr>
            <p:ph type="subTitle" idx="1"/>
          </p:nvPr>
        </p:nvSpPr>
        <p:spPr/>
        <p:txBody>
          <a:bodyPr/>
          <a:lstStyle/>
          <a:p>
            <a:r>
              <a:rPr lang="en-US" dirty="0" smtClean="0"/>
              <a:t>Section 1.2</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Applications of Propositional Logic: Summary</a:t>
            </a:r>
            <a:endParaRPr lang="en-US" dirty="0"/>
          </a:p>
        </p:txBody>
      </p:sp>
      <p:sp>
        <p:nvSpPr>
          <p:cNvPr id="3" name="Content Placeholder 2"/>
          <p:cNvSpPr>
            <a:spLocks noGrp="1"/>
          </p:cNvSpPr>
          <p:nvPr>
            <p:ph idx="1"/>
          </p:nvPr>
        </p:nvSpPr>
        <p:spPr/>
        <p:txBody>
          <a:bodyPr/>
          <a:lstStyle/>
          <a:p>
            <a:r>
              <a:rPr lang="en-US" dirty="0" smtClean="0"/>
              <a:t>Translating English to Propositional Logic</a:t>
            </a:r>
          </a:p>
          <a:p>
            <a:r>
              <a:rPr lang="en-US" dirty="0" smtClean="0"/>
              <a:t>System Specifications</a:t>
            </a:r>
          </a:p>
          <a:p>
            <a:r>
              <a:rPr lang="en-US" dirty="0" smtClean="0"/>
              <a:t>Boolean Searching</a:t>
            </a:r>
          </a:p>
          <a:p>
            <a:r>
              <a:rPr lang="en-US" dirty="0" smtClean="0"/>
              <a:t>Logic Puzzles</a:t>
            </a:r>
          </a:p>
          <a:p>
            <a:r>
              <a:rPr lang="en-US" dirty="0" smtClean="0"/>
              <a:t>Logic Circuits </a:t>
            </a:r>
          </a:p>
          <a:p>
            <a:r>
              <a:rPr lang="en-US" dirty="0" smtClean="0"/>
              <a:t>AI Diagnosis Method (Optional)</a:t>
            </a:r>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Translating English Sentences</a:t>
            </a:r>
            <a:endParaRPr lang="en-US" dirty="0"/>
          </a:p>
        </p:txBody>
      </p:sp>
      <p:sp>
        <p:nvSpPr>
          <p:cNvPr id="3" name="Content Placeholder 2"/>
          <p:cNvSpPr>
            <a:spLocks noGrp="1"/>
          </p:cNvSpPr>
          <p:nvPr>
            <p:ph idx="1"/>
          </p:nvPr>
        </p:nvSpPr>
        <p:spPr/>
        <p:txBody>
          <a:bodyPr>
            <a:normAutofit/>
          </a:bodyPr>
          <a:lstStyle/>
          <a:p>
            <a:r>
              <a:rPr lang="en-US" dirty="0" smtClean="0"/>
              <a:t>Steps to convert an English sentence to a statement in propositional logic</a:t>
            </a:r>
          </a:p>
          <a:p>
            <a:pPr lvl="1"/>
            <a:r>
              <a:rPr lang="en-US" dirty="0" smtClean="0"/>
              <a:t>Identify atomic propositions and represent using propositional variables.</a:t>
            </a:r>
          </a:p>
          <a:p>
            <a:pPr lvl="1"/>
            <a:r>
              <a:rPr lang="en-US" dirty="0" smtClean="0"/>
              <a:t>Determine appropriate logical connectives</a:t>
            </a:r>
          </a:p>
          <a:p>
            <a:r>
              <a:rPr lang="en-US" dirty="0" smtClean="0"/>
              <a:t>“If I go to </a:t>
            </a:r>
            <a:r>
              <a:rPr lang="en-US" dirty="0" err="1" smtClean="0"/>
              <a:t>Harry’s</a:t>
            </a:r>
            <a:r>
              <a:rPr lang="en-US" dirty="0" smtClean="0"/>
              <a:t> or to the country, I will not go shopping.”</a:t>
            </a:r>
          </a:p>
          <a:p>
            <a:pPr lvl="1"/>
            <a:r>
              <a:rPr lang="en-US" i="1" dirty="0" smtClean="0"/>
              <a:t>p</a:t>
            </a:r>
            <a:r>
              <a:rPr lang="en-US" dirty="0" smtClean="0"/>
              <a:t>: I go to </a:t>
            </a:r>
            <a:r>
              <a:rPr lang="en-US" dirty="0" err="1" smtClean="0"/>
              <a:t>Harry’s</a:t>
            </a:r>
            <a:endParaRPr lang="en-US" dirty="0" smtClean="0"/>
          </a:p>
          <a:p>
            <a:pPr lvl="1"/>
            <a:r>
              <a:rPr lang="en-US" dirty="0" smtClean="0"/>
              <a:t>q: I go to the country.</a:t>
            </a:r>
          </a:p>
          <a:p>
            <a:pPr lvl="1"/>
            <a:r>
              <a:rPr lang="en-US" i="1" dirty="0" smtClean="0"/>
              <a:t>r</a:t>
            </a:r>
            <a:r>
              <a:rPr lang="en-US" dirty="0" smtClean="0"/>
              <a:t>:  I will go shopping.</a:t>
            </a:r>
          </a:p>
          <a:p>
            <a:pPr lvl="1"/>
            <a:endParaRPr lang="en-US" b="1" dirty="0" smtClean="0"/>
          </a:p>
          <a:p>
            <a:pPr lvl="1">
              <a:buNone/>
            </a:pPr>
            <a:endParaRPr lang="en-US" b="1" dirty="0"/>
          </a:p>
        </p:txBody>
      </p:sp>
      <p:pic>
        <p:nvPicPr>
          <p:cNvPr id="5" name="Picture 4" descr="addin_tmp.png"/>
          <p:cNvPicPr>
            <a:picLocks noChangeAspect="1"/>
          </p:cNvPicPr>
          <p:nvPr>
            <p:custDataLst>
              <p:tags r:id="rId1"/>
            </p:custDataLst>
          </p:nvPr>
        </p:nvPicPr>
        <p:blipFill>
          <a:blip r:embed="rId3" cstate="print"/>
          <a:stretch>
            <a:fillRect/>
          </a:stretch>
        </p:blipFill>
        <p:spPr>
          <a:xfrm>
            <a:off x="5562600" y="5562600"/>
            <a:ext cx="2065973" cy="382905"/>
          </a:xfrm>
          <a:prstGeom prst="rect">
            <a:avLst/>
          </a:prstGeom>
        </p:spPr>
      </p:pic>
      <p:sp>
        <p:nvSpPr>
          <p:cNvPr id="7" name="TextBox 6"/>
          <p:cNvSpPr txBox="1"/>
          <p:nvPr/>
        </p:nvSpPr>
        <p:spPr>
          <a:xfrm>
            <a:off x="4876800" y="4419600"/>
            <a:ext cx="1676400" cy="381000"/>
          </a:xfrm>
          <a:prstGeom prst="rect">
            <a:avLst/>
          </a:prstGeom>
          <a:noFill/>
        </p:spPr>
        <p:txBody>
          <a:bodyPr wrap="square" rtlCol="0">
            <a:spAutoFit/>
          </a:bodyPr>
          <a:lstStyle/>
          <a:p>
            <a:endParaRPr lang="en-US" dirty="0"/>
          </a:p>
        </p:txBody>
      </p:sp>
      <p:sp>
        <p:nvSpPr>
          <p:cNvPr id="8" name="TextBox 7"/>
          <p:cNvSpPr txBox="1"/>
          <p:nvPr/>
        </p:nvSpPr>
        <p:spPr>
          <a:xfrm>
            <a:off x="5029200" y="4876800"/>
            <a:ext cx="3200400" cy="523220"/>
          </a:xfrm>
          <a:prstGeom prst="rect">
            <a:avLst/>
          </a:prstGeom>
          <a:noFill/>
        </p:spPr>
        <p:txBody>
          <a:bodyPr wrap="square" rtlCol="0">
            <a:spAutoFit/>
          </a:bodyPr>
          <a:lstStyle/>
          <a:p>
            <a:r>
              <a:rPr lang="en-US" sz="2800" dirty="0" smtClean="0"/>
              <a:t>If </a:t>
            </a:r>
            <a:r>
              <a:rPr lang="en-US" sz="2800" i="1" dirty="0" smtClean="0"/>
              <a:t>p</a:t>
            </a:r>
            <a:r>
              <a:rPr lang="en-US" sz="2800" dirty="0" smtClean="0"/>
              <a:t> or </a:t>
            </a:r>
            <a:r>
              <a:rPr lang="en-US" sz="2800" i="1" dirty="0" smtClean="0"/>
              <a:t>q</a:t>
            </a:r>
            <a:r>
              <a:rPr lang="en-US" sz="2800" dirty="0" smtClean="0"/>
              <a:t> then not </a:t>
            </a:r>
            <a:r>
              <a:rPr lang="en-US" sz="2800" i="1" dirty="0" smtClean="0"/>
              <a:t>r</a:t>
            </a:r>
            <a:r>
              <a:rPr lang="en-US" sz="2800" dirty="0" smtClean="0"/>
              <a:t>.</a:t>
            </a:r>
            <a:endParaRPr lang="en-US" sz="2800" dirty="0"/>
          </a:p>
        </p:txBody>
      </p:sp>
    </p:spTree>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a:t>
            </a:r>
            <a:endParaRPr lang="en-US" dirty="0"/>
          </a:p>
        </p:txBody>
      </p:sp>
      <p:sp>
        <p:nvSpPr>
          <p:cNvPr id="3" name="Content Placeholder 2"/>
          <p:cNvSpPr>
            <a:spLocks noGrp="1"/>
          </p:cNvSpPr>
          <p:nvPr>
            <p:ph idx="1"/>
          </p:nvPr>
        </p:nvSpPr>
        <p:spPr/>
        <p:txBody>
          <a:bodyPr/>
          <a:lstStyle/>
          <a:p>
            <a:pPr>
              <a:buNone/>
            </a:pPr>
            <a:r>
              <a:rPr lang="en-US" b="1" dirty="0" smtClean="0"/>
              <a:t>  Problem:</a:t>
            </a:r>
            <a:r>
              <a:rPr lang="en-US" dirty="0" smtClean="0"/>
              <a:t> Translate the following sentence into propositional logic:</a:t>
            </a:r>
          </a:p>
          <a:p>
            <a:pPr>
              <a:buNone/>
            </a:pPr>
            <a:r>
              <a:rPr lang="en-US" dirty="0" smtClean="0"/>
              <a:t> “You can access the Internet from campus only if you are a computer science major or you are not a freshman.”</a:t>
            </a:r>
          </a:p>
          <a:p>
            <a:pPr>
              <a:buNone/>
            </a:pPr>
            <a:r>
              <a:rPr lang="en-US" b="1" dirty="0" smtClean="0"/>
              <a:t>  One Solution</a:t>
            </a:r>
            <a:r>
              <a:rPr lang="en-US" dirty="0" smtClean="0"/>
              <a:t>: Let </a:t>
            </a:r>
            <a:r>
              <a:rPr lang="en-US" i="1" dirty="0" smtClean="0">
                <a:latin typeface="Cambria Math" pitchFamily="18" charset="0"/>
                <a:ea typeface="Cambria Math" pitchFamily="18" charset="0"/>
              </a:rPr>
              <a:t>a</a:t>
            </a:r>
            <a:r>
              <a:rPr lang="en-US" dirty="0" smtClean="0"/>
              <a:t>, </a:t>
            </a:r>
            <a:r>
              <a:rPr lang="en-US" i="1" dirty="0" smtClean="0">
                <a:latin typeface="Cambria Math" pitchFamily="18" charset="0"/>
                <a:ea typeface="Cambria Math" pitchFamily="18" charset="0"/>
              </a:rPr>
              <a:t>c</a:t>
            </a:r>
            <a:r>
              <a:rPr lang="en-US" dirty="0" smtClean="0"/>
              <a:t>, and </a:t>
            </a:r>
            <a:r>
              <a:rPr lang="en-US" i="1" dirty="0" smtClean="0">
                <a:latin typeface="Cambria Math" pitchFamily="18" charset="0"/>
                <a:ea typeface="Cambria Math" pitchFamily="18" charset="0"/>
              </a:rPr>
              <a:t>f</a:t>
            </a:r>
            <a:r>
              <a:rPr lang="en-US" dirty="0" smtClean="0"/>
              <a:t>  represent respectively “You can access the internet from campus,” “You are a computer science major,” and “You are a freshman.”</a:t>
            </a:r>
          </a:p>
          <a:p>
            <a:pPr>
              <a:buNone/>
            </a:pPr>
            <a:r>
              <a:rPr lang="en-US" dirty="0" smtClean="0"/>
              <a:t>                  </a:t>
            </a:r>
            <a:r>
              <a:rPr lang="en-US" dirty="0" smtClean="0">
                <a:latin typeface="Cambria Math"/>
                <a:ea typeface="Cambria Math"/>
              </a:rPr>
              <a:t>a→ (c ∨ ¬ </a:t>
            </a:r>
            <a:r>
              <a:rPr lang="en-US" i="1" dirty="0" smtClean="0">
                <a:latin typeface="Cambria Math" pitchFamily="18" charset="0"/>
                <a:ea typeface="Cambria Math" pitchFamily="18" charset="0"/>
              </a:rPr>
              <a:t>f</a:t>
            </a:r>
            <a:r>
              <a:rPr lang="en-US" dirty="0" smtClean="0"/>
              <a:t> )</a:t>
            </a:r>
          </a:p>
          <a:p>
            <a:endParaRPr lang="en-US" dirty="0" smtClean="0"/>
          </a:p>
          <a:p>
            <a:pPr>
              <a:buNone/>
            </a:pPr>
            <a:endParaRPr lang="en-US" dirty="0" smtClean="0"/>
          </a:p>
          <a:p>
            <a:endParaRPr lang="en-US" dirty="0" smtClean="0"/>
          </a:p>
          <a:p>
            <a:endParaRPr lang="en-US" dirty="0" smtClean="0"/>
          </a:p>
          <a:p>
            <a:endParaRPr lang="en-US"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 Specifications</a:t>
            </a:r>
            <a:endParaRPr lang="en-US" dirty="0"/>
          </a:p>
        </p:txBody>
      </p:sp>
      <p:sp>
        <p:nvSpPr>
          <p:cNvPr id="3" name="Content Placeholder 2"/>
          <p:cNvSpPr>
            <a:spLocks noGrp="1"/>
          </p:cNvSpPr>
          <p:nvPr>
            <p:ph idx="1"/>
          </p:nvPr>
        </p:nvSpPr>
        <p:spPr/>
        <p:txBody>
          <a:bodyPr/>
          <a:lstStyle/>
          <a:p>
            <a:r>
              <a:rPr lang="en-US" dirty="0" smtClean="0"/>
              <a:t>System and Software engineers take requirements in English and express them in a precise specification language based on logic.</a:t>
            </a:r>
          </a:p>
          <a:p>
            <a:pPr>
              <a:buNone/>
            </a:pPr>
            <a:r>
              <a:rPr lang="en-US" b="1" dirty="0" smtClean="0"/>
              <a:t>   Example</a:t>
            </a:r>
            <a:r>
              <a:rPr lang="en-US" dirty="0" smtClean="0"/>
              <a:t>: Express in propositional logic:</a:t>
            </a:r>
          </a:p>
          <a:p>
            <a:pPr>
              <a:buNone/>
            </a:pPr>
            <a:r>
              <a:rPr lang="en-US" dirty="0" smtClean="0"/>
              <a:t>  “The automated reply cannot be sent when the file system is full”</a:t>
            </a:r>
          </a:p>
          <a:p>
            <a:pPr>
              <a:buNone/>
            </a:pPr>
            <a:r>
              <a:rPr lang="en-US" dirty="0" smtClean="0"/>
              <a:t>    </a:t>
            </a:r>
            <a:r>
              <a:rPr lang="en-US" b="1" dirty="0" smtClean="0"/>
              <a:t>Solution</a:t>
            </a:r>
            <a:r>
              <a:rPr lang="en-US" dirty="0" smtClean="0"/>
              <a:t>: One possible solution: Let </a:t>
            </a:r>
            <a:r>
              <a:rPr lang="en-US" i="1" dirty="0" smtClean="0"/>
              <a:t>p</a:t>
            </a:r>
            <a:r>
              <a:rPr lang="en-US" dirty="0" smtClean="0"/>
              <a:t> denote “The automated reply can be sent” and </a:t>
            </a:r>
            <a:r>
              <a:rPr lang="en-US" i="1" dirty="0" smtClean="0"/>
              <a:t>q</a:t>
            </a:r>
            <a:r>
              <a:rPr lang="en-US" dirty="0" smtClean="0"/>
              <a:t> denote “The file system is full.”</a:t>
            </a:r>
            <a:r>
              <a:rPr lang="en-US" dirty="0" smtClean="0">
                <a:latin typeface="Cambria Math"/>
                <a:ea typeface="Cambria Math"/>
              </a:rPr>
              <a:t> </a:t>
            </a:r>
          </a:p>
          <a:p>
            <a:pPr>
              <a:buNone/>
            </a:pPr>
            <a:r>
              <a:rPr lang="en-US" dirty="0" smtClean="0">
                <a:latin typeface="Cambria Math"/>
                <a:ea typeface="Cambria Math"/>
              </a:rPr>
              <a:t>                              q→ ¬ </a:t>
            </a:r>
            <a:r>
              <a:rPr lang="en-US" i="1" dirty="0" smtClean="0">
                <a:latin typeface="Cambria Math" pitchFamily="18" charset="0"/>
                <a:ea typeface="Cambria Math" pitchFamily="18" charset="0"/>
              </a:rPr>
              <a:t>p</a:t>
            </a:r>
            <a:endParaRPr lang="en-US" dirty="0" smtClean="0"/>
          </a:p>
          <a:p>
            <a:pPr>
              <a:buNone/>
            </a:pPr>
            <a:endParaRPr lang="en-US" dirty="0" smtClean="0"/>
          </a:p>
          <a:p>
            <a:pPr>
              <a:buNone/>
            </a:pPr>
            <a:endParaRPr lang="en-US"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Propositional Logic Summary</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The Language of Propositions</a:t>
            </a:r>
          </a:p>
          <a:p>
            <a:pPr lvl="1"/>
            <a:r>
              <a:rPr lang="en-US" dirty="0" smtClean="0"/>
              <a:t>Connectives</a:t>
            </a:r>
          </a:p>
          <a:p>
            <a:pPr lvl="1"/>
            <a:r>
              <a:rPr lang="en-US" dirty="0" smtClean="0"/>
              <a:t>Truth Values</a:t>
            </a:r>
          </a:p>
          <a:p>
            <a:pPr lvl="1"/>
            <a:r>
              <a:rPr lang="en-US" dirty="0" smtClean="0"/>
              <a:t>Truth Tables</a:t>
            </a:r>
          </a:p>
          <a:p>
            <a:r>
              <a:rPr lang="en-US" dirty="0" smtClean="0"/>
              <a:t>Applications</a:t>
            </a:r>
          </a:p>
          <a:p>
            <a:pPr lvl="1"/>
            <a:r>
              <a:rPr lang="en-US" dirty="0" smtClean="0"/>
              <a:t>Translating English Sentences</a:t>
            </a:r>
          </a:p>
          <a:p>
            <a:pPr lvl="1"/>
            <a:r>
              <a:rPr lang="en-US" dirty="0" smtClean="0"/>
              <a:t>System Specifications</a:t>
            </a:r>
          </a:p>
          <a:p>
            <a:pPr lvl="1"/>
            <a:r>
              <a:rPr lang="en-US" dirty="0" smtClean="0"/>
              <a:t>Logic Puzzles</a:t>
            </a:r>
          </a:p>
          <a:p>
            <a:pPr lvl="1"/>
            <a:r>
              <a:rPr lang="en-US" dirty="0" smtClean="0"/>
              <a:t>Logic Circuits </a:t>
            </a:r>
          </a:p>
          <a:p>
            <a:r>
              <a:rPr lang="en-US" dirty="0" smtClean="0"/>
              <a:t>Logical Equivalences</a:t>
            </a:r>
          </a:p>
          <a:p>
            <a:pPr lvl="1"/>
            <a:r>
              <a:rPr lang="en-US" dirty="0" smtClean="0"/>
              <a:t>Important Equivalences</a:t>
            </a:r>
          </a:p>
          <a:p>
            <a:pPr lvl="1"/>
            <a:r>
              <a:rPr lang="en-US" dirty="0" smtClean="0"/>
              <a:t>Showing Equivalence</a:t>
            </a:r>
          </a:p>
          <a:p>
            <a:pPr lvl="1"/>
            <a:r>
              <a:rPr lang="en-US" dirty="0" err="1" smtClean="0"/>
              <a:t>Satisfiability</a:t>
            </a:r>
            <a:endParaRPr lang="en-US" dirty="0" smtClean="0"/>
          </a:p>
          <a:p>
            <a:endParaRPr lang="en-US" dirty="0" smtClean="0"/>
          </a:p>
          <a:p>
            <a:endParaRPr lang="en-US" dirty="0" smtClean="0"/>
          </a:p>
          <a:p>
            <a:pPr lvl="1">
              <a:buNone/>
            </a:pPr>
            <a:endParaRPr lang="en-US" dirty="0" smtClean="0"/>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Consistent System Specifications</a:t>
            </a:r>
            <a:endParaRPr lang="en-US" dirty="0"/>
          </a:p>
        </p:txBody>
      </p:sp>
      <p:sp>
        <p:nvSpPr>
          <p:cNvPr id="3" name="Content Placeholder 2"/>
          <p:cNvSpPr>
            <a:spLocks noGrp="1"/>
          </p:cNvSpPr>
          <p:nvPr>
            <p:ph idx="1"/>
          </p:nvPr>
        </p:nvSpPr>
        <p:spPr/>
        <p:txBody>
          <a:bodyPr>
            <a:normAutofit fontScale="92500" lnSpcReduction="10000"/>
          </a:bodyPr>
          <a:lstStyle/>
          <a:p>
            <a:pPr>
              <a:buNone/>
            </a:pPr>
            <a:r>
              <a:rPr lang="en-US" dirty="0" smtClean="0"/>
              <a:t>   </a:t>
            </a:r>
            <a:r>
              <a:rPr lang="en-US" b="1" dirty="0" smtClean="0"/>
              <a:t>Definition</a:t>
            </a:r>
            <a:r>
              <a:rPr lang="en-US" dirty="0" smtClean="0"/>
              <a:t>: A list of propositions is </a:t>
            </a:r>
            <a:r>
              <a:rPr lang="en-US" i="1" dirty="0" smtClean="0"/>
              <a:t>consistent</a:t>
            </a:r>
            <a:r>
              <a:rPr lang="en-US" dirty="0" smtClean="0"/>
              <a:t> if it is possible to assign truth values to the proposition variables so that each proposition is true.</a:t>
            </a:r>
          </a:p>
          <a:p>
            <a:pPr>
              <a:buNone/>
            </a:pPr>
            <a:r>
              <a:rPr lang="en-US" b="1" dirty="0" smtClean="0"/>
              <a:t>   Exercise</a:t>
            </a:r>
            <a:r>
              <a:rPr lang="en-US" dirty="0" smtClean="0"/>
              <a:t>: Are these specifications consistent?</a:t>
            </a:r>
          </a:p>
          <a:p>
            <a:pPr lvl="1"/>
            <a:r>
              <a:rPr lang="en-US" sz="1800" dirty="0" smtClean="0"/>
              <a:t>“The diagnostic message is  stored in the buffer or it is retransmitted.”</a:t>
            </a:r>
          </a:p>
          <a:p>
            <a:pPr lvl="1"/>
            <a:r>
              <a:rPr lang="en-US" sz="1800" dirty="0" smtClean="0"/>
              <a:t>“The diagnostic message is not stored in the buffer.”</a:t>
            </a:r>
          </a:p>
          <a:p>
            <a:pPr lvl="1"/>
            <a:r>
              <a:rPr lang="en-US" sz="1800" dirty="0" smtClean="0"/>
              <a:t>“If the diagnostic message is stored in the buffer, then it is retransmitted.”</a:t>
            </a:r>
          </a:p>
          <a:p>
            <a:pPr>
              <a:buNone/>
            </a:pPr>
            <a:r>
              <a:rPr lang="en-US" sz="2000" b="1" dirty="0" smtClean="0"/>
              <a:t>    Solution</a:t>
            </a:r>
            <a:r>
              <a:rPr lang="en-US" sz="2000" dirty="0" smtClean="0"/>
              <a:t>: Let p denote “The diagnostic message is not stored in the buffer.” Let q denote “The diagnostic message is retransmitted” The specification can be written as:</a:t>
            </a:r>
            <a:r>
              <a:rPr lang="en-US" sz="2000" dirty="0" smtClean="0">
                <a:latin typeface="Cambria Math"/>
                <a:ea typeface="Cambria Math"/>
              </a:rPr>
              <a:t> p ∨ </a:t>
            </a:r>
            <a:r>
              <a:rPr lang="en-US" sz="2000" i="1" dirty="0" smtClean="0">
                <a:latin typeface="Cambria Math" pitchFamily="18" charset="0"/>
                <a:ea typeface="Cambria Math" pitchFamily="18" charset="0"/>
              </a:rPr>
              <a:t>q,</a:t>
            </a:r>
            <a:r>
              <a:rPr lang="en-US" sz="2000" dirty="0" smtClean="0"/>
              <a:t>  </a:t>
            </a:r>
            <a:r>
              <a:rPr lang="en-US" sz="2000" i="1" dirty="0" smtClean="0">
                <a:latin typeface="Cambria Math"/>
                <a:ea typeface="Cambria Math"/>
              </a:rPr>
              <a:t>p→ q</a:t>
            </a:r>
            <a:r>
              <a:rPr lang="en-US" sz="2000" dirty="0" smtClean="0">
                <a:latin typeface="Cambria Math"/>
                <a:ea typeface="Cambria Math"/>
              </a:rPr>
              <a:t>,  ¬</a:t>
            </a:r>
            <a:r>
              <a:rPr lang="en-US" sz="2000" i="1" dirty="0" smtClean="0">
                <a:latin typeface="Cambria Math" pitchFamily="18" charset="0"/>
                <a:ea typeface="Cambria Math" pitchFamily="18" charset="0"/>
              </a:rPr>
              <a:t>p</a:t>
            </a:r>
            <a:r>
              <a:rPr lang="en-US" sz="2000" dirty="0" smtClean="0"/>
              <a:t>.   When p is false and q is true all three statements are true. So the specification is consistent.</a:t>
            </a:r>
            <a:endParaRPr lang="en-US" dirty="0" smtClean="0"/>
          </a:p>
          <a:p>
            <a:pPr lvl="1"/>
            <a:r>
              <a:rPr lang="en-US" sz="1800" dirty="0" smtClean="0"/>
              <a:t>What if “The diagnostic message is not retransmitted is added.” </a:t>
            </a:r>
          </a:p>
          <a:p>
            <a:pPr lvl="1">
              <a:buNone/>
            </a:pPr>
            <a:r>
              <a:rPr lang="en-US" sz="1800" dirty="0" smtClean="0"/>
              <a:t>     </a:t>
            </a:r>
            <a:r>
              <a:rPr lang="en-US" sz="1800" b="1" dirty="0" smtClean="0"/>
              <a:t>Solution</a:t>
            </a:r>
            <a:r>
              <a:rPr lang="en-US" sz="1800" dirty="0" smtClean="0"/>
              <a:t>: Now we are adding </a:t>
            </a:r>
            <a:r>
              <a:rPr lang="en-US" sz="1800" dirty="0" smtClean="0">
                <a:latin typeface="Cambria Math"/>
                <a:ea typeface="Cambria Math"/>
              </a:rPr>
              <a:t>¬</a:t>
            </a:r>
            <a:r>
              <a:rPr lang="en-US" sz="1800" i="1" dirty="0" smtClean="0">
                <a:latin typeface="Cambria Math" pitchFamily="18" charset="0"/>
                <a:ea typeface="Cambria Math" pitchFamily="18" charset="0"/>
              </a:rPr>
              <a:t>q</a:t>
            </a:r>
            <a:r>
              <a:rPr lang="en-US" sz="1800" dirty="0" smtClean="0"/>
              <a:t> and there is no satisfying    assignment. So the specification is not consistent. </a:t>
            </a:r>
          </a:p>
          <a:p>
            <a:endParaRPr lang="en-US" dirty="0" smtClean="0"/>
          </a:p>
          <a:p>
            <a:endParaRPr lang="en-US" dirty="0" smtClean="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Logic Puzzles</a:t>
            </a:r>
            <a:endParaRPr lang="en-US" dirty="0"/>
          </a:p>
        </p:txBody>
      </p:sp>
      <p:sp>
        <p:nvSpPr>
          <p:cNvPr id="3" name="Content Placeholder 2"/>
          <p:cNvSpPr>
            <a:spLocks noGrp="1"/>
          </p:cNvSpPr>
          <p:nvPr>
            <p:ph idx="1"/>
          </p:nvPr>
        </p:nvSpPr>
        <p:spPr/>
        <p:txBody>
          <a:bodyPr>
            <a:normAutofit lnSpcReduction="10000"/>
          </a:bodyPr>
          <a:lstStyle/>
          <a:p>
            <a:r>
              <a:rPr lang="en-US" sz="2000" dirty="0" smtClean="0"/>
              <a:t>An island has two kinds of inhabitants, </a:t>
            </a:r>
            <a:r>
              <a:rPr lang="en-US" sz="2000" i="1" dirty="0" smtClean="0"/>
              <a:t>knights</a:t>
            </a:r>
            <a:r>
              <a:rPr lang="en-US" sz="2000" dirty="0" smtClean="0"/>
              <a:t>, who always tell the truth, and </a:t>
            </a:r>
            <a:r>
              <a:rPr lang="en-US" sz="2000" i="1" dirty="0" smtClean="0"/>
              <a:t>knaves</a:t>
            </a:r>
            <a:r>
              <a:rPr lang="en-US" sz="2000" dirty="0" smtClean="0"/>
              <a:t>, who always lie. </a:t>
            </a:r>
          </a:p>
          <a:p>
            <a:r>
              <a:rPr lang="en-US" sz="2000" dirty="0" smtClean="0"/>
              <a:t>You go to the island and meet A and B. </a:t>
            </a:r>
          </a:p>
          <a:p>
            <a:pPr lvl="1"/>
            <a:r>
              <a:rPr lang="en-US" sz="2000" dirty="0" smtClean="0"/>
              <a:t>A says “B is a knight.”</a:t>
            </a:r>
          </a:p>
          <a:p>
            <a:pPr lvl="1"/>
            <a:r>
              <a:rPr lang="en-US" sz="2000" dirty="0" smtClean="0"/>
              <a:t>B says “The two of us are of opposite types.”</a:t>
            </a:r>
          </a:p>
          <a:p>
            <a:pPr>
              <a:buNone/>
            </a:pPr>
            <a:r>
              <a:rPr lang="en-US" sz="2000" b="1" dirty="0" smtClean="0"/>
              <a:t>    Example</a:t>
            </a:r>
            <a:r>
              <a:rPr lang="en-US" sz="2000" dirty="0" smtClean="0"/>
              <a:t>: What are the types of A and B?</a:t>
            </a:r>
          </a:p>
          <a:p>
            <a:pPr>
              <a:buNone/>
            </a:pPr>
            <a:r>
              <a:rPr lang="en-US" sz="2000" b="1" dirty="0" smtClean="0"/>
              <a:t>    Solution: </a:t>
            </a:r>
            <a:r>
              <a:rPr lang="en-US" sz="2000" dirty="0" smtClean="0"/>
              <a:t>Let </a:t>
            </a:r>
            <a:r>
              <a:rPr lang="en-US" sz="2000" i="1" dirty="0" smtClean="0">
                <a:latin typeface="Cambria Math" pitchFamily="18" charset="0"/>
                <a:ea typeface="Cambria Math" pitchFamily="18" charset="0"/>
              </a:rPr>
              <a:t>p</a:t>
            </a:r>
            <a:r>
              <a:rPr lang="en-US" sz="2000" dirty="0" smtClean="0"/>
              <a:t> and </a:t>
            </a:r>
            <a:r>
              <a:rPr lang="en-US" sz="2000" i="1" dirty="0" smtClean="0">
                <a:latin typeface="Cambria Math" pitchFamily="18" charset="0"/>
                <a:ea typeface="Cambria Math" pitchFamily="18" charset="0"/>
              </a:rPr>
              <a:t>q</a:t>
            </a:r>
            <a:r>
              <a:rPr lang="en-US" sz="2000" dirty="0" smtClean="0"/>
              <a:t> be the statements that A is a knight and B is a knight, respectively. So, then </a:t>
            </a:r>
            <a:r>
              <a:rPr lang="en-US" sz="2000" i="1" dirty="0" smtClean="0">
                <a:sym typeface="Symbol"/>
              </a:rPr>
              <a:t>p</a:t>
            </a:r>
            <a:r>
              <a:rPr lang="en-US" sz="2000" dirty="0" smtClean="0">
                <a:sym typeface="Symbol"/>
              </a:rPr>
              <a:t> represents the proposition that A is a knave and </a:t>
            </a:r>
            <a:r>
              <a:rPr lang="en-US" sz="2000" i="1" dirty="0" smtClean="0">
                <a:sym typeface="Symbol"/>
              </a:rPr>
              <a:t>q</a:t>
            </a:r>
            <a:r>
              <a:rPr lang="en-US" sz="2000" dirty="0" smtClean="0">
                <a:sym typeface="Symbol"/>
              </a:rPr>
              <a:t> that B is a knave.</a:t>
            </a:r>
          </a:p>
          <a:p>
            <a:pPr lvl="1"/>
            <a:r>
              <a:rPr lang="en-US" sz="1800" dirty="0" smtClean="0">
                <a:sym typeface="Symbol"/>
              </a:rPr>
              <a:t>If A is a knight, then </a:t>
            </a:r>
            <a:r>
              <a:rPr lang="en-US" sz="1800" i="1" dirty="0" smtClean="0">
                <a:latin typeface="Cambria Math" pitchFamily="18" charset="0"/>
                <a:ea typeface="Cambria Math" pitchFamily="18" charset="0"/>
                <a:sym typeface="Symbol"/>
              </a:rPr>
              <a:t>p</a:t>
            </a:r>
            <a:r>
              <a:rPr lang="en-US" sz="1800" dirty="0" smtClean="0">
                <a:sym typeface="Symbol"/>
              </a:rPr>
              <a:t>  is  true. Since knights tell the truth, </a:t>
            </a:r>
            <a:r>
              <a:rPr lang="en-US" sz="1800" i="1" dirty="0" smtClean="0">
                <a:sym typeface="Symbol"/>
              </a:rPr>
              <a:t>q </a:t>
            </a:r>
            <a:r>
              <a:rPr lang="en-US" sz="1800" dirty="0" smtClean="0">
                <a:sym typeface="Symbol"/>
              </a:rPr>
              <a:t>must also be true. Then (</a:t>
            </a:r>
            <a:r>
              <a:rPr lang="en-US" sz="1800" dirty="0" smtClean="0">
                <a:latin typeface="Cambria Math"/>
                <a:ea typeface="Cambria Math"/>
              </a:rPr>
              <a:t>p ∧</a:t>
            </a:r>
            <a:r>
              <a:rPr lang="en-US" sz="1800" i="1" dirty="0" smtClean="0">
                <a:sym typeface="Symbol"/>
              </a:rPr>
              <a:t>  </a:t>
            </a:r>
            <a:r>
              <a:rPr lang="en-US" sz="1800" dirty="0" smtClean="0">
                <a:latin typeface="Cambria Math"/>
                <a:ea typeface="Cambria Math"/>
              </a:rPr>
              <a:t>q)∨ (</a:t>
            </a:r>
            <a:r>
              <a:rPr lang="en-US" sz="1800" i="1" dirty="0" smtClean="0">
                <a:sym typeface="Symbol"/>
              </a:rPr>
              <a:t></a:t>
            </a:r>
            <a:r>
              <a:rPr lang="en-US" sz="1800" dirty="0" smtClean="0">
                <a:latin typeface="Cambria Math"/>
                <a:ea typeface="Cambria Math"/>
              </a:rPr>
              <a:t> p ∧</a:t>
            </a:r>
            <a:r>
              <a:rPr lang="en-US" sz="1800" i="1" dirty="0" smtClean="0">
                <a:sym typeface="Symbol"/>
              </a:rPr>
              <a:t> </a:t>
            </a:r>
            <a:r>
              <a:rPr lang="en-US" sz="1800" i="1" dirty="0" smtClean="0">
                <a:latin typeface="Cambria Math" pitchFamily="18" charset="0"/>
                <a:ea typeface="Cambria Math" pitchFamily="18" charset="0"/>
              </a:rPr>
              <a:t>q) </a:t>
            </a:r>
            <a:r>
              <a:rPr lang="en-US" sz="1800" dirty="0" smtClean="0">
                <a:ea typeface="Cambria Math" pitchFamily="18" charset="0"/>
              </a:rPr>
              <a:t>would have to be true, but it is not. So, A is not a knight and therefore </a:t>
            </a:r>
            <a:r>
              <a:rPr lang="en-US" sz="1800" i="1" dirty="0" smtClean="0">
                <a:sym typeface="Symbol"/>
              </a:rPr>
              <a:t>p </a:t>
            </a:r>
            <a:r>
              <a:rPr lang="en-US" sz="1800" dirty="0" smtClean="0">
                <a:sym typeface="Symbol"/>
              </a:rPr>
              <a:t>must be true</a:t>
            </a:r>
            <a:r>
              <a:rPr lang="en-US" sz="1800" i="1" dirty="0" smtClean="0">
                <a:sym typeface="Symbol"/>
              </a:rPr>
              <a:t>.</a:t>
            </a:r>
          </a:p>
          <a:p>
            <a:pPr lvl="1"/>
            <a:r>
              <a:rPr lang="en-US" sz="1800" dirty="0" smtClean="0">
                <a:sym typeface="Symbol"/>
              </a:rPr>
              <a:t>If A is a knave, then B must not be a knight since knaves always lie. So, then both </a:t>
            </a:r>
            <a:r>
              <a:rPr lang="en-US" sz="1800" i="1" dirty="0" smtClean="0">
                <a:sym typeface="Symbol"/>
              </a:rPr>
              <a:t>p </a:t>
            </a:r>
            <a:r>
              <a:rPr lang="en-US" sz="1800" dirty="0" smtClean="0">
                <a:sym typeface="Symbol"/>
              </a:rPr>
              <a:t>and</a:t>
            </a:r>
            <a:r>
              <a:rPr lang="en-US" sz="1800" i="1" dirty="0" smtClean="0">
                <a:sym typeface="Symbol"/>
              </a:rPr>
              <a:t> q </a:t>
            </a:r>
            <a:r>
              <a:rPr lang="en-US" sz="1800" dirty="0" smtClean="0">
                <a:sym typeface="Symbol"/>
              </a:rPr>
              <a:t>hold since both are knaves</a:t>
            </a:r>
            <a:r>
              <a:rPr lang="en-US" sz="1800" i="1" dirty="0" smtClean="0">
                <a:sym typeface="Symbol"/>
              </a:rPr>
              <a:t>.</a:t>
            </a:r>
            <a:endParaRPr lang="en-US" sz="1800" dirty="0" smtClean="0">
              <a:sym typeface="Symbol"/>
            </a:endParaRPr>
          </a:p>
          <a:p>
            <a:endParaRPr lang="en-US" dirty="0"/>
          </a:p>
        </p:txBody>
      </p:sp>
      <p:pic>
        <p:nvPicPr>
          <p:cNvPr id="4" name="Picture 3" descr="0104.jpg"/>
          <p:cNvPicPr>
            <a:picLocks noChangeAspect="1"/>
          </p:cNvPicPr>
          <p:nvPr/>
        </p:nvPicPr>
        <p:blipFill>
          <a:blip r:embed="rId2" cstate="print"/>
          <a:stretch>
            <a:fillRect/>
          </a:stretch>
        </p:blipFill>
        <p:spPr>
          <a:xfrm>
            <a:off x="5867400" y="914400"/>
            <a:ext cx="874014" cy="1029462"/>
          </a:xfrm>
          <a:prstGeom prst="rect">
            <a:avLst/>
          </a:prstGeom>
        </p:spPr>
      </p:pic>
      <p:sp>
        <p:nvSpPr>
          <p:cNvPr id="6" name="TextBox 5"/>
          <p:cNvSpPr txBox="1"/>
          <p:nvPr/>
        </p:nvSpPr>
        <p:spPr>
          <a:xfrm>
            <a:off x="6934200" y="1143000"/>
            <a:ext cx="1371600" cy="923330"/>
          </a:xfrm>
          <a:prstGeom prst="rect">
            <a:avLst/>
          </a:prstGeom>
          <a:noFill/>
        </p:spPr>
        <p:txBody>
          <a:bodyPr wrap="square" rtlCol="0">
            <a:spAutoFit/>
          </a:bodyPr>
          <a:lstStyle/>
          <a:p>
            <a:r>
              <a:rPr lang="en-US" dirty="0" smtClean="0"/>
              <a:t>Raymond </a:t>
            </a:r>
            <a:r>
              <a:rPr lang="en-US" dirty="0" err="1" smtClean="0"/>
              <a:t>Smullyan</a:t>
            </a:r>
            <a:endParaRPr lang="en-US" dirty="0" smtClean="0"/>
          </a:p>
          <a:p>
            <a:r>
              <a:rPr lang="en-US" dirty="0" smtClean="0"/>
              <a:t>(Born 1919)</a:t>
            </a:r>
            <a:endParaRPr lang="en-US"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Logic Circuits </a:t>
            </a:r>
            <a:br>
              <a:rPr lang="en-US" dirty="0" smtClean="0"/>
            </a:br>
            <a:r>
              <a:rPr lang="en-US" dirty="0" smtClean="0"/>
              <a:t>(Studied in depth in Chapter 12)</a:t>
            </a:r>
            <a:endParaRPr lang="en-US" dirty="0"/>
          </a:p>
        </p:txBody>
      </p:sp>
      <p:sp>
        <p:nvSpPr>
          <p:cNvPr id="3" name="Content Placeholder 2"/>
          <p:cNvSpPr>
            <a:spLocks noGrp="1"/>
          </p:cNvSpPr>
          <p:nvPr>
            <p:ph idx="1"/>
          </p:nvPr>
        </p:nvSpPr>
        <p:spPr/>
        <p:txBody>
          <a:bodyPr>
            <a:normAutofit/>
          </a:bodyPr>
          <a:lstStyle/>
          <a:p>
            <a:r>
              <a:rPr lang="en-US" sz="1600" dirty="0" smtClean="0"/>
              <a:t>Electronic circuits; each input/output signal  can be viewed as a 0 or 1. </a:t>
            </a:r>
          </a:p>
          <a:p>
            <a:pPr lvl="1"/>
            <a:r>
              <a:rPr lang="en-US" sz="1600" dirty="0" smtClean="0"/>
              <a:t>0    represents </a:t>
            </a:r>
            <a:r>
              <a:rPr lang="en-US" sz="1600" b="1" dirty="0" smtClean="0"/>
              <a:t>False</a:t>
            </a:r>
          </a:p>
          <a:p>
            <a:pPr lvl="1"/>
            <a:r>
              <a:rPr lang="en-US" sz="1600" dirty="0" smtClean="0"/>
              <a:t>1    represents </a:t>
            </a:r>
            <a:r>
              <a:rPr lang="en-US" sz="1600" b="1" dirty="0" smtClean="0"/>
              <a:t>True</a:t>
            </a:r>
          </a:p>
          <a:p>
            <a:r>
              <a:rPr lang="en-US" sz="1600" dirty="0" smtClean="0"/>
              <a:t>Complicated circuits are constructed from three basic circuits called gates.</a:t>
            </a:r>
          </a:p>
          <a:p>
            <a:pPr>
              <a:buNone/>
            </a:pPr>
            <a:endParaRPr lang="en-US" sz="1600" dirty="0" smtClean="0"/>
          </a:p>
          <a:p>
            <a:pPr>
              <a:buNone/>
            </a:pPr>
            <a:endParaRPr lang="en-US" sz="1600" dirty="0" smtClean="0"/>
          </a:p>
          <a:p>
            <a:pPr lvl="1"/>
            <a:r>
              <a:rPr lang="en-US" sz="1400" dirty="0" smtClean="0"/>
              <a:t>The inverter  (</a:t>
            </a:r>
            <a:r>
              <a:rPr lang="en-US" sz="1400" b="1" dirty="0" smtClean="0"/>
              <a:t>NOT gate</a:t>
            </a:r>
            <a:r>
              <a:rPr lang="en-US" sz="1400" dirty="0" smtClean="0"/>
              <a:t>)takes an input bit and produces the negation of that bit.</a:t>
            </a:r>
          </a:p>
          <a:p>
            <a:pPr lvl="1"/>
            <a:r>
              <a:rPr lang="en-US" sz="1400" dirty="0" smtClean="0"/>
              <a:t>The </a:t>
            </a:r>
            <a:r>
              <a:rPr lang="en-US" sz="1400" b="1" dirty="0" smtClean="0"/>
              <a:t>OR gate </a:t>
            </a:r>
            <a:r>
              <a:rPr lang="en-US" sz="1400" dirty="0" smtClean="0"/>
              <a:t>takes two input bits and produces the value equivalent to the disjunction of the two bits.</a:t>
            </a:r>
          </a:p>
          <a:p>
            <a:pPr lvl="1"/>
            <a:r>
              <a:rPr lang="en-US" sz="1400" dirty="0" smtClean="0"/>
              <a:t>The </a:t>
            </a:r>
            <a:r>
              <a:rPr lang="en-US" sz="1400" b="1" dirty="0" smtClean="0"/>
              <a:t>AND gate </a:t>
            </a:r>
            <a:r>
              <a:rPr lang="en-US" sz="1400" dirty="0" smtClean="0"/>
              <a:t>takes two input bits and produces the value equivalent to the conjunction of the two bits.</a:t>
            </a:r>
          </a:p>
          <a:p>
            <a:r>
              <a:rPr lang="en-US" sz="1600" dirty="0" smtClean="0"/>
              <a:t>More complicated digital circuits can be constructed by combining these basic circuits  to produce the desired output given the input signals by building a circuit for each piece of the output expression and then combining them. For example:</a:t>
            </a:r>
          </a:p>
        </p:txBody>
      </p:sp>
      <p:pic>
        <p:nvPicPr>
          <p:cNvPr id="4" name="Picture 3" descr="new_figure_2_1.jpg"/>
          <p:cNvPicPr>
            <a:picLocks noChangeAspect="1"/>
          </p:cNvPicPr>
          <p:nvPr/>
        </p:nvPicPr>
        <p:blipFill>
          <a:blip r:embed="rId2" cstate="print"/>
          <a:stretch>
            <a:fillRect/>
          </a:stretch>
        </p:blipFill>
        <p:spPr>
          <a:xfrm>
            <a:off x="1828800" y="3200400"/>
            <a:ext cx="4210812" cy="543306"/>
          </a:xfrm>
          <a:prstGeom prst="rect">
            <a:avLst/>
          </a:prstGeom>
        </p:spPr>
      </p:pic>
      <p:pic>
        <p:nvPicPr>
          <p:cNvPr id="5" name="Picture 4" descr="new_figure_2_2.jpg"/>
          <p:cNvPicPr>
            <a:picLocks noChangeAspect="1"/>
          </p:cNvPicPr>
          <p:nvPr/>
        </p:nvPicPr>
        <p:blipFill>
          <a:blip r:embed="rId3" cstate="print"/>
          <a:stretch>
            <a:fillRect/>
          </a:stretch>
        </p:blipFill>
        <p:spPr>
          <a:xfrm>
            <a:off x="3276600" y="5715000"/>
            <a:ext cx="3016758" cy="688086"/>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mtClean="0"/>
              <a:t>Propositional Equivalences</a:t>
            </a:r>
            <a:endParaRPr lang="en-US" dirty="0"/>
          </a:p>
        </p:txBody>
      </p:sp>
      <p:sp>
        <p:nvSpPr>
          <p:cNvPr id="3" name="Subtitle 2"/>
          <p:cNvSpPr>
            <a:spLocks noGrp="1"/>
          </p:cNvSpPr>
          <p:nvPr>
            <p:ph type="subTitle" idx="1"/>
          </p:nvPr>
        </p:nvSpPr>
        <p:spPr/>
        <p:txBody>
          <a:bodyPr/>
          <a:lstStyle/>
          <a:p>
            <a:r>
              <a:rPr lang="en-US" dirty="0" smtClean="0"/>
              <a:t>Section 1.3</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 Summary</a:t>
            </a:r>
            <a:endParaRPr lang="en-US" dirty="0"/>
          </a:p>
        </p:txBody>
      </p:sp>
      <p:sp>
        <p:nvSpPr>
          <p:cNvPr id="3" name="Content Placeholder 2"/>
          <p:cNvSpPr>
            <a:spLocks noGrp="1"/>
          </p:cNvSpPr>
          <p:nvPr>
            <p:ph idx="1"/>
          </p:nvPr>
        </p:nvSpPr>
        <p:spPr/>
        <p:txBody>
          <a:bodyPr>
            <a:normAutofit/>
          </a:bodyPr>
          <a:lstStyle/>
          <a:p>
            <a:r>
              <a:rPr lang="en-US" dirty="0" smtClean="0"/>
              <a:t>Tautologies, Contradictions, and Contingencies. </a:t>
            </a:r>
          </a:p>
          <a:p>
            <a:r>
              <a:rPr lang="en-US" dirty="0" smtClean="0"/>
              <a:t>Logical Equivalence</a:t>
            </a:r>
          </a:p>
          <a:p>
            <a:pPr lvl="1"/>
            <a:r>
              <a:rPr lang="en-US" dirty="0" smtClean="0"/>
              <a:t>Important Logical Equivalences</a:t>
            </a:r>
          </a:p>
          <a:p>
            <a:pPr lvl="1"/>
            <a:r>
              <a:rPr lang="en-US" dirty="0" smtClean="0"/>
              <a:t>Showing Logical Equivalence</a:t>
            </a:r>
          </a:p>
          <a:p>
            <a:r>
              <a:rPr lang="en-US" dirty="0" smtClean="0"/>
              <a:t>Normal Forms (</a:t>
            </a:r>
            <a:r>
              <a:rPr lang="en-US" i="1" dirty="0" smtClean="0"/>
              <a:t>optional, covered in exercises in text</a:t>
            </a:r>
            <a:r>
              <a:rPr lang="en-US" dirty="0" smtClean="0"/>
              <a:t>)</a:t>
            </a:r>
          </a:p>
          <a:p>
            <a:pPr lvl="1"/>
            <a:r>
              <a:rPr lang="en-US" dirty="0" smtClean="0"/>
              <a:t>Disjunctive Normal Form</a:t>
            </a:r>
          </a:p>
          <a:p>
            <a:pPr lvl="1"/>
            <a:r>
              <a:rPr lang="en-US" dirty="0" smtClean="0"/>
              <a:t>Conjunctive Normal Form</a:t>
            </a:r>
          </a:p>
          <a:p>
            <a:r>
              <a:rPr lang="en-US" dirty="0" smtClean="0"/>
              <a:t>Propositional </a:t>
            </a:r>
            <a:r>
              <a:rPr lang="en-US" dirty="0" err="1" smtClean="0"/>
              <a:t>Satisfiability</a:t>
            </a:r>
            <a:endParaRPr lang="en-US" dirty="0" smtClean="0"/>
          </a:p>
          <a:p>
            <a:pPr lvl="1"/>
            <a:r>
              <a:rPr lang="en-US" dirty="0" smtClean="0"/>
              <a:t>Sudoku Example</a:t>
            </a:r>
          </a:p>
          <a:p>
            <a:endParaRPr lang="en-US" dirty="0" smtClean="0"/>
          </a:p>
          <a:p>
            <a:pPr lvl="1">
              <a:buNone/>
            </a:pPr>
            <a:endParaRPr lang="en-US" dirty="0" smtClean="0"/>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Tautologies, Contradictions, and Contingencies</a:t>
            </a:r>
            <a:endParaRPr lang="en-US" dirty="0"/>
          </a:p>
        </p:txBody>
      </p:sp>
      <p:sp>
        <p:nvSpPr>
          <p:cNvPr id="3" name="Content Placeholder 2"/>
          <p:cNvSpPr>
            <a:spLocks noGrp="1"/>
          </p:cNvSpPr>
          <p:nvPr>
            <p:ph idx="1"/>
          </p:nvPr>
        </p:nvSpPr>
        <p:spPr/>
        <p:txBody>
          <a:bodyPr/>
          <a:lstStyle/>
          <a:p>
            <a:r>
              <a:rPr lang="en-US" dirty="0" smtClean="0"/>
              <a:t>A  tautology is a proposition which is always true.</a:t>
            </a:r>
          </a:p>
          <a:p>
            <a:pPr lvl="1"/>
            <a:r>
              <a:rPr lang="en-US" dirty="0" smtClean="0"/>
              <a:t>Example: </a:t>
            </a:r>
            <a:r>
              <a:rPr lang="en-US" i="1" dirty="0" smtClean="0">
                <a:latin typeface="Cambria Math" pitchFamily="18" charset="0"/>
                <a:ea typeface="Cambria Math" pitchFamily="18" charset="0"/>
              </a:rPr>
              <a:t>p</a:t>
            </a:r>
            <a:r>
              <a:rPr lang="en-US" dirty="0" smtClean="0"/>
              <a:t> </a:t>
            </a:r>
            <a:r>
              <a:rPr lang="en-US" dirty="0" smtClean="0">
                <a:latin typeface="Cambria Math"/>
                <a:ea typeface="Cambria Math"/>
              </a:rPr>
              <a:t>∨¬</a:t>
            </a:r>
            <a:r>
              <a:rPr lang="en-US" i="1" dirty="0" smtClean="0">
                <a:latin typeface="Cambria Math" pitchFamily="18" charset="0"/>
                <a:ea typeface="Cambria Math" pitchFamily="18" charset="0"/>
              </a:rPr>
              <a:t>p</a:t>
            </a:r>
            <a:r>
              <a:rPr lang="en-US" dirty="0" smtClean="0"/>
              <a:t> </a:t>
            </a:r>
          </a:p>
          <a:p>
            <a:r>
              <a:rPr lang="en-US" dirty="0" smtClean="0"/>
              <a:t>A  </a:t>
            </a:r>
            <a:r>
              <a:rPr lang="en-US" i="1" dirty="0" smtClean="0"/>
              <a:t>contradiction</a:t>
            </a:r>
            <a:r>
              <a:rPr lang="en-US" dirty="0" smtClean="0"/>
              <a:t> is a proposition which is always false.</a:t>
            </a:r>
          </a:p>
          <a:p>
            <a:pPr lvl="1"/>
            <a:r>
              <a:rPr lang="en-US" dirty="0" smtClean="0"/>
              <a:t>Example: </a:t>
            </a:r>
            <a:r>
              <a:rPr lang="en-US" i="1" dirty="0" smtClean="0">
                <a:latin typeface="Cambria Math" pitchFamily="18" charset="0"/>
                <a:ea typeface="Cambria Math" pitchFamily="18" charset="0"/>
              </a:rPr>
              <a:t>p</a:t>
            </a:r>
            <a:r>
              <a:rPr lang="en-US" dirty="0" smtClean="0"/>
              <a:t> </a:t>
            </a:r>
            <a:r>
              <a:rPr lang="en-US" dirty="0" smtClean="0">
                <a:latin typeface="Cambria Math"/>
                <a:ea typeface="Cambria Math"/>
              </a:rPr>
              <a:t>∧¬</a:t>
            </a:r>
            <a:r>
              <a:rPr lang="en-US" i="1" dirty="0" smtClean="0">
                <a:latin typeface="Cambria Math" pitchFamily="18" charset="0"/>
                <a:ea typeface="Cambria Math" pitchFamily="18" charset="0"/>
              </a:rPr>
              <a:t>p</a:t>
            </a:r>
            <a:r>
              <a:rPr lang="en-US" dirty="0" smtClean="0"/>
              <a:t>    </a:t>
            </a:r>
          </a:p>
          <a:p>
            <a:r>
              <a:rPr lang="en-US" dirty="0" smtClean="0"/>
              <a:t>A  </a:t>
            </a:r>
            <a:r>
              <a:rPr lang="en-US" i="1" dirty="0" smtClean="0"/>
              <a:t>contingency</a:t>
            </a:r>
            <a:r>
              <a:rPr lang="en-US" dirty="0" smtClean="0"/>
              <a:t> is a proposition which is neither a tautology nor a contradiction, such as  </a:t>
            </a:r>
            <a:r>
              <a:rPr lang="en-US" i="1" dirty="0" smtClean="0"/>
              <a:t>p</a:t>
            </a:r>
          </a:p>
          <a:p>
            <a:pPr>
              <a:buNone/>
            </a:pPr>
            <a:r>
              <a:rPr lang="en-US" dirty="0" smtClean="0"/>
              <a:t>                   </a:t>
            </a:r>
          </a:p>
        </p:txBody>
      </p:sp>
      <p:sp>
        <p:nvSpPr>
          <p:cNvPr id="4" name="TextBox 3"/>
          <p:cNvSpPr txBox="1"/>
          <p:nvPr/>
        </p:nvSpPr>
        <p:spPr>
          <a:xfrm>
            <a:off x="5997889" y="954882"/>
            <a:ext cx="184666" cy="369332"/>
          </a:xfrm>
          <a:prstGeom prst="rect">
            <a:avLst/>
          </a:prstGeom>
          <a:noFill/>
        </p:spPr>
        <p:txBody>
          <a:bodyPr wrap="none" rtlCol="0">
            <a:spAutoFit/>
          </a:bodyPr>
          <a:lstStyle/>
          <a:p>
            <a:endParaRPr lang="en-US" dirty="0"/>
          </a:p>
        </p:txBody>
      </p:sp>
      <p:graphicFrame>
        <p:nvGraphicFramePr>
          <p:cNvPr id="7" name="Table 6"/>
          <p:cNvGraphicFramePr>
            <a:graphicFrameLocks noGrp="1"/>
          </p:cNvGraphicFramePr>
          <p:nvPr/>
        </p:nvGraphicFramePr>
        <p:xfrm>
          <a:off x="1676400" y="4953000"/>
          <a:ext cx="6096000" cy="1097280"/>
        </p:xfrm>
        <a:graphic>
          <a:graphicData uri="http://schemas.openxmlformats.org/drawingml/2006/table">
            <a:tbl>
              <a:tblPr firstRow="1" bandRow="1">
                <a:tableStyleId>{5C22544A-7EE6-4342-B048-85BDC9FD1C3A}</a:tableStyleId>
              </a:tblPr>
              <a:tblGrid>
                <a:gridCol w="1543050"/>
                <a:gridCol w="1504950"/>
                <a:gridCol w="1524000"/>
                <a:gridCol w="1524000"/>
              </a:tblGrid>
              <a:tr h="137160">
                <a:tc>
                  <a:txBody>
                    <a:bodyPr/>
                    <a:lstStyle/>
                    <a:p>
                      <a:r>
                        <a:rPr lang="en-US" i="1" dirty="0" smtClean="0">
                          <a:latin typeface="Cambria Math" pitchFamily="18" charset="0"/>
                          <a:ea typeface="Cambria Math" pitchFamily="18" charset="0"/>
                        </a:rPr>
                        <a:t>P</a:t>
                      </a:r>
                      <a:endParaRPr lang="en-US" b="0" i="1" dirty="0">
                        <a:solidFill>
                          <a:schemeClr val="tx1"/>
                        </a:solidFill>
                      </a:endParaRPr>
                    </a:p>
                  </a:txBody>
                  <a:tcPr/>
                </a:tc>
                <a:tc>
                  <a:txBody>
                    <a:bodyPr/>
                    <a:lstStyle/>
                    <a:p>
                      <a:r>
                        <a:rPr lang="en-US" dirty="0" smtClean="0">
                          <a:latin typeface="Cambria Math"/>
                          <a:ea typeface="Cambria Math"/>
                        </a:rPr>
                        <a:t>¬</a:t>
                      </a:r>
                      <a:r>
                        <a:rPr lang="en-US" i="1" dirty="0" smtClean="0">
                          <a:latin typeface="Cambria Math" pitchFamily="18" charset="0"/>
                          <a:ea typeface="Cambria Math" pitchFamily="18" charset="0"/>
                        </a:rPr>
                        <a:t>p</a:t>
                      </a:r>
                      <a:endParaRPr lang="en-US" dirty="0"/>
                    </a:p>
                  </a:txBody>
                  <a:tcPr/>
                </a:tc>
                <a:tc>
                  <a:txBody>
                    <a:bodyPr/>
                    <a:lstStyle/>
                    <a:p>
                      <a:r>
                        <a:rPr lang="en-US" i="1" dirty="0" smtClean="0">
                          <a:latin typeface="Cambria Math" pitchFamily="18" charset="0"/>
                          <a:ea typeface="Cambria Math" pitchFamily="18" charset="0"/>
                        </a:rPr>
                        <a:t>p</a:t>
                      </a:r>
                      <a:r>
                        <a:rPr lang="en-US" dirty="0" smtClean="0"/>
                        <a:t> </a:t>
                      </a:r>
                      <a:r>
                        <a:rPr lang="en-US" dirty="0" smtClean="0">
                          <a:latin typeface="Cambria Math"/>
                          <a:ea typeface="Cambria Math"/>
                        </a:rPr>
                        <a:t>∨¬</a:t>
                      </a:r>
                      <a:r>
                        <a:rPr lang="en-US" i="1" dirty="0" smtClean="0">
                          <a:latin typeface="Cambria Math" pitchFamily="18" charset="0"/>
                          <a:ea typeface="Cambria Math" pitchFamily="18" charset="0"/>
                        </a:rPr>
                        <a:t>p</a:t>
                      </a:r>
                      <a:r>
                        <a:rPr lang="en-US" dirty="0" smtClean="0"/>
                        <a:t> </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i="1" dirty="0" smtClean="0">
                          <a:latin typeface="Cambria Math" pitchFamily="18" charset="0"/>
                          <a:ea typeface="Cambria Math" pitchFamily="18" charset="0"/>
                        </a:rPr>
                        <a:t>p</a:t>
                      </a:r>
                      <a:r>
                        <a:rPr lang="en-US" dirty="0" smtClean="0"/>
                        <a:t> </a:t>
                      </a:r>
                      <a:r>
                        <a:rPr lang="en-US" dirty="0" smtClean="0">
                          <a:latin typeface="Cambria Math"/>
                          <a:ea typeface="Cambria Math"/>
                        </a:rPr>
                        <a:t>∧¬</a:t>
                      </a:r>
                      <a:r>
                        <a:rPr lang="en-US" i="1" dirty="0" smtClean="0">
                          <a:latin typeface="Cambria Math" pitchFamily="18" charset="0"/>
                          <a:ea typeface="Cambria Math" pitchFamily="18" charset="0"/>
                        </a:rPr>
                        <a:t>p</a:t>
                      </a:r>
                      <a:r>
                        <a:rPr lang="en-US" dirty="0" smtClean="0"/>
                        <a:t> </a:t>
                      </a:r>
                    </a:p>
                  </a:txBody>
                  <a:tcPr/>
                </a:tc>
              </a:tr>
              <a:tr h="268612">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r>
              <a:tr h="213137">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r>
            </a:tbl>
          </a:graphicData>
        </a:graphic>
      </p:graphicFrame>
    </p:spTree>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Logically Equivalent</a:t>
            </a:r>
            <a:endParaRPr lang="en-US" dirty="0"/>
          </a:p>
        </p:txBody>
      </p:sp>
      <p:sp>
        <p:nvSpPr>
          <p:cNvPr id="3" name="Content Placeholder 2"/>
          <p:cNvSpPr>
            <a:spLocks noGrp="1"/>
          </p:cNvSpPr>
          <p:nvPr>
            <p:ph idx="1"/>
          </p:nvPr>
        </p:nvSpPr>
        <p:spPr/>
        <p:txBody>
          <a:bodyPr>
            <a:normAutofit/>
          </a:bodyPr>
          <a:lstStyle/>
          <a:p>
            <a:pPr marL="514350" indent="-514350"/>
            <a:r>
              <a:rPr lang="en-US" sz="2000" dirty="0" smtClean="0"/>
              <a:t>Two compound propositions p and q are logically equivalent if  </a:t>
            </a:r>
            <a:r>
              <a:rPr lang="en-US" sz="2000" i="1" dirty="0" err="1" smtClean="0">
                <a:latin typeface="Cambria Math" pitchFamily="18" charset="0"/>
                <a:ea typeface="Cambria Math" pitchFamily="18" charset="0"/>
              </a:rPr>
              <a:t>p↔q</a:t>
            </a:r>
            <a:r>
              <a:rPr lang="en-US" sz="2000" dirty="0" smtClean="0"/>
              <a:t>  is a tautology.</a:t>
            </a:r>
          </a:p>
          <a:p>
            <a:pPr marL="514350" indent="-514350"/>
            <a:r>
              <a:rPr lang="en-US" sz="2000" dirty="0" smtClean="0"/>
              <a:t>We write this as </a:t>
            </a:r>
            <a:r>
              <a:rPr lang="en-US" sz="2000" i="1" dirty="0" err="1" smtClean="0">
                <a:latin typeface="Cambria Math" pitchFamily="18" charset="0"/>
                <a:ea typeface="Cambria Math" pitchFamily="18" charset="0"/>
              </a:rPr>
              <a:t>p</a:t>
            </a:r>
            <a:r>
              <a:rPr lang="en-US" sz="2000" i="1" dirty="0" err="1" smtClean="0">
                <a:latin typeface="Cambria Math"/>
                <a:ea typeface="Cambria Math"/>
              </a:rPr>
              <a:t>⇔</a:t>
            </a:r>
            <a:r>
              <a:rPr lang="en-US" sz="2000" i="1" dirty="0" err="1" smtClean="0">
                <a:latin typeface="Cambria Math" pitchFamily="18" charset="0"/>
                <a:ea typeface="Cambria Math" pitchFamily="18" charset="0"/>
              </a:rPr>
              <a:t>q</a:t>
            </a:r>
            <a:r>
              <a:rPr lang="en-US" sz="2000" dirty="0" smtClean="0"/>
              <a:t>   or as </a:t>
            </a:r>
            <a:r>
              <a:rPr lang="en-US" sz="2000" i="1" dirty="0" err="1" smtClean="0">
                <a:latin typeface="Cambria Math" pitchFamily="18" charset="0"/>
                <a:ea typeface="Cambria Math" pitchFamily="18" charset="0"/>
              </a:rPr>
              <a:t>p</a:t>
            </a:r>
            <a:r>
              <a:rPr lang="en-US" sz="2000" i="1" dirty="0" err="1" smtClean="0">
                <a:latin typeface="Cambria Math"/>
                <a:ea typeface="Cambria Math"/>
              </a:rPr>
              <a:t>≡</a:t>
            </a:r>
            <a:r>
              <a:rPr lang="en-US" sz="2000" i="1" dirty="0" err="1" smtClean="0">
                <a:latin typeface="Cambria Math" pitchFamily="18" charset="0"/>
                <a:ea typeface="Cambria Math" pitchFamily="18" charset="0"/>
              </a:rPr>
              <a:t>q</a:t>
            </a:r>
            <a:r>
              <a:rPr lang="en-US" sz="2000" dirty="0" smtClean="0"/>
              <a:t> where </a:t>
            </a:r>
            <a:r>
              <a:rPr lang="en-US" sz="2000" i="1" dirty="0" smtClean="0">
                <a:latin typeface="Cambria Math" pitchFamily="18" charset="0"/>
                <a:ea typeface="Cambria Math" pitchFamily="18" charset="0"/>
              </a:rPr>
              <a:t>p</a:t>
            </a:r>
            <a:r>
              <a:rPr lang="en-US" sz="2000" dirty="0" smtClean="0"/>
              <a:t> and </a:t>
            </a:r>
            <a:r>
              <a:rPr lang="en-US" sz="2000" i="1" dirty="0" smtClean="0">
                <a:latin typeface="Cambria Math" pitchFamily="18" charset="0"/>
                <a:ea typeface="Cambria Math" pitchFamily="18" charset="0"/>
              </a:rPr>
              <a:t>q</a:t>
            </a:r>
            <a:r>
              <a:rPr lang="en-US" sz="2000" dirty="0" smtClean="0"/>
              <a:t> are compound propositions.</a:t>
            </a:r>
          </a:p>
          <a:p>
            <a:pPr marL="514350" indent="-514350"/>
            <a:r>
              <a:rPr lang="en-US" sz="2000" dirty="0" smtClean="0"/>
              <a:t>Two compound propositions </a:t>
            </a:r>
            <a:r>
              <a:rPr lang="en-US" sz="2000" i="1" dirty="0" smtClean="0">
                <a:latin typeface="Cambria Math" pitchFamily="18" charset="0"/>
                <a:ea typeface="Cambria Math" pitchFamily="18" charset="0"/>
              </a:rPr>
              <a:t>p</a:t>
            </a:r>
            <a:r>
              <a:rPr lang="en-US" sz="2000" dirty="0" smtClean="0"/>
              <a:t> and </a:t>
            </a:r>
            <a:r>
              <a:rPr lang="en-US" sz="2000" i="1" dirty="0" smtClean="0">
                <a:latin typeface="Cambria Math" pitchFamily="18" charset="0"/>
                <a:ea typeface="Cambria Math" pitchFamily="18" charset="0"/>
              </a:rPr>
              <a:t>q</a:t>
            </a:r>
            <a:r>
              <a:rPr lang="en-US" sz="2000" dirty="0" smtClean="0"/>
              <a:t> are equivalent if and only if the columns in a truth table giving their truth values agree.</a:t>
            </a:r>
          </a:p>
          <a:p>
            <a:pPr marL="514350" indent="-514350"/>
            <a:r>
              <a:rPr lang="en-US" sz="2000" dirty="0" smtClean="0"/>
              <a:t>This truth table show </a:t>
            </a:r>
            <a:r>
              <a:rPr lang="en-US" sz="2000" dirty="0" smtClean="0">
                <a:latin typeface="Cambria Math"/>
                <a:ea typeface="Cambria Math"/>
              </a:rPr>
              <a:t>¬</a:t>
            </a:r>
            <a:r>
              <a:rPr lang="en-US" sz="2000" i="1" dirty="0" smtClean="0">
                <a:latin typeface="Cambria Math" pitchFamily="18" charset="0"/>
                <a:ea typeface="Cambria Math" pitchFamily="18" charset="0"/>
              </a:rPr>
              <a:t>p </a:t>
            </a:r>
            <a:r>
              <a:rPr lang="en-US" sz="2000" dirty="0" smtClean="0">
                <a:latin typeface="Cambria Math"/>
                <a:ea typeface="Cambria Math"/>
              </a:rPr>
              <a:t>∨ </a:t>
            </a:r>
            <a:r>
              <a:rPr lang="en-US" sz="2000" i="1" dirty="0" smtClean="0">
                <a:latin typeface="Cambria Math" pitchFamily="18" charset="0"/>
                <a:ea typeface="Cambria Math" pitchFamily="18" charset="0"/>
              </a:rPr>
              <a:t>q  </a:t>
            </a:r>
            <a:r>
              <a:rPr lang="en-US" sz="2000" dirty="0" smtClean="0">
                <a:ea typeface="Cambria Math" pitchFamily="18" charset="0"/>
              </a:rPr>
              <a:t>is equivalent to </a:t>
            </a:r>
            <a:r>
              <a:rPr lang="en-US" sz="2000" i="1" dirty="0" smtClean="0">
                <a:latin typeface="Cambria Math" pitchFamily="18" charset="0"/>
                <a:ea typeface="Cambria Math" pitchFamily="18" charset="0"/>
              </a:rPr>
              <a:t>p </a:t>
            </a:r>
            <a:r>
              <a:rPr lang="en-US" sz="2000" i="1" dirty="0" smtClean="0">
                <a:latin typeface="Cambria Math"/>
                <a:ea typeface="Cambria Math"/>
              </a:rPr>
              <a:t>→ </a:t>
            </a:r>
            <a:r>
              <a:rPr lang="en-US" sz="2000" i="1" dirty="0" smtClean="0">
                <a:latin typeface="Cambria Math" pitchFamily="18" charset="0"/>
                <a:ea typeface="Cambria Math" pitchFamily="18" charset="0"/>
              </a:rPr>
              <a:t>q.</a:t>
            </a:r>
            <a:endParaRPr lang="en-US" sz="2000" dirty="0" smtClean="0"/>
          </a:p>
          <a:p>
            <a:pPr marL="514350" indent="-514350"/>
            <a:endParaRPr lang="en-US" sz="2000" dirty="0" smtClean="0"/>
          </a:p>
          <a:p>
            <a:pPr marL="514350" indent="-514350"/>
            <a:endParaRPr lang="en-US" sz="2000" dirty="0" smtClean="0"/>
          </a:p>
        </p:txBody>
      </p:sp>
      <p:graphicFrame>
        <p:nvGraphicFramePr>
          <p:cNvPr id="9" name="Content Placeholder 3"/>
          <p:cNvGraphicFramePr>
            <a:graphicFrameLocks/>
          </p:cNvGraphicFramePr>
          <p:nvPr/>
        </p:nvGraphicFramePr>
        <p:xfrm>
          <a:off x="1447800" y="4495800"/>
          <a:ext cx="6248401" cy="1854200"/>
        </p:xfrm>
        <a:graphic>
          <a:graphicData uri="http://schemas.openxmlformats.org/drawingml/2006/table">
            <a:tbl>
              <a:tblPr firstRow="1" bandRow="1">
                <a:tableStyleId>{5C22544A-7EE6-4342-B048-85BDC9FD1C3A}</a:tableStyleId>
              </a:tblPr>
              <a:tblGrid>
                <a:gridCol w="914400"/>
                <a:gridCol w="914400"/>
                <a:gridCol w="1219200"/>
                <a:gridCol w="1447800"/>
                <a:gridCol w="1752601"/>
              </a:tblGrid>
              <a:tr h="370840">
                <a:tc>
                  <a:txBody>
                    <a:bodyPr/>
                    <a:lstStyle/>
                    <a:p>
                      <a:r>
                        <a:rPr lang="en-US" sz="1800" i="1" dirty="0" smtClean="0">
                          <a:latin typeface="Cambria Math" pitchFamily="18" charset="0"/>
                          <a:ea typeface="Cambria Math" pitchFamily="18" charset="0"/>
                        </a:rPr>
                        <a:t>p</a:t>
                      </a:r>
                      <a:endParaRPr lang="en-US" dirty="0"/>
                    </a:p>
                  </a:txBody>
                  <a:tcPr/>
                </a:tc>
                <a:tc>
                  <a:txBody>
                    <a:bodyPr/>
                    <a:lstStyle/>
                    <a:p>
                      <a:r>
                        <a:rPr lang="en-US" sz="1800" i="1" dirty="0" smtClean="0">
                          <a:latin typeface="Cambria Math" pitchFamily="18" charset="0"/>
                          <a:ea typeface="Cambria Math" pitchFamily="18" charset="0"/>
                        </a:rPr>
                        <a:t>q</a:t>
                      </a:r>
                      <a:r>
                        <a:rPr lang="en-US" sz="1800" dirty="0" smtClean="0"/>
                        <a:t> </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Cambria Math"/>
                          <a:ea typeface="Cambria Math"/>
                        </a:rPr>
                        <a:t>¬</a:t>
                      </a:r>
                      <a:r>
                        <a:rPr lang="en-US" sz="1800" i="1" dirty="0" smtClean="0">
                          <a:latin typeface="Cambria Math" pitchFamily="18" charset="0"/>
                          <a:ea typeface="Cambria Math" pitchFamily="18" charset="0"/>
                        </a:rPr>
                        <a:t>p</a:t>
                      </a:r>
                      <a:endParaRPr lang="en-US"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Cambria Math"/>
                          <a:ea typeface="Cambria Math"/>
                        </a:rPr>
                        <a:t>¬</a:t>
                      </a:r>
                      <a:r>
                        <a:rPr lang="en-US" sz="1800" i="1" dirty="0" smtClean="0">
                          <a:latin typeface="Cambria Math" pitchFamily="18" charset="0"/>
                          <a:ea typeface="Cambria Math" pitchFamily="18" charset="0"/>
                        </a:rPr>
                        <a:t>p </a:t>
                      </a:r>
                      <a:r>
                        <a:rPr lang="en-US" sz="1800" i="0" dirty="0" smtClean="0">
                          <a:latin typeface="Cambria Math"/>
                          <a:ea typeface="Cambria Math"/>
                        </a:rPr>
                        <a:t>∨ </a:t>
                      </a:r>
                      <a:r>
                        <a:rPr lang="en-US" sz="1800" i="1" dirty="0" smtClean="0">
                          <a:latin typeface="Cambria Math" pitchFamily="18" charset="0"/>
                          <a:ea typeface="Cambria Math" pitchFamily="18" charset="0"/>
                        </a:rPr>
                        <a:t>q</a:t>
                      </a:r>
                      <a:endParaRPr lang="en-US"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i="1" dirty="0" smtClean="0">
                          <a:latin typeface="Cambria Math" pitchFamily="18" charset="0"/>
                          <a:ea typeface="Cambria Math" pitchFamily="18" charset="0"/>
                        </a:rPr>
                        <a:t>p</a:t>
                      </a:r>
                      <a:r>
                        <a:rPr lang="en-US" sz="1800" i="1" dirty="0" smtClean="0">
                          <a:latin typeface="Cambria Math"/>
                          <a:ea typeface="Cambria Math"/>
                        </a:rPr>
                        <a:t>→ </a:t>
                      </a:r>
                      <a:r>
                        <a:rPr lang="en-US" sz="1800" i="1" dirty="0" smtClean="0">
                          <a:latin typeface="Cambria Math" pitchFamily="18" charset="0"/>
                          <a:ea typeface="Cambria Math" pitchFamily="18" charset="0"/>
                        </a:rPr>
                        <a:t>q</a:t>
                      </a:r>
                      <a:endParaRPr lang="en-US" dirty="0" smtClean="0"/>
                    </a:p>
                  </a:txBody>
                  <a:tcPr/>
                </a:tc>
              </a:tr>
              <a:tr h="370840">
                <a:tc>
                  <a:txBody>
                    <a:bodyPr/>
                    <a:lstStyle/>
                    <a:p>
                      <a:r>
                        <a:rPr lang="en-US" dirty="0" smtClean="0"/>
                        <a:t>T</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r>
              <a:tr h="370840">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F</a:t>
                      </a:r>
                    </a:p>
                  </a:txBody>
                  <a:tcPr/>
                </a:tc>
                <a:tc>
                  <a:txBody>
                    <a:bodyPr/>
                    <a:lstStyle/>
                    <a:p>
                      <a:r>
                        <a:rPr lang="en-US" dirty="0" smtClean="0"/>
                        <a:t>F</a:t>
                      </a:r>
                      <a:endParaRPr lang="en-US" dirty="0"/>
                    </a:p>
                  </a:txBody>
                  <a:tcPr/>
                </a:tc>
                <a:tc>
                  <a:txBody>
                    <a:bodyPr/>
                    <a:lstStyle/>
                    <a:p>
                      <a:r>
                        <a:rPr lang="en-US" dirty="0" smtClean="0"/>
                        <a:t>F</a:t>
                      </a:r>
                      <a:endParaRPr lang="en-US" dirty="0"/>
                    </a:p>
                  </a:txBody>
                  <a:tcPr/>
                </a:tc>
              </a:tr>
              <a:tr h="370840">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r>
              <a:tr h="370840">
                <a:tc>
                  <a:txBody>
                    <a:bodyPr/>
                    <a:lstStyle/>
                    <a:p>
                      <a:r>
                        <a:rPr lang="en-US" dirty="0" smtClean="0"/>
                        <a:t>F</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r>
            </a:tbl>
          </a:graphicData>
        </a:graphic>
      </p:graphicFrame>
    </p:spTree>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 Morgan’s Laws</a:t>
            </a:r>
            <a:endParaRPr lang="en-US" dirty="0"/>
          </a:p>
        </p:txBody>
      </p:sp>
      <p:pic>
        <p:nvPicPr>
          <p:cNvPr id="4" name="Content Placeholder 3" descr="addin_tmp.png"/>
          <p:cNvPicPr>
            <a:picLocks noGrp="1" noChangeAspect="1"/>
          </p:cNvPicPr>
          <p:nvPr>
            <p:ph idx="1"/>
            <p:custDataLst>
              <p:tags r:id="rId1"/>
            </p:custDataLst>
          </p:nvPr>
        </p:nvPicPr>
        <p:blipFill>
          <a:blip r:embed="rId4" cstate="print"/>
          <a:stretch>
            <a:fillRect/>
          </a:stretch>
        </p:blipFill>
        <p:spPr>
          <a:xfrm>
            <a:off x="2286000" y="1905000"/>
            <a:ext cx="3123248" cy="382905"/>
          </a:xfrm>
        </p:spPr>
      </p:pic>
      <p:pic>
        <p:nvPicPr>
          <p:cNvPr id="6" name="Picture 5" descr="addin_tmp.png"/>
          <p:cNvPicPr>
            <a:picLocks noChangeAspect="1"/>
          </p:cNvPicPr>
          <p:nvPr>
            <p:custDataLst>
              <p:tags r:id="rId2"/>
            </p:custDataLst>
          </p:nvPr>
        </p:nvPicPr>
        <p:blipFill>
          <a:blip r:embed="rId5" cstate="print"/>
          <a:stretch>
            <a:fillRect/>
          </a:stretch>
        </p:blipFill>
        <p:spPr>
          <a:xfrm>
            <a:off x="2286000" y="2590800"/>
            <a:ext cx="3123248" cy="382905"/>
          </a:xfrm>
          <a:prstGeom prst="rect">
            <a:avLst/>
          </a:prstGeom>
        </p:spPr>
      </p:pic>
      <p:graphicFrame>
        <p:nvGraphicFramePr>
          <p:cNvPr id="9" name="Content Placeholder 3"/>
          <p:cNvGraphicFramePr>
            <a:graphicFrameLocks/>
          </p:cNvGraphicFramePr>
          <p:nvPr/>
        </p:nvGraphicFramePr>
        <p:xfrm>
          <a:off x="228600" y="4419600"/>
          <a:ext cx="8610601" cy="2006600"/>
        </p:xfrm>
        <a:graphic>
          <a:graphicData uri="http://schemas.openxmlformats.org/drawingml/2006/table">
            <a:tbl>
              <a:tblPr firstRow="1" bandRow="1">
                <a:tableStyleId>{5C22544A-7EE6-4342-B048-85BDC9FD1C3A}</a:tableStyleId>
              </a:tblPr>
              <a:tblGrid>
                <a:gridCol w="914400"/>
                <a:gridCol w="914400"/>
                <a:gridCol w="1219200"/>
                <a:gridCol w="990600"/>
                <a:gridCol w="1371600"/>
                <a:gridCol w="1447800"/>
                <a:gridCol w="1752601"/>
              </a:tblGrid>
              <a:tr h="401320">
                <a:tc>
                  <a:txBody>
                    <a:bodyPr/>
                    <a:lstStyle/>
                    <a:p>
                      <a:r>
                        <a:rPr lang="en-US" b="0" i="1" dirty="0" smtClean="0">
                          <a:latin typeface="Cambria Math" pitchFamily="18" charset="0"/>
                          <a:ea typeface="Cambria Math" pitchFamily="18" charset="0"/>
                        </a:rPr>
                        <a:t>p</a:t>
                      </a:r>
                      <a:endParaRPr lang="en-US" b="0" i="1" dirty="0">
                        <a:latin typeface="Cambria Math" pitchFamily="18" charset="0"/>
                        <a:ea typeface="Cambria Math" pitchFamily="18" charset="0"/>
                      </a:endParaRPr>
                    </a:p>
                  </a:txBody>
                  <a:tcPr/>
                </a:tc>
                <a:tc>
                  <a:txBody>
                    <a:bodyPr/>
                    <a:lstStyle/>
                    <a:p>
                      <a:r>
                        <a:rPr lang="en-US" b="0" i="1" dirty="0" smtClean="0">
                          <a:latin typeface="Cambria Math" pitchFamily="18" charset="0"/>
                          <a:ea typeface="Cambria Math" pitchFamily="18" charset="0"/>
                        </a:rPr>
                        <a:t>q</a:t>
                      </a:r>
                      <a:endParaRPr lang="en-US" b="0" i="1" dirty="0">
                        <a:latin typeface="Cambria Math" pitchFamily="18" charset="0"/>
                        <a:ea typeface="Cambria Math"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0" i="1" dirty="0" smtClean="0">
                          <a:latin typeface="Cambria Math"/>
                          <a:ea typeface="Cambria Math"/>
                        </a:rPr>
                        <a:t>¬</a:t>
                      </a:r>
                      <a:r>
                        <a:rPr lang="en-US" b="0" i="1" dirty="0" smtClean="0">
                          <a:latin typeface="Cambria Math" pitchFamily="18" charset="0"/>
                          <a:ea typeface="Cambria Math" pitchFamily="18" charset="0"/>
                        </a:rPr>
                        <a:t>p</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0" i="1" dirty="0" smtClean="0">
                          <a:latin typeface="Cambria Math"/>
                          <a:ea typeface="Cambria Math"/>
                        </a:rPr>
                        <a:t>¬</a:t>
                      </a:r>
                      <a:r>
                        <a:rPr lang="en-US" b="0" i="1" dirty="0" smtClean="0">
                          <a:latin typeface="Cambria Math" pitchFamily="18" charset="0"/>
                          <a:ea typeface="Cambria Math" pitchFamily="18" charset="0"/>
                        </a:rPr>
                        <a:t>q</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t>
                      </a:r>
                      <a:r>
                        <a:rPr lang="en-US" b="0" i="1" dirty="0" err="1" smtClean="0">
                          <a:latin typeface="Cambria Math" pitchFamily="18" charset="0"/>
                          <a:ea typeface="Cambria Math" pitchFamily="18" charset="0"/>
                        </a:rPr>
                        <a:t>p</a:t>
                      </a:r>
                      <a:r>
                        <a:rPr lang="en-US" b="0" i="1" dirty="0" err="1" smtClean="0">
                          <a:latin typeface="Cambria Math"/>
                          <a:ea typeface="Cambria Math"/>
                        </a:rPr>
                        <a:t>∨q</a:t>
                      </a:r>
                      <a:r>
                        <a:rPr lang="en-US" b="0" i="1" dirty="0" smtClean="0">
                          <a:latin typeface="Cambria Math"/>
                          <a:ea typeface="Cambria Math"/>
                        </a:rPr>
                        <a:t>)</a:t>
                      </a:r>
                      <a:endParaRPr lang="en-US" b="0" i="1" dirty="0" smtClean="0">
                        <a:latin typeface="Cambria Math" pitchFamily="18" charset="0"/>
                        <a:ea typeface="Cambria Math"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Cambria Math"/>
                          <a:ea typeface="Cambria Math"/>
                        </a:rPr>
                        <a:t>¬</a:t>
                      </a:r>
                      <a:r>
                        <a:rPr lang="en-US" dirty="0" smtClean="0"/>
                        <a:t>(</a:t>
                      </a:r>
                      <a:r>
                        <a:rPr lang="en-US" b="0" i="1" dirty="0" err="1" smtClean="0">
                          <a:latin typeface="Cambria Math" pitchFamily="18" charset="0"/>
                          <a:ea typeface="Cambria Math" pitchFamily="18" charset="0"/>
                        </a:rPr>
                        <a:t>p</a:t>
                      </a:r>
                      <a:r>
                        <a:rPr lang="en-US" b="0" i="1" dirty="0" err="1" smtClean="0">
                          <a:latin typeface="Cambria Math"/>
                          <a:ea typeface="Cambria Math"/>
                        </a:rPr>
                        <a:t>∨q</a:t>
                      </a:r>
                      <a:r>
                        <a:rPr lang="en-US" b="0" i="1" dirty="0" smtClean="0">
                          <a:latin typeface="Cambria Math"/>
                          <a:ea typeface="Cambria Math"/>
                        </a:rPr>
                        <a:t>)</a:t>
                      </a:r>
                      <a:endParaRPr lang="en-US" b="0" i="1" dirty="0" smtClean="0">
                        <a:latin typeface="Cambria Math" pitchFamily="18" charset="0"/>
                        <a:ea typeface="Cambria Math"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0" i="1" dirty="0" smtClean="0">
                          <a:latin typeface="Cambria Math"/>
                          <a:ea typeface="Cambria Math"/>
                        </a:rPr>
                        <a:t>¬</a:t>
                      </a:r>
                      <a:r>
                        <a:rPr lang="en-US" b="0" i="1" dirty="0" smtClean="0">
                          <a:latin typeface="Cambria Math" pitchFamily="18" charset="0"/>
                          <a:ea typeface="Cambria Math" pitchFamily="18" charset="0"/>
                        </a:rPr>
                        <a:t>p</a:t>
                      </a:r>
                      <a:r>
                        <a:rPr lang="en-US" b="0" i="1" dirty="0" smtClean="0">
                          <a:latin typeface="Cambria Math"/>
                          <a:ea typeface="Cambria Math"/>
                        </a:rPr>
                        <a:t>∧¬</a:t>
                      </a:r>
                      <a:r>
                        <a:rPr lang="en-US" b="0" i="1" dirty="0" smtClean="0">
                          <a:latin typeface="Cambria Math" pitchFamily="18" charset="0"/>
                          <a:ea typeface="Cambria Math" pitchFamily="18" charset="0"/>
                        </a:rPr>
                        <a:t>q</a:t>
                      </a:r>
                    </a:p>
                  </a:txBody>
                  <a:tcPr/>
                </a:tc>
              </a:tr>
              <a:tr h="401320">
                <a:tc>
                  <a:txBody>
                    <a:bodyPr/>
                    <a:lstStyle/>
                    <a:p>
                      <a:r>
                        <a:rPr lang="en-US" dirty="0" smtClean="0"/>
                        <a:t>T</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F</a:t>
                      </a:r>
                      <a:endParaRPr lang="en-US" dirty="0"/>
                    </a:p>
                  </a:txBody>
                  <a:tcPr/>
                </a:tc>
              </a:tr>
              <a:tr h="401320">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F</a:t>
                      </a:r>
                    </a:p>
                  </a:txBody>
                  <a:tcPr/>
                </a:tc>
                <a:tc>
                  <a:txBody>
                    <a:bodyPr/>
                    <a:lstStyle/>
                    <a:p>
                      <a:r>
                        <a:rPr lang="en-US" dirty="0" smtClean="0"/>
                        <a:t>T</a:t>
                      </a:r>
                    </a:p>
                  </a:txBody>
                  <a:tcPr/>
                </a:tc>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F</a:t>
                      </a:r>
                      <a:endParaRPr lang="en-US" dirty="0"/>
                    </a:p>
                  </a:txBody>
                  <a:tcPr/>
                </a:tc>
              </a:tr>
              <a:tr h="401320">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F</a:t>
                      </a:r>
                      <a:endParaRPr lang="en-US" dirty="0"/>
                    </a:p>
                  </a:txBody>
                  <a:tcPr/>
                </a:tc>
              </a:tr>
              <a:tr h="401320">
                <a:tc>
                  <a:txBody>
                    <a:bodyPr/>
                    <a:lstStyle/>
                    <a:p>
                      <a:r>
                        <a:rPr lang="en-US" dirty="0" smtClean="0"/>
                        <a:t>F</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r>
            </a:tbl>
          </a:graphicData>
        </a:graphic>
      </p:graphicFrame>
      <p:sp>
        <p:nvSpPr>
          <p:cNvPr id="10" name="TextBox 9"/>
          <p:cNvSpPr txBox="1"/>
          <p:nvPr/>
        </p:nvSpPr>
        <p:spPr>
          <a:xfrm>
            <a:off x="457200" y="3581400"/>
            <a:ext cx="7239000" cy="369332"/>
          </a:xfrm>
          <a:prstGeom prst="rect">
            <a:avLst/>
          </a:prstGeom>
          <a:noFill/>
        </p:spPr>
        <p:txBody>
          <a:bodyPr wrap="square" rtlCol="0">
            <a:spAutoFit/>
          </a:bodyPr>
          <a:lstStyle/>
          <a:p>
            <a:r>
              <a:rPr lang="en-US" dirty="0" smtClean="0"/>
              <a:t>This truth table shows that De Morgan’s Second Law holds.</a:t>
            </a:r>
            <a:endParaRPr lang="en-US" dirty="0"/>
          </a:p>
        </p:txBody>
      </p:sp>
      <p:pic>
        <p:nvPicPr>
          <p:cNvPr id="11" name="Picture 10" descr="0106.jpg"/>
          <p:cNvPicPr>
            <a:picLocks noChangeAspect="1"/>
          </p:cNvPicPr>
          <p:nvPr/>
        </p:nvPicPr>
        <p:blipFill>
          <a:blip r:embed="rId6" cstate="print"/>
          <a:stretch>
            <a:fillRect/>
          </a:stretch>
        </p:blipFill>
        <p:spPr>
          <a:xfrm>
            <a:off x="6934200" y="914400"/>
            <a:ext cx="874014" cy="1021080"/>
          </a:xfrm>
          <a:prstGeom prst="rect">
            <a:avLst/>
          </a:prstGeom>
        </p:spPr>
      </p:pic>
      <p:sp>
        <p:nvSpPr>
          <p:cNvPr id="12" name="TextBox 11"/>
          <p:cNvSpPr txBox="1"/>
          <p:nvPr/>
        </p:nvSpPr>
        <p:spPr>
          <a:xfrm>
            <a:off x="6324600" y="2209800"/>
            <a:ext cx="2438400" cy="369332"/>
          </a:xfrm>
          <a:prstGeom prst="rect">
            <a:avLst/>
          </a:prstGeom>
          <a:noFill/>
        </p:spPr>
        <p:txBody>
          <a:bodyPr wrap="square" rtlCol="0">
            <a:spAutoFit/>
          </a:bodyPr>
          <a:lstStyle/>
          <a:p>
            <a:r>
              <a:rPr lang="en-US" dirty="0" smtClean="0"/>
              <a:t>Augustus De Morgan</a:t>
            </a:r>
            <a:endParaRPr lang="en-US" dirty="0"/>
          </a:p>
        </p:txBody>
      </p:sp>
      <p:sp>
        <p:nvSpPr>
          <p:cNvPr id="13" name="TextBox 12"/>
          <p:cNvSpPr txBox="1"/>
          <p:nvPr/>
        </p:nvSpPr>
        <p:spPr>
          <a:xfrm>
            <a:off x="6934200" y="2667000"/>
            <a:ext cx="1371600" cy="369332"/>
          </a:xfrm>
          <a:prstGeom prst="rect">
            <a:avLst/>
          </a:prstGeom>
          <a:noFill/>
        </p:spPr>
        <p:txBody>
          <a:bodyPr wrap="square" rtlCol="0">
            <a:spAutoFit/>
          </a:bodyPr>
          <a:lstStyle/>
          <a:p>
            <a:r>
              <a:rPr lang="en-US" dirty="0" smtClean="0"/>
              <a:t>1806-1871</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Key Logical Equivalences</a:t>
            </a:r>
            <a:endParaRPr lang="en-US" dirty="0"/>
          </a:p>
        </p:txBody>
      </p:sp>
      <p:sp>
        <p:nvSpPr>
          <p:cNvPr id="3" name="Content Placeholder 2"/>
          <p:cNvSpPr>
            <a:spLocks noGrp="1"/>
          </p:cNvSpPr>
          <p:nvPr>
            <p:ph idx="1"/>
          </p:nvPr>
        </p:nvSpPr>
        <p:spPr/>
        <p:txBody>
          <a:bodyPr/>
          <a:lstStyle/>
          <a:p>
            <a:r>
              <a:rPr lang="en-US" dirty="0" smtClean="0"/>
              <a:t>Identity Laws:                                  ,</a:t>
            </a:r>
          </a:p>
          <a:p>
            <a:endParaRPr lang="en-US" dirty="0" smtClean="0"/>
          </a:p>
          <a:p>
            <a:r>
              <a:rPr lang="en-US" dirty="0" smtClean="0"/>
              <a:t>Domination Laws:                           ,</a:t>
            </a:r>
          </a:p>
          <a:p>
            <a:endParaRPr lang="en-US" dirty="0" smtClean="0"/>
          </a:p>
          <a:p>
            <a:r>
              <a:rPr lang="en-US" dirty="0" smtClean="0"/>
              <a:t>Idempotent laws:                              ,  </a:t>
            </a:r>
          </a:p>
          <a:p>
            <a:pPr>
              <a:buNone/>
            </a:pPr>
            <a:endParaRPr lang="en-US" dirty="0" smtClean="0"/>
          </a:p>
          <a:p>
            <a:r>
              <a:rPr lang="en-US" dirty="0" smtClean="0"/>
              <a:t>Double Negation Law:</a:t>
            </a:r>
          </a:p>
          <a:p>
            <a:pPr>
              <a:buNone/>
            </a:pPr>
            <a:endParaRPr lang="en-US" dirty="0" smtClean="0"/>
          </a:p>
          <a:p>
            <a:r>
              <a:rPr lang="en-US" dirty="0" smtClean="0"/>
              <a:t>Negation Laws:                                   ,</a:t>
            </a:r>
          </a:p>
          <a:p>
            <a:endParaRPr lang="en-US" dirty="0" smtClean="0"/>
          </a:p>
          <a:p>
            <a:pPr>
              <a:buNone/>
            </a:pPr>
            <a:endParaRPr lang="en-US" dirty="0" smtClean="0"/>
          </a:p>
          <a:p>
            <a:endParaRPr lang="en-US" dirty="0" smtClean="0"/>
          </a:p>
          <a:p>
            <a:pPr>
              <a:buNone/>
            </a:pPr>
            <a:endParaRPr lang="en-US" dirty="0"/>
          </a:p>
        </p:txBody>
      </p:sp>
      <p:pic>
        <p:nvPicPr>
          <p:cNvPr id="4" name="Picture 3" descr="addin_tmp.png"/>
          <p:cNvPicPr>
            <a:picLocks noChangeAspect="1"/>
          </p:cNvPicPr>
          <p:nvPr>
            <p:custDataLst>
              <p:tags r:id="rId1"/>
            </p:custDataLst>
          </p:nvPr>
        </p:nvPicPr>
        <p:blipFill>
          <a:blip r:embed="rId11" cstate="print"/>
          <a:stretch>
            <a:fillRect/>
          </a:stretch>
        </p:blipFill>
        <p:spPr>
          <a:xfrm>
            <a:off x="3886200" y="2057400"/>
            <a:ext cx="1591628" cy="331470"/>
          </a:xfrm>
          <a:prstGeom prst="rect">
            <a:avLst/>
          </a:prstGeom>
        </p:spPr>
      </p:pic>
      <p:pic>
        <p:nvPicPr>
          <p:cNvPr id="6" name="Picture 5" descr="addin_tmp.png"/>
          <p:cNvPicPr>
            <a:picLocks noChangeAspect="1"/>
          </p:cNvPicPr>
          <p:nvPr>
            <p:custDataLst>
              <p:tags r:id="rId2"/>
            </p:custDataLst>
          </p:nvPr>
        </p:nvPicPr>
        <p:blipFill>
          <a:blip r:embed="rId12" cstate="print"/>
          <a:stretch>
            <a:fillRect/>
          </a:stretch>
        </p:blipFill>
        <p:spPr>
          <a:xfrm>
            <a:off x="6172200" y="2057400"/>
            <a:ext cx="1614488" cy="334328"/>
          </a:xfrm>
          <a:prstGeom prst="rect">
            <a:avLst/>
          </a:prstGeom>
        </p:spPr>
      </p:pic>
      <p:pic>
        <p:nvPicPr>
          <p:cNvPr id="8" name="Picture 7" descr="addin_tmp.png"/>
          <p:cNvPicPr>
            <a:picLocks noChangeAspect="1"/>
          </p:cNvPicPr>
          <p:nvPr>
            <p:custDataLst>
              <p:tags r:id="rId3"/>
            </p:custDataLst>
          </p:nvPr>
        </p:nvPicPr>
        <p:blipFill>
          <a:blip r:embed="rId13" cstate="print"/>
          <a:stretch>
            <a:fillRect/>
          </a:stretch>
        </p:blipFill>
        <p:spPr>
          <a:xfrm>
            <a:off x="3810000" y="2971800"/>
            <a:ext cx="1674495" cy="331470"/>
          </a:xfrm>
          <a:prstGeom prst="rect">
            <a:avLst/>
          </a:prstGeom>
        </p:spPr>
      </p:pic>
      <p:pic>
        <p:nvPicPr>
          <p:cNvPr id="9" name="Picture 8" descr="addin_tmp.png"/>
          <p:cNvPicPr>
            <a:picLocks noChangeAspect="1"/>
          </p:cNvPicPr>
          <p:nvPr>
            <p:custDataLst>
              <p:tags r:id="rId4"/>
            </p:custDataLst>
          </p:nvPr>
        </p:nvPicPr>
        <p:blipFill>
          <a:blip r:embed="rId14" cstate="print"/>
          <a:stretch>
            <a:fillRect/>
          </a:stretch>
        </p:blipFill>
        <p:spPr>
          <a:xfrm>
            <a:off x="6172200" y="2895600"/>
            <a:ext cx="1714500" cy="334328"/>
          </a:xfrm>
          <a:prstGeom prst="rect">
            <a:avLst/>
          </a:prstGeom>
        </p:spPr>
      </p:pic>
      <p:pic>
        <p:nvPicPr>
          <p:cNvPr id="10" name="Picture 9" descr="addin_tmp.png"/>
          <p:cNvPicPr>
            <a:picLocks noChangeAspect="1"/>
          </p:cNvPicPr>
          <p:nvPr>
            <p:custDataLst>
              <p:tags r:id="rId5"/>
            </p:custDataLst>
          </p:nvPr>
        </p:nvPicPr>
        <p:blipFill>
          <a:blip r:embed="rId15" cstate="print"/>
          <a:stretch>
            <a:fillRect/>
          </a:stretch>
        </p:blipFill>
        <p:spPr>
          <a:xfrm>
            <a:off x="3962400" y="3886200"/>
            <a:ext cx="1508760" cy="300038"/>
          </a:xfrm>
          <a:prstGeom prst="rect">
            <a:avLst/>
          </a:prstGeom>
        </p:spPr>
      </p:pic>
      <p:pic>
        <p:nvPicPr>
          <p:cNvPr id="11" name="Picture 10" descr="addin_tmp.png"/>
          <p:cNvPicPr>
            <a:picLocks noChangeAspect="1"/>
          </p:cNvPicPr>
          <p:nvPr>
            <p:custDataLst>
              <p:tags r:id="rId6"/>
            </p:custDataLst>
          </p:nvPr>
        </p:nvPicPr>
        <p:blipFill>
          <a:blip r:embed="rId16" cstate="print"/>
          <a:stretch>
            <a:fillRect/>
          </a:stretch>
        </p:blipFill>
        <p:spPr>
          <a:xfrm>
            <a:off x="6248400" y="3886200"/>
            <a:ext cx="1508760" cy="300038"/>
          </a:xfrm>
          <a:prstGeom prst="rect">
            <a:avLst/>
          </a:prstGeom>
        </p:spPr>
      </p:pic>
      <p:pic>
        <p:nvPicPr>
          <p:cNvPr id="12" name="Picture 11" descr="addin_tmp.png"/>
          <p:cNvPicPr>
            <a:picLocks noChangeAspect="1"/>
          </p:cNvPicPr>
          <p:nvPr>
            <p:custDataLst>
              <p:tags r:id="rId7"/>
            </p:custDataLst>
          </p:nvPr>
        </p:nvPicPr>
        <p:blipFill>
          <a:blip r:embed="rId17" cstate="print"/>
          <a:stretch>
            <a:fillRect/>
          </a:stretch>
        </p:blipFill>
        <p:spPr>
          <a:xfrm>
            <a:off x="5029200" y="4724400"/>
            <a:ext cx="1665923" cy="382905"/>
          </a:xfrm>
          <a:prstGeom prst="rect">
            <a:avLst/>
          </a:prstGeom>
        </p:spPr>
      </p:pic>
      <p:pic>
        <p:nvPicPr>
          <p:cNvPr id="13" name="Picture 12" descr="addin_tmp.png"/>
          <p:cNvPicPr>
            <a:picLocks noChangeAspect="1"/>
          </p:cNvPicPr>
          <p:nvPr>
            <p:custDataLst>
              <p:tags r:id="rId8"/>
            </p:custDataLst>
          </p:nvPr>
        </p:nvPicPr>
        <p:blipFill>
          <a:blip r:embed="rId18" cstate="print"/>
          <a:stretch>
            <a:fillRect/>
          </a:stretch>
        </p:blipFill>
        <p:spPr>
          <a:xfrm>
            <a:off x="3962400" y="5791200"/>
            <a:ext cx="1843088" cy="331470"/>
          </a:xfrm>
          <a:prstGeom prst="rect">
            <a:avLst/>
          </a:prstGeom>
        </p:spPr>
      </p:pic>
      <p:pic>
        <p:nvPicPr>
          <p:cNvPr id="14" name="Picture 13" descr="addin_tmp.png"/>
          <p:cNvPicPr>
            <a:picLocks noChangeAspect="1"/>
          </p:cNvPicPr>
          <p:nvPr>
            <p:custDataLst>
              <p:tags r:id="rId9"/>
            </p:custDataLst>
          </p:nvPr>
        </p:nvPicPr>
        <p:blipFill>
          <a:blip r:embed="rId19" cstate="print"/>
          <a:stretch>
            <a:fillRect/>
          </a:stretch>
        </p:blipFill>
        <p:spPr>
          <a:xfrm>
            <a:off x="6553200" y="5791200"/>
            <a:ext cx="1860233" cy="334328"/>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Key Logical Equivalences (</a:t>
            </a:r>
            <a:r>
              <a:rPr lang="en-US" i="1" dirty="0" smtClean="0"/>
              <a:t>cont</a:t>
            </a:r>
            <a:r>
              <a:rPr lang="en-US" dirty="0" smtClean="0"/>
              <a:t>)</a:t>
            </a:r>
            <a:endParaRPr lang="en-US" dirty="0"/>
          </a:p>
        </p:txBody>
      </p:sp>
      <p:sp>
        <p:nvSpPr>
          <p:cNvPr id="3" name="Content Placeholder 2"/>
          <p:cNvSpPr>
            <a:spLocks noGrp="1"/>
          </p:cNvSpPr>
          <p:nvPr>
            <p:ph idx="1"/>
          </p:nvPr>
        </p:nvSpPr>
        <p:spPr/>
        <p:txBody>
          <a:bodyPr/>
          <a:lstStyle/>
          <a:p>
            <a:r>
              <a:rPr lang="en-US" dirty="0" smtClean="0"/>
              <a:t>Commutative Laws:                              ,</a:t>
            </a:r>
          </a:p>
          <a:p>
            <a:pPr>
              <a:buNone/>
            </a:pPr>
            <a:endParaRPr lang="en-US" dirty="0" smtClean="0"/>
          </a:p>
          <a:p>
            <a:r>
              <a:rPr lang="en-US" dirty="0" smtClean="0"/>
              <a:t>Associative Laws:</a:t>
            </a:r>
          </a:p>
          <a:p>
            <a:pPr>
              <a:buNone/>
            </a:pPr>
            <a:endParaRPr lang="en-US" dirty="0" smtClean="0"/>
          </a:p>
          <a:p>
            <a:r>
              <a:rPr lang="en-US" dirty="0" smtClean="0"/>
              <a:t>Distributive Laws:</a:t>
            </a:r>
          </a:p>
          <a:p>
            <a:endParaRPr lang="en-US" dirty="0" smtClean="0"/>
          </a:p>
          <a:p>
            <a:endParaRPr lang="en-US" dirty="0" smtClean="0"/>
          </a:p>
          <a:p>
            <a:r>
              <a:rPr lang="en-US" dirty="0" smtClean="0"/>
              <a:t>Absorption Laws:</a:t>
            </a:r>
          </a:p>
          <a:p>
            <a:endParaRPr lang="en-US" dirty="0" smtClean="0"/>
          </a:p>
          <a:p>
            <a:endParaRPr lang="en-US" dirty="0" smtClean="0"/>
          </a:p>
          <a:p>
            <a:endParaRPr lang="en-US" dirty="0" smtClean="0"/>
          </a:p>
          <a:p>
            <a:pPr>
              <a:buNone/>
            </a:pPr>
            <a:endParaRPr lang="en-US" dirty="0"/>
          </a:p>
        </p:txBody>
      </p:sp>
      <p:pic>
        <p:nvPicPr>
          <p:cNvPr id="8" name="Picture 7" descr="addin_tmp.png"/>
          <p:cNvPicPr>
            <a:picLocks noChangeAspect="1"/>
          </p:cNvPicPr>
          <p:nvPr>
            <p:custDataLst>
              <p:tags r:id="rId1"/>
            </p:custDataLst>
          </p:nvPr>
        </p:nvPicPr>
        <p:blipFill>
          <a:blip r:embed="rId10" cstate="print"/>
          <a:stretch>
            <a:fillRect/>
          </a:stretch>
        </p:blipFill>
        <p:spPr>
          <a:xfrm>
            <a:off x="3886200" y="2057400"/>
            <a:ext cx="2105978" cy="300038"/>
          </a:xfrm>
          <a:prstGeom prst="rect">
            <a:avLst/>
          </a:prstGeom>
        </p:spPr>
      </p:pic>
      <p:pic>
        <p:nvPicPr>
          <p:cNvPr id="12" name="Picture 11" descr="addin_tmp.png"/>
          <p:cNvPicPr>
            <a:picLocks noChangeAspect="1"/>
          </p:cNvPicPr>
          <p:nvPr>
            <p:custDataLst>
              <p:tags r:id="rId2"/>
            </p:custDataLst>
          </p:nvPr>
        </p:nvPicPr>
        <p:blipFill>
          <a:blip r:embed="rId11" cstate="print"/>
          <a:stretch>
            <a:fillRect/>
          </a:stretch>
        </p:blipFill>
        <p:spPr>
          <a:xfrm>
            <a:off x="6477000" y="2057400"/>
            <a:ext cx="2105978" cy="300038"/>
          </a:xfrm>
          <a:prstGeom prst="rect">
            <a:avLst/>
          </a:prstGeom>
        </p:spPr>
      </p:pic>
      <p:pic>
        <p:nvPicPr>
          <p:cNvPr id="9" name="Picture 8" descr="addin_tmp.png"/>
          <p:cNvPicPr>
            <a:picLocks noChangeAspect="1"/>
          </p:cNvPicPr>
          <p:nvPr>
            <p:custDataLst>
              <p:tags r:id="rId3"/>
            </p:custDataLst>
          </p:nvPr>
        </p:nvPicPr>
        <p:blipFill>
          <a:blip r:embed="rId12" cstate="print"/>
          <a:stretch>
            <a:fillRect/>
          </a:stretch>
        </p:blipFill>
        <p:spPr>
          <a:xfrm>
            <a:off x="3810000" y="3352800"/>
            <a:ext cx="3823335" cy="382905"/>
          </a:xfrm>
          <a:prstGeom prst="rect">
            <a:avLst/>
          </a:prstGeom>
        </p:spPr>
      </p:pic>
      <p:pic>
        <p:nvPicPr>
          <p:cNvPr id="10" name="Picture 9" descr="addin_tmp.png"/>
          <p:cNvPicPr>
            <a:picLocks noChangeAspect="1"/>
          </p:cNvPicPr>
          <p:nvPr>
            <p:custDataLst>
              <p:tags r:id="rId4"/>
            </p:custDataLst>
          </p:nvPr>
        </p:nvPicPr>
        <p:blipFill>
          <a:blip r:embed="rId13" cstate="print"/>
          <a:stretch>
            <a:fillRect/>
          </a:stretch>
        </p:blipFill>
        <p:spPr>
          <a:xfrm>
            <a:off x="3810000" y="2895600"/>
            <a:ext cx="3823335" cy="382905"/>
          </a:xfrm>
          <a:prstGeom prst="rect">
            <a:avLst/>
          </a:prstGeom>
        </p:spPr>
      </p:pic>
      <p:pic>
        <p:nvPicPr>
          <p:cNvPr id="13" name="Picture 12" descr="addin_tmp.png"/>
          <p:cNvPicPr>
            <a:picLocks noChangeAspect="1"/>
          </p:cNvPicPr>
          <p:nvPr>
            <p:custDataLst>
              <p:tags r:id="rId5"/>
            </p:custDataLst>
          </p:nvPr>
        </p:nvPicPr>
        <p:blipFill>
          <a:blip r:embed="rId14" cstate="print"/>
          <a:stretch>
            <a:fillRect/>
          </a:stretch>
        </p:blipFill>
        <p:spPr>
          <a:xfrm>
            <a:off x="3733800" y="4038600"/>
            <a:ext cx="5026343" cy="382905"/>
          </a:xfrm>
          <a:prstGeom prst="rect">
            <a:avLst/>
          </a:prstGeom>
        </p:spPr>
      </p:pic>
      <p:pic>
        <p:nvPicPr>
          <p:cNvPr id="14" name="Picture 13" descr="addin_tmp.png"/>
          <p:cNvPicPr>
            <a:picLocks noChangeAspect="1"/>
          </p:cNvPicPr>
          <p:nvPr>
            <p:custDataLst>
              <p:tags r:id="rId6"/>
            </p:custDataLst>
          </p:nvPr>
        </p:nvPicPr>
        <p:blipFill>
          <a:blip r:embed="rId15" cstate="print"/>
          <a:stretch>
            <a:fillRect/>
          </a:stretch>
        </p:blipFill>
        <p:spPr>
          <a:xfrm>
            <a:off x="3733800" y="4648200"/>
            <a:ext cx="5026343" cy="382905"/>
          </a:xfrm>
          <a:prstGeom prst="rect">
            <a:avLst/>
          </a:prstGeom>
        </p:spPr>
      </p:pic>
      <p:pic>
        <p:nvPicPr>
          <p:cNvPr id="15" name="Picture 14" descr="addin_tmp.png"/>
          <p:cNvPicPr>
            <a:picLocks noChangeAspect="1"/>
          </p:cNvPicPr>
          <p:nvPr>
            <p:custDataLst>
              <p:tags r:id="rId7"/>
            </p:custDataLst>
          </p:nvPr>
        </p:nvPicPr>
        <p:blipFill>
          <a:blip r:embed="rId16" cstate="print"/>
          <a:stretch>
            <a:fillRect/>
          </a:stretch>
        </p:blipFill>
        <p:spPr>
          <a:xfrm>
            <a:off x="3733800" y="5334000"/>
            <a:ext cx="2408873" cy="382905"/>
          </a:xfrm>
          <a:prstGeom prst="rect">
            <a:avLst/>
          </a:prstGeom>
        </p:spPr>
      </p:pic>
      <p:pic>
        <p:nvPicPr>
          <p:cNvPr id="16" name="Picture 15" descr="addin_tmp.png"/>
          <p:cNvPicPr>
            <a:picLocks noChangeAspect="1"/>
          </p:cNvPicPr>
          <p:nvPr>
            <p:custDataLst>
              <p:tags r:id="rId8"/>
            </p:custDataLst>
          </p:nvPr>
        </p:nvPicPr>
        <p:blipFill>
          <a:blip r:embed="rId17" cstate="print"/>
          <a:stretch>
            <a:fillRect/>
          </a:stretch>
        </p:blipFill>
        <p:spPr>
          <a:xfrm>
            <a:off x="6400800" y="5334000"/>
            <a:ext cx="2408873" cy="382905"/>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Propositional Logic</a:t>
            </a:r>
            <a:endParaRPr lang="en-US" dirty="0"/>
          </a:p>
        </p:txBody>
      </p:sp>
      <p:sp>
        <p:nvSpPr>
          <p:cNvPr id="3" name="Subtitle 2"/>
          <p:cNvSpPr>
            <a:spLocks noGrp="1"/>
          </p:cNvSpPr>
          <p:nvPr>
            <p:ph type="subTitle" idx="1"/>
          </p:nvPr>
        </p:nvSpPr>
        <p:spPr/>
        <p:txBody>
          <a:bodyPr/>
          <a:lstStyle/>
          <a:p>
            <a:r>
              <a:rPr lang="en-US" dirty="0" smtClean="0"/>
              <a:t>Section 1.1</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Logical Equivalences</a:t>
            </a:r>
            <a:endParaRPr lang="en-US" dirty="0"/>
          </a:p>
        </p:txBody>
      </p:sp>
      <p:pic>
        <p:nvPicPr>
          <p:cNvPr id="4" name="Content Placeholder 3" descr="table17.jpg"/>
          <p:cNvPicPr>
            <a:picLocks noGrp="1" noChangeAspect="1"/>
          </p:cNvPicPr>
          <p:nvPr>
            <p:ph idx="1"/>
          </p:nvPr>
        </p:nvPicPr>
        <p:blipFill>
          <a:blip r:embed="rId2" cstate="print"/>
          <a:stretch>
            <a:fillRect/>
          </a:stretch>
        </p:blipFill>
        <p:spPr>
          <a:xfrm>
            <a:off x="1600200" y="2590800"/>
            <a:ext cx="3429000" cy="3657600"/>
          </a:xfrm>
        </p:spPr>
      </p:pic>
      <p:pic>
        <p:nvPicPr>
          <p:cNvPr id="5" name="Picture 4" descr="table18.jpg"/>
          <p:cNvPicPr>
            <a:picLocks noChangeAspect="1"/>
          </p:cNvPicPr>
          <p:nvPr/>
        </p:nvPicPr>
        <p:blipFill>
          <a:blip r:embed="rId3" cstate="print"/>
          <a:stretch>
            <a:fillRect/>
          </a:stretch>
        </p:blipFill>
        <p:spPr>
          <a:xfrm>
            <a:off x="5562600" y="2895600"/>
            <a:ext cx="2971800" cy="2514600"/>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Constructing New Logical Equivalences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We can show that two expressions are logically equivalent by developing a series of logically equivalent statements.</a:t>
            </a:r>
          </a:p>
          <a:p>
            <a:r>
              <a:rPr lang="en-US" dirty="0" smtClean="0"/>
              <a:t>To prove that                 we produce a series of equivalences beginning with A and ending with B.</a:t>
            </a:r>
          </a:p>
          <a:p>
            <a:endParaRPr lang="en-US" dirty="0" smtClean="0"/>
          </a:p>
          <a:p>
            <a:endParaRPr lang="en-US" dirty="0" smtClean="0"/>
          </a:p>
          <a:p>
            <a:endParaRPr lang="en-US" dirty="0" smtClean="0"/>
          </a:p>
          <a:p>
            <a:r>
              <a:rPr lang="en-US" dirty="0" smtClean="0"/>
              <a:t>Keep in mind that whenever a proposition (represented by a propositional variable) occurs in the equivalences listed earlier, it may be replaced by an arbitrarily complex compound proposition.</a:t>
            </a:r>
            <a:endParaRPr lang="en-US" dirty="0"/>
          </a:p>
        </p:txBody>
      </p:sp>
      <p:pic>
        <p:nvPicPr>
          <p:cNvPr id="8" name="Picture 7" descr="addin_tmp.png"/>
          <p:cNvPicPr>
            <a:picLocks noChangeAspect="1"/>
          </p:cNvPicPr>
          <p:nvPr>
            <p:custDataLst>
              <p:tags r:id="rId1"/>
            </p:custDataLst>
          </p:nvPr>
        </p:nvPicPr>
        <p:blipFill>
          <a:blip r:embed="rId6" cstate="print"/>
          <a:stretch>
            <a:fillRect/>
          </a:stretch>
        </p:blipFill>
        <p:spPr>
          <a:xfrm>
            <a:off x="2667000" y="2743200"/>
            <a:ext cx="890588" cy="228600"/>
          </a:xfrm>
          <a:prstGeom prst="rect">
            <a:avLst/>
          </a:prstGeom>
        </p:spPr>
      </p:pic>
      <p:pic>
        <p:nvPicPr>
          <p:cNvPr id="9" name="Picture 8" descr="addin_tmp.png"/>
          <p:cNvPicPr>
            <a:picLocks noChangeAspect="1"/>
          </p:cNvPicPr>
          <p:nvPr>
            <p:custDataLst>
              <p:tags r:id="rId2"/>
            </p:custDataLst>
          </p:nvPr>
        </p:nvPicPr>
        <p:blipFill>
          <a:blip r:embed="rId7" cstate="print"/>
          <a:stretch>
            <a:fillRect/>
          </a:stretch>
        </p:blipFill>
        <p:spPr>
          <a:xfrm>
            <a:off x="3429000" y="3429001"/>
            <a:ext cx="992981" cy="276225"/>
          </a:xfrm>
          <a:prstGeom prst="rect">
            <a:avLst/>
          </a:prstGeom>
        </p:spPr>
      </p:pic>
      <p:pic>
        <p:nvPicPr>
          <p:cNvPr id="12" name="Picture 11" descr="addin_tmp.png"/>
          <p:cNvPicPr>
            <a:picLocks noChangeAspect="1"/>
          </p:cNvPicPr>
          <p:nvPr>
            <p:custDataLst>
              <p:tags r:id="rId3"/>
            </p:custDataLst>
          </p:nvPr>
        </p:nvPicPr>
        <p:blipFill>
          <a:blip r:embed="rId8" cstate="print"/>
          <a:stretch>
            <a:fillRect/>
          </a:stretch>
        </p:blipFill>
        <p:spPr>
          <a:xfrm>
            <a:off x="3429000" y="4114800"/>
            <a:ext cx="1062038" cy="278606"/>
          </a:xfrm>
          <a:prstGeom prst="rect">
            <a:avLst/>
          </a:prstGeom>
        </p:spPr>
      </p:pic>
      <p:pic>
        <p:nvPicPr>
          <p:cNvPr id="11" name="Picture 10" descr="addin_tmp.png"/>
          <p:cNvPicPr>
            <a:picLocks noChangeAspect="1"/>
          </p:cNvPicPr>
          <p:nvPr>
            <p:custDataLst>
              <p:tags r:id="rId4"/>
            </p:custDataLst>
          </p:nvPr>
        </p:nvPicPr>
        <p:blipFill>
          <a:blip r:embed="rId9" cstate="print"/>
          <a:stretch>
            <a:fillRect/>
          </a:stretch>
        </p:blipFill>
        <p:spPr>
          <a:xfrm>
            <a:off x="3886200" y="3733800"/>
            <a:ext cx="35719" cy="288131"/>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Equivalence Proofs</a:t>
            </a:r>
            <a:endParaRPr lang="en-US" dirty="0"/>
          </a:p>
        </p:txBody>
      </p:sp>
      <p:sp>
        <p:nvSpPr>
          <p:cNvPr id="8" name="Content Placeholder 7"/>
          <p:cNvSpPr>
            <a:spLocks noGrp="1"/>
          </p:cNvSpPr>
          <p:nvPr>
            <p:ph idx="1"/>
          </p:nvPr>
        </p:nvSpPr>
        <p:spPr/>
        <p:txBody>
          <a:bodyPr/>
          <a:lstStyle/>
          <a:p>
            <a:pPr>
              <a:buNone/>
            </a:pPr>
            <a:r>
              <a:rPr lang="en-US" b="1" dirty="0" smtClean="0"/>
              <a:t>Example</a:t>
            </a:r>
            <a:r>
              <a:rPr lang="en-US" dirty="0" smtClean="0"/>
              <a:t>: Show that                               </a:t>
            </a:r>
          </a:p>
          <a:p>
            <a:pPr>
              <a:buNone/>
            </a:pPr>
            <a:r>
              <a:rPr lang="en-US" dirty="0" smtClean="0"/>
              <a:t>            is logically equivalent to </a:t>
            </a:r>
          </a:p>
          <a:p>
            <a:pPr>
              <a:buNone/>
            </a:pPr>
            <a:r>
              <a:rPr lang="en-US" b="1" dirty="0" smtClean="0"/>
              <a:t>Solution</a:t>
            </a:r>
            <a:r>
              <a:rPr lang="en-US" dirty="0" smtClean="0"/>
              <a:t>:</a:t>
            </a:r>
          </a:p>
          <a:p>
            <a:pPr>
              <a:buNone/>
            </a:pPr>
            <a:endParaRPr lang="en-US" dirty="0"/>
          </a:p>
        </p:txBody>
      </p:sp>
      <p:pic>
        <p:nvPicPr>
          <p:cNvPr id="7" name="Picture 6" descr="addin_tmp.png"/>
          <p:cNvPicPr>
            <a:picLocks noChangeAspect="1"/>
          </p:cNvPicPr>
          <p:nvPr>
            <p:custDataLst>
              <p:tags r:id="rId1"/>
            </p:custDataLst>
          </p:nvPr>
        </p:nvPicPr>
        <p:blipFill>
          <a:blip r:embed="rId5" cstate="print"/>
          <a:stretch>
            <a:fillRect/>
          </a:stretch>
        </p:blipFill>
        <p:spPr>
          <a:xfrm>
            <a:off x="533401" y="3429000"/>
            <a:ext cx="8338185" cy="2381250"/>
          </a:xfrm>
          <a:prstGeom prst="rect">
            <a:avLst/>
          </a:prstGeom>
        </p:spPr>
      </p:pic>
      <p:pic>
        <p:nvPicPr>
          <p:cNvPr id="12" name="Picture 11" descr="addin_tmp.png"/>
          <p:cNvPicPr>
            <a:picLocks noChangeAspect="1"/>
          </p:cNvPicPr>
          <p:nvPr>
            <p:custDataLst>
              <p:tags r:id="rId2"/>
            </p:custDataLst>
          </p:nvPr>
        </p:nvPicPr>
        <p:blipFill>
          <a:blip r:embed="rId6" cstate="print"/>
          <a:stretch>
            <a:fillRect/>
          </a:stretch>
        </p:blipFill>
        <p:spPr>
          <a:xfrm>
            <a:off x="3657600" y="1981200"/>
            <a:ext cx="2451735" cy="382905"/>
          </a:xfrm>
          <a:prstGeom prst="rect">
            <a:avLst/>
          </a:prstGeom>
        </p:spPr>
      </p:pic>
      <p:pic>
        <p:nvPicPr>
          <p:cNvPr id="14" name="Picture 13" descr="addin_tmp.png"/>
          <p:cNvPicPr>
            <a:picLocks noChangeAspect="1"/>
          </p:cNvPicPr>
          <p:nvPr>
            <p:custDataLst>
              <p:tags r:id="rId3"/>
            </p:custDataLst>
          </p:nvPr>
        </p:nvPicPr>
        <p:blipFill>
          <a:blip r:embed="rId7" cstate="print"/>
          <a:stretch>
            <a:fillRect/>
          </a:stretch>
        </p:blipFill>
        <p:spPr>
          <a:xfrm>
            <a:off x="5257800" y="2514600"/>
            <a:ext cx="1271588" cy="302895"/>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 Equivalence Proofs</a:t>
            </a:r>
            <a:endParaRPr lang="en-US" dirty="0"/>
          </a:p>
        </p:txBody>
      </p:sp>
      <p:sp>
        <p:nvSpPr>
          <p:cNvPr id="8" name="Content Placeholder 7"/>
          <p:cNvSpPr>
            <a:spLocks noGrp="1"/>
          </p:cNvSpPr>
          <p:nvPr>
            <p:ph idx="1"/>
          </p:nvPr>
        </p:nvSpPr>
        <p:spPr/>
        <p:txBody>
          <a:bodyPr/>
          <a:lstStyle/>
          <a:p>
            <a:pPr>
              <a:buNone/>
            </a:pPr>
            <a:r>
              <a:rPr lang="en-US" b="1" dirty="0" smtClean="0"/>
              <a:t>Example</a:t>
            </a:r>
            <a:r>
              <a:rPr lang="en-US" dirty="0" smtClean="0"/>
              <a:t>: Show that                               </a:t>
            </a:r>
          </a:p>
          <a:p>
            <a:pPr>
              <a:buNone/>
            </a:pPr>
            <a:r>
              <a:rPr lang="en-US" dirty="0" smtClean="0"/>
              <a:t>            is a tautology. </a:t>
            </a:r>
          </a:p>
          <a:p>
            <a:pPr>
              <a:buNone/>
            </a:pPr>
            <a:r>
              <a:rPr lang="en-US" b="1" dirty="0" smtClean="0"/>
              <a:t>Solution</a:t>
            </a:r>
            <a:r>
              <a:rPr lang="en-US" dirty="0" smtClean="0"/>
              <a:t>:</a:t>
            </a:r>
          </a:p>
          <a:p>
            <a:pPr>
              <a:buNone/>
            </a:pPr>
            <a:endParaRPr lang="en-US" dirty="0"/>
          </a:p>
        </p:txBody>
      </p:sp>
      <p:pic>
        <p:nvPicPr>
          <p:cNvPr id="16" name="Picture 15" descr="addin_tmp.png"/>
          <p:cNvPicPr>
            <a:picLocks noChangeAspect="1"/>
          </p:cNvPicPr>
          <p:nvPr>
            <p:custDataLst>
              <p:tags r:id="rId1"/>
            </p:custDataLst>
          </p:nvPr>
        </p:nvPicPr>
        <p:blipFill>
          <a:blip r:embed="rId4" cstate="print"/>
          <a:stretch>
            <a:fillRect/>
          </a:stretch>
        </p:blipFill>
        <p:spPr>
          <a:xfrm>
            <a:off x="533402" y="3428999"/>
            <a:ext cx="8185785" cy="2066925"/>
          </a:xfrm>
          <a:prstGeom prst="rect">
            <a:avLst/>
          </a:prstGeom>
        </p:spPr>
      </p:pic>
      <p:pic>
        <p:nvPicPr>
          <p:cNvPr id="10" name="Picture 9" descr="addin_tmp.png"/>
          <p:cNvPicPr>
            <a:picLocks noChangeAspect="1"/>
          </p:cNvPicPr>
          <p:nvPr>
            <p:custDataLst>
              <p:tags r:id="rId2"/>
            </p:custDataLst>
          </p:nvPr>
        </p:nvPicPr>
        <p:blipFill>
          <a:blip r:embed="rId5" cstate="print"/>
          <a:stretch>
            <a:fillRect/>
          </a:stretch>
        </p:blipFill>
        <p:spPr>
          <a:xfrm>
            <a:off x="3657600" y="1981200"/>
            <a:ext cx="2700338" cy="382905"/>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Questions on Propositional </a:t>
            </a:r>
            <a:r>
              <a:rPr lang="en-US" dirty="0" err="1" smtClean="0"/>
              <a:t>Satisfiability</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b="1" dirty="0" smtClean="0"/>
              <a:t>   Example</a:t>
            </a:r>
            <a:r>
              <a:rPr lang="en-US" dirty="0" smtClean="0"/>
              <a:t>: Determine the </a:t>
            </a:r>
            <a:r>
              <a:rPr lang="en-US" dirty="0" err="1" smtClean="0"/>
              <a:t>satisfiability</a:t>
            </a:r>
            <a:r>
              <a:rPr lang="en-US" dirty="0" smtClean="0"/>
              <a:t> of the following compound propositions:</a:t>
            </a:r>
          </a:p>
          <a:p>
            <a:endParaRPr lang="en-US" dirty="0" smtClean="0"/>
          </a:p>
          <a:p>
            <a:pPr>
              <a:buNone/>
            </a:pPr>
            <a:r>
              <a:rPr lang="en-US" b="1" dirty="0" smtClean="0"/>
              <a:t>   Solution</a:t>
            </a:r>
            <a:r>
              <a:rPr lang="en-US" dirty="0" smtClean="0"/>
              <a:t>: </a:t>
            </a:r>
            <a:r>
              <a:rPr lang="en-US" dirty="0" err="1" smtClean="0"/>
              <a:t>Satisfiable</a:t>
            </a:r>
            <a:r>
              <a:rPr lang="en-US" dirty="0" smtClean="0"/>
              <a:t>. Assign </a:t>
            </a:r>
            <a:r>
              <a:rPr lang="en-US" b="1" dirty="0" smtClean="0"/>
              <a:t>T</a:t>
            </a:r>
            <a:r>
              <a:rPr lang="en-US" dirty="0" smtClean="0"/>
              <a:t> to </a:t>
            </a:r>
            <a:r>
              <a:rPr lang="en-US" i="1" dirty="0" smtClean="0">
                <a:latin typeface="Cambria Math" pitchFamily="18" charset="0"/>
                <a:ea typeface="Cambria Math" pitchFamily="18" charset="0"/>
              </a:rPr>
              <a:t>p, q, </a:t>
            </a:r>
            <a:r>
              <a:rPr lang="en-US" dirty="0" smtClean="0"/>
              <a:t>and </a:t>
            </a:r>
            <a:r>
              <a:rPr lang="en-US" i="1" dirty="0" smtClean="0">
                <a:latin typeface="Cambria Math" pitchFamily="18" charset="0"/>
                <a:ea typeface="Cambria Math" pitchFamily="18" charset="0"/>
              </a:rPr>
              <a:t>r</a:t>
            </a:r>
            <a:r>
              <a:rPr lang="en-US" dirty="0" smtClean="0"/>
              <a:t>.</a:t>
            </a:r>
          </a:p>
          <a:p>
            <a:endParaRPr lang="en-US" dirty="0" smtClean="0"/>
          </a:p>
          <a:p>
            <a:pPr>
              <a:buNone/>
            </a:pPr>
            <a:endParaRPr lang="en-US" dirty="0" smtClean="0"/>
          </a:p>
          <a:p>
            <a:pPr>
              <a:buNone/>
            </a:pPr>
            <a:r>
              <a:rPr lang="en-US" b="1" dirty="0" smtClean="0"/>
              <a:t>   Solution:</a:t>
            </a:r>
            <a:r>
              <a:rPr lang="en-US" dirty="0" smtClean="0"/>
              <a:t> </a:t>
            </a:r>
            <a:r>
              <a:rPr lang="en-US" dirty="0" err="1" smtClean="0"/>
              <a:t>Satisfiable</a:t>
            </a:r>
            <a:r>
              <a:rPr lang="en-US" dirty="0" smtClean="0"/>
              <a:t>. Assign </a:t>
            </a:r>
            <a:r>
              <a:rPr lang="en-US" b="1" dirty="0" smtClean="0"/>
              <a:t>T</a:t>
            </a:r>
            <a:r>
              <a:rPr lang="en-US" dirty="0" smtClean="0"/>
              <a:t> to </a:t>
            </a:r>
            <a:r>
              <a:rPr lang="en-US" i="1" dirty="0" smtClean="0">
                <a:latin typeface="Cambria Math" pitchFamily="18" charset="0"/>
                <a:ea typeface="Cambria Math" pitchFamily="18" charset="0"/>
              </a:rPr>
              <a:t>p </a:t>
            </a:r>
            <a:r>
              <a:rPr lang="en-US" dirty="0" smtClean="0">
                <a:latin typeface="Cambria Math" pitchFamily="18" charset="0"/>
                <a:ea typeface="Cambria Math" pitchFamily="18" charset="0"/>
              </a:rPr>
              <a:t>and</a:t>
            </a:r>
            <a:r>
              <a:rPr lang="en-US" i="1" dirty="0" smtClean="0">
                <a:latin typeface="Cambria Math" pitchFamily="18" charset="0"/>
                <a:ea typeface="Cambria Math" pitchFamily="18" charset="0"/>
              </a:rPr>
              <a:t> </a:t>
            </a:r>
            <a:r>
              <a:rPr lang="en-US" b="1" i="1" dirty="0" smtClean="0">
                <a:latin typeface="Cambria Math" pitchFamily="18" charset="0"/>
                <a:ea typeface="Cambria Math" pitchFamily="18" charset="0"/>
              </a:rPr>
              <a:t>F </a:t>
            </a:r>
            <a:r>
              <a:rPr lang="en-US" i="1" dirty="0" smtClean="0">
                <a:latin typeface="Cambria Math" pitchFamily="18" charset="0"/>
                <a:ea typeface="Cambria Math" pitchFamily="18" charset="0"/>
              </a:rPr>
              <a:t> </a:t>
            </a:r>
            <a:r>
              <a:rPr lang="en-US" dirty="0" smtClean="0">
                <a:latin typeface="Cambria Math" pitchFamily="18" charset="0"/>
                <a:ea typeface="Cambria Math" pitchFamily="18" charset="0"/>
              </a:rPr>
              <a:t>to</a:t>
            </a:r>
            <a:r>
              <a:rPr lang="en-US" i="1" dirty="0" smtClean="0">
                <a:latin typeface="Cambria Math" pitchFamily="18" charset="0"/>
                <a:ea typeface="Cambria Math" pitchFamily="18" charset="0"/>
              </a:rPr>
              <a:t> q</a:t>
            </a:r>
            <a:r>
              <a:rPr lang="en-US" dirty="0" smtClean="0"/>
              <a:t>.</a:t>
            </a:r>
          </a:p>
          <a:p>
            <a:endParaRPr lang="en-US" b="1" dirty="0" smtClean="0"/>
          </a:p>
          <a:p>
            <a:pPr>
              <a:buNone/>
            </a:pPr>
            <a:endParaRPr lang="en-US" b="1" dirty="0" smtClean="0"/>
          </a:p>
          <a:p>
            <a:pPr>
              <a:buNone/>
            </a:pPr>
            <a:r>
              <a:rPr lang="en-US" b="1" smtClean="0"/>
              <a:t>   Solution</a:t>
            </a:r>
            <a:r>
              <a:rPr lang="en-US" b="1" dirty="0" smtClean="0"/>
              <a:t>:  </a:t>
            </a:r>
            <a:r>
              <a:rPr lang="en-US" dirty="0" smtClean="0"/>
              <a:t>Not </a:t>
            </a:r>
            <a:r>
              <a:rPr lang="en-US" dirty="0" err="1" smtClean="0"/>
              <a:t>satisfiable</a:t>
            </a:r>
            <a:r>
              <a:rPr lang="en-US" dirty="0" smtClean="0"/>
              <a:t>. Check each possible assignment of truth values to the propositional variables and none will make the proposition true.</a:t>
            </a:r>
            <a:endParaRPr lang="en-US" b="1" dirty="0" smtClean="0"/>
          </a:p>
          <a:p>
            <a:pPr algn="ctr">
              <a:buNone/>
            </a:pPr>
            <a:endParaRPr lang="en-US" dirty="0" smtClean="0"/>
          </a:p>
          <a:p>
            <a:pPr algn="ctr">
              <a:buNone/>
            </a:pPr>
            <a:endParaRPr lang="en-US" b="1" dirty="0" smtClean="0"/>
          </a:p>
          <a:p>
            <a:pPr>
              <a:buNone/>
            </a:pPr>
            <a:endParaRPr lang="en-US" dirty="0"/>
          </a:p>
        </p:txBody>
      </p:sp>
      <p:pic>
        <p:nvPicPr>
          <p:cNvPr id="4" name="Picture 3" descr="addin_tmp.png"/>
          <p:cNvPicPr>
            <a:picLocks noChangeAspect="1"/>
          </p:cNvPicPr>
          <p:nvPr>
            <p:custDataLst>
              <p:tags r:id="rId1"/>
            </p:custDataLst>
          </p:nvPr>
        </p:nvPicPr>
        <p:blipFill>
          <a:blip r:embed="rId5" cstate="print"/>
          <a:stretch>
            <a:fillRect/>
          </a:stretch>
        </p:blipFill>
        <p:spPr>
          <a:xfrm>
            <a:off x="1905000" y="2590800"/>
            <a:ext cx="4794885" cy="382905"/>
          </a:xfrm>
          <a:prstGeom prst="rect">
            <a:avLst/>
          </a:prstGeom>
        </p:spPr>
      </p:pic>
      <p:pic>
        <p:nvPicPr>
          <p:cNvPr id="5" name="Picture 4" descr="addin_tmp.png"/>
          <p:cNvPicPr>
            <a:picLocks noChangeAspect="1"/>
          </p:cNvPicPr>
          <p:nvPr>
            <p:custDataLst>
              <p:tags r:id="rId2"/>
            </p:custDataLst>
          </p:nvPr>
        </p:nvPicPr>
        <p:blipFill>
          <a:blip r:embed="rId6" cstate="print"/>
          <a:stretch>
            <a:fillRect/>
          </a:stretch>
        </p:blipFill>
        <p:spPr>
          <a:xfrm>
            <a:off x="1905000" y="3505200"/>
            <a:ext cx="4497705" cy="382905"/>
          </a:xfrm>
          <a:prstGeom prst="rect">
            <a:avLst/>
          </a:prstGeom>
        </p:spPr>
      </p:pic>
      <p:pic>
        <p:nvPicPr>
          <p:cNvPr id="7" name="Picture 6" descr="addin_tmp.png"/>
          <p:cNvPicPr>
            <a:picLocks noChangeAspect="1"/>
          </p:cNvPicPr>
          <p:nvPr>
            <p:custDataLst>
              <p:tags r:id="rId3"/>
            </p:custDataLst>
          </p:nvPr>
        </p:nvPicPr>
        <p:blipFill>
          <a:blip r:embed="rId7" cstate="print"/>
          <a:stretch>
            <a:fillRect/>
          </a:stretch>
        </p:blipFill>
        <p:spPr>
          <a:xfrm>
            <a:off x="609600" y="4648200"/>
            <a:ext cx="8155781" cy="319088"/>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Foundations: Logic and Proofs</a:t>
            </a:r>
            <a:endParaRPr lang="en-US" dirty="0"/>
          </a:p>
        </p:txBody>
      </p:sp>
      <p:sp>
        <p:nvSpPr>
          <p:cNvPr id="3" name="Subtitle 2"/>
          <p:cNvSpPr>
            <a:spLocks noGrp="1"/>
          </p:cNvSpPr>
          <p:nvPr>
            <p:ph type="subTitle" idx="1"/>
          </p:nvPr>
        </p:nvSpPr>
        <p:spPr/>
        <p:txBody>
          <a:bodyPr/>
          <a:lstStyle/>
          <a:p>
            <a:r>
              <a:rPr lang="en-US" dirty="0" smtClean="0"/>
              <a:t>Chapter 1, Part II: Predicate Logic</a:t>
            </a:r>
            <a:endParaRPr lang="en-US" dirty="0"/>
          </a:p>
        </p:txBody>
      </p:sp>
      <p:sp>
        <p:nvSpPr>
          <p:cNvPr id="6" name="TextBox 5"/>
          <p:cNvSpPr txBox="1"/>
          <p:nvPr/>
        </p:nvSpPr>
        <p:spPr>
          <a:xfrm>
            <a:off x="2286000" y="4572000"/>
            <a:ext cx="4343400" cy="369332"/>
          </a:xfrm>
          <a:prstGeom prst="rect">
            <a:avLst/>
          </a:prstGeom>
          <a:noFill/>
        </p:spPr>
        <p:txBody>
          <a:bodyPr wrap="square" rtlCol="0">
            <a:spAutoFit/>
          </a:bodyPr>
          <a:lstStyle/>
          <a:p>
            <a:r>
              <a:rPr lang="en-US" dirty="0" smtClean="0"/>
              <a:t>With Question/Answer Animations</a:t>
            </a:r>
            <a:endParaRPr lang="en-US" dirty="0"/>
          </a:p>
        </p:txBody>
      </p:sp>
    </p:spTree>
    <p:extLst>
      <p:ext uri="{BB962C8B-B14F-4D97-AF65-F5344CB8AC3E}">
        <p14:creationId xmlns:p14="http://schemas.microsoft.com/office/powerpoint/2010/main" val="579478876"/>
      </p:ext>
    </p:extLst>
  </p:cSld>
  <p:clrMapOvr>
    <a:masterClrMapping/>
  </p:clrMapOvr>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normAutofit/>
          </a:bodyPr>
          <a:lstStyle/>
          <a:p>
            <a:r>
              <a:rPr lang="en-US" dirty="0" smtClean="0"/>
              <a:t>Predicate Logic (First-Order Logic (FOL), Predicate Calculus)</a:t>
            </a:r>
          </a:p>
          <a:p>
            <a:pPr lvl="1"/>
            <a:r>
              <a:rPr lang="en-US" dirty="0" smtClean="0"/>
              <a:t>The Language of Quantifiers</a:t>
            </a:r>
          </a:p>
          <a:p>
            <a:pPr lvl="1"/>
            <a:r>
              <a:rPr lang="en-US" dirty="0" smtClean="0"/>
              <a:t>Logical Equivalences</a:t>
            </a:r>
          </a:p>
          <a:p>
            <a:pPr lvl="1"/>
            <a:r>
              <a:rPr lang="en-US" dirty="0" smtClean="0"/>
              <a:t>Nested Quantifiers</a:t>
            </a:r>
          </a:p>
          <a:p>
            <a:pPr lvl="1"/>
            <a:r>
              <a:rPr lang="en-US" dirty="0" smtClean="0"/>
              <a:t>Translation from Predicate Logic to English</a:t>
            </a:r>
          </a:p>
          <a:p>
            <a:pPr lvl="1"/>
            <a:r>
              <a:rPr lang="en-US" dirty="0" smtClean="0"/>
              <a:t>Translation from English to Predicate Logic</a:t>
            </a:r>
          </a:p>
          <a:p>
            <a:endParaRPr lang="en-US" dirty="0" smtClean="0"/>
          </a:p>
          <a:p>
            <a:pPr lvl="1">
              <a:buNone/>
            </a:pPr>
            <a:endParaRPr lang="en-US" dirty="0" smtClean="0"/>
          </a:p>
          <a:p>
            <a:endParaRPr lang="en-US" dirty="0"/>
          </a:p>
        </p:txBody>
      </p:sp>
    </p:spTree>
    <p:extLst>
      <p:ext uri="{BB962C8B-B14F-4D97-AF65-F5344CB8AC3E}">
        <p14:creationId xmlns:p14="http://schemas.microsoft.com/office/powerpoint/2010/main" val="3248105913"/>
      </p:ext>
    </p:extLst>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Predicates and Quantifiers</a:t>
            </a:r>
            <a:endParaRPr lang="en-US" dirty="0"/>
          </a:p>
        </p:txBody>
      </p:sp>
      <p:sp>
        <p:nvSpPr>
          <p:cNvPr id="3" name="Subtitle 2"/>
          <p:cNvSpPr>
            <a:spLocks noGrp="1"/>
          </p:cNvSpPr>
          <p:nvPr>
            <p:ph type="subTitle" idx="1"/>
          </p:nvPr>
        </p:nvSpPr>
        <p:spPr/>
        <p:txBody>
          <a:bodyPr/>
          <a:lstStyle/>
          <a:p>
            <a:r>
              <a:rPr lang="en-US" dirty="0" smtClean="0"/>
              <a:t>Section 1.4</a:t>
            </a:r>
            <a:endParaRPr lang="en-US" dirty="0"/>
          </a:p>
        </p:txBody>
      </p:sp>
    </p:spTree>
    <p:extLst>
      <p:ext uri="{BB962C8B-B14F-4D97-AF65-F5344CB8AC3E}">
        <p14:creationId xmlns:p14="http://schemas.microsoft.com/office/powerpoint/2010/main" val="3364858716"/>
      </p:ext>
    </p:extLst>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 Summary</a:t>
            </a:r>
            <a:endParaRPr lang="en-US" dirty="0"/>
          </a:p>
        </p:txBody>
      </p:sp>
      <p:sp>
        <p:nvSpPr>
          <p:cNvPr id="3" name="Content Placeholder 2"/>
          <p:cNvSpPr>
            <a:spLocks noGrp="1"/>
          </p:cNvSpPr>
          <p:nvPr>
            <p:ph idx="1"/>
          </p:nvPr>
        </p:nvSpPr>
        <p:spPr/>
        <p:txBody>
          <a:bodyPr>
            <a:normAutofit/>
          </a:bodyPr>
          <a:lstStyle/>
          <a:p>
            <a:r>
              <a:rPr lang="en-US" dirty="0" smtClean="0"/>
              <a:t>Predicates </a:t>
            </a:r>
          </a:p>
          <a:p>
            <a:r>
              <a:rPr lang="en-US" dirty="0" smtClean="0"/>
              <a:t>Variables</a:t>
            </a:r>
          </a:p>
          <a:p>
            <a:r>
              <a:rPr lang="en-US" dirty="0" smtClean="0"/>
              <a:t>Quantifiers</a:t>
            </a:r>
          </a:p>
          <a:p>
            <a:pPr lvl="1"/>
            <a:r>
              <a:rPr lang="en-US" dirty="0" smtClean="0"/>
              <a:t>Universal Quantifier</a:t>
            </a:r>
          </a:p>
          <a:p>
            <a:pPr lvl="1"/>
            <a:r>
              <a:rPr lang="en-US" dirty="0" smtClean="0"/>
              <a:t>Existential Quantifier</a:t>
            </a:r>
          </a:p>
          <a:p>
            <a:r>
              <a:rPr lang="en-US" dirty="0" smtClean="0"/>
              <a:t>Negating Quantifiers</a:t>
            </a:r>
          </a:p>
          <a:p>
            <a:pPr lvl="1"/>
            <a:r>
              <a:rPr lang="en-US" dirty="0" smtClean="0"/>
              <a:t>De Morgan’s Laws for Quantifiers</a:t>
            </a:r>
          </a:p>
          <a:p>
            <a:r>
              <a:rPr lang="en-US" dirty="0" smtClean="0"/>
              <a:t>Translating English to Logic</a:t>
            </a:r>
          </a:p>
          <a:p>
            <a:r>
              <a:rPr lang="en-US" dirty="0" smtClean="0"/>
              <a:t>Logic Programming (</a:t>
            </a:r>
            <a:r>
              <a:rPr lang="en-US" i="1" dirty="0" smtClean="0"/>
              <a:t>optional</a:t>
            </a:r>
            <a:r>
              <a:rPr lang="en-US" dirty="0" smtClean="0"/>
              <a:t>)</a:t>
            </a:r>
          </a:p>
          <a:p>
            <a:endParaRPr lang="en-US" dirty="0" smtClean="0"/>
          </a:p>
          <a:p>
            <a:pPr lvl="1">
              <a:buNone/>
            </a:pPr>
            <a:endParaRPr lang="en-US" dirty="0" smtClean="0"/>
          </a:p>
          <a:p>
            <a:endParaRPr lang="en-US" dirty="0"/>
          </a:p>
        </p:txBody>
      </p:sp>
    </p:spTree>
    <p:extLst>
      <p:ext uri="{BB962C8B-B14F-4D97-AF65-F5344CB8AC3E}">
        <p14:creationId xmlns:p14="http://schemas.microsoft.com/office/powerpoint/2010/main" val="498731908"/>
      </p:ext>
    </p:extLst>
  </p:cSld>
  <p:clrMapOvr>
    <a:masterClrMapping/>
  </p:clrMapOvr>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Propositional Logic Not Enough</a:t>
            </a:r>
            <a:endParaRPr lang="en-US" dirty="0"/>
          </a:p>
        </p:txBody>
      </p:sp>
      <p:sp>
        <p:nvSpPr>
          <p:cNvPr id="3" name="Content Placeholder 2"/>
          <p:cNvSpPr>
            <a:spLocks noGrp="1"/>
          </p:cNvSpPr>
          <p:nvPr>
            <p:ph idx="1"/>
          </p:nvPr>
        </p:nvSpPr>
        <p:spPr/>
        <p:txBody>
          <a:bodyPr>
            <a:normAutofit/>
          </a:bodyPr>
          <a:lstStyle/>
          <a:p>
            <a:r>
              <a:rPr lang="en-US" dirty="0" smtClean="0"/>
              <a:t>If we have: </a:t>
            </a:r>
          </a:p>
          <a:p>
            <a:pPr lvl="1">
              <a:buNone/>
            </a:pPr>
            <a:r>
              <a:rPr lang="en-US" dirty="0" smtClean="0"/>
              <a:t>“All men are mortal.”</a:t>
            </a:r>
          </a:p>
          <a:p>
            <a:pPr lvl="1">
              <a:buNone/>
            </a:pPr>
            <a:r>
              <a:rPr lang="en-US" dirty="0" smtClean="0"/>
              <a:t>“Socrates is a man.”</a:t>
            </a:r>
          </a:p>
          <a:p>
            <a:r>
              <a:rPr lang="en-US" dirty="0" smtClean="0"/>
              <a:t>Does it follow that “Socrates is mortal?”</a:t>
            </a:r>
          </a:p>
          <a:p>
            <a:r>
              <a:rPr lang="en-US" dirty="0" smtClean="0"/>
              <a:t>Can’t  be represented in propositional logic. Need a language that talks about objects, their properties, and their relations. </a:t>
            </a:r>
          </a:p>
          <a:p>
            <a:r>
              <a:rPr lang="en-US" dirty="0" smtClean="0"/>
              <a:t>Later we’ll see how to draw inferences. </a:t>
            </a:r>
            <a:endParaRPr lang="en-US" dirty="0"/>
          </a:p>
        </p:txBody>
      </p:sp>
    </p:spTree>
    <p:extLst>
      <p:ext uri="{BB962C8B-B14F-4D97-AF65-F5344CB8AC3E}">
        <p14:creationId xmlns:p14="http://schemas.microsoft.com/office/powerpoint/2010/main" val="1300415425"/>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 Summary</a:t>
            </a:r>
            <a:endParaRPr lang="en-US" dirty="0"/>
          </a:p>
        </p:txBody>
      </p:sp>
      <p:sp>
        <p:nvSpPr>
          <p:cNvPr id="3" name="Content Placeholder 2"/>
          <p:cNvSpPr>
            <a:spLocks noGrp="1"/>
          </p:cNvSpPr>
          <p:nvPr>
            <p:ph idx="1"/>
          </p:nvPr>
        </p:nvSpPr>
        <p:spPr/>
        <p:txBody>
          <a:bodyPr>
            <a:normAutofit/>
          </a:bodyPr>
          <a:lstStyle/>
          <a:p>
            <a:r>
              <a:rPr lang="en-US" dirty="0" smtClean="0"/>
              <a:t>Propositions</a:t>
            </a:r>
          </a:p>
          <a:p>
            <a:r>
              <a:rPr lang="en-US" dirty="0" smtClean="0"/>
              <a:t>Connectives</a:t>
            </a:r>
          </a:p>
          <a:p>
            <a:pPr lvl="1"/>
            <a:r>
              <a:rPr lang="en-US" dirty="0" smtClean="0"/>
              <a:t>Negation</a:t>
            </a:r>
          </a:p>
          <a:p>
            <a:pPr lvl="1"/>
            <a:r>
              <a:rPr lang="en-US" dirty="0" smtClean="0"/>
              <a:t>Conjunction</a:t>
            </a:r>
          </a:p>
          <a:p>
            <a:pPr lvl="1"/>
            <a:r>
              <a:rPr lang="en-US" dirty="0" smtClean="0"/>
              <a:t>Disjunction</a:t>
            </a:r>
          </a:p>
          <a:p>
            <a:pPr lvl="1"/>
            <a:r>
              <a:rPr lang="en-US" dirty="0" smtClean="0"/>
              <a:t>Implication; </a:t>
            </a:r>
            <a:r>
              <a:rPr lang="en-US" dirty="0" err="1" smtClean="0"/>
              <a:t>contrapositive</a:t>
            </a:r>
            <a:r>
              <a:rPr lang="en-US" dirty="0" smtClean="0"/>
              <a:t>, inverse, converse</a:t>
            </a:r>
          </a:p>
          <a:p>
            <a:pPr lvl="1"/>
            <a:r>
              <a:rPr lang="en-US" dirty="0" err="1" smtClean="0"/>
              <a:t>Biconditional</a:t>
            </a:r>
            <a:endParaRPr lang="en-US" dirty="0" smtClean="0"/>
          </a:p>
          <a:p>
            <a:r>
              <a:rPr lang="en-US" dirty="0" smtClean="0"/>
              <a:t>Truth Tables</a:t>
            </a:r>
          </a:p>
          <a:p>
            <a:endParaRPr lang="en-US" dirty="0" smtClean="0"/>
          </a:p>
          <a:p>
            <a:pPr lvl="1">
              <a:buNone/>
            </a:pPr>
            <a:endParaRPr lang="en-US" dirty="0" smtClean="0"/>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Introducing Predicate Logic</a:t>
            </a:r>
            <a:endParaRPr lang="en-US" dirty="0"/>
          </a:p>
        </p:txBody>
      </p:sp>
      <p:sp>
        <p:nvSpPr>
          <p:cNvPr id="3" name="Content Placeholder 2"/>
          <p:cNvSpPr>
            <a:spLocks noGrp="1"/>
          </p:cNvSpPr>
          <p:nvPr>
            <p:ph idx="1"/>
          </p:nvPr>
        </p:nvSpPr>
        <p:spPr/>
        <p:txBody>
          <a:bodyPr>
            <a:normAutofit/>
          </a:bodyPr>
          <a:lstStyle/>
          <a:p>
            <a:r>
              <a:rPr lang="en-US" dirty="0" smtClean="0"/>
              <a:t>Predicate logic uses the following new features:</a:t>
            </a:r>
          </a:p>
          <a:p>
            <a:pPr lvl="1"/>
            <a:r>
              <a:rPr lang="en-US" dirty="0" smtClean="0"/>
              <a:t>Variables:   </a:t>
            </a:r>
            <a:r>
              <a:rPr lang="en-US" i="1" dirty="0" smtClean="0"/>
              <a:t>x</a:t>
            </a:r>
            <a:r>
              <a:rPr lang="en-US" dirty="0" smtClean="0"/>
              <a:t>, </a:t>
            </a:r>
            <a:r>
              <a:rPr lang="en-US" i="1" dirty="0" smtClean="0"/>
              <a:t>y</a:t>
            </a:r>
            <a:r>
              <a:rPr lang="en-US" dirty="0" smtClean="0"/>
              <a:t>, </a:t>
            </a:r>
            <a:r>
              <a:rPr lang="en-US" i="1" dirty="0" smtClean="0"/>
              <a:t>z</a:t>
            </a:r>
          </a:p>
          <a:p>
            <a:pPr lvl="1"/>
            <a:r>
              <a:rPr lang="en-US" dirty="0" smtClean="0"/>
              <a:t>Predicates:</a:t>
            </a:r>
            <a:r>
              <a:rPr lang="en-US" i="1" dirty="0" smtClean="0"/>
              <a:t>  </a:t>
            </a:r>
            <a:r>
              <a:rPr lang="en-US" dirty="0" smtClean="0"/>
              <a:t> </a:t>
            </a:r>
            <a:r>
              <a:rPr lang="en-US" i="1" dirty="0" smtClean="0"/>
              <a:t>P</a:t>
            </a:r>
            <a:r>
              <a:rPr lang="en-US" dirty="0" smtClean="0"/>
              <a:t>(</a:t>
            </a:r>
            <a:r>
              <a:rPr lang="en-US" i="1" dirty="0" smtClean="0"/>
              <a:t>x</a:t>
            </a:r>
            <a:r>
              <a:rPr lang="en-US" dirty="0" smtClean="0"/>
              <a:t>), </a:t>
            </a:r>
            <a:r>
              <a:rPr lang="en-US" i="1" dirty="0" smtClean="0"/>
              <a:t>M</a:t>
            </a:r>
            <a:r>
              <a:rPr lang="en-US" dirty="0" smtClean="0"/>
              <a:t>(</a:t>
            </a:r>
            <a:r>
              <a:rPr lang="en-US" i="1" dirty="0" smtClean="0"/>
              <a:t>x</a:t>
            </a:r>
            <a:r>
              <a:rPr lang="en-US" dirty="0" smtClean="0"/>
              <a:t>)</a:t>
            </a:r>
          </a:p>
          <a:p>
            <a:pPr lvl="1"/>
            <a:r>
              <a:rPr lang="en-US" dirty="0" smtClean="0"/>
              <a:t>Quantifiers (</a:t>
            </a:r>
            <a:r>
              <a:rPr lang="en-US" i="1" dirty="0" smtClean="0"/>
              <a:t>to be covered in a few slides</a:t>
            </a:r>
            <a:r>
              <a:rPr lang="en-US" dirty="0" smtClean="0"/>
              <a:t>):</a:t>
            </a:r>
          </a:p>
          <a:p>
            <a:r>
              <a:rPr lang="en-US" i="1" dirty="0" smtClean="0"/>
              <a:t>Propositional functions</a:t>
            </a:r>
            <a:r>
              <a:rPr lang="en-US" dirty="0" smtClean="0"/>
              <a:t> are a generalization of propositions. </a:t>
            </a:r>
          </a:p>
          <a:p>
            <a:pPr lvl="1"/>
            <a:r>
              <a:rPr lang="en-US" dirty="0" smtClean="0"/>
              <a:t>They contain variables and a predicate, e.g., </a:t>
            </a:r>
            <a:r>
              <a:rPr lang="en-US" i="1" dirty="0" smtClean="0"/>
              <a:t>P</a:t>
            </a:r>
            <a:r>
              <a:rPr lang="en-US" dirty="0" smtClean="0"/>
              <a:t>(</a:t>
            </a:r>
            <a:r>
              <a:rPr lang="en-US" i="1" dirty="0" smtClean="0"/>
              <a:t>x</a:t>
            </a:r>
            <a:r>
              <a:rPr lang="en-US" dirty="0" smtClean="0"/>
              <a:t>)</a:t>
            </a:r>
          </a:p>
          <a:p>
            <a:pPr lvl="1"/>
            <a:r>
              <a:rPr lang="en-US" dirty="0" smtClean="0"/>
              <a:t>Variables can be replaced by elements from their </a:t>
            </a:r>
            <a:r>
              <a:rPr lang="en-US" i="1" dirty="0" smtClean="0"/>
              <a:t>domain</a:t>
            </a:r>
            <a:r>
              <a:rPr lang="en-US" dirty="0" smtClean="0"/>
              <a:t>.</a:t>
            </a:r>
          </a:p>
          <a:p>
            <a:pPr lvl="1"/>
            <a:endParaRPr lang="en-US" dirty="0"/>
          </a:p>
        </p:txBody>
      </p:sp>
    </p:spTree>
    <p:extLst>
      <p:ext uri="{BB962C8B-B14F-4D97-AF65-F5344CB8AC3E}">
        <p14:creationId xmlns:p14="http://schemas.microsoft.com/office/powerpoint/2010/main" val="163475646"/>
      </p:ext>
    </p:extLst>
  </p:cSld>
  <p:clrMapOvr>
    <a:masterClrMapping/>
  </p:clrMapOvr>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Propositional Functions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Propositional functions become propositions (and have truth values) when their variables are each replaced by a value from the </a:t>
            </a:r>
            <a:r>
              <a:rPr lang="en-US" i="1" dirty="0" smtClean="0"/>
              <a:t>domain </a:t>
            </a:r>
            <a:r>
              <a:rPr lang="en-US" dirty="0" smtClean="0"/>
              <a:t>(or  </a:t>
            </a:r>
            <a:r>
              <a:rPr lang="en-US" i="1" dirty="0" smtClean="0"/>
              <a:t>bound</a:t>
            </a:r>
            <a:r>
              <a:rPr lang="en-US" dirty="0" smtClean="0"/>
              <a:t> by a quantifier, as we will see later).</a:t>
            </a:r>
          </a:p>
          <a:p>
            <a:r>
              <a:rPr lang="en-US" dirty="0" smtClean="0"/>
              <a:t>The statement </a:t>
            </a:r>
            <a:r>
              <a:rPr lang="en-US" i="1" dirty="0" smtClean="0"/>
              <a:t>P(x) </a:t>
            </a:r>
            <a:r>
              <a:rPr lang="en-US" dirty="0" smtClean="0"/>
              <a:t>is said to be the value of the propositional function </a:t>
            </a:r>
            <a:r>
              <a:rPr lang="en-US" i="1" dirty="0" smtClean="0"/>
              <a:t>P</a:t>
            </a:r>
            <a:r>
              <a:rPr lang="en-US" dirty="0" smtClean="0"/>
              <a:t> at </a:t>
            </a:r>
            <a:r>
              <a:rPr lang="en-US" i="1" dirty="0" smtClean="0"/>
              <a:t>x</a:t>
            </a:r>
            <a:r>
              <a:rPr lang="en-US" dirty="0" smtClean="0"/>
              <a:t>. </a:t>
            </a:r>
          </a:p>
          <a:p>
            <a:r>
              <a:rPr lang="en-US" dirty="0" smtClean="0"/>
              <a:t>For example, let</a:t>
            </a:r>
            <a:r>
              <a:rPr lang="en-US" i="1" dirty="0" smtClean="0"/>
              <a:t> P(x)</a:t>
            </a:r>
            <a:r>
              <a:rPr lang="en-US" dirty="0" smtClean="0"/>
              <a:t> denote  “</a:t>
            </a:r>
            <a:r>
              <a:rPr lang="en-US" i="1" dirty="0" smtClean="0"/>
              <a:t>x</a:t>
            </a:r>
            <a:r>
              <a:rPr lang="en-US" dirty="0" smtClean="0"/>
              <a:t> &gt; </a:t>
            </a:r>
            <a:r>
              <a:rPr lang="en-US" dirty="0" smtClean="0">
                <a:latin typeface="Cambria Math" pitchFamily="18" charset="0"/>
                <a:ea typeface="Cambria Math" pitchFamily="18" charset="0"/>
              </a:rPr>
              <a:t>0”</a:t>
            </a:r>
            <a:r>
              <a:rPr lang="en-US" dirty="0" smtClean="0"/>
              <a:t> and the domain be the integers. Then:</a:t>
            </a:r>
          </a:p>
          <a:p>
            <a:pPr marL="850392" lvl="1" indent="-457200">
              <a:buNone/>
            </a:pPr>
            <a:r>
              <a:rPr lang="en-US" dirty="0" smtClean="0"/>
              <a:t>P(-</a:t>
            </a:r>
            <a:r>
              <a:rPr lang="en-US" dirty="0" smtClean="0">
                <a:latin typeface="Cambria Math" pitchFamily="18" charset="0"/>
                <a:ea typeface="Cambria Math" pitchFamily="18" charset="0"/>
              </a:rPr>
              <a:t>3</a:t>
            </a:r>
            <a:r>
              <a:rPr lang="en-US" dirty="0" smtClean="0"/>
              <a:t>)   is false.</a:t>
            </a:r>
          </a:p>
          <a:p>
            <a:pPr marL="850392" lvl="1" indent="-457200">
              <a:buNone/>
            </a:pPr>
            <a:r>
              <a:rPr lang="en-US" dirty="0" smtClean="0"/>
              <a:t>P(</a:t>
            </a:r>
            <a:r>
              <a:rPr lang="en-US" dirty="0" smtClean="0">
                <a:latin typeface="Cambria Math" pitchFamily="18" charset="0"/>
                <a:ea typeface="Cambria Math" pitchFamily="18" charset="0"/>
              </a:rPr>
              <a:t>0</a:t>
            </a:r>
            <a:r>
              <a:rPr lang="en-US" dirty="0" smtClean="0"/>
              <a:t>)   is false.</a:t>
            </a:r>
          </a:p>
          <a:p>
            <a:pPr marL="850392" lvl="1" indent="-457200">
              <a:buNone/>
            </a:pPr>
            <a:r>
              <a:rPr lang="en-US" dirty="0" smtClean="0"/>
              <a:t>P(</a:t>
            </a:r>
            <a:r>
              <a:rPr lang="en-US" dirty="0" smtClean="0">
                <a:latin typeface="Cambria Math" pitchFamily="18" charset="0"/>
                <a:ea typeface="Cambria Math" pitchFamily="18" charset="0"/>
              </a:rPr>
              <a:t>3</a:t>
            </a:r>
            <a:r>
              <a:rPr lang="en-US" dirty="0" smtClean="0"/>
              <a:t>)  is true. </a:t>
            </a:r>
          </a:p>
          <a:p>
            <a:r>
              <a:rPr lang="en-US" dirty="0" smtClean="0"/>
              <a:t>Often the domain is denoted by </a:t>
            </a:r>
            <a:r>
              <a:rPr lang="en-US" i="1" dirty="0" smtClean="0"/>
              <a:t>U</a:t>
            </a:r>
            <a:r>
              <a:rPr lang="en-US" dirty="0" smtClean="0"/>
              <a:t>. So in this example </a:t>
            </a:r>
            <a:r>
              <a:rPr lang="en-US" i="1" dirty="0" smtClean="0"/>
              <a:t>U</a:t>
            </a:r>
            <a:r>
              <a:rPr lang="en-US" dirty="0" smtClean="0"/>
              <a:t> is the integers.</a:t>
            </a:r>
          </a:p>
          <a:p>
            <a:endParaRPr lang="en-US" dirty="0"/>
          </a:p>
        </p:txBody>
      </p:sp>
    </p:spTree>
    <p:extLst>
      <p:ext uri="{BB962C8B-B14F-4D97-AF65-F5344CB8AC3E}">
        <p14:creationId xmlns:p14="http://schemas.microsoft.com/office/powerpoint/2010/main" val="2526023320"/>
      </p:ext>
    </p:extLst>
  </p:cSld>
  <p:clrMapOvr>
    <a:masterClrMapping/>
  </p:clrMapOvr>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Examples of Propositional Functions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Let “</a:t>
            </a:r>
            <a:r>
              <a:rPr lang="en-US" i="1" dirty="0" smtClean="0"/>
              <a:t>x</a:t>
            </a:r>
            <a:r>
              <a:rPr lang="en-US" dirty="0" smtClean="0"/>
              <a:t> + </a:t>
            </a:r>
            <a:r>
              <a:rPr lang="en-US" i="1" dirty="0" smtClean="0"/>
              <a:t>y</a:t>
            </a:r>
            <a:r>
              <a:rPr lang="en-US" dirty="0" smtClean="0"/>
              <a:t> = </a:t>
            </a:r>
            <a:r>
              <a:rPr lang="en-US" i="1" dirty="0" smtClean="0"/>
              <a:t>z” </a:t>
            </a:r>
            <a:r>
              <a:rPr lang="en-US" dirty="0" smtClean="0"/>
              <a:t>be denoted by  </a:t>
            </a:r>
            <a:r>
              <a:rPr lang="en-US" i="1" dirty="0" smtClean="0"/>
              <a:t>R</a:t>
            </a:r>
            <a:r>
              <a:rPr lang="en-US" dirty="0" smtClean="0"/>
              <a:t>(</a:t>
            </a:r>
            <a:r>
              <a:rPr lang="en-US" i="1" dirty="0" smtClean="0"/>
              <a:t>x, y, z</a:t>
            </a:r>
            <a:r>
              <a:rPr lang="en-US" dirty="0" smtClean="0"/>
              <a:t>)</a:t>
            </a:r>
            <a:r>
              <a:rPr lang="en-US" i="1" dirty="0" smtClean="0"/>
              <a:t> </a:t>
            </a:r>
            <a:r>
              <a:rPr lang="en-US" dirty="0" smtClean="0"/>
              <a:t>and </a:t>
            </a:r>
            <a:r>
              <a:rPr lang="en-US" i="1" dirty="0" smtClean="0"/>
              <a:t>U</a:t>
            </a:r>
            <a:r>
              <a:rPr lang="en-US" dirty="0" smtClean="0"/>
              <a:t> (for all three variables) be the integers. Find these truth values:</a:t>
            </a:r>
            <a:r>
              <a:rPr lang="en-US" i="1" dirty="0" smtClean="0"/>
              <a:t> </a:t>
            </a:r>
            <a:endParaRPr lang="en-US" dirty="0" smtClean="0"/>
          </a:p>
          <a:p>
            <a:pPr lvl="1">
              <a:buNone/>
            </a:pPr>
            <a:r>
              <a:rPr lang="en-US" dirty="0" smtClean="0"/>
              <a:t>R(</a:t>
            </a:r>
            <a:r>
              <a:rPr lang="en-US" dirty="0" smtClean="0">
                <a:latin typeface="Cambria Math" pitchFamily="18" charset="0"/>
                <a:ea typeface="Cambria Math" pitchFamily="18" charset="0"/>
              </a:rPr>
              <a:t>2,-1</a:t>
            </a:r>
            <a:r>
              <a:rPr lang="en-US" dirty="0" smtClean="0"/>
              <a:t>,</a:t>
            </a:r>
            <a:r>
              <a:rPr lang="en-US" dirty="0" smtClean="0">
                <a:latin typeface="Cambria Math" pitchFamily="18" charset="0"/>
                <a:ea typeface="Cambria Math" pitchFamily="18" charset="0"/>
              </a:rPr>
              <a:t>5</a:t>
            </a:r>
            <a:r>
              <a:rPr lang="en-US" dirty="0" smtClean="0"/>
              <a:t>)</a:t>
            </a:r>
          </a:p>
          <a:p>
            <a:pPr lvl="2">
              <a:buNone/>
            </a:pPr>
            <a:r>
              <a:rPr lang="en-US" b="1" dirty="0" smtClean="0"/>
              <a:t>Solution:  F</a:t>
            </a:r>
          </a:p>
          <a:p>
            <a:pPr lvl="1">
              <a:buNone/>
            </a:pPr>
            <a:r>
              <a:rPr lang="en-US" dirty="0" smtClean="0"/>
              <a:t>R(</a:t>
            </a:r>
            <a:r>
              <a:rPr lang="en-US" dirty="0" smtClean="0">
                <a:latin typeface="Cambria Math" pitchFamily="18" charset="0"/>
                <a:ea typeface="Cambria Math" pitchFamily="18" charset="0"/>
              </a:rPr>
              <a:t>3,4,7</a:t>
            </a:r>
            <a:r>
              <a:rPr lang="en-US" dirty="0" smtClean="0"/>
              <a:t>)</a:t>
            </a:r>
          </a:p>
          <a:p>
            <a:pPr lvl="2">
              <a:buNone/>
            </a:pPr>
            <a:r>
              <a:rPr lang="en-US" b="1" dirty="0" smtClean="0"/>
              <a:t>Solution: T</a:t>
            </a:r>
            <a:endParaRPr lang="en-US" dirty="0" smtClean="0"/>
          </a:p>
          <a:p>
            <a:pPr lvl="1">
              <a:buNone/>
            </a:pPr>
            <a:r>
              <a:rPr lang="en-US" dirty="0" smtClean="0"/>
              <a:t>R(</a:t>
            </a:r>
            <a:r>
              <a:rPr lang="en-US" i="1" dirty="0" smtClean="0"/>
              <a:t>x</a:t>
            </a:r>
            <a:r>
              <a:rPr lang="en-US" dirty="0" smtClean="0"/>
              <a:t>, </a:t>
            </a:r>
            <a:r>
              <a:rPr lang="en-US" dirty="0" smtClean="0">
                <a:latin typeface="Cambria Math" pitchFamily="18" charset="0"/>
                <a:ea typeface="Cambria Math" pitchFamily="18" charset="0"/>
              </a:rPr>
              <a:t>3</a:t>
            </a:r>
            <a:r>
              <a:rPr lang="en-US" dirty="0" smtClean="0"/>
              <a:t>, </a:t>
            </a:r>
            <a:r>
              <a:rPr lang="en-US" i="1" dirty="0" smtClean="0"/>
              <a:t>z</a:t>
            </a:r>
            <a:r>
              <a:rPr lang="en-US" dirty="0" smtClean="0"/>
              <a:t>)</a:t>
            </a:r>
          </a:p>
          <a:p>
            <a:pPr lvl="2">
              <a:buNone/>
            </a:pPr>
            <a:r>
              <a:rPr lang="en-US" b="1" dirty="0" smtClean="0"/>
              <a:t>Solution: Not a Proposition</a:t>
            </a:r>
          </a:p>
          <a:p>
            <a:r>
              <a:rPr lang="en-US" dirty="0" smtClean="0"/>
              <a:t>Now let  “</a:t>
            </a:r>
            <a:r>
              <a:rPr lang="en-US" i="1" dirty="0" smtClean="0"/>
              <a:t>x</a:t>
            </a:r>
            <a:r>
              <a:rPr lang="en-US" dirty="0" smtClean="0"/>
              <a:t> - </a:t>
            </a:r>
            <a:r>
              <a:rPr lang="en-US" i="1" dirty="0" smtClean="0"/>
              <a:t>y</a:t>
            </a:r>
            <a:r>
              <a:rPr lang="en-US" dirty="0" smtClean="0"/>
              <a:t> = </a:t>
            </a:r>
            <a:r>
              <a:rPr lang="en-US" i="1" dirty="0" smtClean="0"/>
              <a:t>z” </a:t>
            </a:r>
            <a:r>
              <a:rPr lang="en-US" dirty="0" smtClean="0"/>
              <a:t>be denoted by </a:t>
            </a:r>
            <a:r>
              <a:rPr lang="en-US" i="1" dirty="0" smtClean="0"/>
              <a:t>Q</a:t>
            </a:r>
            <a:r>
              <a:rPr lang="en-US" dirty="0" smtClean="0"/>
              <a:t>(</a:t>
            </a:r>
            <a:r>
              <a:rPr lang="en-US" i="1" dirty="0" smtClean="0"/>
              <a:t>x</a:t>
            </a:r>
            <a:r>
              <a:rPr lang="en-US" dirty="0" smtClean="0"/>
              <a:t>, </a:t>
            </a:r>
            <a:r>
              <a:rPr lang="en-US" i="1" dirty="0" smtClean="0"/>
              <a:t>y</a:t>
            </a:r>
            <a:r>
              <a:rPr lang="en-US" dirty="0" smtClean="0"/>
              <a:t>, </a:t>
            </a:r>
            <a:r>
              <a:rPr lang="en-US" i="1" dirty="0" smtClean="0"/>
              <a:t>z</a:t>
            </a:r>
            <a:r>
              <a:rPr lang="en-US" dirty="0" smtClean="0"/>
              <a:t>), with U as the integers.</a:t>
            </a:r>
            <a:r>
              <a:rPr lang="en-US" i="1" dirty="0" smtClean="0"/>
              <a:t> </a:t>
            </a:r>
            <a:r>
              <a:rPr lang="en-US" dirty="0" smtClean="0"/>
              <a:t>Find</a:t>
            </a:r>
            <a:r>
              <a:rPr lang="en-US" b="1" dirty="0" smtClean="0"/>
              <a:t> </a:t>
            </a:r>
            <a:r>
              <a:rPr lang="en-US" dirty="0" smtClean="0"/>
              <a:t>these truth values:</a:t>
            </a:r>
          </a:p>
          <a:p>
            <a:pPr lvl="1">
              <a:buNone/>
            </a:pPr>
            <a:r>
              <a:rPr lang="en-US" dirty="0" smtClean="0"/>
              <a:t>Q(</a:t>
            </a:r>
            <a:r>
              <a:rPr lang="en-US" dirty="0" smtClean="0">
                <a:latin typeface="Cambria Math" pitchFamily="18" charset="0"/>
                <a:ea typeface="Cambria Math" pitchFamily="18" charset="0"/>
              </a:rPr>
              <a:t>2,-1,3</a:t>
            </a:r>
            <a:r>
              <a:rPr lang="en-US" dirty="0" smtClean="0"/>
              <a:t>)</a:t>
            </a:r>
          </a:p>
          <a:p>
            <a:pPr lvl="2">
              <a:buNone/>
            </a:pPr>
            <a:r>
              <a:rPr lang="en-US" b="1" dirty="0" smtClean="0"/>
              <a:t> Solution:  T</a:t>
            </a:r>
          </a:p>
          <a:p>
            <a:pPr lvl="1">
              <a:buNone/>
            </a:pPr>
            <a:r>
              <a:rPr lang="en-US" dirty="0" smtClean="0"/>
              <a:t>Q(</a:t>
            </a:r>
            <a:r>
              <a:rPr lang="en-US" dirty="0" smtClean="0">
                <a:latin typeface="Cambria Math" pitchFamily="18" charset="0"/>
                <a:ea typeface="Cambria Math" pitchFamily="18" charset="0"/>
              </a:rPr>
              <a:t>3,4,7</a:t>
            </a:r>
            <a:r>
              <a:rPr lang="en-US" dirty="0" smtClean="0"/>
              <a:t>)</a:t>
            </a:r>
          </a:p>
          <a:p>
            <a:pPr lvl="2">
              <a:buNone/>
            </a:pPr>
            <a:r>
              <a:rPr lang="en-US" b="1" dirty="0" smtClean="0"/>
              <a:t> Solution: F</a:t>
            </a:r>
            <a:endParaRPr lang="en-US" dirty="0" smtClean="0"/>
          </a:p>
          <a:p>
            <a:pPr lvl="1">
              <a:buNone/>
            </a:pPr>
            <a:r>
              <a:rPr lang="en-US" dirty="0" smtClean="0"/>
              <a:t> Q(</a:t>
            </a:r>
            <a:r>
              <a:rPr lang="en-US" i="1" dirty="0" smtClean="0"/>
              <a:t>x</a:t>
            </a:r>
            <a:r>
              <a:rPr lang="en-US" dirty="0" smtClean="0"/>
              <a:t>, </a:t>
            </a:r>
            <a:r>
              <a:rPr lang="en-US" dirty="0" smtClean="0">
                <a:latin typeface="Cambria Math" pitchFamily="18" charset="0"/>
                <a:ea typeface="Cambria Math" pitchFamily="18" charset="0"/>
              </a:rPr>
              <a:t>3</a:t>
            </a:r>
            <a:r>
              <a:rPr lang="en-US" dirty="0" smtClean="0"/>
              <a:t>, </a:t>
            </a:r>
            <a:r>
              <a:rPr lang="en-US" i="1" dirty="0" smtClean="0"/>
              <a:t>z</a:t>
            </a:r>
            <a:r>
              <a:rPr lang="en-US" dirty="0" smtClean="0"/>
              <a:t>)</a:t>
            </a:r>
          </a:p>
          <a:p>
            <a:pPr lvl="2">
              <a:buNone/>
            </a:pPr>
            <a:r>
              <a:rPr lang="en-US" b="1" dirty="0" smtClean="0"/>
              <a:t> Solution:  Not a Proposition</a:t>
            </a:r>
          </a:p>
          <a:p>
            <a:endParaRPr lang="en-US" dirty="0" smtClean="0"/>
          </a:p>
          <a:p>
            <a:endParaRPr lang="en-US" dirty="0"/>
          </a:p>
        </p:txBody>
      </p:sp>
    </p:spTree>
    <p:custDataLst>
      <p:tags r:id="rId1"/>
    </p:custDataLst>
    <p:extLst>
      <p:ext uri="{BB962C8B-B14F-4D97-AF65-F5344CB8AC3E}">
        <p14:creationId xmlns:p14="http://schemas.microsoft.com/office/powerpoint/2010/main" val="1838621676"/>
      </p:ext>
    </p:extLst>
  </p:cSld>
  <p:clrMapOvr>
    <a:masterClrMapping/>
  </p:clrMapOvr>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Compound Expressions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Connectives from propositional logic carry over to predicate logic. </a:t>
            </a:r>
          </a:p>
          <a:p>
            <a:r>
              <a:rPr lang="en-US" dirty="0" smtClean="0"/>
              <a:t>If </a:t>
            </a:r>
            <a:r>
              <a:rPr lang="en-US" i="1" dirty="0" smtClean="0"/>
              <a:t>P(x)</a:t>
            </a:r>
            <a:r>
              <a:rPr lang="en-US" dirty="0" smtClean="0"/>
              <a:t> denotes  “</a:t>
            </a:r>
            <a:r>
              <a:rPr lang="en-US" i="1" dirty="0" smtClean="0"/>
              <a:t>x</a:t>
            </a:r>
            <a:r>
              <a:rPr lang="en-US" dirty="0" smtClean="0"/>
              <a:t> &gt; </a:t>
            </a:r>
            <a:r>
              <a:rPr lang="en-US" dirty="0" smtClean="0">
                <a:latin typeface="Cambria Math" pitchFamily="18" charset="0"/>
                <a:ea typeface="Cambria Math" pitchFamily="18" charset="0"/>
              </a:rPr>
              <a:t>0,”</a:t>
            </a:r>
            <a:r>
              <a:rPr lang="en-US" dirty="0" smtClean="0"/>
              <a:t> find these truth values:</a:t>
            </a:r>
          </a:p>
          <a:p>
            <a:pPr lvl="1">
              <a:buNone/>
            </a:pPr>
            <a:r>
              <a:rPr lang="en-US" dirty="0" smtClean="0"/>
              <a:t>P(</a:t>
            </a:r>
            <a:r>
              <a:rPr lang="en-US" dirty="0" smtClean="0">
                <a:latin typeface="Cambria Math" pitchFamily="18" charset="0"/>
                <a:ea typeface="Cambria Math" pitchFamily="18" charset="0"/>
              </a:rPr>
              <a:t>3</a:t>
            </a:r>
            <a:r>
              <a:rPr lang="en-US" dirty="0" smtClean="0"/>
              <a:t>) </a:t>
            </a:r>
            <a:r>
              <a:rPr lang="en-US" dirty="0" smtClean="0">
                <a:latin typeface="Cambria Math"/>
                <a:ea typeface="Cambria Math"/>
              </a:rPr>
              <a:t>∨ P(-1)      </a:t>
            </a:r>
            <a:r>
              <a:rPr lang="en-US" b="1" dirty="0" smtClean="0">
                <a:latin typeface="Cambria Math"/>
                <a:ea typeface="Cambria Math"/>
              </a:rPr>
              <a:t>Solution</a:t>
            </a:r>
            <a:r>
              <a:rPr lang="en-US" dirty="0" smtClean="0">
                <a:latin typeface="Cambria Math"/>
                <a:ea typeface="Cambria Math"/>
              </a:rPr>
              <a:t>: T</a:t>
            </a:r>
          </a:p>
          <a:p>
            <a:pPr lvl="1">
              <a:buNone/>
            </a:pPr>
            <a:r>
              <a:rPr lang="en-US" dirty="0" smtClean="0"/>
              <a:t>P(</a:t>
            </a:r>
            <a:r>
              <a:rPr lang="en-US" dirty="0" smtClean="0">
                <a:latin typeface="Cambria Math" pitchFamily="18" charset="0"/>
                <a:ea typeface="Cambria Math" pitchFamily="18" charset="0"/>
              </a:rPr>
              <a:t>3</a:t>
            </a:r>
            <a:r>
              <a:rPr lang="en-US" dirty="0" smtClean="0"/>
              <a:t>) </a:t>
            </a:r>
            <a:r>
              <a:rPr lang="en-US" dirty="0" smtClean="0">
                <a:latin typeface="Cambria Math"/>
                <a:ea typeface="Cambria Math"/>
              </a:rPr>
              <a:t>∧ P(-1)      </a:t>
            </a:r>
            <a:r>
              <a:rPr lang="en-US" b="1" dirty="0" smtClean="0">
                <a:latin typeface="Cambria Math"/>
                <a:ea typeface="Cambria Math"/>
              </a:rPr>
              <a:t>Solution</a:t>
            </a:r>
            <a:r>
              <a:rPr lang="en-US" dirty="0" smtClean="0">
                <a:latin typeface="Cambria Math"/>
                <a:ea typeface="Cambria Math"/>
              </a:rPr>
              <a:t>: F</a:t>
            </a:r>
          </a:p>
          <a:p>
            <a:pPr lvl="1">
              <a:buNone/>
            </a:pPr>
            <a:r>
              <a:rPr lang="en-US" dirty="0" smtClean="0"/>
              <a:t>P(</a:t>
            </a:r>
            <a:r>
              <a:rPr lang="en-US" dirty="0" smtClean="0">
                <a:latin typeface="Cambria Math" pitchFamily="18" charset="0"/>
                <a:ea typeface="Cambria Math" pitchFamily="18" charset="0"/>
              </a:rPr>
              <a:t>3</a:t>
            </a:r>
            <a:r>
              <a:rPr lang="en-US" dirty="0" smtClean="0"/>
              <a:t>) </a:t>
            </a:r>
            <a:r>
              <a:rPr lang="en-US" dirty="0" smtClean="0">
                <a:latin typeface="Cambria Math"/>
                <a:ea typeface="Cambria Math"/>
              </a:rPr>
              <a:t>→ P(-1)     </a:t>
            </a:r>
            <a:r>
              <a:rPr lang="en-US" b="1" dirty="0" smtClean="0">
                <a:latin typeface="Cambria Math"/>
                <a:ea typeface="Cambria Math"/>
              </a:rPr>
              <a:t>Solution</a:t>
            </a:r>
            <a:r>
              <a:rPr lang="en-US" dirty="0" smtClean="0">
                <a:latin typeface="Cambria Math"/>
                <a:ea typeface="Cambria Math"/>
              </a:rPr>
              <a:t>: F</a:t>
            </a:r>
          </a:p>
          <a:p>
            <a:pPr lvl="1">
              <a:buNone/>
            </a:pPr>
            <a:r>
              <a:rPr lang="en-US" dirty="0" smtClean="0"/>
              <a:t>P(</a:t>
            </a:r>
            <a:r>
              <a:rPr lang="en-US" dirty="0" smtClean="0">
                <a:latin typeface="Cambria Math" pitchFamily="18" charset="0"/>
                <a:ea typeface="Cambria Math" pitchFamily="18" charset="0"/>
              </a:rPr>
              <a:t>3</a:t>
            </a:r>
            <a:r>
              <a:rPr lang="en-US" dirty="0" smtClean="0"/>
              <a:t>) </a:t>
            </a:r>
            <a:r>
              <a:rPr lang="en-US" dirty="0" smtClean="0">
                <a:latin typeface="Cambria Math"/>
                <a:ea typeface="Cambria Math"/>
              </a:rPr>
              <a:t>→ P(1)     </a:t>
            </a:r>
            <a:r>
              <a:rPr lang="en-US" b="1" dirty="0" smtClean="0">
                <a:latin typeface="Cambria Math"/>
                <a:ea typeface="Cambria Math"/>
              </a:rPr>
              <a:t>Solution</a:t>
            </a:r>
            <a:r>
              <a:rPr lang="en-US" dirty="0" smtClean="0">
                <a:latin typeface="Cambria Math"/>
                <a:ea typeface="Cambria Math"/>
              </a:rPr>
              <a:t>: T</a:t>
            </a:r>
            <a:endParaRPr lang="en-US" dirty="0" smtClean="0"/>
          </a:p>
          <a:p>
            <a:r>
              <a:rPr lang="en-US" dirty="0" smtClean="0"/>
              <a:t>Expressions with variables are not propositions and therefore do not have truth values.  For example,</a:t>
            </a:r>
          </a:p>
          <a:p>
            <a:pPr lvl="1">
              <a:buNone/>
            </a:pPr>
            <a:r>
              <a:rPr lang="en-US" dirty="0" smtClean="0"/>
              <a:t>P(</a:t>
            </a:r>
            <a:r>
              <a:rPr lang="en-US" dirty="0" smtClean="0">
                <a:latin typeface="Cambria Math" pitchFamily="18" charset="0"/>
                <a:ea typeface="Cambria Math" pitchFamily="18" charset="0"/>
              </a:rPr>
              <a:t>3</a:t>
            </a:r>
            <a:r>
              <a:rPr lang="en-US" dirty="0" smtClean="0"/>
              <a:t>) </a:t>
            </a:r>
            <a:r>
              <a:rPr lang="en-US" dirty="0" smtClean="0">
                <a:latin typeface="Cambria Math"/>
                <a:ea typeface="Cambria Math"/>
              </a:rPr>
              <a:t>∧ P(</a:t>
            </a:r>
            <a:r>
              <a:rPr lang="en-US" i="1" dirty="0" smtClean="0">
                <a:latin typeface="Cambria Math"/>
                <a:ea typeface="Cambria Math"/>
              </a:rPr>
              <a:t>y</a:t>
            </a:r>
            <a:r>
              <a:rPr lang="en-US" dirty="0" smtClean="0">
                <a:latin typeface="Cambria Math"/>
                <a:ea typeface="Cambria Math"/>
              </a:rPr>
              <a:t>)      </a:t>
            </a:r>
          </a:p>
          <a:p>
            <a:pPr lvl="1">
              <a:buNone/>
            </a:pPr>
            <a:r>
              <a:rPr lang="en-US" dirty="0" smtClean="0"/>
              <a:t>P(</a:t>
            </a:r>
            <a:r>
              <a:rPr lang="en-US" i="1" dirty="0" smtClean="0">
                <a:latin typeface="Cambria Math" pitchFamily="18" charset="0"/>
                <a:ea typeface="Cambria Math" pitchFamily="18" charset="0"/>
              </a:rPr>
              <a:t>x</a:t>
            </a:r>
            <a:r>
              <a:rPr lang="en-US" dirty="0" smtClean="0"/>
              <a:t>) </a:t>
            </a:r>
            <a:r>
              <a:rPr lang="en-US" dirty="0" smtClean="0">
                <a:latin typeface="Cambria Math"/>
                <a:ea typeface="Cambria Math"/>
              </a:rPr>
              <a:t>→ P(</a:t>
            </a:r>
            <a:r>
              <a:rPr lang="en-US" i="1" dirty="0" smtClean="0">
                <a:latin typeface="Cambria Math"/>
                <a:ea typeface="Cambria Math"/>
              </a:rPr>
              <a:t>y</a:t>
            </a:r>
            <a:r>
              <a:rPr lang="en-US" dirty="0" smtClean="0">
                <a:latin typeface="Cambria Math"/>
                <a:ea typeface="Cambria Math"/>
              </a:rPr>
              <a:t>)     </a:t>
            </a:r>
          </a:p>
          <a:p>
            <a:r>
              <a:rPr lang="en-US" dirty="0" smtClean="0"/>
              <a:t>When used with quantifiers (to be introduced next), these expressions (propositional functions) become propositions.</a:t>
            </a:r>
          </a:p>
          <a:p>
            <a:pPr lvl="1"/>
            <a:endParaRPr lang="en-US" dirty="0" smtClean="0"/>
          </a:p>
          <a:p>
            <a:pPr lvl="1"/>
            <a:endParaRPr lang="en-US" dirty="0"/>
          </a:p>
        </p:txBody>
      </p:sp>
    </p:spTree>
    <p:extLst>
      <p:ext uri="{BB962C8B-B14F-4D97-AF65-F5344CB8AC3E}">
        <p14:creationId xmlns:p14="http://schemas.microsoft.com/office/powerpoint/2010/main" val="2482983465"/>
      </p:ext>
    </p:extLst>
  </p:cSld>
  <p:clrMapOvr>
    <a:masterClrMapping/>
  </p:clrMapOvr>
  <p:timing>
    <p:tnLst>
      <p:par>
        <p:cTn xmlns:p14="http://schemas.microsoft.com/office/powerpoint/2010/mai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Quantifiers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We need </a:t>
            </a:r>
            <a:r>
              <a:rPr lang="en-US" i="1" dirty="0" smtClean="0"/>
              <a:t>quantifiers</a:t>
            </a:r>
            <a:r>
              <a:rPr lang="en-US" dirty="0" smtClean="0"/>
              <a:t> to express the meaning of English words including </a:t>
            </a:r>
            <a:r>
              <a:rPr lang="en-US" i="1" dirty="0" smtClean="0"/>
              <a:t>all</a:t>
            </a:r>
            <a:r>
              <a:rPr lang="en-US" dirty="0" smtClean="0"/>
              <a:t> and </a:t>
            </a:r>
            <a:r>
              <a:rPr lang="en-US" i="1" dirty="0" smtClean="0"/>
              <a:t>some</a:t>
            </a:r>
            <a:r>
              <a:rPr lang="en-US" dirty="0" smtClean="0"/>
              <a:t>:</a:t>
            </a:r>
          </a:p>
          <a:p>
            <a:pPr lvl="1"/>
            <a:r>
              <a:rPr lang="en-US" dirty="0" smtClean="0"/>
              <a:t>“All men are Mortal.”</a:t>
            </a:r>
          </a:p>
          <a:p>
            <a:pPr lvl="1"/>
            <a:r>
              <a:rPr lang="en-US" dirty="0" smtClean="0"/>
              <a:t>“Some cats do not have fur.”</a:t>
            </a:r>
          </a:p>
          <a:p>
            <a:r>
              <a:rPr lang="en-US" dirty="0" smtClean="0"/>
              <a:t>The two most important quantifiers are:</a:t>
            </a:r>
          </a:p>
          <a:p>
            <a:pPr lvl="1"/>
            <a:r>
              <a:rPr lang="en-US" i="1" dirty="0" smtClean="0"/>
              <a:t>Universal Quantifier, </a:t>
            </a:r>
            <a:r>
              <a:rPr lang="en-US" b="1" dirty="0" smtClean="0">
                <a:sym typeface="Symbol"/>
              </a:rPr>
              <a:t>“</a:t>
            </a:r>
            <a:r>
              <a:rPr lang="en-US" dirty="0" smtClean="0"/>
              <a:t>For all,”   symbol: </a:t>
            </a:r>
            <a:r>
              <a:rPr lang="en-US" sz="2800" b="1" dirty="0" smtClean="0">
                <a:sym typeface="Symbol"/>
              </a:rPr>
              <a:t></a:t>
            </a:r>
            <a:endParaRPr lang="en-US" dirty="0" smtClean="0"/>
          </a:p>
          <a:p>
            <a:pPr lvl="1"/>
            <a:r>
              <a:rPr lang="en-US" i="1" dirty="0" smtClean="0"/>
              <a:t>Existential Quantifier</a:t>
            </a:r>
            <a:r>
              <a:rPr lang="en-US" dirty="0" smtClean="0"/>
              <a:t>, “There exists,”  symbol: </a:t>
            </a:r>
            <a:r>
              <a:rPr lang="en-US" sz="2800" b="1" dirty="0" smtClean="0">
                <a:sym typeface="Symbol"/>
              </a:rPr>
              <a:t></a:t>
            </a:r>
            <a:endParaRPr lang="en-US" dirty="0" smtClean="0"/>
          </a:p>
          <a:p>
            <a:r>
              <a:rPr lang="en-US" dirty="0" smtClean="0"/>
              <a:t>We write  as in </a:t>
            </a:r>
            <a:r>
              <a:rPr lang="en-US" dirty="0" smtClean="0">
                <a:sym typeface="Symbol"/>
              </a:rPr>
              <a:t></a:t>
            </a:r>
            <a:r>
              <a:rPr lang="en-US" i="1" dirty="0" smtClean="0">
                <a:sym typeface="Symbol"/>
              </a:rPr>
              <a:t>x P</a:t>
            </a:r>
            <a:r>
              <a:rPr lang="en-US" dirty="0" smtClean="0">
                <a:sym typeface="Symbol"/>
              </a:rPr>
              <a:t>(</a:t>
            </a:r>
            <a:r>
              <a:rPr lang="en-US" i="1" dirty="0" smtClean="0">
                <a:sym typeface="Symbol"/>
              </a:rPr>
              <a:t>x</a:t>
            </a:r>
            <a:r>
              <a:rPr lang="en-US" dirty="0" smtClean="0">
                <a:sym typeface="Symbol"/>
              </a:rPr>
              <a:t>) and </a:t>
            </a:r>
            <a:r>
              <a:rPr lang="en-US" i="1" dirty="0" smtClean="0">
                <a:sym typeface="Symbol"/>
              </a:rPr>
              <a:t>x P</a:t>
            </a:r>
            <a:r>
              <a:rPr lang="en-US" dirty="0" smtClean="0">
                <a:sym typeface="Symbol"/>
              </a:rPr>
              <a:t>(</a:t>
            </a:r>
            <a:r>
              <a:rPr lang="en-US" i="1" dirty="0" smtClean="0">
                <a:sym typeface="Symbol"/>
              </a:rPr>
              <a:t>x</a:t>
            </a:r>
            <a:r>
              <a:rPr lang="en-US" dirty="0" smtClean="0">
                <a:sym typeface="Symbol"/>
              </a:rPr>
              <a:t>).</a:t>
            </a:r>
          </a:p>
          <a:p>
            <a:r>
              <a:rPr lang="en-US" dirty="0" smtClean="0">
                <a:sym typeface="Symbol"/>
              </a:rPr>
              <a:t></a:t>
            </a:r>
            <a:r>
              <a:rPr lang="en-US" i="1" dirty="0" smtClean="0">
                <a:sym typeface="Symbol"/>
              </a:rPr>
              <a:t>x P</a:t>
            </a:r>
            <a:r>
              <a:rPr lang="en-US" dirty="0" smtClean="0">
                <a:sym typeface="Symbol"/>
              </a:rPr>
              <a:t>(</a:t>
            </a:r>
            <a:r>
              <a:rPr lang="en-US" i="1" dirty="0" smtClean="0">
                <a:sym typeface="Symbol"/>
              </a:rPr>
              <a:t>x</a:t>
            </a:r>
            <a:r>
              <a:rPr lang="en-US" dirty="0" smtClean="0">
                <a:sym typeface="Symbol"/>
              </a:rPr>
              <a:t>) asserts </a:t>
            </a:r>
            <a:r>
              <a:rPr lang="en-US" i="1" dirty="0" smtClean="0">
                <a:sym typeface="Symbol"/>
              </a:rPr>
              <a:t>P</a:t>
            </a:r>
            <a:r>
              <a:rPr lang="en-US" dirty="0" smtClean="0">
                <a:sym typeface="Symbol"/>
              </a:rPr>
              <a:t>(</a:t>
            </a:r>
            <a:r>
              <a:rPr lang="en-US" i="1" dirty="0" smtClean="0">
                <a:sym typeface="Symbol"/>
              </a:rPr>
              <a:t>x</a:t>
            </a:r>
            <a:r>
              <a:rPr lang="en-US" dirty="0" smtClean="0">
                <a:sym typeface="Symbol"/>
              </a:rPr>
              <a:t>) is true for </a:t>
            </a:r>
            <a:r>
              <a:rPr lang="en-US" u="sng" dirty="0" smtClean="0">
                <a:sym typeface="Symbol"/>
              </a:rPr>
              <a:t>every</a:t>
            </a:r>
            <a:r>
              <a:rPr lang="en-US" dirty="0" smtClean="0">
                <a:sym typeface="Symbol"/>
              </a:rPr>
              <a:t> </a:t>
            </a:r>
            <a:r>
              <a:rPr lang="en-US" i="1" dirty="0" smtClean="0">
                <a:sym typeface="Symbol"/>
              </a:rPr>
              <a:t>x</a:t>
            </a:r>
            <a:r>
              <a:rPr lang="en-US" dirty="0" smtClean="0">
                <a:sym typeface="Symbol"/>
              </a:rPr>
              <a:t> in the </a:t>
            </a:r>
            <a:r>
              <a:rPr lang="en-US" i="1" dirty="0" smtClean="0">
                <a:sym typeface="Symbol"/>
              </a:rPr>
              <a:t>domain</a:t>
            </a:r>
            <a:r>
              <a:rPr lang="en-US" dirty="0" smtClean="0">
                <a:sym typeface="Symbol"/>
              </a:rPr>
              <a:t>.</a:t>
            </a:r>
          </a:p>
          <a:p>
            <a:r>
              <a:rPr lang="en-US" dirty="0" smtClean="0">
                <a:sym typeface="Symbol"/>
              </a:rPr>
              <a:t></a:t>
            </a:r>
            <a:r>
              <a:rPr lang="en-US" i="1" dirty="0" smtClean="0">
                <a:sym typeface="Symbol"/>
              </a:rPr>
              <a:t>x P</a:t>
            </a:r>
            <a:r>
              <a:rPr lang="en-US" dirty="0" smtClean="0">
                <a:sym typeface="Symbol"/>
              </a:rPr>
              <a:t>(</a:t>
            </a:r>
            <a:r>
              <a:rPr lang="en-US" i="1" dirty="0" smtClean="0">
                <a:sym typeface="Symbol"/>
              </a:rPr>
              <a:t>x</a:t>
            </a:r>
            <a:r>
              <a:rPr lang="en-US" dirty="0" smtClean="0">
                <a:sym typeface="Symbol"/>
              </a:rPr>
              <a:t>) asserts </a:t>
            </a:r>
            <a:r>
              <a:rPr lang="en-US" i="1" dirty="0" smtClean="0">
                <a:sym typeface="Symbol"/>
              </a:rPr>
              <a:t>P</a:t>
            </a:r>
            <a:r>
              <a:rPr lang="en-US" dirty="0" smtClean="0">
                <a:sym typeface="Symbol"/>
              </a:rPr>
              <a:t>(</a:t>
            </a:r>
            <a:r>
              <a:rPr lang="en-US" i="1" dirty="0" smtClean="0">
                <a:sym typeface="Symbol"/>
              </a:rPr>
              <a:t>x</a:t>
            </a:r>
            <a:r>
              <a:rPr lang="en-US" dirty="0" smtClean="0">
                <a:sym typeface="Symbol"/>
              </a:rPr>
              <a:t>) is true for </a:t>
            </a:r>
            <a:r>
              <a:rPr lang="en-US" u="sng" dirty="0" smtClean="0">
                <a:sym typeface="Symbol"/>
              </a:rPr>
              <a:t>some</a:t>
            </a:r>
            <a:r>
              <a:rPr lang="en-US" dirty="0" smtClean="0">
                <a:sym typeface="Symbol"/>
              </a:rPr>
              <a:t> </a:t>
            </a:r>
            <a:r>
              <a:rPr lang="en-US" i="1" dirty="0" smtClean="0">
                <a:sym typeface="Symbol"/>
              </a:rPr>
              <a:t>x</a:t>
            </a:r>
            <a:r>
              <a:rPr lang="en-US" dirty="0" smtClean="0">
                <a:sym typeface="Symbol"/>
              </a:rPr>
              <a:t> in the </a:t>
            </a:r>
            <a:r>
              <a:rPr lang="en-US" i="1" dirty="0" smtClean="0">
                <a:sym typeface="Symbol"/>
              </a:rPr>
              <a:t>domain</a:t>
            </a:r>
            <a:r>
              <a:rPr lang="en-US" dirty="0" smtClean="0">
                <a:sym typeface="Symbol"/>
              </a:rPr>
              <a:t>.</a:t>
            </a:r>
          </a:p>
          <a:p>
            <a:r>
              <a:rPr lang="en-US" dirty="0" smtClean="0">
                <a:sym typeface="Symbol"/>
              </a:rPr>
              <a:t>The quantifiers are said to bind the variable </a:t>
            </a:r>
            <a:r>
              <a:rPr lang="en-US" i="1" dirty="0" smtClean="0">
                <a:sym typeface="Symbol"/>
              </a:rPr>
              <a:t>x </a:t>
            </a:r>
            <a:r>
              <a:rPr lang="en-US" dirty="0" smtClean="0">
                <a:sym typeface="Symbol"/>
              </a:rPr>
              <a:t>in these expressions. </a:t>
            </a:r>
          </a:p>
          <a:p>
            <a:pPr lvl="1"/>
            <a:endParaRPr lang="en-US" dirty="0" smtClean="0"/>
          </a:p>
          <a:p>
            <a:pPr lvl="1"/>
            <a:endParaRPr lang="en-US" dirty="0"/>
          </a:p>
        </p:txBody>
      </p:sp>
      <p:pic>
        <p:nvPicPr>
          <p:cNvPr id="4" name="Picture 3" descr="0109.jpg"/>
          <p:cNvPicPr>
            <a:picLocks noChangeAspect="1"/>
          </p:cNvPicPr>
          <p:nvPr/>
        </p:nvPicPr>
        <p:blipFill>
          <a:blip r:embed="rId2" cstate="print"/>
          <a:stretch>
            <a:fillRect/>
          </a:stretch>
        </p:blipFill>
        <p:spPr>
          <a:xfrm>
            <a:off x="6248400" y="304800"/>
            <a:ext cx="890778" cy="1030224"/>
          </a:xfrm>
          <a:prstGeom prst="rect">
            <a:avLst/>
          </a:prstGeom>
        </p:spPr>
      </p:pic>
      <p:sp>
        <p:nvSpPr>
          <p:cNvPr id="5" name="TextBox 4"/>
          <p:cNvSpPr txBox="1"/>
          <p:nvPr/>
        </p:nvSpPr>
        <p:spPr>
          <a:xfrm>
            <a:off x="5334000" y="1371600"/>
            <a:ext cx="2895600" cy="369332"/>
          </a:xfrm>
          <a:prstGeom prst="rect">
            <a:avLst/>
          </a:prstGeom>
          <a:noFill/>
        </p:spPr>
        <p:txBody>
          <a:bodyPr wrap="square" rtlCol="0">
            <a:spAutoFit/>
          </a:bodyPr>
          <a:lstStyle/>
          <a:p>
            <a:r>
              <a:rPr lang="en-US" dirty="0" smtClean="0"/>
              <a:t>Charles Peirce (1839-1914)</a:t>
            </a:r>
            <a:endParaRPr lang="en-US" dirty="0"/>
          </a:p>
        </p:txBody>
      </p:sp>
    </p:spTree>
    <p:extLst>
      <p:ext uri="{BB962C8B-B14F-4D97-AF65-F5344CB8AC3E}">
        <p14:creationId xmlns:p14="http://schemas.microsoft.com/office/powerpoint/2010/main" val="2520264236"/>
      </p:ext>
    </p:extLst>
  </p:cSld>
  <p:clrMapOvr>
    <a:masterClrMapping/>
  </p:clrMapOvr>
  <p:timing>
    <p:tnLst>
      <p:par>
        <p:cTn xmlns:p14="http://schemas.microsoft.com/office/powerpoint/2010/mai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Universal Quantifier</a:t>
            </a:r>
            <a:endParaRPr lang="en-US" dirty="0"/>
          </a:p>
        </p:txBody>
      </p:sp>
      <p:sp>
        <p:nvSpPr>
          <p:cNvPr id="3" name="Content Placeholder 2"/>
          <p:cNvSpPr>
            <a:spLocks noGrp="1"/>
          </p:cNvSpPr>
          <p:nvPr>
            <p:ph idx="1"/>
          </p:nvPr>
        </p:nvSpPr>
        <p:spPr/>
        <p:txBody>
          <a:bodyPr>
            <a:normAutofit/>
          </a:bodyPr>
          <a:lstStyle/>
          <a:p>
            <a:pPr marL="274320" lvl="1" indent="-274320">
              <a:buClr>
                <a:schemeClr val="accent3"/>
              </a:buClr>
              <a:buSzPct val="95000"/>
            </a:pPr>
            <a:r>
              <a:rPr lang="en-US" dirty="0" smtClean="0">
                <a:sym typeface="Symbol"/>
              </a:rPr>
              <a:t></a:t>
            </a:r>
            <a:r>
              <a:rPr lang="en-US" i="1" dirty="0" smtClean="0">
                <a:sym typeface="Symbol"/>
              </a:rPr>
              <a:t>x P</a:t>
            </a:r>
            <a:r>
              <a:rPr lang="en-US" dirty="0" smtClean="0">
                <a:sym typeface="Symbol"/>
              </a:rPr>
              <a:t>(</a:t>
            </a:r>
            <a:r>
              <a:rPr lang="en-US" i="1" dirty="0" smtClean="0">
                <a:sym typeface="Symbol"/>
              </a:rPr>
              <a:t>x</a:t>
            </a:r>
            <a:r>
              <a:rPr lang="en-US" dirty="0" smtClean="0">
                <a:sym typeface="Symbol"/>
              </a:rPr>
              <a:t>)</a:t>
            </a:r>
            <a:r>
              <a:rPr lang="en-US" i="1" dirty="0" smtClean="0"/>
              <a:t>  </a:t>
            </a:r>
            <a:r>
              <a:rPr lang="en-US" dirty="0" smtClean="0"/>
              <a:t>is read as </a:t>
            </a:r>
            <a:r>
              <a:rPr lang="en-US" i="1" dirty="0" smtClean="0"/>
              <a:t>“</a:t>
            </a:r>
            <a:r>
              <a:rPr lang="en-US" dirty="0" smtClean="0"/>
              <a:t>For all </a:t>
            </a:r>
            <a:r>
              <a:rPr lang="en-US" i="1" dirty="0" smtClean="0"/>
              <a:t>x</a:t>
            </a:r>
            <a:r>
              <a:rPr lang="en-US" dirty="0" smtClean="0"/>
              <a:t>, P(</a:t>
            </a:r>
            <a:r>
              <a:rPr lang="en-US" i="1" dirty="0" smtClean="0"/>
              <a:t>x</a:t>
            </a:r>
            <a:r>
              <a:rPr lang="en-US" dirty="0" smtClean="0"/>
              <a:t>)” or “For every </a:t>
            </a:r>
            <a:r>
              <a:rPr lang="en-US" i="1" dirty="0" smtClean="0"/>
              <a:t>x</a:t>
            </a:r>
            <a:r>
              <a:rPr lang="en-US" dirty="0" smtClean="0"/>
              <a:t>, P(</a:t>
            </a:r>
            <a:r>
              <a:rPr lang="en-US" i="1" dirty="0" smtClean="0"/>
              <a:t>x</a:t>
            </a:r>
            <a:r>
              <a:rPr lang="en-US" dirty="0" smtClean="0"/>
              <a:t>)”</a:t>
            </a:r>
          </a:p>
          <a:p>
            <a:pPr lvl="1">
              <a:buNone/>
            </a:pPr>
            <a:r>
              <a:rPr lang="en-US" b="1" dirty="0" smtClean="0"/>
              <a:t>Examples</a:t>
            </a:r>
            <a:r>
              <a:rPr lang="en-US" dirty="0" smtClean="0"/>
              <a:t>:</a:t>
            </a:r>
          </a:p>
          <a:p>
            <a:pPr marL="1124712" lvl="2" indent="-457200">
              <a:buFont typeface="+mj-lt"/>
              <a:buAutoNum type="arabicParenR"/>
            </a:pPr>
            <a:r>
              <a:rPr lang="en-US" i="1" dirty="0" smtClean="0"/>
              <a:t> </a:t>
            </a:r>
            <a:r>
              <a:rPr lang="en-US" dirty="0" smtClean="0"/>
              <a:t>If</a:t>
            </a:r>
            <a:r>
              <a:rPr lang="en-US" i="1" dirty="0" smtClean="0"/>
              <a:t> P(x)</a:t>
            </a:r>
            <a:r>
              <a:rPr lang="en-US" dirty="0" smtClean="0"/>
              <a:t> denotes  “</a:t>
            </a:r>
            <a:r>
              <a:rPr lang="en-US" i="1" dirty="0" smtClean="0"/>
              <a:t>x</a:t>
            </a:r>
            <a:r>
              <a:rPr lang="en-US" dirty="0" smtClean="0"/>
              <a:t> &gt; </a:t>
            </a:r>
            <a:r>
              <a:rPr lang="en-US" dirty="0" smtClean="0">
                <a:latin typeface="Cambria Math" pitchFamily="18" charset="0"/>
                <a:ea typeface="Cambria Math" pitchFamily="18" charset="0"/>
              </a:rPr>
              <a:t>0” and </a:t>
            </a:r>
            <a:r>
              <a:rPr lang="en-US" i="1" dirty="0" smtClean="0">
                <a:latin typeface="Cambria Math" pitchFamily="18" charset="0"/>
                <a:ea typeface="Cambria Math" pitchFamily="18" charset="0"/>
              </a:rPr>
              <a:t>U</a:t>
            </a:r>
            <a:r>
              <a:rPr lang="en-US" dirty="0" smtClean="0">
                <a:latin typeface="Cambria Math" pitchFamily="18" charset="0"/>
                <a:ea typeface="Cambria Math" pitchFamily="18" charset="0"/>
              </a:rPr>
              <a:t> is the integers, then </a:t>
            </a:r>
            <a:r>
              <a:rPr lang="en-US" dirty="0" smtClean="0">
                <a:sym typeface="Symbol"/>
              </a:rPr>
              <a:t></a:t>
            </a:r>
            <a:r>
              <a:rPr lang="en-US" i="1" dirty="0" smtClean="0">
                <a:sym typeface="Symbol"/>
              </a:rPr>
              <a:t>x P</a:t>
            </a:r>
            <a:r>
              <a:rPr lang="en-US" dirty="0" smtClean="0">
                <a:sym typeface="Symbol"/>
              </a:rPr>
              <a:t>(</a:t>
            </a:r>
            <a:r>
              <a:rPr lang="en-US" i="1" dirty="0" smtClean="0">
                <a:sym typeface="Symbol"/>
              </a:rPr>
              <a:t>x</a:t>
            </a:r>
            <a:r>
              <a:rPr lang="en-US" dirty="0" smtClean="0">
                <a:sym typeface="Symbol"/>
              </a:rPr>
              <a:t>) is false.</a:t>
            </a:r>
          </a:p>
          <a:p>
            <a:pPr marL="1124712" lvl="2" indent="-457200">
              <a:buFont typeface="+mj-lt"/>
              <a:buAutoNum type="arabicParenR"/>
            </a:pPr>
            <a:r>
              <a:rPr lang="en-US" dirty="0" smtClean="0"/>
              <a:t>If</a:t>
            </a:r>
            <a:r>
              <a:rPr lang="en-US" i="1" dirty="0" smtClean="0"/>
              <a:t> P(x)</a:t>
            </a:r>
            <a:r>
              <a:rPr lang="en-US" dirty="0" smtClean="0"/>
              <a:t> denotes  “</a:t>
            </a:r>
            <a:r>
              <a:rPr lang="en-US" i="1" dirty="0" smtClean="0"/>
              <a:t>x</a:t>
            </a:r>
            <a:r>
              <a:rPr lang="en-US" dirty="0" smtClean="0"/>
              <a:t> &gt; </a:t>
            </a:r>
            <a:r>
              <a:rPr lang="en-US" dirty="0" smtClean="0">
                <a:latin typeface="Cambria Math" pitchFamily="18" charset="0"/>
                <a:ea typeface="Cambria Math" pitchFamily="18" charset="0"/>
              </a:rPr>
              <a:t>0” and </a:t>
            </a:r>
            <a:r>
              <a:rPr lang="en-US" i="1" dirty="0" smtClean="0">
                <a:latin typeface="Cambria Math" pitchFamily="18" charset="0"/>
                <a:ea typeface="Cambria Math" pitchFamily="18" charset="0"/>
              </a:rPr>
              <a:t>U</a:t>
            </a:r>
            <a:r>
              <a:rPr lang="en-US" dirty="0" smtClean="0">
                <a:latin typeface="Cambria Math" pitchFamily="18" charset="0"/>
                <a:ea typeface="Cambria Math" pitchFamily="18" charset="0"/>
              </a:rPr>
              <a:t>  is the positive integers, then     </a:t>
            </a:r>
            <a:r>
              <a:rPr lang="en-US" dirty="0" smtClean="0">
                <a:sym typeface="Symbol"/>
              </a:rPr>
              <a:t></a:t>
            </a:r>
            <a:r>
              <a:rPr lang="en-US" i="1" dirty="0" smtClean="0">
                <a:sym typeface="Symbol"/>
              </a:rPr>
              <a:t>x P</a:t>
            </a:r>
            <a:r>
              <a:rPr lang="en-US" dirty="0" smtClean="0">
                <a:sym typeface="Symbol"/>
              </a:rPr>
              <a:t>(</a:t>
            </a:r>
            <a:r>
              <a:rPr lang="en-US" i="1" dirty="0" smtClean="0">
                <a:sym typeface="Symbol"/>
              </a:rPr>
              <a:t>x</a:t>
            </a:r>
            <a:r>
              <a:rPr lang="en-US" dirty="0" smtClean="0">
                <a:sym typeface="Symbol"/>
              </a:rPr>
              <a:t>) is true.</a:t>
            </a:r>
          </a:p>
          <a:p>
            <a:pPr marL="1124712" lvl="2" indent="-457200">
              <a:buFont typeface="+mj-lt"/>
              <a:buAutoNum type="arabicParenR"/>
            </a:pPr>
            <a:r>
              <a:rPr lang="en-US" dirty="0" smtClean="0"/>
              <a:t>If</a:t>
            </a:r>
            <a:r>
              <a:rPr lang="en-US" i="1" dirty="0" smtClean="0"/>
              <a:t> P(x)</a:t>
            </a:r>
            <a:r>
              <a:rPr lang="en-US" dirty="0" smtClean="0"/>
              <a:t> denotes  “</a:t>
            </a:r>
            <a:r>
              <a:rPr lang="en-US" i="1" dirty="0" smtClean="0"/>
              <a:t>x</a:t>
            </a:r>
            <a:r>
              <a:rPr lang="en-US" dirty="0" smtClean="0"/>
              <a:t> is even</a:t>
            </a:r>
            <a:r>
              <a:rPr lang="en-US" dirty="0" smtClean="0">
                <a:latin typeface="Cambria Math" pitchFamily="18" charset="0"/>
                <a:ea typeface="Cambria Math" pitchFamily="18" charset="0"/>
              </a:rPr>
              <a:t>” and </a:t>
            </a:r>
            <a:r>
              <a:rPr lang="en-US" i="1" dirty="0" smtClean="0">
                <a:latin typeface="Cambria Math" pitchFamily="18" charset="0"/>
                <a:ea typeface="Cambria Math" pitchFamily="18" charset="0"/>
              </a:rPr>
              <a:t>U</a:t>
            </a:r>
            <a:r>
              <a:rPr lang="en-US" dirty="0" smtClean="0">
                <a:latin typeface="Cambria Math" pitchFamily="18" charset="0"/>
                <a:ea typeface="Cambria Math" pitchFamily="18" charset="0"/>
              </a:rPr>
              <a:t>  is the integers,  then </a:t>
            </a:r>
            <a:r>
              <a:rPr lang="en-US" dirty="0" smtClean="0">
                <a:sym typeface="Symbol"/>
              </a:rPr>
              <a:t> </a:t>
            </a:r>
            <a:r>
              <a:rPr lang="en-US" i="1" dirty="0" smtClean="0">
                <a:sym typeface="Symbol"/>
              </a:rPr>
              <a:t>x P</a:t>
            </a:r>
            <a:r>
              <a:rPr lang="en-US" dirty="0" smtClean="0">
                <a:sym typeface="Symbol"/>
              </a:rPr>
              <a:t>(</a:t>
            </a:r>
            <a:r>
              <a:rPr lang="en-US" i="1" dirty="0" smtClean="0">
                <a:sym typeface="Symbol"/>
              </a:rPr>
              <a:t>x</a:t>
            </a:r>
            <a:r>
              <a:rPr lang="en-US" dirty="0" smtClean="0">
                <a:sym typeface="Symbol"/>
              </a:rPr>
              <a:t>) is false.</a:t>
            </a:r>
          </a:p>
          <a:p>
            <a:pPr lvl="2"/>
            <a:endParaRPr lang="en-US" dirty="0" smtClean="0"/>
          </a:p>
          <a:p>
            <a:pPr lvl="2"/>
            <a:endParaRPr lang="en-US" dirty="0" smtClean="0"/>
          </a:p>
          <a:p>
            <a:pPr lvl="2"/>
            <a:endParaRPr lang="en-US" dirty="0"/>
          </a:p>
        </p:txBody>
      </p:sp>
    </p:spTree>
    <p:extLst>
      <p:ext uri="{BB962C8B-B14F-4D97-AF65-F5344CB8AC3E}">
        <p14:creationId xmlns:p14="http://schemas.microsoft.com/office/powerpoint/2010/main" val="2752098146"/>
      </p:ext>
    </p:extLst>
  </p:cSld>
  <p:clrMapOvr>
    <a:masterClrMapping/>
  </p:clrMapOvr>
  <p:timing>
    <p:tnLst>
      <p:par>
        <p:cTn xmlns:p14="http://schemas.microsoft.com/office/powerpoint/2010/mai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Existential Quantifier</a:t>
            </a:r>
            <a:endParaRPr lang="en-US" dirty="0"/>
          </a:p>
        </p:txBody>
      </p:sp>
      <p:sp>
        <p:nvSpPr>
          <p:cNvPr id="3" name="Content Placeholder 2"/>
          <p:cNvSpPr>
            <a:spLocks noGrp="1"/>
          </p:cNvSpPr>
          <p:nvPr>
            <p:ph idx="1"/>
          </p:nvPr>
        </p:nvSpPr>
        <p:spPr/>
        <p:txBody>
          <a:bodyPr>
            <a:normAutofit/>
          </a:bodyPr>
          <a:lstStyle/>
          <a:p>
            <a:r>
              <a:rPr lang="en-US" dirty="0" smtClean="0">
                <a:sym typeface="Symbol"/>
              </a:rPr>
              <a:t></a:t>
            </a:r>
            <a:r>
              <a:rPr lang="en-US" i="1" dirty="0" smtClean="0">
                <a:sym typeface="Symbol"/>
              </a:rPr>
              <a:t>x P</a:t>
            </a:r>
            <a:r>
              <a:rPr lang="en-US" dirty="0" smtClean="0">
                <a:sym typeface="Symbol"/>
              </a:rPr>
              <a:t>(</a:t>
            </a:r>
            <a:r>
              <a:rPr lang="en-US" i="1" dirty="0" smtClean="0">
                <a:sym typeface="Symbol"/>
              </a:rPr>
              <a:t>x</a:t>
            </a:r>
            <a:r>
              <a:rPr lang="en-US" dirty="0" smtClean="0">
                <a:sym typeface="Symbol"/>
              </a:rPr>
              <a:t>) is read as </a:t>
            </a:r>
            <a:r>
              <a:rPr lang="en-US" i="1" dirty="0" smtClean="0"/>
              <a:t>“</a:t>
            </a:r>
            <a:r>
              <a:rPr lang="en-US" dirty="0" smtClean="0"/>
              <a:t>For some </a:t>
            </a:r>
            <a:r>
              <a:rPr lang="en-US" i="1" dirty="0" smtClean="0"/>
              <a:t>x</a:t>
            </a:r>
            <a:r>
              <a:rPr lang="en-US" dirty="0" smtClean="0"/>
              <a:t>, P(</a:t>
            </a:r>
            <a:r>
              <a:rPr lang="en-US" i="1" dirty="0" smtClean="0"/>
              <a:t>x</a:t>
            </a:r>
            <a:r>
              <a:rPr lang="en-US" dirty="0" smtClean="0"/>
              <a:t>)”,  or as “There is an </a:t>
            </a:r>
            <a:r>
              <a:rPr lang="en-US" i="1" dirty="0" smtClean="0"/>
              <a:t>x</a:t>
            </a:r>
            <a:r>
              <a:rPr lang="en-US" dirty="0" smtClean="0"/>
              <a:t> such that P(</a:t>
            </a:r>
            <a:r>
              <a:rPr lang="en-US" i="1" dirty="0" smtClean="0"/>
              <a:t>x</a:t>
            </a:r>
            <a:r>
              <a:rPr lang="en-US" dirty="0" smtClean="0"/>
              <a:t>),”  or “For at least one </a:t>
            </a:r>
            <a:r>
              <a:rPr lang="en-US" i="1" dirty="0" smtClean="0"/>
              <a:t>x</a:t>
            </a:r>
            <a:r>
              <a:rPr lang="en-US" dirty="0" smtClean="0"/>
              <a:t>, P(</a:t>
            </a:r>
            <a:r>
              <a:rPr lang="en-US" i="1" dirty="0" smtClean="0"/>
              <a:t>x</a:t>
            </a:r>
            <a:r>
              <a:rPr lang="en-US" dirty="0" smtClean="0"/>
              <a:t>).” </a:t>
            </a:r>
          </a:p>
          <a:p>
            <a:pPr lvl="1">
              <a:buNone/>
            </a:pPr>
            <a:r>
              <a:rPr lang="en-US" b="1" dirty="0" smtClean="0"/>
              <a:t>Examples</a:t>
            </a:r>
            <a:r>
              <a:rPr lang="en-US" dirty="0" smtClean="0"/>
              <a:t>:</a:t>
            </a:r>
          </a:p>
          <a:p>
            <a:pPr marL="1124712" lvl="2" indent="-457200">
              <a:buFont typeface="+mj-lt"/>
              <a:buAutoNum type="arabicPeriod"/>
            </a:pPr>
            <a:r>
              <a:rPr lang="en-US" i="1" dirty="0" smtClean="0"/>
              <a:t> </a:t>
            </a:r>
            <a:r>
              <a:rPr lang="en-US" dirty="0" smtClean="0"/>
              <a:t>If</a:t>
            </a:r>
            <a:r>
              <a:rPr lang="en-US" i="1" dirty="0" smtClean="0"/>
              <a:t> P(x)</a:t>
            </a:r>
            <a:r>
              <a:rPr lang="en-US" dirty="0" smtClean="0"/>
              <a:t> denotes  “</a:t>
            </a:r>
            <a:r>
              <a:rPr lang="en-US" i="1" dirty="0" smtClean="0"/>
              <a:t>x</a:t>
            </a:r>
            <a:r>
              <a:rPr lang="en-US" dirty="0" smtClean="0"/>
              <a:t> &gt; </a:t>
            </a:r>
            <a:r>
              <a:rPr lang="en-US" dirty="0" smtClean="0">
                <a:latin typeface="Cambria Math" pitchFamily="18" charset="0"/>
                <a:ea typeface="Cambria Math" pitchFamily="18" charset="0"/>
              </a:rPr>
              <a:t>0” and </a:t>
            </a:r>
            <a:r>
              <a:rPr lang="en-US" i="1" dirty="0" smtClean="0">
                <a:latin typeface="Cambria Math" pitchFamily="18" charset="0"/>
                <a:ea typeface="Cambria Math" pitchFamily="18" charset="0"/>
              </a:rPr>
              <a:t>U</a:t>
            </a:r>
            <a:r>
              <a:rPr lang="en-US" dirty="0" smtClean="0">
                <a:latin typeface="Cambria Math" pitchFamily="18" charset="0"/>
                <a:ea typeface="Cambria Math" pitchFamily="18" charset="0"/>
              </a:rPr>
              <a:t>  is the integers, then </a:t>
            </a:r>
            <a:r>
              <a:rPr lang="en-US" dirty="0" smtClean="0">
                <a:latin typeface="Cambria Math" pitchFamily="18" charset="0"/>
                <a:ea typeface="Cambria Math" pitchFamily="18" charset="0"/>
                <a:sym typeface="Symbol"/>
              </a:rPr>
              <a:t></a:t>
            </a:r>
            <a:r>
              <a:rPr lang="en-US" i="1" dirty="0" smtClean="0">
                <a:sym typeface="Symbol"/>
              </a:rPr>
              <a:t>x P</a:t>
            </a:r>
            <a:r>
              <a:rPr lang="en-US" dirty="0" smtClean="0">
                <a:sym typeface="Symbol"/>
              </a:rPr>
              <a:t>(</a:t>
            </a:r>
            <a:r>
              <a:rPr lang="en-US" i="1" dirty="0" smtClean="0">
                <a:sym typeface="Symbol"/>
              </a:rPr>
              <a:t>x</a:t>
            </a:r>
            <a:r>
              <a:rPr lang="en-US" dirty="0" smtClean="0">
                <a:sym typeface="Symbol"/>
              </a:rPr>
              <a:t>) is true. It is also true if U is the positive integers.</a:t>
            </a:r>
          </a:p>
          <a:p>
            <a:pPr marL="1124712" lvl="2" indent="-457200">
              <a:buFont typeface="+mj-lt"/>
              <a:buAutoNum type="arabicPeriod"/>
            </a:pPr>
            <a:r>
              <a:rPr lang="en-US" dirty="0" smtClean="0"/>
              <a:t>If</a:t>
            </a:r>
            <a:r>
              <a:rPr lang="en-US" i="1" dirty="0" smtClean="0"/>
              <a:t> P(x)</a:t>
            </a:r>
            <a:r>
              <a:rPr lang="en-US" dirty="0" smtClean="0"/>
              <a:t> denotes  “</a:t>
            </a:r>
            <a:r>
              <a:rPr lang="en-US" i="1" dirty="0" smtClean="0"/>
              <a:t>x</a:t>
            </a:r>
            <a:r>
              <a:rPr lang="en-US" dirty="0" smtClean="0"/>
              <a:t> &lt; </a:t>
            </a:r>
            <a:r>
              <a:rPr lang="en-US" dirty="0" smtClean="0">
                <a:latin typeface="Cambria Math" pitchFamily="18" charset="0"/>
                <a:ea typeface="Cambria Math" pitchFamily="18" charset="0"/>
              </a:rPr>
              <a:t>0” and </a:t>
            </a:r>
            <a:r>
              <a:rPr lang="en-US" i="1" dirty="0" smtClean="0">
                <a:latin typeface="Cambria Math" pitchFamily="18" charset="0"/>
                <a:ea typeface="Cambria Math" pitchFamily="18" charset="0"/>
              </a:rPr>
              <a:t>U</a:t>
            </a:r>
            <a:r>
              <a:rPr lang="en-US" dirty="0" smtClean="0">
                <a:latin typeface="Cambria Math" pitchFamily="18" charset="0"/>
                <a:ea typeface="Cambria Math" pitchFamily="18" charset="0"/>
              </a:rPr>
              <a:t>  is the positive integers,  then     </a:t>
            </a:r>
            <a:r>
              <a:rPr lang="en-US" dirty="0" smtClean="0">
                <a:latin typeface="Cambria Math" pitchFamily="18" charset="0"/>
                <a:ea typeface="Cambria Math" pitchFamily="18" charset="0"/>
                <a:sym typeface="Symbol"/>
              </a:rPr>
              <a:t></a:t>
            </a:r>
            <a:r>
              <a:rPr lang="en-US" i="1" dirty="0" smtClean="0">
                <a:sym typeface="Symbol"/>
              </a:rPr>
              <a:t>x P</a:t>
            </a:r>
            <a:r>
              <a:rPr lang="en-US" dirty="0" smtClean="0">
                <a:sym typeface="Symbol"/>
              </a:rPr>
              <a:t>(</a:t>
            </a:r>
            <a:r>
              <a:rPr lang="en-US" i="1" dirty="0" smtClean="0">
                <a:sym typeface="Symbol"/>
              </a:rPr>
              <a:t>x</a:t>
            </a:r>
            <a:r>
              <a:rPr lang="en-US" dirty="0" smtClean="0">
                <a:sym typeface="Symbol"/>
              </a:rPr>
              <a:t>) is false.</a:t>
            </a:r>
          </a:p>
          <a:p>
            <a:pPr marL="1124712" lvl="2" indent="-457200">
              <a:buFont typeface="+mj-lt"/>
              <a:buAutoNum type="arabicPeriod"/>
            </a:pPr>
            <a:r>
              <a:rPr lang="en-US" dirty="0" smtClean="0"/>
              <a:t>If</a:t>
            </a:r>
            <a:r>
              <a:rPr lang="en-US" i="1" dirty="0" smtClean="0"/>
              <a:t> P(x)</a:t>
            </a:r>
            <a:r>
              <a:rPr lang="en-US" dirty="0" smtClean="0"/>
              <a:t> denotes  “</a:t>
            </a:r>
            <a:r>
              <a:rPr lang="en-US" i="1" dirty="0" smtClean="0"/>
              <a:t>x</a:t>
            </a:r>
            <a:r>
              <a:rPr lang="en-US" dirty="0" smtClean="0"/>
              <a:t> is even</a:t>
            </a:r>
            <a:r>
              <a:rPr lang="en-US" dirty="0" smtClean="0">
                <a:latin typeface="Cambria Math" pitchFamily="18" charset="0"/>
                <a:ea typeface="Cambria Math" pitchFamily="18" charset="0"/>
              </a:rPr>
              <a:t>” and </a:t>
            </a:r>
            <a:r>
              <a:rPr lang="en-US" i="1" dirty="0" smtClean="0">
                <a:latin typeface="Cambria Math" pitchFamily="18" charset="0"/>
                <a:ea typeface="Cambria Math" pitchFamily="18" charset="0"/>
              </a:rPr>
              <a:t>U</a:t>
            </a:r>
            <a:r>
              <a:rPr lang="en-US" dirty="0" smtClean="0">
                <a:latin typeface="Cambria Math" pitchFamily="18" charset="0"/>
                <a:ea typeface="Cambria Math" pitchFamily="18" charset="0"/>
              </a:rPr>
              <a:t>  is the integers,  then     </a:t>
            </a:r>
            <a:r>
              <a:rPr lang="en-US" dirty="0" smtClean="0">
                <a:latin typeface="Cambria Math" pitchFamily="18" charset="0"/>
                <a:ea typeface="Cambria Math" pitchFamily="18" charset="0"/>
                <a:sym typeface="Symbol"/>
              </a:rPr>
              <a:t></a:t>
            </a:r>
            <a:r>
              <a:rPr lang="en-US" i="1" dirty="0" smtClean="0">
                <a:sym typeface="Symbol"/>
              </a:rPr>
              <a:t>x P</a:t>
            </a:r>
            <a:r>
              <a:rPr lang="en-US" dirty="0" smtClean="0">
                <a:sym typeface="Symbol"/>
              </a:rPr>
              <a:t>(</a:t>
            </a:r>
            <a:r>
              <a:rPr lang="en-US" i="1" dirty="0" smtClean="0">
                <a:sym typeface="Symbol"/>
              </a:rPr>
              <a:t>x</a:t>
            </a:r>
            <a:r>
              <a:rPr lang="en-US" dirty="0" smtClean="0">
                <a:sym typeface="Symbol"/>
              </a:rPr>
              <a:t>) is true.</a:t>
            </a:r>
          </a:p>
          <a:p>
            <a:pPr lvl="2"/>
            <a:endParaRPr lang="en-US" dirty="0"/>
          </a:p>
        </p:txBody>
      </p:sp>
    </p:spTree>
    <p:extLst>
      <p:ext uri="{BB962C8B-B14F-4D97-AF65-F5344CB8AC3E}">
        <p14:creationId xmlns:p14="http://schemas.microsoft.com/office/powerpoint/2010/main" val="539927874"/>
      </p:ext>
    </p:extLst>
  </p:cSld>
  <p:clrMapOvr>
    <a:masterClrMapping/>
  </p:clrMapOvr>
  <p:timing>
    <p:tnLst>
      <p:par>
        <p:cTn xmlns:p14="http://schemas.microsoft.com/office/powerpoint/2010/mai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Precedence of Quantifiers</a:t>
            </a:r>
            <a:endParaRPr lang="en-US" dirty="0"/>
          </a:p>
        </p:txBody>
      </p:sp>
      <p:sp>
        <p:nvSpPr>
          <p:cNvPr id="3" name="Content Placeholder 2"/>
          <p:cNvSpPr>
            <a:spLocks noGrp="1"/>
          </p:cNvSpPr>
          <p:nvPr>
            <p:ph idx="1"/>
          </p:nvPr>
        </p:nvSpPr>
        <p:spPr/>
        <p:txBody>
          <a:bodyPr/>
          <a:lstStyle/>
          <a:p>
            <a:r>
              <a:rPr lang="en-US" dirty="0" smtClean="0"/>
              <a:t>The quantifiers </a:t>
            </a:r>
            <a:r>
              <a:rPr lang="en-US" dirty="0" smtClean="0">
                <a:sym typeface="Symbol"/>
              </a:rPr>
              <a:t> and   have higher precedence than all the logical operators.</a:t>
            </a:r>
          </a:p>
          <a:p>
            <a:r>
              <a:rPr lang="en-US" dirty="0" smtClean="0">
                <a:sym typeface="Symbol"/>
              </a:rPr>
              <a:t>For example, </a:t>
            </a:r>
            <a:r>
              <a:rPr lang="en-US" i="1" dirty="0" smtClean="0">
                <a:latin typeface="Cambria Math" pitchFamily="18" charset="0"/>
                <a:ea typeface="Cambria Math" pitchFamily="18" charset="0"/>
                <a:sym typeface="Symbol"/>
              </a:rPr>
              <a:t>x P(x) </a:t>
            </a:r>
            <a:r>
              <a:rPr lang="en-US" i="1" dirty="0" smtClean="0">
                <a:latin typeface="Cambria Math"/>
                <a:ea typeface="Cambria Math"/>
                <a:sym typeface="Symbol"/>
              </a:rPr>
              <a:t>∨</a:t>
            </a:r>
            <a:r>
              <a:rPr lang="en-US" i="1" dirty="0" smtClean="0">
                <a:latin typeface="Cambria Math" pitchFamily="18" charset="0"/>
                <a:ea typeface="Cambria Math" pitchFamily="18" charset="0"/>
                <a:sym typeface="Symbol"/>
              </a:rPr>
              <a:t> Q(x)  </a:t>
            </a:r>
            <a:r>
              <a:rPr lang="en-US" dirty="0" smtClean="0">
                <a:sym typeface="Symbol"/>
              </a:rPr>
              <a:t>means</a:t>
            </a:r>
            <a:r>
              <a:rPr lang="en-US" i="1" dirty="0" smtClean="0">
                <a:latin typeface="Cambria Math" pitchFamily="18" charset="0"/>
                <a:ea typeface="Cambria Math" pitchFamily="18" charset="0"/>
                <a:sym typeface="Symbol"/>
              </a:rPr>
              <a:t> (x P(x))</a:t>
            </a:r>
            <a:r>
              <a:rPr lang="en-US" i="1" dirty="0" smtClean="0">
                <a:latin typeface="Cambria Math"/>
                <a:ea typeface="Cambria Math"/>
                <a:sym typeface="Symbol"/>
              </a:rPr>
              <a:t>∨</a:t>
            </a:r>
            <a:r>
              <a:rPr lang="en-US" i="1" dirty="0" smtClean="0">
                <a:latin typeface="Cambria Math" pitchFamily="18" charset="0"/>
                <a:ea typeface="Cambria Math" pitchFamily="18" charset="0"/>
                <a:sym typeface="Symbol"/>
              </a:rPr>
              <a:t> Q(x)</a:t>
            </a:r>
            <a:r>
              <a:rPr lang="en-US" dirty="0" smtClean="0">
                <a:sym typeface="Symbol"/>
              </a:rPr>
              <a:t>  </a:t>
            </a:r>
          </a:p>
          <a:p>
            <a:r>
              <a:rPr lang="en-US" i="1" dirty="0" smtClean="0">
                <a:latin typeface="Cambria Math" pitchFamily="18" charset="0"/>
                <a:ea typeface="Cambria Math" pitchFamily="18" charset="0"/>
                <a:sym typeface="Symbol"/>
              </a:rPr>
              <a:t>x (P(x) </a:t>
            </a:r>
            <a:r>
              <a:rPr lang="en-US" i="1" dirty="0" smtClean="0">
                <a:latin typeface="Cambria Math"/>
                <a:ea typeface="Cambria Math"/>
                <a:sym typeface="Symbol"/>
              </a:rPr>
              <a:t>∨</a:t>
            </a:r>
            <a:r>
              <a:rPr lang="en-US" i="1" dirty="0" smtClean="0">
                <a:latin typeface="Cambria Math" pitchFamily="18" charset="0"/>
                <a:ea typeface="Cambria Math" pitchFamily="18" charset="0"/>
                <a:sym typeface="Symbol"/>
              </a:rPr>
              <a:t> Q(x)) </a:t>
            </a:r>
            <a:r>
              <a:rPr lang="en-US" dirty="0" smtClean="0">
                <a:latin typeface="Cambria Math" pitchFamily="18" charset="0"/>
                <a:ea typeface="Cambria Math" pitchFamily="18" charset="0"/>
                <a:sym typeface="Symbol"/>
              </a:rPr>
              <a:t>means something different.</a:t>
            </a:r>
          </a:p>
          <a:p>
            <a:r>
              <a:rPr lang="en-US" dirty="0" smtClean="0">
                <a:latin typeface="Cambria Math" pitchFamily="18" charset="0"/>
                <a:ea typeface="Cambria Math" pitchFamily="18" charset="0"/>
                <a:sym typeface="Symbol"/>
              </a:rPr>
              <a:t>Unfortunately, often people write </a:t>
            </a:r>
            <a:r>
              <a:rPr lang="en-US" i="1" dirty="0" smtClean="0">
                <a:latin typeface="Cambria Math" pitchFamily="18" charset="0"/>
                <a:ea typeface="Cambria Math" pitchFamily="18" charset="0"/>
                <a:sym typeface="Symbol"/>
              </a:rPr>
              <a:t>x P(x) </a:t>
            </a:r>
            <a:r>
              <a:rPr lang="en-US" i="1" dirty="0" smtClean="0">
                <a:latin typeface="Cambria Math"/>
                <a:ea typeface="Cambria Math"/>
                <a:sym typeface="Symbol"/>
              </a:rPr>
              <a:t>∨</a:t>
            </a:r>
            <a:r>
              <a:rPr lang="en-US" i="1" dirty="0" smtClean="0">
                <a:latin typeface="Cambria Math" pitchFamily="18" charset="0"/>
                <a:ea typeface="Cambria Math" pitchFamily="18" charset="0"/>
                <a:sym typeface="Symbol"/>
              </a:rPr>
              <a:t> Q(x)  </a:t>
            </a:r>
            <a:r>
              <a:rPr lang="en-US" dirty="0" smtClean="0">
                <a:latin typeface="Cambria Math" pitchFamily="18" charset="0"/>
                <a:ea typeface="Cambria Math" pitchFamily="18" charset="0"/>
                <a:sym typeface="Symbol"/>
              </a:rPr>
              <a:t>when they mean </a:t>
            </a:r>
            <a:r>
              <a:rPr lang="en-US" i="1" dirty="0" smtClean="0">
                <a:latin typeface="Cambria Math" pitchFamily="18" charset="0"/>
                <a:ea typeface="Cambria Math" pitchFamily="18" charset="0"/>
                <a:sym typeface="Symbol"/>
              </a:rPr>
              <a:t> x (P(x) </a:t>
            </a:r>
            <a:r>
              <a:rPr lang="en-US" i="1" dirty="0" smtClean="0">
                <a:latin typeface="Cambria Math"/>
                <a:ea typeface="Cambria Math"/>
                <a:sym typeface="Symbol"/>
              </a:rPr>
              <a:t>∨</a:t>
            </a:r>
            <a:r>
              <a:rPr lang="en-US" i="1" dirty="0" smtClean="0">
                <a:latin typeface="Cambria Math" pitchFamily="18" charset="0"/>
                <a:ea typeface="Cambria Math" pitchFamily="18" charset="0"/>
                <a:sym typeface="Symbol"/>
              </a:rPr>
              <a:t> Q(x)). </a:t>
            </a:r>
            <a:endParaRPr lang="en-US" dirty="0"/>
          </a:p>
        </p:txBody>
      </p:sp>
    </p:spTree>
    <p:extLst>
      <p:ext uri="{BB962C8B-B14F-4D97-AF65-F5344CB8AC3E}">
        <p14:creationId xmlns:p14="http://schemas.microsoft.com/office/powerpoint/2010/main" val="1073535542"/>
      </p:ext>
    </p:extLst>
  </p:cSld>
  <p:clrMapOvr>
    <a:masterClrMapping/>
  </p:clrMapOvr>
  <p:timing>
    <p:tnLst>
      <p:par>
        <p:cTn xmlns:p14="http://schemas.microsoft.com/office/powerpoint/2010/mai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Translating from English to Logic</a:t>
            </a:r>
            <a:endParaRPr lang="en-US" dirty="0"/>
          </a:p>
        </p:txBody>
      </p:sp>
      <p:sp>
        <p:nvSpPr>
          <p:cNvPr id="3" name="Content Placeholder 2"/>
          <p:cNvSpPr>
            <a:spLocks noGrp="1"/>
          </p:cNvSpPr>
          <p:nvPr>
            <p:ph idx="1"/>
          </p:nvPr>
        </p:nvSpPr>
        <p:spPr/>
        <p:txBody>
          <a:bodyPr>
            <a:normAutofit fontScale="92500" lnSpcReduction="10000"/>
          </a:bodyPr>
          <a:lstStyle/>
          <a:p>
            <a:pPr>
              <a:buNone/>
            </a:pPr>
            <a:r>
              <a:rPr lang="en-US" b="1" dirty="0" smtClean="0"/>
              <a:t>Example </a:t>
            </a:r>
            <a:r>
              <a:rPr lang="en-US" b="1" dirty="0" smtClean="0">
                <a:latin typeface="Cambria Math" pitchFamily="18" charset="0"/>
                <a:ea typeface="Cambria Math" pitchFamily="18" charset="0"/>
              </a:rPr>
              <a:t>1</a:t>
            </a:r>
            <a:r>
              <a:rPr lang="en-US" dirty="0" smtClean="0"/>
              <a:t>:  Translate the following sentence into predicate logic: “Every student in this class has taken a course in Java.”</a:t>
            </a:r>
          </a:p>
          <a:p>
            <a:pPr>
              <a:buNone/>
            </a:pPr>
            <a:r>
              <a:rPr lang="en-US" b="1" dirty="0" smtClean="0"/>
              <a:t>Solution</a:t>
            </a:r>
            <a:r>
              <a:rPr lang="en-US" dirty="0" smtClean="0"/>
              <a:t>:</a:t>
            </a:r>
          </a:p>
          <a:p>
            <a:pPr>
              <a:buNone/>
            </a:pPr>
            <a:r>
              <a:rPr lang="en-US" dirty="0" smtClean="0"/>
              <a:t>  First decide on the domain </a:t>
            </a:r>
            <a:r>
              <a:rPr lang="en-US" i="1" dirty="0" smtClean="0"/>
              <a:t>U</a:t>
            </a:r>
            <a:r>
              <a:rPr lang="en-US" dirty="0" smtClean="0"/>
              <a:t>. </a:t>
            </a:r>
          </a:p>
          <a:p>
            <a:pPr lvl="1">
              <a:buNone/>
            </a:pPr>
            <a:r>
              <a:rPr lang="en-US" b="1" dirty="0" smtClean="0"/>
              <a:t>Solution </a:t>
            </a:r>
            <a:r>
              <a:rPr lang="en-US" b="1" dirty="0" smtClean="0">
                <a:latin typeface="Cambria Math" pitchFamily="18" charset="0"/>
                <a:ea typeface="Cambria Math" pitchFamily="18" charset="0"/>
              </a:rPr>
              <a:t>1</a:t>
            </a:r>
            <a:r>
              <a:rPr lang="en-US" dirty="0" smtClean="0"/>
              <a:t>: If </a:t>
            </a:r>
            <a:r>
              <a:rPr lang="en-US" i="1" dirty="0" smtClean="0"/>
              <a:t>U</a:t>
            </a:r>
            <a:r>
              <a:rPr lang="en-US" dirty="0" smtClean="0"/>
              <a:t> is all students in this class, define a propositional function J(x) denoting “x has taken a course in Java” and translate as </a:t>
            </a:r>
            <a:r>
              <a:rPr lang="en-US" i="1" dirty="0" smtClean="0">
                <a:latin typeface="Cambria Math" pitchFamily="18" charset="0"/>
                <a:ea typeface="Cambria Math" pitchFamily="18" charset="0"/>
                <a:sym typeface="Symbol"/>
              </a:rPr>
              <a:t>x J(x). </a:t>
            </a:r>
          </a:p>
          <a:p>
            <a:pPr lvl="1">
              <a:buNone/>
            </a:pPr>
            <a:r>
              <a:rPr lang="en-US" b="1" dirty="0" smtClean="0"/>
              <a:t>Solution </a:t>
            </a:r>
            <a:r>
              <a:rPr lang="en-US" b="1" dirty="0" smtClean="0">
                <a:latin typeface="Cambria Math" pitchFamily="18" charset="0"/>
                <a:ea typeface="Cambria Math" pitchFamily="18" charset="0"/>
              </a:rPr>
              <a:t>2</a:t>
            </a:r>
            <a:r>
              <a:rPr lang="en-US" dirty="0" smtClean="0"/>
              <a:t>:</a:t>
            </a:r>
            <a:r>
              <a:rPr lang="en-US" b="1" dirty="0" smtClean="0">
                <a:latin typeface="Cambria Math" pitchFamily="18" charset="0"/>
                <a:ea typeface="Cambria Math" pitchFamily="18" charset="0"/>
              </a:rPr>
              <a:t> </a:t>
            </a:r>
            <a:r>
              <a:rPr lang="en-US" dirty="0" smtClean="0"/>
              <a:t>But if </a:t>
            </a:r>
            <a:r>
              <a:rPr lang="en-US" i="1" dirty="0" smtClean="0"/>
              <a:t>U</a:t>
            </a:r>
            <a:r>
              <a:rPr lang="en-US" dirty="0" smtClean="0"/>
              <a:t> is all people, also define a propositional  function S(x) denoting “x is a student in this class” and translate as     </a:t>
            </a:r>
            <a:r>
              <a:rPr lang="en-US" i="1" dirty="0" smtClean="0">
                <a:latin typeface="Cambria Math" pitchFamily="18" charset="0"/>
                <a:ea typeface="Cambria Math" pitchFamily="18" charset="0"/>
                <a:sym typeface="Symbol"/>
              </a:rPr>
              <a:t>x (S(x)</a:t>
            </a:r>
            <a:r>
              <a:rPr lang="en-US" i="1" dirty="0" smtClean="0">
                <a:latin typeface="Cambria Math"/>
                <a:ea typeface="Cambria Math"/>
                <a:sym typeface="Symbol"/>
              </a:rPr>
              <a:t>→</a:t>
            </a:r>
            <a:r>
              <a:rPr lang="en-US" i="1" dirty="0" smtClean="0">
                <a:latin typeface="Cambria Math" pitchFamily="18" charset="0"/>
                <a:ea typeface="Cambria Math" pitchFamily="18" charset="0"/>
                <a:sym typeface="Symbol"/>
              </a:rPr>
              <a:t> J(x))</a:t>
            </a:r>
            <a:r>
              <a:rPr lang="en-US" dirty="0" smtClean="0">
                <a:latin typeface="Cambria Math" pitchFamily="18" charset="0"/>
                <a:ea typeface="Cambria Math" pitchFamily="18" charset="0"/>
                <a:sym typeface="Symbol"/>
              </a:rPr>
              <a:t>.</a:t>
            </a:r>
            <a:r>
              <a:rPr lang="en-US" i="1" dirty="0" smtClean="0">
                <a:latin typeface="Cambria Math" pitchFamily="18" charset="0"/>
                <a:ea typeface="Cambria Math" pitchFamily="18" charset="0"/>
                <a:sym typeface="Symbol"/>
              </a:rPr>
              <a:t> </a:t>
            </a:r>
          </a:p>
          <a:p>
            <a:pPr lvl="2">
              <a:buNone/>
            </a:pPr>
            <a:r>
              <a:rPr lang="en-US" i="1" dirty="0" smtClean="0">
                <a:latin typeface="Cambria Math" pitchFamily="18" charset="0"/>
                <a:ea typeface="Cambria Math" pitchFamily="18" charset="0"/>
                <a:sym typeface="Symbol"/>
              </a:rPr>
              <a:t>             x (S(x) </a:t>
            </a:r>
            <a:r>
              <a:rPr lang="en-US" dirty="0" smtClean="0">
                <a:latin typeface="Cambria Math"/>
                <a:ea typeface="Cambria Math"/>
                <a:sym typeface="Symbol"/>
              </a:rPr>
              <a:t>∧</a:t>
            </a:r>
            <a:r>
              <a:rPr lang="en-US" i="1" dirty="0" smtClean="0">
                <a:latin typeface="Cambria Math" pitchFamily="18" charset="0"/>
                <a:ea typeface="Cambria Math" pitchFamily="18" charset="0"/>
                <a:sym typeface="Symbol"/>
              </a:rPr>
              <a:t> J(x))</a:t>
            </a:r>
            <a:r>
              <a:rPr lang="en-US" dirty="0" smtClean="0">
                <a:latin typeface="Cambria Math" pitchFamily="18" charset="0"/>
                <a:ea typeface="Cambria Math" pitchFamily="18" charset="0"/>
                <a:sym typeface="Symbol"/>
              </a:rPr>
              <a:t>  is not correct.  What does it mean?</a:t>
            </a:r>
          </a:p>
          <a:p>
            <a:pPr lvl="1"/>
            <a:endParaRPr lang="en-US" dirty="0"/>
          </a:p>
        </p:txBody>
      </p:sp>
    </p:spTree>
    <p:extLst>
      <p:ext uri="{BB962C8B-B14F-4D97-AF65-F5344CB8AC3E}">
        <p14:creationId xmlns:p14="http://schemas.microsoft.com/office/powerpoint/2010/main" val="874311761"/>
      </p:ext>
    </p:extLst>
  </p:cSld>
  <p:clrMapOvr>
    <a:masterClrMapping/>
  </p:clrMapOvr>
  <p:timing>
    <p:tnLst>
      <p:par>
        <p:cTn xmlns:p14="http://schemas.microsoft.com/office/powerpoint/2010/mai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Thinking about Quantifiers as Conjunctions and Disjunctions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sym typeface="Symbol"/>
              </a:rPr>
              <a:t>If the domain is finite, a universally quantified proposition is equivalent to a conjunction of propositions without quantifiers and an existentially quantified proposition is equivalent to  a disjunction of propositions without quantifiers. </a:t>
            </a:r>
          </a:p>
          <a:p>
            <a:r>
              <a:rPr lang="en-US" dirty="0" smtClean="0">
                <a:sym typeface="Symbol"/>
              </a:rPr>
              <a:t>If </a:t>
            </a:r>
            <a:r>
              <a:rPr lang="en-US" i="1" dirty="0" smtClean="0">
                <a:sym typeface="Symbol"/>
              </a:rPr>
              <a:t>U</a:t>
            </a:r>
            <a:r>
              <a:rPr lang="en-US" dirty="0" smtClean="0">
                <a:sym typeface="Symbol"/>
              </a:rPr>
              <a:t> consists of the integers </a:t>
            </a:r>
            <a:r>
              <a:rPr lang="en-US" dirty="0" smtClean="0">
                <a:latin typeface="Cambria Math" pitchFamily="18" charset="0"/>
                <a:ea typeface="Cambria Math" pitchFamily="18" charset="0"/>
                <a:sym typeface="Symbol"/>
              </a:rPr>
              <a:t>1</a:t>
            </a:r>
            <a:r>
              <a:rPr lang="en-US" dirty="0" smtClean="0">
                <a:sym typeface="Symbol"/>
              </a:rPr>
              <a:t>,</a:t>
            </a:r>
            <a:r>
              <a:rPr lang="en-US" dirty="0" smtClean="0">
                <a:latin typeface="Cambria Math" pitchFamily="18" charset="0"/>
                <a:ea typeface="Cambria Math" pitchFamily="18" charset="0"/>
                <a:sym typeface="Symbol"/>
              </a:rPr>
              <a:t>2</a:t>
            </a:r>
            <a:r>
              <a:rPr lang="en-US" dirty="0" smtClean="0">
                <a:sym typeface="Symbol"/>
              </a:rPr>
              <a:t>, and </a:t>
            </a:r>
            <a:r>
              <a:rPr lang="en-US" dirty="0" smtClean="0">
                <a:latin typeface="Cambria Math" pitchFamily="18" charset="0"/>
                <a:ea typeface="Cambria Math" pitchFamily="18" charset="0"/>
                <a:sym typeface="Symbol"/>
              </a:rPr>
              <a:t>3</a:t>
            </a:r>
            <a:r>
              <a:rPr lang="en-US" dirty="0" smtClean="0">
                <a:sym typeface="Symbol"/>
              </a:rPr>
              <a:t>:</a:t>
            </a:r>
          </a:p>
          <a:p>
            <a:pPr>
              <a:buNone/>
            </a:pPr>
            <a:endParaRPr lang="en-US" dirty="0" smtClean="0">
              <a:sym typeface="Symbol"/>
            </a:endParaRPr>
          </a:p>
          <a:p>
            <a:pPr>
              <a:buNone/>
            </a:pPr>
            <a:endParaRPr lang="en-US" dirty="0" smtClean="0">
              <a:sym typeface="Symbol"/>
            </a:endParaRPr>
          </a:p>
          <a:p>
            <a:pPr>
              <a:buNone/>
            </a:pPr>
            <a:endParaRPr lang="en-US" dirty="0" smtClean="0">
              <a:sym typeface="Symbol"/>
            </a:endParaRPr>
          </a:p>
          <a:p>
            <a:pPr>
              <a:buNone/>
            </a:pPr>
            <a:endParaRPr lang="en-US" dirty="0" smtClean="0">
              <a:sym typeface="Symbol"/>
            </a:endParaRPr>
          </a:p>
          <a:p>
            <a:pPr>
              <a:buNone/>
            </a:pPr>
            <a:endParaRPr lang="en-US" dirty="0" smtClean="0">
              <a:sym typeface="Symbol"/>
            </a:endParaRPr>
          </a:p>
          <a:p>
            <a:r>
              <a:rPr lang="en-US" dirty="0" smtClean="0">
                <a:sym typeface="Symbol"/>
              </a:rPr>
              <a:t>Even if the domains are infinite, you can still think of the quantifiers in this fashion, but the equivalent expressions without quantifiers will be infinitely long.</a:t>
            </a:r>
          </a:p>
          <a:p>
            <a:endParaRPr lang="en-US" dirty="0" smtClean="0"/>
          </a:p>
          <a:p>
            <a:endParaRPr lang="en-US" dirty="0" smtClean="0"/>
          </a:p>
          <a:p>
            <a:pPr lvl="2"/>
            <a:endParaRPr lang="en-US" dirty="0"/>
          </a:p>
        </p:txBody>
      </p:sp>
      <p:pic>
        <p:nvPicPr>
          <p:cNvPr id="6" name="Picture 5" descr="addin_tmp.png"/>
          <p:cNvPicPr>
            <a:picLocks noChangeAspect="1"/>
          </p:cNvPicPr>
          <p:nvPr>
            <p:custDataLst>
              <p:tags r:id="rId1"/>
            </p:custDataLst>
          </p:nvPr>
        </p:nvPicPr>
        <p:blipFill>
          <a:blip r:embed="rId5" cstate="print"/>
          <a:stretch>
            <a:fillRect/>
          </a:stretch>
        </p:blipFill>
        <p:spPr>
          <a:xfrm>
            <a:off x="2057400" y="3657600"/>
            <a:ext cx="4079081" cy="319088"/>
          </a:xfrm>
          <a:prstGeom prst="rect">
            <a:avLst/>
          </a:prstGeom>
        </p:spPr>
      </p:pic>
      <p:pic>
        <p:nvPicPr>
          <p:cNvPr id="7" name="Picture 6" descr="addin_tmp.png"/>
          <p:cNvPicPr>
            <a:picLocks noChangeAspect="1"/>
          </p:cNvPicPr>
          <p:nvPr>
            <p:custDataLst>
              <p:tags r:id="rId2"/>
            </p:custDataLst>
          </p:nvPr>
        </p:nvPicPr>
        <p:blipFill>
          <a:blip r:embed="rId6" cstate="print"/>
          <a:stretch>
            <a:fillRect/>
          </a:stretch>
        </p:blipFill>
        <p:spPr>
          <a:xfrm>
            <a:off x="2133600" y="4343400"/>
            <a:ext cx="4062413" cy="319088"/>
          </a:xfrm>
          <a:prstGeom prst="rect">
            <a:avLst/>
          </a:prstGeom>
        </p:spPr>
      </p:pic>
    </p:spTree>
    <p:extLst>
      <p:ext uri="{BB962C8B-B14F-4D97-AF65-F5344CB8AC3E}">
        <p14:creationId xmlns:p14="http://schemas.microsoft.com/office/powerpoint/2010/main" val="1555736767"/>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Propositions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A </a:t>
            </a:r>
            <a:r>
              <a:rPr lang="en-US" i="1" dirty="0" smtClean="0"/>
              <a:t>proposition</a:t>
            </a:r>
            <a:r>
              <a:rPr lang="en-US" dirty="0" smtClean="0"/>
              <a:t> is a declarative sentence that is either true or false.</a:t>
            </a:r>
          </a:p>
          <a:p>
            <a:r>
              <a:rPr lang="en-US" dirty="0" smtClean="0"/>
              <a:t>Examples of propositions:</a:t>
            </a:r>
          </a:p>
          <a:p>
            <a:pPr marL="880110" lvl="1" indent="-514350">
              <a:buFont typeface="+mj-lt"/>
              <a:buAutoNum type="alphaLcParenR"/>
            </a:pPr>
            <a:r>
              <a:rPr lang="en-US" dirty="0" smtClean="0"/>
              <a:t>The Moon is made of green cheese.</a:t>
            </a:r>
          </a:p>
          <a:p>
            <a:pPr marL="880110" lvl="1" indent="-514350">
              <a:buFont typeface="+mj-lt"/>
              <a:buAutoNum type="alphaLcParenR"/>
            </a:pPr>
            <a:r>
              <a:rPr lang="en-US" dirty="0" smtClean="0"/>
              <a:t>Trenton is the capital of New Jersey.</a:t>
            </a:r>
          </a:p>
          <a:p>
            <a:pPr marL="880110" lvl="1" indent="-514350">
              <a:buFont typeface="+mj-lt"/>
              <a:buAutoNum type="alphaLcParenR"/>
            </a:pPr>
            <a:r>
              <a:rPr lang="en-US" dirty="0" smtClean="0"/>
              <a:t>Toronto is the capital of Canada.</a:t>
            </a:r>
          </a:p>
          <a:p>
            <a:pPr marL="880110" lvl="1" indent="-514350">
              <a:buFont typeface="+mj-lt"/>
              <a:buAutoNum type="alphaLcParenR"/>
            </a:pPr>
            <a:r>
              <a:rPr lang="en-US" dirty="0" smtClean="0">
                <a:latin typeface="Cambria Math" pitchFamily="18" charset="0"/>
                <a:ea typeface="Cambria Math" pitchFamily="18" charset="0"/>
              </a:rPr>
              <a:t>1</a:t>
            </a:r>
            <a:r>
              <a:rPr lang="en-US" dirty="0" smtClean="0"/>
              <a:t> + </a:t>
            </a:r>
            <a:r>
              <a:rPr lang="en-US" dirty="0" smtClean="0">
                <a:latin typeface="Cambria Math" pitchFamily="18" charset="0"/>
                <a:ea typeface="Cambria Math" pitchFamily="18" charset="0"/>
              </a:rPr>
              <a:t>0</a:t>
            </a:r>
            <a:r>
              <a:rPr lang="en-US" dirty="0" smtClean="0"/>
              <a:t> = </a:t>
            </a:r>
            <a:r>
              <a:rPr lang="en-US" dirty="0" smtClean="0">
                <a:latin typeface="Cambria Math" pitchFamily="18" charset="0"/>
                <a:ea typeface="Cambria Math" pitchFamily="18" charset="0"/>
              </a:rPr>
              <a:t>1</a:t>
            </a:r>
          </a:p>
          <a:p>
            <a:pPr marL="880110" lvl="1" indent="-514350">
              <a:buFont typeface="+mj-lt"/>
              <a:buAutoNum type="alphaLcParenR"/>
            </a:pPr>
            <a:r>
              <a:rPr lang="en-US" dirty="0" smtClean="0">
                <a:latin typeface="Cambria Math" pitchFamily="18" charset="0"/>
                <a:ea typeface="Cambria Math" pitchFamily="18" charset="0"/>
              </a:rPr>
              <a:t>0</a:t>
            </a:r>
            <a:r>
              <a:rPr lang="en-US" dirty="0" smtClean="0"/>
              <a:t> + </a:t>
            </a:r>
            <a:r>
              <a:rPr lang="en-US" dirty="0" smtClean="0">
                <a:latin typeface="Cambria Math" pitchFamily="18" charset="0"/>
                <a:ea typeface="Cambria Math" pitchFamily="18" charset="0"/>
              </a:rPr>
              <a:t>0</a:t>
            </a:r>
            <a:r>
              <a:rPr lang="en-US" dirty="0" smtClean="0"/>
              <a:t> = </a:t>
            </a:r>
            <a:r>
              <a:rPr lang="en-US" dirty="0" smtClean="0">
                <a:latin typeface="Cambria Math" pitchFamily="18" charset="0"/>
                <a:ea typeface="Cambria Math" pitchFamily="18" charset="0"/>
              </a:rPr>
              <a:t>2</a:t>
            </a:r>
          </a:p>
          <a:p>
            <a:r>
              <a:rPr lang="en-US" dirty="0" smtClean="0"/>
              <a:t>Examples that are not propositions.</a:t>
            </a:r>
          </a:p>
          <a:p>
            <a:pPr marL="880110" lvl="1" indent="-514350">
              <a:buFont typeface="+mj-lt"/>
              <a:buAutoNum type="alphaLcParenR"/>
            </a:pPr>
            <a:r>
              <a:rPr lang="en-US" dirty="0" smtClean="0"/>
              <a:t>Sit down!</a:t>
            </a:r>
          </a:p>
          <a:p>
            <a:pPr marL="880110" lvl="1" indent="-514350">
              <a:buFont typeface="+mj-lt"/>
              <a:buAutoNum type="alphaLcParenR"/>
            </a:pPr>
            <a:r>
              <a:rPr lang="en-US" dirty="0" smtClean="0"/>
              <a:t>What time is it?</a:t>
            </a:r>
          </a:p>
          <a:p>
            <a:pPr marL="880110" lvl="1" indent="-514350">
              <a:buFont typeface="+mj-lt"/>
              <a:buAutoNum type="alphaLcParenR"/>
            </a:pPr>
            <a:r>
              <a:rPr lang="en-US" i="1" dirty="0" smtClean="0"/>
              <a:t>x</a:t>
            </a:r>
            <a:r>
              <a:rPr lang="en-US" dirty="0" smtClean="0"/>
              <a:t> + 1 = 2</a:t>
            </a:r>
          </a:p>
          <a:p>
            <a:pPr marL="880110" lvl="1" indent="-514350">
              <a:buFont typeface="+mj-lt"/>
              <a:buAutoNum type="alphaLcParenR"/>
            </a:pPr>
            <a:r>
              <a:rPr lang="en-US" i="1" dirty="0" smtClean="0"/>
              <a:t>x</a:t>
            </a:r>
            <a:r>
              <a:rPr lang="en-US" dirty="0" smtClean="0"/>
              <a:t> + </a:t>
            </a:r>
            <a:r>
              <a:rPr lang="en-US" i="1" dirty="0" smtClean="0"/>
              <a:t>y </a:t>
            </a:r>
            <a:r>
              <a:rPr lang="en-US" dirty="0" smtClean="0"/>
              <a:t>= </a:t>
            </a:r>
            <a:r>
              <a:rPr lang="en-US" i="1" dirty="0" smtClean="0"/>
              <a:t>z</a:t>
            </a:r>
          </a:p>
          <a:p>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Propositional Logic</a:t>
            </a:r>
            <a:endParaRPr lang="en-US" dirty="0"/>
          </a:p>
        </p:txBody>
      </p:sp>
      <p:sp>
        <p:nvSpPr>
          <p:cNvPr id="3" name="Content Placeholder 2"/>
          <p:cNvSpPr>
            <a:spLocks noGrp="1"/>
          </p:cNvSpPr>
          <p:nvPr>
            <p:ph idx="1"/>
          </p:nvPr>
        </p:nvSpPr>
        <p:spPr/>
        <p:txBody>
          <a:bodyPr>
            <a:normAutofit lnSpcReduction="10000"/>
          </a:bodyPr>
          <a:lstStyle/>
          <a:p>
            <a:r>
              <a:rPr lang="en-US" dirty="0" smtClean="0"/>
              <a:t>Constructing Propositions</a:t>
            </a:r>
          </a:p>
          <a:p>
            <a:pPr lvl="1"/>
            <a:r>
              <a:rPr lang="en-US" dirty="0" smtClean="0"/>
              <a:t>Propositional Variables: </a:t>
            </a:r>
            <a:r>
              <a:rPr lang="en-US" i="1" dirty="0" smtClean="0"/>
              <a:t>p</a:t>
            </a:r>
            <a:r>
              <a:rPr lang="en-US" dirty="0" smtClean="0"/>
              <a:t>, </a:t>
            </a:r>
            <a:r>
              <a:rPr lang="en-US" i="1" dirty="0" smtClean="0"/>
              <a:t>q, r</a:t>
            </a:r>
            <a:r>
              <a:rPr lang="en-US" dirty="0" smtClean="0"/>
              <a:t>, </a:t>
            </a:r>
            <a:r>
              <a:rPr lang="en-US" i="1" dirty="0" smtClean="0"/>
              <a:t>s</a:t>
            </a:r>
            <a:r>
              <a:rPr lang="en-US" dirty="0" smtClean="0"/>
              <a:t>, …</a:t>
            </a:r>
          </a:p>
          <a:p>
            <a:pPr lvl="1"/>
            <a:r>
              <a:rPr lang="en-US" dirty="0" smtClean="0"/>
              <a:t>The proposition that is always true is denoted by </a:t>
            </a:r>
            <a:r>
              <a:rPr lang="en-US" b="1" dirty="0" smtClean="0"/>
              <a:t>T</a:t>
            </a:r>
            <a:r>
              <a:rPr lang="en-US" dirty="0" smtClean="0"/>
              <a:t> and the proposition that is always false is denoted by </a:t>
            </a:r>
            <a:r>
              <a:rPr lang="en-US" b="1" dirty="0" smtClean="0"/>
              <a:t>F</a:t>
            </a:r>
            <a:r>
              <a:rPr lang="en-US" dirty="0" smtClean="0"/>
              <a:t>.</a:t>
            </a:r>
          </a:p>
          <a:p>
            <a:pPr lvl="1"/>
            <a:r>
              <a:rPr lang="en-US" dirty="0" smtClean="0"/>
              <a:t>Compound Propositions; constructed from logical connectives and other propositions</a:t>
            </a:r>
          </a:p>
          <a:p>
            <a:pPr lvl="2"/>
            <a:r>
              <a:rPr lang="en-US" dirty="0" smtClean="0"/>
              <a:t>Negation </a:t>
            </a:r>
            <a:r>
              <a:rPr lang="en-US" dirty="0" smtClean="0">
                <a:latin typeface="Cambria Math"/>
                <a:ea typeface="Cambria Math"/>
              </a:rPr>
              <a:t>¬</a:t>
            </a:r>
            <a:endParaRPr lang="en-US" dirty="0" smtClean="0"/>
          </a:p>
          <a:p>
            <a:pPr lvl="2"/>
            <a:r>
              <a:rPr lang="en-US" dirty="0" smtClean="0"/>
              <a:t>Conjunction </a:t>
            </a:r>
            <a:r>
              <a:rPr lang="en-US" dirty="0" smtClean="0">
                <a:latin typeface="Cambria Math" pitchFamily="18" charset="0"/>
                <a:ea typeface="Cambria Math" pitchFamily="18" charset="0"/>
              </a:rPr>
              <a:t>∧</a:t>
            </a:r>
            <a:endParaRPr lang="en-US" dirty="0" smtClean="0"/>
          </a:p>
          <a:p>
            <a:pPr lvl="2"/>
            <a:r>
              <a:rPr lang="en-US" dirty="0" smtClean="0"/>
              <a:t>Disjunction </a:t>
            </a:r>
            <a:r>
              <a:rPr lang="en-US" dirty="0" smtClean="0">
                <a:latin typeface="Cambria Math" pitchFamily="18" charset="0"/>
                <a:ea typeface="Cambria Math" pitchFamily="18" charset="0"/>
              </a:rPr>
              <a:t>∨</a:t>
            </a:r>
            <a:endParaRPr lang="en-US" dirty="0" smtClean="0"/>
          </a:p>
          <a:p>
            <a:pPr lvl="2"/>
            <a:r>
              <a:rPr lang="en-US" dirty="0" smtClean="0"/>
              <a:t>Implication </a:t>
            </a:r>
            <a:r>
              <a:rPr lang="en-US" sz="2400" dirty="0" smtClean="0">
                <a:latin typeface="Cambria Math"/>
                <a:ea typeface="Cambria Math"/>
              </a:rPr>
              <a:t>→</a:t>
            </a:r>
            <a:endParaRPr lang="en-US" dirty="0" smtClean="0"/>
          </a:p>
          <a:p>
            <a:pPr lvl="2"/>
            <a:r>
              <a:rPr lang="en-US" dirty="0" err="1" smtClean="0"/>
              <a:t>Biconditional</a:t>
            </a:r>
            <a:r>
              <a:rPr lang="en-US" dirty="0" smtClean="0"/>
              <a:t> </a:t>
            </a:r>
            <a:r>
              <a:rPr lang="en-US" sz="2400" dirty="0" smtClean="0">
                <a:latin typeface="Cambria Math"/>
                <a:ea typeface="Cambria Math"/>
              </a:rPr>
              <a:t>↔</a:t>
            </a:r>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Compound Propositions: Negation</a:t>
            </a:r>
            <a:endParaRPr lang="en-US" dirty="0"/>
          </a:p>
        </p:txBody>
      </p:sp>
      <p:sp>
        <p:nvSpPr>
          <p:cNvPr id="3" name="Content Placeholder 2"/>
          <p:cNvSpPr>
            <a:spLocks noGrp="1"/>
          </p:cNvSpPr>
          <p:nvPr>
            <p:ph idx="1"/>
          </p:nvPr>
        </p:nvSpPr>
        <p:spPr/>
        <p:txBody>
          <a:bodyPr/>
          <a:lstStyle/>
          <a:p>
            <a:pPr marL="274320" lvl="1" indent="-274320">
              <a:buClr>
                <a:schemeClr val="accent3"/>
              </a:buClr>
              <a:buSzPct val="95000"/>
            </a:pPr>
            <a:r>
              <a:rPr lang="en-US" dirty="0" smtClean="0"/>
              <a:t>The </a:t>
            </a:r>
            <a:r>
              <a:rPr lang="en-US" i="1" dirty="0" smtClean="0"/>
              <a:t>negation</a:t>
            </a:r>
            <a:r>
              <a:rPr lang="en-US" dirty="0" smtClean="0"/>
              <a:t> of a proposition  </a:t>
            </a:r>
            <a:r>
              <a:rPr lang="en-US" i="1" dirty="0" smtClean="0">
                <a:latin typeface="Cambria Math" pitchFamily="18" charset="0"/>
                <a:ea typeface="Cambria Math" pitchFamily="18" charset="0"/>
              </a:rPr>
              <a:t>p</a:t>
            </a:r>
            <a:r>
              <a:rPr lang="en-US" dirty="0" smtClean="0"/>
              <a:t>  is  denoted by  </a:t>
            </a:r>
            <a:r>
              <a:rPr lang="en-US" dirty="0" smtClean="0">
                <a:latin typeface="Cambria Math"/>
                <a:ea typeface="Cambria Math"/>
              </a:rPr>
              <a:t>¬</a:t>
            </a:r>
            <a:r>
              <a:rPr lang="en-US" i="1" dirty="0" smtClean="0">
                <a:latin typeface="Cambria Math" pitchFamily="18" charset="0"/>
                <a:ea typeface="Cambria Math" pitchFamily="18" charset="0"/>
              </a:rPr>
              <a:t>p</a:t>
            </a:r>
            <a:r>
              <a:rPr lang="en-US" dirty="0" smtClean="0"/>
              <a:t>  and has this truth table:</a:t>
            </a:r>
          </a:p>
          <a:p>
            <a:pPr marL="274320" lvl="1" indent="-274320">
              <a:buClr>
                <a:schemeClr val="accent3"/>
              </a:buClr>
              <a:buSzPct val="95000"/>
            </a:pPr>
            <a:endParaRPr lang="en-US" dirty="0" smtClean="0"/>
          </a:p>
          <a:p>
            <a:pPr marL="274320" lvl="1" indent="-274320">
              <a:buClr>
                <a:schemeClr val="accent3"/>
              </a:buClr>
              <a:buSzPct val="95000"/>
            </a:pPr>
            <a:endParaRPr lang="en-US" dirty="0" smtClean="0"/>
          </a:p>
          <a:p>
            <a:endParaRPr lang="en-US" b="1" dirty="0" smtClean="0"/>
          </a:p>
          <a:p>
            <a:endParaRPr lang="en-US" b="1" dirty="0" smtClean="0"/>
          </a:p>
          <a:p>
            <a:r>
              <a:rPr lang="en-US" b="1" dirty="0" smtClean="0"/>
              <a:t>Example</a:t>
            </a:r>
            <a:r>
              <a:rPr lang="en-US" dirty="0" smtClean="0"/>
              <a:t>: If </a:t>
            </a:r>
            <a:r>
              <a:rPr lang="en-US" i="1" dirty="0" smtClean="0">
                <a:latin typeface="Cambria Math" pitchFamily="18" charset="0"/>
                <a:ea typeface="Cambria Math" pitchFamily="18" charset="0"/>
              </a:rPr>
              <a:t>p</a:t>
            </a:r>
            <a:r>
              <a:rPr lang="en-US" dirty="0" smtClean="0"/>
              <a:t>   denotes “The earth is round.”, then </a:t>
            </a:r>
            <a:r>
              <a:rPr lang="en-US" dirty="0" smtClean="0">
                <a:latin typeface="Cambria Math"/>
                <a:ea typeface="Cambria Math"/>
              </a:rPr>
              <a:t>¬</a:t>
            </a:r>
            <a:r>
              <a:rPr lang="en-US" i="1" dirty="0" smtClean="0">
                <a:latin typeface="Cambria Math" pitchFamily="18" charset="0"/>
                <a:ea typeface="Cambria Math" pitchFamily="18" charset="0"/>
              </a:rPr>
              <a:t>p</a:t>
            </a:r>
            <a:r>
              <a:rPr lang="en-US" dirty="0" smtClean="0"/>
              <a:t>     denotes “It is not the case that the earth is round,” or more simply “The earth is not round.”  </a:t>
            </a:r>
          </a:p>
        </p:txBody>
      </p:sp>
      <p:graphicFrame>
        <p:nvGraphicFramePr>
          <p:cNvPr id="6" name="Content Placeholder 3"/>
          <p:cNvGraphicFramePr>
            <a:graphicFrameLocks/>
          </p:cNvGraphicFramePr>
          <p:nvPr/>
        </p:nvGraphicFramePr>
        <p:xfrm>
          <a:off x="1828800" y="2971800"/>
          <a:ext cx="5638800" cy="1112520"/>
        </p:xfrm>
        <a:graphic>
          <a:graphicData uri="http://schemas.openxmlformats.org/drawingml/2006/table">
            <a:tbl>
              <a:tblPr firstRow="1" bandRow="1">
                <a:tableStyleId>{5C22544A-7EE6-4342-B048-85BDC9FD1C3A}</a:tableStyleId>
              </a:tblPr>
              <a:tblGrid>
                <a:gridCol w="2819400"/>
                <a:gridCol w="2819400"/>
              </a:tblGrid>
              <a:tr h="370840">
                <a:tc>
                  <a:txBody>
                    <a:bodyPr/>
                    <a:lstStyle/>
                    <a:p>
                      <a:r>
                        <a:rPr lang="en-US" b="0" i="1" dirty="0" smtClean="0">
                          <a:latin typeface="Cambria Math" pitchFamily="18" charset="0"/>
                          <a:ea typeface="Cambria Math" pitchFamily="18" charset="0"/>
                        </a:rPr>
                        <a:t>p</a:t>
                      </a:r>
                      <a:endParaRPr lang="en-US" b="0" i="1" dirty="0">
                        <a:latin typeface="Cambria Math" pitchFamily="18" charset="0"/>
                        <a:ea typeface="Cambria Math" pitchFamily="18" charset="0"/>
                      </a:endParaRPr>
                    </a:p>
                  </a:txBody>
                  <a:tcPr/>
                </a:tc>
                <a:tc>
                  <a:txBody>
                    <a:bodyPr/>
                    <a:lstStyle/>
                    <a:p>
                      <a:r>
                        <a:rPr lang="en-US" dirty="0" smtClean="0">
                          <a:latin typeface="Cambria Math"/>
                          <a:ea typeface="Cambria Math"/>
                        </a:rPr>
                        <a:t>¬</a:t>
                      </a:r>
                      <a:r>
                        <a:rPr lang="en-US" i="1" dirty="0" smtClean="0">
                          <a:latin typeface="Cambria Math" pitchFamily="18" charset="0"/>
                          <a:ea typeface="Cambria Math" pitchFamily="18" charset="0"/>
                        </a:rPr>
                        <a:t>p</a:t>
                      </a:r>
                      <a:r>
                        <a:rPr lang="en-US" dirty="0" smtClean="0"/>
                        <a:t> </a:t>
                      </a:r>
                      <a:endParaRPr lang="en-US" dirty="0"/>
                    </a:p>
                  </a:txBody>
                  <a:tcPr/>
                </a:tc>
              </a:tr>
              <a:tr h="370840">
                <a:tc>
                  <a:txBody>
                    <a:bodyPr/>
                    <a:lstStyle/>
                    <a:p>
                      <a:r>
                        <a:rPr lang="en-US" dirty="0" smtClean="0"/>
                        <a:t>T</a:t>
                      </a:r>
                      <a:endParaRPr lang="en-US" dirty="0"/>
                    </a:p>
                  </a:txBody>
                  <a:tcPr/>
                </a:tc>
                <a:tc>
                  <a:txBody>
                    <a:bodyPr/>
                    <a:lstStyle/>
                    <a:p>
                      <a:r>
                        <a:rPr lang="en-US" dirty="0" smtClean="0"/>
                        <a:t>F</a:t>
                      </a:r>
                      <a:endParaRPr lang="en-US" dirty="0"/>
                    </a:p>
                  </a:txBody>
                  <a:tcPr/>
                </a:tc>
              </a:tr>
              <a:tr h="370840">
                <a:tc>
                  <a:txBody>
                    <a:bodyPr/>
                    <a:lstStyle/>
                    <a:p>
                      <a:r>
                        <a:rPr lang="en-US" dirty="0" smtClean="0"/>
                        <a:t>F</a:t>
                      </a:r>
                      <a:endParaRPr lang="en-US" dirty="0"/>
                    </a:p>
                  </a:txBody>
                  <a:tcPr/>
                </a:tc>
                <a:tc>
                  <a:txBody>
                    <a:bodyPr/>
                    <a:lstStyle/>
                    <a:p>
                      <a:r>
                        <a:rPr lang="en-US" dirty="0" smtClean="0"/>
                        <a:t>T</a:t>
                      </a:r>
                      <a:endParaRPr lang="en-US" dirty="0"/>
                    </a:p>
                  </a:txBody>
                  <a:tcPr/>
                </a:tc>
              </a:tr>
            </a:tbl>
          </a:graphicData>
        </a:graphic>
      </p:graphicFrame>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Conjunction</a:t>
            </a:r>
            <a:endParaRPr lang="en-US" dirty="0"/>
          </a:p>
        </p:txBody>
      </p:sp>
      <p:sp>
        <p:nvSpPr>
          <p:cNvPr id="3" name="Content Placeholder 2"/>
          <p:cNvSpPr>
            <a:spLocks noGrp="1"/>
          </p:cNvSpPr>
          <p:nvPr>
            <p:ph idx="1"/>
          </p:nvPr>
        </p:nvSpPr>
        <p:spPr/>
        <p:txBody>
          <a:bodyPr>
            <a:normAutofit lnSpcReduction="10000"/>
          </a:bodyPr>
          <a:lstStyle/>
          <a:p>
            <a:r>
              <a:rPr lang="en-US" dirty="0" smtClean="0"/>
              <a:t>The </a:t>
            </a:r>
            <a:r>
              <a:rPr lang="en-US" i="1" dirty="0" smtClean="0"/>
              <a:t>conjunction</a:t>
            </a:r>
            <a:r>
              <a:rPr lang="en-US" dirty="0" smtClean="0"/>
              <a:t> of propositions  </a:t>
            </a:r>
            <a:r>
              <a:rPr lang="en-US" i="1" dirty="0" smtClean="0">
                <a:latin typeface="Cambria Math" pitchFamily="18" charset="0"/>
                <a:ea typeface="Cambria Math" pitchFamily="18" charset="0"/>
              </a:rPr>
              <a:t>p</a:t>
            </a:r>
            <a:r>
              <a:rPr lang="en-US" dirty="0" smtClean="0"/>
              <a:t>  and  </a:t>
            </a:r>
            <a:r>
              <a:rPr lang="en-US" i="1" dirty="0" smtClean="0">
                <a:latin typeface="Cambria Math" pitchFamily="18" charset="0"/>
                <a:ea typeface="Cambria Math" pitchFamily="18" charset="0"/>
              </a:rPr>
              <a:t>q</a:t>
            </a:r>
            <a:r>
              <a:rPr lang="en-US" dirty="0" smtClean="0"/>
              <a:t>  is denoted by </a:t>
            </a:r>
            <a:r>
              <a:rPr lang="en-US" i="1" dirty="0" smtClean="0">
                <a:latin typeface="Cambria Math" pitchFamily="18" charset="0"/>
                <a:ea typeface="Cambria Math" pitchFamily="18" charset="0"/>
              </a:rPr>
              <a:t>p </a:t>
            </a:r>
            <a:r>
              <a:rPr lang="en-US" dirty="0" smtClean="0">
                <a:latin typeface="Cambria Math" pitchFamily="18" charset="0"/>
                <a:ea typeface="Cambria Math" pitchFamily="18" charset="0"/>
              </a:rPr>
              <a:t>∧ </a:t>
            </a:r>
            <a:r>
              <a:rPr lang="en-US" i="1" dirty="0" smtClean="0">
                <a:latin typeface="Cambria Math" pitchFamily="18" charset="0"/>
                <a:ea typeface="Cambria Math" pitchFamily="18" charset="0"/>
              </a:rPr>
              <a:t>q  </a:t>
            </a:r>
            <a:r>
              <a:rPr lang="en-US" dirty="0" smtClean="0"/>
              <a:t>and has this truth table:</a:t>
            </a:r>
          </a:p>
          <a:p>
            <a:endParaRPr lang="en-US" dirty="0" smtClean="0"/>
          </a:p>
          <a:p>
            <a:endParaRPr lang="en-US" dirty="0" smtClean="0"/>
          </a:p>
          <a:p>
            <a:endParaRPr lang="en-US" dirty="0" smtClean="0"/>
          </a:p>
          <a:p>
            <a:endParaRPr lang="en-US" dirty="0" smtClean="0"/>
          </a:p>
          <a:p>
            <a:endParaRPr lang="en-US" b="1" dirty="0" smtClean="0"/>
          </a:p>
          <a:p>
            <a:r>
              <a:rPr lang="en-US" b="1" dirty="0" smtClean="0"/>
              <a:t>Example</a:t>
            </a:r>
            <a:r>
              <a:rPr lang="en-US" dirty="0" smtClean="0"/>
              <a:t>:  If </a:t>
            </a:r>
            <a:r>
              <a:rPr lang="en-US" i="1" dirty="0" smtClean="0">
                <a:latin typeface="Cambria Math" pitchFamily="18" charset="0"/>
                <a:ea typeface="Cambria Math" pitchFamily="18" charset="0"/>
              </a:rPr>
              <a:t>p</a:t>
            </a:r>
            <a:r>
              <a:rPr lang="en-US" dirty="0" smtClean="0"/>
              <a:t>  denotes “I am at home.” and </a:t>
            </a:r>
            <a:r>
              <a:rPr lang="en-US" i="1" dirty="0" smtClean="0">
                <a:latin typeface="Cambria Math" pitchFamily="18" charset="0"/>
                <a:ea typeface="Cambria Math" pitchFamily="18" charset="0"/>
              </a:rPr>
              <a:t>q</a:t>
            </a:r>
            <a:r>
              <a:rPr lang="en-US" dirty="0" smtClean="0"/>
              <a:t>  denotes “It is raining.” then </a:t>
            </a:r>
            <a:r>
              <a:rPr lang="en-US" i="1" dirty="0" smtClean="0">
                <a:latin typeface="Cambria Math" pitchFamily="18" charset="0"/>
                <a:ea typeface="Cambria Math" pitchFamily="18" charset="0"/>
              </a:rPr>
              <a:t>p </a:t>
            </a:r>
            <a:r>
              <a:rPr lang="en-US" dirty="0" smtClean="0">
                <a:latin typeface="Cambria Math" pitchFamily="18" charset="0"/>
                <a:ea typeface="Cambria Math" pitchFamily="18" charset="0"/>
              </a:rPr>
              <a:t>∧</a:t>
            </a:r>
            <a:r>
              <a:rPr lang="en-US" i="1" dirty="0" smtClean="0">
                <a:latin typeface="Cambria Math" pitchFamily="18" charset="0"/>
                <a:ea typeface="Cambria Math" pitchFamily="18" charset="0"/>
              </a:rPr>
              <a:t>q</a:t>
            </a:r>
            <a:r>
              <a:rPr lang="en-US" dirty="0" smtClean="0"/>
              <a:t>   denotes “I am at home and it is raining.”</a:t>
            </a:r>
          </a:p>
        </p:txBody>
      </p:sp>
      <p:graphicFrame>
        <p:nvGraphicFramePr>
          <p:cNvPr id="10" name="Content Placeholder 3"/>
          <p:cNvGraphicFramePr>
            <a:graphicFrameLocks/>
          </p:cNvGraphicFramePr>
          <p:nvPr/>
        </p:nvGraphicFramePr>
        <p:xfrm>
          <a:off x="1295400" y="2819400"/>
          <a:ext cx="6096000" cy="1828800"/>
        </p:xfrm>
        <a:graphic>
          <a:graphicData uri="http://schemas.openxmlformats.org/drawingml/2006/table">
            <a:tbl>
              <a:tblPr firstRow="1" bandRow="1">
                <a:tableStyleId>{5C22544A-7EE6-4342-B048-85BDC9FD1C3A}</a:tableStyleId>
              </a:tblPr>
              <a:tblGrid>
                <a:gridCol w="2032000"/>
                <a:gridCol w="2032000"/>
                <a:gridCol w="2032000"/>
              </a:tblGrid>
              <a:tr h="304800">
                <a:tc>
                  <a:txBody>
                    <a:bodyPr/>
                    <a:lstStyle/>
                    <a:p>
                      <a:r>
                        <a:rPr lang="en-US" i="1" dirty="0" smtClean="0">
                          <a:latin typeface="Cambria Math" pitchFamily="18" charset="0"/>
                          <a:ea typeface="Cambria Math" pitchFamily="18" charset="0"/>
                        </a:rPr>
                        <a:t>p</a:t>
                      </a:r>
                      <a:endParaRPr lang="en-US" dirty="0"/>
                    </a:p>
                  </a:txBody>
                  <a:tcPr marL="91441" marR="91441"/>
                </a:tc>
                <a:tc>
                  <a:txBody>
                    <a:bodyPr/>
                    <a:lstStyle/>
                    <a:p>
                      <a:r>
                        <a:rPr lang="en-US" i="1" dirty="0" smtClean="0">
                          <a:latin typeface="Cambria Math" pitchFamily="18" charset="0"/>
                          <a:ea typeface="Cambria Math" pitchFamily="18" charset="0"/>
                        </a:rPr>
                        <a:t>q</a:t>
                      </a:r>
                      <a:endParaRPr lang="en-US" dirty="0"/>
                    </a:p>
                  </a:txBody>
                  <a:tcPr marL="91441" marR="91441"/>
                </a:tc>
                <a:tc>
                  <a:txBody>
                    <a:bodyPr/>
                    <a:lstStyle/>
                    <a:p>
                      <a:r>
                        <a:rPr lang="en-US" i="1" baseline="0" dirty="0" smtClean="0">
                          <a:latin typeface="Cambria Math" pitchFamily="18" charset="0"/>
                          <a:ea typeface="Cambria Math" pitchFamily="18" charset="0"/>
                        </a:rPr>
                        <a:t>p </a:t>
                      </a:r>
                      <a:r>
                        <a:rPr lang="en-US" dirty="0" smtClean="0">
                          <a:latin typeface="Cambria Math" pitchFamily="18" charset="0"/>
                          <a:ea typeface="Cambria Math" pitchFamily="18" charset="0"/>
                        </a:rPr>
                        <a:t>∧ </a:t>
                      </a:r>
                      <a:r>
                        <a:rPr lang="en-US" i="1" dirty="0" smtClean="0">
                          <a:latin typeface="Cambria Math" pitchFamily="18" charset="0"/>
                          <a:ea typeface="Cambria Math" pitchFamily="18" charset="0"/>
                        </a:rPr>
                        <a:t>q </a:t>
                      </a:r>
                      <a:endParaRPr lang="en-US" dirty="0"/>
                    </a:p>
                  </a:txBody>
                  <a:tcPr marL="91441" marR="91441"/>
                </a:tc>
              </a:tr>
              <a:tr h="304800">
                <a:tc>
                  <a:txBody>
                    <a:bodyPr/>
                    <a:lstStyle/>
                    <a:p>
                      <a:r>
                        <a:rPr lang="en-US" dirty="0" smtClean="0"/>
                        <a:t>T</a:t>
                      </a:r>
                      <a:endParaRPr lang="en-US" dirty="0"/>
                    </a:p>
                  </a:txBody>
                  <a:tcPr marL="91441" marR="91441"/>
                </a:tc>
                <a:tc>
                  <a:txBody>
                    <a:bodyPr/>
                    <a:lstStyle/>
                    <a:p>
                      <a:r>
                        <a:rPr lang="en-US" dirty="0" smtClean="0"/>
                        <a:t>T</a:t>
                      </a:r>
                      <a:endParaRPr lang="en-US" dirty="0"/>
                    </a:p>
                  </a:txBody>
                  <a:tcPr marL="91441" marR="91441"/>
                </a:tc>
                <a:tc>
                  <a:txBody>
                    <a:bodyPr/>
                    <a:lstStyle/>
                    <a:p>
                      <a:r>
                        <a:rPr lang="en-US" dirty="0" smtClean="0"/>
                        <a:t>T</a:t>
                      </a:r>
                      <a:endParaRPr lang="en-US" dirty="0"/>
                    </a:p>
                  </a:txBody>
                  <a:tcPr marL="91441" marR="91441"/>
                </a:tc>
              </a:tr>
              <a:tr h="304800">
                <a:tc>
                  <a:txBody>
                    <a:bodyPr/>
                    <a:lstStyle/>
                    <a:p>
                      <a:r>
                        <a:rPr lang="en-US" dirty="0" smtClean="0"/>
                        <a:t>T</a:t>
                      </a:r>
                      <a:endParaRPr lang="en-US" dirty="0"/>
                    </a:p>
                  </a:txBody>
                  <a:tcPr marL="91441" marR="91441"/>
                </a:tc>
                <a:tc>
                  <a:txBody>
                    <a:bodyPr/>
                    <a:lstStyle/>
                    <a:p>
                      <a:r>
                        <a:rPr lang="en-US" dirty="0" smtClean="0"/>
                        <a:t>F</a:t>
                      </a:r>
                      <a:endParaRPr lang="en-US" dirty="0"/>
                    </a:p>
                  </a:txBody>
                  <a:tcPr marL="91441" marR="91441"/>
                </a:tc>
                <a:tc>
                  <a:txBody>
                    <a:bodyPr/>
                    <a:lstStyle/>
                    <a:p>
                      <a:r>
                        <a:rPr lang="en-US" dirty="0" smtClean="0"/>
                        <a:t>F</a:t>
                      </a:r>
                      <a:endParaRPr lang="en-US" dirty="0"/>
                    </a:p>
                  </a:txBody>
                  <a:tcPr marL="91441" marR="91441"/>
                </a:tc>
              </a:tr>
              <a:tr h="304800">
                <a:tc>
                  <a:txBody>
                    <a:bodyPr/>
                    <a:lstStyle/>
                    <a:p>
                      <a:r>
                        <a:rPr lang="en-US" dirty="0" smtClean="0"/>
                        <a:t>F</a:t>
                      </a:r>
                      <a:endParaRPr lang="en-US" dirty="0"/>
                    </a:p>
                  </a:txBody>
                  <a:tcPr marL="91441" marR="91441"/>
                </a:tc>
                <a:tc>
                  <a:txBody>
                    <a:bodyPr/>
                    <a:lstStyle/>
                    <a:p>
                      <a:r>
                        <a:rPr lang="en-US" dirty="0" smtClean="0"/>
                        <a:t>T</a:t>
                      </a:r>
                      <a:endParaRPr lang="en-US" dirty="0"/>
                    </a:p>
                  </a:txBody>
                  <a:tcPr marL="91441" marR="91441"/>
                </a:tc>
                <a:tc>
                  <a:txBody>
                    <a:bodyPr/>
                    <a:lstStyle/>
                    <a:p>
                      <a:r>
                        <a:rPr lang="en-US" dirty="0" smtClean="0"/>
                        <a:t>F</a:t>
                      </a:r>
                      <a:endParaRPr lang="en-US" dirty="0"/>
                    </a:p>
                  </a:txBody>
                  <a:tcPr marL="91441" marR="91441"/>
                </a:tc>
              </a:tr>
              <a:tr h="304800">
                <a:tc>
                  <a:txBody>
                    <a:bodyPr/>
                    <a:lstStyle/>
                    <a:p>
                      <a:r>
                        <a:rPr lang="en-US" dirty="0" smtClean="0"/>
                        <a:t>F</a:t>
                      </a:r>
                      <a:endParaRPr lang="en-US" dirty="0"/>
                    </a:p>
                  </a:txBody>
                  <a:tcPr marL="91441" marR="91441"/>
                </a:tc>
                <a:tc>
                  <a:txBody>
                    <a:bodyPr/>
                    <a:lstStyle/>
                    <a:p>
                      <a:r>
                        <a:rPr lang="en-US" dirty="0" smtClean="0"/>
                        <a:t>F</a:t>
                      </a:r>
                      <a:endParaRPr lang="en-US" dirty="0"/>
                    </a:p>
                  </a:txBody>
                  <a:tcPr marL="91441" marR="91441"/>
                </a:tc>
                <a:tc>
                  <a:txBody>
                    <a:bodyPr/>
                    <a:lstStyle/>
                    <a:p>
                      <a:r>
                        <a:rPr lang="en-US" dirty="0" smtClean="0"/>
                        <a:t>F</a:t>
                      </a:r>
                      <a:endParaRPr lang="en-US" dirty="0"/>
                    </a:p>
                  </a:txBody>
                  <a:tcPr marL="91441" marR="91441"/>
                </a:tc>
              </a:tr>
            </a:tbl>
          </a:graphicData>
        </a:graphic>
      </p:graphicFrame>
    </p:spTree>
  </p:cSld>
  <p:clrMapOvr>
    <a:masterClrMapping/>
  </p:clrMapOvr>
  <p:timing>
    <p:tnLst>
      <p:par>
        <p:cTn xmlns:p14="http://schemas.microsoft.com/office/powerpoint/2010/mai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10;$p \vee q  \rightarrow \neg r$&#10;&#10;\end{document}"/>
  <p:tag name="IGUANATEXSIZE" val="30"/>
</p:tagLst>
</file>

<file path=ppt/tags/tag10.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p \wedge p \equiv p$&#10;&#10;&#10;\end{document}"/>
  <p:tag name="IGUANATEXSIZE" val="30"/>
</p:tagLst>
</file>

<file path=ppt/tags/tag11.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neg (\neg p) \equiv p$&#10;&#10;&#10;\end{document}"/>
  <p:tag name="IGUANATEXSIZE" val="30"/>
</p:tagLst>
</file>

<file path=ppt/tags/tag12.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p \vee \neg p  \equiv T$&#10;&#10;&#10;\end{document}"/>
  <p:tag name="IGUANATEXSIZE" val="30"/>
</p:tagLst>
</file>

<file path=ppt/tags/tag13.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p \wedge \neg p\equiv F$&#10;&#10;&#10;\end{document}"/>
  <p:tag name="IGUANATEXSIZE" val="30"/>
</p:tagLst>
</file>

<file path=ppt/tags/tag14.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p \vee q \equiv q \vee p$&#10;&#10;&#10;\end{document}"/>
  <p:tag name="IGUANATEXSIZE" val="30"/>
</p:tagLst>
</file>

<file path=ppt/tags/tag15.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p \wedge q \equiv q \wedge p$&#10;&#10;&#10;\end{document}"/>
  <p:tag name="IGUANATEXSIZE" val="30"/>
</p:tagLst>
</file>

<file path=ppt/tags/tag16.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p \vee q) \vee r \equiv p \vee (q \vee r)$&#10;&#10;&#10;\end{document}"/>
  <p:tag name="IGUANATEXSIZE" val="30"/>
</p:tagLst>
</file>

<file path=ppt/tags/tag17.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p \wedge q) \wedge r \equiv p \wedge (q \wedge r)$&#10;&#10;&#10;\end{document}"/>
  <p:tag name="IGUANATEXSIZE" val="30"/>
</p:tagLst>
</file>

<file path=ppt/tags/tag18.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p \vee (q \wedge r) \equiv (p \vee q)) \wedge (p \vee r)$&#10;&#10;&#10;\end{document}"/>
  <p:tag name="IGUANATEXSIZE" val="30"/>
</p:tagLst>
</file>

<file path=ppt/tags/tag19.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p \wedge (q \vee r)) \equiv (p \wedge q) \vee (p \wedge r)$&#10;&#10;&#10;\end{document}"/>
  <p:tag name="IGUANATEXSIZE" val="30"/>
</p:tagLst>
</file>

<file path=ppt/tags/tag2.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10;$(p \vee q) \rightarrow \neg r$&#10;&#10;\end{document}"/>
  <p:tag name="IGUANATEXSIZE" val="30"/>
</p:tagLst>
</file>

<file path=ppt/tags/tag20.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p \vee (p \wedge q) \equiv p$&#10;&#10;&#10;\end{document}"/>
  <p:tag name="IGUANATEXSIZE" val="30"/>
</p:tagLst>
</file>

<file path=ppt/tags/tag21.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p \wedge (p \vee q) \equiv p$&#10;&#10;&#10;\end{document}"/>
  <p:tag name="IGUANATEXSIZE" val="30"/>
</p:tagLst>
</file>

<file path=ppt/tags/tag22.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A \equiv B$&#10;&#10;&#10;\end{document}"/>
  <p:tag name="IGUANATEXSIZE" val="25"/>
</p:tagLst>
</file>

<file path=ppt/tags/tag23.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A \equiv A_1$&#10;&#10;&#10;\end{document}"/>
  <p:tag name="IGUANATEXSIZE" val="25"/>
</p:tagLst>
</file>

<file path=ppt/tags/tag24.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A_n \equiv B$&#10;&#10;&#10;\end{document}"/>
  <p:tag name="IGUANATEXSIZE" val="25"/>
</p:tagLst>
</file>

<file path=ppt/tags/tag25.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10;\vdots&#10;&#10;\end{document}"/>
  <p:tag name="IGUANATEXSIZE" val="25"/>
</p:tagLst>
</file>

<file path=ppt/tags/tag26.xml><?xml version="1.0" encoding="utf-8"?>
<p:tagLst xmlns:a="http://schemas.openxmlformats.org/drawingml/2006/main" xmlns:r="http://schemas.openxmlformats.org/officeDocument/2006/relationships" xmlns:p="http://schemas.openxmlformats.org/presentationml/2006/main">
  <p:tag name="LATEXADDIN" val="\documentclass{article}&#10;\usepackage{amsmath}&#10;\usepackage {amssymb}&#10;\pagestyle{empty}&#10;\begin{document}&#10;\begin{tabular}{llll}&#10;$\neg(p \vee(\neg p \wedge q))$ &amp; $\equiv$ &amp; $\neg p \wedge \neg(\neg p \wedge q) $ &amp; by the second De Morgan law \\&#10;&amp; $\equiv$ &amp; $\neg p \wedge [\neg(\neg p) \vee \neg q]$ &amp; by the first De Morgan law\\&#10;&amp; $\equiv$ &amp; $\neg p \wedge (p \vee \neg q)$ &amp;  by the double negation law\\&#10;&amp; $\equiv$ &amp; $(\neg p \wedge p) \vee (\neg p \wedge \neg q)$ &amp; by the second distributive law\\&#10;&amp; $\equiv$ &amp; $F \vee (\neg p \wedge \neg q) $ &amp; because $ \neg p \wedge p \equiv F$\\&#10;&amp; $\equiv$ &amp; $(\neg p \wedge \neg q) \vee F$ &amp; by the commutative law\\&#10;&amp;&amp;&amp; for disjunction\\&#10;&amp; $\equiv$ &amp; $(\neg p \wedge \neg q)$ &amp; by the identity law for {\bf F}&#10;\end{tabular}&#10;&#10;&#10;\end{document}"/>
  <p:tag name="IGUANATEXSIZE" val="20"/>
</p:tagLst>
</file>

<file path=ppt/tags/tag27.xml><?xml version="1.0" encoding="utf-8"?>
<p:tagLst xmlns:a="http://schemas.openxmlformats.org/drawingml/2006/main" xmlns:r="http://schemas.openxmlformats.org/officeDocument/2006/relationships" xmlns:p="http://schemas.openxmlformats.org/presentationml/2006/main">
  <p:tag name="LATEXADDIN" val="\documentclass{article}&#10;\usepackage{amsmath}&#10;\usepackage {amssymb}&#10;\pagestyle{empty}&#10;\begin{document}&#10;$\neg(p \vee (\neg p \wedge q))$&#10;&#10;\end{document}"/>
  <p:tag name="IGUANATEXSIZE" val="30"/>
</p:tagLst>
</file>

<file path=ppt/tags/tag28.xml><?xml version="1.0" encoding="utf-8"?>
<p:tagLst xmlns:a="http://schemas.openxmlformats.org/drawingml/2006/main" xmlns:r="http://schemas.openxmlformats.org/officeDocument/2006/relationships" xmlns:p="http://schemas.openxmlformats.org/presentationml/2006/main">
  <p:tag name="LATEXADDIN" val="\documentclass{article}&#10;\usepackage{amsmath}&#10;\usepackage {amssymb}&#10;\pagestyle{empty}&#10;\begin{document}&#10;$\neg p \wedge \neg q$&#10;&#10;\end{document}"/>
  <p:tag name="IGUANATEXSIZE" val="30"/>
</p:tagLst>
</file>

<file path=ppt/tags/tag29.xml><?xml version="1.0" encoding="utf-8"?>
<p:tagLst xmlns:a="http://schemas.openxmlformats.org/drawingml/2006/main" xmlns:r="http://schemas.openxmlformats.org/officeDocument/2006/relationships" xmlns:p="http://schemas.openxmlformats.org/presentationml/2006/main">
  <p:tag name="LATEXADDIN" val="\documentclass{article}&#10;\usepackage{amsmath}&#10;\usepackage {amssymb}&#10;\pagestyle{empty}&#10;\begin{document}&#10;\begin{tabular}{llll}&#10;$(p \wedge q) \rightarrow (p \vee q)$ &amp; $\equiv$ &amp; $\neg (p \wedge q) \vee (p \vee q) $ &amp; by truth table for $\rightarrow$ \\&#10;&amp; $\equiv$ &amp; $(\neg p \vee \neg q) \vee (p \vee q)$ &amp; by the first De Morgan law\\&#10;&amp; $\equiv$ &amp; $(\neg p \vee p) \vee (\neg p \vee \neg q)$ &amp; by associative and\\&#10;&amp;&amp;&amp; commutative laws\\&#10;&amp;&amp;&amp; laws for disjunction\\&#10;&amp; $\equiv$ &amp; $T \vee T $ &amp; by truth tables\\&#10;&amp; $\equiv$ &amp; $T$ &amp; by the domination law\\&#10;&#10;\end{tabular}&#10;&#10;&#10;\end{document}"/>
  <p:tag name="IGUANATEXSIZE" val="20"/>
</p:tagLst>
</file>

<file path=ppt/tags/tag3.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neg (p \wedge q)  \equiv \neg p \vee \neg q$&#10;&#10;&#10;\end{document}"/>
  <p:tag name="IGUANATEXSIZE" val="30"/>
</p:tagLst>
</file>

<file path=ppt/tags/tag30.xml><?xml version="1.0" encoding="utf-8"?>
<p:tagLst xmlns:a="http://schemas.openxmlformats.org/drawingml/2006/main" xmlns:r="http://schemas.openxmlformats.org/officeDocument/2006/relationships" xmlns:p="http://schemas.openxmlformats.org/presentationml/2006/main">
  <p:tag name="LATEXADDIN" val="\documentclass{article}&#10;\usepackage{amsmath}&#10;\usepackage {amssymb}&#10;\pagestyle{empty}&#10;\begin{document}&#10;$(p \wedge q)\rightarrow (p \vee q)$&#10;&#10;\end{document}"/>
  <p:tag name="IGUANATEXSIZE" val="30"/>
</p:tagLst>
</file>

<file path=ppt/tags/tag31.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p \vee \neg q) \wedge (q \vee \neg r) \wedge (r \vee \neg p)$&#10;&#10;&#10;\end{document}"/>
  <p:tag name="IGUANATEXSIZE" val="30"/>
</p:tagLst>
</file>

<file path=ppt/tags/tag32.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p \vee q\vee r) \wedge (\neg p \vee \neg q \vee \neg r)$&#10;\end{document}"/>
  <p:tag name="IGUANATEXSIZE" val="30"/>
</p:tagLst>
</file>

<file path=ppt/tags/tag33.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p \vee \neg q) \wedge (q \vee \neg r) \wedge (r \vee \neg p) \wedge (p \vee q \vee r) \wedge (\neg p \vee \neg q \vee \neg r)$&#10;\end{document}"/>
  <p:tag name="IGUANATEXSIZE" val="25"/>
</p:tagLst>
</file>

<file path=ppt/tags/tag34.xml><?xml version="1.0" encoding="utf-8"?>
<p:tagLst xmlns:a="http://schemas.openxmlformats.org/drawingml/2006/main" xmlns:r="http://schemas.openxmlformats.org/officeDocument/2006/relationships" xmlns:p="http://schemas.openxmlformats.org/presentationml/2006/main">
  <p:tag name="TIMING" val="|1.4|0.8|0.4"/>
</p:tagLst>
</file>

<file path=ppt/tags/tag35.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forall x P(x) \equiv  P(1)\wedge P(2) \wedge P(3)$&#10;&#10;&#10;\end{document}"/>
  <p:tag name="IGUANATEXSIZE" val="25"/>
</p:tagLst>
</file>

<file path=ppt/tags/tag36.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exists x P(x) \equiv P(1)\vee P(2) \vee P(3)$&#10;&#10;&#10;\end{document}"/>
  <p:tag name="IGUANATEXSIZE" val="25"/>
</p:tagLst>
</file>

<file path=ppt/tags/tag4.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neg (p \vee q)  \equiv \neg p \wedge \neg q$&#10;&#10;&#10;\end{document}"/>
  <p:tag name="IGUANATEXSIZE" val="30"/>
</p:tagLst>
</file>

<file path=ppt/tags/tag5.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p \wedge T \equiv p$&#10;&#10;&#10;\end{document}"/>
  <p:tag name="IGUANATEXSIZE" val="30"/>
</p:tagLst>
</file>

<file path=ppt/tags/tag6.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p \vee F \equiv p$&#10;&#10;&#10;\end{document}"/>
  <p:tag name="IGUANATEXSIZE" val="30"/>
</p:tagLst>
</file>

<file path=ppt/tags/tag7.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p \vee T \equiv T$&#10;&#10;&#10;\end{document}"/>
  <p:tag name="IGUANATEXSIZE" val="30"/>
</p:tagLst>
</file>

<file path=ppt/tags/tag8.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p \wedge F \equiv F$&#10;&#10;&#10;\end{document}"/>
  <p:tag name="IGUANATEXSIZE" val="30"/>
</p:tagLst>
</file>

<file path=ppt/tags/tag9.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p \vee p \equiv p$&#10;&#10;&#10;\end{document}"/>
  <p:tag name="IGUANATEXSIZE" val="30"/>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Flow</Template>
  <TotalTime>6778</TotalTime>
  <Words>4333</Words>
  <Application>Microsoft Macintosh PowerPoint</Application>
  <PresentationFormat>On-screen Show (4:3)</PresentationFormat>
  <Paragraphs>731</Paragraphs>
  <Slides>59</Slides>
  <Notes>1</Notes>
  <HiddenSlides>0</HiddenSlides>
  <MMClips>0</MMClips>
  <ScaleCrop>false</ScaleCrop>
  <HeadingPairs>
    <vt:vector size="4" baseType="variant">
      <vt:variant>
        <vt:lpstr>Theme</vt:lpstr>
      </vt:variant>
      <vt:variant>
        <vt:i4>1</vt:i4>
      </vt:variant>
      <vt:variant>
        <vt:lpstr>Slide Titles</vt:lpstr>
      </vt:variant>
      <vt:variant>
        <vt:i4>59</vt:i4>
      </vt:variant>
    </vt:vector>
  </HeadingPairs>
  <TitlesOfParts>
    <vt:vector size="60" baseType="lpstr">
      <vt:lpstr>Flow</vt:lpstr>
      <vt:lpstr>The Foundations: Logic and Proofs</vt:lpstr>
      <vt:lpstr>Chapter Summary</vt:lpstr>
      <vt:lpstr>Propositional Logic Summary</vt:lpstr>
      <vt:lpstr>Propositional Logic</vt:lpstr>
      <vt:lpstr>Section Summary</vt:lpstr>
      <vt:lpstr>Propositions</vt:lpstr>
      <vt:lpstr>Propositional Logic</vt:lpstr>
      <vt:lpstr>Compound Propositions: Negation</vt:lpstr>
      <vt:lpstr>Conjunction</vt:lpstr>
      <vt:lpstr>Disjunction</vt:lpstr>
      <vt:lpstr> The Connective Or in English</vt:lpstr>
      <vt:lpstr> Implication</vt:lpstr>
      <vt:lpstr> Understanding Implication</vt:lpstr>
      <vt:lpstr>Understanding Implication (cont)</vt:lpstr>
      <vt:lpstr>Different Ways of Expressing p →q  </vt:lpstr>
      <vt:lpstr>Converse, Contrapositive, and Inverse</vt:lpstr>
      <vt:lpstr>Biconditional</vt:lpstr>
      <vt:lpstr>Expressing the Biconditional</vt:lpstr>
      <vt:lpstr>Truth Tables For Compound Propositions</vt:lpstr>
      <vt:lpstr>Example Truth Table</vt:lpstr>
      <vt:lpstr>Equivalent Propositions</vt:lpstr>
      <vt:lpstr>Using a Truth Table to Show  Non-Equivalence</vt:lpstr>
      <vt:lpstr>Problem</vt:lpstr>
      <vt:lpstr>Precedence of Logical Operators</vt:lpstr>
      <vt:lpstr>Applications of Propositional Logic</vt:lpstr>
      <vt:lpstr>Applications of Propositional Logic: Summary</vt:lpstr>
      <vt:lpstr>Translating English Sentences</vt:lpstr>
      <vt:lpstr>Example</vt:lpstr>
      <vt:lpstr>System Specifications</vt:lpstr>
      <vt:lpstr>Consistent System Specifications</vt:lpstr>
      <vt:lpstr>Logic Puzzles</vt:lpstr>
      <vt:lpstr>Logic Circuits  (Studied in depth in Chapter 12)</vt:lpstr>
      <vt:lpstr>Propositional Equivalences</vt:lpstr>
      <vt:lpstr>Section Summary</vt:lpstr>
      <vt:lpstr>Tautologies, Contradictions, and Contingencies</vt:lpstr>
      <vt:lpstr>Logically Equivalent</vt:lpstr>
      <vt:lpstr>De Morgan’s Laws</vt:lpstr>
      <vt:lpstr>Key Logical Equivalences</vt:lpstr>
      <vt:lpstr>Key Logical Equivalences (cont)</vt:lpstr>
      <vt:lpstr>More Logical Equivalences</vt:lpstr>
      <vt:lpstr>Constructing New Logical Equivalences</vt:lpstr>
      <vt:lpstr>Equivalence Proofs</vt:lpstr>
      <vt:lpstr> Equivalence Proofs</vt:lpstr>
      <vt:lpstr>Questions on Propositional Satisfiability</vt:lpstr>
      <vt:lpstr>The Foundations: Logic and Proofs</vt:lpstr>
      <vt:lpstr>Summary</vt:lpstr>
      <vt:lpstr>Predicates and Quantifiers</vt:lpstr>
      <vt:lpstr>Section Summary</vt:lpstr>
      <vt:lpstr>Propositional Logic Not Enough</vt:lpstr>
      <vt:lpstr>Introducing Predicate Logic</vt:lpstr>
      <vt:lpstr>Propositional Functions</vt:lpstr>
      <vt:lpstr>Examples of Propositional Functions</vt:lpstr>
      <vt:lpstr>Compound Expressions</vt:lpstr>
      <vt:lpstr>Quantifiers</vt:lpstr>
      <vt:lpstr>Universal Quantifier</vt:lpstr>
      <vt:lpstr>Existential Quantifier</vt:lpstr>
      <vt:lpstr>Precedence of Quantifiers</vt:lpstr>
      <vt:lpstr>Translating from English to Logic</vt:lpstr>
      <vt:lpstr>Thinking about Quantifiers as Conjunctions and Disjunctions</vt:lpstr>
    </vt:vector>
  </TitlesOfParts>
  <Company>Monmouth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Foundations: Logic and Proofs</dc:title>
  <dc:creator>Richard Scherl</dc:creator>
  <cp:lastModifiedBy>Artemis Hatzigeorgiou</cp:lastModifiedBy>
  <cp:revision>493</cp:revision>
  <dcterms:created xsi:type="dcterms:W3CDTF">2011-03-15T17:55:35Z</dcterms:created>
  <dcterms:modified xsi:type="dcterms:W3CDTF">2015-05-13T08:31:53Z</dcterms:modified>
</cp:coreProperties>
</file>