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3"/>
  </p:notesMasterIdLst>
  <p:sldIdLst>
    <p:sldId id="258" r:id="rId2"/>
    <p:sldId id="259" r:id="rId3"/>
    <p:sldId id="260" r:id="rId4"/>
    <p:sldId id="257" r:id="rId5"/>
    <p:sldId id="261" r:id="rId6"/>
    <p:sldId id="264" r:id="rId7"/>
    <p:sldId id="265" r:id="rId8"/>
    <p:sldId id="262" r:id="rId9"/>
    <p:sldId id="263" r:id="rId10"/>
    <p:sldId id="266" r:id="rId11"/>
    <p:sldId id="268" r:id="rId12"/>
    <p:sldId id="270" r:id="rId13"/>
    <p:sldId id="271" r:id="rId14"/>
    <p:sldId id="272" r:id="rId15"/>
    <p:sldId id="274" r:id="rId16"/>
    <p:sldId id="275" r:id="rId17"/>
    <p:sldId id="279" r:id="rId18"/>
    <p:sldId id="281" r:id="rId19"/>
    <p:sldId id="282" r:id="rId20"/>
    <p:sldId id="283" r:id="rId21"/>
    <p:sldId id="284" r:id="rId22"/>
    <p:sldId id="267" r:id="rId23"/>
    <p:sldId id="285" r:id="rId24"/>
    <p:sldId id="286" r:id="rId25"/>
    <p:sldId id="287" r:id="rId26"/>
    <p:sldId id="288" r:id="rId27"/>
    <p:sldId id="289" r:id="rId28"/>
    <p:sldId id="290" r:id="rId29"/>
    <p:sldId id="291" r:id="rId30"/>
    <p:sldId id="293" r:id="rId31"/>
    <p:sldId id="294" r:id="rId32"/>
    <p:sldId id="295" r:id="rId33"/>
    <p:sldId id="292" r:id="rId34"/>
    <p:sldId id="296" r:id="rId35"/>
    <p:sldId id="299" r:id="rId36"/>
    <p:sldId id="297" r:id="rId37"/>
    <p:sldId id="300" r:id="rId38"/>
    <p:sldId id="336" r:id="rId39"/>
    <p:sldId id="298" r:id="rId40"/>
    <p:sldId id="301" r:id="rId41"/>
    <p:sldId id="335" r:id="rId42"/>
    <p:sldId id="304" r:id="rId43"/>
    <p:sldId id="307" r:id="rId44"/>
    <p:sldId id="338" r:id="rId45"/>
    <p:sldId id="308" r:id="rId46"/>
    <p:sldId id="309" r:id="rId47"/>
    <p:sldId id="310" r:id="rId48"/>
    <p:sldId id="303" r:id="rId49"/>
    <p:sldId id="337" r:id="rId50"/>
    <p:sldId id="311" r:id="rId51"/>
    <p:sldId id="340" r:id="rId52"/>
    <p:sldId id="314" r:id="rId53"/>
    <p:sldId id="315" r:id="rId54"/>
    <p:sldId id="316" r:id="rId55"/>
    <p:sldId id="317" r:id="rId56"/>
    <p:sldId id="312" r:id="rId57"/>
    <p:sldId id="318" r:id="rId58"/>
    <p:sldId id="320" r:id="rId59"/>
    <p:sldId id="321" r:id="rId60"/>
    <p:sldId id="323" r:id="rId61"/>
    <p:sldId id="322" r:id="rId62"/>
    <p:sldId id="324" r:id="rId63"/>
    <p:sldId id="325" r:id="rId64"/>
    <p:sldId id="326" r:id="rId65"/>
    <p:sldId id="327" r:id="rId66"/>
    <p:sldId id="329" r:id="rId67"/>
    <p:sldId id="330" r:id="rId68"/>
    <p:sldId id="331" r:id="rId69"/>
    <p:sldId id="332" r:id="rId70"/>
    <p:sldId id="333" r:id="rId71"/>
    <p:sldId id="334" r:id="rId7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301" autoAdjust="0"/>
    <p:restoredTop sz="94660"/>
  </p:normalViewPr>
  <p:slideViewPr>
    <p:cSldViewPr>
      <p:cViewPr varScale="1">
        <p:scale>
          <a:sx n="84" d="100"/>
          <a:sy n="84" d="100"/>
        </p:scale>
        <p:origin x="1397" y="91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C1DD1A-B4EA-4A6B-A690-4DDD9EC91D2C}" type="datetimeFigureOut">
              <a:rPr lang="en-US" smtClean="0"/>
              <a:pPr/>
              <a:t>4/5/2019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5FB6B5-E73A-40AF-B285-4557E9F9DDB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7180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022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l-GR" smtClean="0"/>
          </a:p>
        </p:txBody>
      </p:sp>
      <p:sp>
        <p:nvSpPr>
          <p:cNvPr id="1802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10929A9-1ECB-4777-AC95-37F75DE305F4}" type="slidenum">
              <a:rPr lang="en-US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6786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889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l-GR" smtClean="0"/>
          </a:p>
        </p:txBody>
      </p:sp>
      <p:sp>
        <p:nvSpPr>
          <p:cNvPr id="2089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2BBA127-198E-456B-A20B-2B8CEA6549B7}" type="slidenum">
              <a:rPr lang="en-US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89174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992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l-GR" smtClean="0"/>
          </a:p>
        </p:txBody>
      </p:sp>
      <p:sp>
        <p:nvSpPr>
          <p:cNvPr id="2099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7FFAF25-3DFD-4FAA-91FC-A37B1AD408C2}" type="slidenum">
              <a:rPr lang="en-US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390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0E1DC-5680-4CA0-BF2D-723F43BBB8A8}" type="datetimeFigureOut">
              <a:rPr lang="en-US" smtClean="0"/>
              <a:pPr/>
              <a:t>4/5/2019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FF257-E849-41F3-B90E-9B8AF17E1E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0E1DC-5680-4CA0-BF2D-723F43BBB8A8}" type="datetimeFigureOut">
              <a:rPr lang="en-US" smtClean="0"/>
              <a:pPr/>
              <a:t>4/5/2019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FF257-E849-41F3-B90E-9B8AF17E1E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0E1DC-5680-4CA0-BF2D-723F43BBB8A8}" type="datetimeFigureOut">
              <a:rPr lang="en-US" smtClean="0"/>
              <a:pPr/>
              <a:t>4/5/2019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FF257-E849-41F3-B90E-9B8AF17E1E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0E1DC-5680-4CA0-BF2D-723F43BBB8A8}" type="datetimeFigureOut">
              <a:rPr lang="en-US" smtClean="0"/>
              <a:pPr/>
              <a:t>4/5/2019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FF257-E849-41F3-B90E-9B8AF17E1E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0E1DC-5680-4CA0-BF2D-723F43BBB8A8}" type="datetimeFigureOut">
              <a:rPr lang="en-US" smtClean="0"/>
              <a:pPr/>
              <a:t>4/5/2019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FF257-E849-41F3-B90E-9B8AF17E1E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0E1DC-5680-4CA0-BF2D-723F43BBB8A8}" type="datetimeFigureOut">
              <a:rPr lang="en-US" smtClean="0"/>
              <a:pPr/>
              <a:t>4/5/2019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FF257-E849-41F3-B90E-9B8AF17E1E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0E1DC-5680-4CA0-BF2D-723F43BBB8A8}" type="datetimeFigureOut">
              <a:rPr lang="en-US" smtClean="0"/>
              <a:pPr/>
              <a:t>4/5/2019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FF257-E849-41F3-B90E-9B8AF17E1E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0E1DC-5680-4CA0-BF2D-723F43BBB8A8}" type="datetimeFigureOut">
              <a:rPr lang="en-US" smtClean="0"/>
              <a:pPr/>
              <a:t>4/5/2019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FF257-E849-41F3-B90E-9B8AF17E1E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0E1DC-5680-4CA0-BF2D-723F43BBB8A8}" type="datetimeFigureOut">
              <a:rPr lang="en-US" smtClean="0"/>
              <a:pPr/>
              <a:t>4/5/2019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FF257-E849-41F3-B90E-9B8AF17E1E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0E1DC-5680-4CA0-BF2D-723F43BBB8A8}" type="datetimeFigureOut">
              <a:rPr lang="en-US" smtClean="0"/>
              <a:pPr/>
              <a:t>4/5/2019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FF257-E849-41F3-B90E-9B8AF17E1E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0E1DC-5680-4CA0-BF2D-723F43BBB8A8}" type="datetimeFigureOut">
              <a:rPr lang="en-US" smtClean="0"/>
              <a:pPr/>
              <a:t>4/5/2019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FF257-E849-41F3-B90E-9B8AF17E1E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20E1DC-5680-4CA0-BF2D-723F43BBB8A8}" type="datetimeFigureOut">
              <a:rPr lang="en-US" smtClean="0"/>
              <a:pPr/>
              <a:t>4/5/2019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3FF257-E849-41F3-B90E-9B8AF17E1E56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4" descr="Aemilius Paulus victory monument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" y="0"/>
            <a:ext cx="61277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0662" name="Text Box 6"/>
          <p:cNvSpPr txBox="1">
            <a:spLocks noChangeArrowheads="1"/>
          </p:cNvSpPr>
          <p:nvPr/>
        </p:nvSpPr>
        <p:spPr bwMode="auto">
          <a:xfrm>
            <a:off x="6324600" y="228600"/>
            <a:ext cx="28194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l-GR"/>
              <a:t>Δελφοί</a:t>
            </a:r>
            <a:r>
              <a:rPr lang="en-US"/>
              <a:t>: </a:t>
            </a:r>
            <a:r>
              <a:rPr lang="el-GR"/>
              <a:t>μνημείο του Αιμιλίου Παύλου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ivia_portrait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7000" y="0"/>
            <a:ext cx="4191000" cy="680512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80" name="Picture 4" descr="Ara Pacis_reconstruction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05000" y="0"/>
            <a:ext cx="49657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5486400" y="533400"/>
            <a:ext cx="320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Ρώμη</a:t>
            </a:r>
            <a:r>
              <a:rPr lang="en-US" dirty="0" smtClean="0"/>
              <a:t>, </a:t>
            </a:r>
            <a:r>
              <a:rPr lang="el-GR" dirty="0" smtClean="0"/>
              <a:t>βωμός της Ειρήνης του Αυγούστου (</a:t>
            </a:r>
            <a:r>
              <a:rPr lang="en-US" dirty="0" err="1" smtClean="0"/>
              <a:t>Ara</a:t>
            </a:r>
            <a:r>
              <a:rPr lang="en-US" dirty="0" smtClean="0"/>
              <a:t> </a:t>
            </a:r>
            <a:r>
              <a:rPr lang="en-US" dirty="0" err="1" smtClean="0"/>
              <a:t>Pacis</a:t>
            </a:r>
            <a:r>
              <a:rPr lang="en-US" dirty="0" smtClean="0"/>
              <a:t> </a:t>
            </a:r>
            <a:r>
              <a:rPr lang="en-US" dirty="0" err="1" smtClean="0"/>
              <a:t>Augustae</a:t>
            </a:r>
            <a:r>
              <a:rPr lang="en-US" dirty="0" smtClean="0"/>
              <a:t>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6" name="Picture 4" descr="Ara Pacis_front side1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500" name="Picture 4" descr="Ara Pacis_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05000" y="0"/>
            <a:ext cx="51435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4" name="Picture 4" descr="Ara Pacis_back side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2" name="Picture 4" descr="Ara Pacis_back and right side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4" name="Picture 4" descr="Ara Pacis_south frieze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505200"/>
            <a:ext cx="9144000" cy="2262188"/>
          </a:xfrm>
          <a:prstGeom prst="rect">
            <a:avLst/>
          </a:prstGeom>
          <a:noFill/>
        </p:spPr>
      </p:pic>
      <p:pic>
        <p:nvPicPr>
          <p:cNvPr id="102405" name="Picture 5" descr="Ara Pacis_right side (mosaic)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838200"/>
            <a:ext cx="9144000" cy="19970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2" name="Picture 4" descr="Ara Pacis_right side4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40" name="Picture 4" descr="Ara Pacis_interior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05000" y="0"/>
            <a:ext cx="51435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4" name="Picture 4" descr="Ara Pacis_interior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1" descr="Rome_altar of Domitius Ahenobarbus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4102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9334" name="Text Box 6"/>
          <p:cNvSpPr txBox="1">
            <a:spLocks noChangeArrowheads="1"/>
          </p:cNvSpPr>
          <p:nvPr/>
        </p:nvSpPr>
        <p:spPr bwMode="auto">
          <a:xfrm>
            <a:off x="5562600" y="228600"/>
            <a:ext cx="32004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l-GR"/>
              <a:t>Ρώμη</a:t>
            </a:r>
            <a:r>
              <a:rPr lang="en-US"/>
              <a:t>: </a:t>
            </a:r>
            <a:r>
              <a:rPr lang="el-GR"/>
              <a:t>βωμός του </a:t>
            </a:r>
            <a:r>
              <a:rPr lang="en-US"/>
              <a:t>Domitius Ahenobarbus</a:t>
            </a:r>
            <a:endParaRPr lang="el-GR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8" name="Picture 4" descr="Ara Pacis_finial1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2" name="Picture 4" descr="Ara Pacis_finial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iberius_portrait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" y="6341"/>
            <a:ext cx="3733800" cy="6851659"/>
          </a:xfrm>
          <a:prstGeom prst="rect">
            <a:avLst/>
          </a:prstGeom>
        </p:spPr>
      </p:pic>
      <p:pic>
        <p:nvPicPr>
          <p:cNvPr id="3" name="Picture 2" descr="Caligula_portrait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7585" y="0"/>
            <a:ext cx="4816415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laudius_portrait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26946" y="0"/>
            <a:ext cx="4690107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emale portraits_Tiberia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8817429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ra Pietatis Augusta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38200" y="-39293"/>
            <a:ext cx="7620000" cy="68972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Vespasian_portrai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1000" y="685800"/>
            <a:ext cx="4419600" cy="5433270"/>
          </a:xfrm>
          <a:prstGeom prst="rect">
            <a:avLst/>
          </a:prstGeom>
        </p:spPr>
      </p:pic>
      <p:pic>
        <p:nvPicPr>
          <p:cNvPr id="3" name="Picture 2" descr="Titus_portrai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05400" y="762000"/>
            <a:ext cx="3706458" cy="52471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emale portrait_Flavian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22154" y="0"/>
            <a:ext cx="4699692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ncelleria_relief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3400" y="26276"/>
            <a:ext cx="7924800" cy="68317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rajan_Louvre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" y="0"/>
            <a:ext cx="51435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562600" y="304800"/>
            <a:ext cx="3124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Άγαλμα του αυτοκράτορα Τραϊανού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Picture 1" descr="Rome_altar of Domitius Ahenobarbus_census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4991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0358" name="Rectangle 6"/>
          <p:cNvSpPr>
            <a:spLocks noChangeArrowheads="1"/>
          </p:cNvSpPr>
          <p:nvPr/>
        </p:nvSpPr>
        <p:spPr bwMode="auto">
          <a:xfrm>
            <a:off x="5791200" y="304800"/>
            <a:ext cx="3170238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l-GR"/>
              <a:t>Ρώμη</a:t>
            </a:r>
            <a:r>
              <a:rPr lang="en-US"/>
              <a:t>: </a:t>
            </a:r>
            <a:r>
              <a:rPr lang="el-GR"/>
              <a:t>βωμός του </a:t>
            </a:r>
            <a:r>
              <a:rPr lang="en-US"/>
              <a:t>Domitius Ahenobarbus</a:t>
            </a:r>
            <a:endParaRPr lang="el-GR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4" name="Picture 4" descr="Column of Trajan1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0"/>
            <a:ext cx="5143500" cy="6858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6096000" y="533400"/>
            <a:ext cx="281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Ρώμη</a:t>
            </a:r>
            <a:r>
              <a:rPr lang="en-US" dirty="0" smtClean="0"/>
              <a:t>: </a:t>
            </a:r>
            <a:r>
              <a:rPr lang="el-GR" dirty="0" smtClean="0"/>
              <a:t>κίονας του Τραϊανού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8" name="Picture 4" descr="Column of Trajan_base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40" name="Picture 4" descr="Detail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81200" y="0"/>
            <a:ext cx="4981575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rch of Trajan_Benevento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" y="0"/>
            <a:ext cx="5535386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943600" y="304800"/>
            <a:ext cx="320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Beneventum</a:t>
            </a:r>
            <a:r>
              <a:rPr lang="en-US" dirty="0" smtClean="0"/>
              <a:t>: </a:t>
            </a:r>
            <a:r>
              <a:rPr lang="el-GR" dirty="0" smtClean="0"/>
              <a:t>αψίδα του Τραϊανού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rch of Trajan_Benevento_reliefs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6809" y="0"/>
            <a:ext cx="5790382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324600" y="304800"/>
            <a:ext cx="23622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Ρώμη, </a:t>
            </a:r>
            <a:r>
              <a:rPr lang="en-US" dirty="0" smtClean="0"/>
              <a:t>“</a:t>
            </a:r>
            <a:r>
              <a:rPr lang="en-US" dirty="0" err="1" smtClean="0"/>
              <a:t>arco</a:t>
            </a:r>
            <a:r>
              <a:rPr lang="en-US" dirty="0" smtClean="0"/>
              <a:t> di </a:t>
            </a:r>
            <a:r>
              <a:rPr lang="en-US" dirty="0" err="1" smtClean="0"/>
              <a:t>Portogallo</a:t>
            </a:r>
            <a:r>
              <a:rPr lang="en-US" dirty="0" smtClean="0"/>
              <a:t>”: </a:t>
            </a:r>
            <a:r>
              <a:rPr lang="el-GR" dirty="0" smtClean="0"/>
              <a:t>ανάγλυφο εποχής Αδριανού που απεικονίζει την αποθέωση της </a:t>
            </a:r>
            <a:r>
              <a:rPr lang="en-US" dirty="0" smtClean="0"/>
              <a:t>Sabina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6096"/>
            <a:ext cx="6069462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adrian_portrait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79016" y="0"/>
            <a:ext cx="4785968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arcophagi_2nd century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88427" y="0"/>
            <a:ext cx="4767146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6567918" cy="4114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144" y="3810001"/>
            <a:ext cx="6606538" cy="304799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781800" y="5181600"/>
            <a:ext cx="19812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Σαρκοφάγοι διακοσμημένοι με γιρλάντες (πάνω) και στλεγγίδες (κάτω)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63376646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ntoninus Pius_portrai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09800" y="5807"/>
            <a:ext cx="5105400" cy="68521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n with busts of ancestor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124200" y="0"/>
            <a:ext cx="4191000" cy="6840915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rcus Aurelius_portrait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" y="0"/>
            <a:ext cx="5327702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943600" y="381000"/>
            <a:ext cx="2819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Πορτρέτο του Μάρκου Αυρηλίου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Ορθογώνιο 2"/>
          <p:cNvSpPr/>
          <p:nvPr/>
        </p:nvSpPr>
        <p:spPr>
          <a:xfrm>
            <a:off x="6324600" y="685800"/>
            <a:ext cx="25565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dirty="0">
                <a:solidFill>
                  <a:prstClr val="black"/>
                </a:solidFill>
              </a:rPr>
              <a:t>Πορτρέτο του </a:t>
            </a:r>
            <a:r>
              <a:rPr lang="en-US" dirty="0" smtClean="0">
                <a:solidFill>
                  <a:prstClr val="black"/>
                </a:solidFill>
              </a:rPr>
              <a:t> </a:t>
            </a:r>
            <a:r>
              <a:rPr lang="el-GR" dirty="0" err="1" smtClean="0">
                <a:solidFill>
                  <a:prstClr val="black"/>
                </a:solidFill>
              </a:rPr>
              <a:t>Κόμμοδου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00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5913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4" descr="apotheosi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14400"/>
            <a:ext cx="9144000" cy="5268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685800" y="0"/>
            <a:ext cx="685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Ρώμη</a:t>
            </a:r>
            <a:r>
              <a:rPr lang="en-US" dirty="0" smtClean="0"/>
              <a:t>, </a:t>
            </a:r>
            <a:r>
              <a:rPr lang="el-GR" dirty="0" smtClean="0"/>
              <a:t>κίονας του Αντωνίνου</a:t>
            </a:r>
            <a:r>
              <a:rPr lang="en-US" dirty="0" smtClean="0"/>
              <a:t>: </a:t>
            </a:r>
            <a:r>
              <a:rPr lang="el-GR" dirty="0" smtClean="0"/>
              <a:t>βάθρο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4" descr="column base_right sid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-39688"/>
            <a:ext cx="8534400" cy="6897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1000"/>
            <a:ext cx="4543661" cy="5715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8200" y="413617"/>
            <a:ext cx="4381771" cy="566104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2400" y="6172200"/>
            <a:ext cx="655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Ανάγλυφα από θριαμβική αψίδα του Μάρκου Αυρηλίου στη Ρώμη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35547977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4" descr="Column of Marcus Aurelius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33600" y="0"/>
            <a:ext cx="5143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9" name="Text Box 5"/>
          <p:cNvSpPr txBox="1">
            <a:spLocks noChangeArrowheads="1"/>
          </p:cNvSpPr>
          <p:nvPr/>
        </p:nvSpPr>
        <p:spPr bwMode="auto">
          <a:xfrm>
            <a:off x="0" y="0"/>
            <a:ext cx="20574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l-GR" sz="1400" b="1" dirty="0" smtClean="0">
                <a:solidFill>
                  <a:schemeClr val="bg1"/>
                </a:solidFill>
              </a:rPr>
              <a:t>Ρώμη</a:t>
            </a:r>
            <a:r>
              <a:rPr lang="en-US" sz="1400" b="1" dirty="0" smtClean="0">
                <a:solidFill>
                  <a:schemeClr val="bg1"/>
                </a:solidFill>
              </a:rPr>
              <a:t>:  </a:t>
            </a:r>
            <a:r>
              <a:rPr lang="el-GR" sz="1400" b="1" dirty="0">
                <a:solidFill>
                  <a:schemeClr val="bg1"/>
                </a:solidFill>
              </a:rPr>
              <a:t>κίονας του Μάρκου Αυρηλίου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4" descr="Column_detail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52600" y="0"/>
            <a:ext cx="51054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4" descr="Column_detail1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05000" y="0"/>
            <a:ext cx="51133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reat Antonine altar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28850" y="0"/>
            <a:ext cx="46863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800" y="0"/>
            <a:ext cx="4724400" cy="681508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715000" y="5943600"/>
            <a:ext cx="2209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Έφιππο άγαλμα του Μάρκου Αυρηλίου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6701256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ompey_portrait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31721" y="0"/>
            <a:ext cx="5280557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eptimius Severus_portrai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62000" y="-39441"/>
            <a:ext cx="3048000" cy="6897441"/>
          </a:xfrm>
          <a:prstGeom prst="rect">
            <a:avLst/>
          </a:prstGeom>
        </p:spPr>
      </p:pic>
      <p:pic>
        <p:nvPicPr>
          <p:cNvPr id="3" name="Picture 2" descr="Septimius Severus_portrait_close up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4400" y="13065"/>
            <a:ext cx="3454908" cy="68449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" y="158082"/>
            <a:ext cx="5257800" cy="647423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172200" y="5867400"/>
            <a:ext cx="2438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Πορτρέτο της </a:t>
            </a:r>
            <a:r>
              <a:rPr lang="en-US" dirty="0" smtClean="0"/>
              <a:t>Julia </a:t>
            </a:r>
            <a:r>
              <a:rPr lang="en-US" dirty="0" err="1" smtClean="0"/>
              <a:t>Domna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37198018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4" descr="Forum Romanum_Arch of Septimius Severus3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457200" y="152400"/>
            <a:ext cx="6324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Ρώμη</a:t>
            </a:r>
            <a:r>
              <a:rPr lang="en-US" dirty="0" smtClean="0"/>
              <a:t>: </a:t>
            </a:r>
            <a:r>
              <a:rPr lang="el-GR" dirty="0" smtClean="0"/>
              <a:t>αψίδα του Σεπτίμιου Σεβήρου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4" descr="spandrel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-11113"/>
            <a:ext cx="8382000" cy="686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4" descr="pedestals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" y="-42863"/>
            <a:ext cx="8534400" cy="6900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4" descr="left arch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81200" y="0"/>
            <a:ext cx="50577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rch of Septimus Severus_Leptis Magna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" y="0"/>
            <a:ext cx="471377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257800" y="304800"/>
            <a:ext cx="3505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Ανάγλυφα της αψίδας του Σεπτίμιου Σεβήρου στη </a:t>
            </a:r>
            <a:r>
              <a:rPr lang="en-US" dirty="0" smtClean="0"/>
              <a:t>Leptis Magna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racalla_portrait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4179"/>
            <a:ext cx="3886200" cy="6803821"/>
          </a:xfrm>
          <a:prstGeom prst="rect">
            <a:avLst/>
          </a:prstGeom>
        </p:spPr>
      </p:pic>
      <p:pic>
        <p:nvPicPr>
          <p:cNvPr id="3" name="Picture 2" descr="Caracalla_portrait_lat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86200" y="152400"/>
            <a:ext cx="5248602" cy="6705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ximinus Thrax_portrait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" y="78307"/>
            <a:ext cx="3276600" cy="6779693"/>
          </a:xfrm>
          <a:prstGeom prst="rect">
            <a:avLst/>
          </a:prstGeom>
        </p:spPr>
      </p:pic>
      <p:pic>
        <p:nvPicPr>
          <p:cNvPr id="3" name="Picture 2" descr="Philip the Arab_portrai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62400" y="56147"/>
            <a:ext cx="4876800" cy="680185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lexander Severus_bus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324865" cy="6858000"/>
          </a:xfrm>
          <a:prstGeom prst="rect">
            <a:avLst/>
          </a:prstGeom>
        </p:spPr>
      </p:pic>
      <p:pic>
        <p:nvPicPr>
          <p:cNvPr id="5" name="Picture 4" descr="Aurelian_portrai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43399" y="228600"/>
            <a:ext cx="4743905" cy="6629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8" name="Picture 4" descr="stoa_reconstructio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0"/>
            <a:ext cx="7696200" cy="6899275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533400" y="6096000"/>
            <a:ext cx="320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Forum </a:t>
            </a:r>
            <a:r>
              <a:rPr lang="el-GR" dirty="0" smtClean="0"/>
              <a:t>του Αυγούστου</a:t>
            </a:r>
            <a:r>
              <a:rPr lang="en-US" dirty="0" smtClean="0"/>
              <a:t>: </a:t>
            </a:r>
            <a:r>
              <a:rPr lang="el-GR" dirty="0" smtClean="0"/>
              <a:t>στοά με Καρυάτιδες </a:t>
            </a:r>
            <a:endParaRPr lang="en-US" dirty="0"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robus_portrait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74163" y="0"/>
            <a:ext cx="4395674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lexander Severus_portrait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58928"/>
            <a:ext cx="3200400" cy="6799072"/>
          </a:xfrm>
          <a:prstGeom prst="rect">
            <a:avLst/>
          </a:prstGeom>
        </p:spPr>
      </p:pic>
      <p:pic>
        <p:nvPicPr>
          <p:cNvPr id="3" name="Picture 2" descr="Trebonianus Gallus_portrait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8200" y="0"/>
            <a:ext cx="3581400" cy="68110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arcophagus_Balbinu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3400" y="0"/>
            <a:ext cx="8153400" cy="68971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ulia Mamaea_portrait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33281" y="0"/>
            <a:ext cx="4277437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alerius_portrai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663152" cy="6858000"/>
          </a:xfrm>
          <a:prstGeom prst="rect">
            <a:avLst/>
          </a:prstGeom>
        </p:spPr>
      </p:pic>
      <p:pic>
        <p:nvPicPr>
          <p:cNvPr id="3" name="Picture 2" descr="Tetrarch group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27418" y="0"/>
            <a:ext cx="4516582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hessalonike_arch of Galeriu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219200"/>
            <a:ext cx="9109727" cy="4572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1" descr="Arch of Constantine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cxnSp>
        <p:nvCxnSpPr>
          <p:cNvPr id="6" name="Straight Arrow Connector 5"/>
          <p:cNvCxnSpPr/>
          <p:nvPr/>
        </p:nvCxnSpPr>
        <p:spPr>
          <a:xfrm flipH="1">
            <a:off x="2514600" y="533400"/>
            <a:ext cx="228600" cy="60960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2971800" y="533400"/>
            <a:ext cx="914400" cy="60960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3657600" y="533400"/>
            <a:ext cx="2286000" cy="60960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4038600" y="381000"/>
            <a:ext cx="3200400" cy="76200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750" name="TextBox 20"/>
          <p:cNvSpPr txBox="1">
            <a:spLocks noChangeArrowheads="1"/>
          </p:cNvSpPr>
          <p:nvPr/>
        </p:nvSpPr>
        <p:spPr bwMode="auto">
          <a:xfrm>
            <a:off x="2209800" y="0"/>
            <a:ext cx="2286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l-GR" sz="1400" b="1">
                <a:latin typeface="Calibri" pitchFamily="34" charset="0"/>
              </a:rPr>
              <a:t>Αγἀλματα Δακών (από το </a:t>
            </a:r>
            <a:r>
              <a:rPr lang="en-US" sz="1400" b="1">
                <a:latin typeface="Calibri" pitchFamily="34" charset="0"/>
              </a:rPr>
              <a:t>forum </a:t>
            </a:r>
            <a:r>
              <a:rPr lang="el-GR" sz="1400" b="1">
                <a:latin typeface="Calibri" pitchFamily="34" charset="0"/>
              </a:rPr>
              <a:t>του Τραϊανού)</a:t>
            </a:r>
            <a:endParaRPr lang="en-US" sz="1400" b="1">
              <a:latin typeface="Calibri" pitchFamily="34" charset="0"/>
            </a:endParaRPr>
          </a:p>
        </p:txBody>
      </p:sp>
      <p:cxnSp>
        <p:nvCxnSpPr>
          <p:cNvPr id="35" name="Straight Arrow Connector 34"/>
          <p:cNvCxnSpPr/>
          <p:nvPr/>
        </p:nvCxnSpPr>
        <p:spPr>
          <a:xfrm flipH="1">
            <a:off x="3276600" y="457200"/>
            <a:ext cx="2286000" cy="68580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>
            <a:off x="5791200" y="457200"/>
            <a:ext cx="533400" cy="68580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>
            <a:off x="6172200" y="457200"/>
            <a:ext cx="762000" cy="83820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754" name="TextBox 42"/>
          <p:cNvSpPr txBox="1">
            <a:spLocks noChangeArrowheads="1"/>
          </p:cNvSpPr>
          <p:nvPr/>
        </p:nvSpPr>
        <p:spPr bwMode="auto">
          <a:xfrm>
            <a:off x="4953000" y="152400"/>
            <a:ext cx="28956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l-GR" sz="1400" b="1">
                <a:solidFill>
                  <a:schemeClr val="tx2"/>
                </a:solidFill>
                <a:latin typeface="Calibri" pitchFamily="34" charset="0"/>
              </a:rPr>
              <a:t>Ανάγλυφα του Μάρκου Αυρηλίου</a:t>
            </a:r>
            <a:endParaRPr lang="en-US" sz="1400" b="1">
              <a:solidFill>
                <a:schemeClr val="tx2"/>
              </a:solidFill>
              <a:latin typeface="Calibri" pitchFamily="34" charset="0"/>
            </a:endParaRPr>
          </a:p>
        </p:txBody>
      </p:sp>
      <p:cxnSp>
        <p:nvCxnSpPr>
          <p:cNvPr id="45" name="Straight Arrow Connector 44"/>
          <p:cNvCxnSpPr/>
          <p:nvPr/>
        </p:nvCxnSpPr>
        <p:spPr>
          <a:xfrm>
            <a:off x="1752600" y="2743200"/>
            <a:ext cx="990600" cy="381000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>
            <a:off x="1981200" y="2590800"/>
            <a:ext cx="1295400" cy="381000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757" name="TextBox 51"/>
          <p:cNvSpPr txBox="1">
            <a:spLocks noChangeArrowheads="1"/>
          </p:cNvSpPr>
          <p:nvPr/>
        </p:nvSpPr>
        <p:spPr bwMode="auto">
          <a:xfrm>
            <a:off x="533400" y="2362200"/>
            <a:ext cx="1524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l-GR" sz="1400" b="1">
                <a:solidFill>
                  <a:schemeClr val="bg1"/>
                </a:solidFill>
                <a:latin typeface="Calibri" pitchFamily="34" charset="0"/>
              </a:rPr>
              <a:t>Μετάλλια (</a:t>
            </a:r>
            <a:r>
              <a:rPr lang="en-US" sz="1400" b="1">
                <a:solidFill>
                  <a:schemeClr val="bg1"/>
                </a:solidFill>
                <a:latin typeface="Calibri" pitchFamily="34" charset="0"/>
              </a:rPr>
              <a:t>tondo)</a:t>
            </a:r>
            <a:r>
              <a:rPr lang="el-GR" sz="1400" b="1">
                <a:solidFill>
                  <a:schemeClr val="bg1"/>
                </a:solidFill>
                <a:latin typeface="Calibri" pitchFamily="34" charset="0"/>
              </a:rPr>
              <a:t> του Αδριανού</a:t>
            </a:r>
            <a:r>
              <a:rPr lang="en-US" sz="1400" b="1">
                <a:solidFill>
                  <a:schemeClr val="bg1"/>
                </a:solidFill>
                <a:latin typeface="Calibri" pitchFamily="34" charset="0"/>
              </a:rPr>
              <a:t> </a:t>
            </a:r>
          </a:p>
        </p:txBody>
      </p:sp>
      <p:cxnSp>
        <p:nvCxnSpPr>
          <p:cNvPr id="55" name="Straight Arrow Connector 54"/>
          <p:cNvCxnSpPr/>
          <p:nvPr/>
        </p:nvCxnSpPr>
        <p:spPr>
          <a:xfrm flipH="1">
            <a:off x="6629400" y="2971800"/>
            <a:ext cx="1295400" cy="76200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/>
          <p:nvPr/>
        </p:nvCxnSpPr>
        <p:spPr>
          <a:xfrm flipH="1">
            <a:off x="7162800" y="3200400"/>
            <a:ext cx="762000" cy="0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760" name="Rectangle 57"/>
          <p:cNvSpPr>
            <a:spLocks noChangeArrowheads="1"/>
          </p:cNvSpPr>
          <p:nvPr/>
        </p:nvSpPr>
        <p:spPr bwMode="auto">
          <a:xfrm>
            <a:off x="7921625" y="2819400"/>
            <a:ext cx="12223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l-GR" sz="1400" b="1">
                <a:solidFill>
                  <a:schemeClr val="bg1"/>
                </a:solidFill>
                <a:latin typeface="Calibri" pitchFamily="34" charset="0"/>
              </a:rPr>
              <a:t>Μετάλλια του Αδριανού</a:t>
            </a:r>
            <a:r>
              <a:rPr lang="en-US" sz="1400" b="1">
                <a:solidFill>
                  <a:schemeClr val="bg1"/>
                </a:solidFill>
                <a:latin typeface="Calibri" pitchFamily="34" charset="0"/>
              </a:rPr>
              <a:t> </a:t>
            </a:r>
          </a:p>
        </p:txBody>
      </p:sp>
      <p:cxnSp>
        <p:nvCxnSpPr>
          <p:cNvPr id="60" name="Straight Arrow Connector 59"/>
          <p:cNvCxnSpPr/>
          <p:nvPr/>
        </p:nvCxnSpPr>
        <p:spPr>
          <a:xfrm>
            <a:off x="1828800" y="3505200"/>
            <a:ext cx="1066800" cy="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/>
          <p:cNvCxnSpPr/>
          <p:nvPr/>
        </p:nvCxnSpPr>
        <p:spPr>
          <a:xfrm flipH="1" flipV="1">
            <a:off x="7010400" y="3429000"/>
            <a:ext cx="838200" cy="2286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763" name="TextBox 62"/>
          <p:cNvSpPr txBox="1">
            <a:spLocks noChangeArrowheads="1"/>
          </p:cNvSpPr>
          <p:nvPr/>
        </p:nvSpPr>
        <p:spPr bwMode="auto">
          <a:xfrm>
            <a:off x="152400" y="3276600"/>
            <a:ext cx="17526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l-GR" sz="1400" b="1">
                <a:solidFill>
                  <a:srgbClr val="FF0000"/>
                </a:solidFill>
                <a:latin typeface="Calibri" pitchFamily="34" charset="0"/>
              </a:rPr>
              <a:t>Ιστορικό ανάγλυφο του Κωνσταντίνου</a:t>
            </a:r>
            <a:endParaRPr lang="en-US" sz="1400" b="1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31764" name="Rectangle 63"/>
          <p:cNvSpPr>
            <a:spLocks noChangeArrowheads="1"/>
          </p:cNvSpPr>
          <p:nvPr/>
        </p:nvSpPr>
        <p:spPr bwMode="auto">
          <a:xfrm>
            <a:off x="7848600" y="3429000"/>
            <a:ext cx="12954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l-GR" sz="1400" b="1">
                <a:solidFill>
                  <a:srgbClr val="FF0000"/>
                </a:solidFill>
                <a:latin typeface="Calibri" pitchFamily="34" charset="0"/>
              </a:rPr>
              <a:t>Ιστορικό ανάγλυφο του Κωνσταντίνου</a:t>
            </a:r>
            <a:endParaRPr lang="en-US" sz="1400" b="1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81000" y="6324600"/>
            <a:ext cx="434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 smtClean="0"/>
              <a:t>Ρώμη, αψίδα του Κωνσταντίνου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1" descr="Arch of Constantine2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1" descr="Arch of Constantine_panel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1" descr="Arch of Constantine_panel13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4" name="Picture 4" descr="Ara Pacis_south frieze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505200"/>
            <a:ext cx="9144000" cy="2262188"/>
          </a:xfrm>
          <a:prstGeom prst="rect">
            <a:avLst/>
          </a:prstGeom>
          <a:noFill/>
        </p:spPr>
      </p:pic>
      <p:pic>
        <p:nvPicPr>
          <p:cNvPr id="102405" name="Picture 5" descr="Ara Pacis_right side (mosaic)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838200"/>
            <a:ext cx="9144000" cy="1997075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609600" y="6172200"/>
            <a:ext cx="701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Βωμός της Ειρήνης</a:t>
            </a:r>
            <a:r>
              <a:rPr lang="en-US" dirty="0" smtClean="0"/>
              <a:t>: </a:t>
            </a:r>
            <a:r>
              <a:rPr lang="el-GR" dirty="0" smtClean="0"/>
              <a:t>νότια πλευρά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1" descr="Arch of Constantine_panel1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1" descr="Arch of Constantine_panel2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pollo Palatinus_terracotta plaqu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57400" y="61955"/>
            <a:ext cx="5181600" cy="67960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2" name="Picture 6" descr="Augustus cuirasse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597400" cy="6858000"/>
          </a:xfrm>
          <a:prstGeom prst="rect">
            <a:avLst/>
          </a:prstGeom>
          <a:noFill/>
        </p:spPr>
      </p:pic>
      <p:pic>
        <p:nvPicPr>
          <p:cNvPr id="4103" name="Picture 7" descr="Augustus togatu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0"/>
            <a:ext cx="5065713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369</TotalTime>
  <Words>176</Words>
  <Application>Microsoft Office PowerPoint</Application>
  <PresentationFormat>On-screen Show (4:3)</PresentationFormat>
  <Paragraphs>30</Paragraphs>
  <Slides>71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71</vt:i4>
      </vt:variant>
    </vt:vector>
  </HeadingPairs>
  <TitlesOfParts>
    <vt:vector size="74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Grizli777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Yannis</dc:creator>
  <cp:lastModifiedBy>ylolos</cp:lastModifiedBy>
  <cp:revision>46</cp:revision>
  <dcterms:created xsi:type="dcterms:W3CDTF">2012-05-22T07:59:44Z</dcterms:created>
  <dcterms:modified xsi:type="dcterms:W3CDTF">2019-04-05T05:27:36Z</dcterms:modified>
</cp:coreProperties>
</file>