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59" r:id="rId3"/>
    <p:sldId id="286" r:id="rId4"/>
    <p:sldId id="287" r:id="rId5"/>
    <p:sldId id="258" r:id="rId6"/>
    <p:sldId id="288" r:id="rId7"/>
    <p:sldId id="289" r:id="rId8"/>
    <p:sldId id="290" r:id="rId9"/>
    <p:sldId id="291" r:id="rId10"/>
    <p:sldId id="292" r:id="rId11"/>
    <p:sldId id="293" r:id="rId12"/>
    <p:sldId id="281" r:id="rId13"/>
    <p:sldId id="282" r:id="rId14"/>
    <p:sldId id="283" r:id="rId15"/>
    <p:sldId id="284" r:id="rId16"/>
    <p:sldId id="294" r:id="rId17"/>
    <p:sldId id="295" r:id="rId18"/>
    <p:sldId id="296" r:id="rId19"/>
    <p:sldId id="297" r:id="rId20"/>
    <p:sldId id="298" r:id="rId21"/>
    <p:sldId id="299" r:id="rId22"/>
    <p:sldId id="300" r:id="rId23"/>
    <p:sldId id="303" r:id="rId24"/>
    <p:sldId id="301" r:id="rId25"/>
    <p:sldId id="302"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B8DFDB-A841-41C4-BAE4-B563D277A2F5}" type="datetimeFigureOut">
              <a:rPr lang="el-GR" smtClean="0"/>
              <a:t>18/11/2016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19C03-8F25-400B-81E4-B1B352642625}" type="slidenum">
              <a:rPr lang="el-GR" smtClean="0"/>
              <a:t>‹#›</a:t>
            </a:fld>
            <a:endParaRPr lang="el-GR"/>
          </a:p>
        </p:txBody>
      </p:sp>
    </p:spTree>
    <p:extLst>
      <p:ext uri="{BB962C8B-B14F-4D97-AF65-F5344CB8AC3E}">
        <p14:creationId xmlns:p14="http://schemas.microsoft.com/office/powerpoint/2010/main" val="67452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C54057-C305-403A-BDB0-B3517E77132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DD1CC8F-384D-48EE-833E-AB6AFBB557A8}" type="datetimeFigureOut">
              <a:rPr lang="el-GR" smtClean="0"/>
              <a:t>18/11/2016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A7C54057-C305-403A-BDB0-B3517E77132B}" type="slidenum">
              <a:rPr lang="el-GR" smtClean="0"/>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D1CC8F-384D-48EE-833E-AB6AFBB557A8}" type="datetimeFigureOut">
              <a:rPr lang="el-GR" smtClean="0"/>
              <a:t>18/11/2016</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C54057-C305-403A-BDB0-B3517E77132B}" type="slidenum">
              <a:rPr lang="el-GR" smtClean="0"/>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552" y="2723847"/>
            <a:ext cx="7200897" cy="1303867"/>
          </a:xfrm>
        </p:spPr>
        <p:txBody>
          <a:bodyPr/>
          <a:lstStyle/>
          <a:p>
            <a:r>
              <a:rPr lang="el-GR" dirty="0"/>
              <a:t>Εκπαίδευση</a:t>
            </a:r>
            <a:r>
              <a:rPr lang="en-US" dirty="0"/>
              <a:t> </a:t>
            </a:r>
            <a:r>
              <a:rPr lang="el-GR" dirty="0"/>
              <a:t>Ατόμων με ΝΑ</a:t>
            </a:r>
            <a:endParaRPr lang="en-US" dirty="0"/>
          </a:p>
        </p:txBody>
      </p:sp>
    </p:spTree>
    <p:extLst>
      <p:ext uri="{BB962C8B-B14F-4D97-AF65-F5344CB8AC3E}">
        <p14:creationId xmlns:p14="http://schemas.microsoft.com/office/powerpoint/2010/main" val="941162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έργου</a:t>
            </a:r>
          </a:p>
        </p:txBody>
      </p:sp>
      <p:sp>
        <p:nvSpPr>
          <p:cNvPr id="3" name="Θέση περιεχομένου 2"/>
          <p:cNvSpPr>
            <a:spLocks noGrp="1"/>
          </p:cNvSpPr>
          <p:nvPr>
            <p:ph idx="1"/>
          </p:nvPr>
        </p:nvSpPr>
        <p:spPr/>
        <p:txBody>
          <a:bodyPr>
            <a:normAutofit fontScale="92500" lnSpcReduction="10000"/>
          </a:bodyPr>
          <a:lstStyle/>
          <a:p>
            <a:r>
              <a:rPr lang="el-GR" dirty="0"/>
              <a:t>Βήματα (παράδειγμα για το στόχο 3)</a:t>
            </a:r>
          </a:p>
          <a:p>
            <a:pPr marL="514350" indent="-514350">
              <a:buAutoNum type="arabicPeriod"/>
            </a:pPr>
            <a:r>
              <a:rPr lang="el-GR" dirty="0"/>
              <a:t>Μέχρι τέλος του μήνα να γράφει απλές δισύλλαβες λέξεις με γράμματα τριπλάσια σε μέγεθος από εκείνα του αναγνωστικού της ‘Α δημοτικού</a:t>
            </a:r>
          </a:p>
          <a:p>
            <a:pPr marL="514350" indent="-514350">
              <a:buFont typeface="Wingdings 2"/>
              <a:buAutoNum type="arabicPeriod"/>
            </a:pPr>
            <a:r>
              <a:rPr lang="el-GR" dirty="0"/>
              <a:t>Μέχρι τέλος του μήνα να γράφει απλές δισύλλαβες λέξεις με γράμματα διπλάσια σε μέγεθος από εκείνα του αναγνωστικού της ‘Α δημοτικού</a:t>
            </a:r>
          </a:p>
          <a:p>
            <a:pPr marL="514350" indent="-514350">
              <a:buFont typeface="Wingdings 2"/>
              <a:buAutoNum type="arabicPeriod"/>
            </a:pPr>
            <a:r>
              <a:rPr lang="el-GR" dirty="0"/>
              <a:t>Μέχρι τέλος του μήνα να πατάει με λεπτό μαρκαδόρο απλές προτάσεις με γράμματα τριπλάσια</a:t>
            </a:r>
          </a:p>
          <a:p>
            <a:pPr marL="514350" indent="-514350">
              <a:buFont typeface="Wingdings 2"/>
              <a:buAutoNum type="arabicPeriod"/>
            </a:pPr>
            <a:r>
              <a:rPr lang="el-GR" dirty="0"/>
              <a:t>Μέχρι τέλος του μήνα να πατάει με </a:t>
            </a:r>
            <a:r>
              <a:rPr lang="el-GR" dirty="0" err="1"/>
              <a:t>ριζόχαρτο</a:t>
            </a:r>
            <a:r>
              <a:rPr lang="el-GR" dirty="0"/>
              <a:t> σε κόλλα Α4 απλές προτάσεις με γράμματα διπλάσια</a:t>
            </a:r>
          </a:p>
          <a:p>
            <a:pPr marL="514350" indent="-514350">
              <a:buFont typeface="Wingdings 2"/>
              <a:buAutoNum type="arabicPeriod"/>
            </a:pPr>
            <a:endParaRPr lang="el-GR" dirty="0"/>
          </a:p>
        </p:txBody>
      </p:sp>
    </p:spTree>
    <p:extLst>
      <p:ext uri="{BB962C8B-B14F-4D97-AF65-F5344CB8AC3E}">
        <p14:creationId xmlns:p14="http://schemas.microsoft.com/office/powerpoint/2010/main" val="1895833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έργου</a:t>
            </a:r>
          </a:p>
        </p:txBody>
      </p:sp>
      <p:sp>
        <p:nvSpPr>
          <p:cNvPr id="3" name="Θέση περιεχομένου 2"/>
          <p:cNvSpPr>
            <a:spLocks noGrp="1"/>
          </p:cNvSpPr>
          <p:nvPr>
            <p:ph idx="1"/>
          </p:nvPr>
        </p:nvSpPr>
        <p:spPr/>
        <p:txBody>
          <a:bodyPr/>
          <a:lstStyle/>
          <a:p>
            <a:r>
              <a:rPr lang="el-GR" dirty="0"/>
              <a:t>Βήματα (παράδειγμα για το στόχο 3)</a:t>
            </a:r>
          </a:p>
          <a:p>
            <a:pPr marL="0" indent="0">
              <a:buNone/>
            </a:pPr>
            <a:r>
              <a:rPr lang="el-GR" dirty="0"/>
              <a:t>5. Να «πατάει» αχνές προτάσεις σε φύλλο εργασίας, με γράμματα ίδιου μεγέθους</a:t>
            </a:r>
          </a:p>
          <a:p>
            <a:pPr marL="0" indent="0">
              <a:buNone/>
            </a:pPr>
            <a:r>
              <a:rPr lang="el-GR" dirty="0"/>
              <a:t>6. Να αντιγράφει απλές προτάσεις με σημείο εκκίνησης του κάθε γράμματος (στο εξάμηνο)</a:t>
            </a:r>
          </a:p>
          <a:p>
            <a:pPr marL="0" indent="0">
              <a:buNone/>
            </a:pPr>
            <a:r>
              <a:rPr lang="el-GR" dirty="0"/>
              <a:t>7. Να γράφει απλές προτάσεις ομοιόμορφα, με μέγεθος κανονικό (σχολικό έτος)</a:t>
            </a:r>
          </a:p>
        </p:txBody>
      </p:sp>
    </p:spTree>
    <p:extLst>
      <p:ext uri="{BB962C8B-B14F-4D97-AF65-F5344CB8AC3E}">
        <p14:creationId xmlns:p14="http://schemas.microsoft.com/office/powerpoint/2010/main" val="3133857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2 - Θέση περιεχομένου"/>
          <p:cNvSpPr>
            <a:spLocks noGrp="1"/>
          </p:cNvSpPr>
          <p:nvPr>
            <p:ph idx="1"/>
          </p:nvPr>
        </p:nvSpPr>
        <p:spPr>
          <a:xfrm>
            <a:off x="1439466" y="2565402"/>
            <a:ext cx="6172200" cy="3616325"/>
          </a:xfrm>
        </p:spPr>
        <p:txBody>
          <a:bodyPr>
            <a:normAutofit fontScale="92500" lnSpcReduction="10000"/>
          </a:bodyPr>
          <a:lstStyle/>
          <a:p>
            <a:pPr algn="just" eaLnBrk="1" hangingPunct="1">
              <a:buFont typeface="Georgia" panose="02040502050405020303" pitchFamily="18" charset="0"/>
              <a:buNone/>
            </a:pPr>
            <a:r>
              <a:rPr lang="el-GR" altLang="en-US" dirty="0"/>
              <a:t>Διδάσκει στους μαθητές</a:t>
            </a:r>
          </a:p>
          <a:p>
            <a:pPr algn="just" eaLnBrk="1" hangingPunct="1"/>
            <a:r>
              <a:rPr lang="el-GR" altLang="en-US" dirty="0"/>
              <a:t> πώς να </a:t>
            </a:r>
            <a:r>
              <a:rPr lang="el-GR" altLang="en-US" dirty="0" err="1"/>
              <a:t>αυτοκαθοδηγούνται</a:t>
            </a:r>
            <a:r>
              <a:rPr lang="el-GR" altLang="en-US" dirty="0"/>
              <a:t> κατά τη διδασκαλία </a:t>
            </a:r>
            <a:r>
              <a:rPr lang="el-GR" altLang="en-US" sz="2000" dirty="0"/>
              <a:t>(</a:t>
            </a:r>
            <a:r>
              <a:rPr lang="el-GR" altLang="en-US" sz="2000" dirty="0" err="1"/>
              <a:t>Wehmeyer</a:t>
            </a:r>
            <a:r>
              <a:rPr lang="el-GR" altLang="en-US" sz="2000" dirty="0"/>
              <a:t>, </a:t>
            </a:r>
            <a:r>
              <a:rPr lang="el-GR" altLang="en-US" sz="2000" dirty="0" err="1"/>
              <a:t>Mithaug</a:t>
            </a:r>
            <a:r>
              <a:rPr lang="el-GR" altLang="en-US" sz="2000" dirty="0"/>
              <a:t>, </a:t>
            </a:r>
            <a:r>
              <a:rPr lang="el-GR" altLang="en-US" sz="2000" dirty="0" err="1"/>
              <a:t>Palmer</a:t>
            </a:r>
            <a:r>
              <a:rPr lang="el-GR" altLang="en-US" sz="2000" dirty="0"/>
              <a:t>, </a:t>
            </a:r>
            <a:r>
              <a:rPr lang="el-GR" altLang="en-US" sz="2000" dirty="0" err="1"/>
              <a:t>Agran</a:t>
            </a:r>
            <a:r>
              <a:rPr lang="el-GR" altLang="en-US" sz="2000" dirty="0"/>
              <a:t>, &amp; Martin, 2000),</a:t>
            </a:r>
          </a:p>
          <a:p>
            <a:pPr algn="just" eaLnBrk="1" hangingPunct="1"/>
            <a:r>
              <a:rPr lang="el-GR" altLang="en-US" dirty="0"/>
              <a:t>πώς να </a:t>
            </a:r>
            <a:r>
              <a:rPr lang="el-GR" altLang="en-US" dirty="0" err="1"/>
              <a:t>κατευθύνονουν</a:t>
            </a:r>
            <a:r>
              <a:rPr lang="el-GR" altLang="en-US" dirty="0"/>
              <a:t> τις πράξεις τους προς ένα στόχο </a:t>
            </a:r>
            <a:r>
              <a:rPr lang="el-GR" altLang="en-US" sz="2200" dirty="0"/>
              <a:t>(</a:t>
            </a:r>
            <a:r>
              <a:rPr lang="en-US" altLang="en-US" sz="2200" dirty="0" err="1"/>
              <a:t>Argan</a:t>
            </a:r>
            <a:r>
              <a:rPr lang="el-GR" altLang="en-US" sz="2200" dirty="0"/>
              <a:t>, </a:t>
            </a:r>
            <a:r>
              <a:rPr lang="en-US" altLang="en-US" sz="2200" dirty="0"/>
              <a:t>Blanchard</a:t>
            </a:r>
            <a:r>
              <a:rPr lang="el-GR" altLang="en-US" sz="2200" dirty="0"/>
              <a:t> &amp; </a:t>
            </a:r>
            <a:r>
              <a:rPr lang="en-US" altLang="en-US" sz="2200" dirty="0" err="1"/>
              <a:t>Wehmeyer</a:t>
            </a:r>
            <a:r>
              <a:rPr lang="el-GR" altLang="en-US" sz="2200" dirty="0"/>
              <a:t>, 2000),</a:t>
            </a:r>
          </a:p>
          <a:p>
            <a:pPr algn="just" eaLnBrk="1" hangingPunct="1"/>
            <a:r>
              <a:rPr lang="el-GR" altLang="en-US" dirty="0"/>
              <a:t>βασισμένο στο </a:t>
            </a:r>
            <a:r>
              <a:rPr lang="en-US" altLang="en-US" dirty="0"/>
              <a:t>Adaptability instruction model </a:t>
            </a:r>
            <a:r>
              <a:rPr lang="el-GR" altLang="en-US" dirty="0"/>
              <a:t> των</a:t>
            </a:r>
            <a:r>
              <a:rPr lang="en-US" altLang="en-US" dirty="0"/>
              <a:t> </a:t>
            </a:r>
            <a:r>
              <a:rPr lang="en-US" altLang="en-US" dirty="0" err="1"/>
              <a:t>Mithaug</a:t>
            </a:r>
            <a:r>
              <a:rPr lang="en-US" altLang="en-US" dirty="0"/>
              <a:t> et al</a:t>
            </a:r>
            <a:r>
              <a:rPr lang="el-GR" altLang="en-US" dirty="0"/>
              <a:t> (1987) </a:t>
            </a:r>
            <a:r>
              <a:rPr lang="el-GR" altLang="en-US" sz="2000" dirty="0"/>
              <a:t>(</a:t>
            </a:r>
            <a:r>
              <a:rPr lang="en-US" altLang="en-US" sz="2000" dirty="0" err="1"/>
              <a:t>Argan</a:t>
            </a:r>
            <a:r>
              <a:rPr lang="el-GR" altLang="en-US" sz="2000" dirty="0"/>
              <a:t>, </a:t>
            </a:r>
            <a:r>
              <a:rPr lang="en-US" altLang="en-US" sz="2000" dirty="0"/>
              <a:t>Blanchard</a:t>
            </a:r>
            <a:r>
              <a:rPr lang="el-GR" altLang="en-US" sz="2000" dirty="0"/>
              <a:t> &amp; </a:t>
            </a:r>
            <a:r>
              <a:rPr lang="en-US" altLang="en-US" sz="2000" dirty="0" err="1"/>
              <a:t>Wehmeyer</a:t>
            </a:r>
            <a:r>
              <a:rPr lang="el-GR" altLang="en-US" sz="2000" dirty="0"/>
              <a:t>, 2000).</a:t>
            </a:r>
          </a:p>
          <a:p>
            <a:pPr eaLnBrk="1" hangingPunct="1"/>
            <a:endParaRPr lang="el-GR" altLang="en-US" sz="2000" dirty="0"/>
          </a:p>
          <a:p>
            <a:pPr eaLnBrk="1" hangingPunct="1"/>
            <a:endParaRPr lang="el-GR" altLang="en-US" sz="2000" dirty="0"/>
          </a:p>
          <a:p>
            <a:pPr eaLnBrk="1" hangingPunct="1"/>
            <a:endParaRPr lang="el-GR" altLang="en-US" dirty="0"/>
          </a:p>
        </p:txBody>
      </p:sp>
      <p:sp>
        <p:nvSpPr>
          <p:cNvPr id="2" name="1 - Τίτλος"/>
          <p:cNvSpPr>
            <a:spLocks noGrp="1"/>
          </p:cNvSpPr>
          <p:nvPr>
            <p:ph type="title"/>
          </p:nvPr>
        </p:nvSpPr>
        <p:spPr>
          <a:xfrm>
            <a:off x="500034" y="1000108"/>
            <a:ext cx="7858180" cy="1512887"/>
          </a:xfrm>
        </p:spPr>
        <p:txBody>
          <a:bodyPr>
            <a:noAutofit/>
          </a:bodyPr>
          <a:lstStyle/>
          <a:p>
            <a:pPr>
              <a:defRPr/>
            </a:pPr>
            <a:r>
              <a:rPr lang="en-US" sz="3000" dirty="0"/>
              <a:t>SELF DETERMINED LEARNING MODEL OF INSTRUCTION (</a:t>
            </a:r>
            <a:r>
              <a:rPr lang="el-GR" sz="3000" dirty="0"/>
              <a:t>ΜΟΝΤΕΛΟ ΔΙΔΑΣΚΑΛΙΑΣ ΑΥΤΟΠΡΟΣΔΙΟΡΙΖΟΜΕΝΗΣ ΜΑΘΗΣΗΣ</a:t>
            </a:r>
            <a:r>
              <a:rPr lang="en-US" sz="3000" dirty="0">
                <a:effectLst>
                  <a:outerShdw blurRad="38100" dist="38100" dir="2700000" algn="tl">
                    <a:srgbClr val="000000">
                      <a:alpha val="43137"/>
                    </a:srgbClr>
                  </a:outerShdw>
                </a:effectLst>
              </a:rPr>
              <a:t>) </a:t>
            </a:r>
            <a:r>
              <a:rPr lang="el-GR" sz="3000" dirty="0"/>
              <a:t/>
            </a:r>
            <a:br>
              <a:rPr lang="el-GR" sz="3000" dirty="0"/>
            </a:br>
            <a:endParaRPr lang="el-GR" sz="3000" dirty="0"/>
          </a:p>
        </p:txBody>
      </p:sp>
    </p:spTree>
    <p:extLst>
      <p:ext uri="{BB962C8B-B14F-4D97-AF65-F5344CB8AC3E}">
        <p14:creationId xmlns:p14="http://schemas.microsoft.com/office/powerpoint/2010/main" val="1240072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anim calcmode="lin" valueType="num">
                                      <p:cBhvr additive="base">
                                        <p:cTn id="11"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 calcmode="lin" valueType="num">
                                      <p:cBhvr additive="base">
                                        <p:cTn id="15"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36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anim calcmode="lin" valueType="num">
                                      <p:cBhvr additive="base">
                                        <p:cTn id="19"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94235" y="476250"/>
            <a:ext cx="6172200" cy="863600"/>
          </a:xfrm>
        </p:spPr>
        <p:txBody>
          <a:bodyPr>
            <a:normAutofit/>
          </a:bodyPr>
          <a:lstStyle/>
          <a:p>
            <a:pPr>
              <a:defRPr/>
            </a:pPr>
            <a:r>
              <a:rPr lang="el-GR" dirty="0">
                <a:effectLst>
                  <a:outerShdw blurRad="38100" dist="38100" dir="2700000" algn="tl">
                    <a:srgbClr val="000000">
                      <a:alpha val="43137"/>
                    </a:srgbClr>
                  </a:outerShdw>
                </a:effectLst>
              </a:rPr>
              <a:t>Το μοντέλο</a:t>
            </a:r>
          </a:p>
        </p:txBody>
      </p:sp>
      <p:sp>
        <p:nvSpPr>
          <p:cNvPr id="3" name="2 - Θέση κειμένου"/>
          <p:cNvSpPr>
            <a:spLocks noGrp="1"/>
          </p:cNvSpPr>
          <p:nvPr>
            <p:ph type="body" idx="1"/>
          </p:nvPr>
        </p:nvSpPr>
        <p:spPr>
          <a:xfrm>
            <a:off x="1439467" y="1628775"/>
            <a:ext cx="3030140" cy="863600"/>
          </a:xfrm>
        </p:spPr>
        <p:txBody>
          <a:bodyPr>
            <a:normAutofit fontScale="25000" lnSpcReduction="20000"/>
          </a:bodyPr>
          <a:lstStyle/>
          <a:p>
            <a:pPr algn="just">
              <a:spcAft>
                <a:spcPts val="0"/>
              </a:spcAft>
              <a:buClr>
                <a:schemeClr val="accent3"/>
              </a:buClr>
              <a:defRPr/>
            </a:pPr>
            <a:r>
              <a:rPr lang="el-GR" sz="11200" dirty="0">
                <a:solidFill>
                  <a:schemeClr val="tx1"/>
                </a:solidFill>
              </a:rPr>
              <a:t>Δεξιότητες (πάντα με αυτή τη σειρά): </a:t>
            </a:r>
          </a:p>
          <a:p>
            <a:pPr algn="just">
              <a:spcAft>
                <a:spcPts val="0"/>
              </a:spcAft>
              <a:buClr>
                <a:schemeClr val="accent3"/>
              </a:buClr>
              <a:defRPr/>
            </a:pPr>
            <a:endParaRPr lang="el-GR" dirty="0"/>
          </a:p>
        </p:txBody>
      </p:sp>
      <p:sp>
        <p:nvSpPr>
          <p:cNvPr id="5" name="4 - Θέση κειμένου"/>
          <p:cNvSpPr>
            <a:spLocks noGrp="1"/>
          </p:cNvSpPr>
          <p:nvPr>
            <p:ph type="body" sz="half" idx="3"/>
          </p:nvPr>
        </p:nvSpPr>
        <p:spPr>
          <a:xfrm>
            <a:off x="4625580" y="1628775"/>
            <a:ext cx="3031331" cy="863600"/>
          </a:xfrm>
        </p:spPr>
        <p:txBody>
          <a:bodyPr/>
          <a:lstStyle/>
          <a:p>
            <a:pPr algn="just">
              <a:spcAft>
                <a:spcPts val="0"/>
              </a:spcAft>
              <a:buClr>
                <a:schemeClr val="accent3"/>
              </a:buClr>
              <a:defRPr/>
            </a:pPr>
            <a:r>
              <a:rPr lang="el-GR" dirty="0">
                <a:solidFill>
                  <a:schemeClr val="tx1"/>
                </a:solidFill>
              </a:rPr>
              <a:t>Βασίζεται</a:t>
            </a:r>
            <a:r>
              <a:rPr lang="el-GR" dirty="0"/>
              <a:t>:</a:t>
            </a:r>
          </a:p>
        </p:txBody>
      </p:sp>
      <p:sp>
        <p:nvSpPr>
          <p:cNvPr id="16389" name="3 - Θέση περιεχομένου"/>
          <p:cNvSpPr>
            <a:spLocks noGrp="1"/>
          </p:cNvSpPr>
          <p:nvPr>
            <p:ph sz="quarter" idx="2"/>
          </p:nvPr>
        </p:nvSpPr>
        <p:spPr>
          <a:xfrm>
            <a:off x="1428751" y="2708275"/>
            <a:ext cx="3031331" cy="3886200"/>
          </a:xfrm>
        </p:spPr>
        <p:txBody>
          <a:bodyPr>
            <a:normAutofit lnSpcReduction="10000"/>
          </a:bodyPr>
          <a:lstStyle/>
          <a:p>
            <a:pPr algn="just" eaLnBrk="1" hangingPunct="1"/>
            <a:r>
              <a:rPr lang="el-GR" altLang="en-US" sz="3000"/>
              <a:t>Λήψης Αποφάσεων,</a:t>
            </a:r>
          </a:p>
          <a:p>
            <a:pPr algn="just" eaLnBrk="1" hangingPunct="1"/>
            <a:r>
              <a:rPr lang="el-GR" altLang="en-US" sz="3000"/>
              <a:t>Ανεξάρτητης δράσης,</a:t>
            </a:r>
          </a:p>
          <a:p>
            <a:pPr algn="just" eaLnBrk="1" hangingPunct="1"/>
            <a:r>
              <a:rPr lang="el-GR" altLang="en-US" sz="3000"/>
              <a:t>Αυτοαξιολόγησης και</a:t>
            </a:r>
          </a:p>
          <a:p>
            <a:pPr algn="just" eaLnBrk="1" hangingPunct="1"/>
            <a:r>
              <a:rPr lang="el-GR" altLang="en-US" sz="3000"/>
              <a:t>Αυτορρύθμισης </a:t>
            </a:r>
            <a:r>
              <a:rPr lang="el-GR" altLang="en-US" sz="1400"/>
              <a:t>(</a:t>
            </a:r>
            <a:r>
              <a:rPr lang="en-US" altLang="en-US" sz="1400"/>
              <a:t>Wehmeyer</a:t>
            </a:r>
            <a:r>
              <a:rPr lang="el-GR" altLang="en-US" sz="1400"/>
              <a:t>, </a:t>
            </a:r>
            <a:r>
              <a:rPr lang="en-US" altLang="en-US" sz="1400"/>
              <a:t>Palmer</a:t>
            </a:r>
            <a:r>
              <a:rPr lang="el-GR" altLang="en-US" sz="1400"/>
              <a:t>, </a:t>
            </a:r>
            <a:r>
              <a:rPr lang="en-US" altLang="en-US" sz="1400"/>
              <a:t>Argan</a:t>
            </a:r>
            <a:r>
              <a:rPr lang="el-GR" altLang="en-US" sz="1400"/>
              <a:t>, </a:t>
            </a:r>
            <a:r>
              <a:rPr lang="en-US" altLang="en-US" sz="1400"/>
              <a:t>Mithaug</a:t>
            </a:r>
            <a:r>
              <a:rPr lang="el-GR" altLang="en-US" sz="1400"/>
              <a:t> &amp; </a:t>
            </a:r>
            <a:r>
              <a:rPr lang="en-US" altLang="en-US" sz="1400"/>
              <a:t>Martin</a:t>
            </a:r>
            <a:r>
              <a:rPr lang="el-GR" altLang="en-US" sz="1400"/>
              <a:t>, 2000).</a:t>
            </a:r>
            <a:endParaRPr lang="el-GR" altLang="en-US"/>
          </a:p>
        </p:txBody>
      </p:sp>
      <p:sp>
        <p:nvSpPr>
          <p:cNvPr id="6" name="5 - Θέση περιεχομένου"/>
          <p:cNvSpPr>
            <a:spLocks noGrp="1"/>
          </p:cNvSpPr>
          <p:nvPr>
            <p:ph sz="quarter" idx="4"/>
          </p:nvPr>
        </p:nvSpPr>
        <p:spPr>
          <a:xfrm>
            <a:off x="4681539" y="2708275"/>
            <a:ext cx="3031331" cy="3886200"/>
          </a:xfrm>
        </p:spPr>
        <p:txBody>
          <a:bodyPr>
            <a:normAutofit fontScale="77500" lnSpcReduction="20000"/>
          </a:bodyPr>
          <a:lstStyle/>
          <a:p>
            <a:pPr marL="365760" indent="-256032" algn="just">
              <a:spcAft>
                <a:spcPts val="0"/>
              </a:spcAft>
              <a:buClr>
                <a:schemeClr val="accent3"/>
              </a:buClr>
              <a:buFont typeface="Georgia"/>
              <a:buChar char="•"/>
              <a:defRPr/>
            </a:pPr>
            <a:r>
              <a:rPr lang="el-GR" sz="3000" dirty="0"/>
              <a:t>Στα συστατικά στοιχεία του αυτοπροσδιορισμού, </a:t>
            </a:r>
          </a:p>
          <a:p>
            <a:pPr marL="365760" indent="-256032" algn="just">
              <a:spcAft>
                <a:spcPts val="0"/>
              </a:spcAft>
              <a:buClr>
                <a:schemeClr val="accent3"/>
              </a:buClr>
              <a:buFont typeface="Georgia"/>
              <a:buChar char="•"/>
              <a:defRPr/>
            </a:pPr>
            <a:r>
              <a:rPr lang="el-GR" sz="3000" dirty="0"/>
              <a:t>στη διαδικασία αυτόνομης επίλυσης προβλημάτων και </a:t>
            </a:r>
          </a:p>
          <a:p>
            <a:pPr marL="365760" indent="-256032" algn="just">
              <a:spcAft>
                <a:spcPts val="0"/>
              </a:spcAft>
              <a:buClr>
                <a:schemeClr val="accent3"/>
              </a:buClr>
              <a:buFont typeface="Georgia"/>
              <a:buChar char="•"/>
              <a:defRPr/>
            </a:pPr>
            <a:r>
              <a:rPr lang="el-GR" sz="3000" dirty="0"/>
              <a:t>στην έρευνα για την αυτό-κατευθυνόμενη μάθηση </a:t>
            </a:r>
            <a:r>
              <a:rPr lang="el-GR" sz="1600" dirty="0"/>
              <a:t>(</a:t>
            </a:r>
            <a:r>
              <a:rPr lang="en-US" sz="1600" dirty="0" err="1"/>
              <a:t>Wehmeyer</a:t>
            </a:r>
            <a:r>
              <a:rPr lang="el-GR" sz="1600" dirty="0"/>
              <a:t>, </a:t>
            </a:r>
            <a:r>
              <a:rPr lang="en-US" sz="1600" dirty="0"/>
              <a:t>Palmer</a:t>
            </a:r>
            <a:r>
              <a:rPr lang="el-GR" sz="1600" dirty="0"/>
              <a:t>, </a:t>
            </a:r>
            <a:r>
              <a:rPr lang="en-US" sz="1600" dirty="0" err="1"/>
              <a:t>Argan</a:t>
            </a:r>
            <a:r>
              <a:rPr lang="el-GR" sz="1600" dirty="0"/>
              <a:t>, </a:t>
            </a:r>
            <a:r>
              <a:rPr lang="en-US" sz="1600" dirty="0" err="1"/>
              <a:t>Mithaug</a:t>
            </a:r>
            <a:r>
              <a:rPr lang="el-GR" sz="1600" dirty="0"/>
              <a:t> &amp; </a:t>
            </a:r>
            <a:r>
              <a:rPr lang="en-US" sz="1600" dirty="0"/>
              <a:t>Martin</a:t>
            </a:r>
            <a:r>
              <a:rPr lang="el-GR" sz="1600" dirty="0"/>
              <a:t>, 2000).</a:t>
            </a:r>
          </a:p>
          <a:p>
            <a:pPr marL="365760" indent="-256032">
              <a:spcAft>
                <a:spcPts val="0"/>
              </a:spcAft>
              <a:buClr>
                <a:schemeClr val="accent3"/>
              </a:buClr>
              <a:buFont typeface="Georgia"/>
              <a:buChar char="•"/>
              <a:defRPr/>
            </a:pPr>
            <a:endParaRPr lang="el-GR" dirty="0"/>
          </a:p>
        </p:txBody>
      </p:sp>
    </p:spTree>
    <p:extLst>
      <p:ext uri="{BB962C8B-B14F-4D97-AF65-F5344CB8AC3E}">
        <p14:creationId xmlns:p14="http://schemas.microsoft.com/office/powerpoint/2010/main" val="2369734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additive="base">
                                        <p:cTn id="7" dur="500" fill="hold"/>
                                        <p:tgtEl>
                                          <p:spTgt spid="163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389">
                                            <p:txEl>
                                              <p:pRg st="1" end="1"/>
                                            </p:txEl>
                                          </p:spTgt>
                                        </p:tgtEl>
                                        <p:attrNameLst>
                                          <p:attrName>style.visibility</p:attrName>
                                        </p:attrNameLst>
                                      </p:cBhvr>
                                      <p:to>
                                        <p:strVal val="visible"/>
                                      </p:to>
                                    </p:set>
                                    <p:anim calcmode="lin" valueType="num">
                                      <p:cBhvr additive="base">
                                        <p:cTn id="11" dur="500" fill="hold"/>
                                        <p:tgtEl>
                                          <p:spTgt spid="1638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38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389">
                                            <p:txEl>
                                              <p:pRg st="2" end="2"/>
                                            </p:txEl>
                                          </p:spTgt>
                                        </p:tgtEl>
                                        <p:attrNameLst>
                                          <p:attrName>style.visibility</p:attrName>
                                        </p:attrNameLst>
                                      </p:cBhvr>
                                      <p:to>
                                        <p:strVal val="visible"/>
                                      </p:to>
                                    </p:set>
                                    <p:anim calcmode="lin" valueType="num">
                                      <p:cBhvr additive="base">
                                        <p:cTn id="15" dur="500" fill="hold"/>
                                        <p:tgtEl>
                                          <p:spTgt spid="1638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38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89">
                                            <p:txEl>
                                              <p:pRg st="3" end="3"/>
                                            </p:txEl>
                                          </p:spTgt>
                                        </p:tgtEl>
                                        <p:attrNameLst>
                                          <p:attrName>style.visibility</p:attrName>
                                        </p:attrNameLst>
                                      </p:cBhvr>
                                      <p:to>
                                        <p:strVal val="visible"/>
                                      </p:to>
                                    </p:set>
                                    <p:anim calcmode="lin" valueType="num">
                                      <p:cBhvr additive="base">
                                        <p:cTn id="19" dur="500" fill="hold"/>
                                        <p:tgtEl>
                                          <p:spTgt spid="1638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 calcmode="lin" valueType="num">
                                      <p:cBhvr additive="base">
                                        <p:cTn id="3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16389" grpId="0" build="allAtOnce"/>
      <p:bldP spid="6"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385888" y="1628777"/>
            <a:ext cx="6172200" cy="4525963"/>
          </a:xfrm>
        </p:spPr>
        <p:txBody>
          <a:bodyPr>
            <a:normAutofit fontScale="25000" lnSpcReduction="20000"/>
          </a:bodyPr>
          <a:lstStyle/>
          <a:p>
            <a:pPr marL="365760" indent="-256032" algn="just">
              <a:spcAft>
                <a:spcPts val="0"/>
              </a:spcAft>
              <a:buClr>
                <a:schemeClr val="accent3"/>
              </a:buClr>
              <a:buNone/>
              <a:defRPr/>
            </a:pPr>
            <a:r>
              <a:rPr lang="el-GR" sz="10000" dirty="0"/>
              <a:t>3 φάσεις:</a:t>
            </a:r>
          </a:p>
          <a:p>
            <a:pPr marL="365760" indent="-256032" algn="just">
              <a:spcAft>
                <a:spcPts val="0"/>
              </a:spcAft>
              <a:buClr>
                <a:schemeClr val="accent3"/>
              </a:buClr>
              <a:buFont typeface="Georgia"/>
              <a:buChar char="•"/>
              <a:defRPr/>
            </a:pPr>
            <a:r>
              <a:rPr lang="el-GR" sz="10000" dirty="0"/>
              <a:t>Α’ φάση: Ποιος είναι ο στόχος μου?</a:t>
            </a:r>
          </a:p>
          <a:p>
            <a:pPr marL="365760" indent="-256032" algn="just">
              <a:spcAft>
                <a:spcPts val="0"/>
              </a:spcAft>
              <a:buClr>
                <a:schemeClr val="accent3"/>
              </a:buClr>
              <a:buFont typeface="Georgia"/>
              <a:buChar char="•"/>
              <a:defRPr/>
            </a:pPr>
            <a:r>
              <a:rPr lang="el-GR" sz="10000" dirty="0"/>
              <a:t>Β’ φάση: Ποιο είναι το σχέδιό μου?</a:t>
            </a:r>
          </a:p>
          <a:p>
            <a:pPr marL="365760" indent="-256032" algn="just">
              <a:spcAft>
                <a:spcPts val="0"/>
              </a:spcAft>
              <a:buClr>
                <a:schemeClr val="accent3"/>
              </a:buClr>
              <a:buFont typeface="Georgia"/>
              <a:buChar char="•"/>
              <a:defRPr/>
            </a:pPr>
            <a:r>
              <a:rPr lang="el-GR" sz="10000" dirty="0"/>
              <a:t>Γ’ φάση: Τι έχω μάθει?</a:t>
            </a:r>
          </a:p>
          <a:p>
            <a:pPr marL="365760" indent="-256032" algn="just">
              <a:spcAft>
                <a:spcPts val="0"/>
              </a:spcAft>
              <a:buClr>
                <a:schemeClr val="accent3"/>
              </a:buClr>
              <a:buNone/>
              <a:defRPr/>
            </a:pPr>
            <a:r>
              <a:rPr lang="el-GR" sz="10000" dirty="0"/>
              <a:t>4 ερωτήσεις σε κάθε φάση:</a:t>
            </a:r>
          </a:p>
          <a:p>
            <a:pPr marL="365760" indent="-256032" algn="just">
              <a:spcAft>
                <a:spcPts val="0"/>
              </a:spcAft>
              <a:buClr>
                <a:schemeClr val="accent3"/>
              </a:buClr>
              <a:buFont typeface="Georgia"/>
              <a:buChar char="•"/>
              <a:defRPr/>
            </a:pPr>
            <a:r>
              <a:rPr lang="el-GR" sz="10000" dirty="0"/>
              <a:t>Πάντα με την ίδια σειρά</a:t>
            </a:r>
          </a:p>
          <a:p>
            <a:pPr marL="365760" indent="-256032" algn="just">
              <a:spcAft>
                <a:spcPts val="0"/>
              </a:spcAft>
              <a:buClr>
                <a:schemeClr val="accent3"/>
              </a:buClr>
              <a:buNone/>
              <a:defRPr/>
            </a:pPr>
            <a:r>
              <a:rPr lang="el-GR" sz="10000" dirty="0"/>
              <a:t>Με την ολοκλήρωση ο μαθητής πρέπει να είναι σε θέση να αναγνωρίζει:</a:t>
            </a:r>
          </a:p>
          <a:p>
            <a:pPr marL="365760" indent="-256032" algn="just">
              <a:spcAft>
                <a:spcPts val="0"/>
              </a:spcAft>
              <a:buClr>
                <a:schemeClr val="accent3"/>
              </a:buClr>
              <a:buFont typeface="Georgia"/>
              <a:buChar char="•"/>
              <a:defRPr/>
            </a:pPr>
            <a:r>
              <a:rPr lang="el-GR" sz="10000" dirty="0"/>
              <a:t>Το πρόβλημα,</a:t>
            </a:r>
          </a:p>
          <a:p>
            <a:pPr marL="365760" indent="-256032" algn="just">
              <a:spcAft>
                <a:spcPts val="0"/>
              </a:spcAft>
              <a:buClr>
                <a:schemeClr val="accent3"/>
              </a:buClr>
              <a:buFont typeface="Georgia"/>
              <a:buChar char="•"/>
              <a:defRPr/>
            </a:pPr>
            <a:r>
              <a:rPr lang="el-GR" sz="10000" dirty="0"/>
              <a:t>τις πιθανές λύσεις,</a:t>
            </a:r>
          </a:p>
          <a:p>
            <a:pPr marL="365760" indent="-256032" algn="just">
              <a:spcAft>
                <a:spcPts val="0"/>
              </a:spcAft>
              <a:buClr>
                <a:schemeClr val="accent3"/>
              </a:buClr>
              <a:buFont typeface="Georgia"/>
              <a:buChar char="•"/>
              <a:defRPr/>
            </a:pPr>
            <a:r>
              <a:rPr lang="el-GR" sz="10000" dirty="0"/>
              <a:t>τα εμπόδια που προκύπτουν και</a:t>
            </a:r>
          </a:p>
          <a:p>
            <a:pPr marL="365760" indent="-256032" algn="just">
              <a:spcAft>
                <a:spcPts val="0"/>
              </a:spcAft>
              <a:buClr>
                <a:schemeClr val="accent3"/>
              </a:buClr>
              <a:buFont typeface="Georgia"/>
              <a:buChar char="•"/>
              <a:defRPr/>
            </a:pPr>
            <a:r>
              <a:rPr lang="el-GR" sz="10000" dirty="0"/>
              <a:t>τις συνέπειες κάθε λύσης</a:t>
            </a:r>
            <a:r>
              <a:rPr lang="el-GR" dirty="0"/>
              <a:t> </a:t>
            </a:r>
            <a:r>
              <a:rPr lang="el-GR" sz="2900" dirty="0"/>
              <a:t> </a:t>
            </a:r>
            <a:r>
              <a:rPr lang="el-GR" sz="8000" dirty="0"/>
              <a:t>(Δημητριάδου, 2008). </a:t>
            </a:r>
          </a:p>
          <a:p>
            <a:pPr marL="365760" indent="-256032" algn="just">
              <a:spcAft>
                <a:spcPts val="0"/>
              </a:spcAft>
              <a:buClr>
                <a:schemeClr val="accent3"/>
              </a:buClr>
              <a:buNone/>
              <a:defRPr/>
            </a:pPr>
            <a:r>
              <a:rPr lang="el-GR" dirty="0"/>
              <a:t> </a:t>
            </a:r>
          </a:p>
        </p:txBody>
      </p:sp>
      <p:sp>
        <p:nvSpPr>
          <p:cNvPr id="2" name="1 - Τίτλος"/>
          <p:cNvSpPr>
            <a:spLocks noGrp="1"/>
          </p:cNvSpPr>
          <p:nvPr>
            <p:ph type="title"/>
          </p:nvPr>
        </p:nvSpPr>
        <p:spPr>
          <a:xfrm>
            <a:off x="1439466" y="692150"/>
            <a:ext cx="6172200" cy="869950"/>
          </a:xfrm>
        </p:spPr>
        <p:txBody>
          <a:bodyPr>
            <a:normAutofit/>
          </a:bodyPr>
          <a:lstStyle/>
          <a:p>
            <a:pPr>
              <a:defRPr/>
            </a:pPr>
            <a:r>
              <a:rPr lang="el-GR" dirty="0">
                <a:effectLst>
                  <a:outerShdw blurRad="38100" dist="38100" dir="2700000" algn="tl">
                    <a:srgbClr val="000000">
                      <a:alpha val="43137"/>
                    </a:srgbClr>
                  </a:outerShdw>
                </a:effectLst>
              </a:rPr>
              <a:t>Το μοντέλο</a:t>
            </a:r>
          </a:p>
        </p:txBody>
      </p:sp>
    </p:spTree>
    <p:extLst>
      <p:ext uri="{BB962C8B-B14F-4D97-AF65-F5344CB8AC3E}">
        <p14:creationId xmlns:p14="http://schemas.microsoft.com/office/powerpoint/2010/main" val="3023410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2 - Θέση περιεχομένου"/>
          <p:cNvSpPr>
            <a:spLocks noGrp="1"/>
          </p:cNvSpPr>
          <p:nvPr>
            <p:ph idx="1"/>
          </p:nvPr>
        </p:nvSpPr>
        <p:spPr>
          <a:xfrm>
            <a:off x="1439466" y="2533650"/>
            <a:ext cx="6172200" cy="4324350"/>
          </a:xfrm>
        </p:spPr>
        <p:txBody>
          <a:bodyPr/>
          <a:lstStyle/>
          <a:p>
            <a:pPr algn="just" eaLnBrk="1" hangingPunct="1"/>
            <a:r>
              <a:rPr lang="el-GR" altLang="en-US" dirty="0"/>
              <a:t>Προσωρινές παρακινήσεις (προηγούμενες ρυθμιστικές νύξεις), </a:t>
            </a:r>
          </a:p>
          <a:p>
            <a:pPr algn="just" eaLnBrk="1" hangingPunct="1"/>
            <a:r>
              <a:rPr lang="el-GR" altLang="en-US" dirty="0"/>
              <a:t>αυτό-καθοδήγηση, </a:t>
            </a:r>
          </a:p>
          <a:p>
            <a:pPr algn="just" eaLnBrk="1" hangingPunct="1"/>
            <a:r>
              <a:rPr lang="el-GR" altLang="en-US" dirty="0"/>
              <a:t>αυτό-παρατήρηση, </a:t>
            </a:r>
          </a:p>
          <a:p>
            <a:pPr algn="just" eaLnBrk="1" hangingPunct="1"/>
            <a:r>
              <a:rPr lang="el-GR" altLang="en-US" dirty="0" err="1"/>
              <a:t>αυτοαξιολόγηση</a:t>
            </a:r>
            <a:r>
              <a:rPr lang="el-GR" altLang="en-US" dirty="0"/>
              <a:t>, </a:t>
            </a:r>
          </a:p>
          <a:p>
            <a:pPr algn="just" eaLnBrk="1" hangingPunct="1"/>
            <a:r>
              <a:rPr lang="el-GR" altLang="en-US" dirty="0" err="1"/>
              <a:t>αυτοενίχυση</a:t>
            </a:r>
            <a:r>
              <a:rPr lang="el-GR" altLang="en-US" dirty="0"/>
              <a:t> και </a:t>
            </a:r>
          </a:p>
          <a:p>
            <a:pPr algn="just" eaLnBrk="1" hangingPunct="1"/>
            <a:r>
              <a:rPr lang="el-GR" altLang="en-US" dirty="0"/>
              <a:t>θέσπιση στόχων </a:t>
            </a:r>
            <a:r>
              <a:rPr lang="el-GR" altLang="en-US" sz="2000" dirty="0"/>
              <a:t>(</a:t>
            </a:r>
            <a:r>
              <a:rPr lang="en-US" altLang="en-US" sz="2000" dirty="0" err="1"/>
              <a:t>Wehmeyer</a:t>
            </a:r>
            <a:r>
              <a:rPr lang="el-GR" altLang="en-US" sz="2000" dirty="0"/>
              <a:t>, </a:t>
            </a:r>
            <a:r>
              <a:rPr lang="en-US" altLang="en-US" sz="2000" dirty="0"/>
              <a:t>Palmer</a:t>
            </a:r>
            <a:r>
              <a:rPr lang="el-GR" altLang="en-US" sz="2000" dirty="0"/>
              <a:t>, </a:t>
            </a:r>
            <a:r>
              <a:rPr lang="en-US" altLang="en-US" sz="2000" dirty="0" err="1"/>
              <a:t>Argan</a:t>
            </a:r>
            <a:r>
              <a:rPr lang="el-GR" altLang="en-US" sz="2000" dirty="0"/>
              <a:t>, </a:t>
            </a:r>
            <a:r>
              <a:rPr lang="en-US" altLang="en-US" sz="2000" dirty="0" err="1"/>
              <a:t>Mithaug</a:t>
            </a:r>
            <a:r>
              <a:rPr lang="el-GR" altLang="en-US" sz="2000" dirty="0"/>
              <a:t> &amp; </a:t>
            </a:r>
            <a:r>
              <a:rPr lang="en-US" altLang="en-US" sz="2000" dirty="0"/>
              <a:t>Martin</a:t>
            </a:r>
            <a:r>
              <a:rPr lang="el-GR" altLang="en-US" sz="2000" dirty="0"/>
              <a:t>, 2000).</a:t>
            </a:r>
          </a:p>
          <a:p>
            <a:pPr eaLnBrk="1" hangingPunct="1">
              <a:buFont typeface="Georgia" panose="02040502050405020303" pitchFamily="18" charset="0"/>
              <a:buNone/>
            </a:pPr>
            <a:endParaRPr lang="el-GR" altLang="en-US" dirty="0"/>
          </a:p>
          <a:p>
            <a:pPr eaLnBrk="1" hangingPunct="1"/>
            <a:endParaRPr lang="el-GR" altLang="en-US" dirty="0"/>
          </a:p>
        </p:txBody>
      </p:sp>
      <p:sp>
        <p:nvSpPr>
          <p:cNvPr id="2" name="1 - Τίτλος"/>
          <p:cNvSpPr>
            <a:spLocks noGrp="1"/>
          </p:cNvSpPr>
          <p:nvPr>
            <p:ph type="title"/>
          </p:nvPr>
        </p:nvSpPr>
        <p:spPr>
          <a:xfrm>
            <a:off x="1526892" y="1040947"/>
            <a:ext cx="6172200" cy="1066800"/>
          </a:xfrm>
        </p:spPr>
        <p:txBody>
          <a:bodyPr>
            <a:normAutofit/>
          </a:bodyPr>
          <a:lstStyle/>
          <a:p>
            <a:pPr>
              <a:defRPr/>
            </a:pPr>
            <a:r>
              <a:rPr lang="el-GR" dirty="0">
                <a:effectLst>
                  <a:outerShdw blurRad="38100" dist="38100" dir="2700000" algn="tl">
                    <a:srgbClr val="000000">
                      <a:alpha val="43137"/>
                    </a:srgbClr>
                  </a:outerShdw>
                </a:effectLst>
              </a:rPr>
              <a:t>Στρατηγικές</a:t>
            </a:r>
          </a:p>
        </p:txBody>
      </p:sp>
    </p:spTree>
    <p:extLst>
      <p:ext uri="{BB962C8B-B14F-4D97-AF65-F5344CB8AC3E}">
        <p14:creationId xmlns:p14="http://schemas.microsoft.com/office/powerpoint/2010/main" val="498242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2661" y="1335311"/>
            <a:ext cx="2949178" cy="1600200"/>
          </a:xfrm>
        </p:spPr>
        <p:txBody>
          <a:bodyPr>
            <a:normAutofit fontScale="90000"/>
          </a:bodyPr>
          <a:lstStyle/>
          <a:p>
            <a:r>
              <a:rPr lang="el-GR" sz="3600" b="1" u="sng" dirty="0">
                <a:effectLst>
                  <a:outerShdw blurRad="38100" dist="38100" dir="2700000" algn="tl">
                    <a:srgbClr val="000000">
                      <a:alpha val="43137"/>
                    </a:srgbClr>
                  </a:outerShdw>
                </a:effectLst>
              </a:rPr>
              <a:t>ΓΛΩΣΣΑ Στ’ ΔΗΜΟΤΙΚΟΥ</a:t>
            </a:r>
            <a:r>
              <a:rPr lang="en-US" sz="3600" dirty="0">
                <a:effectLst>
                  <a:outerShdw blurRad="38100" dist="38100" dir="2700000" algn="tl">
                    <a:srgbClr val="000000">
                      <a:alpha val="43137"/>
                    </a:srgbClr>
                  </a:outerShdw>
                </a:effectLst>
              </a:rPr>
              <a:t/>
            </a:r>
            <a:br>
              <a:rPr lang="en-US" sz="3600" dirty="0">
                <a:effectLst>
                  <a:outerShdw blurRad="38100" dist="38100" dir="2700000" algn="tl">
                    <a:srgbClr val="000000">
                      <a:alpha val="43137"/>
                    </a:srgbClr>
                  </a:outerShdw>
                </a:effectLst>
              </a:rPr>
            </a:br>
            <a:r>
              <a:rPr lang="el-GR" sz="3600" b="1" u="sng" dirty="0">
                <a:effectLst>
                  <a:outerShdw blurRad="38100" dist="38100" dir="2700000" algn="tl">
                    <a:srgbClr val="000000">
                      <a:alpha val="43137"/>
                    </a:srgbClr>
                  </a:outerShdw>
                </a:effectLst>
              </a:rPr>
              <a:t>«Οι βαθμοί των επιθέτων»</a:t>
            </a:r>
            <a:r>
              <a:rPr lang="en-US" sz="3600" dirty="0">
                <a:effectLst>
                  <a:outerShdw blurRad="38100" dist="38100" dir="2700000" algn="tl">
                    <a:srgbClr val="000000">
                      <a:alpha val="43137"/>
                    </a:srgbClr>
                  </a:outerShdw>
                </a:effectLst>
              </a:rPr>
              <a:t/>
            </a:r>
            <a:br>
              <a:rPr lang="en-US" sz="3600" dirty="0">
                <a:effectLst>
                  <a:outerShdw blurRad="38100" dist="38100" dir="2700000" algn="tl">
                    <a:srgbClr val="000000">
                      <a:alpha val="43137"/>
                    </a:srgbClr>
                  </a:outerShdw>
                </a:effectLst>
              </a:rPr>
            </a:br>
            <a:r>
              <a:rPr lang="el-GR" b="1" dirty="0"/>
              <a:t/>
            </a:r>
            <a:br>
              <a:rPr lang="el-GR" b="1" dirty="0"/>
            </a:br>
            <a:endParaRPr lang="en-US" dirty="0"/>
          </a:p>
        </p:txBody>
      </p:sp>
      <p:sp>
        <p:nvSpPr>
          <p:cNvPr id="4" name="Θέση κειμένου 3"/>
          <p:cNvSpPr>
            <a:spLocks noGrp="1"/>
          </p:cNvSpPr>
          <p:nvPr>
            <p:ph type="body" idx="2"/>
          </p:nvPr>
        </p:nvSpPr>
        <p:spPr>
          <a:xfrm>
            <a:off x="520984" y="2449286"/>
            <a:ext cx="2949178" cy="3811588"/>
          </a:xfrm>
        </p:spPr>
        <p:txBody>
          <a:bodyPr/>
          <a:lstStyle/>
          <a:p>
            <a:r>
              <a:rPr lang="el-GR" sz="2800" b="1" dirty="0"/>
              <a:t>Α’ Φάση</a:t>
            </a:r>
            <a:r>
              <a:rPr lang="en-US" sz="2800" b="1" dirty="0"/>
              <a:t>:</a:t>
            </a:r>
            <a:endParaRPr lang="en-US" sz="2800" dirty="0"/>
          </a:p>
          <a:p>
            <a:r>
              <a:rPr lang="el-GR" sz="2800" dirty="0"/>
              <a:t>Θέτω ένα στόχο: </a:t>
            </a:r>
            <a:r>
              <a:rPr lang="el-GR" sz="2800" i="1" dirty="0"/>
              <a:t>Να μάθω ποιοι είναι οι βαθμοί των επιθέτων και πώς σχηματίζονται</a:t>
            </a:r>
            <a:r>
              <a:rPr lang="el-GR" i="1" dirty="0"/>
              <a:t>.</a:t>
            </a:r>
            <a:endParaRPr lang="en-US" dirty="0"/>
          </a:p>
          <a:p>
            <a:endParaRPr lang="en-US" dirty="0"/>
          </a:p>
        </p:txBody>
      </p:sp>
      <p:graphicFrame>
        <p:nvGraphicFramePr>
          <p:cNvPr id="5" name="Θέση περιεχομένου 4"/>
          <p:cNvGraphicFramePr>
            <a:graphicFrameLocks noGrp="1"/>
          </p:cNvGraphicFramePr>
          <p:nvPr>
            <p:ph sz="half" idx="1"/>
            <p:extLst/>
          </p:nvPr>
        </p:nvGraphicFramePr>
        <p:xfrm>
          <a:off x="3668485" y="1335311"/>
          <a:ext cx="4898572" cy="5472612"/>
        </p:xfrm>
        <a:graphic>
          <a:graphicData uri="http://schemas.openxmlformats.org/drawingml/2006/table">
            <a:tbl>
              <a:tblPr firstRow="1" firstCol="1" bandRow="1">
                <a:tableStyleId>{5C22544A-7EE6-4342-B048-85BDC9FD1C3A}</a:tableStyleId>
              </a:tblPr>
              <a:tblGrid>
                <a:gridCol w="2449286">
                  <a:extLst>
                    <a:ext uri="{9D8B030D-6E8A-4147-A177-3AD203B41FA5}">
                      <a16:colId xmlns:a16="http://schemas.microsoft.com/office/drawing/2014/main" xmlns="" val="20000"/>
                    </a:ext>
                  </a:extLst>
                </a:gridCol>
                <a:gridCol w="2449286">
                  <a:extLst>
                    <a:ext uri="{9D8B030D-6E8A-4147-A177-3AD203B41FA5}">
                      <a16:colId xmlns:a16="http://schemas.microsoft.com/office/drawing/2014/main" xmlns="" val="20001"/>
                    </a:ext>
                  </a:extLst>
                </a:gridCol>
              </a:tblGrid>
              <a:tr h="1266372">
                <a:tc>
                  <a:txBody>
                    <a:bodyPr/>
                    <a:lstStyle/>
                    <a:p>
                      <a:pPr marL="342900" lvl="0" indent="-342900">
                        <a:lnSpc>
                          <a:spcPct val="115000"/>
                        </a:lnSpc>
                        <a:spcAft>
                          <a:spcPts val="0"/>
                        </a:spcAft>
                        <a:buFont typeface="+mj-lt"/>
                        <a:buAutoNum type="arabicPeriod"/>
                      </a:pPr>
                      <a:r>
                        <a:rPr lang="el-GR" sz="2000" dirty="0">
                          <a:effectLst/>
                        </a:rPr>
                        <a:t>Τι θέλω να μάθω?  </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Ποιοι είναι οι βαθμοί των επιθέτων και πώς σχηματίζονται.</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1266372">
                <a:tc>
                  <a:txBody>
                    <a:bodyPr/>
                    <a:lstStyle/>
                    <a:p>
                      <a:pPr marL="342900" lvl="0" indent="-342900">
                        <a:lnSpc>
                          <a:spcPct val="115000"/>
                        </a:lnSpc>
                        <a:spcAft>
                          <a:spcPts val="0"/>
                        </a:spcAft>
                        <a:buFont typeface="+mj-lt"/>
                        <a:buAutoNum type="arabicPeriod"/>
                      </a:pPr>
                      <a:r>
                        <a:rPr lang="el-GR" sz="2000" dirty="0">
                          <a:effectLst/>
                        </a:rPr>
                        <a:t>Τι ξέρω </a:t>
                      </a:r>
                      <a:r>
                        <a:rPr lang="el-GR" sz="2000" dirty="0" err="1">
                          <a:effectLst/>
                        </a:rPr>
                        <a:t>γι’αυτό</a:t>
                      </a:r>
                      <a:r>
                        <a:rPr lang="el-GR" sz="2000" dirty="0">
                          <a:effectLst/>
                        </a:rPr>
                        <a:t> τώρα?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Ότι υπάρχουν 3 βαθμοί και ισχύουν μόνο για τα επίθετα και τα επιρρήματα.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1266372">
                <a:tc>
                  <a:txBody>
                    <a:bodyPr/>
                    <a:lstStyle/>
                    <a:p>
                      <a:pPr marL="342900" lvl="0" indent="-342900">
                        <a:lnSpc>
                          <a:spcPct val="115000"/>
                        </a:lnSpc>
                        <a:spcAft>
                          <a:spcPts val="0"/>
                        </a:spcAft>
                        <a:buFont typeface="+mj-lt"/>
                        <a:buAutoNum type="arabicPeriod"/>
                      </a:pPr>
                      <a:r>
                        <a:rPr lang="el-GR" sz="2000">
                          <a:effectLst/>
                        </a:rPr>
                        <a:t>Τι πρέπει να αλλάξω για να μάθω αυτό που δεν ξέρω?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μάθω να τους σχηματίζω.</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1266372">
                <a:tc>
                  <a:txBody>
                    <a:bodyPr/>
                    <a:lstStyle/>
                    <a:p>
                      <a:pPr marL="342900" lvl="0" indent="-342900">
                        <a:lnSpc>
                          <a:spcPct val="115000"/>
                        </a:lnSpc>
                        <a:spcAft>
                          <a:spcPts val="0"/>
                        </a:spcAft>
                        <a:buFont typeface="+mj-lt"/>
                        <a:buAutoNum type="arabicPeriod"/>
                      </a:pPr>
                      <a:r>
                        <a:rPr lang="el-GR" sz="2000">
                          <a:effectLst/>
                        </a:rPr>
                        <a:t>Τι μπορώ να κάνω για να το καταφέρω αυτό?</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διαβάσω τη γραμματική μου και να κάνω ασκήσει.</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072648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4" name="Θέση κειμένου 3"/>
          <p:cNvSpPr>
            <a:spLocks noGrp="1"/>
          </p:cNvSpPr>
          <p:nvPr>
            <p:ph type="body" idx="2"/>
          </p:nvPr>
        </p:nvSpPr>
        <p:spPr>
          <a:xfrm>
            <a:off x="4869305" y="228466"/>
            <a:ext cx="3974592" cy="914400"/>
          </a:xfrm>
        </p:spPr>
        <p:txBody>
          <a:bodyPr>
            <a:normAutofit fontScale="70000" lnSpcReduction="20000"/>
          </a:bodyPr>
          <a:lstStyle/>
          <a:p>
            <a:r>
              <a:rPr lang="el-GR" sz="2800" b="1" dirty="0"/>
              <a:t>Β’ Φάση:</a:t>
            </a:r>
            <a:endParaRPr lang="en-US" sz="2800" dirty="0"/>
          </a:p>
          <a:p>
            <a:r>
              <a:rPr lang="el-GR" sz="2800" i="1" dirty="0"/>
              <a:t>Δραστηριοποιούμαι: Ποιο είναι το σχέδιό μου?</a:t>
            </a:r>
            <a:endParaRPr lang="en-US" sz="2800" dirty="0"/>
          </a:p>
          <a:p>
            <a:endParaRPr lang="en-US" dirty="0"/>
          </a:p>
        </p:txBody>
      </p:sp>
      <p:graphicFrame>
        <p:nvGraphicFramePr>
          <p:cNvPr id="5" name="Θέση περιεχομένου 4"/>
          <p:cNvGraphicFramePr>
            <a:graphicFrameLocks noGrp="1"/>
          </p:cNvGraphicFramePr>
          <p:nvPr>
            <p:ph sz="half" idx="1"/>
            <p:extLst/>
          </p:nvPr>
        </p:nvGraphicFramePr>
        <p:xfrm>
          <a:off x="585687" y="682647"/>
          <a:ext cx="4149124" cy="5922657"/>
        </p:xfrm>
        <a:graphic>
          <a:graphicData uri="http://schemas.openxmlformats.org/drawingml/2006/table">
            <a:tbl>
              <a:tblPr firstRow="1" firstCol="1" bandRow="1">
                <a:tableStyleId>{5C22544A-7EE6-4342-B048-85BDC9FD1C3A}</a:tableStyleId>
              </a:tblPr>
              <a:tblGrid>
                <a:gridCol w="2074562">
                  <a:extLst>
                    <a:ext uri="{9D8B030D-6E8A-4147-A177-3AD203B41FA5}">
                      <a16:colId xmlns:a16="http://schemas.microsoft.com/office/drawing/2014/main" xmlns="" val="20000"/>
                    </a:ext>
                  </a:extLst>
                </a:gridCol>
                <a:gridCol w="2074562">
                  <a:extLst>
                    <a:ext uri="{9D8B030D-6E8A-4147-A177-3AD203B41FA5}">
                      <a16:colId xmlns:a16="http://schemas.microsoft.com/office/drawing/2014/main" xmlns="" val="20001"/>
                    </a:ext>
                  </a:extLst>
                </a:gridCol>
              </a:tblGrid>
              <a:tr h="2338873">
                <a:tc>
                  <a:txBody>
                    <a:bodyPr/>
                    <a:lstStyle/>
                    <a:p>
                      <a:pPr marL="342900" lvl="0" indent="-342900">
                        <a:lnSpc>
                          <a:spcPct val="115000"/>
                        </a:lnSpc>
                        <a:spcAft>
                          <a:spcPts val="0"/>
                        </a:spcAft>
                        <a:buFont typeface="+mj-lt"/>
                        <a:buAutoNum type="arabicPeriod"/>
                      </a:pPr>
                      <a:r>
                        <a:rPr lang="el-GR" sz="2000" dirty="0">
                          <a:effectLst/>
                        </a:rPr>
                        <a:t>Τι μπορώ να κάνω για να μάθω αυτό που δεν ξέρω?</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αναγνώσω τη γραμματική μου και να κάνω ασκήσεις.</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779624">
                <a:tc>
                  <a:txBody>
                    <a:bodyPr/>
                    <a:lstStyle/>
                    <a:p>
                      <a:pPr marL="342900" lvl="0" indent="-342900">
                        <a:lnSpc>
                          <a:spcPct val="115000"/>
                        </a:lnSpc>
                        <a:spcAft>
                          <a:spcPts val="0"/>
                        </a:spcAft>
                        <a:buFont typeface="+mj-lt"/>
                        <a:buAutoNum type="arabicPeriod"/>
                      </a:pPr>
                      <a:r>
                        <a:rPr lang="el-GR" sz="2000" dirty="0">
                          <a:effectLst/>
                        </a:rPr>
                        <a:t>Τι με εμποδίζει από το να δράσω?</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Δεν μου αρέσει να λύνω ασκήσεις.</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1559249">
                <a:tc>
                  <a:txBody>
                    <a:bodyPr/>
                    <a:lstStyle/>
                    <a:p>
                      <a:pPr marL="342900" lvl="0" indent="-342900">
                        <a:lnSpc>
                          <a:spcPct val="115000"/>
                        </a:lnSpc>
                        <a:spcAft>
                          <a:spcPts val="0"/>
                        </a:spcAft>
                        <a:buFont typeface="+mj-lt"/>
                        <a:buAutoNum type="arabicPeriod"/>
                      </a:pPr>
                      <a:r>
                        <a:rPr lang="el-GR" sz="2000">
                          <a:effectLst/>
                        </a:rPr>
                        <a:t>Τι μπορώ να κάνω για να άρω αυτόν τον περιορισμό?</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ζητήσω βοήθεια από τη δασκάλα ή να λύσω ασκήσεις στον Η/Υ.</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779624">
                <a:tc>
                  <a:txBody>
                    <a:bodyPr/>
                    <a:lstStyle/>
                    <a:p>
                      <a:pPr marL="342900" lvl="0" indent="-342900">
                        <a:lnSpc>
                          <a:spcPct val="115000"/>
                        </a:lnSpc>
                        <a:spcAft>
                          <a:spcPts val="0"/>
                        </a:spcAft>
                        <a:buFont typeface="+mj-lt"/>
                        <a:buAutoNum type="arabicPeriod"/>
                      </a:pPr>
                      <a:r>
                        <a:rPr lang="el-GR" sz="2000">
                          <a:effectLst/>
                        </a:rPr>
                        <a:t>Πότε θα δράσω?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Όταν ρωτήσω τη δασκάλα.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718522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4" name="Θέση κειμένου 3"/>
          <p:cNvSpPr>
            <a:spLocks noGrp="1"/>
          </p:cNvSpPr>
          <p:nvPr>
            <p:ph type="body" idx="2"/>
          </p:nvPr>
        </p:nvSpPr>
        <p:spPr>
          <a:xfrm>
            <a:off x="4891790" y="393357"/>
            <a:ext cx="3974592" cy="914400"/>
          </a:xfrm>
        </p:spPr>
        <p:txBody>
          <a:bodyPr>
            <a:normAutofit fontScale="92500" lnSpcReduction="10000"/>
          </a:bodyPr>
          <a:lstStyle/>
          <a:p>
            <a:r>
              <a:rPr lang="el-GR" sz="2800" b="1" dirty="0"/>
              <a:t>Γ’ Φάση:</a:t>
            </a:r>
            <a:endParaRPr lang="en-US" sz="2800" dirty="0"/>
          </a:p>
          <a:p>
            <a:r>
              <a:rPr lang="el-GR" sz="2800" i="1" dirty="0"/>
              <a:t>Προσαρμόζω το στόχο μου.</a:t>
            </a:r>
            <a:endParaRPr lang="en-US" sz="2800" dirty="0"/>
          </a:p>
          <a:p>
            <a:endParaRPr lang="en-US" sz="2800" dirty="0"/>
          </a:p>
        </p:txBody>
      </p:sp>
      <p:graphicFrame>
        <p:nvGraphicFramePr>
          <p:cNvPr id="5" name="Θέση περιεχομένου 4"/>
          <p:cNvGraphicFramePr>
            <a:graphicFrameLocks noGrp="1"/>
          </p:cNvGraphicFramePr>
          <p:nvPr>
            <p:ph sz="half" idx="1"/>
            <p:extLst/>
          </p:nvPr>
        </p:nvGraphicFramePr>
        <p:xfrm>
          <a:off x="400451" y="513473"/>
          <a:ext cx="3985840" cy="6029960"/>
        </p:xfrm>
        <a:graphic>
          <a:graphicData uri="http://schemas.openxmlformats.org/drawingml/2006/table">
            <a:tbl>
              <a:tblPr firstRow="1" firstCol="1" bandRow="1">
                <a:tableStyleId>{5C22544A-7EE6-4342-B048-85BDC9FD1C3A}</a:tableStyleId>
              </a:tblPr>
              <a:tblGrid>
                <a:gridCol w="1992920">
                  <a:extLst>
                    <a:ext uri="{9D8B030D-6E8A-4147-A177-3AD203B41FA5}">
                      <a16:colId xmlns:a16="http://schemas.microsoft.com/office/drawing/2014/main" xmlns="" val="20000"/>
                    </a:ext>
                  </a:extLst>
                </a:gridCol>
                <a:gridCol w="1992920">
                  <a:extLst>
                    <a:ext uri="{9D8B030D-6E8A-4147-A177-3AD203B41FA5}">
                      <a16:colId xmlns:a16="http://schemas.microsoft.com/office/drawing/2014/main" xmlns="" val="20001"/>
                    </a:ext>
                  </a:extLst>
                </a:gridCol>
              </a:tblGrid>
              <a:tr h="2133600">
                <a:tc>
                  <a:txBody>
                    <a:bodyPr/>
                    <a:lstStyle/>
                    <a:p>
                      <a:pPr marL="342900" lvl="0" indent="-342900">
                        <a:lnSpc>
                          <a:spcPct val="115000"/>
                        </a:lnSpc>
                        <a:spcAft>
                          <a:spcPts val="0"/>
                        </a:spcAft>
                        <a:buFont typeface="+mj-lt"/>
                        <a:buAutoNum type="arabicPeriod"/>
                      </a:pPr>
                      <a:r>
                        <a:rPr lang="el-GR" sz="2000" dirty="0">
                          <a:effectLst/>
                        </a:rPr>
                        <a:t>Ποιες είναι πράξεις που έκανα?</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Α. Ζήτησα βοήθεια από τη δασκάλα μου.</a:t>
                      </a:r>
                      <a:endParaRPr lang="en-US" sz="2000" dirty="0">
                        <a:effectLst/>
                      </a:endParaRPr>
                    </a:p>
                    <a:p>
                      <a:pPr>
                        <a:lnSpc>
                          <a:spcPct val="115000"/>
                        </a:lnSpc>
                        <a:spcAft>
                          <a:spcPts val="0"/>
                        </a:spcAft>
                      </a:pPr>
                      <a:r>
                        <a:rPr lang="el-GR" sz="2000" dirty="0">
                          <a:effectLst/>
                        </a:rPr>
                        <a:t>Β. Έκανα ασκήσεις στον Η/Υ.</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711199">
                <a:tc>
                  <a:txBody>
                    <a:bodyPr/>
                    <a:lstStyle/>
                    <a:p>
                      <a:pPr marL="342900" lvl="0" indent="-342900">
                        <a:lnSpc>
                          <a:spcPct val="115000"/>
                        </a:lnSpc>
                        <a:spcAft>
                          <a:spcPts val="0"/>
                        </a:spcAft>
                        <a:buFont typeface="+mj-lt"/>
                        <a:buAutoNum type="arabicPeriod"/>
                      </a:pPr>
                      <a:r>
                        <a:rPr lang="el-GR" sz="2000" dirty="0">
                          <a:effectLst/>
                        </a:rPr>
                        <a:t>Ποιοι περιορισμοί έχουν αρθεί?</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Καταπολέμησα τη δυσκολία στην γραφή.</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1422400">
                <a:tc>
                  <a:txBody>
                    <a:bodyPr/>
                    <a:lstStyle/>
                    <a:p>
                      <a:pPr marL="342900" lvl="0" indent="-342900">
                        <a:lnSpc>
                          <a:spcPct val="115000"/>
                        </a:lnSpc>
                        <a:spcAft>
                          <a:spcPts val="0"/>
                        </a:spcAft>
                        <a:buFont typeface="+mj-lt"/>
                        <a:buAutoNum type="arabicPeriod"/>
                      </a:pPr>
                      <a:r>
                        <a:rPr lang="el-GR" sz="2000">
                          <a:effectLst/>
                        </a:rPr>
                        <a:t>Τι άλλαξε για τα πράγματα που δεν ήξερα?</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Έμαθα πώς σχηματίζονται οι βαθμοί των επιθέτων.</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1422400">
                <a:tc>
                  <a:txBody>
                    <a:bodyPr/>
                    <a:lstStyle/>
                    <a:p>
                      <a:pPr marL="342900" lvl="0" indent="-342900">
                        <a:lnSpc>
                          <a:spcPct val="115000"/>
                        </a:lnSpc>
                        <a:spcAft>
                          <a:spcPts val="0"/>
                        </a:spcAft>
                        <a:buFont typeface="+mj-lt"/>
                        <a:buAutoNum type="arabicPeriod"/>
                      </a:pPr>
                      <a:r>
                        <a:rPr lang="el-GR" sz="2000">
                          <a:effectLst/>
                        </a:rPr>
                        <a:t>Γνωρίζω αυτά που ήθελα να ξέρω?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Ναι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6457897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132856"/>
            <a:ext cx="2949178" cy="1600200"/>
          </a:xfrm>
        </p:spPr>
        <p:txBody>
          <a:bodyPr>
            <a:noAutofit/>
          </a:bodyPr>
          <a:lstStyle/>
          <a:p>
            <a:r>
              <a:rPr lang="el-GR" sz="4000" b="1" u="sng" dirty="0"/>
              <a:t>ΙΣΤΟΡΙΑ Γ’ ΔΗΜΟΤΙΚΟΥ</a:t>
            </a:r>
            <a:r>
              <a:rPr lang="en-US" sz="4000" dirty="0"/>
              <a:t/>
            </a:r>
            <a:br>
              <a:rPr lang="en-US" sz="4000" dirty="0"/>
            </a:br>
            <a:r>
              <a:rPr lang="el-GR" sz="4000" b="1" u="sng" dirty="0"/>
              <a:t>«Το τέλος του Αχιλλέα»</a:t>
            </a:r>
            <a:r>
              <a:rPr lang="en-US" sz="4000" dirty="0"/>
              <a:t/>
            </a:r>
            <a:br>
              <a:rPr lang="en-US" sz="4000" dirty="0"/>
            </a:br>
            <a:r>
              <a:rPr lang="el-GR" sz="4000" b="1" dirty="0"/>
              <a:t/>
            </a:r>
            <a:br>
              <a:rPr lang="el-GR" sz="4000" b="1" dirty="0"/>
            </a:br>
            <a:endParaRPr lang="en-US" sz="4000" dirty="0"/>
          </a:p>
        </p:txBody>
      </p:sp>
      <p:sp>
        <p:nvSpPr>
          <p:cNvPr id="4" name="Θέση κειμένου 3"/>
          <p:cNvSpPr>
            <a:spLocks noGrp="1"/>
          </p:cNvSpPr>
          <p:nvPr>
            <p:ph type="body" idx="2"/>
          </p:nvPr>
        </p:nvSpPr>
        <p:spPr>
          <a:xfrm>
            <a:off x="314156" y="2696028"/>
            <a:ext cx="2949178" cy="3811588"/>
          </a:xfrm>
        </p:spPr>
        <p:txBody>
          <a:bodyPr/>
          <a:lstStyle/>
          <a:p>
            <a:r>
              <a:rPr lang="el-GR" sz="2800" b="1" dirty="0"/>
              <a:t>Α’ Φάση:</a:t>
            </a:r>
            <a:endParaRPr lang="en-US" sz="2800" dirty="0"/>
          </a:p>
          <a:p>
            <a:r>
              <a:rPr lang="el-GR" sz="2800" dirty="0"/>
              <a:t/>
            </a:r>
            <a:br>
              <a:rPr lang="el-GR" sz="2800" dirty="0"/>
            </a:br>
            <a:r>
              <a:rPr lang="el-GR" sz="2800" dirty="0"/>
              <a:t>Θέτω ένα στόχο: </a:t>
            </a:r>
            <a:r>
              <a:rPr lang="el-GR" sz="2800" i="1" dirty="0"/>
              <a:t>Να μάθω με ποιον τρόπο σκοτώθηκε ο Αχιλλέας και τι έγινε αμέσως μετά το θάνατό του.</a:t>
            </a:r>
            <a:endParaRPr lang="en-US" sz="2800" dirty="0"/>
          </a:p>
          <a:p>
            <a:endParaRPr lang="en-US" dirty="0"/>
          </a:p>
        </p:txBody>
      </p:sp>
      <p:graphicFrame>
        <p:nvGraphicFramePr>
          <p:cNvPr id="5" name="Θέση περιεχομένου 4"/>
          <p:cNvGraphicFramePr>
            <a:graphicFrameLocks noGrp="1"/>
          </p:cNvGraphicFramePr>
          <p:nvPr>
            <p:ph sz="half" idx="1"/>
            <p:extLst>
              <p:ext uri="{D42A27DB-BD31-4B8C-83A1-F6EECF244321}">
                <p14:modId xmlns:p14="http://schemas.microsoft.com/office/powerpoint/2010/main" val="3722135356"/>
              </p:ext>
            </p:extLst>
          </p:nvPr>
        </p:nvGraphicFramePr>
        <p:xfrm>
          <a:off x="4283968" y="10547"/>
          <a:ext cx="4058602" cy="6659880"/>
        </p:xfrm>
        <a:graphic>
          <a:graphicData uri="http://schemas.openxmlformats.org/drawingml/2006/table">
            <a:tbl>
              <a:tblPr firstRow="1" firstCol="1" bandRow="1">
                <a:tableStyleId>{5C22544A-7EE6-4342-B048-85BDC9FD1C3A}</a:tableStyleId>
              </a:tblPr>
              <a:tblGrid>
                <a:gridCol w="2029301">
                  <a:extLst>
                    <a:ext uri="{9D8B030D-6E8A-4147-A177-3AD203B41FA5}">
                      <a16:colId xmlns:a16="http://schemas.microsoft.com/office/drawing/2014/main" xmlns="" val="20000"/>
                    </a:ext>
                  </a:extLst>
                </a:gridCol>
                <a:gridCol w="2029301">
                  <a:extLst>
                    <a:ext uri="{9D8B030D-6E8A-4147-A177-3AD203B41FA5}">
                      <a16:colId xmlns:a16="http://schemas.microsoft.com/office/drawing/2014/main" xmlns="" val="20001"/>
                    </a:ext>
                  </a:extLst>
                </a:gridCol>
              </a:tblGrid>
              <a:tr h="0">
                <a:tc>
                  <a:txBody>
                    <a:bodyPr/>
                    <a:lstStyle/>
                    <a:p>
                      <a:pPr marL="342900" lvl="0" indent="-342900">
                        <a:lnSpc>
                          <a:spcPct val="115000"/>
                        </a:lnSpc>
                        <a:spcAft>
                          <a:spcPts val="0"/>
                        </a:spcAft>
                        <a:buFont typeface="+mj-lt"/>
                        <a:buAutoNum type="arabicPeriod"/>
                      </a:pPr>
                      <a:r>
                        <a:rPr lang="el-GR" sz="2000" dirty="0">
                          <a:effectLst/>
                        </a:rPr>
                        <a:t>Τι θέλω να μάθω?  </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Πώς σκοτώθηκε ο Αχιλλέας και τι έγινε μετά.</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0">
                <a:tc>
                  <a:txBody>
                    <a:bodyPr/>
                    <a:lstStyle/>
                    <a:p>
                      <a:pPr marL="342900" lvl="0" indent="-342900">
                        <a:lnSpc>
                          <a:spcPct val="115000"/>
                        </a:lnSpc>
                        <a:spcAft>
                          <a:spcPts val="0"/>
                        </a:spcAft>
                        <a:buFont typeface="+mj-lt"/>
                        <a:buAutoNum type="arabicPeriod"/>
                      </a:pPr>
                      <a:r>
                        <a:rPr lang="el-GR" sz="2000" dirty="0">
                          <a:effectLst/>
                        </a:rPr>
                        <a:t>Τι ξέρω </a:t>
                      </a:r>
                      <a:r>
                        <a:rPr lang="el-GR" sz="2000" dirty="0" err="1">
                          <a:effectLst/>
                        </a:rPr>
                        <a:t>γι’αυτό</a:t>
                      </a:r>
                      <a:r>
                        <a:rPr lang="el-GR" sz="2000" dirty="0">
                          <a:effectLst/>
                        </a:rPr>
                        <a:t> τώρα?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Ότι μετά το θάνατο του Έκτορα, ο πόλεμος είχε προσωρινά, σταματήσει.</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0">
                <a:tc>
                  <a:txBody>
                    <a:bodyPr/>
                    <a:lstStyle/>
                    <a:p>
                      <a:pPr marL="342900" lvl="0" indent="-342900">
                        <a:lnSpc>
                          <a:spcPct val="115000"/>
                        </a:lnSpc>
                        <a:spcAft>
                          <a:spcPts val="0"/>
                        </a:spcAft>
                        <a:buFont typeface="+mj-lt"/>
                        <a:buAutoNum type="arabicPeriod"/>
                      </a:pPr>
                      <a:r>
                        <a:rPr lang="el-GR" sz="2000">
                          <a:effectLst/>
                        </a:rPr>
                        <a:t>Τι πρέπει να αλλάξω για να μάθω αυτό που δεν ξέρω?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0">
                <a:tc>
                  <a:txBody>
                    <a:bodyPr/>
                    <a:lstStyle/>
                    <a:p>
                      <a:pPr marL="342900" lvl="0" indent="-342900">
                        <a:lnSpc>
                          <a:spcPct val="115000"/>
                        </a:lnSpc>
                        <a:spcAft>
                          <a:spcPts val="0"/>
                        </a:spcAft>
                        <a:buFont typeface="+mj-lt"/>
                        <a:buAutoNum type="arabicPeriod"/>
                      </a:pPr>
                      <a:r>
                        <a:rPr lang="el-GR" sz="2000">
                          <a:effectLst/>
                        </a:rPr>
                        <a:t>Τι μπορώ να κάνω για να το καταφέρω αυτό?</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διαβάσω το μάθημά μου.</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709441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1143000"/>
          </a:xfrm>
        </p:spPr>
        <p:txBody>
          <a:bodyPr>
            <a:noAutofit/>
          </a:bodyPr>
          <a:lstStyle/>
          <a:p>
            <a:pPr>
              <a:defRPr/>
            </a:pPr>
            <a:r>
              <a:rPr lang="el-GR" sz="3500" dirty="0"/>
              <a:t>Δυσκολίες κατά την εκπαιδευτική διαδικασία</a:t>
            </a:r>
          </a:p>
        </p:txBody>
      </p:sp>
      <p:sp>
        <p:nvSpPr>
          <p:cNvPr id="3" name="2 - Θέση περιεχομένου"/>
          <p:cNvSpPr>
            <a:spLocks noGrp="1"/>
          </p:cNvSpPr>
          <p:nvPr>
            <p:ph idx="1"/>
          </p:nvPr>
        </p:nvSpPr>
        <p:spPr/>
        <p:txBody>
          <a:bodyPr>
            <a:normAutofit/>
          </a:bodyPr>
          <a:lstStyle/>
          <a:p>
            <a:pPr algn="just" eaLnBrk="1" hangingPunct="1">
              <a:buFont typeface="Arial" panose="020B0604020202020204" pitchFamily="34" charset="0"/>
              <a:buChar char="•"/>
            </a:pPr>
            <a:r>
              <a:rPr lang="el-GR" altLang="en-US"/>
              <a:t>«Αδυναμία γενίκευσης και μεταφοράς της συγκεκριμένης γνώσης,</a:t>
            </a:r>
          </a:p>
          <a:p>
            <a:pPr algn="just" eaLnBrk="1" hangingPunct="1">
              <a:buFont typeface="Arial" panose="020B0604020202020204" pitchFamily="34" charset="0"/>
              <a:buChar char="•"/>
            </a:pPr>
            <a:r>
              <a:rPr lang="el-GR" altLang="en-US"/>
              <a:t>αδυναμία αντιστρεψιμότητας της σκέψης,</a:t>
            </a:r>
          </a:p>
          <a:p>
            <a:pPr algn="just" eaLnBrk="1" hangingPunct="1">
              <a:buFont typeface="Arial" panose="020B0604020202020204" pitchFamily="34" charset="0"/>
              <a:buChar char="•"/>
            </a:pPr>
            <a:r>
              <a:rPr lang="el-GR" altLang="en-US"/>
              <a:t>περιορισμένη επεξεργασία των πληροφοριών και αδύνατη μακροπρόθεσμη μνήμη,</a:t>
            </a:r>
          </a:p>
          <a:p>
            <a:pPr algn="just" eaLnBrk="1" hangingPunct="1">
              <a:buFont typeface="Arial" panose="020B0604020202020204" pitchFamily="34" charset="0"/>
              <a:buChar char="•"/>
            </a:pPr>
            <a:r>
              <a:rPr lang="el-GR" altLang="en-US"/>
              <a:t>ελλιπής και βραχύχρονη συγκέντρωση προσοχής και</a:t>
            </a:r>
          </a:p>
          <a:p>
            <a:pPr algn="just" eaLnBrk="1" hangingPunct="1">
              <a:buFont typeface="Arial" panose="020B0604020202020204" pitchFamily="34" charset="0"/>
              <a:buChar char="•"/>
            </a:pPr>
            <a:r>
              <a:rPr lang="el-GR" altLang="en-US"/>
              <a:t>ανάγκη για συστηματική παρότρυνση</a:t>
            </a:r>
            <a:r>
              <a:rPr lang="en-US" altLang="en-US"/>
              <a:t> </a:t>
            </a:r>
            <a:r>
              <a:rPr lang="el-GR" altLang="en-US"/>
              <a:t>(ΑΠΣ-ΔΕΠΠΣ, 2003</a:t>
            </a:r>
            <a:r>
              <a:rPr lang="el-GR" altLang="en-US" baseline="30000"/>
              <a:t>β</a:t>
            </a:r>
            <a:r>
              <a:rPr lang="el-GR" altLang="en-US"/>
              <a:t>:8-9).</a:t>
            </a:r>
          </a:p>
          <a:p>
            <a:pPr eaLnBrk="1" hangingPunct="1">
              <a:buFont typeface="Arial" panose="020B0604020202020204" pitchFamily="34" charset="0"/>
              <a:buChar char="•"/>
            </a:pPr>
            <a:endParaRPr lang="el-GR" altLang="en-US"/>
          </a:p>
          <a:p>
            <a:pPr eaLnBrk="1" hangingPunct="1">
              <a:buFont typeface="Arial" panose="020B0604020202020204" pitchFamily="34" charset="0"/>
              <a:buChar char="•"/>
            </a:pPr>
            <a:endParaRPr lang="el-GR" altLang="en-US"/>
          </a:p>
          <a:p>
            <a:pPr eaLnBrk="1" hangingPunct="1">
              <a:buFont typeface="Arial" panose="020B0604020202020204" pitchFamily="34" charset="0"/>
              <a:buChar char="•"/>
            </a:pPr>
            <a:endParaRPr lang="el-GR" altLang="en-US"/>
          </a:p>
        </p:txBody>
      </p:sp>
    </p:spTree>
    <p:extLst>
      <p:ext uri="{BB962C8B-B14F-4D97-AF65-F5344CB8AC3E}">
        <p14:creationId xmlns:p14="http://schemas.microsoft.com/office/powerpoint/2010/main" val="18445989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4" name="Θέση κειμένου 3"/>
          <p:cNvSpPr>
            <a:spLocks noGrp="1"/>
          </p:cNvSpPr>
          <p:nvPr>
            <p:ph type="body" idx="2"/>
          </p:nvPr>
        </p:nvSpPr>
        <p:spPr>
          <a:xfrm>
            <a:off x="5169408" y="543259"/>
            <a:ext cx="3974592" cy="914400"/>
          </a:xfrm>
        </p:spPr>
        <p:txBody>
          <a:bodyPr>
            <a:normAutofit fontScale="62500" lnSpcReduction="20000"/>
          </a:bodyPr>
          <a:lstStyle/>
          <a:p>
            <a:r>
              <a:rPr lang="el-GR" sz="3200" b="1" dirty="0"/>
              <a:t>Β’ Φάση:</a:t>
            </a:r>
            <a:endParaRPr lang="en-US" sz="3200" dirty="0"/>
          </a:p>
          <a:p>
            <a:r>
              <a:rPr lang="el-GR" sz="3200" i="1" dirty="0"/>
              <a:t>Δραστηριοποιούμαι: Ποιο είναι το σχέδιό μου?</a:t>
            </a:r>
            <a:endParaRPr lang="en-US" sz="3200" dirty="0"/>
          </a:p>
          <a:p>
            <a:endParaRPr lang="en-US" dirty="0"/>
          </a:p>
        </p:txBody>
      </p:sp>
      <p:graphicFrame>
        <p:nvGraphicFramePr>
          <p:cNvPr id="5" name="Θέση περιεχομένου 4"/>
          <p:cNvGraphicFramePr>
            <a:graphicFrameLocks noGrp="1"/>
          </p:cNvGraphicFramePr>
          <p:nvPr>
            <p:ph sz="half" idx="1"/>
            <p:extLst/>
          </p:nvPr>
        </p:nvGraphicFramePr>
        <p:xfrm>
          <a:off x="398891" y="647592"/>
          <a:ext cx="4058602" cy="6659880"/>
        </p:xfrm>
        <a:graphic>
          <a:graphicData uri="http://schemas.openxmlformats.org/drawingml/2006/table">
            <a:tbl>
              <a:tblPr firstRow="1" firstCol="1" bandRow="1">
                <a:tableStyleId>{5C22544A-7EE6-4342-B048-85BDC9FD1C3A}</a:tableStyleId>
              </a:tblPr>
              <a:tblGrid>
                <a:gridCol w="2029301">
                  <a:extLst>
                    <a:ext uri="{9D8B030D-6E8A-4147-A177-3AD203B41FA5}">
                      <a16:colId xmlns:a16="http://schemas.microsoft.com/office/drawing/2014/main" xmlns="" val="20000"/>
                    </a:ext>
                  </a:extLst>
                </a:gridCol>
                <a:gridCol w="2029301">
                  <a:extLst>
                    <a:ext uri="{9D8B030D-6E8A-4147-A177-3AD203B41FA5}">
                      <a16:colId xmlns:a16="http://schemas.microsoft.com/office/drawing/2014/main" xmlns="" val="20001"/>
                    </a:ext>
                  </a:extLst>
                </a:gridCol>
              </a:tblGrid>
              <a:tr h="0">
                <a:tc>
                  <a:txBody>
                    <a:bodyPr/>
                    <a:lstStyle/>
                    <a:p>
                      <a:pPr marL="342900" lvl="0" indent="-342900">
                        <a:lnSpc>
                          <a:spcPct val="115000"/>
                        </a:lnSpc>
                        <a:spcAft>
                          <a:spcPts val="0"/>
                        </a:spcAft>
                        <a:buFont typeface="+mj-lt"/>
                        <a:buAutoNum type="arabicPeriod"/>
                      </a:pPr>
                      <a:r>
                        <a:rPr lang="el-GR" sz="2000" dirty="0">
                          <a:effectLst/>
                        </a:rPr>
                        <a:t>Τι μπορώ να κάνω για να μάθω αυτό που δεν ξέρω?</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a:effectLst/>
                        </a:rPr>
                        <a:t>Να αναγνώσω το μάθημα.</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0">
                <a:tc>
                  <a:txBody>
                    <a:bodyPr/>
                    <a:lstStyle/>
                    <a:p>
                      <a:pPr marL="342900" lvl="0" indent="-342900">
                        <a:lnSpc>
                          <a:spcPct val="115000"/>
                        </a:lnSpc>
                        <a:spcAft>
                          <a:spcPts val="0"/>
                        </a:spcAft>
                        <a:buFont typeface="+mj-lt"/>
                        <a:buAutoNum type="arabicPeriod"/>
                      </a:pPr>
                      <a:r>
                        <a:rPr lang="el-GR" sz="2000" dirty="0">
                          <a:effectLst/>
                        </a:rPr>
                        <a:t>Τι με εμποδίζει από το να δράσω?</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a:effectLst/>
                        </a:rPr>
                        <a:t>Δεν μου αρέσει η ανάγνωση.</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0">
                <a:tc>
                  <a:txBody>
                    <a:bodyPr/>
                    <a:lstStyle/>
                    <a:p>
                      <a:pPr marL="342900" lvl="0" indent="-342900">
                        <a:lnSpc>
                          <a:spcPct val="115000"/>
                        </a:lnSpc>
                        <a:spcAft>
                          <a:spcPts val="0"/>
                        </a:spcAft>
                        <a:buFont typeface="+mj-lt"/>
                        <a:buAutoNum type="arabicPeriod"/>
                      </a:pPr>
                      <a:r>
                        <a:rPr lang="el-GR" sz="2000" dirty="0">
                          <a:effectLst/>
                        </a:rPr>
                        <a:t>Τι μπορώ να κάνω για να άρω αυτόν τον περιορισμό?</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 ζητήσω βοήθεια από τη μαμά ή να ψάξω στο </a:t>
                      </a:r>
                      <a:r>
                        <a:rPr lang="en-US" sz="2000" dirty="0">
                          <a:effectLst/>
                        </a:rPr>
                        <a:t>internet</a:t>
                      </a:r>
                      <a:r>
                        <a:rPr lang="el-GR" sz="2000" dirty="0">
                          <a:effectLst/>
                        </a:rPr>
                        <a:t> να βρω πληροφορίες.</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0">
                <a:tc>
                  <a:txBody>
                    <a:bodyPr/>
                    <a:lstStyle/>
                    <a:p>
                      <a:pPr marL="342900" lvl="0" indent="-342900">
                        <a:lnSpc>
                          <a:spcPct val="115000"/>
                        </a:lnSpc>
                        <a:spcAft>
                          <a:spcPts val="0"/>
                        </a:spcAft>
                        <a:buFont typeface="+mj-lt"/>
                        <a:buAutoNum type="arabicPeriod"/>
                      </a:pPr>
                      <a:r>
                        <a:rPr lang="el-GR" sz="2000">
                          <a:effectLst/>
                        </a:rPr>
                        <a:t>Πότε θα δράσω?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Όταν γυρίσει η μαμά μου από τη δουλειά.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710089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4" name="Θέση κειμένου 3"/>
          <p:cNvSpPr>
            <a:spLocks noGrp="1"/>
          </p:cNvSpPr>
          <p:nvPr>
            <p:ph type="body" idx="2"/>
          </p:nvPr>
        </p:nvSpPr>
        <p:spPr>
          <a:xfrm>
            <a:off x="4970489" y="1082905"/>
            <a:ext cx="3974592" cy="914400"/>
          </a:xfrm>
        </p:spPr>
        <p:txBody>
          <a:bodyPr>
            <a:normAutofit fontScale="92500" lnSpcReduction="10000"/>
          </a:bodyPr>
          <a:lstStyle/>
          <a:p>
            <a:r>
              <a:rPr lang="el-GR" sz="2800" b="1" dirty="0"/>
              <a:t>Γ’ Φάση:</a:t>
            </a:r>
            <a:endParaRPr lang="en-US" sz="2800" dirty="0"/>
          </a:p>
          <a:p>
            <a:r>
              <a:rPr lang="el-GR" sz="2800" i="1" dirty="0"/>
              <a:t>Προσαρμόζω το στόχο μου.</a:t>
            </a:r>
            <a:endParaRPr lang="en-US" sz="2800" dirty="0"/>
          </a:p>
          <a:p>
            <a:endParaRPr lang="en-US" sz="2800" dirty="0"/>
          </a:p>
        </p:txBody>
      </p:sp>
      <p:graphicFrame>
        <p:nvGraphicFramePr>
          <p:cNvPr id="5" name="Θέση περιεχομένου 4"/>
          <p:cNvGraphicFramePr>
            <a:graphicFrameLocks noGrp="1"/>
          </p:cNvGraphicFramePr>
          <p:nvPr>
            <p:ph sz="half" idx="1"/>
            <p:extLst/>
          </p:nvPr>
        </p:nvGraphicFramePr>
        <p:xfrm>
          <a:off x="355349" y="560525"/>
          <a:ext cx="4058602" cy="6309360"/>
        </p:xfrm>
        <a:graphic>
          <a:graphicData uri="http://schemas.openxmlformats.org/drawingml/2006/table">
            <a:tbl>
              <a:tblPr firstRow="1" firstCol="1" bandRow="1">
                <a:tableStyleId>{5C22544A-7EE6-4342-B048-85BDC9FD1C3A}</a:tableStyleId>
              </a:tblPr>
              <a:tblGrid>
                <a:gridCol w="2029301">
                  <a:extLst>
                    <a:ext uri="{9D8B030D-6E8A-4147-A177-3AD203B41FA5}">
                      <a16:colId xmlns:a16="http://schemas.microsoft.com/office/drawing/2014/main" xmlns="" val="20000"/>
                    </a:ext>
                  </a:extLst>
                </a:gridCol>
                <a:gridCol w="2029301">
                  <a:extLst>
                    <a:ext uri="{9D8B030D-6E8A-4147-A177-3AD203B41FA5}">
                      <a16:colId xmlns:a16="http://schemas.microsoft.com/office/drawing/2014/main" xmlns="" val="20001"/>
                    </a:ext>
                  </a:extLst>
                </a:gridCol>
              </a:tblGrid>
              <a:tr h="0">
                <a:tc>
                  <a:txBody>
                    <a:bodyPr/>
                    <a:lstStyle/>
                    <a:p>
                      <a:pPr marL="342900" lvl="0" indent="-342900">
                        <a:lnSpc>
                          <a:spcPct val="115000"/>
                        </a:lnSpc>
                        <a:spcAft>
                          <a:spcPts val="0"/>
                        </a:spcAft>
                        <a:buFont typeface="+mj-lt"/>
                        <a:buAutoNum type="arabicPeriod"/>
                      </a:pPr>
                      <a:r>
                        <a:rPr lang="el-GR" sz="2000" dirty="0">
                          <a:effectLst/>
                        </a:rPr>
                        <a:t>Ποιες είναι πράξεις που έκανα?</a:t>
                      </a:r>
                      <a:endParaRPr lang="en-US" sz="2000" dirty="0">
                        <a:effectLst/>
                      </a:endParaRPr>
                    </a:p>
                    <a:p>
                      <a:pPr>
                        <a:lnSpc>
                          <a:spcPct val="115000"/>
                        </a:lnSpc>
                        <a:spcAft>
                          <a:spcPts val="0"/>
                        </a:spcAft>
                      </a:pPr>
                      <a:r>
                        <a:rPr lang="el-GR" sz="2000" u="none" strike="noStrike"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a:effectLst/>
                        </a:rPr>
                        <a:t>Α. Ζήτησα βοήθεια από τη μαμά μου.</a:t>
                      </a:r>
                      <a:endParaRPr lang="en-US" sz="2000">
                        <a:effectLst/>
                      </a:endParaRPr>
                    </a:p>
                    <a:p>
                      <a:pPr>
                        <a:lnSpc>
                          <a:spcPct val="115000"/>
                        </a:lnSpc>
                        <a:spcAft>
                          <a:spcPts val="0"/>
                        </a:spcAft>
                      </a:pPr>
                      <a:r>
                        <a:rPr lang="el-GR" sz="2000">
                          <a:effectLst/>
                        </a:rPr>
                        <a:t>Β. Ανάγνωσα το κείμενο (ή το άκουσα)</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0"/>
                  </a:ext>
                </a:extLst>
              </a:tr>
              <a:tr h="0">
                <a:tc>
                  <a:txBody>
                    <a:bodyPr/>
                    <a:lstStyle/>
                    <a:p>
                      <a:pPr marL="342900" lvl="0" indent="-342900">
                        <a:lnSpc>
                          <a:spcPct val="115000"/>
                        </a:lnSpc>
                        <a:spcAft>
                          <a:spcPts val="0"/>
                        </a:spcAft>
                        <a:buFont typeface="+mj-lt"/>
                        <a:buAutoNum type="arabicPeriod"/>
                      </a:pPr>
                      <a:r>
                        <a:rPr lang="el-GR" sz="2000" dirty="0">
                          <a:effectLst/>
                        </a:rPr>
                        <a:t>Ποιοι περιορισμοί έχουν αρθεί?</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a:effectLst/>
                        </a:rPr>
                        <a:t>Καταπολέμησα τη δυσκολία στην ανάγνωση.</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1"/>
                  </a:ext>
                </a:extLst>
              </a:tr>
              <a:tr h="0">
                <a:tc>
                  <a:txBody>
                    <a:bodyPr/>
                    <a:lstStyle/>
                    <a:p>
                      <a:pPr marL="342900" lvl="0" indent="-342900">
                        <a:lnSpc>
                          <a:spcPct val="115000"/>
                        </a:lnSpc>
                        <a:spcAft>
                          <a:spcPts val="0"/>
                        </a:spcAft>
                        <a:buFont typeface="+mj-lt"/>
                        <a:buAutoNum type="arabicPeriod"/>
                      </a:pPr>
                      <a:r>
                        <a:rPr lang="el-GR" sz="2000" dirty="0">
                          <a:effectLst/>
                        </a:rPr>
                        <a:t>Τι άλλαξε για τα πράγματα που δεν ήξερα?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Έμαθα πώς πέθανε ο Αχιλλέας και τι έγινε μετά το θάνατό του.</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2"/>
                  </a:ext>
                </a:extLst>
              </a:tr>
              <a:tr h="0">
                <a:tc>
                  <a:txBody>
                    <a:bodyPr/>
                    <a:lstStyle/>
                    <a:p>
                      <a:pPr marL="342900" lvl="0" indent="-342900">
                        <a:lnSpc>
                          <a:spcPct val="115000"/>
                        </a:lnSpc>
                        <a:spcAft>
                          <a:spcPts val="0"/>
                        </a:spcAft>
                        <a:buFont typeface="+mj-lt"/>
                        <a:buAutoNum type="arabicPeriod"/>
                      </a:pPr>
                      <a:r>
                        <a:rPr lang="el-GR" sz="2000">
                          <a:effectLst/>
                        </a:rPr>
                        <a:t>Γνωρίζω αυτά που ήθελα να ξέρω?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nSpc>
                          <a:spcPct val="115000"/>
                        </a:lnSpc>
                        <a:spcAft>
                          <a:spcPts val="0"/>
                        </a:spcAft>
                      </a:pPr>
                      <a:r>
                        <a:rPr lang="el-GR" sz="2000" dirty="0">
                          <a:effectLst/>
                        </a:rPr>
                        <a:t>Ναι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20758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Μελέτη Περίπτωσης Ι</a:t>
            </a:r>
          </a:p>
        </p:txBody>
      </p:sp>
      <p:sp>
        <p:nvSpPr>
          <p:cNvPr id="3" name="Θέση περιεχομένου 2"/>
          <p:cNvSpPr>
            <a:spLocks noGrp="1"/>
          </p:cNvSpPr>
          <p:nvPr>
            <p:ph idx="1"/>
          </p:nvPr>
        </p:nvSpPr>
        <p:spPr/>
        <p:txBody>
          <a:bodyPr/>
          <a:lstStyle/>
          <a:p>
            <a:r>
              <a:rPr lang="el-GR" dirty="0"/>
              <a:t>8 ετών</a:t>
            </a:r>
          </a:p>
          <a:p>
            <a:r>
              <a:rPr lang="el-GR" dirty="0"/>
              <a:t>Γ τάξη σε γενικό σχολείο</a:t>
            </a:r>
          </a:p>
          <a:p>
            <a:r>
              <a:rPr lang="el-GR" dirty="0"/>
              <a:t>Δυσκολεύεται σε ανάγνωση, αρνείται να διαβάσει δυνατά </a:t>
            </a:r>
          </a:p>
          <a:p>
            <a:r>
              <a:rPr lang="el-GR" dirty="0"/>
              <a:t>Διαβάζει αυθόρμητα κάποιες λέξεις κ απλές προτάσεις</a:t>
            </a:r>
          </a:p>
          <a:p>
            <a:r>
              <a:rPr lang="el-GR" dirty="0"/>
              <a:t>Γραπτός λόγος δυσανάγνωστος, αντιγράφει</a:t>
            </a:r>
          </a:p>
          <a:p>
            <a:r>
              <a:rPr lang="el-GR" dirty="0"/>
              <a:t>Προφορικός λόγος περιορισμένος, με φτωχό λεξιλόγιο</a:t>
            </a:r>
          </a:p>
          <a:p>
            <a:r>
              <a:rPr lang="el-GR" dirty="0"/>
              <a:t>Δεν κάνει φίλους, κλεισμένος στον εαυτό του</a:t>
            </a:r>
          </a:p>
          <a:p>
            <a:r>
              <a:rPr lang="el-GR" dirty="0"/>
              <a:t>Απουσιάζει συχνά</a:t>
            </a:r>
          </a:p>
        </p:txBody>
      </p:sp>
    </p:spTree>
    <p:extLst>
      <p:ext uri="{BB962C8B-B14F-4D97-AF65-F5344CB8AC3E}">
        <p14:creationId xmlns:p14="http://schemas.microsoft.com/office/powerpoint/2010/main" val="2033338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916832"/>
            <a:ext cx="8305800" cy="1143000"/>
          </a:xfrm>
        </p:spPr>
        <p:txBody>
          <a:bodyPr/>
          <a:lstStyle/>
          <a:p>
            <a:r>
              <a:rPr lang="el-GR" dirty="0"/>
              <a:t>Ελαφριά ΝΑ</a:t>
            </a:r>
          </a:p>
        </p:txBody>
      </p:sp>
    </p:spTree>
    <p:extLst>
      <p:ext uri="{BB962C8B-B14F-4D97-AF65-F5344CB8AC3E}">
        <p14:creationId xmlns:p14="http://schemas.microsoft.com/office/powerpoint/2010/main" val="2464586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Μελέτη Περίπτωσης ΙΙ</a:t>
            </a:r>
          </a:p>
        </p:txBody>
      </p:sp>
      <p:sp>
        <p:nvSpPr>
          <p:cNvPr id="3" name="Θέση περιεχομένου 2"/>
          <p:cNvSpPr>
            <a:spLocks noGrp="1"/>
          </p:cNvSpPr>
          <p:nvPr>
            <p:ph idx="1"/>
          </p:nvPr>
        </p:nvSpPr>
        <p:spPr/>
        <p:txBody>
          <a:bodyPr>
            <a:normAutofit lnSpcReduction="10000"/>
          </a:bodyPr>
          <a:lstStyle/>
          <a:p>
            <a:r>
              <a:rPr lang="el-GR" dirty="0"/>
              <a:t>8 ετών , σύνδρομο </a:t>
            </a:r>
            <a:r>
              <a:rPr lang="en-US" dirty="0"/>
              <a:t>Down</a:t>
            </a:r>
            <a:endParaRPr lang="el-GR" dirty="0"/>
          </a:p>
          <a:p>
            <a:r>
              <a:rPr lang="el-GR" dirty="0"/>
              <a:t>Σε ειδικό σχολείο</a:t>
            </a:r>
          </a:p>
          <a:p>
            <a:r>
              <a:rPr lang="el-GR" dirty="0"/>
              <a:t>Δυσκολίες σε κατανόηση λόγου, δυσκολεύεται να αναγνωρίσει γράμματα κ λέξεις</a:t>
            </a:r>
          </a:p>
          <a:p>
            <a:r>
              <a:rPr lang="el-GR" dirty="0"/>
              <a:t>Ακουστικά βαρηκοΐας για λίγο</a:t>
            </a:r>
          </a:p>
          <a:p>
            <a:r>
              <a:rPr lang="el-GR" dirty="0"/>
              <a:t>Χρησιμοποιεί μικρό αριθμό λέξεων</a:t>
            </a:r>
          </a:p>
          <a:p>
            <a:r>
              <a:rPr lang="el-GR" dirty="0"/>
              <a:t>Δεν ακολουθεί οδηγίες</a:t>
            </a:r>
          </a:p>
          <a:p>
            <a:r>
              <a:rPr lang="el-GR" dirty="0"/>
              <a:t>Βοήθεια για να φάει, να ντυθεί, σε τουαλέτα</a:t>
            </a:r>
          </a:p>
          <a:p>
            <a:r>
              <a:rPr lang="el-GR" dirty="0"/>
              <a:t>Πετάει πράγματα, του αρέσουν τα τουβλάκια</a:t>
            </a:r>
          </a:p>
          <a:p>
            <a:r>
              <a:rPr lang="el-GR" dirty="0"/>
              <a:t>Επιλέγει εικόνες με τα βασικά χρώματα</a:t>
            </a:r>
          </a:p>
        </p:txBody>
      </p:sp>
    </p:spTree>
    <p:extLst>
      <p:ext uri="{BB962C8B-B14F-4D97-AF65-F5344CB8AC3E}">
        <p14:creationId xmlns:p14="http://schemas.microsoft.com/office/powerpoint/2010/main" val="2449190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1772816"/>
            <a:ext cx="8305800" cy="1143000"/>
          </a:xfrm>
        </p:spPr>
        <p:txBody>
          <a:bodyPr/>
          <a:lstStyle/>
          <a:p>
            <a:r>
              <a:rPr lang="el-GR" dirty="0"/>
              <a:t>Βαριά ΝΑ</a:t>
            </a:r>
          </a:p>
        </p:txBody>
      </p:sp>
    </p:spTree>
    <p:extLst>
      <p:ext uri="{BB962C8B-B14F-4D97-AF65-F5344CB8AC3E}">
        <p14:creationId xmlns:p14="http://schemas.microsoft.com/office/powerpoint/2010/main" val="3508107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5400" dirty="0"/>
              <a:t>Δυσκολίες κατά την εκπαιδευτική διαδικασία</a:t>
            </a:r>
            <a:endParaRPr lang="el-GR" dirty="0"/>
          </a:p>
        </p:txBody>
      </p:sp>
      <p:sp>
        <p:nvSpPr>
          <p:cNvPr id="3" name="Θέση περιεχομένου 2"/>
          <p:cNvSpPr>
            <a:spLocks noGrp="1"/>
          </p:cNvSpPr>
          <p:nvPr>
            <p:ph idx="1"/>
          </p:nvPr>
        </p:nvSpPr>
        <p:spPr/>
        <p:txBody>
          <a:bodyPr>
            <a:normAutofit lnSpcReduction="10000"/>
          </a:bodyPr>
          <a:lstStyle/>
          <a:p>
            <a:r>
              <a:rPr lang="el-GR" dirty="0"/>
              <a:t>Να δημιουργήσουν και να διατηρήσουν φιλίες</a:t>
            </a:r>
          </a:p>
          <a:p>
            <a:r>
              <a:rPr lang="el-GR" dirty="0"/>
              <a:t>Να επικοινωνήσουν με παιδιά κ ενήλικες με τρόπους κοινωνικά αποδεκτούς</a:t>
            </a:r>
          </a:p>
          <a:p>
            <a:r>
              <a:rPr lang="el-GR" dirty="0"/>
              <a:t>Να ερμηνεύσουν σωστά τα συναισθήματα και τα μη λεκτικά </a:t>
            </a:r>
            <a:r>
              <a:rPr lang="el-GR" dirty="0" err="1"/>
              <a:t>μνμ</a:t>
            </a:r>
            <a:r>
              <a:rPr lang="el-GR" dirty="0"/>
              <a:t> των άλλων</a:t>
            </a:r>
          </a:p>
          <a:p>
            <a:r>
              <a:rPr lang="el-GR" dirty="0"/>
              <a:t>Να ερμηνεύσουν κοινωνικές καταστάσεις</a:t>
            </a:r>
          </a:p>
          <a:p>
            <a:r>
              <a:rPr lang="el-GR" dirty="0"/>
              <a:t>Να επιδείξουν διεκδικητική στάση με τρόπο κοινωνικά αποδεκτό</a:t>
            </a:r>
          </a:p>
          <a:p>
            <a:r>
              <a:rPr lang="el-GR" dirty="0"/>
              <a:t>Να επιδείξουν δεξιότητες ακρόασης, εναλλαγής ρόλου, συνεργασίας &amp; </a:t>
            </a:r>
            <a:r>
              <a:rPr lang="el-GR" dirty="0" err="1"/>
              <a:t>ενσυναίσθησης</a:t>
            </a:r>
            <a:endParaRPr lang="el-GR" dirty="0"/>
          </a:p>
        </p:txBody>
      </p:sp>
    </p:spTree>
    <p:extLst>
      <p:ext uri="{BB962C8B-B14F-4D97-AF65-F5344CB8AC3E}">
        <p14:creationId xmlns:p14="http://schemas.microsoft.com/office/powerpoint/2010/main" val="2545754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5400" dirty="0"/>
              <a:t>Δυσκολίες κατά την εκπαιδευτική διαδικασία</a:t>
            </a:r>
            <a:endParaRPr lang="el-GR" dirty="0"/>
          </a:p>
        </p:txBody>
      </p:sp>
      <p:sp>
        <p:nvSpPr>
          <p:cNvPr id="3" name="Θέση περιεχομένου 2"/>
          <p:cNvSpPr>
            <a:spLocks noGrp="1"/>
          </p:cNvSpPr>
          <p:nvPr>
            <p:ph idx="1"/>
          </p:nvPr>
        </p:nvSpPr>
        <p:spPr/>
        <p:txBody>
          <a:bodyPr/>
          <a:lstStyle/>
          <a:p>
            <a:pPr marL="0" indent="0">
              <a:buNone/>
            </a:pPr>
            <a:r>
              <a:rPr lang="el-GR" dirty="0"/>
              <a:t>Έλλειψη ενδιαφέροντος για τη μάθηση</a:t>
            </a:r>
          </a:p>
          <a:p>
            <a:r>
              <a:rPr lang="el-GR" dirty="0"/>
              <a:t>Αντιδρά παθητικά (δεν ξέρω, δεν μπορώ)</a:t>
            </a:r>
          </a:p>
          <a:p>
            <a:r>
              <a:rPr lang="el-GR" dirty="0"/>
              <a:t>Αποφεύγει καταστάσεις που υποψιάζεται ότι θα το δυσκολέψουν</a:t>
            </a:r>
          </a:p>
          <a:p>
            <a:r>
              <a:rPr lang="el-GR" dirty="0"/>
              <a:t>Γίνεται αμυντικό, επινοεί δικαιολογίες</a:t>
            </a:r>
          </a:p>
          <a:p>
            <a:r>
              <a:rPr lang="el-GR" dirty="0"/>
              <a:t>Αντιδρά επιθετικά</a:t>
            </a:r>
          </a:p>
        </p:txBody>
      </p:sp>
    </p:spTree>
    <p:extLst>
      <p:ext uri="{BB962C8B-B14F-4D97-AF65-F5344CB8AC3E}">
        <p14:creationId xmlns:p14="http://schemas.microsoft.com/office/powerpoint/2010/main" val="394476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484632">
              <a:defRPr/>
            </a:pPr>
            <a:r>
              <a:rPr lang="el-GR" dirty="0">
                <a:solidFill>
                  <a:schemeClr val="tx1"/>
                </a:solidFill>
              </a:rPr>
              <a:t>Απαραίτητα Στοιχεία Εκπαίδευσης</a:t>
            </a:r>
          </a:p>
        </p:txBody>
      </p:sp>
      <p:sp>
        <p:nvSpPr>
          <p:cNvPr id="3" name="2 - Θέση περιεχομένου"/>
          <p:cNvSpPr>
            <a:spLocks noGrp="1"/>
          </p:cNvSpPr>
          <p:nvPr>
            <p:ph idx="1"/>
          </p:nvPr>
        </p:nvSpPr>
        <p:spPr>
          <a:xfrm>
            <a:off x="1187624" y="2348880"/>
            <a:ext cx="6172200" cy="3888432"/>
          </a:xfrm>
        </p:spPr>
        <p:txBody>
          <a:bodyPr>
            <a:normAutofit/>
          </a:bodyPr>
          <a:lstStyle/>
          <a:p>
            <a:pPr marL="448056" indent="-384048" algn="just">
              <a:spcAft>
                <a:spcPts val="0"/>
              </a:spcAft>
              <a:buFont typeface="Wingdings 2"/>
              <a:buChar char=""/>
              <a:defRPr/>
            </a:pPr>
            <a:r>
              <a:rPr lang="el-GR" dirty="0"/>
              <a:t>Κατάλληλα διαμορφωμένοι χώροι, που να προσομοιάζουν σε φυσικά περιβάλλοντα,</a:t>
            </a:r>
          </a:p>
          <a:p>
            <a:pPr marL="448056" indent="-384048" algn="just">
              <a:spcAft>
                <a:spcPts val="0"/>
              </a:spcAft>
              <a:buFont typeface="Wingdings 2"/>
              <a:buChar char=""/>
              <a:defRPr/>
            </a:pPr>
            <a:r>
              <a:rPr lang="el-GR" dirty="0"/>
              <a:t>εκπαίδευση σε πραγματικά περιβάλλοντα,</a:t>
            </a:r>
          </a:p>
          <a:p>
            <a:pPr marL="448056" indent="-384048" algn="just">
              <a:spcAft>
                <a:spcPts val="0"/>
              </a:spcAft>
              <a:buFont typeface="Wingdings 2"/>
              <a:buChar char=""/>
              <a:defRPr/>
            </a:pPr>
            <a:r>
              <a:rPr lang="el-GR" dirty="0"/>
              <a:t>βιωματική προσέγγιση</a:t>
            </a:r>
          </a:p>
        </p:txBody>
      </p:sp>
    </p:spTree>
    <p:extLst>
      <p:ext uri="{BB962C8B-B14F-4D97-AF65-F5344CB8AC3E}">
        <p14:creationId xmlns:p14="http://schemas.microsoft.com/office/powerpoint/2010/main" val="1972966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Παιδαγωγική αντιμετώπιση</a:t>
            </a:r>
          </a:p>
        </p:txBody>
      </p:sp>
      <p:sp>
        <p:nvSpPr>
          <p:cNvPr id="3" name="Θέση περιεχομένου 2"/>
          <p:cNvSpPr>
            <a:spLocks noGrp="1"/>
          </p:cNvSpPr>
          <p:nvPr>
            <p:ph idx="1"/>
          </p:nvPr>
        </p:nvSpPr>
        <p:spPr/>
        <p:txBody>
          <a:bodyPr/>
          <a:lstStyle/>
          <a:p>
            <a:r>
              <a:rPr lang="el-GR" dirty="0"/>
              <a:t>Ποικιλία μαθησιακών εμπειριών</a:t>
            </a:r>
          </a:p>
          <a:p>
            <a:r>
              <a:rPr lang="el-GR" dirty="0"/>
              <a:t>Ευκαιρίες συνεργασίας με συνομήλικους</a:t>
            </a:r>
          </a:p>
          <a:p>
            <a:r>
              <a:rPr lang="el-GR" dirty="0"/>
              <a:t>Συστηματική παρατήρηση και καταγραφή της προόδου</a:t>
            </a:r>
          </a:p>
          <a:p>
            <a:r>
              <a:rPr lang="el-GR" dirty="0"/>
              <a:t>Έλεγχο της επικοινωνίας και της μη λεκτικής συμπεριφοράς μαθητή-εκπαιδευτικού</a:t>
            </a:r>
          </a:p>
          <a:p>
            <a:r>
              <a:rPr lang="el-GR" dirty="0"/>
              <a:t>Καλή οργάνωση της τάξης </a:t>
            </a:r>
          </a:p>
        </p:txBody>
      </p:sp>
    </p:spTree>
    <p:extLst>
      <p:ext uri="{BB962C8B-B14F-4D97-AF65-F5344CB8AC3E}">
        <p14:creationId xmlns:p14="http://schemas.microsoft.com/office/powerpoint/2010/main" val="4137484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Στρατηγικές διδασκαλίας</a:t>
            </a:r>
          </a:p>
        </p:txBody>
      </p:sp>
      <p:sp>
        <p:nvSpPr>
          <p:cNvPr id="3" name="Θέση περιεχομένου 2"/>
          <p:cNvSpPr>
            <a:spLocks noGrp="1"/>
          </p:cNvSpPr>
          <p:nvPr>
            <p:ph idx="1"/>
          </p:nvPr>
        </p:nvSpPr>
        <p:spPr/>
        <p:txBody>
          <a:bodyPr/>
          <a:lstStyle/>
          <a:p>
            <a:r>
              <a:rPr lang="el-GR" dirty="0"/>
              <a:t>Καθημερινές εμπειρίες παιδιού</a:t>
            </a:r>
          </a:p>
          <a:p>
            <a:r>
              <a:rPr lang="el-GR" dirty="0"/>
              <a:t>Πρακτική εφαρμογή των εννοιών &amp; σύνδεση με τη καθημερινή ζωή</a:t>
            </a:r>
          </a:p>
          <a:p>
            <a:r>
              <a:rPr lang="el-GR" dirty="0"/>
              <a:t>Αύξηση του ενδιαφέροντος με τη χρήση ιστοριών</a:t>
            </a:r>
          </a:p>
          <a:p>
            <a:r>
              <a:rPr lang="el-GR" dirty="0"/>
              <a:t>Συσχετισμός με άλλα μαθήματα (διαθεματικότητα)</a:t>
            </a:r>
          </a:p>
          <a:p>
            <a:r>
              <a:rPr lang="el-GR" dirty="0"/>
              <a:t>Εκδρομές &amp; </a:t>
            </a:r>
            <a:r>
              <a:rPr lang="en-US" dirty="0"/>
              <a:t>projects</a:t>
            </a:r>
          </a:p>
          <a:p>
            <a:r>
              <a:rPr lang="el-GR" dirty="0"/>
              <a:t>Χρήση τεχνολογίας</a:t>
            </a:r>
          </a:p>
        </p:txBody>
      </p:sp>
    </p:spTree>
    <p:extLst>
      <p:ext uri="{BB962C8B-B14F-4D97-AF65-F5344CB8AC3E}">
        <p14:creationId xmlns:p14="http://schemas.microsoft.com/office/powerpoint/2010/main" val="496082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έργου</a:t>
            </a:r>
          </a:p>
        </p:txBody>
      </p:sp>
      <p:sp>
        <p:nvSpPr>
          <p:cNvPr id="3" name="Θέση περιεχομένου 2"/>
          <p:cNvSpPr>
            <a:spLocks noGrp="1"/>
          </p:cNvSpPr>
          <p:nvPr>
            <p:ph idx="1"/>
          </p:nvPr>
        </p:nvSpPr>
        <p:spPr/>
        <p:txBody>
          <a:bodyPr/>
          <a:lstStyle/>
          <a:p>
            <a:r>
              <a:rPr lang="el-GR" dirty="0"/>
              <a:t>Ενότητα: βελτίωση γραφής</a:t>
            </a:r>
          </a:p>
          <a:p>
            <a:r>
              <a:rPr lang="el-GR" dirty="0"/>
              <a:t>Μακροπρόθεσμος στόχος: μέχρι το τέλος του σχολικού έτους να μπορεί να γράφει κείμενο που θα διαβάζεται εύκολα από το δάσκαλο, τους γονείς και τους συμμαθητές, με γράμματα ίδια σε μέγεθος με εκείνα του αναγνωστικού της Ά δημοτικού.</a:t>
            </a:r>
          </a:p>
        </p:txBody>
      </p:sp>
    </p:spTree>
    <p:extLst>
      <p:ext uri="{BB962C8B-B14F-4D97-AF65-F5344CB8AC3E}">
        <p14:creationId xmlns:p14="http://schemas.microsoft.com/office/powerpoint/2010/main" val="76794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έργου</a:t>
            </a:r>
          </a:p>
        </p:txBody>
      </p:sp>
      <p:sp>
        <p:nvSpPr>
          <p:cNvPr id="3" name="Θέση περιεχομένου 2"/>
          <p:cNvSpPr>
            <a:spLocks noGrp="1"/>
          </p:cNvSpPr>
          <p:nvPr>
            <p:ph idx="1"/>
          </p:nvPr>
        </p:nvSpPr>
        <p:spPr/>
        <p:txBody>
          <a:bodyPr>
            <a:normAutofit/>
          </a:bodyPr>
          <a:lstStyle/>
          <a:p>
            <a:r>
              <a:rPr lang="el-GR" dirty="0"/>
              <a:t>Βραχυπρόθεσμοι στόχοι: </a:t>
            </a:r>
          </a:p>
          <a:p>
            <a:pPr marL="0" indent="0">
              <a:buNone/>
            </a:pPr>
            <a:r>
              <a:rPr lang="el-GR" dirty="0"/>
              <a:t>1. να αφήνει κανονικά διαστήματα ανάμεσα στις λέξεις</a:t>
            </a:r>
          </a:p>
          <a:p>
            <a:pPr marL="0" indent="0">
              <a:buNone/>
            </a:pPr>
            <a:r>
              <a:rPr lang="el-GR" dirty="0"/>
              <a:t>2. Να «πατάει» τα γράμματα πάνω στη βασική γραμμή</a:t>
            </a:r>
          </a:p>
          <a:p>
            <a:pPr marL="0" indent="0">
              <a:buNone/>
            </a:pPr>
            <a:r>
              <a:rPr lang="el-GR" dirty="0"/>
              <a:t>3. Να γράφει τα γράμματα σε ομοιόμορφο μέγεθος</a:t>
            </a:r>
          </a:p>
          <a:p>
            <a:pPr marL="0" indent="0">
              <a:buNone/>
            </a:pPr>
            <a:r>
              <a:rPr lang="el-GR" dirty="0"/>
              <a:t>4. Να μειώσει το μέγεθος των γραμμάτων</a:t>
            </a:r>
          </a:p>
          <a:p>
            <a:pPr marL="0" indent="0">
              <a:buNone/>
            </a:pPr>
            <a:endParaRPr lang="el-GR" dirty="0"/>
          </a:p>
          <a:p>
            <a:endParaRPr lang="el-GR" dirty="0"/>
          </a:p>
        </p:txBody>
      </p:sp>
    </p:spTree>
    <p:extLst>
      <p:ext uri="{BB962C8B-B14F-4D97-AF65-F5344CB8AC3E}">
        <p14:creationId xmlns:p14="http://schemas.microsoft.com/office/powerpoint/2010/main" val="1963772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266</TotalTime>
  <Words>1279</Words>
  <Application>Microsoft Office PowerPoint</Application>
  <PresentationFormat>Προβολή στην οθόνη (4:3)</PresentationFormat>
  <Paragraphs>186</Paragraphs>
  <Slides>25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25</vt:i4>
      </vt:variant>
    </vt:vector>
  </HeadingPairs>
  <TitlesOfParts>
    <vt:vector size="32" baseType="lpstr">
      <vt:lpstr>Arial</vt:lpstr>
      <vt:lpstr>Calibri</vt:lpstr>
      <vt:lpstr>Constantia</vt:lpstr>
      <vt:lpstr>Georgia</vt:lpstr>
      <vt:lpstr>Times New Roman</vt:lpstr>
      <vt:lpstr>Wingdings 2</vt:lpstr>
      <vt:lpstr>Ροή</vt:lpstr>
      <vt:lpstr>Εκπαίδευση Ατόμων με ΝΑ</vt:lpstr>
      <vt:lpstr>Δυσκολίες κατά την εκπαιδευτική διαδικασία</vt:lpstr>
      <vt:lpstr>Δυσκολίες κατά την εκπαιδευτική διαδικασία</vt:lpstr>
      <vt:lpstr>Δυσκολίες κατά την εκπαιδευτική διαδικασία</vt:lpstr>
      <vt:lpstr>Απαραίτητα Στοιχεία Εκπαίδευσης</vt:lpstr>
      <vt:lpstr>Παιδαγωγική αντιμετώπιση</vt:lpstr>
      <vt:lpstr>Στρατηγικές διδασκαλίας</vt:lpstr>
      <vt:lpstr>Ανάλυση έργου</vt:lpstr>
      <vt:lpstr>Ανάλυση έργου</vt:lpstr>
      <vt:lpstr>Ανάλυση έργου</vt:lpstr>
      <vt:lpstr>Ανάλυση έργου</vt:lpstr>
      <vt:lpstr>SELF DETERMINED LEARNING MODEL OF INSTRUCTION (ΜΟΝΤΕΛΟ ΔΙΔΑΣΚΑΛΙΑΣ ΑΥΤΟΠΡΟΣΔΙΟΡΙΖΟΜΕΝΗΣ ΜΑΘΗΣΗΣ)  </vt:lpstr>
      <vt:lpstr>Το μοντέλο</vt:lpstr>
      <vt:lpstr>Το μοντέλο</vt:lpstr>
      <vt:lpstr>Στρατηγικές</vt:lpstr>
      <vt:lpstr>ΓΛΩΣΣΑ Στ’ ΔΗΜΟΤΙΚΟΥ «Οι βαθμοί των επιθέτων»  </vt:lpstr>
      <vt:lpstr>Παρουσίαση του PowerPoint</vt:lpstr>
      <vt:lpstr>Παρουσίαση του PowerPoint</vt:lpstr>
      <vt:lpstr>ΙΣΤΟΡΙΑ Γ’ ΔΗΜΟΤΙΚΟΥ «Το τέλος του Αχιλλέα»  </vt:lpstr>
      <vt:lpstr>Παρουσίαση του PowerPoint</vt:lpstr>
      <vt:lpstr>Παρουσίαση του PowerPoint</vt:lpstr>
      <vt:lpstr>Μελέτη Περίπτωσης Ι</vt:lpstr>
      <vt:lpstr>Ελαφριά ΝΑ</vt:lpstr>
      <vt:lpstr>Μελέτη Περίπτωσης ΙΙ</vt:lpstr>
      <vt:lpstr>Βαριά ΝΑ</vt:lpstr>
    </vt:vector>
  </TitlesOfParts>
  <Company>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dc:title>
  <dc:creator>DIM_KAR</dc:creator>
  <cp:lastModifiedBy>user</cp:lastModifiedBy>
  <cp:revision>9</cp:revision>
  <dcterms:created xsi:type="dcterms:W3CDTF">2016-11-11T08:49:35Z</dcterms:created>
  <dcterms:modified xsi:type="dcterms:W3CDTF">2016-11-18T17:03:52Z</dcterms:modified>
</cp:coreProperties>
</file>