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1" r:id="rId3"/>
    <p:sldId id="423" r:id="rId4"/>
    <p:sldId id="418" r:id="rId5"/>
    <p:sldId id="417" r:id="rId6"/>
    <p:sldId id="424" r:id="rId7"/>
    <p:sldId id="422" r:id="rId8"/>
    <p:sldId id="420" r:id="rId9"/>
    <p:sldId id="419" r:id="rId10"/>
    <p:sldId id="421" r:id="rId11"/>
    <p:sldId id="412" r:id="rId12"/>
    <p:sldId id="413" r:id="rId13"/>
    <p:sldId id="414" r:id="rId14"/>
    <p:sldId id="410" r:id="rId15"/>
    <p:sldId id="405" r:id="rId16"/>
    <p:sldId id="398" r:id="rId17"/>
    <p:sldId id="407" r:id="rId18"/>
    <p:sldId id="40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24" autoAdjust="0"/>
  </p:normalViewPr>
  <p:slideViewPr>
    <p:cSldViewPr snapToGrid="0">
      <p:cViewPr>
        <p:scale>
          <a:sx n="52" d="100"/>
          <a:sy n="52" d="100"/>
        </p:scale>
        <p:origin x="-1064" y="-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18/1/2019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18/1/2019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l-GR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8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8789-46BF-4E4A-B29E-B05E406158F7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64-DA27-42B3-9ECB-A642396102B3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5870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8811-DF1D-454E-934D-075FF39540B6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69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3413-D3D3-4125-BC65-7ECB83E46158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9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CF45-A914-48AE-AD48-BC1C57EA498F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97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5C8A-B5EB-4419-98E2-D109755814E9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8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0453-BF06-4562-895C-1D4E76F2CCF0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56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8487-BE3E-42CC-B98C-58C91AF997CB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71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3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90D4-77AD-41BE-881B-B17DAAED41EA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2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584-572D-430A-9945-06DF77F6CDC5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1CD-246C-40C1-B474-1B5ED509D870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2723-A34E-4484-A448-03C1A8B67425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8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A32C-961E-44C3-B0D5-F4153950923C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34E8-A73E-4AC5-BE50-BA5A64DA5C2E}" type="datetime1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548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ubtitle 2"/>
          <p:cNvSpPr txBox="1">
            <a:spLocks/>
          </p:cNvSpPr>
          <p:nvPr userDrawn="1"/>
        </p:nvSpPr>
        <p:spPr>
          <a:xfrm>
            <a:off x="3962379" y="6586078"/>
            <a:ext cx="4531625" cy="33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050" b="1" dirty="0">
                <a:solidFill>
                  <a:srgbClr val="C00000"/>
                </a:solidFill>
              </a:rPr>
              <a:t>Κοινωνιογλωσσολογία - Χειμερινό Εξάμηνο: 2017-2018</a:t>
            </a:r>
            <a:endParaRPr lang="en-US" sz="1050" b="1" dirty="0">
              <a:solidFill>
                <a:srgbClr val="C0000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4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  <p:sldLayoutId id="2147483778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55" y="728279"/>
            <a:ext cx="9658679" cy="2169312"/>
          </a:xfrm>
        </p:spPr>
        <p:txBody>
          <a:bodyPr/>
          <a:lstStyle/>
          <a:p>
            <a:r>
              <a:rPr lang="el-GR" sz="2400" b="1" dirty="0"/>
              <a:t>Σχολή Κοινωνικών &amp; Ανθρωπιστικών Επιστημών </a:t>
            </a:r>
            <a:br>
              <a:rPr lang="el-GR" sz="2400" b="1" dirty="0"/>
            </a:br>
            <a:r>
              <a:rPr lang="el-GR" sz="2000" dirty="0"/>
              <a:t>Παιδαγωγικό Τμήμα Δημοτικής Εκπαίδευσης</a:t>
            </a:r>
            <a:br>
              <a:rPr lang="el-GR" sz="2000" dirty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400" b="1" dirty="0" smtClean="0"/>
              <a:t>Διαφάνειες για το θέμα: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000" b="1" dirty="0" smtClean="0"/>
              <a:t>Γλωσσικό </a:t>
            </a:r>
            <a:r>
              <a:rPr lang="el-GR" sz="2000" b="1" dirty="0"/>
              <a:t>λάθος &amp; γλωσσική αλλαγή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961" y="519462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l-GR" b="1" cap="none" dirty="0">
                <a:solidFill>
                  <a:schemeClr val="bg1"/>
                </a:solidFill>
              </a:rPr>
              <a:t>Διδάσκουσα: </a:t>
            </a:r>
          </a:p>
          <a:p>
            <a:pPr algn="ctr"/>
            <a:r>
              <a:rPr lang="el-GR" b="1" cap="none" dirty="0">
                <a:solidFill>
                  <a:schemeClr val="bg1"/>
                </a:solidFill>
              </a:rPr>
              <a:t>Ρούλα Κίτσιου</a:t>
            </a:r>
          </a:p>
          <a:p>
            <a:pPr algn="ctr"/>
            <a:r>
              <a:rPr lang="el-GR" b="1" cap="none" dirty="0">
                <a:solidFill>
                  <a:schemeClr val="bg1"/>
                </a:solidFill>
              </a:rPr>
              <a:t>Δρ. Κοινωνιογλωσσολογίας ΠΤΔΕ ΠΘ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775818" y="3705504"/>
            <a:ext cx="3867912" cy="310896"/>
          </a:xfrm>
        </p:spPr>
        <p:txBody>
          <a:bodyPr/>
          <a:lstStyle/>
          <a:p>
            <a:r>
              <a:rPr lang="el-GR" dirty="0"/>
              <a:t>Κοινωνιογλωσσολογία - Χειμερινό Εξάμηνο: </a:t>
            </a:r>
            <a:r>
              <a:rPr lang="el-GR" dirty="0" smtClean="0"/>
              <a:t>201</a:t>
            </a:r>
            <a:r>
              <a:rPr lang="en-US" dirty="0" smtClean="0"/>
              <a:t>7</a:t>
            </a:r>
            <a:r>
              <a:rPr lang="el-GR" dirty="0" smtClean="0"/>
              <a:t>-201</a:t>
            </a:r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608" y="3073145"/>
            <a:ext cx="3394364" cy="212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9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79177"/>
            <a:ext cx="11238526" cy="43672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Το μεγαλύτερο μέρος των γλωσσικών μορφών που αποτελούν σε μια περίοδο τη </a:t>
            </a:r>
            <a:r>
              <a:rPr lang="el-GR" b="1" dirty="0">
                <a:solidFill>
                  <a:srgbClr val="C00000"/>
                </a:solidFill>
              </a:rPr>
              <a:t>νόρμα</a:t>
            </a:r>
            <a:r>
              <a:rPr lang="el-GR" dirty="0"/>
              <a:t>, ξεκίνησαν ως </a:t>
            </a:r>
            <a:r>
              <a:rPr lang="el-GR" b="1" dirty="0">
                <a:solidFill>
                  <a:srgbClr val="92D050"/>
                </a:solidFill>
              </a:rPr>
              <a:t>γλωσσικά λάθη</a:t>
            </a: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συνυπήρξαν</a:t>
            </a:r>
            <a:r>
              <a:rPr lang="el-GR" dirty="0"/>
              <a:t> στη συνέχεια με τις </a:t>
            </a:r>
            <a:r>
              <a:rPr lang="el-GR" b="1" dirty="0">
                <a:solidFill>
                  <a:srgbClr val="92D050"/>
                </a:solidFill>
              </a:rPr>
              <a:t>παλιότερες παγιωμένες μορφές </a:t>
            </a:r>
            <a:r>
              <a:rPr lang="el-GR" dirty="0"/>
              <a:t>και τελικά </a:t>
            </a:r>
            <a:r>
              <a:rPr lang="el-GR" b="1" dirty="0">
                <a:solidFill>
                  <a:srgbClr val="C00000"/>
                </a:solidFill>
              </a:rPr>
              <a:t>υπερίσχυσαν</a:t>
            </a:r>
          </a:p>
          <a:p>
            <a:pPr algn="just"/>
            <a:r>
              <a:rPr lang="el-GR" dirty="0"/>
              <a:t>θα μπορούσαμε πολλά λάθη που διαπιστώνονται ευρέως σήμερα να τα δούμε ως </a:t>
            </a:r>
            <a:r>
              <a:rPr lang="el-GR" b="1" dirty="0">
                <a:solidFill>
                  <a:srgbClr val="92D050"/>
                </a:solidFill>
              </a:rPr>
              <a:t>πρώιμους μάρτυρες </a:t>
            </a:r>
            <a:r>
              <a:rPr lang="el-GR" dirty="0"/>
              <a:t>επερχόμενων γλωσσικών αλλαγών</a:t>
            </a:r>
          </a:p>
          <a:p>
            <a:pPr algn="just"/>
            <a:r>
              <a:rPr lang="el-GR" dirty="0"/>
              <a:t>είναι </a:t>
            </a:r>
            <a:r>
              <a:rPr lang="el-GR" b="1" dirty="0">
                <a:solidFill>
                  <a:srgbClr val="92D050"/>
                </a:solidFill>
              </a:rPr>
              <a:t>αθέμιτη</a:t>
            </a:r>
            <a:r>
              <a:rPr lang="el-GR" dirty="0"/>
              <a:t> η </a:t>
            </a:r>
            <a:r>
              <a:rPr lang="el-GR" b="1" dirty="0">
                <a:solidFill>
                  <a:srgbClr val="C00000"/>
                </a:solidFill>
              </a:rPr>
              <a:t>κινδυνολογία</a:t>
            </a:r>
            <a:r>
              <a:rPr lang="el-GR" dirty="0"/>
              <a:t> που συχνά αναπτύσσεται σχετικά με το γλωσσικό λάθος και που συχνά φτάνει στην </a:t>
            </a:r>
            <a:r>
              <a:rPr lang="el-GR" b="1" dirty="0">
                <a:solidFill>
                  <a:srgbClr val="C00000"/>
                </a:solidFill>
              </a:rPr>
              <a:t>καταστροφολογία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τάση</a:t>
            </a:r>
            <a:r>
              <a:rPr lang="el-GR" dirty="0"/>
              <a:t> ορισμένων να θεωρούν ότι η γλώσσα καταστρέφεται εξαιτίας των λαθών που γίνονται στα πλαίσια του γλωσσικού συστήματος δηλώνει μια </a:t>
            </a:r>
            <a:r>
              <a:rPr lang="el-GR" b="1" dirty="0">
                <a:solidFill>
                  <a:srgbClr val="C00000"/>
                </a:solidFill>
              </a:rPr>
              <a:t>ανιστόρητη στάση </a:t>
            </a:r>
            <a:r>
              <a:rPr lang="el-GR" dirty="0"/>
              <a:t>απέναντι στη γλώσσα (Χριστίδης 1987)</a:t>
            </a:r>
          </a:p>
          <a:p>
            <a:pPr algn="just"/>
            <a:r>
              <a:rPr lang="el-GR" dirty="0"/>
              <a:t>Αυτό δεν σημαίνει όμως ότι στην </a:t>
            </a:r>
            <a:r>
              <a:rPr lang="el-GR" b="1" dirty="0">
                <a:solidFill>
                  <a:srgbClr val="C00000"/>
                </a:solidFill>
              </a:rPr>
              <a:t>εκπαιδευτική διαδικασία </a:t>
            </a:r>
            <a:r>
              <a:rPr lang="el-GR" dirty="0"/>
              <a:t>τα λάθη δεν πρέπει να </a:t>
            </a:r>
            <a:r>
              <a:rPr lang="el-GR" b="1" dirty="0">
                <a:solidFill>
                  <a:srgbClr val="92D050"/>
                </a:solidFill>
              </a:rPr>
              <a:t>εντοπίζονται</a:t>
            </a:r>
            <a:r>
              <a:rPr lang="el-GR" dirty="0"/>
              <a:t> και να </a:t>
            </a:r>
            <a:r>
              <a:rPr lang="el-GR" b="1" dirty="0">
                <a:solidFill>
                  <a:srgbClr val="92D050"/>
                </a:solidFill>
              </a:rPr>
              <a:t>διορθώνονται</a:t>
            </a:r>
          </a:p>
          <a:p>
            <a:pPr algn="just"/>
            <a:r>
              <a:rPr lang="el-GR" dirty="0"/>
              <a:t>Αν όμως η διδασκαλία εμπλουτιστεί από ένα </a:t>
            </a:r>
            <a:r>
              <a:rPr lang="el-GR" b="1" dirty="0">
                <a:solidFill>
                  <a:srgbClr val="C00000"/>
                </a:solidFill>
              </a:rPr>
              <a:t>ερμηνευτικό</a:t>
            </a:r>
            <a:r>
              <a:rPr lang="el-GR" dirty="0"/>
              <a:t> -και </a:t>
            </a:r>
            <a:r>
              <a:rPr lang="el-GR" b="1" dirty="0">
                <a:solidFill>
                  <a:srgbClr val="C00000"/>
                </a:solidFill>
              </a:rPr>
              <a:t>όχι αφοριστικό- </a:t>
            </a:r>
            <a:r>
              <a:rPr lang="el-GR" dirty="0"/>
              <a:t>πνεύμα, μπορεί να οδηγήσει σε </a:t>
            </a:r>
            <a:r>
              <a:rPr lang="el-G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εναλλακτικούς εκπαιδευτικούς τρόπους προσέγγισης του γλωσσικού λάθους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3927" y="973668"/>
            <a:ext cx="9192126" cy="706964"/>
          </a:xfrm>
        </p:spPr>
        <p:txBody>
          <a:bodyPr/>
          <a:lstStyle/>
          <a:p>
            <a:r>
              <a:rPr lang="el-GR" sz="2800" b="1" dirty="0"/>
              <a:t>Κατανοώντας τα λάθη για να τα αντιμετωπίσουμε στη διδακτική πράξη (2/2)</a:t>
            </a:r>
          </a:p>
        </p:txBody>
      </p:sp>
    </p:spTree>
    <p:extLst>
      <p:ext uri="{BB962C8B-B14F-4D97-AF65-F5344CB8AC3E}">
        <p14:creationId xmlns:p14="http://schemas.microsoft.com/office/powerpoint/2010/main" val="39663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Νόρμα, γλωσσικό λάθος &amp; συνέπειες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13243"/>
            <a:ext cx="11168342" cy="4444757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νόρμα</a:t>
            </a:r>
            <a:r>
              <a:rPr lang="el-GR" dirty="0"/>
              <a:t> αποτελεί μια τυποποιημένη γλωσσική μορφή </a:t>
            </a:r>
            <a:r>
              <a:rPr lang="el-GR" dirty="0">
                <a:sym typeface="Wingdings" panose="05000000000000000000" pitchFamily="2" charset="2"/>
              </a:rPr>
              <a:t> που </a:t>
            </a:r>
            <a:r>
              <a:rPr lang="el-GR" dirty="0"/>
              <a:t>έχει αποκρυσταλλωθεί μέσα από τις διαδικασίες της </a:t>
            </a:r>
            <a:r>
              <a:rPr lang="el-GR" b="1" dirty="0">
                <a:solidFill>
                  <a:srgbClr val="C00000"/>
                </a:solidFill>
              </a:rPr>
              <a:t>κωδικοποίησης</a:t>
            </a:r>
            <a:r>
              <a:rPr lang="el-GR" dirty="0"/>
              <a:t> στις γραμματικές και στα λεξικά μιας γλώσσας</a:t>
            </a:r>
          </a:p>
          <a:p>
            <a:pPr algn="just"/>
            <a:r>
              <a:rPr lang="el-GR" dirty="0"/>
              <a:t>ακόμη και αυτή η </a:t>
            </a:r>
            <a:r>
              <a:rPr lang="el-GR" b="1" dirty="0">
                <a:solidFill>
                  <a:srgbClr val="C00000"/>
                </a:solidFill>
              </a:rPr>
              <a:t>τυποποίηση</a:t>
            </a:r>
            <a:r>
              <a:rPr lang="el-GR" dirty="0"/>
              <a:t> παρουσιάζει </a:t>
            </a:r>
            <a:r>
              <a:rPr lang="el-GR" b="1" dirty="0">
                <a:solidFill>
                  <a:srgbClr val="C00000"/>
                </a:solidFill>
              </a:rPr>
              <a:t>διαφοροποιήσεις</a:t>
            </a:r>
            <a:r>
              <a:rPr lang="el-GR" dirty="0"/>
              <a:t>, αφού το τι περιλαμβάνεται στα εγχειρίδια αυτά είναι θέμα των </a:t>
            </a:r>
            <a:r>
              <a:rPr lang="el-GR" b="1" dirty="0">
                <a:solidFill>
                  <a:srgbClr val="92D050"/>
                </a:solidFill>
              </a:rPr>
              <a:t>στόχων</a:t>
            </a:r>
            <a:r>
              <a:rPr lang="el-GR" dirty="0"/>
              <a:t> και των προδιαγραφών που θέτουν</a:t>
            </a:r>
          </a:p>
          <a:p>
            <a:pPr algn="just"/>
            <a:r>
              <a:rPr lang="el-GR" dirty="0"/>
              <a:t>Π.χ. είναι διαφορετικό το αποτέλεσμα ανάλογα με το αν ο στόχος τους είναι η </a:t>
            </a:r>
            <a:r>
              <a:rPr lang="el-GR" b="1" dirty="0">
                <a:solidFill>
                  <a:srgbClr val="C00000"/>
                </a:solidFill>
              </a:rPr>
              <a:t>ρύθμιση</a:t>
            </a:r>
            <a:r>
              <a:rPr lang="el-GR" dirty="0"/>
              <a:t> ή η </a:t>
            </a:r>
            <a:r>
              <a:rPr lang="el-GR" b="1" dirty="0">
                <a:solidFill>
                  <a:srgbClr val="C00000"/>
                </a:solidFill>
              </a:rPr>
              <a:t>περιγραφή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η μορφή της γλώσσας που παρουσιάζεται μέσα από τις γραμματικές και τα λεξικά αντιστοιχεί στη </a:t>
            </a:r>
            <a:r>
              <a:rPr lang="el-GR" b="1" dirty="0">
                <a:solidFill>
                  <a:srgbClr val="C00000"/>
                </a:solidFill>
              </a:rPr>
              <a:t>συγκεκριμένη χρονική περίοδο </a:t>
            </a:r>
            <a:r>
              <a:rPr lang="el-GR" dirty="0"/>
              <a:t>κατά την οποία αυτά συντάχθηκαν και, κατά συνέπεια, αδυνατούν να καταγράψουν τη γλωσσική αλλαγή που συμβαίνει διαρκώς και σε όλα τα γλωσσικά επίπεδα</a:t>
            </a:r>
          </a:p>
          <a:p>
            <a:pPr algn="just"/>
            <a:r>
              <a:rPr lang="el-GR" dirty="0"/>
              <a:t>Παρουσιάζεται έτσι μια </a:t>
            </a:r>
            <a:r>
              <a:rPr lang="el-GR" sz="1900" b="1" dirty="0">
                <a:solidFill>
                  <a:srgbClr val="C00000"/>
                </a:solidFill>
              </a:rPr>
              <a:t>διάσταση</a:t>
            </a:r>
            <a:r>
              <a:rPr lang="el-GR" dirty="0"/>
              <a:t> ανάμεσα σε αυτό που χρησιμοποιεί </a:t>
            </a:r>
            <a:r>
              <a:rPr lang="el-GR" sz="1900" b="1" dirty="0">
                <a:solidFill>
                  <a:srgbClr val="C00000"/>
                </a:solidFill>
              </a:rPr>
              <a:t>η γλωσσική κοινότητα "ζωντανά" </a:t>
            </a:r>
            <a:r>
              <a:rPr lang="el-GR" dirty="0"/>
              <a:t>και σε μια </a:t>
            </a:r>
            <a:r>
              <a:rPr lang="el-GR" sz="1900" b="1" dirty="0">
                <a:solidFill>
                  <a:srgbClr val="C00000"/>
                </a:solidFill>
              </a:rPr>
              <a:t>στατική εικόνα της γλώσσας </a:t>
            </a:r>
            <a:r>
              <a:rPr lang="el-GR" dirty="0"/>
              <a:t>που προβάλλεται μέσα από αυτά τα εγχειρίδια (Σετάτος, 1991, 30-31)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6985"/>
            <a:ext cx="11187392" cy="4319654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Κατά συνέπεια, μεγάλος αριθμός </a:t>
            </a:r>
            <a:r>
              <a:rPr lang="el-GR" b="1" dirty="0">
                <a:solidFill>
                  <a:srgbClr val="C00000"/>
                </a:solidFill>
              </a:rPr>
              <a:t>μορφών</a:t>
            </a:r>
            <a:r>
              <a:rPr lang="el-GR" dirty="0"/>
              <a:t> και </a:t>
            </a:r>
            <a:r>
              <a:rPr lang="el-GR" b="1" dirty="0">
                <a:solidFill>
                  <a:srgbClr val="C00000"/>
                </a:solidFill>
              </a:rPr>
              <a:t>εκφορών</a:t>
            </a:r>
            <a:r>
              <a:rPr lang="el-GR" dirty="0"/>
              <a:t> που "λέγονται", εάν κριθούν </a:t>
            </a:r>
            <a:r>
              <a:rPr lang="el-GR" b="1" dirty="0">
                <a:solidFill>
                  <a:srgbClr val="92D050"/>
                </a:solidFill>
              </a:rPr>
              <a:t>μέσα από την οπτική των επίσημων εγχειριδίων</a:t>
            </a:r>
            <a:r>
              <a:rPr lang="el-GR" dirty="0"/>
              <a:t>, θα αξιολογηθούν ως </a:t>
            </a:r>
            <a:r>
              <a:rPr lang="el-GR" b="1" dirty="0">
                <a:solidFill>
                  <a:srgbClr val="C00000"/>
                </a:solidFill>
              </a:rPr>
              <a:t>λάθη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σχετικότητα</a:t>
            </a:r>
            <a:r>
              <a:rPr lang="el-GR" dirty="0"/>
              <a:t> όμως αυτή στην καθημερινή μας ζωή, συχνά </a:t>
            </a:r>
            <a:r>
              <a:rPr lang="el-GR" b="1" dirty="0">
                <a:solidFill>
                  <a:srgbClr val="C00000"/>
                </a:solidFill>
              </a:rPr>
              <a:t>απολυτοποιείται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92D050"/>
                </a:solidFill>
              </a:rPr>
              <a:t>νόρμα</a:t>
            </a:r>
            <a:r>
              <a:rPr lang="el-GR" dirty="0"/>
              <a:t>, καθώς επενδύεται με το </a:t>
            </a:r>
            <a:r>
              <a:rPr lang="el-GR" b="1" dirty="0">
                <a:solidFill>
                  <a:srgbClr val="C00000"/>
                </a:solidFill>
              </a:rPr>
              <a:t>κύρος του κανόνα </a:t>
            </a:r>
            <a:r>
              <a:rPr lang="el-GR" dirty="0"/>
              <a:t>και την </a:t>
            </a:r>
            <a:r>
              <a:rPr lang="el-GR" b="1" dirty="0">
                <a:solidFill>
                  <a:srgbClr val="C00000"/>
                </a:solidFill>
              </a:rPr>
              <a:t>ισχύ του προτύπου</a:t>
            </a:r>
            <a:r>
              <a:rPr lang="el-GR" dirty="0"/>
              <a:t>, εμφανίζεται ως η </a:t>
            </a:r>
            <a:r>
              <a:rPr lang="el-GR" b="1" dirty="0">
                <a:solidFill>
                  <a:srgbClr val="C00000"/>
                </a:solidFill>
              </a:rPr>
              <a:t>μόνη ορθή γλωσσική μορφή</a:t>
            </a:r>
          </a:p>
          <a:p>
            <a:pPr algn="just"/>
            <a:r>
              <a:rPr lang="el-GR" dirty="0"/>
              <a:t>Γι' αυτό και είναι </a:t>
            </a:r>
            <a:r>
              <a:rPr lang="el-GR" b="1" dirty="0">
                <a:solidFill>
                  <a:srgbClr val="C00000"/>
                </a:solidFill>
              </a:rPr>
              <a:t>κοινή η αίσθηση </a:t>
            </a:r>
            <a:r>
              <a:rPr lang="el-GR" dirty="0"/>
              <a:t>ότι τα </a:t>
            </a:r>
            <a:r>
              <a:rPr lang="el-GR" b="1" dirty="0">
                <a:solidFill>
                  <a:srgbClr val="92D050"/>
                </a:solidFill>
              </a:rPr>
              <a:t>λεξικά</a:t>
            </a:r>
            <a:r>
              <a:rPr lang="el-GR" dirty="0"/>
              <a:t> και οι </a:t>
            </a:r>
            <a:r>
              <a:rPr lang="el-GR" b="1" dirty="0">
                <a:solidFill>
                  <a:srgbClr val="92D050"/>
                </a:solidFill>
              </a:rPr>
              <a:t>γραμματικές</a:t>
            </a:r>
            <a:r>
              <a:rPr lang="el-GR" dirty="0"/>
              <a:t> καταγράφουν τη </a:t>
            </a:r>
            <a:r>
              <a:rPr lang="el-GR" b="1" dirty="0">
                <a:solidFill>
                  <a:srgbClr val="C00000"/>
                </a:solidFill>
              </a:rPr>
              <a:t>σωστή χρήση της γλώσσας</a:t>
            </a:r>
          </a:p>
          <a:p>
            <a:pPr algn="just"/>
            <a:r>
              <a:rPr lang="el-GR" dirty="0"/>
              <a:t>Είναι ευνόητο λοιπόν ότι οι </a:t>
            </a:r>
            <a:r>
              <a:rPr lang="el-GR" b="1" dirty="0">
                <a:solidFill>
                  <a:srgbClr val="C00000"/>
                </a:solidFill>
              </a:rPr>
              <a:t>απόλυτες</a:t>
            </a:r>
            <a:r>
              <a:rPr lang="el-GR" dirty="0"/>
              <a:t> αυτές </a:t>
            </a:r>
            <a:r>
              <a:rPr lang="el-GR" b="1" dirty="0">
                <a:solidFill>
                  <a:srgbClr val="C00000"/>
                </a:solidFill>
              </a:rPr>
              <a:t>οριοθετήσεις</a:t>
            </a:r>
            <a:r>
              <a:rPr lang="el-GR" dirty="0"/>
              <a:t> δημιουργούν και </a:t>
            </a:r>
            <a:r>
              <a:rPr lang="el-GR" b="1" dirty="0">
                <a:solidFill>
                  <a:srgbClr val="C00000"/>
                </a:solidFill>
              </a:rPr>
              <a:t>απόλυτες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στάσεις</a:t>
            </a:r>
            <a:r>
              <a:rPr lang="el-GR" dirty="0"/>
              <a:t> σε σχέση με τη </a:t>
            </a:r>
            <a:r>
              <a:rPr lang="el-GR" b="1" dirty="0">
                <a:solidFill>
                  <a:srgbClr val="92D050"/>
                </a:solidFill>
              </a:rPr>
              <a:t>γλώσσα</a:t>
            </a:r>
            <a:r>
              <a:rPr lang="el-GR" dirty="0"/>
              <a:t>: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C00000"/>
                </a:solidFill>
              </a:rPr>
              <a:t>στιγματίζουν</a:t>
            </a:r>
            <a:r>
              <a:rPr lang="el-GR" dirty="0"/>
              <a:t> </a:t>
            </a:r>
            <a:r>
              <a:rPr lang="el-GR" b="1" dirty="0">
                <a:solidFill>
                  <a:srgbClr val="92D050"/>
                </a:solidFill>
              </a:rPr>
              <a:t>κοινωνικά</a:t>
            </a:r>
            <a:r>
              <a:rPr lang="el-GR" dirty="0"/>
              <a:t> αυτούς που δεν ταυτίζονται ως προς τη χρήση με την </a:t>
            </a:r>
            <a:r>
              <a:rPr lang="el-GR" b="1" dirty="0">
                <a:solidFill>
                  <a:srgbClr val="C00000"/>
                </a:solidFill>
              </a:rPr>
              <a:t>επίσημη γλώσσα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b="1" dirty="0">
                <a:solidFill>
                  <a:srgbClr val="C00000"/>
                </a:solidFill>
              </a:rPr>
              <a:t>προκαλούν κινήσεις καθαρισμού </a:t>
            </a:r>
            <a:r>
              <a:rPr lang="el-GR" dirty="0"/>
              <a:t>που συνήθως συνοδεύονται από το </a:t>
            </a:r>
            <a:r>
              <a:rPr lang="el-GR" b="1" dirty="0">
                <a:solidFill>
                  <a:srgbClr val="92D050"/>
                </a:solidFill>
              </a:rPr>
              <a:t>ιδεολογικό</a:t>
            </a:r>
            <a:r>
              <a:rPr lang="el-GR" dirty="0"/>
              <a:t> </a:t>
            </a:r>
            <a:r>
              <a:rPr lang="el-GR" b="1" dirty="0">
                <a:solidFill>
                  <a:srgbClr val="92D050"/>
                </a:solidFill>
              </a:rPr>
              <a:t>επίχρισμα</a:t>
            </a:r>
            <a:r>
              <a:rPr lang="el-GR" dirty="0"/>
              <a:t> του </a:t>
            </a:r>
            <a:r>
              <a:rPr lang="el-GR" b="1" dirty="0">
                <a:solidFill>
                  <a:srgbClr val="92D050"/>
                </a:solidFill>
              </a:rPr>
              <a:t>κινδύνου</a:t>
            </a:r>
            <a:r>
              <a:rPr lang="el-GR" dirty="0"/>
              <a:t> </a:t>
            </a:r>
            <a:r>
              <a:rPr lang="el-GR" b="1" dirty="0">
                <a:solidFill>
                  <a:srgbClr val="92D050"/>
                </a:solidFill>
              </a:rPr>
              <a:t>αφανισμού</a:t>
            </a:r>
            <a:r>
              <a:rPr lang="el-GR" dirty="0"/>
              <a:t> ή </a:t>
            </a:r>
            <a:r>
              <a:rPr lang="el-GR" b="1" dirty="0">
                <a:solidFill>
                  <a:srgbClr val="92D050"/>
                </a:solidFill>
              </a:rPr>
              <a:t>αλλοίωσης</a:t>
            </a:r>
            <a:r>
              <a:rPr lang="el-GR" dirty="0"/>
              <a:t> της συγκεκριμένης γλώσσας.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2800" b="1" dirty="0"/>
              <a:t>Νόρμα, γλωσσικό λάθος &amp; συνέπειες (2/2)</a:t>
            </a:r>
          </a:p>
        </p:txBody>
      </p:sp>
    </p:spTree>
    <p:extLst>
      <p:ext uri="{BB962C8B-B14F-4D97-AF65-F5344CB8AC3E}">
        <p14:creationId xmlns:p14="http://schemas.microsoft.com/office/powerpoint/2010/main" val="20249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43" y="1021794"/>
            <a:ext cx="8855242" cy="706964"/>
          </a:xfrm>
        </p:spPr>
        <p:txBody>
          <a:bodyPr/>
          <a:lstStyle/>
          <a:p>
            <a:r>
              <a:rPr lang="el-GR" sz="2800" b="1" dirty="0"/>
              <a:t>Οπτικές του γλωσσολόγου &amp; του εκπαιδευτικού απέναντι στο γλωσσικό λάθος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4100"/>
            <a:ext cx="11130242" cy="4067738"/>
          </a:xfrm>
        </p:spPr>
        <p:txBody>
          <a:bodyPr/>
          <a:lstStyle/>
          <a:p>
            <a:pPr algn="just"/>
            <a:r>
              <a:rPr lang="el-GR" dirty="0"/>
              <a:t>Τα γλωσσικά λάθη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θα μπορούσαν να προκαλέσουν </a:t>
            </a:r>
            <a:r>
              <a:rPr lang="el-GR" b="1" dirty="0">
                <a:solidFill>
                  <a:srgbClr val="C00000"/>
                </a:solidFill>
              </a:rPr>
              <a:t>διλήμματα</a:t>
            </a:r>
            <a:r>
              <a:rPr lang="el-GR" dirty="0"/>
              <a:t>, όταν σχετιστούν με τη </a:t>
            </a:r>
            <a:r>
              <a:rPr lang="el-GR" b="1" dirty="0">
                <a:solidFill>
                  <a:srgbClr val="C00000"/>
                </a:solidFill>
              </a:rPr>
              <a:t>γλωσσική διδασκαλία</a:t>
            </a:r>
            <a:endParaRPr lang="el-GR" dirty="0"/>
          </a:p>
          <a:p>
            <a:pPr algn="just"/>
            <a:r>
              <a:rPr lang="el-GR" dirty="0"/>
              <a:t>για τον </a:t>
            </a:r>
            <a:r>
              <a:rPr lang="el-GR" b="1" dirty="0">
                <a:solidFill>
                  <a:srgbClr val="C00000"/>
                </a:solidFill>
              </a:rPr>
              <a:t>γλωσσολόγο</a:t>
            </a:r>
            <a:r>
              <a:rPr lang="el-GR" dirty="0"/>
              <a:t> -που </a:t>
            </a:r>
            <a:r>
              <a:rPr lang="el-GR" b="1" i="1" dirty="0">
                <a:solidFill>
                  <a:srgbClr val="92D050"/>
                </a:solidFill>
              </a:rPr>
              <a:t>στόχο έχει να περιγράψει και να ερμηνεύσει τη γλώσσα</a:t>
            </a:r>
            <a:r>
              <a:rPr lang="el-GR" dirty="0"/>
              <a:t>-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υφίστανται αξιολογικές κρίσεις</a:t>
            </a:r>
          </a:p>
          <a:p>
            <a:pPr algn="just"/>
            <a:r>
              <a:rPr lang="el-GR" dirty="0"/>
              <a:t>για τον </a:t>
            </a:r>
            <a:r>
              <a:rPr lang="el-GR" b="1" dirty="0">
                <a:solidFill>
                  <a:srgbClr val="C00000"/>
                </a:solidFill>
              </a:rPr>
              <a:t>εκπαιδευτικό</a:t>
            </a:r>
            <a:r>
              <a:rPr lang="el-GR" dirty="0"/>
              <a:t> -που </a:t>
            </a:r>
            <a:r>
              <a:rPr lang="el-GR" b="1" i="1" dirty="0">
                <a:solidFill>
                  <a:srgbClr val="92D050"/>
                </a:solidFill>
              </a:rPr>
              <a:t>καλείται να διδάξει τη νόρμα</a:t>
            </a:r>
            <a:r>
              <a:rPr lang="el-GR" dirty="0"/>
              <a:t>, η οποία ούτως ή άλλως είναι </a:t>
            </a:r>
            <a:r>
              <a:rPr lang="el-GR" b="1" i="1" dirty="0">
                <a:solidFill>
                  <a:srgbClr val="C00000"/>
                </a:solidFill>
              </a:rPr>
              <a:t>απαραίτητος παράγων κοινωνικής συνοχής</a:t>
            </a:r>
            <a:r>
              <a:rPr lang="el-GR" dirty="0"/>
              <a:t>-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γλωσσικό λάθος οφείλει να διορθωθεί</a:t>
            </a:r>
          </a:p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ΖΗΤΟΥΜΕΝΟ είναι</a:t>
            </a:r>
            <a:r>
              <a:rPr lang="el-GR" dirty="0"/>
              <a:t>: να γίνει κατανοητό ότι ένας μεγάλος αριθμός γλωσσικών λαθών κινητοποιούνται από μηχανισμούς του ίδιου του γλωσσικού συστήματος</a:t>
            </a:r>
          </a:p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ΦΤΑΣΟΥΜΕ ΣΕ ΑΥΤΗ </a:t>
            </a:r>
            <a:r>
              <a:rPr lang="el-G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ΔΙΑΠΙΣΤΩΣΗ</a:t>
            </a:r>
            <a:r>
              <a:rPr lang="el-GR" dirty="0"/>
              <a:t>: μπορούμε να οδηγηθούμε </a:t>
            </a:r>
            <a:r>
              <a:rPr lang="el-GR" dirty="0">
                <a:sym typeface="Wingdings" panose="05000000000000000000" pitchFamily="2" charset="2"/>
              </a:rPr>
              <a:t>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dirty="0"/>
              <a:t>σε έναν </a:t>
            </a:r>
            <a:r>
              <a:rPr lang="el-GR" b="1" i="1" dirty="0">
                <a:solidFill>
                  <a:srgbClr val="92D050"/>
                </a:solidFill>
              </a:rPr>
              <a:t>εναλλακτικό τρόπο διδακτικής προσέγγισης των λαθών</a:t>
            </a:r>
            <a:r>
              <a:rPr lang="el-GR" dirty="0"/>
              <a:t>, αλλά και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dirty="0"/>
              <a:t>να </a:t>
            </a:r>
            <a:r>
              <a:rPr lang="el-GR" b="1" i="1" dirty="0">
                <a:solidFill>
                  <a:srgbClr val="92D050"/>
                </a:solidFill>
              </a:rPr>
              <a:t>μετριάσουμε τις απόλυτες αξιολογικές στάσεις </a:t>
            </a:r>
            <a:r>
              <a:rPr lang="el-GR" dirty="0"/>
              <a:t>απέναντι σε αυτά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32" y="557971"/>
            <a:ext cx="5387640" cy="598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8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750" y="835123"/>
            <a:ext cx="6949955" cy="706964"/>
          </a:xfrm>
        </p:spPr>
        <p:txBody>
          <a:bodyPr/>
          <a:lstStyle/>
          <a:p>
            <a:pPr algn="ctr"/>
            <a:r>
              <a:rPr lang="el-GR" sz="2400" b="1" i="1" dirty="0"/>
              <a:t>Η αξιακή διάσταση της γλώσσας</a:t>
            </a:r>
            <a:r>
              <a:rPr lang="en-US" sz="2400" b="1" i="1" dirty="0"/>
              <a:t> </a:t>
            </a:r>
            <a:r>
              <a:rPr lang="en-US" sz="2400" b="1" dirty="0"/>
              <a:t>(1/2)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672" y="2299855"/>
            <a:ext cx="11610109" cy="4308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000" b="1" dirty="0">
                <a:solidFill>
                  <a:schemeClr val="accent4">
                    <a:lumMod val="75000"/>
                  </a:schemeClr>
                </a:solidFill>
              </a:rPr>
              <a:t>Μεμονωμένοι γλωσσικοί τύποι </a:t>
            </a:r>
            <a:r>
              <a:rPr lang="el-GR" sz="2000" dirty="0"/>
              <a:t>ή και 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</a:rPr>
              <a:t>ολόκληρες γλωσσικές δομές </a:t>
            </a:r>
            <a:r>
              <a:rPr lang="el-GR" sz="2000" dirty="0">
                <a:sym typeface="Wingdings" panose="05000000000000000000" pitchFamily="2" charset="2"/>
              </a:rPr>
              <a:t> είναι διαποτισμένες και ως έναν βαθμό διαμορφωμένες από ιστορικές αξιολογήσεις</a:t>
            </a:r>
          </a:p>
          <a:p>
            <a:pPr algn="just"/>
            <a:r>
              <a:rPr lang="el-GR" sz="2000" dirty="0">
                <a:sym typeface="Wingdings" panose="05000000000000000000" pitchFamily="2" charset="2"/>
              </a:rPr>
              <a:t>Η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επιθυμία της διαφοροποίησης </a:t>
            </a:r>
            <a:r>
              <a:rPr lang="el-GR" sz="2000" dirty="0">
                <a:sym typeface="Wingdings" panose="05000000000000000000" pitchFamily="2" charset="2"/>
              </a:rPr>
              <a:t>δημιουργεί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νέες</a:t>
            </a:r>
            <a:r>
              <a:rPr lang="el-GR" sz="2000" dirty="0">
                <a:sym typeface="Wingdings" panose="05000000000000000000" pitchFamily="2" charset="2"/>
              </a:rPr>
              <a:t>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γλωσσικές πραγματικότητες</a:t>
            </a:r>
            <a:endParaRPr lang="en-US" sz="2000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algn="just"/>
            <a:r>
              <a:rPr lang="el-GR" sz="2000" dirty="0">
                <a:sym typeface="Wingdings" panose="05000000000000000000" pitchFamily="2" charset="2"/>
              </a:rPr>
              <a:t>Οι </a:t>
            </a:r>
            <a:r>
              <a:rPr lang="el-GR" sz="2100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επιλογές</a:t>
            </a:r>
            <a:r>
              <a:rPr lang="el-GR" sz="2000" dirty="0">
                <a:sym typeface="Wingdings" panose="05000000000000000000" pitchFamily="2" charset="2"/>
              </a:rPr>
              <a:t> μας στην ομιλία/γραφή (π.χ. προφορά, πολυτονική γραφή ή όχι)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δεν είναι ουδέτερες</a:t>
            </a:r>
            <a:r>
              <a:rPr lang="el-GR" sz="2000" dirty="0">
                <a:sym typeface="Wingdings" panose="05000000000000000000" pitchFamily="2" charset="2"/>
              </a:rPr>
              <a:t>. Αντανακλούν και ταυτόχρονα στηρίζουν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ιδεολογίες</a:t>
            </a:r>
            <a:r>
              <a:rPr lang="el-GR" sz="2000" dirty="0">
                <a:sym typeface="Wingdings" panose="05000000000000000000" pitchFamily="2" charset="2"/>
              </a:rPr>
              <a:t> (π.χ. αξιολογήσεις άλλων κοινωνικών ομάδων, ιεραρχήσεις)</a:t>
            </a:r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l-GR" sz="2000" dirty="0">
                <a:sym typeface="Wingdings" panose="05000000000000000000" pitchFamily="2" charset="2"/>
              </a:rPr>
              <a:t>Συνεχής ροπή προς </a:t>
            </a:r>
            <a:r>
              <a:rPr lang="el-GR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ανομοιογένεια</a:t>
            </a:r>
            <a:r>
              <a:rPr lang="el-GR" sz="2000" dirty="0">
                <a:sym typeface="Wingdings" panose="05000000000000000000" pitchFamily="2" charset="2"/>
              </a:rPr>
              <a:t> &amp; </a:t>
            </a:r>
            <a:r>
              <a:rPr lang="el-GR" sz="2100" b="1" dirty="0">
                <a:solidFill>
                  <a:srgbClr val="C00000"/>
                </a:solidFill>
                <a:sym typeface="Wingdings" panose="05000000000000000000" pitchFamily="2" charset="2"/>
              </a:rPr>
              <a:t>ομοιογένεια</a:t>
            </a:r>
            <a:r>
              <a:rPr lang="el-GR" sz="2000" dirty="0">
                <a:sym typeface="Wingdings" panose="05000000000000000000" pitchFamily="2" charset="2"/>
              </a:rPr>
              <a:t> </a:t>
            </a:r>
            <a:endParaRPr lang="en-US" sz="2000" dirty="0"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ym typeface="Wingdings" panose="05000000000000000000" pitchFamily="2" charset="2"/>
              </a:rPr>
              <a:t>Ανομοιογένεια: φυσική τάση σε περίπλοκες κοινωνίες ειδικά σύγχρονες μεγαλουπόλεις, όπου άνθηση κοινωνικών διαλέκτων, γιατί η  γλώσσα συγκροτεί ταυτότητες,  σχέσεις, ιδεολογίες περισσότερο από άλλοτε λόγω της συνύπαρξης  διαφορετικών ομάδων.</a:t>
            </a:r>
            <a:endParaRPr lang="en-US" dirty="0"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ym typeface="Wingdings" panose="05000000000000000000" pitchFamily="2" charset="2"/>
              </a:rPr>
              <a:t>Ομοιογένεια: φυσικό αποτέλεσμα ΜΜΕ, εκπαίδευσης, οικονομίας-διαφήμισης, ανάγκη κοινής συνεννόησης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 algn="ctr">
              <a:buNone/>
            </a:pPr>
            <a:r>
              <a:rPr lang="el-GR" sz="2000" b="1" dirty="0">
                <a:sym typeface="Wingdings" panose="05000000000000000000" pitchFamily="2" charset="2"/>
              </a:rPr>
              <a:t>Oι στάσεις κρίνουν και το μέλλον των ποικιλιών/γλωσσών. </a:t>
            </a:r>
            <a:endParaRPr lang="en-US" sz="2000" b="1" dirty="0">
              <a:sym typeface="Wingdings" panose="05000000000000000000" pitchFamily="2" charset="2"/>
            </a:endParaRPr>
          </a:p>
          <a:p>
            <a:pPr marL="457200" lvl="1" indent="0" algn="ctr">
              <a:buNone/>
            </a:pPr>
            <a:r>
              <a:rPr lang="el-GR" sz="2000" b="1" dirty="0">
                <a:sym typeface="Wingdings" panose="05000000000000000000" pitchFamily="2" charset="2"/>
              </a:rPr>
              <a:t>Οι γλώσσες/διάλεκτοι εξαφανίζονται όχι μόνο λόγω κοινωνικών εξελίξεων που δεν τις ενθαρρύνουν, αλλά και λόγω ψυχολογικών στάσεων.</a:t>
            </a:r>
          </a:p>
        </p:txBody>
      </p:sp>
    </p:spTree>
    <p:extLst>
      <p:ext uri="{BB962C8B-B14F-4D97-AF65-F5344CB8AC3E}">
        <p14:creationId xmlns:p14="http://schemas.microsoft.com/office/powerpoint/2010/main" val="50579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Λειτουργικές ποικιλίες </a:t>
            </a:r>
            <a:r>
              <a:rPr lang="el-GR" sz="2000" b="1" dirty="0"/>
              <a:t>(περιστάσεις επικοινωνίας) </a:t>
            </a:r>
            <a:r>
              <a:rPr lang="el-GR" sz="2800" b="1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84" y="5070163"/>
            <a:ext cx="11093889" cy="14414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000" b="1" dirty="0">
                <a:solidFill>
                  <a:srgbClr val="C00000"/>
                </a:solidFill>
              </a:rPr>
              <a:t>Λειτουργικές ποικιλίες </a:t>
            </a:r>
            <a:r>
              <a:rPr lang="el-GR" sz="2000" dirty="0"/>
              <a:t>(</a:t>
            </a:r>
            <a:r>
              <a:rPr lang="en-US" sz="2000" dirty="0"/>
              <a:t>functional-</a:t>
            </a:r>
            <a:r>
              <a:rPr lang="en-US" sz="2000" dirty="0" err="1"/>
              <a:t>diatypic</a:t>
            </a:r>
            <a:r>
              <a:rPr lang="en-US" sz="2000" dirty="0"/>
              <a:t> variation </a:t>
            </a:r>
            <a:r>
              <a:rPr lang="el-GR" sz="2000" dirty="0"/>
              <a:t>ή </a:t>
            </a:r>
            <a:r>
              <a:rPr lang="en-US" sz="2000" dirty="0"/>
              <a:t>register)</a:t>
            </a: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 προσδιορίζονται από 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διααφορές</a:t>
            </a:r>
            <a:r>
              <a:rPr lang="el-GR" sz="2000" dirty="0">
                <a:sym typeface="Wingdings" panose="05000000000000000000" pitchFamily="2" charset="2"/>
              </a:rPr>
              <a:t> 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στη</a:t>
            </a:r>
            <a:r>
              <a:rPr lang="el-GR" sz="2000" dirty="0">
                <a:sym typeface="Wingdings" panose="05000000000000000000" pitchFamily="2" charset="2"/>
              </a:rPr>
              <a:t> 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χρήση</a:t>
            </a:r>
            <a:r>
              <a:rPr lang="el-GR" sz="2000" dirty="0">
                <a:sym typeface="Wingdings" panose="05000000000000000000" pitchFamily="2" charset="2"/>
              </a:rPr>
              <a:t> με βάση τις 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διαφορετικές επικοινωνιακές περιστάσεις </a:t>
            </a:r>
            <a:r>
              <a:rPr lang="el-GR" sz="2000" dirty="0">
                <a:sym typeface="Wingdings" panose="05000000000000000000" pitchFamily="2" charset="2"/>
              </a:rPr>
              <a:t>στις οποίες πραγματώνεται ο λόγος, </a:t>
            </a:r>
          </a:p>
          <a:p>
            <a:pPr marL="400050" lvl="1" indent="0" algn="just">
              <a:buNone/>
            </a:pPr>
            <a:r>
              <a:rPr lang="el-GR" sz="1700" dirty="0">
                <a:sym typeface="Wingdings" panose="05000000000000000000" pitchFamily="2" charset="2"/>
              </a:rPr>
              <a:t>π.χ. πολιτική ομιλία σε εκλογές, τηλεοπτικές ειδήσεις, λογοτεχνικό κείμενο, σχολικό εγχειρίδιο μαθηματικών, τηλεφωνική συνομιλία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45063"/>
              </p:ext>
            </p:extLst>
          </p:nvPr>
        </p:nvGraphicFramePr>
        <p:xfrm>
          <a:off x="2040728" y="2415863"/>
          <a:ext cx="812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Γεωγραφικές &amp; κοινωνικές ποικιλίες</a:t>
                      </a:r>
                    </a:p>
                    <a:p>
                      <a:pPr algn="ct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Λειτουργικές ποικιλίες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Δομικά</a:t>
                      </a:r>
                      <a:r>
                        <a:rPr lang="el-GR" sz="1600" baseline="0" dirty="0"/>
                        <a:t> χαρακτηριστικά του/της </a:t>
                      </a:r>
                      <a:r>
                        <a:rPr lang="el-GR" sz="1600" b="1" baseline="0" dirty="0"/>
                        <a:t>χρήστη/τριας</a:t>
                      </a:r>
                      <a:endParaRPr lang="el-GR" sz="16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/>
                        <a:t>Διαφορές</a:t>
                      </a:r>
                      <a:r>
                        <a:rPr lang="el-GR" sz="1600" baseline="0" dirty="0"/>
                        <a:t> στη </a:t>
                      </a:r>
                      <a:r>
                        <a:rPr lang="el-GR" sz="1600" b="1" baseline="0" dirty="0"/>
                        <a:t>χρήση</a:t>
                      </a:r>
                      <a:r>
                        <a:rPr lang="el-GR" sz="1600" baseline="0" dirty="0"/>
                        <a:t> με βάση διαφορετικές επικοινωνιακές περιστάσεις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Διαφορετικοί τρόποι για να ειπωθεί το ίδιο πράγμα (διαφοροποίηση στη γραμματική, στο λεξιλόγιο, τη φωνολογία)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Διαφορετικοί τρόποι για να ειπωθούν διαφορετικά πράγματα (διαφοροποίηση στη σημασιολογία)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19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311" y="751996"/>
            <a:ext cx="9777707" cy="706964"/>
          </a:xfrm>
        </p:spPr>
        <p:txBody>
          <a:bodyPr/>
          <a:lstStyle/>
          <a:p>
            <a:r>
              <a:rPr lang="el-GR" sz="2800" b="1" dirty="0"/>
              <a:t>Ανάλυση επικοινωνιακών περιστάσεων (</a:t>
            </a:r>
            <a:r>
              <a:rPr lang="en-US" sz="2800" b="1" dirty="0" err="1"/>
              <a:t>Hymes</a:t>
            </a:r>
            <a:r>
              <a:rPr lang="en-US" sz="2800" b="1" dirty="0"/>
              <a:t>) (1/2)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6" y="2341417"/>
            <a:ext cx="11236036" cy="4184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Παράμετροι που λαμβάνουμε υπόψη για να αναλύσουμε τις περιστάσεις της επικοινωνίας σύμφωνα με τον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Hymes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2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(εθνογραφία της επικοινωνίας):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Φυσικό περιβάλλον (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setting):</a:t>
            </a:r>
            <a:r>
              <a:rPr lang="en-US" dirty="0"/>
              <a:t> </a:t>
            </a:r>
            <a:r>
              <a:rPr lang="el-GR" dirty="0"/>
              <a:t>χώρος &amp; χρόνος διεξαγωγής της επικοινωνίας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Σκηνή (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scene)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dirty="0"/>
              <a:t>προσδιορισμός ενός περιβάλλοντος – μπορεί να είναι διαφορετικός από τον πραγματικό/φυσικό (π.χ. θεατρικό έργο)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Μέτοχοι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(participants):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διαφορετικού τύπου σχέσεις ανάμεσα στον πομπό και τον δέκτη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Σκοποί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(ends):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συμβατικά αναγνωρισμένα αποτελέσματα μιας επικοινωνίας (π.χ. δίκη </a:t>
            </a:r>
            <a:r>
              <a:rPr lang="el-GR" dirty="0">
                <a:sym typeface="Wingdings" panose="05000000000000000000" pitchFamily="2" charset="2"/>
              </a:rPr>
              <a:t> σκοπός μια απόφαση) </a:t>
            </a:r>
            <a:r>
              <a:rPr lang="el-GR" dirty="0"/>
              <a:t>&amp; προσωπικοί στόχοι (κάθε μέτοχος έχει δικό του στόχο, π.χ. προσωπική προβολή, εκδίκηση κλπ.)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3311" y="751996"/>
            <a:ext cx="9777707" cy="706964"/>
          </a:xfrm>
        </p:spPr>
        <p:txBody>
          <a:bodyPr/>
          <a:lstStyle/>
          <a:p>
            <a:r>
              <a:rPr lang="el-GR" sz="2800" b="1" dirty="0"/>
              <a:t>Ανάλυση επικοινωνιακών περιστάσεων (</a:t>
            </a:r>
            <a:r>
              <a:rPr lang="en-US" sz="2800" b="1" dirty="0" err="1"/>
              <a:t>Hymes</a:t>
            </a:r>
            <a:r>
              <a:rPr lang="en-US" sz="2800" b="1" dirty="0"/>
              <a:t>) (2/2)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5273"/>
            <a:ext cx="11208327" cy="4142509"/>
          </a:xfrm>
        </p:spPr>
        <p:txBody>
          <a:bodyPr>
            <a:normAutofit/>
          </a:bodyPr>
          <a:lstStyle/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Κλειδί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(key):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ο τόνος με τον οποίο επιτελείται μια γλωσσική εκφορά π.χ. ειρωνικό, αστείο, εχθρικό κλειδί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Κανάλια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(instrumentalities):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προφορικός, γραπτός λόγος (οι κυρίαρχοι τρόποι)</a:t>
            </a:r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Νόρμες αλληλεπίδρασης &amp; ερμηνείας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(norms of interaction &amp; interpretation):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οι κανονικότητες που διέπουν την επικοινωνία (π.χ. ένταση, αποδεκτή ποσότητα ομιλίας, διακοπές, διορθώσεις, διαδοχή συνεισφορών) και τρόπος που γίνονται αντιληπτές αυτές οι νόρμες </a:t>
            </a:r>
            <a:r>
              <a:rPr lang="el-GR" dirty="0">
                <a:sym typeface="Wingdings" panose="05000000000000000000" pitchFamily="2" charset="2"/>
              </a:rPr>
              <a:t> ΣΕ ΚΑΘΕ ΚΟΙΝΩΝΙΑ ΙΣΧΥΟΥΝ ΔΙΑΦΟΡΕΤΙΚΕΣ ΝΟΡΜΕΣ ΓΙΑ ΤΗΝ ΚΑΤΑΛΛΗΛΗ ΧΡΗΣΗ ΤΟΥ ΛΟΓΟΥ</a:t>
            </a:r>
          </a:p>
          <a:p>
            <a:pPr marL="457200" lvl="1" indent="0" algn="just">
              <a:buNone/>
            </a:pPr>
            <a:r>
              <a:rPr lang="el-GR" b="1" i="1" dirty="0">
                <a:sym typeface="Wingdings" panose="05000000000000000000" pitchFamily="2" charset="2"/>
              </a:rPr>
              <a:t>Πληθυντικός ευγενείας</a:t>
            </a:r>
            <a:r>
              <a:rPr lang="el-GR" dirty="0">
                <a:sym typeface="Wingdings" panose="05000000000000000000" pitchFamily="2" charset="2"/>
              </a:rPr>
              <a:t>: κάτι αποδεκτό και συνηθισμένο σε ορισμένες γλωσσικές ομάδες είναι παράξενο σε άλλες (π.χ.  η απουσία του σε μαγαζιά της Αθήνας εκλαμβάνεται ως αγένεια, αλλά η παρουσία του σε χωριά δείχνει ψυχρότητα)</a:t>
            </a:r>
            <a:endParaRPr lang="el-GR" dirty="0"/>
          </a:p>
          <a:p>
            <a:pPr algn="just"/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Είδη λόγου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(genres):</a:t>
            </a:r>
            <a:r>
              <a:rPr lang="el-G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τύποι λόγου με κοινή δομή και κοινά λεξικογραμματικά μέσα π.χ. παραμύθι, παροιμία, ανέκδοτο αίνιγμα, διάλεξη, αφήγηση, επιχειρηματολογία κ.λπ.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είναι το γλωσσικό λάθος;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1250"/>
            <a:ext cx="11130242" cy="4010588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απόκλιση </a:t>
            </a:r>
            <a:r>
              <a:rPr lang="el-GR" dirty="0"/>
              <a:t>από τη </a:t>
            </a:r>
            <a:r>
              <a:rPr lang="el-GR" b="1" dirty="0">
                <a:solidFill>
                  <a:srgbClr val="C00000"/>
                </a:solidFill>
              </a:rPr>
              <a:t>γλωσσική νόρμα</a:t>
            </a:r>
            <a:r>
              <a:rPr lang="el-GR" dirty="0"/>
              <a:t>, την οποία μια κοινότητα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θέτει ως πρότυπο </a:t>
            </a:r>
            <a:r>
              <a:rPr lang="el-GR" dirty="0"/>
              <a:t>και την περιβάλλει με το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κύρος του κανόνα</a:t>
            </a:r>
          </a:p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</a:t>
            </a:r>
            <a:r>
              <a:rPr lang="el-GR" dirty="0"/>
              <a:t> την </a:t>
            </a:r>
            <a:r>
              <a:rPr lang="el-GR" b="1" dirty="0">
                <a:solidFill>
                  <a:srgbClr val="C00000"/>
                </a:solidFill>
              </a:rPr>
              <a:t>απόλυτη αξιολογική στάση </a:t>
            </a:r>
            <a:r>
              <a:rPr lang="el-GR" dirty="0"/>
              <a:t>που παίρνουμε σε σχέση με τα γλωσσικά λάθη, τα πράγματα είναι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σχετικά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νόρμα</a:t>
            </a:r>
            <a:r>
              <a:rPr lang="el-GR" dirty="0"/>
              <a:t> εξ ορισμού σημαίνει </a:t>
            </a:r>
            <a:r>
              <a:rPr lang="el-GR" dirty="0"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el-GR" i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τ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ην επικράτηση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μιας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έναντι των υπόλοιπων γλωσσικών ποικιλιών που υπάρχουν σε ένα κράτος</a:t>
            </a:r>
          </a:p>
          <a:p>
            <a:pPr algn="just"/>
            <a:r>
              <a:rPr lang="el-GR" dirty="0"/>
              <a:t>ΕΤΣΙ </a:t>
            </a:r>
            <a:r>
              <a:rPr lang="el-GR" dirty="0">
                <a:sym typeface="Wingdings" panose="05000000000000000000" pitchFamily="2" charset="2"/>
              </a:rPr>
              <a:t></a:t>
            </a:r>
            <a:r>
              <a:rPr lang="el-GR" dirty="0"/>
              <a:t> θα μπορούσαν να χαρακτηριστούν ως </a:t>
            </a:r>
            <a:r>
              <a:rPr lang="el-GR" b="1" dirty="0">
                <a:solidFill>
                  <a:srgbClr val="C00000"/>
                </a:solidFill>
              </a:rPr>
              <a:t>λάθη</a:t>
            </a:r>
            <a:r>
              <a:rPr lang="el-GR" dirty="0"/>
              <a:t>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endParaRPr lang="el-GR" dirty="0"/>
          </a:p>
          <a:p>
            <a:pPr marL="0" indent="0" algn="just">
              <a:buNone/>
            </a:pPr>
            <a:r>
              <a:rPr lang="el-GR" i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αποκλίσεις από τη νόρμα </a:t>
            </a:r>
            <a:r>
              <a:rPr lang="el-G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εμφανίζει μια οποιαδήποτε ποικιλία ή διάλεκτός της</a:t>
            </a:r>
          </a:p>
        </p:txBody>
      </p:sp>
    </p:spTree>
    <p:extLst>
      <p:ext uri="{BB962C8B-B14F-4D97-AF65-F5344CB8AC3E}">
        <p14:creationId xmlns:p14="http://schemas.microsoft.com/office/powerpoint/2010/main" val="28333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Κατηγορίες γλωσσικών λαθών</a:t>
            </a: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32962"/>
              </p:ext>
            </p:extLst>
          </p:nvPr>
        </p:nvGraphicFramePr>
        <p:xfrm>
          <a:off x="528358" y="2596592"/>
          <a:ext cx="1113024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1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1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Λάθη που αφορούν το γλωσσικό σύστημα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Λάθη που αφορούν τη χρήση της γλώσσας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Λάθη που αφορούν τη γραπτή μορφή της γλώσσας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α) φωνητικό/φωνολογικό επίπεδο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κυρίως στον προφορικό λόγο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κυρίως ορθογραφικά λάθη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β) μορφολογικό επίπεδο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σπανιότερα στον γραπτό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ιστορική ορθογραφία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γ) συντακτικό επίπεδο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εμπλοκή κοινωνικών παραγόντων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εστιάζει η γλωσσική διδασκαλία</a:t>
                      </a:r>
                    </a:p>
                    <a:p>
                      <a:pPr algn="ctr"/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δ) σημασιολογικό επίπεδο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αλληλεπίδραση πομπού και δέκτη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ε) λεξιλογικό επίπεδο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1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384" y="985699"/>
            <a:ext cx="8761413" cy="706964"/>
          </a:xfrm>
        </p:spPr>
        <p:txBody>
          <a:bodyPr/>
          <a:lstStyle/>
          <a:p>
            <a:r>
              <a:rPr lang="el-GR" sz="2800" b="1" dirty="0"/>
              <a:t>Λάθη που αφορούν το γλωσσικό σύστημα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4100"/>
            <a:ext cx="11130242" cy="4257174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α) </a:t>
            </a:r>
            <a:r>
              <a:rPr lang="el-GR" b="1" dirty="0">
                <a:solidFill>
                  <a:srgbClr val="C00000"/>
                </a:solidFill>
              </a:rPr>
              <a:t>λάθη στο φωνητικό/φωνολογικό επίπεδο</a:t>
            </a:r>
            <a:r>
              <a:rPr lang="el-GR" dirty="0"/>
              <a:t>: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διάρρηξη</a:t>
            </a:r>
            <a:r>
              <a:rPr lang="el-GR" dirty="0"/>
              <a:t> ως [</a:t>
            </a:r>
            <a:r>
              <a:rPr lang="el-GR" b="1" dirty="0"/>
              <a:t>'δjα</a:t>
            </a:r>
            <a:r>
              <a:rPr lang="el-GR" dirty="0"/>
              <a:t>riksi] αντί του κανονικού [</a:t>
            </a:r>
            <a:r>
              <a:rPr lang="el-GR" b="1" dirty="0"/>
              <a:t>δi'α</a:t>
            </a:r>
            <a:r>
              <a:rPr lang="el-GR" dirty="0"/>
              <a:t>riksi]</a:t>
            </a:r>
          </a:p>
          <a:p>
            <a:pPr marL="0" indent="0" algn="just">
              <a:buNone/>
            </a:pP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sz="1700" dirty="0"/>
              <a:t>προφορά-προσαρμογή στις υπόλοιπες λέξεις που προφέρονται ως [δja]: π.χ. </a:t>
            </a:r>
            <a:r>
              <a:rPr lang="el-GR" sz="17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διαβάζω</a:t>
            </a:r>
            <a:r>
              <a:rPr lang="el-GR" sz="1700" dirty="0"/>
              <a:t> [δja'vαzo]</a:t>
            </a:r>
            <a:endParaRPr lang="el-GR" dirty="0"/>
          </a:p>
          <a:p>
            <a:pPr algn="just"/>
            <a:r>
              <a:rPr lang="el-GR" dirty="0"/>
              <a:t>β) </a:t>
            </a:r>
            <a:r>
              <a:rPr lang="el-GR" b="1" dirty="0">
                <a:solidFill>
                  <a:srgbClr val="C00000"/>
                </a:solidFill>
              </a:rPr>
              <a:t>λάθη στο μορφολογικό επίπεδο</a:t>
            </a:r>
            <a:r>
              <a:rPr lang="el-GR" dirty="0"/>
              <a:t>: π.χ.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διέγραψε</a:t>
            </a:r>
            <a:r>
              <a:rPr lang="el-GR" dirty="0"/>
              <a:t> αντί για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διάγραψε </a:t>
            </a:r>
            <a:r>
              <a:rPr lang="el-GR" sz="1700" dirty="0"/>
              <a:t>[προστακτική-διατήρηση της εσωτερικής αύξησης]</a:t>
            </a:r>
          </a:p>
          <a:p>
            <a:pPr marL="0" indent="0" algn="just">
              <a:buNone/>
            </a:pPr>
            <a:r>
              <a:rPr lang="el-GR" sz="1700" dirty="0">
                <a:sym typeface="Wingdings" panose="05000000000000000000" pitchFamily="2" charset="2"/>
              </a:rPr>
              <a:t> </a:t>
            </a:r>
            <a:r>
              <a:rPr lang="el-GR" sz="1700" dirty="0"/>
              <a:t>επίδραση του τρίτου προσώπου του αορίστου </a:t>
            </a:r>
            <a:r>
              <a:rPr lang="el-GR" sz="17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διέγραψε</a:t>
            </a:r>
            <a:endParaRPr lang="el-GR" sz="19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l-GR" dirty="0"/>
              <a:t>γ) </a:t>
            </a:r>
            <a:r>
              <a:rPr lang="el-GR" b="1" dirty="0">
                <a:solidFill>
                  <a:srgbClr val="C00000"/>
                </a:solidFill>
              </a:rPr>
              <a:t>λάθη στο συντακτικό επίπεδο</a:t>
            </a:r>
            <a:r>
              <a:rPr lang="el-GR" dirty="0"/>
              <a:t>: π.χ.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 Χριστού </a:t>
            </a:r>
            <a:r>
              <a:rPr lang="el-GR" dirty="0"/>
              <a:t>αντί του κανονικού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 Χριστόν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sz="1700" dirty="0"/>
              <a:t>επίδραση της εκφοράς προ Χριστού, </a:t>
            </a:r>
            <a:r>
              <a:rPr lang="el-GR" sz="17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 ανώτερος</a:t>
            </a:r>
            <a:r>
              <a:rPr lang="el-GR" sz="1700" dirty="0"/>
              <a:t>, </a:t>
            </a:r>
            <a:r>
              <a:rPr lang="el-GR" sz="17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 καλύτερος </a:t>
            </a:r>
            <a:r>
              <a:rPr lang="el-GR" sz="1700" dirty="0"/>
              <a:t>[μορφοσυντακτικό επίπεδο] </a:t>
            </a:r>
            <a:r>
              <a:rPr lang="el-GR" sz="1700" dirty="0">
                <a:sym typeface="Wingdings" panose="05000000000000000000" pitchFamily="2" charset="2"/>
              </a:rPr>
              <a:t> πλεοναστική συνύπαρξη </a:t>
            </a:r>
            <a:r>
              <a:rPr lang="el-GR" sz="1700" dirty="0"/>
              <a:t>δύο μορφημάτων (πιο, -τερος) για τη δήλωση του συγκριτικού βαθμού</a:t>
            </a:r>
          </a:p>
          <a:p>
            <a:pPr algn="just"/>
            <a:r>
              <a:rPr lang="el-GR" dirty="0"/>
              <a:t>δ) </a:t>
            </a:r>
            <a:r>
              <a:rPr lang="el-GR" b="1" dirty="0">
                <a:solidFill>
                  <a:srgbClr val="C00000"/>
                </a:solidFill>
              </a:rPr>
              <a:t>λάθη στο σημασιολογικό επίπεδο</a:t>
            </a:r>
            <a:r>
              <a:rPr lang="el-GR" dirty="0"/>
              <a:t>: π.χ.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ευάριθμος</a:t>
            </a:r>
            <a:r>
              <a:rPr lang="el-GR" dirty="0"/>
              <a:t> με τη σημασία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'πολυάριθμος</a:t>
            </a:r>
            <a:r>
              <a:rPr lang="el-GR" dirty="0"/>
              <a:t>', "πολύς στον αριθμό" αντί της κανονικής σημασίας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'ολιγάριθμος</a:t>
            </a:r>
            <a:r>
              <a:rPr lang="el-GR" dirty="0"/>
              <a:t>', "εύκολος να αριθμηθεί".</a:t>
            </a:r>
          </a:p>
          <a:p>
            <a:pPr algn="just"/>
            <a:r>
              <a:rPr lang="el-GR" dirty="0"/>
              <a:t>ε) </a:t>
            </a:r>
            <a:r>
              <a:rPr lang="el-GR" b="1" dirty="0">
                <a:solidFill>
                  <a:srgbClr val="C00000"/>
                </a:solidFill>
              </a:rPr>
              <a:t>λάθη στο λεξιλογικό επίπεδο</a:t>
            </a:r>
            <a:r>
              <a:rPr lang="el-GR" dirty="0"/>
              <a:t>: π.χ.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ανθηρόστομη</a:t>
            </a:r>
            <a:r>
              <a:rPr lang="el-GR" dirty="0"/>
              <a:t> στη θέση του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αθυρόστομη</a:t>
            </a:r>
            <a:r>
              <a:rPr lang="el-GR" dirty="0"/>
              <a:t>· η χρήση του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αποθανατίζω</a:t>
            </a:r>
            <a:r>
              <a:rPr lang="el-GR" dirty="0"/>
              <a:t> αντί του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απαθανατίζω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369" y="1021795"/>
            <a:ext cx="8928463" cy="706964"/>
          </a:xfrm>
        </p:spPr>
        <p:txBody>
          <a:bodyPr/>
          <a:lstStyle/>
          <a:p>
            <a:r>
              <a:rPr lang="el-GR" sz="2800" b="1" dirty="0"/>
              <a:t>Ερμηνεία των γλωσσικών λαθών – </a:t>
            </a:r>
            <a:br>
              <a:rPr lang="el-GR" sz="2800" b="1" dirty="0"/>
            </a:br>
            <a:r>
              <a:rPr lang="el-GR" sz="2800" b="1" dirty="0"/>
              <a:t>Μηχανισμοί παραγωγής λαθών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4099"/>
            <a:ext cx="11149292" cy="4372539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solidFill>
                  <a:srgbClr val="C00000"/>
                </a:solidFill>
              </a:rPr>
              <a:t>Το φαινόμενο της αναλογίας</a:t>
            </a:r>
            <a:r>
              <a:rPr lang="el-GR" dirty="0"/>
              <a:t>: το φαινόμενο κατά το οποίο ένα στοιχείο της γλώσσας τροποποιείται με βάση γλωσσικά σχήματα που προϋπάρχουν σε αυτή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Παραδείγματα: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διάρρηξη</a:t>
            </a:r>
            <a:r>
              <a:rPr lang="el-GR" dirty="0"/>
              <a:t> [κατά το «διαβάζω»[,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διέγραψε</a:t>
            </a:r>
            <a:r>
              <a:rPr lang="el-GR" dirty="0"/>
              <a:t> [κατά το «διέγραψε» αόρ.], του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διεθνή</a:t>
            </a:r>
            <a:r>
              <a:rPr lang="el-GR" dirty="0"/>
              <a:t> [κατά το «του μαθητή»],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Χριστού</a:t>
            </a:r>
            <a:r>
              <a:rPr lang="el-GR" dirty="0"/>
              <a:t> [κατά το «προ Χριστού]</a:t>
            </a: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Το φαινόμενο της ενίσχυσης </a:t>
            </a:r>
            <a:r>
              <a:rPr lang="el-GR" dirty="0"/>
              <a:t>[</a:t>
            </a:r>
            <a:r>
              <a:rPr lang="en-US" dirty="0"/>
              <a:t>reinforcement]: </a:t>
            </a:r>
            <a:r>
              <a:rPr lang="el-GR" dirty="0"/>
              <a:t>υπεύθυνο για την προσθήκη μορφημάτων ή λέξεων για την κατάκτηση περισσότερης εκφραστικότητας ή την ενίσχυση της σημασίας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Παραδείγματα: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ανώτερος</a:t>
            </a:r>
            <a:r>
              <a:rPr lang="el-GR" dirty="0"/>
              <a:t> 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/>
              <a:t>«[...] Θ’ ανέβω και τραγουδήσω στο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ψηλότερο</a:t>
            </a:r>
            <a:r>
              <a:rPr lang="el-GR" dirty="0"/>
              <a:t> βουνό ν' ακούγεται στην ερημιά ο πόνος μου με την πενιά....» [«Το βουνό», 1952]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/>
              <a:t>«[...] Είμαι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καλύτερα</a:t>
            </a:r>
            <a:r>
              <a:rPr lang="el-GR" dirty="0"/>
              <a:t>, δεν το μετανιώνω, θα ‘μαι για την πάρτη μου και μόνο» [«Έτσι», Γονίδης]</a:t>
            </a:r>
          </a:p>
        </p:txBody>
      </p:sp>
    </p:spTree>
    <p:extLst>
      <p:ext uri="{BB962C8B-B14F-4D97-AF65-F5344CB8AC3E}">
        <p14:creationId xmlns:p14="http://schemas.microsoft.com/office/powerpoint/2010/main" val="5869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6" y="2310063"/>
            <a:ext cx="11213431" cy="4223084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solidFill>
                  <a:srgbClr val="C00000"/>
                </a:solidFill>
              </a:rPr>
              <a:t>Το φαινόμενο της παρετυμολογίας ή λαϊκής ετυμολογίας</a:t>
            </a:r>
            <a:r>
              <a:rPr lang="el-GR" dirty="0"/>
              <a:t>: ο ομιλητής, </a:t>
            </a:r>
            <a:r>
              <a:rPr lang="el-GR" i="1" dirty="0"/>
              <a:t>προσπαθώντας να φέρει στα μέτρα του</a:t>
            </a:r>
            <a:r>
              <a:rPr lang="el-GR" dirty="0"/>
              <a:t> μια "ανοίκεια" λέξη, την </a:t>
            </a:r>
            <a:r>
              <a:rPr lang="el-GR" i="1" dirty="0"/>
              <a:t>ετυμολογεί εσφαλμένα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προσαρμόζοντάς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την σε μορφές που του είναι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ήδη γνωστές</a:t>
            </a:r>
            <a:r>
              <a:rPr lang="el-GR" dirty="0"/>
              <a:t>, έτσι ώστε να προκύψει γι' αυτόν </a:t>
            </a:r>
            <a:r>
              <a:rPr lang="el-GR" b="1" dirty="0">
                <a:solidFill>
                  <a:srgbClr val="C00000"/>
                </a:solidFill>
              </a:rPr>
              <a:t>σημασιολογική διαφάνεια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Παραδείγματα: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ανθηρόστομη</a:t>
            </a:r>
            <a:r>
              <a:rPr lang="el-GR" dirty="0"/>
              <a:t> (παρετυμολογώντας ως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ανθηρός + στόμα</a:t>
            </a:r>
            <a:r>
              <a:rPr lang="el-GR" dirty="0"/>
              <a:t> η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'βωμολόχος</a:t>
            </a:r>
            <a:r>
              <a:rPr lang="el-GR" dirty="0"/>
              <a:t>') αντί του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αθυρόστομη</a:t>
            </a:r>
            <a:r>
              <a:rPr lang="el-GR" dirty="0"/>
              <a:t> (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άθυρος</a:t>
            </a:r>
            <a:r>
              <a:rPr lang="el-GR" dirty="0"/>
              <a:t> +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στόμα</a:t>
            </a:r>
            <a:r>
              <a:rPr lang="el-GR" dirty="0"/>
              <a:t>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"αυτή που δεν έχει πόρτα στο στόμα της"</a:t>
            </a:r>
            <a:r>
              <a:rPr lang="el-GR" dirty="0"/>
              <a:t>)</a:t>
            </a:r>
          </a:p>
          <a:p>
            <a:pPr algn="just"/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Αποθανατίζω</a:t>
            </a:r>
            <a:r>
              <a:rPr lang="el-GR" dirty="0"/>
              <a:t>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γίνεται επανεισαγωγή ολόκληρου του προθήματος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</a:t>
            </a:r>
            <a:r>
              <a:rPr lang="el-GR" dirty="0"/>
              <a:t> για να δηλωθεί η έννοια της </a:t>
            </a:r>
            <a:r>
              <a:rPr lang="el-GR" sz="1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απομάκρυνσης</a:t>
            </a:r>
            <a:r>
              <a:rPr lang="el-GR" dirty="0"/>
              <a:t>: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+ θάνατος + -ίζω 'απομακρύνω από τον θάνατο</a:t>
            </a:r>
            <a:r>
              <a:rPr lang="el-GR" dirty="0"/>
              <a:t>'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'κάνω κάτι αθάνατο', ενώ το δεύτερο ετυμολογείται σωστά από το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+ αθάνατος + -ίζω </a:t>
            </a:r>
            <a:r>
              <a:rPr lang="el-GR" dirty="0"/>
              <a:t>'κάνω κάτι αθάνατο' -το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</a:t>
            </a:r>
            <a:r>
              <a:rPr lang="el-GR" dirty="0"/>
              <a:t> σε αυτή την περίπτωση έχει </a:t>
            </a:r>
            <a:r>
              <a:rPr lang="el-GR" sz="1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επιτατική σημασία</a:t>
            </a:r>
          </a:p>
          <a:p>
            <a:pPr algn="just"/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ευάριθμος</a:t>
            </a:r>
            <a:r>
              <a:rPr lang="el-GR" dirty="0"/>
              <a:t> με τη σημασία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'πολυάριθμος</a:t>
            </a:r>
            <a:r>
              <a:rPr lang="el-GR" dirty="0"/>
              <a:t>'. Εδώ το πρώτο συνθετικό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ευ-</a:t>
            </a:r>
            <a:r>
              <a:rPr lang="el-GR" dirty="0"/>
              <a:t> γίνεται αντιληπτό με τη σημασία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'πολύς</a:t>
            </a:r>
            <a:r>
              <a:rPr lang="el-GR" dirty="0"/>
              <a:t>' και το σύνθετο ερμηνεύεται ως "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ικανός στον αριθμό</a:t>
            </a:r>
            <a:r>
              <a:rPr lang="el-GR" dirty="0"/>
              <a:t>" αντί του σωστού 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'εύκολος να αριθμηθεί</a:t>
            </a:r>
            <a:r>
              <a:rPr lang="el-GR" dirty="0"/>
              <a:t>'.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4006" y="913510"/>
            <a:ext cx="8761413" cy="706964"/>
          </a:xfrm>
        </p:spPr>
        <p:txBody>
          <a:bodyPr/>
          <a:lstStyle/>
          <a:p>
            <a:r>
              <a:rPr lang="el-GR" sz="2800" b="1" dirty="0"/>
              <a:t>Ερμηνεία των γλωσσικών λαθών – </a:t>
            </a:r>
            <a:br>
              <a:rPr lang="el-GR" sz="2800" b="1" dirty="0"/>
            </a:br>
            <a:r>
              <a:rPr lang="el-GR" sz="2800" b="1" dirty="0"/>
              <a:t>Μηχανισμοί παραγωγής λαθών (2/2)</a:t>
            </a:r>
          </a:p>
        </p:txBody>
      </p:sp>
    </p:spTree>
    <p:extLst>
      <p:ext uri="{BB962C8B-B14F-4D97-AF65-F5344CB8AC3E}">
        <p14:creationId xmlns:p14="http://schemas.microsoft.com/office/powerpoint/2010/main" val="14136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Λάθη που αφορούν τη χρήση της γλώσσας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2095"/>
            <a:ext cx="11130242" cy="42591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λάθη που εμφανίζονται κυρίως στον </a:t>
            </a:r>
            <a:r>
              <a:rPr lang="el-GR" b="1" dirty="0">
                <a:solidFill>
                  <a:srgbClr val="C00000"/>
                </a:solidFill>
              </a:rPr>
              <a:t>προφορικό λόγο </a:t>
            </a:r>
            <a:r>
              <a:rPr lang="el-GR" dirty="0"/>
              <a:t>(και σπανιότερα στον γραπτό, π.χ. σε μια επιστολή)</a:t>
            </a:r>
          </a:p>
          <a:p>
            <a:pPr algn="just"/>
            <a:r>
              <a:rPr lang="el-GR" dirty="0"/>
              <a:t>για την κατανόησή τους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απαραίτητη η εμπλοκή </a:t>
            </a:r>
            <a:r>
              <a:rPr lang="el-GR" b="1" dirty="0">
                <a:solidFill>
                  <a:srgbClr val="C00000"/>
                </a:solidFill>
              </a:rPr>
              <a:t>κοινωνικών παραγόντων </a:t>
            </a:r>
            <a:r>
              <a:rPr lang="el-GR" dirty="0"/>
              <a:t>(η αλληλεπίδραση πομπού και δέκτη)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Παραδείγματα: 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l-GR" dirty="0">
                <a:sym typeface="Wingdings" panose="05000000000000000000" pitchFamily="2" charset="2"/>
              </a:rPr>
              <a:t>η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ανάμειξη διαφόρων επιπέδων ύφους </a:t>
            </a:r>
            <a:r>
              <a:rPr lang="el-GR" dirty="0">
                <a:sym typeface="Wingdings" panose="05000000000000000000" pitchFamily="2" charset="2"/>
              </a:rPr>
              <a:t>(λαϊκός λόγος σε επιστημονικό κείμενο)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l-GR" dirty="0">
                <a:sym typeface="Wingdings" panose="05000000000000000000" pitchFamily="2" charset="2"/>
              </a:rPr>
              <a:t>η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παραβίαση των κανόνων γλωσσικής συμπεριφοράς </a:t>
            </a:r>
            <a:r>
              <a:rPr lang="el-GR" dirty="0">
                <a:sym typeface="Wingdings" panose="05000000000000000000" pitchFamily="2" charset="2"/>
              </a:rPr>
              <a:t>σε συγκεκριμένα κοινωνικά συμφραζόμενα (η χρήση ενικού π.χ. όταν απευθυνόμαστε σε ανώτερο σε περιβάλλον εργασίας)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el-GR" dirty="0"/>
              <a:t>κάποια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λάθη υπερδιόρθωσης </a:t>
            </a:r>
            <a:r>
              <a:rPr lang="el-GR" dirty="0"/>
              <a:t>(όταν αυτά δεν γίνονται σκόπιμα, προκειμένου να συστήσουν προσωπικό ύφος): π.χ.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 επί τούτου</a:t>
            </a:r>
            <a:r>
              <a:rPr lang="el-GR" dirty="0"/>
              <a:t>,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λεπτά</a:t>
            </a:r>
            <a:r>
              <a:rPr lang="el-GR" dirty="0"/>
              <a:t> αντί για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λεφτά</a:t>
            </a:r>
            <a:r>
              <a:rPr lang="el-GR" dirty="0"/>
              <a:t> 'χρήματα'</a:t>
            </a:r>
          </a:p>
          <a:p>
            <a:pPr algn="just"/>
            <a:r>
              <a:rPr lang="el-GR" dirty="0"/>
              <a:t>οι εκφορές αυτές = </a:t>
            </a:r>
            <a:r>
              <a:rPr lang="el-GR" b="1" dirty="0">
                <a:solidFill>
                  <a:srgbClr val="C00000"/>
                </a:solidFill>
              </a:rPr>
              <a:t>προσπάθεια του ομιλητή </a:t>
            </a:r>
            <a:r>
              <a:rPr lang="el-GR" dirty="0"/>
              <a:t>να παρουσιάσει τον λόγο του και τον ίδιο ως "</a:t>
            </a:r>
            <a:r>
              <a:rPr lang="el-GR" b="1" dirty="0">
                <a:solidFill>
                  <a:srgbClr val="C00000"/>
                </a:solidFill>
              </a:rPr>
              <a:t>μορφωμένο</a:t>
            </a:r>
            <a:r>
              <a:rPr lang="el-GR" dirty="0"/>
              <a:t>", "</a:t>
            </a:r>
            <a:r>
              <a:rPr lang="el-GR" b="1" dirty="0">
                <a:solidFill>
                  <a:srgbClr val="C00000"/>
                </a:solidFill>
              </a:rPr>
              <a:t>λόγιο</a:t>
            </a:r>
            <a:r>
              <a:rPr lang="el-GR" dirty="0"/>
              <a:t>", να τον ντύσει δηλαδή με ένα "</a:t>
            </a:r>
            <a:r>
              <a:rPr lang="el-GR" b="1" dirty="0">
                <a:solidFill>
                  <a:srgbClr val="C00000"/>
                </a:solidFill>
              </a:rPr>
              <a:t>ανώτερο</a:t>
            </a:r>
            <a:r>
              <a:rPr lang="el-GR" dirty="0"/>
              <a:t>" </a:t>
            </a:r>
            <a:r>
              <a:rPr lang="el-GR" b="1" dirty="0">
                <a:solidFill>
                  <a:srgbClr val="C00000"/>
                </a:solidFill>
              </a:rPr>
              <a:t>κοινωνικό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στίγμα</a:t>
            </a:r>
            <a:endParaRPr lang="el-GR" dirty="0"/>
          </a:p>
          <a:p>
            <a:pPr algn="just"/>
            <a:r>
              <a:rPr lang="el-GR" dirty="0"/>
              <a:t>Αλλά και τα </a:t>
            </a:r>
            <a:r>
              <a:rPr lang="el-GR" b="1" dirty="0">
                <a:solidFill>
                  <a:srgbClr val="C00000"/>
                </a:solidFill>
              </a:rPr>
              <a:t>ηθελημένα λάθη της γλώσσας των νέων</a:t>
            </a:r>
            <a:r>
              <a:rPr lang="el-GR" dirty="0"/>
              <a:t>, π.χ. </a:t>
            </a:r>
            <a:r>
              <a:rPr lang="el-GR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καλυτερότερο</a:t>
            </a:r>
            <a:r>
              <a:rPr lang="el-GR" dirty="0"/>
              <a:t>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προσπάθεια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διαφοροποίησης</a:t>
            </a:r>
            <a:r>
              <a:rPr lang="el-GR" dirty="0"/>
              <a:t> μιας ιδιαίτερης κοινωνικής κατηγορίας, </a:t>
            </a:r>
            <a:r>
              <a:rPr lang="el-GR" b="1" dirty="0">
                <a:solidFill>
                  <a:srgbClr val="C00000"/>
                </a:solidFill>
              </a:rPr>
              <a:t>των νέων</a:t>
            </a:r>
            <a:r>
              <a:rPr lang="el-GR" dirty="0"/>
              <a:t>, από τις υπόλοιπες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86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2095"/>
            <a:ext cx="11118210" cy="4069743"/>
          </a:xfrm>
        </p:spPr>
        <p:txBody>
          <a:bodyPr/>
          <a:lstStyle/>
          <a:p>
            <a:pPr algn="just"/>
            <a:r>
              <a:rPr lang="el-GR" dirty="0"/>
              <a:t>κυρίως </a:t>
            </a:r>
            <a:r>
              <a:rPr lang="el-GR" b="1" dirty="0">
                <a:solidFill>
                  <a:srgbClr val="C00000"/>
                </a:solidFill>
              </a:rPr>
              <a:t>ορθογραφικά λάθη</a:t>
            </a:r>
          </a:p>
          <a:p>
            <a:pPr algn="just"/>
            <a:r>
              <a:rPr lang="el-GR" dirty="0"/>
              <a:t>έχει επικεντρωθεί ένα μεγάλο μέρος της </a:t>
            </a:r>
            <a:r>
              <a:rPr lang="el-GR" b="1" dirty="0">
                <a:solidFill>
                  <a:srgbClr val="C00000"/>
                </a:solidFill>
              </a:rPr>
              <a:t>γλωσσικής διδασκαλίας </a:t>
            </a:r>
          </a:p>
          <a:p>
            <a:pPr algn="just"/>
            <a:r>
              <a:rPr lang="el-GR" dirty="0"/>
              <a:t>ο χαρακτήρας τους υπερτονίζεται συχνά</a:t>
            </a:r>
            <a:endParaRPr lang="el-GR" dirty="0">
              <a:sym typeface="Wingdings" panose="05000000000000000000" pitchFamily="2" charset="2"/>
            </a:endParaRPr>
          </a:p>
          <a:p>
            <a:pPr algn="just"/>
            <a:r>
              <a:rPr lang="el-GR" dirty="0">
                <a:sym typeface="Wingdings" panose="05000000000000000000" pitchFamily="2" charset="2"/>
              </a:rPr>
              <a:t>τα ορθογραφικά λάθη οφείλονται στη λεγόμενη "</a:t>
            </a:r>
            <a:r>
              <a:rPr lang="el-GR" b="1" dirty="0">
                <a:solidFill>
                  <a:srgbClr val="C00000"/>
                </a:solidFill>
                <a:sym typeface="Wingdings" panose="05000000000000000000" pitchFamily="2" charset="2"/>
              </a:rPr>
              <a:t>ιστορική ορθογραφία</a:t>
            </a:r>
            <a:r>
              <a:rPr lang="el-GR" dirty="0">
                <a:sym typeface="Wingdings" panose="05000000000000000000" pitchFamily="2" charset="2"/>
              </a:rPr>
              <a:t>" </a:t>
            </a:r>
          </a:p>
          <a:p>
            <a:pPr algn="just"/>
            <a:r>
              <a:rPr lang="el-GR" dirty="0">
                <a:sym typeface="Wingdings" panose="05000000000000000000" pitchFamily="2" charset="2"/>
              </a:rPr>
              <a:t>είναι θέμα </a:t>
            </a:r>
            <a:r>
              <a:rPr lang="el-GR" b="1" dirty="0">
                <a:solidFill>
                  <a:srgbClr val="C00000"/>
                </a:solidFill>
                <a:sym typeface="Wingdings" panose="05000000000000000000" pitchFamily="2" charset="2"/>
              </a:rPr>
              <a:t>ατελούς εκμάθησης </a:t>
            </a:r>
            <a:r>
              <a:rPr lang="el-GR" dirty="0">
                <a:sym typeface="Wingdings" panose="05000000000000000000" pitchFamily="2" charset="2"/>
              </a:rPr>
              <a:t>ή και </a:t>
            </a:r>
            <a:r>
              <a:rPr lang="el-GR" b="1" dirty="0">
                <a:solidFill>
                  <a:srgbClr val="C00000"/>
                </a:solidFill>
                <a:sym typeface="Wingdings" panose="05000000000000000000" pitchFamily="2" charset="2"/>
              </a:rPr>
              <a:t>συνειδητοποίησης</a:t>
            </a:r>
            <a:r>
              <a:rPr lang="el-GR" dirty="0">
                <a:sym typeface="Wingdings" panose="05000000000000000000" pitchFamily="2" charset="2"/>
              </a:rPr>
              <a:t> των </a:t>
            </a:r>
            <a:r>
              <a:rPr lang="el-GR" b="1" dirty="0">
                <a:solidFill>
                  <a:srgbClr val="C00000"/>
                </a:solidFill>
                <a:sym typeface="Wingdings" panose="05000000000000000000" pitchFamily="2" charset="2"/>
              </a:rPr>
              <a:t>κανόνων</a:t>
            </a:r>
            <a:r>
              <a:rPr lang="el-GR" dirty="0">
                <a:sym typeface="Wingdings" panose="05000000000000000000" pitchFamily="2" charset="2"/>
              </a:rPr>
              <a:t> που τη διέπουν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Παραδείγματα: </a:t>
            </a:r>
          </a:p>
          <a:p>
            <a:pPr marL="0" indent="0" algn="just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λύνετ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ε</a:t>
            </a:r>
            <a:r>
              <a:rPr lang="el-GR" dirty="0">
                <a:sym typeface="Wingdings" panose="05000000000000000000" pitchFamily="2" charset="2"/>
              </a:rPr>
              <a:t> αντί του λύνετ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αι</a:t>
            </a:r>
            <a:r>
              <a:rPr lang="el-GR" dirty="0">
                <a:sym typeface="Wingdings" panose="05000000000000000000" pitchFamily="2" charset="2"/>
              </a:rPr>
              <a:t> και αντιστρόφως· </a:t>
            </a:r>
          </a:p>
          <a:p>
            <a:pPr marL="0" indent="0" algn="just"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dirty="0">
                <a:sym typeface="Wingdings" panose="05000000000000000000" pitchFamily="2" charset="2"/>
              </a:rPr>
              <a:t> αμφισβητ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εί</a:t>
            </a:r>
            <a:r>
              <a:rPr lang="el-GR" dirty="0">
                <a:sym typeface="Wingdings" panose="05000000000000000000" pitchFamily="2" charset="2"/>
              </a:rPr>
              <a:t>στε αντί αμφισβητ</a:t>
            </a:r>
            <a:r>
              <a:rPr lang="el-GR" sz="19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ή</a:t>
            </a:r>
            <a:r>
              <a:rPr lang="el-GR" dirty="0">
                <a:sym typeface="Wingdings" panose="05000000000000000000" pitchFamily="2" charset="2"/>
              </a:rPr>
              <a:t>στε</a:t>
            </a:r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336584" cy="706964"/>
          </a:xfrm>
        </p:spPr>
        <p:txBody>
          <a:bodyPr/>
          <a:lstStyle/>
          <a:p>
            <a:r>
              <a:rPr lang="el-GR" sz="2800" b="1" dirty="0"/>
              <a:t>Λάθη που αφορούν τη γραπτή μορφή της γλώσσας </a:t>
            </a:r>
          </a:p>
        </p:txBody>
      </p:sp>
    </p:spTree>
    <p:extLst>
      <p:ext uri="{BB962C8B-B14F-4D97-AF65-F5344CB8AC3E}">
        <p14:creationId xmlns:p14="http://schemas.microsoft.com/office/powerpoint/2010/main" val="21437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927" y="973668"/>
            <a:ext cx="9192126" cy="706964"/>
          </a:xfrm>
        </p:spPr>
        <p:txBody>
          <a:bodyPr/>
          <a:lstStyle/>
          <a:p>
            <a:r>
              <a:rPr lang="el-GR" sz="2800" b="1" dirty="0"/>
              <a:t>Κατανοώντας τα λάθη για να τα αντιμετωπίσουμε στη διδακτική πράξη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343149"/>
            <a:ext cx="11477767" cy="435349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Τα λάθη στη </a:t>
            </a:r>
            <a:r>
              <a:rPr lang="el-GR" b="1" dirty="0"/>
              <a:t>χρήση της γλώσσας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οφείλονται </a:t>
            </a:r>
            <a:r>
              <a:rPr lang="el-GR" b="1" dirty="0">
                <a:solidFill>
                  <a:srgbClr val="C00000"/>
                </a:solidFill>
              </a:rPr>
              <a:t>σε ανεπαρκή επικοινωνιακή ικανότητα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92D050"/>
                </a:solidFill>
              </a:rPr>
              <a:t>διδακτική</a:t>
            </a:r>
            <a:r>
              <a:rPr lang="el-GR" dirty="0"/>
              <a:t> θα πρέπει να κινηθεί με στόχο τη συμπλήρωση αυτής της ανεπάρκειας</a:t>
            </a:r>
          </a:p>
          <a:p>
            <a:pPr algn="just"/>
            <a:r>
              <a:rPr lang="el-GR" dirty="0"/>
              <a:t>τα λάθη που αφορούν το </a:t>
            </a:r>
            <a:r>
              <a:rPr lang="el-GR" b="1" dirty="0"/>
              <a:t>γλωσσικό σύστημα </a:t>
            </a:r>
            <a:r>
              <a:rPr lang="el-GR" dirty="0">
                <a:sym typeface="Wingdings" panose="05000000000000000000" pitchFamily="2" charset="2"/>
              </a:rPr>
              <a:t> οφείλονται </a:t>
            </a:r>
            <a:r>
              <a:rPr lang="el-GR" b="1" dirty="0">
                <a:solidFill>
                  <a:srgbClr val="C00000"/>
                </a:solidFill>
                <a:sym typeface="Wingdings" panose="05000000000000000000" pitchFamily="2" charset="2"/>
              </a:rPr>
              <a:t>σε συγκεκριμένους μηχανισμούς της γλώσσας</a:t>
            </a:r>
            <a:r>
              <a:rPr lang="el-GR" dirty="0">
                <a:sym typeface="Wingdings" panose="05000000000000000000" pitchFamily="2" charset="2"/>
              </a:rPr>
              <a:t>, π.χ. στην αναλογία, την ενίσχυση, την παρετυμολογία κλπ.  στους ίδιους δηλαδή μηχανισμούς που </a:t>
            </a:r>
            <a:r>
              <a:rPr lang="el-GR" i="1" dirty="0">
                <a:solidFill>
                  <a:srgbClr val="92D050"/>
                </a:solidFill>
                <a:sym typeface="Wingdings" panose="05000000000000000000" pitchFamily="2" charset="2"/>
              </a:rPr>
              <a:t>κατά την ιστορική γλωσσολογία προκαλούν τη </a:t>
            </a:r>
            <a:r>
              <a:rPr lang="el-GR" b="1" i="1" dirty="0">
                <a:solidFill>
                  <a:srgbClr val="92D050"/>
                </a:solidFill>
                <a:sym typeface="Wingdings" panose="05000000000000000000" pitchFamily="2" charset="2"/>
              </a:rPr>
              <a:t>γλωσσική αλλαγή </a:t>
            </a:r>
            <a:r>
              <a:rPr lang="el-GR" dirty="0">
                <a:sym typeface="Wingdings" panose="05000000000000000000" pitchFamily="2" charset="2"/>
              </a:rPr>
              <a:t>και, κατά συνέπεια, την </a:t>
            </a:r>
            <a:r>
              <a:rPr lang="el-GR" b="1" i="1" dirty="0">
                <a:solidFill>
                  <a:srgbClr val="92D050"/>
                </a:solidFill>
                <a:sym typeface="Wingdings" panose="05000000000000000000" pitchFamily="2" charset="2"/>
              </a:rPr>
              <a:t>εξέλιξη</a:t>
            </a:r>
            <a:r>
              <a:rPr lang="el-GR" i="1" dirty="0">
                <a:solidFill>
                  <a:srgbClr val="92D050"/>
                </a:solidFill>
                <a:sym typeface="Wingdings" panose="05000000000000000000" pitchFamily="2" charset="2"/>
              </a:rPr>
              <a:t> των γλωσσικών συστημάτων</a:t>
            </a:r>
          </a:p>
          <a:p>
            <a:pPr algn="just"/>
            <a:r>
              <a:rPr lang="el-GR" dirty="0"/>
              <a:t>τα λάθη όχι μόνο </a:t>
            </a:r>
            <a:r>
              <a:rPr lang="el-GR" b="1" dirty="0">
                <a:solidFill>
                  <a:srgbClr val="C00000"/>
                </a:solidFill>
              </a:rPr>
              <a:t>δεν προκύπτουν αναιτιολόγητα</a:t>
            </a:r>
            <a:r>
              <a:rPr lang="el-GR" dirty="0"/>
              <a:t>, αλλά ίσα ίσα </a:t>
            </a:r>
            <a:r>
              <a:rPr lang="el-GR" i="1" dirty="0">
                <a:solidFill>
                  <a:srgbClr val="92D050"/>
                </a:solidFill>
              </a:rPr>
              <a:t>βρίσκονται στη βάση του μηχανισμού που προκαλεί τη γλωσσική εξέλιξη</a:t>
            </a:r>
          </a:p>
          <a:p>
            <a:pPr algn="just"/>
            <a:r>
              <a:rPr lang="el-GR" dirty="0"/>
              <a:t>τα λάθη είναι οι </a:t>
            </a:r>
            <a:r>
              <a:rPr lang="el-GR" b="1" dirty="0">
                <a:solidFill>
                  <a:srgbClr val="C00000"/>
                </a:solidFill>
              </a:rPr>
              <a:t>πρώιμοι μάρτυρες της γλωσσικής αλλαγής </a:t>
            </a:r>
            <a:r>
              <a:rPr lang="el-GR" dirty="0"/>
              <a:t>ή αλλιώς </a:t>
            </a:r>
            <a:r>
              <a:rPr lang="el-GR" dirty="0">
                <a:sym typeface="Wingdings" panose="05000000000000000000" pitchFamily="2" charset="2"/>
              </a:rPr>
              <a:t> </a:t>
            </a:r>
            <a:r>
              <a:rPr lang="el-GR" dirty="0"/>
              <a:t>το λάθος αποτελεί </a:t>
            </a:r>
            <a:r>
              <a:rPr lang="el-GR" b="1" dirty="0">
                <a:solidFill>
                  <a:srgbClr val="C00000"/>
                </a:solidFill>
              </a:rPr>
              <a:t>πρώιμο ίχνος γλωσσικής ποικιλίας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ποικιλία</a:t>
            </a:r>
            <a:r>
              <a:rPr lang="el-GR" dirty="0"/>
              <a:t> αποτελεί </a:t>
            </a:r>
            <a:r>
              <a:rPr lang="el-GR" b="1" i="1" dirty="0">
                <a:solidFill>
                  <a:srgbClr val="92D050"/>
                </a:solidFill>
              </a:rPr>
              <a:t>προϋπόθεση</a:t>
            </a:r>
            <a:r>
              <a:rPr lang="el-GR" dirty="0"/>
              <a:t> της </a:t>
            </a:r>
            <a:r>
              <a:rPr lang="el-GR" b="1" dirty="0">
                <a:solidFill>
                  <a:srgbClr val="C00000"/>
                </a:solidFill>
              </a:rPr>
              <a:t>γλωσσικής αλλαγής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3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4520</TotalTime>
  <Words>2134</Words>
  <Application>Microsoft Office PowerPoint</Application>
  <PresentationFormat>Προσαρμογή</PresentationFormat>
  <Paragraphs>146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Ion Boardroom</vt:lpstr>
      <vt:lpstr>Σχολή Κοινωνικών &amp; Ανθρωπιστικών Επιστημών  Παιδαγωγικό Τμήμα Δημοτικής Εκπαίδευσης  Διαφάνειες για το θέμα: Γλωσσικό λάθος &amp; γλωσσική αλλαγή</vt:lpstr>
      <vt:lpstr>Τι είναι το γλωσσικό λάθος; </vt:lpstr>
      <vt:lpstr>Κατηγορίες γλωσσικών λαθών</vt:lpstr>
      <vt:lpstr>Λάθη που αφορούν το γλωσσικό σύστημα</vt:lpstr>
      <vt:lpstr>Ερμηνεία των γλωσσικών λαθών –  Μηχανισμοί παραγωγής λαθών (1/2)</vt:lpstr>
      <vt:lpstr>Ερμηνεία των γλωσσικών λαθών –  Μηχανισμοί παραγωγής λαθών (2/2)</vt:lpstr>
      <vt:lpstr>Λάθη που αφορούν τη χρήση της γλώσσας</vt:lpstr>
      <vt:lpstr>Λάθη που αφορούν τη γραπτή μορφή της γλώσσας </vt:lpstr>
      <vt:lpstr>Κατανοώντας τα λάθη για να τα αντιμετωπίσουμε στη διδακτική πράξη (1/2)</vt:lpstr>
      <vt:lpstr>Κατανοώντας τα λάθη για να τα αντιμετωπίσουμε στη διδακτική πράξη (2/2)</vt:lpstr>
      <vt:lpstr>Νόρμα, γλωσσικό λάθος &amp; συνέπειες (1/2)</vt:lpstr>
      <vt:lpstr>Νόρμα, γλωσσικό λάθος &amp; συνέπειες (2/2)</vt:lpstr>
      <vt:lpstr>Οπτικές του γλωσσολόγου &amp; του εκπαιδευτικού απέναντι στο γλωσσικό λάθος</vt:lpstr>
      <vt:lpstr>Παρουσίαση του PowerPoint</vt:lpstr>
      <vt:lpstr>Η αξιακή διάσταση της γλώσσας (1/2)</vt:lpstr>
      <vt:lpstr>Λειτουργικές ποικιλίες (περιστάσεις επικοινωνίας) (1/2)</vt:lpstr>
      <vt:lpstr>Ανάλυση επικοινωνιακών περιστάσεων (Hymes) (1/2)</vt:lpstr>
      <vt:lpstr>Ανάλυση επικοινωνιακών περιστάσεων (Hymes)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329</cp:revision>
  <dcterms:created xsi:type="dcterms:W3CDTF">2016-07-22T12:38:34Z</dcterms:created>
  <dcterms:modified xsi:type="dcterms:W3CDTF">2019-01-17T23:30:59Z</dcterms:modified>
</cp:coreProperties>
</file>