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sldIdLst>
    <p:sldId id="257" r:id="rId2"/>
    <p:sldId id="333" r:id="rId3"/>
    <p:sldId id="332" r:id="rId4"/>
    <p:sldId id="334" r:id="rId5"/>
    <p:sldId id="335" r:id="rId6"/>
    <p:sldId id="337" r:id="rId7"/>
    <p:sldId id="339" r:id="rId8"/>
    <p:sldId id="328" r:id="rId9"/>
    <p:sldId id="340" r:id="rId10"/>
    <p:sldId id="338" r:id="rId11"/>
    <p:sldId id="341" r:id="rId12"/>
    <p:sldId id="342" r:id="rId13"/>
    <p:sldId id="281" r:id="rId14"/>
    <p:sldId id="285" r:id="rId15"/>
    <p:sldId id="258" r:id="rId16"/>
    <p:sldId id="327" r:id="rId17"/>
    <p:sldId id="302" r:id="rId18"/>
    <p:sldId id="259" r:id="rId19"/>
    <p:sldId id="331" r:id="rId20"/>
    <p:sldId id="306" r:id="rId21"/>
    <p:sldId id="303" r:id="rId22"/>
    <p:sldId id="305" r:id="rId23"/>
    <p:sldId id="261" r:id="rId24"/>
    <p:sldId id="262" r:id="rId25"/>
    <p:sldId id="263" r:id="rId26"/>
    <p:sldId id="312" r:id="rId27"/>
    <p:sldId id="264" r:id="rId28"/>
    <p:sldId id="313" r:id="rId29"/>
    <p:sldId id="314" r:id="rId30"/>
    <p:sldId id="315" r:id="rId31"/>
    <p:sldId id="307" r:id="rId32"/>
    <p:sldId id="317" r:id="rId33"/>
    <p:sldId id="318" r:id="rId34"/>
    <p:sldId id="308" r:id="rId35"/>
    <p:sldId id="309" r:id="rId36"/>
    <p:sldId id="310" r:id="rId37"/>
    <p:sldId id="311" r:id="rId38"/>
    <p:sldId id="304" r:id="rId39"/>
    <p:sldId id="301" r:id="rId40"/>
    <p:sldId id="265" r:id="rId41"/>
    <p:sldId id="266" r:id="rId42"/>
    <p:sldId id="267" r:id="rId43"/>
    <p:sldId id="282" r:id="rId44"/>
    <p:sldId id="283" r:id="rId45"/>
    <p:sldId id="284" r:id="rId46"/>
    <p:sldId id="268" r:id="rId47"/>
    <p:sldId id="269" r:id="rId48"/>
    <p:sldId id="270" r:id="rId49"/>
    <p:sldId id="278" r:id="rId50"/>
    <p:sldId id="279" r:id="rId51"/>
    <p:sldId id="280" r:id="rId52"/>
    <p:sldId id="319" r:id="rId53"/>
    <p:sldId id="320" r:id="rId54"/>
    <p:sldId id="324" r:id="rId55"/>
    <p:sldId id="325" r:id="rId56"/>
    <p:sldId id="343" r:id="rId57"/>
    <p:sldId id="344" r:id="rId58"/>
    <p:sldId id="321" r:id="rId59"/>
    <p:sldId id="322" r:id="rId60"/>
    <p:sldId id="323" r:id="rId61"/>
    <p:sldId id="326" r:id="rId6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CC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94660"/>
  </p:normalViewPr>
  <p:slideViewPr>
    <p:cSldViewPr>
      <p:cViewPr varScale="1">
        <p:scale>
          <a:sx n="125" d="100"/>
          <a:sy n="125" d="100"/>
        </p:scale>
        <p:origin x="81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EAC448-9448-4E46-A8E8-AAA4683A4E3F}" type="datetimeFigureOut">
              <a:rPr lang="el-GR" smtClean="0"/>
              <a:pPr/>
              <a:t>18/10/2018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6DFD1-C92D-4F8A-97CD-F2A87AD462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5806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67E16-F5A4-4029-BC2A-705516D51A67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12915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9EBDD116-26C1-4532-BBE9-1F1242BA8D49}" type="datetimeFigureOut">
              <a:rPr lang="el-GR" smtClean="0"/>
              <a:pPr/>
              <a:t>18/10/2018</a:t>
            </a:fld>
            <a:endParaRPr lang="el-G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l-G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413240F9-8905-42B6-9CFA-3B4871F0BF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D116-26C1-4532-BBE9-1F1242BA8D49}" type="datetimeFigureOut">
              <a:rPr lang="el-GR" smtClean="0"/>
              <a:pPr/>
              <a:t>18/10/2018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40F9-8905-42B6-9CFA-3B4871F0BF3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D116-26C1-4532-BBE9-1F1242BA8D49}" type="datetimeFigureOut">
              <a:rPr lang="el-GR" smtClean="0"/>
              <a:pPr/>
              <a:t>18/10/2018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40F9-8905-42B6-9CFA-3B4871F0BF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D116-26C1-4532-BBE9-1F1242BA8D49}" type="datetimeFigureOut">
              <a:rPr lang="el-GR" smtClean="0"/>
              <a:pPr/>
              <a:t>18/10/2018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40F9-8905-42B6-9CFA-3B4871F0BF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9EBDD116-26C1-4532-BBE9-1F1242BA8D49}" type="datetimeFigureOut">
              <a:rPr lang="el-GR" smtClean="0"/>
              <a:pPr/>
              <a:t>18/10/2018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413240F9-8905-42B6-9CFA-3B4871F0BF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D116-26C1-4532-BBE9-1F1242BA8D49}" type="datetimeFigureOut">
              <a:rPr lang="el-GR" smtClean="0"/>
              <a:pPr/>
              <a:t>18/10/2018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40F9-8905-42B6-9CFA-3B4871F0BF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D116-26C1-4532-BBE9-1F1242BA8D49}" type="datetimeFigureOut">
              <a:rPr lang="el-GR" smtClean="0"/>
              <a:pPr/>
              <a:t>18/10/2018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40F9-8905-42B6-9CFA-3B4871F0BF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D116-26C1-4532-BBE9-1F1242BA8D49}" type="datetimeFigureOut">
              <a:rPr lang="el-GR" smtClean="0"/>
              <a:pPr/>
              <a:t>18/10/2018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40F9-8905-42B6-9CFA-3B4871F0BF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D116-26C1-4532-BBE9-1F1242BA8D49}" type="datetimeFigureOut">
              <a:rPr lang="el-GR" smtClean="0"/>
              <a:pPr/>
              <a:t>18/10/2018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40F9-8905-42B6-9CFA-3B4871F0BF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D116-26C1-4532-BBE9-1F1242BA8D49}" type="datetimeFigureOut">
              <a:rPr lang="el-GR" smtClean="0"/>
              <a:pPr/>
              <a:t>18/10/2018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40F9-8905-42B6-9CFA-3B4871F0BF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D116-26C1-4532-BBE9-1F1242BA8D49}" type="datetimeFigureOut">
              <a:rPr lang="el-GR" smtClean="0"/>
              <a:pPr/>
              <a:t>18/10/2018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40F9-8905-42B6-9CFA-3B4871F0BF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EBDD116-26C1-4532-BBE9-1F1242BA8D49}" type="datetimeFigureOut">
              <a:rPr lang="el-GR" smtClean="0"/>
              <a:pPr/>
              <a:t>18/10/2018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13240F9-8905-42B6-9CFA-3B4871F0BF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W9fdki5k1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hyperlink" Target="http://ohmpro.org/envkids/pilots/Energy_demonstrator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si-lang.net/" TargetMode="Externa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hyperlink" Target="https://www.youtube.com/watch?v=gYIM8864xM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s://www-935.ibm.com/services/us/gbs/gaming/healthcare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blogs.hbr.org/2013/01/how-deloitte-made-learning-a-g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7024688" cy="990600"/>
          </a:xfrm>
        </p:spPr>
        <p:txBody>
          <a:bodyPr/>
          <a:lstStyle/>
          <a:p>
            <a:pPr eaLnBrk="1" hangingPunct="1"/>
            <a:r>
              <a:rPr lang="el-GR" sz="2900" dirty="0" smtClean="0"/>
              <a:t>Σοβαρά παιχνίδια και </a:t>
            </a:r>
            <a:r>
              <a:rPr lang="en-US" sz="2900" dirty="0" smtClean="0"/>
              <a:t>gamification</a:t>
            </a:r>
            <a:endParaRPr lang="el-GR" sz="29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953200" cy="536798"/>
          </a:xfrm>
        </p:spPr>
        <p:txBody>
          <a:bodyPr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l-GR" dirty="0" smtClean="0"/>
              <a:t>Χαρίκλεια Τσαλαπάτα</a:t>
            </a:r>
          </a:p>
          <a:p>
            <a:pPr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dirty="0" smtClean="0"/>
              <a:t>22/10/2018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Εμείς θα μιλήσουμε για </a:t>
            </a:r>
            <a:r>
              <a:rPr lang="en-GB" dirty="0" smtClean="0"/>
              <a:t>games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Games </a:t>
            </a:r>
            <a:r>
              <a:rPr lang="el-GR" dirty="0" smtClean="0"/>
              <a:t>(</a:t>
            </a:r>
            <a:r>
              <a:rPr lang="en-US" dirty="0" smtClean="0"/>
              <a:t>ref. Challenges for game designers)</a:t>
            </a:r>
            <a:r>
              <a:rPr lang="el-GR" dirty="0" smtClean="0"/>
              <a:t> (1)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219200"/>
            <a:ext cx="9144000" cy="5638800"/>
          </a:xfrm>
        </p:spPr>
        <p:txBody>
          <a:bodyPr>
            <a:normAutofit/>
          </a:bodyPr>
          <a:lstStyle/>
          <a:p>
            <a:r>
              <a:rPr lang="el-GR" dirty="0" smtClean="0"/>
              <a:t>Ένα </a:t>
            </a:r>
            <a:r>
              <a:rPr lang="en-US" dirty="0" smtClean="0"/>
              <a:t>game </a:t>
            </a:r>
            <a:r>
              <a:rPr lang="el-GR" dirty="0" smtClean="0"/>
              <a:t>έχει δομή</a:t>
            </a:r>
          </a:p>
          <a:p>
            <a:endParaRPr lang="el-GR" dirty="0"/>
          </a:p>
          <a:p>
            <a:r>
              <a:rPr lang="el-GR" dirty="0" smtClean="0"/>
              <a:t>Είναι </a:t>
            </a:r>
            <a:r>
              <a:rPr lang="el-GR" dirty="0" smtClean="0"/>
              <a:t>ένα </a:t>
            </a:r>
            <a:r>
              <a:rPr lang="el-GR" dirty="0" smtClean="0">
                <a:solidFill>
                  <a:srgbClr val="0070C0"/>
                </a:solidFill>
              </a:rPr>
              <a:t>σύστημα</a:t>
            </a:r>
            <a:r>
              <a:rPr lang="el-GR" dirty="0" smtClean="0"/>
              <a:t> με «στοιχεία» </a:t>
            </a:r>
            <a:r>
              <a:rPr lang="el-GR" dirty="0" smtClean="0">
                <a:solidFill>
                  <a:srgbClr val="0070C0"/>
                </a:solidFill>
              </a:rPr>
              <a:t>τους παίκτες, τους μηχανισμούς, τις αποφάσεις,</a:t>
            </a:r>
            <a:r>
              <a:rPr lang="el-GR" dirty="0" smtClean="0"/>
              <a:t> κλπ</a:t>
            </a:r>
            <a:r>
              <a:rPr lang="el-GR" dirty="0" smtClean="0"/>
              <a:t>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l-GR" dirty="0" smtClean="0"/>
              <a:t>Αυτά </a:t>
            </a:r>
            <a:r>
              <a:rPr lang="el-GR" dirty="0" smtClean="0">
                <a:solidFill>
                  <a:srgbClr val="0070C0"/>
                </a:solidFill>
              </a:rPr>
              <a:t>επικοινωνούν μεταξύ τους, δημιουργούν συμπεριφορές, οδηγούν σε αποτελέσματα</a:t>
            </a:r>
          </a:p>
          <a:p>
            <a:endParaRPr lang="el-GR" dirty="0" smtClean="0"/>
          </a:p>
          <a:p>
            <a:r>
              <a:rPr lang="el-GR" dirty="0" smtClean="0">
                <a:solidFill>
                  <a:srgbClr val="0070C0"/>
                </a:solidFill>
              </a:rPr>
              <a:t>Πάνω σε αυτούς τους μηχανισμούς μπορούμε να προσαρμόσουμε το μαθησιακό περιεχόμενο</a:t>
            </a:r>
          </a:p>
          <a:p>
            <a:pPr lvl="1"/>
            <a:r>
              <a:rPr lang="el-GR" dirty="0" smtClean="0"/>
              <a:t>Π.χ. σχεδιάζοντας ένα παιχνίδι για φυσική (ταχύτητα, επιτάχυνση, μάζα, δύναμη)</a:t>
            </a:r>
          </a:p>
          <a:p>
            <a:endParaRPr lang="el-GR" dirty="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Σχεδιασμός για μάθηση (</a:t>
            </a:r>
            <a:r>
              <a:rPr lang="en-US" dirty="0" smtClean="0"/>
              <a:t>ref. Challenges for game designers)</a:t>
            </a:r>
            <a:r>
              <a:rPr lang="el-GR" dirty="0" smtClean="0"/>
              <a:t> (2)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Τα παιχνίδια σε μεγάλο βαθμό έχουν να κάνουν με την αξιολόγηση επιλογών και τη λήψη αποφάσεων</a:t>
            </a:r>
          </a:p>
          <a:p>
            <a:pPr lvl="1"/>
            <a:r>
              <a:rPr lang="el-GR" dirty="0" smtClean="0"/>
              <a:t>Π.χ. να πληρώσω 50 Ευρώ ή να πάω φυλακή (</a:t>
            </a:r>
            <a:r>
              <a:rPr lang="en-US" dirty="0" smtClean="0"/>
              <a:t>monopoly)</a:t>
            </a:r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Αυτό ισχύει και στη ζωή όχι μόνο στα παιχνίδια, π.χ. σε αποφάσεις που έχουν σχέση με οικονομικά στοιχεία</a:t>
            </a:r>
          </a:p>
          <a:p>
            <a:endParaRPr lang="el-GR" dirty="0" smtClean="0"/>
          </a:p>
          <a:p>
            <a:r>
              <a:rPr lang="el-GR" dirty="0" smtClean="0"/>
              <a:t>Τα παιχνίδια δείχνουν πολύ ζωντανά τη σχέση ανάμεσα σε </a:t>
            </a:r>
            <a:r>
              <a:rPr lang="en-US" dirty="0" smtClean="0">
                <a:solidFill>
                  <a:srgbClr val="0070C0"/>
                </a:solidFill>
              </a:rPr>
              <a:t>cause and effect </a:t>
            </a:r>
            <a:r>
              <a:rPr lang="el-GR" dirty="0" smtClean="0">
                <a:solidFill>
                  <a:srgbClr val="0070C0"/>
                </a:solidFill>
              </a:rPr>
              <a:t>(επιλογές και συνέπειες) </a:t>
            </a:r>
            <a:r>
              <a:rPr lang="el-GR" dirty="0" smtClean="0"/>
              <a:t>και αυτό είναι κάτι που βοηθά στη μάθηση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www.youtube.com/watch?v=qW9fdki5k1s</a:t>
            </a:r>
            <a:endParaRPr lang="el-GR" dirty="0" smtClean="0"/>
          </a:p>
          <a:p>
            <a:endParaRPr lang="el-GR" dirty="0"/>
          </a:p>
          <a:p>
            <a:r>
              <a:rPr lang="en-US" dirty="0" smtClean="0"/>
              <a:t>Civilization 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955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Y</a:t>
            </a:r>
            <a:r>
              <a:rPr lang="el-GR" dirty="0" err="1" smtClean="0"/>
              <a:t>πάρχουν</a:t>
            </a:r>
            <a:r>
              <a:rPr lang="el-GR" dirty="0" smtClean="0"/>
              <a:t> 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 dirty="0" smtClean="0"/>
          </a:p>
          <a:p>
            <a:r>
              <a:rPr lang="el-GR" dirty="0" smtClean="0"/>
              <a:t>Σοβαρά παιχνίδια που έχουν σχεδιαστεί από την αρχή για μάθηση</a:t>
            </a:r>
          </a:p>
          <a:p>
            <a:endParaRPr lang="el-GR" dirty="0" smtClean="0"/>
          </a:p>
          <a:p>
            <a:r>
              <a:rPr lang="el-GR" dirty="0" smtClean="0"/>
              <a:t>Παιχνίδια διασκέδασης που προσαρμόζονται και χρησιμοποιούνται για μάθηση</a:t>
            </a:r>
            <a:endParaRPr lang="en-US" dirty="0" smtClean="0"/>
          </a:p>
          <a:p>
            <a:endParaRPr lang="en-US" dirty="0" smtClean="0"/>
          </a:p>
          <a:p>
            <a:r>
              <a:rPr lang="el-GR" dirty="0" smtClean="0"/>
              <a:t>Η διαφορά</a:t>
            </a:r>
            <a:r>
              <a:rPr lang="en-US" dirty="0" smtClean="0"/>
              <a:t>:</a:t>
            </a:r>
          </a:p>
          <a:p>
            <a:pPr lvl="1"/>
            <a:r>
              <a:rPr lang="el-GR" dirty="0" smtClean="0"/>
              <a:t>Τα σοβαρά παιχνίδια έχουν σχεδιαστεί για μάθηση</a:t>
            </a:r>
          </a:p>
          <a:p>
            <a:pPr lvl="1"/>
            <a:r>
              <a:rPr lang="el-GR" dirty="0" smtClean="0"/>
              <a:t>Όταν χρησιμοποιούνται παιχνίδια διασκέδασης πρέπει να προσαρμοστεί η μάθηση σε αυτά (το περιεχόμενο τους)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380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«Σοβαρά» παιχνίδια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CEAAD-4EAB-4D47-BA8E-91C1D1F3AEB6}" type="slidenum">
              <a:rPr lang="el-GR" smtClean="0"/>
              <a:pPr/>
              <a:t>15</a:t>
            </a:fld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Αναπτύχθηκαν για κάποιο λόγο εκτός από διασκέδαση</a:t>
            </a:r>
          </a:p>
          <a:p>
            <a:pPr lvl="1"/>
            <a:r>
              <a:rPr lang="el-GR" dirty="0" smtClean="0"/>
              <a:t>Μάθηση</a:t>
            </a:r>
          </a:p>
          <a:p>
            <a:pPr lvl="1"/>
            <a:r>
              <a:rPr lang="el-GR" dirty="0" smtClean="0"/>
              <a:t>Προετοιμασία για διαχείριση κρίσεων</a:t>
            </a:r>
          </a:p>
          <a:p>
            <a:pPr lvl="1"/>
            <a:r>
              <a:rPr lang="el-GR" dirty="0" smtClean="0"/>
              <a:t>Κατάρτιση επαγγελματιών</a:t>
            </a:r>
          </a:p>
          <a:p>
            <a:pPr lvl="1"/>
            <a:r>
              <a:rPr lang="el-GR" dirty="0" smtClean="0"/>
              <a:t>Επιστήμες υγείας</a:t>
            </a:r>
          </a:p>
          <a:p>
            <a:pPr lvl="1"/>
            <a:r>
              <a:rPr lang="el-GR" dirty="0" smtClean="0"/>
              <a:t>Επιστημονική διερεύνηση</a:t>
            </a:r>
          </a:p>
          <a:p>
            <a:pPr>
              <a:buNone/>
            </a:pPr>
            <a:endParaRPr lang="el-GR" dirty="0" smtClean="0"/>
          </a:p>
          <a:p>
            <a:r>
              <a:rPr lang="el-GR" dirty="0" smtClean="0"/>
              <a:t>Η ιδέα της χρήσης παιχνιδιών για μαθησιακούς λόγους υπάρχει από τότε που αναπτύχθηκαν ψηφιακά παιχνίδια</a:t>
            </a:r>
            <a:endParaRPr lang="en-US" dirty="0" smtClean="0"/>
          </a:p>
        </p:txBody>
      </p:sp>
      <p:pic>
        <p:nvPicPr>
          <p:cNvPr id="9" name="Picture 8" descr="ll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43062" y="6453336"/>
            <a:ext cx="1200938" cy="404664"/>
          </a:xfrm>
          <a:prstGeom prst="rect">
            <a:avLst/>
          </a:prstGeom>
        </p:spPr>
      </p:pic>
      <p:pic>
        <p:nvPicPr>
          <p:cNvPr id="10" name="Picture 9" descr="silang_logo_colors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24026"/>
            <a:ext cx="539552" cy="633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«Σοβαρά παιχνίδια»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Δεν είναι μόνο για παιδιά</a:t>
            </a:r>
          </a:p>
          <a:p>
            <a:endParaRPr lang="el-GR" dirty="0" smtClean="0"/>
          </a:p>
          <a:p>
            <a:r>
              <a:rPr lang="el-GR" dirty="0" smtClean="0"/>
              <a:t>Είναι μαθησιακό εργαλείο για όλους</a:t>
            </a:r>
          </a:p>
          <a:p>
            <a:endParaRPr lang="el-GR" dirty="0" smtClean="0"/>
          </a:p>
          <a:p>
            <a:r>
              <a:rPr lang="el-GR" dirty="0" smtClean="0"/>
              <a:t>Ειδικά όταν άλλες επιλογές είναι πολύ ακριβές ή επικίνδυνες</a:t>
            </a:r>
          </a:p>
          <a:p>
            <a:endParaRPr lang="el-GR" dirty="0" smtClean="0"/>
          </a:p>
          <a:p>
            <a:r>
              <a:rPr lang="el-GR" dirty="0" smtClean="0"/>
              <a:t>Η μάθηση μπορεί να είναι φανερή ή</a:t>
            </a:r>
          </a:p>
          <a:p>
            <a:endParaRPr lang="en-US" dirty="0" smtClean="0"/>
          </a:p>
          <a:p>
            <a:r>
              <a:rPr lang="en-US" dirty="0" smtClean="0"/>
              <a:t>Stealth learning</a:t>
            </a:r>
            <a:r>
              <a:rPr lang="el-GR" dirty="0" smtClean="0"/>
              <a:t>, κάποιος μαθαίνει χωρίς καν να το καταλάβει</a:t>
            </a:r>
            <a:endParaRPr lang="el-G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Άλλοι ορισμοί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196752"/>
            <a:ext cx="9144000" cy="5661248"/>
          </a:xfrm>
        </p:spPr>
        <p:txBody>
          <a:bodyPr>
            <a:normAutofit fontScale="85000" lnSpcReduction="10000"/>
          </a:bodyPr>
          <a:lstStyle/>
          <a:p>
            <a:r>
              <a:rPr lang="el-GR" dirty="0" smtClean="0"/>
              <a:t>Ο σκοπός τους είναι η ανάπτυξη δεξιοτήτων</a:t>
            </a:r>
          </a:p>
          <a:p>
            <a:endParaRPr lang="el-GR" dirty="0"/>
          </a:p>
          <a:p>
            <a:r>
              <a:rPr lang="el-GR" dirty="0" smtClean="0"/>
              <a:t>Προσομοιώνουν γεγονότα του πραγματικού κόσμου με σκοπό την ανάπτυξη δεξιοτήτων επίλυσης προβλημάτων</a:t>
            </a:r>
          </a:p>
          <a:p>
            <a:endParaRPr lang="el-GR" dirty="0"/>
          </a:p>
          <a:p>
            <a:r>
              <a:rPr lang="el-GR" dirty="0" smtClean="0"/>
              <a:t>Εναλλακτικές μαθησιακές εφαρμογές που, αν σχεδιαστούν σωστά, μπορεί να είναι </a:t>
            </a:r>
            <a:r>
              <a:rPr lang="el-GR" dirty="0" smtClean="0">
                <a:solidFill>
                  <a:srgbClr val="0070C0"/>
                </a:solidFill>
              </a:rPr>
              <a:t>οικονομικές, </a:t>
            </a:r>
            <a:r>
              <a:rPr lang="el-GR" dirty="0" err="1" smtClean="0">
                <a:solidFill>
                  <a:srgbClr val="0070C0"/>
                </a:solidFill>
              </a:rPr>
              <a:t>προσβάσιμες</a:t>
            </a:r>
            <a:r>
              <a:rPr lang="el-GR" dirty="0" smtClean="0">
                <a:solidFill>
                  <a:srgbClr val="0070C0"/>
                </a:solidFill>
              </a:rPr>
              <a:t>, και αναγνωρίσιμες μαθησιακές λύσεις </a:t>
            </a:r>
            <a:r>
              <a:rPr lang="el-GR" dirty="0" smtClean="0"/>
              <a:t>για μεγάλη γκάμα μαθησιακών αναγκών </a:t>
            </a:r>
            <a:r>
              <a:rPr lang="en-US" dirty="0" smtClean="0"/>
              <a:t>(Stone, 2005)</a:t>
            </a:r>
          </a:p>
          <a:p>
            <a:endParaRPr lang="en-US" dirty="0"/>
          </a:p>
          <a:p>
            <a:r>
              <a:rPr lang="el-GR" dirty="0" smtClean="0"/>
              <a:t>Η χρήση των παιχνιδιών στη μάθηση είναι ένας φυσικός τρόπος προσέγγισης των προσδοκιών, δεξιοτήτων, και στυλ μάθησης των </a:t>
            </a:r>
            <a:r>
              <a:rPr lang="en-US" dirty="0" smtClean="0"/>
              <a:t>millennials </a:t>
            </a:r>
            <a:r>
              <a:rPr lang="el-GR" dirty="0" smtClean="0"/>
              <a:t>(</a:t>
            </a:r>
            <a:r>
              <a:rPr lang="en-US" dirty="0" err="1" smtClean="0"/>
              <a:t>Oblinger</a:t>
            </a:r>
            <a:r>
              <a:rPr lang="en-US" dirty="0" smtClean="0"/>
              <a:t>, 2005)</a:t>
            </a:r>
          </a:p>
          <a:p>
            <a:endParaRPr lang="en-US" dirty="0"/>
          </a:p>
          <a:p>
            <a:r>
              <a:rPr lang="el-GR" dirty="0" smtClean="0">
                <a:solidFill>
                  <a:srgbClr val="0070C0"/>
                </a:solidFill>
              </a:rPr>
              <a:t>Συμβάλλουν στην ανάπτυξη υψηλών δεξιοτήτων </a:t>
            </a:r>
            <a:r>
              <a:rPr lang="en-US" dirty="0" smtClean="0">
                <a:solidFill>
                  <a:srgbClr val="0070C0"/>
                </a:solidFill>
              </a:rPr>
              <a:t>(higher order thinking skills </a:t>
            </a:r>
            <a:r>
              <a:rPr lang="el-GR" dirty="0" smtClean="0">
                <a:solidFill>
                  <a:srgbClr val="0070C0"/>
                </a:solidFill>
              </a:rPr>
              <a:t>(</a:t>
            </a:r>
            <a:r>
              <a:rPr lang="en-US" dirty="0" smtClean="0">
                <a:solidFill>
                  <a:srgbClr val="0070C0"/>
                </a:solidFill>
              </a:rPr>
              <a:t>FAS</a:t>
            </a:r>
            <a:r>
              <a:rPr lang="en-US" dirty="0" smtClean="0"/>
              <a:t>): </a:t>
            </a:r>
            <a:r>
              <a:rPr lang="el-GR" dirty="0" smtClean="0"/>
              <a:t>κριτική σκέψη, ανάλυση, επίλυση προβλημάτων, λήψη αποφάσεων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99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Πλεονεκτήματα στη μάθηση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CEAAD-4EAB-4D47-BA8E-91C1D1F3AEB6}" type="slidenum">
              <a:rPr lang="el-GR" smtClean="0"/>
              <a:pPr/>
              <a:t>18</a:t>
            </a:fld>
            <a:endParaRPr lang="el-GR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686800" cy="4937760"/>
          </a:xfrm>
        </p:spPr>
        <p:txBody>
          <a:bodyPr/>
          <a:lstStyle/>
          <a:p>
            <a:r>
              <a:rPr lang="el-GR" dirty="0" smtClean="0"/>
              <a:t>Σε όλους αρέσει να λύνουν ένα πρόβλημα!</a:t>
            </a:r>
          </a:p>
          <a:p>
            <a:endParaRPr lang="el-GR" dirty="0" smtClean="0"/>
          </a:p>
          <a:p>
            <a:r>
              <a:rPr lang="el-GR" dirty="0" smtClean="0"/>
              <a:t>Έχουν ξεκάθαρους και ενδιαφέροντες στόχους</a:t>
            </a:r>
          </a:p>
          <a:p>
            <a:endParaRPr lang="el-GR" dirty="0" smtClean="0"/>
          </a:p>
          <a:p>
            <a:r>
              <a:rPr lang="el-GR" dirty="0" smtClean="0"/>
              <a:t>Δίνουν ανατροφοδότηση που βοηθά στο κτίσιμο γνώσης</a:t>
            </a:r>
          </a:p>
          <a:p>
            <a:endParaRPr lang="el-GR" dirty="0" smtClean="0"/>
          </a:p>
          <a:p>
            <a:r>
              <a:rPr lang="el-GR" dirty="0" smtClean="0"/>
              <a:t>Προσαρμόζονται στο επίπεδο γνώσης του μαθητή</a:t>
            </a:r>
          </a:p>
          <a:p>
            <a:endParaRPr lang="el-GR" dirty="0" smtClean="0"/>
          </a:p>
          <a:p>
            <a:r>
              <a:rPr lang="el-GR" dirty="0" smtClean="0"/>
              <a:t>Έχουν στοιχεία φαντασίας και έκπληξης </a:t>
            </a:r>
          </a:p>
          <a:p>
            <a:pPr lvl="1"/>
            <a:r>
              <a:rPr lang="el-GR" dirty="0" smtClean="0"/>
              <a:t>Που προωθούν την ενασχόληση με δραστηριότητες μάθησης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Ο σχεδιασμός παιχνιδιού σαν αντικείμενο μάθησης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Μπορεί ο δάσκαλος να ζητήσει από τους μαθητές να σχεδιάσουν ένα παιχνίδι που να δείχνει τις βασικές ιδέες ενός αντικειμένου</a:t>
            </a:r>
          </a:p>
          <a:p>
            <a:endParaRPr lang="el-GR" dirty="0" smtClean="0"/>
          </a:p>
          <a:p>
            <a:r>
              <a:rPr lang="el-GR" dirty="0" smtClean="0"/>
              <a:t>Π.χ. να δείχνει την έννοια της ταχύτητας ή επιτάχυνσης</a:t>
            </a:r>
          </a:p>
          <a:p>
            <a:endParaRPr lang="el-GR" dirty="0" smtClean="0"/>
          </a:p>
          <a:p>
            <a:r>
              <a:rPr lang="el-GR" dirty="0" smtClean="0"/>
              <a:t>Με τον τρόπο αυτό οι μαθητές </a:t>
            </a:r>
          </a:p>
          <a:p>
            <a:pPr lvl="1"/>
            <a:r>
              <a:rPr lang="el-GR" dirty="0" smtClean="0"/>
              <a:t>Μαθαίνουν </a:t>
            </a:r>
          </a:p>
          <a:p>
            <a:pPr lvl="1"/>
            <a:r>
              <a:rPr lang="el-GR" dirty="0" smtClean="0"/>
              <a:t>Δημιουργούν</a:t>
            </a:r>
          </a:p>
          <a:p>
            <a:pPr lvl="1"/>
            <a:r>
              <a:rPr lang="el-GR" dirty="0" smtClean="0"/>
              <a:t>Συνεργάζονται</a:t>
            </a:r>
          </a:p>
          <a:p>
            <a:pPr lvl="1"/>
            <a:r>
              <a:rPr lang="el-GR" dirty="0" smtClean="0"/>
              <a:t>Βελτιώνουν τις δεξιότητες στα μαθηματικά γιατί όλα τα παιχνίδια έχουν στοιχεία μαθηματικών</a:t>
            </a:r>
            <a:endParaRPr lang="el-G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Game and 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Play </a:t>
            </a:r>
            <a:r>
              <a:rPr lang="el-GR" dirty="0" smtClean="0"/>
              <a:t>δεν εχει δομή, π.χ. Παίζουμε  με μια μπάλα</a:t>
            </a:r>
          </a:p>
          <a:p>
            <a:endParaRPr lang="el-GR" dirty="0" smtClean="0"/>
          </a:p>
          <a:p>
            <a:r>
              <a:rPr lang="en-GB" dirty="0" smtClean="0"/>
              <a:t>Game </a:t>
            </a:r>
            <a:r>
              <a:rPr lang="el-GR" dirty="0" smtClean="0"/>
              <a:t>έχει κανόνες και δομή, π.χ. Παίζουμε μονοπολη</a:t>
            </a:r>
          </a:p>
          <a:p>
            <a:endParaRPr lang="el-GR" dirty="0" smtClean="0"/>
          </a:p>
          <a:p>
            <a:endParaRPr lang="el-GR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Σχετική ερευνητική εργασία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676456" cy="5182147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Ο </a:t>
            </a:r>
            <a:r>
              <a:rPr lang="el-GR" dirty="0" err="1" smtClean="0"/>
              <a:t>κονστρακτιονισμός</a:t>
            </a:r>
            <a:r>
              <a:rPr lang="el-GR" dirty="0" smtClean="0"/>
              <a:t> του </a:t>
            </a:r>
            <a:r>
              <a:rPr lang="en-US" dirty="0" smtClean="0"/>
              <a:t>Papert’s</a:t>
            </a:r>
          </a:p>
          <a:p>
            <a:pPr lvl="1"/>
            <a:r>
              <a:rPr lang="el-GR" dirty="0" smtClean="0"/>
              <a:t>Οι μαθητές δημιουργούν νοητικά μοντέλα για να καταλάβουν τον κόσμο γύρο τους</a:t>
            </a:r>
            <a:endParaRPr lang="en-US" dirty="0"/>
          </a:p>
          <a:p>
            <a:pPr lvl="1"/>
            <a:r>
              <a:rPr lang="el-GR" dirty="0" smtClean="0"/>
              <a:t>Η γνώση χτίζεται και δε μεταφέρεται</a:t>
            </a:r>
            <a:endParaRPr lang="en-US" dirty="0"/>
          </a:p>
          <a:p>
            <a:pPr lvl="1"/>
            <a:r>
              <a:rPr lang="el-GR" dirty="0" smtClean="0"/>
              <a:t>Η μάθηση είναι πιο αποτελεσματική με δράση</a:t>
            </a:r>
            <a:endParaRPr lang="en-US" dirty="0"/>
          </a:p>
          <a:p>
            <a:pPr lvl="1"/>
            <a:r>
              <a:rPr lang="el-GR" dirty="0" smtClean="0"/>
              <a:t>Οι μαθητές μέσω του προγραμματισμού αισθάνονται ότι ελέγχουν τη γνώση</a:t>
            </a:r>
            <a:endParaRPr lang="en-US" dirty="0" smtClean="0"/>
          </a:p>
          <a:p>
            <a:pPr lvl="1"/>
            <a:r>
              <a:rPr lang="en-US" dirty="0" smtClean="0"/>
              <a:t>Microworlds: </a:t>
            </a:r>
            <a:r>
              <a:rPr lang="el-GR" dirty="0" smtClean="0"/>
              <a:t>απλοποιημένες εκδόσεις του πραγματικού κόσμου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l-GR" dirty="0" smtClean="0"/>
              <a:t>Ο </a:t>
            </a:r>
            <a:r>
              <a:rPr lang="el-GR" dirty="0" err="1" smtClean="0"/>
              <a:t>κονστρουκτιωισμός</a:t>
            </a:r>
            <a:r>
              <a:rPr lang="el-GR" dirty="0" smtClean="0"/>
              <a:t> του </a:t>
            </a:r>
            <a:r>
              <a:rPr lang="en-US" dirty="0" smtClean="0"/>
              <a:t>Piaget constructivism: </a:t>
            </a:r>
            <a:r>
              <a:rPr lang="el-GR" dirty="0" smtClean="0"/>
              <a:t> σχετικά με την ανάπτυξη γνώσεων ενός παιδιού</a:t>
            </a:r>
            <a:endParaRPr lang="en-US" dirty="0" smtClean="0"/>
          </a:p>
          <a:p>
            <a:pPr lvl="1"/>
            <a:r>
              <a:rPr lang="el-GR" dirty="0" smtClean="0"/>
              <a:t>Σε συγκεκριμένη ηλικία κάνουν πάντα τα ίδια λάθη</a:t>
            </a:r>
            <a:endParaRPr lang="en-US" dirty="0"/>
          </a:p>
          <a:p>
            <a:pPr lvl="1"/>
            <a:r>
              <a:rPr lang="en-US" dirty="0" smtClean="0"/>
              <a:t>0-2</a:t>
            </a:r>
            <a:r>
              <a:rPr lang="en-US" dirty="0"/>
              <a:t>: sensor </a:t>
            </a:r>
            <a:r>
              <a:rPr lang="en-US" dirty="0" smtClean="0"/>
              <a:t>motor</a:t>
            </a:r>
            <a:r>
              <a:rPr lang="el-GR" dirty="0" smtClean="0"/>
              <a:t> φάση</a:t>
            </a:r>
            <a:endParaRPr lang="en-US" dirty="0"/>
          </a:p>
          <a:p>
            <a:pPr lvl="1"/>
            <a:r>
              <a:rPr lang="en-US" dirty="0" smtClean="0"/>
              <a:t>2-7</a:t>
            </a:r>
            <a:r>
              <a:rPr lang="en-US" dirty="0"/>
              <a:t>: </a:t>
            </a:r>
            <a:r>
              <a:rPr lang="el-GR" dirty="0" smtClean="0"/>
              <a:t>μαγική σκέψη</a:t>
            </a:r>
            <a:endParaRPr lang="en-US" dirty="0"/>
          </a:p>
          <a:p>
            <a:pPr lvl="1"/>
            <a:r>
              <a:rPr lang="en-US" dirty="0" smtClean="0"/>
              <a:t>7-11</a:t>
            </a:r>
            <a:r>
              <a:rPr lang="en-US" dirty="0"/>
              <a:t>: </a:t>
            </a:r>
            <a:r>
              <a:rPr lang="el-GR" dirty="0" smtClean="0"/>
              <a:t>λογική σκέψη</a:t>
            </a:r>
            <a:endParaRPr lang="en-US" dirty="0"/>
          </a:p>
          <a:p>
            <a:pPr lvl="1"/>
            <a:r>
              <a:rPr lang="el-GR" dirty="0" smtClean="0"/>
              <a:t>1</a:t>
            </a:r>
            <a:r>
              <a:rPr lang="en-US" dirty="0" smtClean="0"/>
              <a:t>1-16</a:t>
            </a:r>
            <a:r>
              <a:rPr lang="en-US" dirty="0"/>
              <a:t>: </a:t>
            </a:r>
            <a:r>
              <a:rPr lang="el-GR" dirty="0" smtClean="0"/>
              <a:t>αφηρημένη σκέψη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/>
              <a:t>Resnick’s Life Long Kindergarten at MIT Media Lab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9" t="17999" r="26180" b="11176"/>
          <a:stretch>
            <a:fillRect/>
          </a:stretch>
        </p:blipFill>
        <p:spPr bwMode="auto">
          <a:xfrm flipH="1">
            <a:off x="7263964" y="5770177"/>
            <a:ext cx="767456" cy="104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38063" r="53168" b="33289"/>
          <a:stretch>
            <a:fillRect/>
          </a:stretch>
        </p:blipFill>
        <p:spPr bwMode="auto">
          <a:xfrm flipH="1">
            <a:off x="8127835" y="5770177"/>
            <a:ext cx="1016165" cy="108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576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Πλεονεκτήματα και άλλα χαρακτηριστικά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 smtClean="0"/>
              <a:t>Βοηθούν στην ανάπτυξη πρακτικών δεξιοτήτων</a:t>
            </a:r>
          </a:p>
          <a:p>
            <a:pPr lvl="1"/>
            <a:r>
              <a:rPr lang="el-GR" dirty="0" smtClean="0"/>
              <a:t>Από το να επισκευάσουμε ένα αυτοκίνητο μέχρι ιατρική</a:t>
            </a:r>
          </a:p>
          <a:p>
            <a:pPr lvl="1"/>
            <a:r>
              <a:rPr lang="el-GR" dirty="0" smtClean="0"/>
              <a:t>Εκπαίδευση επαγγελματιών</a:t>
            </a:r>
          </a:p>
          <a:p>
            <a:pPr lvl="1"/>
            <a:r>
              <a:rPr lang="el-GR" dirty="0" smtClean="0"/>
              <a:t>Διαχείριση κρίσεων</a:t>
            </a:r>
          </a:p>
          <a:p>
            <a:pPr lvl="1"/>
            <a:r>
              <a:rPr lang="el-GR" dirty="0" smtClean="0"/>
              <a:t>Επιστημονική διερεύνηση</a:t>
            </a:r>
          </a:p>
          <a:p>
            <a:pPr lvl="1"/>
            <a:endParaRPr lang="el-GR" dirty="0" smtClean="0"/>
          </a:p>
          <a:p>
            <a:r>
              <a:rPr lang="el-GR" dirty="0" smtClean="0"/>
              <a:t>Πρέπει να αλλάξουν οι αντιλήψεις γονέων και δασκάλων («σταμάτα να παίζεις και πήγαινε να διαβάσεις»)</a:t>
            </a:r>
          </a:p>
          <a:p>
            <a:endParaRPr lang="el-GR" dirty="0"/>
          </a:p>
          <a:p>
            <a:r>
              <a:rPr lang="el-GR" dirty="0" smtClean="0"/>
              <a:t>$</a:t>
            </a:r>
            <a:r>
              <a:rPr lang="en-US" dirty="0" smtClean="0"/>
              <a:t>109</a:t>
            </a:r>
            <a:r>
              <a:rPr lang="en-US" dirty="0" smtClean="0"/>
              <a:t>b </a:t>
            </a:r>
            <a:r>
              <a:rPr lang="el-GR" dirty="0" smtClean="0"/>
              <a:t>το 2017κύκλος </a:t>
            </a:r>
            <a:r>
              <a:rPr lang="el-GR" dirty="0" smtClean="0"/>
              <a:t>εργασιών (μεγαλύτερος από τη βιομηχανία του σινεμά)</a:t>
            </a:r>
          </a:p>
          <a:p>
            <a:endParaRPr lang="el-GR" dirty="0"/>
          </a:p>
          <a:p>
            <a:r>
              <a:rPr lang="el-GR" dirty="0" smtClean="0">
                <a:solidFill>
                  <a:srgbClr val="0070C0"/>
                </a:solidFill>
              </a:rPr>
              <a:t>Ερώτηση</a:t>
            </a:r>
            <a:r>
              <a:rPr lang="en-US" dirty="0" smtClean="0">
                <a:solidFill>
                  <a:srgbClr val="0070C0"/>
                </a:solidFill>
              </a:rPr>
              <a:t>: </a:t>
            </a:r>
            <a:r>
              <a:rPr lang="el-GR" dirty="0" smtClean="0">
                <a:solidFill>
                  <a:srgbClr val="0070C0"/>
                </a:solidFill>
              </a:rPr>
              <a:t>πώς να τα εισάγουμε στη μάθηση αποτελεσματικά</a:t>
            </a:r>
            <a:r>
              <a:rPr lang="en-US" dirty="0" smtClean="0">
                <a:solidFill>
                  <a:srgbClr val="0070C0"/>
                </a:solidFill>
              </a:rPr>
              <a:t>;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8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Πλεονεκτήματα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Συγκράτηση κόστους εκπαίδευσης</a:t>
            </a:r>
          </a:p>
          <a:p>
            <a:pPr lvl="1"/>
            <a:r>
              <a:rPr lang="el-GR" dirty="0" smtClean="0"/>
              <a:t>Π.χ. εκπαίδευση πιλότων και γιατρών</a:t>
            </a:r>
          </a:p>
          <a:p>
            <a:pPr lvl="1"/>
            <a:endParaRPr lang="el-GR" dirty="0" smtClean="0"/>
          </a:p>
          <a:p>
            <a:r>
              <a:rPr lang="el-GR" dirty="0" smtClean="0"/>
              <a:t>Χρήση όταν δεν υπάρχουν φυσικές εγκαταστάσεις</a:t>
            </a:r>
          </a:p>
          <a:p>
            <a:endParaRPr lang="el-GR" dirty="0" smtClean="0"/>
          </a:p>
          <a:p>
            <a:r>
              <a:rPr lang="el-GR" dirty="0" smtClean="0"/>
              <a:t>Χρήση όταν υπάρχει κίνδυνος</a:t>
            </a:r>
          </a:p>
          <a:p>
            <a:pPr lvl="1"/>
            <a:r>
              <a:rPr lang="el-GR" dirty="0" smtClean="0"/>
              <a:t>Π.χ. εκπαίδευση πιλότων και γιατρών</a:t>
            </a:r>
          </a:p>
          <a:p>
            <a:endParaRPr lang="el-GR" dirty="0" smtClean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Μεθοδολογίες μάθησης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234136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Μάθηση με δράση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Immersion, active learning</a:t>
            </a:r>
          </a:p>
          <a:p>
            <a:pPr lvl="1"/>
            <a:r>
              <a:rPr lang="en-US" dirty="0" smtClean="0"/>
              <a:t>Learning by doing</a:t>
            </a:r>
          </a:p>
          <a:p>
            <a:pPr lvl="1"/>
            <a:r>
              <a:rPr lang="en-US" dirty="0" smtClean="0"/>
              <a:t>On-the-job training</a:t>
            </a:r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Μάθηση με εξερεύνηση (</a:t>
            </a:r>
            <a:r>
              <a:rPr lang="en-US" dirty="0" smtClean="0"/>
              <a:t>explorative learning)</a:t>
            </a:r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Μάθηση με συνεργασία</a:t>
            </a:r>
            <a:r>
              <a:rPr lang="en-US" dirty="0" smtClean="0"/>
              <a:t> (collaborative learning)</a:t>
            </a:r>
            <a:endParaRPr lang="el-GR" dirty="0" smtClean="0"/>
          </a:p>
          <a:p>
            <a:endParaRPr lang="en-US" dirty="0" smtClean="0"/>
          </a:p>
          <a:p>
            <a:r>
              <a:rPr lang="el-GR" dirty="0" smtClean="0"/>
              <a:t>Μάθηση με εργασίες </a:t>
            </a:r>
          </a:p>
          <a:p>
            <a:pPr lvl="1"/>
            <a:r>
              <a:rPr lang="en-US" dirty="0" smtClean="0"/>
              <a:t>Task-based learning</a:t>
            </a:r>
            <a:endParaRPr lang="el-GR" dirty="0" smtClean="0"/>
          </a:p>
          <a:p>
            <a:pPr lvl="1"/>
            <a:r>
              <a:rPr lang="en-US" dirty="0" smtClean="0"/>
              <a:t>Project-based learning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Πρότερες τεχνολογίες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Προσομοίωση - </a:t>
            </a:r>
            <a:r>
              <a:rPr lang="en-US" dirty="0" smtClean="0"/>
              <a:t>simulation</a:t>
            </a:r>
            <a:endParaRPr lang="el-GR" dirty="0" smtClean="0"/>
          </a:p>
          <a:p>
            <a:pPr lvl="1"/>
            <a:r>
              <a:rPr lang="el-GR" dirty="0" smtClean="0"/>
              <a:t>Για παράδειγμα φυσική, μαθηματικά, </a:t>
            </a:r>
          </a:p>
          <a:p>
            <a:pPr lvl="1"/>
            <a:r>
              <a:rPr lang="el-GR" dirty="0" smtClean="0"/>
              <a:t>Εκπαίδευση πιλότων</a:t>
            </a:r>
          </a:p>
          <a:p>
            <a:pPr lvl="1"/>
            <a:r>
              <a:rPr lang="el-GR" dirty="0" smtClean="0"/>
              <a:t>Εκπαίδευση προσωπικού υγείας</a:t>
            </a:r>
          </a:p>
          <a:p>
            <a:endParaRPr lang="el-GR" dirty="0" smtClean="0"/>
          </a:p>
          <a:p>
            <a:r>
              <a:rPr lang="el-GR" dirty="0" smtClean="0"/>
              <a:t>Εξερεύνηση</a:t>
            </a:r>
            <a:r>
              <a:rPr lang="en-US" dirty="0" smtClean="0"/>
              <a:t> </a:t>
            </a:r>
            <a:endParaRPr lang="el-GR" dirty="0" smtClean="0"/>
          </a:p>
          <a:p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Και κριτική για τα ψηφιακά παιχνίδια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686800" cy="4937760"/>
          </a:xfrm>
        </p:spPr>
        <p:txBody>
          <a:bodyPr/>
          <a:lstStyle/>
          <a:p>
            <a:r>
              <a:rPr lang="el-GR" dirty="0" smtClean="0"/>
              <a:t>Πρέπει να αποφευχθεί η πιθανότητα τυχαίων απαντήσεων</a:t>
            </a:r>
          </a:p>
          <a:p>
            <a:pPr lvl="1"/>
            <a:r>
              <a:rPr lang="el-GR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Που δε βοηθούν στη μάθηση</a:t>
            </a:r>
          </a:p>
          <a:p>
            <a:pPr lvl="1"/>
            <a:endParaRPr lang="el-GR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l-GR" dirty="0" smtClean="0"/>
              <a:t>Λύνεται με εμπέδωση της γνώσης </a:t>
            </a:r>
          </a:p>
          <a:p>
            <a:pPr lvl="1"/>
            <a:r>
              <a:rPr lang="el-GR" dirty="0" smtClean="0">
                <a:latin typeface="Arial" pitchFamily="34" charset="0"/>
                <a:cs typeface="Arial" pitchFamily="34" charset="0"/>
              </a:rPr>
              <a:t>Μετά τη χρήση του παιχνιδιού</a:t>
            </a:r>
          </a:p>
          <a:p>
            <a:pPr lvl="1"/>
            <a:r>
              <a:rPr lang="el-GR" dirty="0" smtClean="0">
                <a:latin typeface="Arial" pitchFamily="34" charset="0"/>
                <a:cs typeface="Arial" pitchFamily="34" charset="0"/>
              </a:rPr>
              <a:t>Συνεντεύξεις</a:t>
            </a:r>
          </a:p>
          <a:p>
            <a:pPr lvl="1"/>
            <a:r>
              <a:rPr lang="el-GR" dirty="0" smtClean="0">
                <a:latin typeface="Arial" pitchFamily="34" charset="0"/>
                <a:cs typeface="Arial" pitchFamily="34" charset="0"/>
              </a:rPr>
              <a:t>Συζήτηση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βασική ερώτηση είναι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Όχι αν πρέπει να βάλουμε τα παιχνίδια μέσα στη μάθηση</a:t>
            </a:r>
          </a:p>
          <a:p>
            <a:endParaRPr lang="el-GR" dirty="0" smtClean="0"/>
          </a:p>
          <a:p>
            <a:r>
              <a:rPr lang="el-GR" dirty="0" smtClean="0"/>
              <a:t>Αλλά με ποιο τρόπο</a:t>
            </a:r>
          </a:p>
          <a:p>
            <a:endParaRPr lang="el-GR" dirty="0" smtClean="0"/>
          </a:p>
          <a:p>
            <a:r>
              <a:rPr lang="el-GR" dirty="0" smtClean="0"/>
              <a:t>Έτσι ώστε να προωθούν τους στόχους</a:t>
            </a:r>
            <a:endParaRPr lang="el-G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Μεθοδολογία μάθησης με ψηφιακά παιχνίδια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8900" t="32341" r="11278" b="10252"/>
          <a:stretch>
            <a:fillRect/>
          </a:stretch>
        </p:blipFill>
        <p:spPr bwMode="auto">
          <a:xfrm>
            <a:off x="467544" y="1340768"/>
            <a:ext cx="8064574" cy="43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Και σύνδεση μηχανισμών παιχνιδιού με μαθησιακούς στόχους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070C0"/>
                </a:solidFill>
              </a:rPr>
              <a:t>Οι μηχανισμοί ανατροφοδότησης των παιχνιδιών</a:t>
            </a:r>
          </a:p>
          <a:p>
            <a:endParaRPr lang="el-GR" dirty="0" smtClean="0"/>
          </a:p>
          <a:p>
            <a:r>
              <a:rPr lang="en-US" dirty="0" smtClean="0"/>
              <a:t>Rewards</a:t>
            </a:r>
            <a:endParaRPr lang="el-GR" dirty="0" smtClean="0"/>
          </a:p>
          <a:p>
            <a:r>
              <a:rPr lang="en-US" dirty="0" err="1" smtClean="0"/>
              <a:t>Leaderboards</a:t>
            </a:r>
            <a:endParaRPr lang="el-GR" dirty="0" smtClean="0"/>
          </a:p>
          <a:p>
            <a:r>
              <a:rPr lang="el-GR" dirty="0" smtClean="0"/>
              <a:t>Πόντοι</a:t>
            </a:r>
          </a:p>
          <a:p>
            <a:r>
              <a:rPr lang="el-GR" dirty="0" smtClean="0"/>
              <a:t>Νέα επίπεδα </a:t>
            </a:r>
          </a:p>
          <a:p>
            <a:r>
              <a:rPr lang="el-GR" dirty="0" smtClean="0"/>
              <a:t>Νέοι ρόλοι</a:t>
            </a:r>
          </a:p>
          <a:p>
            <a:endParaRPr lang="el-GR" dirty="0" smtClean="0"/>
          </a:p>
          <a:p>
            <a:r>
              <a:rPr lang="el-GR" dirty="0" smtClean="0">
                <a:solidFill>
                  <a:srgbClr val="0070C0"/>
                </a:solidFill>
              </a:rPr>
              <a:t>Πρέπει να συνδέονται με μαθησιακούς στόχους</a:t>
            </a:r>
            <a:endParaRPr lang="el-GR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Παραδείγματα χρήσης σοβαρών παιχνιδιών σε διάφορους τομείς</a:t>
            </a:r>
            <a:endParaRPr lang="el-GR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Το παιχνίδι </a:t>
            </a:r>
            <a:r>
              <a:rPr lang="en-US" dirty="0" smtClean="0"/>
              <a:t>(Play) </a:t>
            </a:r>
            <a:r>
              <a:rPr lang="el-GR" dirty="0" smtClean="0"/>
              <a:t>βρίσκεται </a:t>
            </a:r>
            <a:r>
              <a:rPr lang="el-GR" dirty="0" smtClean="0"/>
              <a:t>παντού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7010400" cy="5410200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Βρίσκεται παντού στη φύση</a:t>
            </a:r>
          </a:p>
          <a:p>
            <a:r>
              <a:rPr lang="el-GR" dirty="0" smtClean="0"/>
              <a:t>Σε μας και στα ζώα</a:t>
            </a:r>
          </a:p>
          <a:p>
            <a:r>
              <a:rPr lang="el-GR" dirty="0" smtClean="0"/>
              <a:t>Μπορούμε να αναγνωρίσουμε σημάδια </a:t>
            </a:r>
          </a:p>
          <a:p>
            <a:r>
              <a:rPr lang="el-GR" dirty="0" smtClean="0"/>
              <a:t>Φαίνεται να είναι φυσική ανάγκη</a:t>
            </a:r>
          </a:p>
          <a:p>
            <a:r>
              <a:rPr lang="el-GR" dirty="0" smtClean="0"/>
              <a:t>Μπορεί να ξεπεράσει άλλες λειτουργίες</a:t>
            </a:r>
          </a:p>
          <a:p>
            <a:endParaRPr lang="el-GR" dirty="0"/>
          </a:p>
          <a:p>
            <a:endParaRPr lang="el-GR" dirty="0" smtClean="0"/>
          </a:p>
          <a:p>
            <a:r>
              <a:rPr lang="el-GR" dirty="0" smtClean="0"/>
              <a:t>Άτομα που δεν έχουν παίξει αρκετά δεν εντάσσονται κοινωνικά</a:t>
            </a:r>
          </a:p>
          <a:p>
            <a:pPr lvl="1"/>
            <a:r>
              <a:rPr lang="el-GR" dirty="0" smtClean="0"/>
              <a:t>Παράδειγμα, </a:t>
            </a:r>
            <a:r>
              <a:rPr lang="en-US" dirty="0" smtClean="0"/>
              <a:t>Texas murderer</a:t>
            </a:r>
          </a:p>
          <a:p>
            <a:pPr lvl="1"/>
            <a:endParaRPr lang="en-US" dirty="0"/>
          </a:p>
          <a:p>
            <a:endParaRPr lang="el-GR" dirty="0" smtClean="0"/>
          </a:p>
          <a:p>
            <a:r>
              <a:rPr lang="el-GR" dirty="0" smtClean="0"/>
              <a:t>Δεν το καταλαβαίνουμε απόλυτα ακόμη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3333" t="22307" r="43333" b="22308"/>
          <a:stretch/>
        </p:blipFill>
        <p:spPr>
          <a:xfrm>
            <a:off x="6469790" y="3025424"/>
            <a:ext cx="2674210" cy="1851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12500" t="20769" r="43333" b="22307"/>
          <a:stretch/>
        </p:blipFill>
        <p:spPr>
          <a:xfrm>
            <a:off x="6469790" y="4952999"/>
            <a:ext cx="2674210" cy="18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3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Οι πιο βασικοί τομείς όπου χρησιμοποιούνται σοβαρά παιχνίδια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Υγεία</a:t>
            </a:r>
          </a:p>
          <a:p>
            <a:r>
              <a:rPr lang="en-US" dirty="0" smtClean="0"/>
              <a:t>Management</a:t>
            </a:r>
            <a:r>
              <a:rPr lang="el-GR" dirty="0" smtClean="0"/>
              <a:t>, εκπαίδευση στελεχών</a:t>
            </a:r>
          </a:p>
          <a:p>
            <a:r>
              <a:rPr lang="el-GR" dirty="0" smtClean="0"/>
              <a:t>Στρατιωτικούς σκοπούς</a:t>
            </a:r>
          </a:p>
          <a:p>
            <a:endParaRPr lang="el-GR" dirty="0" smtClean="0"/>
          </a:p>
          <a:p>
            <a:r>
              <a:rPr lang="el-GR" dirty="0" smtClean="0"/>
              <a:t>Και </a:t>
            </a:r>
            <a:r>
              <a:rPr lang="en-US" dirty="0" smtClean="0"/>
              <a:t>inclusion</a:t>
            </a:r>
            <a:r>
              <a:rPr lang="el-GR" dirty="0" smtClean="0"/>
              <a:t>, κοινωνικά θέματα</a:t>
            </a:r>
            <a:endParaRPr lang="el-GR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159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EnvKids: </a:t>
            </a:r>
            <a:r>
              <a:rPr lang="el-GR" dirty="0" smtClean="0"/>
              <a:t>περιβαλλοντική εκπαίδευση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2200" dirty="0" smtClean="0">
                <a:hlinkClick r:id="rId2"/>
              </a:rPr>
              <a:t>http://ohmpro.org/envkids/pilots/Energy_demonstrator.html</a:t>
            </a:r>
            <a:r>
              <a:rPr lang="en-US" sz="2200" dirty="0" smtClean="0"/>
              <a:t>    </a:t>
            </a:r>
            <a:endParaRPr lang="en-GB" sz="22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95453"/>
            <a:ext cx="4932040" cy="33625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528" y="1556792"/>
            <a:ext cx="6420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2800" dirty="0" smtClean="0"/>
              <a:t> Περιβαλλοντικά υπεύθυνη συμπεριφορά</a:t>
            </a:r>
            <a:endParaRPr lang="el-GR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t="9469" r="26947"/>
          <a:stretch>
            <a:fillRect/>
          </a:stretch>
        </p:blipFill>
        <p:spPr bwMode="auto">
          <a:xfrm>
            <a:off x="4289723" y="2132856"/>
            <a:ext cx="4854277" cy="338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16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12" y="32038"/>
            <a:ext cx="8229600" cy="1115974"/>
          </a:xfrm>
        </p:spPr>
        <p:txBody>
          <a:bodyPr>
            <a:normAutofit/>
          </a:bodyPr>
          <a:lstStyle/>
          <a:p>
            <a:r>
              <a:rPr lang="en-US" dirty="0" err="1" smtClean="0"/>
              <a:t>si-lang</a:t>
            </a:r>
            <a:r>
              <a:rPr lang="en-US" dirty="0" smtClean="0"/>
              <a:t>: </a:t>
            </a:r>
            <a:r>
              <a:rPr lang="el-GR" dirty="0" smtClean="0"/>
              <a:t>Επικοινωνία σε κοινά γνωστές γλώσσες για επαγγελματικούς σκοπούς</a:t>
            </a:r>
            <a:endParaRPr lang="en-GB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4992191" cy="30243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9552" y="4941168"/>
            <a:ext cx="2810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hlinkClick r:id="rId3"/>
              </a:rPr>
              <a:t>http://si-lang.net</a:t>
            </a:r>
            <a:r>
              <a:rPr lang="en-US" sz="2800" dirty="0" smtClean="0"/>
              <a:t>   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1316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12" y="32038"/>
            <a:ext cx="8229600" cy="1115974"/>
          </a:xfrm>
        </p:spPr>
        <p:txBody>
          <a:bodyPr>
            <a:normAutofit/>
          </a:bodyPr>
          <a:lstStyle/>
          <a:p>
            <a:r>
              <a:rPr lang="en-US" dirty="0" smtClean="0"/>
              <a:t>TALETE: </a:t>
            </a:r>
            <a:r>
              <a:rPr lang="el-GR" dirty="0" smtClean="0"/>
              <a:t>Μαθηματικά και επιστήμες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2000" dirty="0" smtClean="0">
                <a:hlinkClick r:id="rId2"/>
              </a:rPr>
              <a:t>https://www.youtube.com/watch?v=gYIM8864xMU</a:t>
            </a:r>
            <a:r>
              <a:rPr lang="en-US" sz="2000" dirty="0" smtClean="0"/>
              <a:t>   </a:t>
            </a:r>
            <a:endParaRPr lang="en-GB" sz="20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124744"/>
            <a:ext cx="4067944" cy="238837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5807" t="19313" r="38296" b="18672"/>
          <a:stretch>
            <a:fillRect/>
          </a:stretch>
        </p:blipFill>
        <p:spPr bwMode="auto">
          <a:xfrm>
            <a:off x="0" y="4293096"/>
            <a:ext cx="4111989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l="6279" t="19485" r="35611" b="19485"/>
          <a:stretch>
            <a:fillRect/>
          </a:stretch>
        </p:blipFill>
        <p:spPr bwMode="auto">
          <a:xfrm>
            <a:off x="4211960" y="1124744"/>
            <a:ext cx="4932040" cy="291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16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12" y="32038"/>
            <a:ext cx="8229600" cy="1115974"/>
          </a:xfrm>
        </p:spPr>
        <p:txBody>
          <a:bodyPr>
            <a:normAutofit/>
          </a:bodyPr>
          <a:lstStyle/>
          <a:p>
            <a:r>
              <a:rPr lang="el-GR" dirty="0" smtClean="0"/>
              <a:t>Παραδείγματα</a:t>
            </a:r>
            <a:r>
              <a:rPr lang="en-US" dirty="0" smtClean="0"/>
              <a:t> – </a:t>
            </a:r>
            <a:r>
              <a:rPr lang="el-GR" dirty="0" smtClean="0"/>
              <a:t>Προγραμματισμός</a:t>
            </a:r>
            <a:br>
              <a:rPr lang="el-GR" dirty="0" smtClean="0"/>
            </a:br>
            <a:endParaRPr lang="en-GB" dirty="0"/>
          </a:p>
        </p:txBody>
      </p:sp>
      <p:pic>
        <p:nvPicPr>
          <p:cNvPr id="44" name="Picture 43"/>
          <p:cNvPicPr/>
          <p:nvPr/>
        </p:nvPicPr>
        <p:blipFill rotWithShape="1">
          <a:blip r:embed="rId2" cstate="print"/>
          <a:srcRect l="33404" t="33285" r="51473" b="38107"/>
          <a:stretch/>
        </p:blipFill>
        <p:spPr bwMode="auto">
          <a:xfrm>
            <a:off x="6228184" y="620688"/>
            <a:ext cx="2915816" cy="31889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5" name="Content Placeholder 2"/>
          <p:cNvSpPr txBox="1">
            <a:spLocks/>
          </p:cNvSpPr>
          <p:nvPr/>
        </p:nvSpPr>
        <p:spPr>
          <a:xfrm>
            <a:off x="5076056" y="2060848"/>
            <a:ext cx="1802524" cy="4096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/>
              <a:t>Ceebot</a:t>
            </a:r>
            <a:endParaRPr lang="en-US" dirty="0" smtClean="0"/>
          </a:p>
        </p:txBody>
      </p:sp>
      <p:pic>
        <p:nvPicPr>
          <p:cNvPr id="46" name="Picture 45"/>
          <p:cNvPicPr/>
          <p:nvPr/>
        </p:nvPicPr>
        <p:blipFill rotWithShape="1">
          <a:blip r:embed="rId3" cstate="print"/>
          <a:srcRect l="35896" t="40711" r="39840" b="33431"/>
          <a:stretch/>
        </p:blipFill>
        <p:spPr bwMode="auto">
          <a:xfrm>
            <a:off x="4788024" y="3861048"/>
            <a:ext cx="4355976" cy="29969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Content Placeholder 2"/>
          <p:cNvSpPr txBox="1">
            <a:spLocks/>
          </p:cNvSpPr>
          <p:nvPr/>
        </p:nvSpPr>
        <p:spPr>
          <a:xfrm>
            <a:off x="3419872" y="6448312"/>
            <a:ext cx="1802524" cy="4096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Lightbot</a:t>
            </a:r>
          </a:p>
        </p:txBody>
      </p:sp>
      <p:pic>
        <p:nvPicPr>
          <p:cNvPr id="20" name="Picture 19"/>
          <p:cNvPicPr/>
          <p:nvPr/>
        </p:nvPicPr>
        <p:blipFill>
          <a:blip r:embed="rId4" cstate="print"/>
          <a:srcRect l="16434" t="22251" r="44919" b="45288"/>
          <a:stretch>
            <a:fillRect/>
          </a:stretch>
        </p:blipFill>
        <p:spPr bwMode="auto">
          <a:xfrm>
            <a:off x="0" y="1268760"/>
            <a:ext cx="4176464" cy="254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16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Training</a:t>
            </a:r>
            <a:r>
              <a:rPr lang="el-GR" dirty="0" smtClean="0"/>
              <a:t>	</a:t>
            </a:r>
            <a:endParaRPr lang="el-GR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/>
          <a:srcRect l="17223" t="22394" r="36417" b="41907"/>
          <a:stretch/>
        </p:blipFill>
        <p:spPr bwMode="auto">
          <a:xfrm>
            <a:off x="251520" y="3140968"/>
            <a:ext cx="2409825" cy="1533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5013176"/>
            <a:ext cx="41434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McGraw Hill</a:t>
            </a:r>
          </a:p>
          <a:p>
            <a:r>
              <a:rPr lang="en-US" dirty="0" smtClean="0"/>
              <a:t>Business Training</a:t>
            </a:r>
          </a:p>
          <a:p>
            <a:r>
              <a:rPr lang="en-US" dirty="0" smtClean="0"/>
              <a:t>Practice Management, Practice Operations</a:t>
            </a:r>
            <a:endParaRPr lang="el-GR" dirty="0"/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/>
          <a:srcRect l="16435" t="23041" r="35708" b="42281"/>
          <a:stretch/>
        </p:blipFill>
        <p:spPr bwMode="auto">
          <a:xfrm>
            <a:off x="2915816" y="3212976"/>
            <a:ext cx="2695575" cy="1515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01558" y="1196752"/>
            <a:ext cx="6342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ΙΒΜ, </a:t>
            </a:r>
            <a:r>
              <a:rPr lang="fr-FR" dirty="0" smtClean="0">
                <a:hlinkClick r:id="rId4"/>
              </a:rPr>
              <a:t>https://www-935.ibm.com/services/us/gbs/gaming/healthcare/</a:t>
            </a:r>
            <a:r>
              <a:rPr lang="el-GR" dirty="0" smtClean="0"/>
              <a:t> 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628800"/>
            <a:ext cx="2750518" cy="154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Υγεία	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8686800" cy="5882208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>
                <a:solidFill>
                  <a:srgbClr val="0070C0"/>
                </a:solidFill>
              </a:rPr>
              <a:t>Για πρόληψη και προώθηση υπεύθυνης συμπεριφοράς</a:t>
            </a:r>
          </a:p>
          <a:p>
            <a:r>
              <a:rPr lang="el-GR" dirty="0" smtClean="0"/>
              <a:t>Π.χ. για χρόνια ασθενείς</a:t>
            </a:r>
          </a:p>
          <a:p>
            <a:r>
              <a:rPr lang="el-GR" dirty="0" smtClean="0"/>
              <a:t>Για πρόληψη παχυσαρκίας</a:t>
            </a:r>
          </a:p>
          <a:p>
            <a:r>
              <a:rPr lang="el-GR" dirty="0" smtClean="0"/>
              <a:t>Αποφυγή εξαρτήσεων</a:t>
            </a:r>
          </a:p>
          <a:p>
            <a:r>
              <a:rPr lang="el-GR" dirty="0" smtClean="0"/>
              <a:t>Αποφυγή ασθενειών που είναι αποτέλεσμα συμπεριφοράς</a:t>
            </a:r>
          </a:p>
          <a:p>
            <a:r>
              <a:rPr lang="el-GR" dirty="0" smtClean="0"/>
              <a:t>Συνδυάζουν </a:t>
            </a:r>
          </a:p>
          <a:p>
            <a:pPr lvl="1"/>
            <a:r>
              <a:rPr lang="el-GR" dirty="0" smtClean="0"/>
              <a:t>Ιατρικές γνώσεις</a:t>
            </a:r>
          </a:p>
          <a:p>
            <a:pPr lvl="1"/>
            <a:r>
              <a:rPr lang="en-US" dirty="0" smtClean="0"/>
              <a:t>Analytics</a:t>
            </a:r>
            <a:endParaRPr lang="el-GR" dirty="0" smtClean="0"/>
          </a:p>
          <a:p>
            <a:pPr lvl="1"/>
            <a:r>
              <a:rPr lang="en-US" dirty="0" err="1" smtClean="0"/>
              <a:t>Gameplay</a:t>
            </a:r>
            <a:endParaRPr lang="en-US" dirty="0" smtClean="0"/>
          </a:p>
          <a:p>
            <a:pPr lvl="1"/>
            <a:r>
              <a:rPr lang="el-GR" dirty="0" smtClean="0"/>
              <a:t>Τεχνική νοημοσύνη</a:t>
            </a:r>
          </a:p>
          <a:p>
            <a:pPr lvl="1"/>
            <a:r>
              <a:rPr lang="en-US" dirty="0" smtClean="0"/>
              <a:t>Incentives </a:t>
            </a:r>
            <a:r>
              <a:rPr lang="el-GR" dirty="0" err="1" smtClean="0"/>
              <a:t>κινητρα</a:t>
            </a:r>
            <a:endParaRPr lang="el-GR" dirty="0" smtClean="0"/>
          </a:p>
          <a:p>
            <a:pPr>
              <a:buNone/>
            </a:pPr>
            <a:endParaRPr lang="el-GR" dirty="0" smtClean="0">
              <a:solidFill>
                <a:srgbClr val="0070C0"/>
              </a:solidFill>
            </a:endParaRPr>
          </a:p>
          <a:p>
            <a:r>
              <a:rPr lang="el-GR" dirty="0" smtClean="0">
                <a:solidFill>
                  <a:srgbClr val="0070C0"/>
                </a:solidFill>
              </a:rPr>
              <a:t>Για εκπαίδευση ιατρικού προσωπικού μέσω  προσομοιώσεων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l-GR" dirty="0" smtClean="0">
                <a:solidFill>
                  <a:srgbClr val="0070C0"/>
                </a:solidFill>
              </a:rPr>
              <a:t>Για διάγνωση σοβαρών ασθενειών</a:t>
            </a:r>
          </a:p>
        </p:txBody>
      </p:sp>
      <p:pic>
        <p:nvPicPr>
          <p:cNvPr id="7" name="Picture 6" descr="Serious Game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01"/>
          <a:stretch>
            <a:fillRect/>
          </a:stretch>
        </p:blipFill>
        <p:spPr bwMode="auto">
          <a:xfrm>
            <a:off x="6858103" y="0"/>
            <a:ext cx="2285897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7495792" y="908720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Dental implants</a:t>
            </a:r>
            <a:endParaRPr lang="el-GR" dirty="0"/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501008"/>
            <a:ext cx="1772582" cy="23254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85837" y="2996952"/>
            <a:ext cx="1758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Manolo’s</a:t>
            </a:r>
            <a:r>
              <a:rPr lang="en-US" dirty="0" smtClean="0"/>
              <a:t> Business Trip</a:t>
            </a:r>
            <a:endParaRPr lang="el-GR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Στρατιωτικές εφαρμογές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TLCTS</a:t>
            </a:r>
          </a:p>
          <a:p>
            <a:endParaRPr lang="el-GR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16832"/>
            <a:ext cx="3888432" cy="367240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16832"/>
            <a:ext cx="4211960" cy="316835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12" y="32038"/>
            <a:ext cx="8229600" cy="11159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Persuasion games</a:t>
            </a:r>
            <a:r>
              <a:rPr lang="el-GR" dirty="0" smtClean="0"/>
              <a:t> </a:t>
            </a:r>
            <a:r>
              <a:rPr lang="el-GR" dirty="0" smtClean="0"/>
              <a:t>– Κοινωνική ενσωμάτωση</a:t>
            </a:r>
            <a:br>
              <a:rPr lang="el-GR" dirty="0" smtClean="0"/>
            </a:br>
            <a:endParaRPr lang="en-GB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1231" y="4077072"/>
            <a:ext cx="5362769" cy="25917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 cstate="print"/>
          <a:srcRect r="40239"/>
          <a:stretch/>
        </p:blipFill>
        <p:spPr>
          <a:xfrm>
            <a:off x="2555776" y="1027263"/>
            <a:ext cx="2552175" cy="237568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052736"/>
            <a:ext cx="1954944" cy="2382163"/>
          </a:xfrm>
          <a:prstGeom prst="rect">
            <a:avLst/>
          </a:prstGeom>
        </p:spPr>
      </p:pic>
      <p:sp>
        <p:nvSpPr>
          <p:cNvPr id="36" name="Content Placeholder 2"/>
          <p:cNvSpPr txBox="1">
            <a:spLocks/>
          </p:cNvSpPr>
          <p:nvPr/>
        </p:nvSpPr>
        <p:spPr>
          <a:xfrm>
            <a:off x="395536" y="3501008"/>
            <a:ext cx="1802524" cy="4096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/>
              <a:t>InLiving</a:t>
            </a:r>
            <a:endParaRPr lang="en-US" dirty="0" smtClean="0"/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2627784" y="3356992"/>
            <a:ext cx="2976212" cy="665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PING</a:t>
            </a:r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7919864" y="3645024"/>
            <a:ext cx="1224136" cy="4096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At Risk</a:t>
            </a:r>
          </a:p>
        </p:txBody>
      </p:sp>
    </p:spTree>
    <p:extLst>
      <p:ext uri="{BB962C8B-B14F-4D97-AF65-F5344CB8AC3E}">
        <p14:creationId xmlns:p14="http://schemas.microsoft.com/office/powerpoint/2010/main" val="31316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Gamification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37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Διαφορετικοί τύποι παιχνιδιών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Χρησιμοποιώντας το σώμα μας </a:t>
            </a:r>
            <a:r>
              <a:rPr lang="en-US" dirty="0" smtClean="0"/>
              <a:t>(body play)</a:t>
            </a:r>
          </a:p>
          <a:p>
            <a:pPr lvl="1"/>
            <a:r>
              <a:rPr lang="el-GR" dirty="0" smtClean="0"/>
              <a:t>Για κανένα συγκεκριμένο λόγο</a:t>
            </a:r>
          </a:p>
          <a:p>
            <a:endParaRPr lang="el-GR" dirty="0"/>
          </a:p>
          <a:p>
            <a:r>
              <a:rPr lang="el-GR" dirty="0" smtClean="0"/>
              <a:t>Με αντικείμενα</a:t>
            </a:r>
          </a:p>
          <a:p>
            <a:pPr lvl="1"/>
            <a:r>
              <a:rPr lang="el-GR" dirty="0" smtClean="0"/>
              <a:t>Χρησιμοποιώντας μπάλες, κλπ.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20833" t="20770" r="52500" b="23846"/>
          <a:stretch/>
        </p:blipFill>
        <p:spPr>
          <a:xfrm>
            <a:off x="6934200" y="-1"/>
            <a:ext cx="2209800" cy="2486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26667" t="28461" r="53333" b="22308"/>
          <a:stretch/>
        </p:blipFill>
        <p:spPr>
          <a:xfrm>
            <a:off x="7162801" y="3888740"/>
            <a:ext cx="19812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9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Gamification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882208"/>
          </a:xfrm>
        </p:spPr>
        <p:txBody>
          <a:bodyPr>
            <a:normAutofit fontScale="85000" lnSpcReduction="20000"/>
          </a:bodyPr>
          <a:lstStyle/>
          <a:p>
            <a:r>
              <a:rPr lang="el-GR" dirty="0" smtClean="0"/>
              <a:t>Πιο ευρύς όρος</a:t>
            </a:r>
          </a:p>
          <a:p>
            <a:endParaRPr lang="el-GR" dirty="0" smtClean="0"/>
          </a:p>
          <a:p>
            <a:r>
              <a:rPr lang="el-GR" dirty="0" smtClean="0"/>
              <a:t>Βάζουμε τα βασικά στοιχεία των παιχνιδιών σε διαδικασίες της πραγματικής ζωής</a:t>
            </a:r>
          </a:p>
          <a:p>
            <a:pPr lvl="1"/>
            <a:r>
              <a:rPr lang="el-GR" b="1" dirty="0" smtClean="0">
                <a:solidFill>
                  <a:srgbClr val="0070C0"/>
                </a:solidFill>
              </a:rPr>
              <a:t>Διασκέδαση</a:t>
            </a:r>
          </a:p>
          <a:p>
            <a:pPr lvl="1"/>
            <a:r>
              <a:rPr lang="el-GR" b="1" dirty="0" smtClean="0">
                <a:solidFill>
                  <a:srgbClr val="0070C0"/>
                </a:solidFill>
              </a:rPr>
              <a:t>Πόντους ή άλλη ανταμοιβή</a:t>
            </a:r>
            <a:endParaRPr lang="en-US" b="1" dirty="0" smtClean="0">
              <a:solidFill>
                <a:srgbClr val="0070C0"/>
              </a:solidFill>
            </a:endParaRPr>
          </a:p>
          <a:p>
            <a:pPr lvl="1"/>
            <a:r>
              <a:rPr lang="el-GR" b="1" dirty="0" smtClean="0">
                <a:solidFill>
                  <a:srgbClr val="0070C0"/>
                </a:solidFill>
              </a:rPr>
              <a:t>Πρόκληση</a:t>
            </a:r>
          </a:p>
          <a:p>
            <a:pPr lvl="1"/>
            <a:r>
              <a:rPr lang="el-GR" b="1" dirty="0">
                <a:solidFill>
                  <a:srgbClr val="0070C0"/>
                </a:solidFill>
              </a:rPr>
              <a:t>Σ</a:t>
            </a:r>
            <a:r>
              <a:rPr lang="el-GR" b="1" dirty="0" smtClean="0">
                <a:solidFill>
                  <a:srgbClr val="0070C0"/>
                </a:solidFill>
              </a:rPr>
              <a:t>υναγωνισμό, ανταγωνισμό</a:t>
            </a:r>
          </a:p>
          <a:p>
            <a:pPr lvl="1"/>
            <a:r>
              <a:rPr lang="el-GR" b="1" dirty="0" smtClean="0">
                <a:solidFill>
                  <a:srgbClr val="0070C0"/>
                </a:solidFill>
              </a:rPr>
              <a:t>Πρόοδο</a:t>
            </a:r>
          </a:p>
          <a:p>
            <a:pPr lvl="1"/>
            <a:r>
              <a:rPr lang="el-GR" b="1" dirty="0">
                <a:solidFill>
                  <a:srgbClr val="0070C0"/>
                </a:solidFill>
              </a:rPr>
              <a:t>Α</a:t>
            </a:r>
            <a:r>
              <a:rPr lang="el-GR" b="1" dirty="0" smtClean="0">
                <a:solidFill>
                  <a:srgbClr val="0070C0"/>
                </a:solidFill>
              </a:rPr>
              <a:t>ίσθηση επιτυχίας</a:t>
            </a:r>
          </a:p>
          <a:p>
            <a:endParaRPr lang="el-GR" dirty="0" smtClean="0"/>
          </a:p>
          <a:p>
            <a:r>
              <a:rPr lang="el-GR" dirty="0" smtClean="0"/>
              <a:t>Αυτό είναι δυνατό μέσα από</a:t>
            </a:r>
          </a:p>
          <a:p>
            <a:pPr lvl="1"/>
            <a:r>
              <a:rPr lang="el-GR" dirty="0" smtClean="0"/>
              <a:t>Ψηφιακά παιγνίδια</a:t>
            </a:r>
          </a:p>
          <a:p>
            <a:pPr lvl="1"/>
            <a:r>
              <a:rPr lang="el-GR" b="1" dirty="0" smtClean="0">
                <a:solidFill>
                  <a:srgbClr val="0070C0"/>
                </a:solidFill>
              </a:rPr>
              <a:t>Κοινότητες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MOOCs</a:t>
            </a:r>
            <a:endParaRPr lang="el-GR" b="1" dirty="0" smtClean="0">
              <a:solidFill>
                <a:srgbClr val="0070C0"/>
              </a:solidFill>
            </a:endParaRP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Learning management systems</a:t>
            </a:r>
          </a:p>
          <a:p>
            <a:pPr lvl="1"/>
            <a:r>
              <a:rPr lang="el-GR" b="1" dirty="0" smtClean="0">
                <a:solidFill>
                  <a:srgbClr val="0070C0"/>
                </a:solidFill>
              </a:rPr>
              <a:t>Τι άλλο?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Σημαντικά πλεονεκτήματα στην επαγγελματική εκπαίδευση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Από πολλούς θεωρείται το μέλλον στην εκπαίδευση επαγγελματικών (</a:t>
            </a:r>
            <a:r>
              <a:rPr lang="en-US" dirty="0" smtClean="0"/>
              <a:t>corporate training)</a:t>
            </a:r>
            <a:endParaRPr lang="el-GR" dirty="0" smtClean="0"/>
          </a:p>
          <a:p>
            <a:pPr lvl="1"/>
            <a:r>
              <a:rPr lang="el-GR" dirty="0" smtClean="0"/>
              <a:t>Πωλήσεις</a:t>
            </a:r>
          </a:p>
          <a:p>
            <a:pPr lvl="1"/>
            <a:r>
              <a:rPr lang="el-GR" dirty="0" smtClean="0"/>
              <a:t>Προγραμματισμό καριέρας</a:t>
            </a:r>
          </a:p>
          <a:p>
            <a:pPr lvl="1"/>
            <a:r>
              <a:rPr lang="el-GR" dirty="0" smtClean="0"/>
              <a:t>Άλλες εργασίες</a:t>
            </a:r>
          </a:p>
          <a:p>
            <a:endParaRPr lang="en-US" dirty="0" smtClean="0"/>
          </a:p>
          <a:p>
            <a:r>
              <a:rPr lang="el-GR" dirty="0" smtClean="0"/>
              <a:t>Μέχρι το 2015 το </a:t>
            </a:r>
            <a:r>
              <a:rPr lang="en-US" dirty="0" smtClean="0"/>
              <a:t>gamification </a:t>
            </a:r>
            <a:r>
              <a:rPr lang="el-GR" dirty="0" smtClean="0"/>
              <a:t>χρησιμοποιείται σε 75% των επιχειρηματικών διαδικασιών </a:t>
            </a:r>
          </a:p>
          <a:p>
            <a:pPr lvl="1"/>
            <a:r>
              <a:rPr lang="el-GR" dirty="0" smtClean="0"/>
              <a:t>Για τις 2000 μεγαλύτερες επιχειρήσεις στον κόσμο το 70% μέχρι το 2014</a:t>
            </a:r>
          </a:p>
          <a:p>
            <a:pPr lvl="1"/>
            <a:r>
              <a:rPr lang="el-GR" dirty="0" smtClean="0"/>
              <a:t>Το 2016 είχε κύκλο εργασιών </a:t>
            </a:r>
            <a:r>
              <a:rPr lang="en-US" dirty="0" smtClean="0"/>
              <a:t>$2.</a:t>
            </a:r>
            <a:r>
              <a:rPr lang="el-GR" dirty="0" smtClean="0"/>
              <a:t>8</a:t>
            </a:r>
            <a:r>
              <a:rPr lang="en-US" dirty="0" smtClean="0"/>
              <a:t>b</a:t>
            </a:r>
          </a:p>
          <a:p>
            <a:endParaRPr lang="el-GR" dirty="0" smtClean="0"/>
          </a:p>
          <a:p>
            <a:endParaRPr lang="el-GR" dirty="0" smtClean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Παράδειγμα </a:t>
            </a:r>
            <a:r>
              <a:rPr lang="en-US" dirty="0" err="1" smtClean="0"/>
              <a:t>Delloite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Delloite</a:t>
            </a:r>
            <a:r>
              <a:rPr lang="en-US" dirty="0" smtClean="0"/>
              <a:t> Leadership Academy</a:t>
            </a:r>
            <a:endParaRPr lang="el-GR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r>
              <a:rPr lang="el-GR" dirty="0" smtClean="0"/>
              <a:t>Έχει 20.000 χρήστες από το 2008</a:t>
            </a:r>
          </a:p>
          <a:p>
            <a:endParaRPr lang="el-GR" dirty="0" smtClean="0"/>
          </a:p>
          <a:p>
            <a:endParaRPr lang="el-GR" dirty="0" smtClean="0"/>
          </a:p>
          <a:p>
            <a:pPr marL="0" indent="0">
              <a:buNone/>
            </a:pPr>
            <a:endParaRPr lang="el-GR" dirty="0" smtClean="0"/>
          </a:p>
          <a:p>
            <a:r>
              <a:rPr lang="en-US" dirty="0" smtClean="0">
                <a:hlinkClick r:id="rId2"/>
              </a:rPr>
              <a:t>http://blogs.hbr.org/2013/01/how-deloitte-made-learning-a-g/</a:t>
            </a:r>
            <a:r>
              <a:rPr lang="en-US" dirty="0" smtClean="0"/>
              <a:t>  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Παράδειγμα </a:t>
            </a:r>
            <a:r>
              <a:rPr lang="en-US" dirty="0" err="1" smtClean="0"/>
              <a:t>Delloite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Πρόσθεσε στο κλασικό </a:t>
            </a:r>
            <a:r>
              <a:rPr lang="en-US" dirty="0" smtClean="0"/>
              <a:t>portal </a:t>
            </a:r>
            <a:r>
              <a:rPr lang="el-GR" dirty="0" smtClean="0"/>
              <a:t>εκπαίδευσης στοιχεία </a:t>
            </a:r>
            <a:r>
              <a:rPr lang="en-US" dirty="0" smtClean="0"/>
              <a:t>gamification</a:t>
            </a:r>
            <a:endParaRPr lang="el-GR" dirty="0" smtClean="0"/>
          </a:p>
          <a:p>
            <a:pPr lvl="1"/>
            <a:r>
              <a:rPr lang="el-GR" dirty="0" smtClean="0"/>
              <a:t>Κλασικές λειτουργίες</a:t>
            </a:r>
            <a:r>
              <a:rPr lang="en-US" dirty="0" smtClean="0"/>
              <a:t>: </a:t>
            </a:r>
            <a:r>
              <a:rPr lang="el-GR" dirty="0" smtClean="0"/>
              <a:t>μαθήματα, </a:t>
            </a:r>
            <a:r>
              <a:rPr lang="en-US" dirty="0" smtClean="0"/>
              <a:t>video</a:t>
            </a:r>
            <a:r>
              <a:rPr lang="el-GR" dirty="0" smtClean="0"/>
              <a:t>, τεστ</a:t>
            </a:r>
          </a:p>
          <a:p>
            <a:pPr lvl="1"/>
            <a:r>
              <a:rPr lang="en-US" dirty="0" smtClean="0"/>
              <a:t>Gamification: </a:t>
            </a:r>
            <a:r>
              <a:rPr lang="el-GR" dirty="0" smtClean="0"/>
              <a:t>ρόλοι, ανταμοιβή, νέα επίπεδα</a:t>
            </a:r>
            <a:r>
              <a:rPr lang="en-US" dirty="0" smtClean="0"/>
              <a:t>, hall of fame</a:t>
            </a:r>
          </a:p>
          <a:p>
            <a:pPr lvl="1"/>
            <a:r>
              <a:rPr lang="el-GR" dirty="0" smtClean="0"/>
              <a:t>Εκπλήξεις </a:t>
            </a:r>
            <a:r>
              <a:rPr lang="en-US" dirty="0" smtClean="0"/>
              <a:t>(snowflake </a:t>
            </a:r>
            <a:r>
              <a:rPr lang="en-US" dirty="0" err="1" smtClean="0"/>
              <a:t>badgets</a:t>
            </a:r>
            <a:r>
              <a:rPr lang="en-US" dirty="0" smtClean="0"/>
              <a:t>)</a:t>
            </a:r>
            <a:r>
              <a:rPr lang="el-GR" dirty="0" smtClean="0"/>
              <a:t> ανταμοιβή που δεν την περιμένουν</a:t>
            </a:r>
          </a:p>
          <a:p>
            <a:endParaRPr lang="el-GR" dirty="0"/>
          </a:p>
          <a:p>
            <a:r>
              <a:rPr lang="el-GR" dirty="0"/>
              <a:t>Η ιδέα είναι να γίνει η μάθηση ενδιαφέρουσα ώστε το προσωπικό να την επιδιώκει και στον ελεύθερο χρόνο </a:t>
            </a:r>
          </a:p>
          <a:p>
            <a:pPr lvl="1"/>
            <a:r>
              <a:rPr lang="el-GR" dirty="0"/>
              <a:t>Π.χ. Κυριακές</a:t>
            </a:r>
          </a:p>
          <a:p>
            <a:pPr lvl="1"/>
            <a:r>
              <a:rPr lang="el-GR" dirty="0"/>
              <a:t>Αντί να βλέπει σειρές ή </a:t>
            </a:r>
            <a:r>
              <a:rPr lang="el-GR" dirty="0" smtClean="0"/>
              <a:t>ποδόσφαιρο</a:t>
            </a:r>
            <a:endParaRPr lang="en-US" dirty="0" smtClean="0"/>
          </a:p>
          <a:p>
            <a:pPr lvl="1"/>
            <a:endParaRPr lang="el-GR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117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Παράδειγμα </a:t>
            </a:r>
            <a:r>
              <a:rPr lang="en-US" dirty="0" err="1" smtClean="0"/>
              <a:t>Delloite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Οι πίνακες με τα ψηλότερα σκορ δεν αποδίδουν</a:t>
            </a:r>
          </a:p>
          <a:p>
            <a:pPr lvl="1"/>
            <a:r>
              <a:rPr lang="el-GR" dirty="0" smtClean="0"/>
              <a:t>Οι λιγότερο καλοί χρήστες ξέρουν ότι ποτέ δεν θα καταφέρουν να μπουν στην κορυφή</a:t>
            </a:r>
          </a:p>
          <a:p>
            <a:endParaRPr lang="en-US" dirty="0" smtClean="0"/>
          </a:p>
          <a:p>
            <a:r>
              <a:rPr lang="el-GR" dirty="0" smtClean="0"/>
              <a:t>Λύση</a:t>
            </a:r>
            <a:r>
              <a:rPr lang="en-US" dirty="0" smtClean="0"/>
              <a:t>: </a:t>
            </a:r>
            <a:r>
              <a:rPr lang="el-GR" dirty="0" smtClean="0"/>
              <a:t>«παράθυρο» μιας εβδομάδας για τη συλλογή «πόντων»</a:t>
            </a:r>
          </a:p>
          <a:p>
            <a:pPr lvl="1"/>
            <a:r>
              <a:rPr lang="el-GR" dirty="0" smtClean="0"/>
              <a:t>Μηδενίζει κάθε εβδομάδα</a:t>
            </a:r>
          </a:p>
          <a:p>
            <a:pPr lvl="1"/>
            <a:r>
              <a:rPr lang="el-GR" dirty="0" smtClean="0"/>
              <a:t>Δίνει πιο μεγάλες ευκαιρίες σε νέους χρήστες να αναδειχθούν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930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Παράδειγμα </a:t>
            </a:r>
            <a:r>
              <a:rPr lang="en-US" dirty="0" err="1" smtClean="0"/>
              <a:t>Delloite</a:t>
            </a:r>
            <a:r>
              <a:rPr lang="en-US" dirty="0" smtClean="0"/>
              <a:t>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Γιατί θεωρείται επιτυχημένο?</a:t>
            </a:r>
          </a:p>
          <a:p>
            <a:endParaRPr lang="el-GR" dirty="0"/>
          </a:p>
          <a:p>
            <a:r>
              <a:rPr lang="el-GR" dirty="0"/>
              <a:t>Αύξησε κατά 37% το αριθμό των χρηστών που επιστρέφουν στον </a:t>
            </a:r>
            <a:r>
              <a:rPr lang="en-US" dirty="0"/>
              <a:t>portal</a:t>
            </a:r>
            <a:r>
              <a:rPr lang="el-GR" dirty="0"/>
              <a:t> κάθε εβδομάδα</a:t>
            </a:r>
          </a:p>
          <a:p>
            <a:endParaRPr lang="el-GR" dirty="0" smtClean="0"/>
          </a:p>
          <a:p>
            <a:r>
              <a:rPr lang="el-GR" dirty="0" smtClean="0"/>
              <a:t>Χρησιμοποιείται από υψηλά κλιμάκια</a:t>
            </a:r>
          </a:p>
          <a:p>
            <a:endParaRPr lang="el-GR" dirty="0"/>
          </a:p>
          <a:p>
            <a:r>
              <a:rPr lang="el-GR" dirty="0" smtClean="0"/>
              <a:t>Έχει συνδεθεί η χρήση με προαγωγές και ικανοποίηση στην εργασία</a:t>
            </a:r>
          </a:p>
        </p:txBody>
      </p:sp>
    </p:spTree>
    <p:extLst>
      <p:ext uri="{BB962C8B-B14F-4D97-AF65-F5344CB8AC3E}">
        <p14:creationId xmlns:p14="http://schemas.microsoft.com/office/powerpoint/2010/main" val="135003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πλατφόρμα της </a:t>
            </a:r>
            <a:r>
              <a:rPr lang="en-US" dirty="0" err="1" smtClean="0"/>
              <a:t>Delloite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450160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Κατηγορίες δραστηριοτήτων</a:t>
            </a:r>
          </a:p>
          <a:p>
            <a:pPr lvl="1"/>
            <a:r>
              <a:rPr lang="el-GR" dirty="0" smtClean="0"/>
              <a:t>Βίντεο</a:t>
            </a:r>
          </a:p>
          <a:p>
            <a:pPr lvl="1"/>
            <a:r>
              <a:rPr lang="el-GR" dirty="0" smtClean="0"/>
              <a:t>Λεπτομερή αρχεία</a:t>
            </a:r>
          </a:p>
          <a:p>
            <a:pPr lvl="1"/>
            <a:r>
              <a:rPr lang="el-GR" dirty="0" smtClean="0"/>
              <a:t>Αυτό-αξιολόγηση</a:t>
            </a:r>
          </a:p>
          <a:p>
            <a:r>
              <a:rPr lang="el-GR" dirty="0" err="1" smtClean="0"/>
              <a:t>Διάδραση</a:t>
            </a:r>
            <a:r>
              <a:rPr lang="el-GR" dirty="0" smtClean="0"/>
              <a:t> χρηστών </a:t>
            </a:r>
          </a:p>
          <a:p>
            <a:pPr lvl="1"/>
            <a:r>
              <a:rPr lang="el-GR" dirty="0" smtClean="0"/>
              <a:t>Ερωτήσεις</a:t>
            </a:r>
          </a:p>
          <a:p>
            <a:pPr lvl="1"/>
            <a:r>
              <a:rPr lang="el-GR" dirty="0" smtClean="0"/>
              <a:t>Σχόλια</a:t>
            </a:r>
          </a:p>
          <a:p>
            <a:pPr lvl="1"/>
            <a:r>
              <a:rPr lang="el-GR" dirty="0" smtClean="0"/>
              <a:t>Ακολουθούν χρήστες και δέχονται πληροφορίες για αυτούς (όπως στο </a:t>
            </a:r>
            <a:r>
              <a:rPr lang="en-US" dirty="0" smtClean="0"/>
              <a:t>Facebook)</a:t>
            </a:r>
            <a:endParaRPr lang="el-GR" dirty="0" smtClean="0"/>
          </a:p>
          <a:p>
            <a:r>
              <a:rPr lang="el-GR" dirty="0" smtClean="0"/>
              <a:t>Σύνδεση με τα κοινωνικά δίκτυα των χρηστών εκτός πλατφόρμας (</a:t>
            </a:r>
            <a:r>
              <a:rPr lang="en-US" dirty="0" smtClean="0"/>
              <a:t>Facebook, </a:t>
            </a:r>
            <a:r>
              <a:rPr lang="en-US" dirty="0" err="1" smtClean="0"/>
              <a:t>Linkedin</a:t>
            </a:r>
            <a:r>
              <a:rPr lang="en-US" dirty="0" smtClean="0"/>
              <a:t>, Twitter)</a:t>
            </a:r>
          </a:p>
          <a:p>
            <a:pPr lvl="1"/>
            <a:r>
              <a:rPr lang="el-GR" dirty="0" smtClean="0"/>
              <a:t>Για λόγους προσωποποίησης (προφίλ, φωτογραφία)</a:t>
            </a:r>
          </a:p>
          <a:p>
            <a:r>
              <a:rPr lang="el-GR" dirty="0" smtClean="0"/>
              <a:t>Από το 2008 έχει 20.000 χρήστες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Ανατροφοδότηση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Παίρνουν </a:t>
            </a:r>
            <a:r>
              <a:rPr lang="en-US" dirty="0" smtClean="0"/>
              <a:t>badges </a:t>
            </a:r>
            <a:r>
              <a:rPr lang="el-GR" dirty="0" smtClean="0"/>
              <a:t>όταν ολοκληρώνουν μια διαδικασία</a:t>
            </a:r>
          </a:p>
          <a:p>
            <a:pPr lvl="1"/>
            <a:r>
              <a:rPr lang="el-GR" dirty="0" smtClean="0"/>
              <a:t>Κάποια είναι «μυστικά» δηλαδή ο χρήστης δεν τα γνωρίζει εξαρχής</a:t>
            </a:r>
          </a:p>
          <a:p>
            <a:endParaRPr lang="el-GR" dirty="0" smtClean="0"/>
          </a:p>
          <a:p>
            <a:r>
              <a:rPr lang="el-GR" dirty="0" smtClean="0"/>
              <a:t>Αυτό είναι ένα στοιχείο έκπληξης που χρησιμοποιείται σαν κίνητρο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990600"/>
          </a:xfrm>
        </p:spPr>
        <p:txBody>
          <a:bodyPr>
            <a:normAutofit/>
          </a:bodyPr>
          <a:lstStyle/>
          <a:p>
            <a:r>
              <a:rPr lang="el-GR" dirty="0" smtClean="0"/>
              <a:t>Πως εφαρμόζεται για μάθηση σε επιχειρήσεις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686800" cy="5638800"/>
          </a:xfrm>
        </p:spPr>
        <p:txBody>
          <a:bodyPr>
            <a:normAutofit lnSpcReduction="10000"/>
          </a:bodyPr>
          <a:lstStyle/>
          <a:p>
            <a:r>
              <a:rPr lang="el-GR" dirty="0" smtClean="0">
                <a:solidFill>
                  <a:srgbClr val="0070C0"/>
                </a:solidFill>
              </a:rPr>
              <a:t>Σύνδεση με τους επιχειρηματικούς στόχους της επιχείρησης</a:t>
            </a:r>
            <a:r>
              <a:rPr lang="el-GR" dirty="0" smtClean="0"/>
              <a:t> 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l-GR" dirty="0" smtClean="0"/>
              <a:t>Π.χ. για να δώσουμε κίνητρο για απόκτηση πτυχίων</a:t>
            </a:r>
          </a:p>
          <a:p>
            <a:endParaRPr lang="el-GR" dirty="0" smtClean="0"/>
          </a:p>
          <a:p>
            <a:r>
              <a:rPr lang="el-GR" dirty="0" smtClean="0"/>
              <a:t>Ποιο είναι το ακροατήριο</a:t>
            </a:r>
          </a:p>
          <a:p>
            <a:pPr lvl="1"/>
            <a:r>
              <a:rPr lang="el-GR" dirty="0" smtClean="0"/>
              <a:t>Προσωπικό</a:t>
            </a:r>
          </a:p>
          <a:p>
            <a:pPr lvl="1"/>
            <a:r>
              <a:rPr lang="el-GR" dirty="0" smtClean="0"/>
              <a:t>Εξωτερικοί συνεργάτες</a:t>
            </a:r>
          </a:p>
          <a:p>
            <a:pPr lvl="1"/>
            <a:r>
              <a:rPr lang="el-GR" dirty="0" smtClean="0"/>
              <a:t>Θέλουμε να μάθουν συγκεκριμένες διαδικασίες?</a:t>
            </a:r>
          </a:p>
          <a:p>
            <a:pPr lvl="1"/>
            <a:r>
              <a:rPr lang="el-GR" dirty="0" smtClean="0"/>
              <a:t>Ή να δημιουργήσουμε ανοιχτές εμπειρίες</a:t>
            </a:r>
          </a:p>
          <a:p>
            <a:endParaRPr lang="el-GR" dirty="0" smtClean="0"/>
          </a:p>
          <a:p>
            <a:r>
              <a:rPr lang="el-GR" dirty="0" smtClean="0"/>
              <a:t>Πώς θα δούμε αν έχει επιτυχία το πρόγραμμα</a:t>
            </a:r>
          </a:p>
          <a:p>
            <a:pPr lvl="1"/>
            <a:r>
              <a:rPr lang="el-GR" dirty="0" smtClean="0"/>
              <a:t>Πόσο συμμετέχουν</a:t>
            </a:r>
          </a:p>
          <a:p>
            <a:pPr lvl="1"/>
            <a:r>
              <a:rPr lang="el-GR" dirty="0" smtClean="0"/>
              <a:t>Πόσοι χρήστες από ψηλά κλιμάκια συμμετέχουν</a:t>
            </a:r>
          </a:p>
          <a:p>
            <a:pPr lvl="1"/>
            <a:r>
              <a:rPr lang="el-GR" dirty="0" smtClean="0"/>
              <a:t>Πόσο ικανοποιημένοι είναι οι χρήστες</a:t>
            </a:r>
          </a:p>
          <a:p>
            <a:pPr lvl="1"/>
            <a:r>
              <a:rPr lang="el-GR" dirty="0" smtClean="0"/>
              <a:t>Σχέση ανάμεσα στη χρήση του συστήματος και προαγωγές</a:t>
            </a:r>
          </a:p>
          <a:p>
            <a:pPr lvl="1"/>
            <a:endParaRPr lang="el-GR" dirty="0" smtClean="0"/>
          </a:p>
          <a:p>
            <a:endParaRPr lang="el-GR" dirty="0"/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Πως μπορούν να χρησιμοποιηθούν για θετικές επιπτώσεις ευρέως</a:t>
            </a:r>
            <a:endParaRPr lang="el-GR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Κοινωνικό παιχνίδι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Για να ενταχθούμε κοινωνικά</a:t>
            </a:r>
          </a:p>
          <a:p>
            <a:endParaRPr lang="el-GR" dirty="0"/>
          </a:p>
          <a:p>
            <a:r>
              <a:rPr lang="el-GR" dirty="0" smtClean="0"/>
              <a:t>Χρειαζόμαστε κοινωνικό παιχνίδι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30833" t="30000" r="29166" b="30000"/>
          <a:stretch/>
        </p:blipFill>
        <p:spPr>
          <a:xfrm>
            <a:off x="5486400" y="4876800"/>
            <a:ext cx="36576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6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Τομείς υποστήριξης από Ε.Ε.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638800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Έρευνα και ανάπτυξη</a:t>
            </a:r>
          </a:p>
          <a:p>
            <a:pPr lvl="1"/>
            <a:r>
              <a:rPr lang="el-GR" dirty="0" smtClean="0"/>
              <a:t>Ανάπτυξη νέων παιχνιδιών για μάθηση</a:t>
            </a:r>
          </a:p>
          <a:p>
            <a:endParaRPr lang="el-GR" dirty="0" smtClean="0"/>
          </a:p>
          <a:p>
            <a:r>
              <a:rPr lang="el-GR" dirty="0" smtClean="0"/>
              <a:t>Χρηματοδότηση </a:t>
            </a:r>
          </a:p>
          <a:p>
            <a:pPr lvl="1"/>
            <a:r>
              <a:rPr lang="el-GR" dirty="0" smtClean="0"/>
              <a:t>Δημόσια ή ιδιωτικά κεφάλαια</a:t>
            </a:r>
          </a:p>
          <a:p>
            <a:endParaRPr lang="el-GR" dirty="0" smtClean="0"/>
          </a:p>
          <a:p>
            <a:r>
              <a:rPr lang="el-GR" dirty="0" smtClean="0"/>
              <a:t>Προώθηση</a:t>
            </a:r>
          </a:p>
          <a:p>
            <a:pPr lvl="1"/>
            <a:r>
              <a:rPr lang="el-GR" dirty="0" smtClean="0"/>
              <a:t>Μέσα από πολλά κανάλια</a:t>
            </a:r>
          </a:p>
          <a:p>
            <a:pPr lvl="1"/>
            <a:r>
              <a:rPr lang="el-GR" dirty="0" smtClean="0"/>
              <a:t>Με συμμετοχή των ενδιαφερομένων ομάδων</a:t>
            </a:r>
          </a:p>
          <a:p>
            <a:endParaRPr lang="el-GR" dirty="0" smtClean="0"/>
          </a:p>
          <a:p>
            <a:r>
              <a:rPr lang="el-GR" dirty="0" smtClean="0"/>
              <a:t>Συνέχεια</a:t>
            </a:r>
          </a:p>
          <a:p>
            <a:pPr lvl="1"/>
            <a:r>
              <a:rPr lang="el-GR" dirty="0" smtClean="0"/>
              <a:t>Τεχνική υποστήριξη</a:t>
            </a:r>
          </a:p>
          <a:p>
            <a:pPr lvl="1"/>
            <a:r>
              <a:rPr lang="el-GR" dirty="0" smtClean="0"/>
              <a:t>Αξιολόγηση</a:t>
            </a:r>
          </a:p>
          <a:p>
            <a:pPr lvl="1"/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Τομείς υποστήριξης από την Ε.Ε.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Σύνδεση βιομηχανίας ψηφιακών παιχνιδιών με χρήστες</a:t>
            </a:r>
          </a:p>
          <a:p>
            <a:endParaRPr lang="el-GR" dirty="0" smtClean="0"/>
          </a:p>
          <a:p>
            <a:r>
              <a:rPr lang="el-GR" dirty="0" smtClean="0"/>
              <a:t>Σύνδεση έρευνας σε παιχνίδια και τομείς (π.χ. μάθηση, υγεία, κλπ)</a:t>
            </a:r>
          </a:p>
          <a:p>
            <a:endParaRPr lang="el-GR" dirty="0" smtClean="0"/>
          </a:p>
          <a:p>
            <a:r>
              <a:rPr lang="el-GR" dirty="0" smtClean="0"/>
              <a:t>Σύνδεση έρευνας με την πράξη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Σχετικά με σχεδιασμό παιχνιδιών</a:t>
            </a:r>
            <a:endParaRPr lang="el-GR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Βασικές ερωτήσεις  σχεδιασμού</a:t>
            </a:r>
            <a:r>
              <a:rPr lang="en-US" dirty="0" smtClean="0"/>
              <a:t> (ref. Fundamentals of game design)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638800"/>
          </a:xfrm>
        </p:spPr>
        <p:txBody>
          <a:bodyPr>
            <a:normAutofit/>
          </a:bodyPr>
          <a:lstStyle/>
          <a:p>
            <a:r>
              <a:rPr lang="en-US" dirty="0" smtClean="0"/>
              <a:t>Player motivation: </a:t>
            </a:r>
            <a:r>
              <a:rPr lang="el-GR" dirty="0" smtClean="0"/>
              <a:t>τι θα πετύχει ο χρήστης? </a:t>
            </a:r>
          </a:p>
          <a:p>
            <a:pPr lvl="1"/>
            <a:r>
              <a:rPr lang="el-GR" dirty="0" smtClean="0"/>
              <a:t>Βοηθά να καταλάβουμε το κοινό μας</a:t>
            </a:r>
          </a:p>
          <a:p>
            <a:pPr lvl="1"/>
            <a:r>
              <a:rPr lang="en-US" dirty="0" smtClean="0"/>
              <a:t>The game is about …</a:t>
            </a:r>
          </a:p>
          <a:p>
            <a:pPr lvl="1"/>
            <a:r>
              <a:rPr lang="en-US" dirty="0" smtClean="0"/>
              <a:t>The game is the experience of being …</a:t>
            </a:r>
          </a:p>
          <a:p>
            <a:pPr lvl="1"/>
            <a:r>
              <a:rPr lang="en-US" dirty="0" smtClean="0"/>
              <a:t>The game teaches</a:t>
            </a:r>
          </a:p>
          <a:p>
            <a:pPr lvl="1"/>
            <a:r>
              <a:rPr lang="en-US" dirty="0" smtClean="0"/>
              <a:t>This game simulates the experience of …</a:t>
            </a:r>
            <a:endParaRPr lang="el-GR" dirty="0" smtClean="0"/>
          </a:p>
          <a:p>
            <a:endParaRPr lang="el-GR" dirty="0" smtClean="0"/>
          </a:p>
          <a:p>
            <a:pPr lvl="1"/>
            <a:endParaRPr lang="el-GR" dirty="0" smtClean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Βασικές ερωτήσεις  σχεδιασμού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638800"/>
          </a:xfrm>
        </p:spPr>
        <p:txBody>
          <a:bodyPr>
            <a:normAutofit/>
          </a:bodyPr>
          <a:lstStyle/>
          <a:p>
            <a:r>
              <a:rPr lang="en-US" dirty="0" smtClean="0"/>
              <a:t>Genre: </a:t>
            </a:r>
            <a:r>
              <a:rPr lang="el-GR" dirty="0" smtClean="0"/>
              <a:t>είδος παιχνιδιού, δηλαδή τι τύπους προκλήσεων θα συναντήσει ο χρήστης</a:t>
            </a:r>
          </a:p>
          <a:p>
            <a:pPr lvl="1"/>
            <a:r>
              <a:rPr lang="en-US" dirty="0" smtClean="0"/>
              <a:t>Shooter games</a:t>
            </a:r>
          </a:p>
          <a:p>
            <a:pPr lvl="1"/>
            <a:r>
              <a:rPr lang="en-US" dirty="0" smtClean="0"/>
              <a:t>Arcade games: </a:t>
            </a:r>
            <a:r>
              <a:rPr lang="el-GR" dirty="0" err="1" smtClean="0"/>
              <a:t>παζλ</a:t>
            </a:r>
            <a:r>
              <a:rPr lang="el-GR" dirty="0" smtClean="0"/>
              <a:t>, αγώνες, μικρές προκλήσεις, συνήθως για λίγους χρήστες</a:t>
            </a:r>
          </a:p>
          <a:p>
            <a:pPr lvl="1"/>
            <a:r>
              <a:rPr lang="en-US" dirty="0" smtClean="0"/>
              <a:t>Platform games: avatar </a:t>
            </a:r>
            <a:r>
              <a:rPr lang="el-GR" dirty="0" smtClean="0"/>
              <a:t>μέσα σε περιβάλλον </a:t>
            </a:r>
            <a:endParaRPr lang="en-US" dirty="0" smtClean="0"/>
          </a:p>
          <a:p>
            <a:pPr lvl="1"/>
            <a:r>
              <a:rPr lang="en-US" dirty="0" smtClean="0"/>
              <a:t>Fighting games</a:t>
            </a:r>
          </a:p>
          <a:p>
            <a:pPr lvl="1"/>
            <a:r>
              <a:rPr lang="en-US" dirty="0" smtClean="0"/>
              <a:t>Strategy games</a:t>
            </a:r>
          </a:p>
          <a:p>
            <a:pPr lvl="1"/>
            <a:r>
              <a:rPr lang="en-US" dirty="0" smtClean="0"/>
              <a:t>Role playing games</a:t>
            </a:r>
          </a:p>
          <a:p>
            <a:pPr lvl="1"/>
            <a:r>
              <a:rPr lang="en-US" dirty="0" smtClean="0"/>
              <a:t>Sports games</a:t>
            </a:r>
          </a:p>
          <a:p>
            <a:pPr lvl="1"/>
            <a:r>
              <a:rPr lang="en-US" dirty="0" smtClean="0"/>
              <a:t>Simulation games</a:t>
            </a:r>
          </a:p>
          <a:p>
            <a:pPr lvl="1"/>
            <a:r>
              <a:rPr lang="en-US" dirty="0" smtClean="0"/>
              <a:t>Adventure games</a:t>
            </a:r>
          </a:p>
          <a:p>
            <a:pPr lvl="1"/>
            <a:r>
              <a:rPr lang="en-US" dirty="0" smtClean="0"/>
              <a:t>Puzzle games</a:t>
            </a:r>
            <a:endParaRPr lang="el-GR" dirty="0" smtClean="0"/>
          </a:p>
          <a:p>
            <a:pPr lvl="1"/>
            <a:endParaRPr lang="el-GR" dirty="0" smtClean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Βασικές ερωτήσεις σχεδιασμού – </a:t>
            </a:r>
            <a:r>
              <a:rPr lang="en-US" dirty="0"/>
              <a:t>Game Mechanics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5536" y="1219200"/>
            <a:ext cx="8496944" cy="493776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Territorial acquisition: </a:t>
            </a:r>
            <a:r>
              <a:rPr lang="el-GR" dirty="0" smtClean="0"/>
              <a:t> </a:t>
            </a:r>
          </a:p>
          <a:p>
            <a:pPr lvl="1"/>
            <a:r>
              <a:rPr lang="en-US" dirty="0" smtClean="0"/>
              <a:t>“zero sum”</a:t>
            </a:r>
            <a:r>
              <a:rPr lang="el-GR" dirty="0" smtClean="0"/>
              <a:t>, υπάρχει συγκεκριμένη ποσότητα από κάτι</a:t>
            </a:r>
          </a:p>
          <a:p>
            <a:pPr lvl="1"/>
            <a:r>
              <a:rPr lang="el-GR" dirty="0" smtClean="0"/>
              <a:t>Ή πρέπει ο χρήστης να ελέγξει μια περιοχή</a:t>
            </a:r>
          </a:p>
          <a:p>
            <a:r>
              <a:rPr lang="en-US" dirty="0" smtClean="0"/>
              <a:t>Prediction: </a:t>
            </a:r>
            <a:endParaRPr lang="el-GR" dirty="0" smtClean="0"/>
          </a:p>
          <a:p>
            <a:pPr lvl="1"/>
            <a:r>
              <a:rPr lang="el-GR" dirty="0" smtClean="0"/>
              <a:t>Ο χρήστης πρέπει να πάρει τη σωστή απόφαση στη σωστή στιγμή</a:t>
            </a:r>
          </a:p>
          <a:p>
            <a:r>
              <a:rPr lang="en-US" dirty="0" smtClean="0"/>
              <a:t>Spatial reasoning:</a:t>
            </a:r>
          </a:p>
          <a:p>
            <a:pPr lvl="1"/>
            <a:r>
              <a:rPr lang="el-GR" dirty="0" smtClean="0"/>
              <a:t>Π.χ. </a:t>
            </a:r>
            <a:r>
              <a:rPr lang="en-US" dirty="0" smtClean="0"/>
              <a:t>Tetris,</a:t>
            </a:r>
            <a:r>
              <a:rPr lang="el-GR" dirty="0" smtClean="0"/>
              <a:t> ο χρήστης πρέπει να σκεφτεί όχι μόνο τι σχήμα βάζει τώρα αλλά τι θα μπορούσε να βάλει</a:t>
            </a:r>
          </a:p>
          <a:p>
            <a:r>
              <a:rPr lang="en-US" dirty="0" smtClean="0"/>
              <a:t>Survival: </a:t>
            </a:r>
            <a:r>
              <a:rPr lang="el-GR" dirty="0" smtClean="0"/>
              <a:t>βασικό ένστικτο του καθένα </a:t>
            </a:r>
            <a:endParaRPr lang="en-US" dirty="0" smtClean="0"/>
          </a:p>
          <a:p>
            <a:r>
              <a:rPr lang="en-US" dirty="0" smtClean="0"/>
              <a:t>Destruction (</a:t>
            </a:r>
            <a:r>
              <a:rPr lang="el-GR" dirty="0" smtClean="0"/>
              <a:t>το αντίθετο της επιβίωσης)</a:t>
            </a:r>
          </a:p>
          <a:p>
            <a:r>
              <a:rPr lang="en-US" dirty="0" smtClean="0"/>
              <a:t>Building : </a:t>
            </a:r>
            <a:r>
              <a:rPr lang="el-GR" dirty="0" smtClean="0"/>
              <a:t>επίσης βασικό ένστικτο </a:t>
            </a:r>
          </a:p>
          <a:p>
            <a:r>
              <a:rPr lang="en-US" dirty="0" smtClean="0"/>
              <a:t>Collection: </a:t>
            </a:r>
            <a:r>
              <a:rPr lang="el-GR" dirty="0" smtClean="0"/>
              <a:t>βάζουμε ίδια πράγματα μαζί</a:t>
            </a:r>
          </a:p>
          <a:p>
            <a:r>
              <a:rPr lang="en-US" dirty="0" smtClean="0"/>
              <a:t>Chasing or evading</a:t>
            </a:r>
            <a:endParaRPr lang="el-GR" dirty="0" smtClean="0"/>
          </a:p>
          <a:p>
            <a:r>
              <a:rPr lang="en-US" dirty="0" smtClean="0"/>
              <a:t>Trading</a:t>
            </a:r>
          </a:p>
          <a:p>
            <a:r>
              <a:rPr lang="en-US" dirty="0" smtClean="0"/>
              <a:t>Race to end</a:t>
            </a:r>
          </a:p>
          <a:p>
            <a:endParaRPr lang="en-US" dirty="0" smtClean="0"/>
          </a:p>
          <a:p>
            <a:endParaRPr lang="el-GR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Βασικές ερωτήσεις σχεδιασμού – </a:t>
            </a:r>
            <a:r>
              <a:rPr lang="en-US" dirty="0" smtClean="0"/>
              <a:t>story and narrative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 smtClean="0"/>
              <a:t>Σχεδιασμός της ιστορίας</a:t>
            </a:r>
          </a:p>
          <a:p>
            <a:endParaRPr lang="el-GR" dirty="0"/>
          </a:p>
          <a:p>
            <a:r>
              <a:rPr lang="el-GR" dirty="0" smtClean="0"/>
              <a:t>Υπάρχουν τεχνικές (   </a:t>
            </a:r>
            <a:r>
              <a:rPr lang="en-US" dirty="0" err="1" smtClean="0"/>
              <a:t>Vogler</a:t>
            </a:r>
            <a:r>
              <a:rPr lang="en-US" dirty="0" smtClean="0"/>
              <a:t>)</a:t>
            </a:r>
          </a:p>
          <a:p>
            <a:pPr lvl="1"/>
            <a:r>
              <a:rPr lang="el-GR" dirty="0" smtClean="0"/>
              <a:t>Ο συνηθισμένος κόσμος</a:t>
            </a:r>
          </a:p>
          <a:p>
            <a:pPr lvl="1"/>
            <a:r>
              <a:rPr lang="el-GR" dirty="0" smtClean="0"/>
              <a:t>Πρόκληση σε περιπέτεια</a:t>
            </a:r>
          </a:p>
          <a:p>
            <a:pPr lvl="1"/>
            <a:r>
              <a:rPr lang="el-GR" dirty="0" smtClean="0"/>
              <a:t>Άρνηση της πρόκλησης</a:t>
            </a:r>
          </a:p>
          <a:p>
            <a:pPr lvl="1"/>
            <a:r>
              <a:rPr lang="el-GR" dirty="0" smtClean="0"/>
              <a:t>Συνάντηση με μέντορα</a:t>
            </a:r>
          </a:p>
          <a:p>
            <a:pPr lvl="1"/>
            <a:r>
              <a:rPr lang="el-GR" dirty="0" smtClean="0"/>
              <a:t>Πέρασμα από την άλλη πλευρά – ο ήρωας αφήνει το συνηθισμένο κόσμο</a:t>
            </a:r>
          </a:p>
          <a:p>
            <a:pPr lvl="1"/>
            <a:r>
              <a:rPr lang="en-US" dirty="0" smtClean="0"/>
              <a:t>Tests</a:t>
            </a:r>
            <a:r>
              <a:rPr lang="el-GR" dirty="0" smtClean="0"/>
              <a:t>, εχθροί, σύμμαχοι</a:t>
            </a:r>
          </a:p>
          <a:p>
            <a:pPr lvl="1"/>
            <a:r>
              <a:rPr lang="el-GR" dirty="0" smtClean="0"/>
              <a:t>Οπισθοδρόμηση</a:t>
            </a:r>
          </a:p>
          <a:p>
            <a:pPr lvl="1"/>
            <a:r>
              <a:rPr lang="el-GR" dirty="0" smtClean="0"/>
              <a:t>Αποκορύφωση πρόκλησης</a:t>
            </a:r>
          </a:p>
          <a:p>
            <a:pPr lvl="1"/>
            <a:r>
              <a:rPr lang="el-GR" dirty="0" smtClean="0"/>
              <a:t>Επιστροφή στο συνηθισμένο κόσμο – ο ήρωας εφαρμόζει αυτά που έμαθε</a:t>
            </a:r>
          </a:p>
        </p:txBody>
      </p:sp>
    </p:spTree>
    <p:extLst>
      <p:ext uri="{BB962C8B-B14F-4D97-AF65-F5344CB8AC3E}">
        <p14:creationId xmlns:p14="http://schemas.microsoft.com/office/powerpoint/2010/main" val="41245361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Βασικές ερωτήσεις σχεδιασμού – στοιχεία τύχης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Για να γίνει το παιχνίδι πιο δίκαιο</a:t>
            </a:r>
          </a:p>
          <a:p>
            <a:endParaRPr lang="el-GR" dirty="0"/>
          </a:p>
          <a:p>
            <a:r>
              <a:rPr lang="el-GR" dirty="0" smtClean="0"/>
              <a:t>Και οι δυνατοί παίκτες να μην κερδίζουν πάντα</a:t>
            </a:r>
          </a:p>
          <a:p>
            <a:endParaRPr lang="el-GR" dirty="0"/>
          </a:p>
          <a:p>
            <a:r>
              <a:rPr lang="el-GR" dirty="0" smtClean="0"/>
              <a:t>Οι αδύνατοι παίκτες να αισθάνονται ότι κέρδισαν, αν και αυτό μπορεί να είναι απλά συνέπεια τύχης</a:t>
            </a:r>
          </a:p>
        </p:txBody>
      </p:sp>
    </p:spTree>
    <p:extLst>
      <p:ext uri="{BB962C8B-B14F-4D97-AF65-F5344CB8AC3E}">
        <p14:creationId xmlns:p14="http://schemas.microsoft.com/office/powerpoint/2010/main" val="42165556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Βασικές ερωτήσεις σχεδιασμού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Θα έχει άδεια ή όχι </a:t>
            </a:r>
          </a:p>
          <a:p>
            <a:r>
              <a:rPr lang="el-GR" dirty="0" smtClean="0"/>
              <a:t>Ποιο είναι το ακροατήριο</a:t>
            </a:r>
          </a:p>
          <a:p>
            <a:r>
              <a:rPr lang="el-GR" dirty="0" smtClean="0"/>
              <a:t>Υπάρχει ανταγωνισμός (δηλαδή παρόμοια παιχνίδια στην αγορά)?</a:t>
            </a:r>
          </a:p>
          <a:p>
            <a:r>
              <a:rPr lang="el-GR" dirty="0" smtClean="0"/>
              <a:t>Ποια είναι τα χαρακτηριστικά που το κάνουν μοναδικό</a:t>
            </a:r>
          </a:p>
          <a:p>
            <a:pPr lvl="1"/>
            <a:r>
              <a:rPr lang="en-US" dirty="0" err="1" smtClean="0"/>
              <a:t>Gameplay</a:t>
            </a:r>
            <a:endParaRPr lang="el-GR" dirty="0" smtClean="0"/>
          </a:p>
          <a:p>
            <a:pPr lvl="1"/>
            <a:r>
              <a:rPr lang="el-GR" dirty="0" smtClean="0"/>
              <a:t>Γραφικά </a:t>
            </a:r>
          </a:p>
          <a:p>
            <a:pPr lvl="1"/>
            <a:r>
              <a:rPr lang="el-GR" dirty="0" smtClean="0"/>
              <a:t>Πλατφόρμα</a:t>
            </a:r>
          </a:p>
          <a:p>
            <a:pPr lvl="1"/>
            <a:r>
              <a:rPr lang="en-US" dirty="0" smtClean="0"/>
              <a:t>On-line, </a:t>
            </a:r>
            <a:r>
              <a:rPr lang="el-GR" dirty="0" smtClean="0"/>
              <a:t>π.χ. </a:t>
            </a:r>
            <a:r>
              <a:rPr lang="en-US" dirty="0" smtClean="0"/>
              <a:t>Multiplayer, communities, missions </a:t>
            </a:r>
            <a:r>
              <a:rPr lang="el-GR" dirty="0" smtClean="0"/>
              <a:t>που τις βρίσκει ο παίκτης μόνο </a:t>
            </a:r>
            <a:r>
              <a:rPr lang="en-US" dirty="0" smtClean="0"/>
              <a:t>on-line </a:t>
            </a:r>
            <a:endParaRPr lang="el-GR" dirty="0" smtClean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Βασικές ερωτήσεις σχεδιασμού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Hardware, </a:t>
            </a:r>
            <a:r>
              <a:rPr lang="el-GR" dirty="0" smtClean="0"/>
              <a:t>πλατφόρμες που υποστηρίζει</a:t>
            </a:r>
            <a:endParaRPr lang="en-US" dirty="0" smtClean="0"/>
          </a:p>
          <a:p>
            <a:r>
              <a:rPr lang="el-GR" dirty="0" smtClean="0"/>
              <a:t>Στόχοι του σχεδιασμού</a:t>
            </a:r>
          </a:p>
          <a:p>
            <a:pPr lvl="1"/>
            <a:r>
              <a:rPr lang="el-GR" dirty="0" smtClean="0"/>
              <a:t>Όχι απλά «διασκέδαση»</a:t>
            </a:r>
          </a:p>
          <a:p>
            <a:pPr lvl="1"/>
            <a:r>
              <a:rPr lang="el-GR" dirty="0" smtClean="0"/>
              <a:t>Π.χ. </a:t>
            </a:r>
            <a:r>
              <a:rPr lang="en-US" dirty="0" smtClean="0"/>
              <a:t>Suspense, </a:t>
            </a:r>
            <a:r>
              <a:rPr lang="el-GR" dirty="0" smtClean="0"/>
              <a:t>ζεστή ιστορία, δυνατότητα κατασκευής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Παιχνίδι με θεατές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Spectator play</a:t>
            </a:r>
          </a:p>
          <a:p>
            <a:endParaRPr lang="en-US" dirty="0"/>
          </a:p>
          <a:p>
            <a:r>
              <a:rPr lang="en-US" dirty="0" smtClean="0"/>
              <a:t>Ritual play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2500" t="22308" r="42500" b="30000"/>
          <a:stretch/>
        </p:blipFill>
        <p:spPr>
          <a:xfrm>
            <a:off x="5029200" y="4503420"/>
            <a:ext cx="41148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7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Από πού παίρνουμε ιδέες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Παίζοντας πολλά παιχνίδια</a:t>
            </a:r>
          </a:p>
          <a:p>
            <a:r>
              <a:rPr lang="el-GR" dirty="0" smtClean="0"/>
              <a:t>Μιλώντας με άλλους σχεδιαστές</a:t>
            </a:r>
          </a:p>
          <a:p>
            <a:r>
              <a:rPr lang="el-GR" dirty="0" smtClean="0"/>
              <a:t>Παντού</a:t>
            </a:r>
            <a:endParaRPr lang="el-GR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ΗΥ516 Σχεδιασμός και ανάπτυξη παιγνίων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Σχεδιασμός παιχνιδιών</a:t>
            </a:r>
          </a:p>
          <a:p>
            <a:r>
              <a:rPr lang="el-GR" dirty="0" smtClean="0"/>
              <a:t>Σχεδιασμός σοβαρών παιχνιδιών</a:t>
            </a:r>
            <a:endParaRPr lang="el-G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κάνει τα παιχνίδι για τον εγκέφαλο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Πολλά, δεν τα γνωρίζουμε όλα</a:t>
            </a:r>
          </a:p>
          <a:p>
            <a:endParaRPr lang="el-GR" dirty="0"/>
          </a:p>
          <a:p>
            <a:r>
              <a:rPr lang="el-GR" dirty="0" smtClean="0"/>
              <a:t>Είναι αντικείμενο  έρευνας</a:t>
            </a:r>
          </a:p>
          <a:p>
            <a:endParaRPr lang="el-GR" dirty="0"/>
          </a:p>
          <a:p>
            <a:r>
              <a:rPr lang="el-GR" dirty="0" smtClean="0"/>
              <a:t>Το τρισδιάστατο παιχνίδι</a:t>
            </a:r>
            <a:r>
              <a:rPr lang="en-US" dirty="0" smtClean="0"/>
              <a:t> </a:t>
            </a:r>
            <a:r>
              <a:rPr lang="el-GR" dirty="0" smtClean="0"/>
              <a:t>ενεργοποιεί την παρεγκεφαλίδα που έχει σχέση με</a:t>
            </a:r>
          </a:p>
          <a:p>
            <a:pPr lvl="1"/>
            <a:r>
              <a:rPr lang="el-GR" dirty="0" smtClean="0"/>
              <a:t>Συντονισμό</a:t>
            </a:r>
          </a:p>
          <a:p>
            <a:pPr lvl="1"/>
            <a:r>
              <a:rPr lang="el-GR" dirty="0" err="1" smtClean="0"/>
              <a:t>Συσχετιζόμενη</a:t>
            </a:r>
            <a:r>
              <a:rPr lang="el-GR" dirty="0"/>
              <a:t> </a:t>
            </a:r>
            <a:r>
              <a:rPr lang="el-GR" dirty="0" smtClean="0"/>
              <a:t>μνήμη</a:t>
            </a:r>
          </a:p>
          <a:p>
            <a:pPr lvl="1"/>
            <a:r>
              <a:rPr lang="el-GR" dirty="0" smtClean="0"/>
              <a:t>Και πολλά άλλα</a:t>
            </a:r>
          </a:p>
          <a:p>
            <a:pPr lvl="1"/>
            <a:r>
              <a:rPr lang="el-GR" dirty="0" smtClean="0"/>
              <a:t>Νευρολογία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4999" t="22308" r="42501" b="30000"/>
          <a:stretch/>
        </p:blipFill>
        <p:spPr>
          <a:xfrm>
            <a:off x="5633884" y="4648200"/>
            <a:ext cx="3510116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1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Κάποια ενδιαφέροντα στοιχεία (</a:t>
            </a:r>
            <a:r>
              <a:rPr lang="en-US" dirty="0" smtClean="0"/>
              <a:t>ref. Challenges for game designers)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Κάποιες έρευνες δείχνουν</a:t>
            </a:r>
          </a:p>
          <a:p>
            <a:endParaRPr lang="el-GR" dirty="0" smtClean="0"/>
          </a:p>
          <a:p>
            <a:r>
              <a:rPr lang="el-GR" dirty="0" smtClean="0"/>
              <a:t>Χειρούργοι που παίζουν παιχνίδια τουλάχιστον 3 ώρες την ημέρα εκτελούν τη λαπαροσκόπηση 27 λεπτά πιο γρήγορα  και κάνουν 37% λιγότερα λάθη</a:t>
            </a:r>
          </a:p>
          <a:p>
            <a:endParaRPr lang="el-GR" dirty="0" smtClean="0"/>
          </a:p>
          <a:p>
            <a:r>
              <a:rPr lang="el-GR" dirty="0" smtClean="0"/>
              <a:t>Τα παιχνίδια προστατεύουν το μυαλό μας από τη γήρανση</a:t>
            </a:r>
          </a:p>
          <a:p>
            <a:endParaRPr lang="el-GR" dirty="0" smtClean="0"/>
          </a:p>
          <a:p>
            <a:r>
              <a:rPr lang="el-GR" dirty="0" smtClean="0"/>
              <a:t>Το 2007 χρησιμοποιήθηκαν</a:t>
            </a:r>
            <a:r>
              <a:rPr lang="en-US" dirty="0" smtClean="0"/>
              <a:t> </a:t>
            </a:r>
            <a:r>
              <a:rPr lang="el-GR" dirty="0" smtClean="0"/>
              <a:t>σε μια έρευνα με μαθητές 1 βήμα πριν εγκαταλείψουν το σχολείο. Η διαδικασία σχεδίασης παιχνιδιών βοήθησε να «επιστρέψουν»</a:t>
            </a:r>
            <a:endParaRPr lang="el-G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solving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NASA JPL</a:t>
            </a:r>
          </a:p>
          <a:p>
            <a:endParaRPr lang="el-GR" dirty="0" smtClean="0"/>
          </a:p>
          <a:p>
            <a:r>
              <a:rPr lang="el-GR" dirty="0" smtClean="0"/>
              <a:t>Έρευνα με νευρολόγο και μηχανικό</a:t>
            </a:r>
          </a:p>
          <a:p>
            <a:endParaRPr lang="el-GR" dirty="0" smtClean="0"/>
          </a:p>
          <a:p>
            <a:r>
              <a:rPr lang="el-GR" dirty="0" smtClean="0"/>
              <a:t>Έδειξε ότι όσοι μαθητές δεν χρησιμοποιούσαν τα χέρια τους (διερεύνηση) δεν μπορούσαν να λύσουν προβλήματα</a:t>
            </a:r>
          </a:p>
          <a:p>
            <a:endParaRPr lang="el-GR" dirty="0"/>
          </a:p>
          <a:p>
            <a:r>
              <a:rPr lang="el-GR" dirty="0" smtClean="0"/>
              <a:t>Για να προσλάβουν τώρα κάποιον για θέση ερευνητή επίλυσης προβλημάτων, πρέπει να έχει κάνει πρακτικά πράγματα νωρίς στη ζωή τους</a:t>
            </a:r>
          </a:p>
          <a:p>
            <a:pPr lvl="1"/>
            <a:r>
              <a:rPr lang="el-GR" dirty="0" smtClean="0"/>
              <a:t>Ανεξαρτήτως του πιο πανεπιστήμιο έχουν τελειώσει</a:t>
            </a:r>
          </a:p>
          <a:p>
            <a:endParaRPr lang="el-GR" dirty="0"/>
          </a:p>
          <a:p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307633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</TotalTime>
  <Words>2099</Words>
  <Application>Microsoft Office PowerPoint</Application>
  <PresentationFormat>On-screen Show (4:3)</PresentationFormat>
  <Paragraphs>462</Paragraphs>
  <Slides>61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Arial Unicode MS</vt:lpstr>
      <vt:lpstr>Arial</vt:lpstr>
      <vt:lpstr>Bookman Old Style</vt:lpstr>
      <vt:lpstr>Calibri</vt:lpstr>
      <vt:lpstr>Cambria</vt:lpstr>
      <vt:lpstr>Gill Sans MT</vt:lpstr>
      <vt:lpstr>Wingdings</vt:lpstr>
      <vt:lpstr>Wingdings 3</vt:lpstr>
      <vt:lpstr>Origin</vt:lpstr>
      <vt:lpstr>Σοβαρά παιχνίδια και gamification</vt:lpstr>
      <vt:lpstr>Game and play</vt:lpstr>
      <vt:lpstr>Το παιχνίδι (Play) βρίσκεται παντού</vt:lpstr>
      <vt:lpstr>Διαφορετικοί τύποι παιχνιδιών</vt:lpstr>
      <vt:lpstr>Κοινωνικό παιχνίδι </vt:lpstr>
      <vt:lpstr>Παιχνίδι με θεατές</vt:lpstr>
      <vt:lpstr>Τι κάνει τα παιχνίδι για τον εγκέφαλο</vt:lpstr>
      <vt:lpstr>Κάποια ενδιαφέροντα στοιχεία (ref. Challenges for game designers)</vt:lpstr>
      <vt:lpstr>Problem solving</vt:lpstr>
      <vt:lpstr>PowerPoint Presentation</vt:lpstr>
      <vt:lpstr>Games (ref. Challenges for game designers) (1)</vt:lpstr>
      <vt:lpstr>Σχεδιασμός για μάθηση (ref. Challenges for game designers) (2)</vt:lpstr>
      <vt:lpstr>PowerPoint Presentation</vt:lpstr>
      <vt:lpstr> Yπάρχουν …</vt:lpstr>
      <vt:lpstr>«Σοβαρά» παιχνίδια</vt:lpstr>
      <vt:lpstr>«Σοβαρά παιχνίδια»</vt:lpstr>
      <vt:lpstr>Άλλοι ορισμοί</vt:lpstr>
      <vt:lpstr>Πλεονεκτήματα στη μάθηση</vt:lpstr>
      <vt:lpstr>Ο σχεδιασμός παιχνιδιού σαν αντικείμενο μάθησης</vt:lpstr>
      <vt:lpstr>Σχετική ερευνητική εργασία</vt:lpstr>
      <vt:lpstr>Πλεονεκτήματα και άλλα χαρακτηριστικά</vt:lpstr>
      <vt:lpstr>Πλεονεκτήματα</vt:lpstr>
      <vt:lpstr>Μεθοδολογίες μάθησης</vt:lpstr>
      <vt:lpstr>Πρότερες τεχνολογίες</vt:lpstr>
      <vt:lpstr>Και κριτική για τα ψηφιακά παιχνίδια</vt:lpstr>
      <vt:lpstr>Η βασική ερώτηση είναι </vt:lpstr>
      <vt:lpstr>Μεθοδολογία μάθησης με ψηφιακά παιχνίδια</vt:lpstr>
      <vt:lpstr>Και σύνδεση μηχανισμών παιχνιδιού με μαθησιακούς στόχους</vt:lpstr>
      <vt:lpstr>Παραδείγματα χρήσης σοβαρών παιχνιδιών σε διάφορους τομείς</vt:lpstr>
      <vt:lpstr>Οι πιο βασικοί τομείς όπου χρησιμοποιούνται σοβαρά παιχνίδια</vt:lpstr>
      <vt:lpstr>EnvKids: περιβαλλοντική εκπαίδευση  http://ohmpro.org/envkids/pilots/Energy_demonstrator.html    </vt:lpstr>
      <vt:lpstr>si-lang: Επικοινωνία σε κοινά γνωστές γλώσσες για επαγγελματικούς σκοπούς</vt:lpstr>
      <vt:lpstr>TALETE: Μαθηματικά και επιστήμες  https://www.youtube.com/watch?v=gYIM8864xMU   </vt:lpstr>
      <vt:lpstr>Παραδείγματα – Προγραμματισμός </vt:lpstr>
      <vt:lpstr>Business Training </vt:lpstr>
      <vt:lpstr>Υγεία </vt:lpstr>
      <vt:lpstr>Στρατιωτικές εφαρμογές</vt:lpstr>
      <vt:lpstr>Persuasion games – Κοινωνική ενσωμάτωση </vt:lpstr>
      <vt:lpstr>Gamification</vt:lpstr>
      <vt:lpstr>Gamification</vt:lpstr>
      <vt:lpstr>Σημαντικά πλεονεκτήματα στην επαγγελματική εκπαίδευση</vt:lpstr>
      <vt:lpstr>Παράδειγμα Delloite</vt:lpstr>
      <vt:lpstr>Παράδειγμα Delloite</vt:lpstr>
      <vt:lpstr>Παράδειγμα Delloite</vt:lpstr>
      <vt:lpstr>Παράδειγμα Delloite </vt:lpstr>
      <vt:lpstr>Η πλατφόρμα της Delloite</vt:lpstr>
      <vt:lpstr>Ανατροφοδότηση</vt:lpstr>
      <vt:lpstr>Πως εφαρμόζεται για μάθηση σε επιχειρήσεις</vt:lpstr>
      <vt:lpstr>Πως μπορούν να χρησιμοποιηθούν για θετικές επιπτώσεις ευρέως</vt:lpstr>
      <vt:lpstr>Τομείς υποστήριξης από Ε.Ε.</vt:lpstr>
      <vt:lpstr>Τομείς υποστήριξης από την Ε.Ε.</vt:lpstr>
      <vt:lpstr>Σχετικά με σχεδιασμό παιχνιδιών</vt:lpstr>
      <vt:lpstr>Βασικές ερωτήσεις  σχεδιασμού (ref. Fundamentals of game design)</vt:lpstr>
      <vt:lpstr>Βασικές ερωτήσεις  σχεδιασμού</vt:lpstr>
      <vt:lpstr>Βασικές ερωτήσεις σχεδιασμού – Game Mechanics</vt:lpstr>
      <vt:lpstr>Βασικές ερωτήσεις σχεδιασμού – story and narrative</vt:lpstr>
      <vt:lpstr>Βασικές ερωτήσεις σχεδιασμού – στοιχεία τύχης</vt:lpstr>
      <vt:lpstr>Βασικές ερωτήσεις σχεδιασμού</vt:lpstr>
      <vt:lpstr>Βασικές ερωτήσεις σχεδιασμού</vt:lpstr>
      <vt:lpstr>Από πού παίρνουμε ιδέες</vt:lpstr>
      <vt:lpstr>ΗΥ516 Σχεδιασμός και ανάπτυξη παιγνίων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Δραστηριότητες Εκμάθηση με Χρήση Τεχνολογίας</dc:title>
  <dc:creator>Htsalapa</dc:creator>
  <cp:lastModifiedBy>Hariklia</cp:lastModifiedBy>
  <cp:revision>191</cp:revision>
  <dcterms:created xsi:type="dcterms:W3CDTF">2011-10-19T11:09:12Z</dcterms:created>
  <dcterms:modified xsi:type="dcterms:W3CDTF">2018-10-18T12:53:57Z</dcterms:modified>
</cp:coreProperties>
</file>