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02"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4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err="1" smtClean="0"/>
            <a:t>βασικέςαρχές</a:t>
          </a:r>
          <a:r>
            <a:rPr lang="el-GR" sz="2000" dirty="0" smtClean="0"/>
            <a:t>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1DA89B0-B600-4ABB-84E8-74FFA29A36CE}" srcId="{820195D1-2DDC-4A21-B47D-7C308E431BD4}" destId="{3F42B49C-6100-476E-8BD5-2C7F94E2AEF9}" srcOrd="0" destOrd="0" parTransId="{E3E4547C-4C8F-4B99-B83C-D7968121224D}" sibTransId="{09410F70-C4DB-4E5C-B1E7-3B656F5FA5A2}"/>
    <dgm:cxn modelId="{FD3EDBBB-699C-4A45-AE2F-793CDE165959}" type="presOf" srcId="{3F42B49C-6100-476E-8BD5-2C7F94E2AEF9}" destId="{5052892C-595F-4392-A483-F42046DE34D5}" srcOrd="0" destOrd="0" presId="urn:microsoft.com/office/officeart/2005/8/layout/vList2"/>
    <dgm:cxn modelId="{8C916600-7DE9-4703-90E5-1715B42F2972}" type="presOf" srcId="{820195D1-2DDC-4A21-B47D-7C308E431BD4}" destId="{1704B955-19DB-468F-89E9-827DDE2D61A5}" srcOrd="0" destOrd="0" presId="urn:microsoft.com/office/officeart/2005/8/layout/vList2"/>
    <dgm:cxn modelId="{9CCB3F84-CC04-4B08-B3F7-CDBFF2906B1A}"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1DA89B0-B600-4ABB-84E8-74FFA29A36CE}" srcId="{820195D1-2DDC-4A21-B47D-7C308E431BD4}" destId="{3F42B49C-6100-476E-8BD5-2C7F94E2AEF9}" srcOrd="0" destOrd="0" parTransId="{E3E4547C-4C8F-4B99-B83C-D7968121224D}" sibTransId="{09410F70-C4DB-4E5C-B1E7-3B656F5FA5A2}"/>
    <dgm:cxn modelId="{CB87B774-A46B-4374-8919-DCF1109B5F20}" type="presOf" srcId="{820195D1-2DDC-4A21-B47D-7C308E431BD4}" destId="{1704B955-19DB-468F-89E9-827DDE2D61A5}" srcOrd="0" destOrd="0" presId="urn:microsoft.com/office/officeart/2005/8/layout/vList2"/>
    <dgm:cxn modelId="{3899087B-3440-4EAA-9D6D-16773272B147}" type="presOf" srcId="{3F42B49C-6100-476E-8BD5-2C7F94E2AEF9}" destId="{5052892C-595F-4392-A483-F42046DE34D5}" srcOrd="0" destOrd="0" presId="urn:microsoft.com/office/officeart/2005/8/layout/vList2"/>
    <dgm:cxn modelId="{DE1CED3B-5BC7-4A81-ABC3-CEC9F16FB76F}"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A7309424-865E-454A-8152-F0D47A36E195}"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E714C395-FF1A-4BAF-B95B-C295DD037B6D}" type="presOf" srcId="{820195D1-2DDC-4A21-B47D-7C308E431BD4}" destId="{1704B955-19DB-468F-89E9-827DDE2D61A5}" srcOrd="0" destOrd="0" presId="urn:microsoft.com/office/officeart/2005/8/layout/vList2"/>
    <dgm:cxn modelId="{85B01BA4-0983-4424-A62D-0C8AEAF94975}"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70BE83-E5F6-45A7-8F3D-C9FD320F7CED}">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F4FD697A-8C92-4A7D-89F1-E4A1D99A9977}" type="parTrans" cxnId="{2C12C6B7-F03B-4DC8-BB78-49E3C466FDD4}">
      <dgm:prSet/>
      <dgm:spPr/>
      <dgm:t>
        <a:bodyPr/>
        <a:lstStyle/>
        <a:p>
          <a:endParaRPr lang="en-US"/>
        </a:p>
      </dgm:t>
    </dgm:pt>
    <dgm:pt modelId="{1AE3E73B-74A3-4ABC-B658-CD109560AA7B}" type="sibTrans" cxnId="{2C12C6B7-F03B-4DC8-BB78-49E3C466FDD4}">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4AB85689-1FA3-4DD1-ACF1-D219753039F0}" type="pres">
      <dgm:prSet presAssocID="{1D70BE83-E5F6-45A7-8F3D-C9FD320F7CED}" presName="parentText" presStyleLbl="node1" presStyleIdx="0" presStyleCnt="1">
        <dgm:presLayoutVars>
          <dgm:chMax val="0"/>
          <dgm:bulletEnabled val="1"/>
        </dgm:presLayoutVars>
      </dgm:prSet>
      <dgm:spPr/>
      <dgm:t>
        <a:bodyPr/>
        <a:lstStyle/>
        <a:p>
          <a:endParaRPr lang="en-US"/>
        </a:p>
      </dgm:t>
    </dgm:pt>
  </dgm:ptLst>
  <dgm:cxnLst>
    <dgm:cxn modelId="{558CB1C3-AF03-4527-BD13-69E5A0EC8CE5}" type="presOf" srcId="{1D70BE83-E5F6-45A7-8F3D-C9FD320F7CED}" destId="{4AB85689-1FA3-4DD1-ACF1-D219753039F0}" srcOrd="0" destOrd="0" presId="urn:microsoft.com/office/officeart/2005/8/layout/vList2"/>
    <dgm:cxn modelId="{18EB937E-3609-4347-8A39-F5A013A8A4D6}" type="presOf" srcId="{820195D1-2DDC-4A21-B47D-7C308E431BD4}" destId="{1704B955-19DB-468F-89E9-827DDE2D61A5}" srcOrd="0" destOrd="0" presId="urn:microsoft.com/office/officeart/2005/8/layout/vList2"/>
    <dgm:cxn modelId="{2C12C6B7-F03B-4DC8-BB78-49E3C466FDD4}" srcId="{820195D1-2DDC-4A21-B47D-7C308E431BD4}" destId="{1D70BE83-E5F6-45A7-8F3D-C9FD320F7CED}" srcOrd="0" destOrd="0" parTransId="{F4FD697A-8C92-4A7D-89F1-E4A1D99A9977}" sibTransId="{1AE3E73B-74A3-4ABC-B658-CD109560AA7B}"/>
    <dgm:cxn modelId="{4DB1BEE7-F570-4397-A442-6C7EC8399B79}" type="presParOf" srcId="{1704B955-19DB-468F-89E9-827DDE2D61A5}" destId="{4AB85689-1FA3-4DD1-ACF1-D219753039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457344F2-3F65-430B-8AFF-61E07F4FA67D}"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4260B134-ED35-4244-8341-2D1F50DACF2E}" type="presOf" srcId="{820195D1-2DDC-4A21-B47D-7C308E431BD4}" destId="{1704B955-19DB-468F-89E9-827DDE2D61A5}" srcOrd="0" destOrd="0" presId="urn:microsoft.com/office/officeart/2005/8/layout/vList2"/>
    <dgm:cxn modelId="{9F9ED9FE-C664-41C1-B80F-85896AC6A9FF}"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1DA89B0-B600-4ABB-84E8-74FFA29A36CE}" srcId="{820195D1-2DDC-4A21-B47D-7C308E431BD4}" destId="{3F42B49C-6100-476E-8BD5-2C7F94E2AEF9}" srcOrd="0" destOrd="0" parTransId="{E3E4547C-4C8F-4B99-B83C-D7968121224D}" sibTransId="{09410F70-C4DB-4E5C-B1E7-3B656F5FA5A2}"/>
    <dgm:cxn modelId="{01458829-FA84-4710-9FCC-7E850B522158}" type="presOf" srcId="{820195D1-2DDC-4A21-B47D-7C308E431BD4}" destId="{1704B955-19DB-468F-89E9-827DDE2D61A5}" srcOrd="0" destOrd="0" presId="urn:microsoft.com/office/officeart/2005/8/layout/vList2"/>
    <dgm:cxn modelId="{0843E210-AEE0-4CCD-8424-4EC430F2156E}" type="presOf" srcId="{3F42B49C-6100-476E-8BD5-2C7F94E2AEF9}" destId="{5052892C-595F-4392-A483-F42046DE34D5}" srcOrd="0" destOrd="0" presId="urn:microsoft.com/office/officeart/2005/8/layout/vList2"/>
    <dgm:cxn modelId="{D8938B8E-59E3-49D0-B4E3-035470460CC4}"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C891061A-C41B-4175-A18D-0053C5DD35D7}" type="presOf" srcId="{820195D1-2DDC-4A21-B47D-7C308E431BD4}" destId="{1704B955-19DB-468F-89E9-827DDE2D61A5}" srcOrd="0" destOrd="0" presId="urn:microsoft.com/office/officeart/2005/8/layout/vList2"/>
    <dgm:cxn modelId="{24EA5410-6F39-40C6-A60C-42FA60BEAE00}"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5FB6C54B-F455-4CFF-A7D5-0F08613D9AFF}"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787758E4-5D75-4C51-8BBE-8FC0BD592310}"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1C01E99C-5A8B-4023-8C05-E2729295B07B}" type="presOf" srcId="{3F42B49C-6100-476E-8BD5-2C7F94E2AEF9}" destId="{5052892C-595F-4392-A483-F42046DE34D5}" srcOrd="0" destOrd="0" presId="urn:microsoft.com/office/officeart/2005/8/layout/vList2"/>
    <dgm:cxn modelId="{9207B09C-FF1C-488E-B543-F728663DF48E}"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8E1F0CB0-0AC3-44C0-9121-E15DA9F30249}"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9F5B7EC4-78F8-4D76-A151-E8AA9E07743A}" type="presOf" srcId="{820195D1-2DDC-4A21-B47D-7C308E431BD4}" destId="{1704B955-19DB-468F-89E9-827DDE2D61A5}" srcOrd="0" destOrd="0" presId="urn:microsoft.com/office/officeart/2005/8/layout/vList2"/>
    <dgm:cxn modelId="{4A470129-8676-46B1-93B8-9D5E52492EE8}"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DF6E7FA3-AB8F-475C-960C-1A1551056ACE}"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F6889533-F115-4C0A-94C0-62EEE46988BD}" type="presOf" srcId="{3F42B49C-6100-476E-8BD5-2C7F94E2AEF9}" destId="{5052892C-595F-4392-A483-F42046DE34D5}" srcOrd="0" destOrd="0" presId="urn:microsoft.com/office/officeart/2005/8/layout/vList2"/>
    <dgm:cxn modelId="{385DFBDC-454E-4F56-AB4A-557839A79024}"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B5D85C47-2FDC-4AC9-BBFD-CB4229CF1026}"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7D7B23EA-7B67-4686-9980-786FFF8DEBF5}" type="presOf" srcId="{3F42B49C-6100-476E-8BD5-2C7F94E2AEF9}" destId="{5052892C-595F-4392-A483-F42046DE34D5}" srcOrd="0" destOrd="0" presId="urn:microsoft.com/office/officeart/2005/8/layout/vList2"/>
    <dgm:cxn modelId="{C4762155-B9E1-457E-B6BF-BD6E0F41CA52}"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B3296466-C2BD-4D08-9D2A-D6B6D06FEBC6}"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E142D077-CF83-4FD2-ACF3-C011AC0ABDE7}" type="presOf" srcId="{3F42B49C-6100-476E-8BD5-2C7F94E2AEF9}" destId="{5052892C-595F-4392-A483-F42046DE34D5}" srcOrd="0" destOrd="0" presId="urn:microsoft.com/office/officeart/2005/8/layout/vList2"/>
    <dgm:cxn modelId="{80A3A154-1E53-49E6-B5B9-EE773736D4BE}"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43622CCE-C6F9-4C69-9A4D-B9D47E3820BB}"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15B7CA99-3E5B-4646-9B1A-32B6643D8AFE}" type="presOf" srcId="{3F42B49C-6100-476E-8BD5-2C7F94E2AEF9}" destId="{5052892C-595F-4392-A483-F42046DE34D5}" srcOrd="0" destOrd="0" presId="urn:microsoft.com/office/officeart/2005/8/layout/vList2"/>
    <dgm:cxn modelId="{0533B974-0F56-4969-804F-26547D9B8048}"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ED9D30E-5DD2-40E3-A7B2-A0B7486A47F0}"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157BD528-223F-4483-AAAC-985074091213}" type="presOf" srcId="{820195D1-2DDC-4A21-B47D-7C308E431BD4}" destId="{1704B955-19DB-468F-89E9-827DDE2D61A5}" srcOrd="0" destOrd="0" presId="urn:microsoft.com/office/officeart/2005/8/layout/vList2"/>
    <dgm:cxn modelId="{4CA48A6F-001E-4EF2-96A7-FE4E608EC491}"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1DA89B0-B600-4ABB-84E8-74FFA29A36CE}" srcId="{820195D1-2DDC-4A21-B47D-7C308E431BD4}" destId="{3F42B49C-6100-476E-8BD5-2C7F94E2AEF9}" srcOrd="0" destOrd="0" parTransId="{E3E4547C-4C8F-4B99-B83C-D7968121224D}" sibTransId="{09410F70-C4DB-4E5C-B1E7-3B656F5FA5A2}"/>
    <dgm:cxn modelId="{AB1F9420-788B-44E3-9058-1E27A7197FB2}" type="presOf" srcId="{820195D1-2DDC-4A21-B47D-7C308E431BD4}" destId="{1704B955-19DB-468F-89E9-827DDE2D61A5}" srcOrd="0" destOrd="0" presId="urn:microsoft.com/office/officeart/2005/8/layout/vList2"/>
    <dgm:cxn modelId="{2E4C4E13-EAFF-4A4F-8E7B-67E58D01A384}" type="presOf" srcId="{3F42B49C-6100-476E-8BD5-2C7F94E2AEF9}" destId="{5052892C-595F-4392-A483-F42046DE34D5}" srcOrd="0" destOrd="0" presId="urn:microsoft.com/office/officeart/2005/8/layout/vList2"/>
    <dgm:cxn modelId="{2B2AF071-7999-40E9-9EF3-CA9DF0293161}"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C9B778C0-C996-4DEE-A92A-F0C9FDCCA34E}"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DFE50104-EAFA-40D3-BA6E-46B3876C0867}" type="presOf" srcId="{3F42B49C-6100-476E-8BD5-2C7F94E2AEF9}" destId="{5052892C-595F-4392-A483-F42046DE34D5}" srcOrd="0" destOrd="0" presId="urn:microsoft.com/office/officeart/2005/8/layout/vList2"/>
    <dgm:cxn modelId="{D28A88D1-7D2B-4F2A-81B7-8617CE846D92}"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11BB50C1-DA12-47BF-AB20-EBC1008D3BE0}"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E4333963-F6B8-4C51-9C3B-847200142ED5}" type="presOf" srcId="{820195D1-2DDC-4A21-B47D-7C308E431BD4}" destId="{1704B955-19DB-468F-89E9-827DDE2D61A5}" srcOrd="0" destOrd="0" presId="urn:microsoft.com/office/officeart/2005/8/layout/vList2"/>
    <dgm:cxn modelId="{97A3D7B9-72DD-4B69-AA49-D3A05E62C8EA}"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DB6C9BA3-7DD9-492A-A71C-292FD20E1473}"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6928BF07-C633-4F22-ADAC-A98B7333F432}" type="presOf" srcId="{820195D1-2DDC-4A21-B47D-7C308E431BD4}" destId="{1704B955-19DB-468F-89E9-827DDE2D61A5}" srcOrd="0" destOrd="0" presId="urn:microsoft.com/office/officeart/2005/8/layout/vList2"/>
    <dgm:cxn modelId="{FF231A49-2E1A-4371-B0AC-D88D4AF55FC9}"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1DA89B0-B600-4ABB-84E8-74FFA29A36CE}" srcId="{820195D1-2DDC-4A21-B47D-7C308E431BD4}" destId="{3F42B49C-6100-476E-8BD5-2C7F94E2AEF9}" srcOrd="0" destOrd="0" parTransId="{E3E4547C-4C8F-4B99-B83C-D7968121224D}" sibTransId="{09410F70-C4DB-4E5C-B1E7-3B656F5FA5A2}"/>
    <dgm:cxn modelId="{78C58524-AF34-42C2-AB2E-D2DDA29494E0}" type="presOf" srcId="{3F42B49C-6100-476E-8BD5-2C7F94E2AEF9}" destId="{5052892C-595F-4392-A483-F42046DE34D5}" srcOrd="0" destOrd="0" presId="urn:microsoft.com/office/officeart/2005/8/layout/vList2"/>
    <dgm:cxn modelId="{7124C23B-5B7D-43CC-82C4-357B59883E9E}" type="presOf" srcId="{820195D1-2DDC-4A21-B47D-7C308E431BD4}" destId="{1704B955-19DB-468F-89E9-827DDE2D61A5}" srcOrd="0" destOrd="0" presId="urn:microsoft.com/office/officeart/2005/8/layout/vList2"/>
    <dgm:cxn modelId="{AB1FDC69-CA3A-4117-8020-36946C8AAF89}"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1F021CA8-B34E-4227-8484-E4BBEBA6E7B1}"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DD1FBF0E-A6DF-4C0C-8AA7-F5A88149D4B9}" type="presOf" srcId="{820195D1-2DDC-4A21-B47D-7C308E431BD4}" destId="{1704B955-19DB-468F-89E9-827DDE2D61A5}" srcOrd="0" destOrd="0" presId="urn:microsoft.com/office/officeart/2005/8/layout/vList2"/>
    <dgm:cxn modelId="{CEF877D0-D845-442A-B53C-3A28E7144351}"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1DA89B0-B600-4ABB-84E8-74FFA29A36CE}" srcId="{820195D1-2DDC-4A21-B47D-7C308E431BD4}" destId="{3F42B49C-6100-476E-8BD5-2C7F94E2AEF9}" srcOrd="0" destOrd="0" parTransId="{E3E4547C-4C8F-4B99-B83C-D7968121224D}" sibTransId="{09410F70-C4DB-4E5C-B1E7-3B656F5FA5A2}"/>
    <dgm:cxn modelId="{55ABB5B1-0D5E-4361-B71C-CBFBEDEA9FE3}" type="presOf" srcId="{820195D1-2DDC-4A21-B47D-7C308E431BD4}" destId="{1704B955-19DB-468F-89E9-827DDE2D61A5}" srcOrd="0" destOrd="0" presId="urn:microsoft.com/office/officeart/2005/8/layout/vList2"/>
    <dgm:cxn modelId="{67861354-AC65-4432-A78F-54A43366B87E}" type="presOf" srcId="{3F42B49C-6100-476E-8BD5-2C7F94E2AEF9}" destId="{5052892C-595F-4392-A483-F42046DE34D5}" srcOrd="0" destOrd="0" presId="urn:microsoft.com/office/officeart/2005/8/layout/vList2"/>
    <dgm:cxn modelId="{02DA20D9-6CFF-489F-8279-891593831B14}"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2</a:t>
          </a:r>
          <a:r>
            <a:rPr lang="el-GR" sz="2000" baseline="30000" dirty="0" smtClean="0"/>
            <a:t>η</a:t>
          </a:r>
          <a:r>
            <a:rPr lang="el-GR" sz="2000" dirty="0" smtClean="0"/>
            <a:t> ενότητα</a:t>
          </a:r>
          <a:r>
            <a:rPr lang="en-US" sz="2000" dirty="0" smtClean="0"/>
            <a:t>: </a:t>
          </a:r>
          <a:r>
            <a:rPr lang="el-GR" sz="2000" dirty="0" smtClean="0"/>
            <a:t>το υπόβαθρο</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43BA097-866C-4FD7-9E22-AD8E17FBC8C2}" type="presOf" srcId="{3F42B49C-6100-476E-8BD5-2C7F94E2AEF9}" destId="{5052892C-595F-4392-A483-F42046DE34D5}" srcOrd="0" destOrd="0" presId="urn:microsoft.com/office/officeart/2005/8/layout/vList2"/>
    <dgm:cxn modelId="{35D92589-3AA7-4871-840C-2D8BD46F1E73}"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18CF0ACB-8CB6-488F-9CAF-7C33BE9D8C95}"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1DA89B0-B600-4ABB-84E8-74FFA29A36CE}" srcId="{820195D1-2DDC-4A21-B47D-7C308E431BD4}" destId="{3F42B49C-6100-476E-8BD5-2C7F94E2AEF9}" srcOrd="0" destOrd="0" parTransId="{E3E4547C-4C8F-4B99-B83C-D7968121224D}" sibTransId="{09410F70-C4DB-4E5C-B1E7-3B656F5FA5A2}"/>
    <dgm:cxn modelId="{2F77B7AA-799B-4154-A693-1BF01712CCA7}" type="presOf" srcId="{3F42B49C-6100-476E-8BD5-2C7F94E2AEF9}" destId="{5052892C-595F-4392-A483-F42046DE34D5}" srcOrd="0" destOrd="0" presId="urn:microsoft.com/office/officeart/2005/8/layout/vList2"/>
    <dgm:cxn modelId="{883A018E-7AA4-4D50-A327-76CDC5991C67}" type="presOf" srcId="{820195D1-2DDC-4A21-B47D-7C308E431BD4}" destId="{1704B955-19DB-468F-89E9-827DDE2D61A5}" srcOrd="0" destOrd="0" presId="urn:microsoft.com/office/officeart/2005/8/layout/vList2"/>
    <dgm:cxn modelId="{39FA5A51-B86C-4437-9838-289691ABB2DA}"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2</a:t>
          </a:r>
          <a:r>
            <a:rPr lang="el-GR" sz="2000" baseline="30000" dirty="0" smtClean="0"/>
            <a:t>η</a:t>
          </a:r>
          <a:r>
            <a:rPr lang="el-GR" sz="2000" dirty="0" smtClean="0"/>
            <a:t> ενότητα</a:t>
          </a:r>
          <a:r>
            <a:rPr lang="en-US" sz="2000" dirty="0" smtClean="0"/>
            <a:t>: </a:t>
          </a:r>
          <a:r>
            <a:rPr lang="el-GR" sz="2000" dirty="0" smtClean="0"/>
            <a:t>το υπόβαθρο</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F7D89377-3B7D-4587-8286-10DB07640A7A}"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B5466310-F7B0-4528-81EC-2C36CE3C2DA6}" type="presOf" srcId="{820195D1-2DDC-4A21-B47D-7C308E431BD4}" destId="{1704B955-19DB-468F-89E9-827DDE2D61A5}" srcOrd="0" destOrd="0" presId="urn:microsoft.com/office/officeart/2005/8/layout/vList2"/>
    <dgm:cxn modelId="{20AEDA8A-5292-4A0E-A983-8C9FB14FB1E1}"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2</a:t>
          </a:r>
          <a:r>
            <a:rPr lang="el-GR" sz="2000" baseline="30000" dirty="0" smtClean="0"/>
            <a:t>η</a:t>
          </a:r>
          <a:r>
            <a:rPr lang="el-GR" sz="2000" dirty="0" smtClean="0"/>
            <a:t> ενότητα</a:t>
          </a:r>
          <a:r>
            <a:rPr lang="en-US" sz="2000" dirty="0" smtClean="0"/>
            <a:t>: </a:t>
          </a:r>
          <a:r>
            <a:rPr lang="el-GR" sz="2000" dirty="0" smtClean="0"/>
            <a:t>το υπόβαθρο</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21DA89B0-B600-4ABB-84E8-74FFA29A36CE}" srcId="{820195D1-2DDC-4A21-B47D-7C308E431BD4}" destId="{3F42B49C-6100-476E-8BD5-2C7F94E2AEF9}" srcOrd="0" destOrd="0" parTransId="{E3E4547C-4C8F-4B99-B83C-D7968121224D}" sibTransId="{09410F70-C4DB-4E5C-B1E7-3B656F5FA5A2}"/>
    <dgm:cxn modelId="{32FDB46C-5A42-408B-A4E4-5EB7785FE9EC}" type="presOf" srcId="{820195D1-2DDC-4A21-B47D-7C308E431BD4}" destId="{1704B955-19DB-468F-89E9-827DDE2D61A5}" srcOrd="0" destOrd="0" presId="urn:microsoft.com/office/officeart/2005/8/layout/vList2"/>
    <dgm:cxn modelId="{7B2143C8-06AC-4279-A404-CDC46BD25AD6}" type="presOf" srcId="{3F42B49C-6100-476E-8BD5-2C7F94E2AEF9}" destId="{5052892C-595F-4392-A483-F42046DE34D5}" srcOrd="0" destOrd="0" presId="urn:microsoft.com/office/officeart/2005/8/layout/vList2"/>
    <dgm:cxn modelId="{C6AF725B-F054-46B4-AD0C-C69BE702B271}"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2</a:t>
          </a:r>
          <a:r>
            <a:rPr lang="el-GR" sz="2000" baseline="30000" dirty="0" smtClean="0"/>
            <a:t>η</a:t>
          </a:r>
          <a:r>
            <a:rPr lang="el-GR" sz="2000" dirty="0" smtClean="0"/>
            <a:t> ενότητα</a:t>
          </a:r>
          <a:r>
            <a:rPr lang="en-US" sz="2000" dirty="0" smtClean="0"/>
            <a:t>: </a:t>
          </a:r>
          <a:r>
            <a:rPr lang="el-GR" sz="2000" dirty="0" smtClean="0"/>
            <a:t>το υπόβαθρο</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custLinFactNeighborX="12037" custLinFactNeighborY="3082">
        <dgm:presLayoutVars>
          <dgm:chMax val="0"/>
          <dgm:bulletEnabled val="1"/>
        </dgm:presLayoutVars>
      </dgm:prSet>
      <dgm:spPr/>
      <dgm:t>
        <a:bodyPr/>
        <a:lstStyle/>
        <a:p>
          <a:endParaRPr lang="en-US"/>
        </a:p>
      </dgm:t>
    </dgm:pt>
  </dgm:ptLst>
  <dgm:cxnLst>
    <dgm:cxn modelId="{21DA89B0-B600-4ABB-84E8-74FFA29A36CE}" srcId="{820195D1-2DDC-4A21-B47D-7C308E431BD4}" destId="{3F42B49C-6100-476E-8BD5-2C7F94E2AEF9}" srcOrd="0" destOrd="0" parTransId="{E3E4547C-4C8F-4B99-B83C-D7968121224D}" sibTransId="{09410F70-C4DB-4E5C-B1E7-3B656F5FA5A2}"/>
    <dgm:cxn modelId="{C296D2ED-B0A7-4454-AB3C-2CDA26CB4D38}" type="presOf" srcId="{3F42B49C-6100-476E-8BD5-2C7F94E2AEF9}" destId="{5052892C-595F-4392-A483-F42046DE34D5}" srcOrd="0" destOrd="0" presId="urn:microsoft.com/office/officeart/2005/8/layout/vList2"/>
    <dgm:cxn modelId="{8C9C9752-C894-4EB8-BB23-79B8A96529A7}" type="presOf" srcId="{820195D1-2DDC-4A21-B47D-7C308E431BD4}" destId="{1704B955-19DB-468F-89E9-827DDE2D61A5}" srcOrd="0" destOrd="0" presId="urn:microsoft.com/office/officeart/2005/8/layout/vList2"/>
    <dgm:cxn modelId="{CE1507D9-7D41-4E1F-A6D6-0DCD7458876E}"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dirty="0" smtClean="0"/>
            <a:t>βασικές</a:t>
          </a:r>
          <a:r>
            <a:rPr lang="el-GR" sz="2000" dirty="0" smtClean="0"/>
            <a:t>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FB15405F-8A2A-4567-862E-A8669221C460}"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BC2B7800-9591-4951-ADCE-C2C01991A8C2}" type="presOf" srcId="{3F42B49C-6100-476E-8BD5-2C7F94E2AEF9}" destId="{5052892C-595F-4392-A483-F42046DE34D5}" srcOrd="0" destOrd="0" presId="urn:microsoft.com/office/officeart/2005/8/layout/vList2"/>
    <dgm:cxn modelId="{65FE07EB-39A0-40EB-BC30-FBB733800E9B}"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DD69BE92-A633-4F0F-A823-0F54EBFD49C6}" type="presOf" srcId="{3F42B49C-6100-476E-8BD5-2C7F94E2AEF9}" destId="{5052892C-595F-4392-A483-F42046DE34D5}" srcOrd="0" destOrd="0" presId="urn:microsoft.com/office/officeart/2005/8/layout/vList2"/>
    <dgm:cxn modelId="{C3FD6BAD-3FD9-47AD-B6CD-06ECD8BFE50C}"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5D233953-A596-4E20-A54D-64D068431965}"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E92B0934-EA04-49FC-B827-F5F851067CA3}" type="presOf" srcId="{820195D1-2DDC-4A21-B47D-7C308E431BD4}" destId="{1704B955-19DB-468F-89E9-827DDE2D61A5}" srcOrd="0" destOrd="0" presId="urn:microsoft.com/office/officeart/2005/8/layout/vList2"/>
    <dgm:cxn modelId="{D56D2AE5-8EF4-41E5-94CE-4CCFAF33F0A7}" type="presOf" srcId="{3F42B49C-6100-476E-8BD5-2C7F94E2AEF9}" destId="{5052892C-595F-4392-A483-F42046DE34D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CF4CC21B-27D6-423A-92A6-04EA167D66A0}"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6F143070-FE02-477A-9F64-DB2D955725BD}" type="presOf" srcId="{3F42B49C-6100-476E-8BD5-2C7F94E2AEF9}" destId="{5052892C-595F-4392-A483-F42046DE34D5}" srcOrd="0" destOrd="0" presId="urn:microsoft.com/office/officeart/2005/8/layout/vList2"/>
    <dgm:cxn modelId="{4C49E877-8AB7-4450-8FA5-F6F81E49663D}"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B865B0BC-95F5-4D1D-A002-C6D7FE977678}"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DCCFB102-5CD8-4A3B-A60B-8DDF225B1B0E}" type="presOf" srcId="{3F42B49C-6100-476E-8BD5-2C7F94E2AEF9}" destId="{5052892C-595F-4392-A483-F42046DE34D5}" srcOrd="0" destOrd="0" presId="urn:microsoft.com/office/officeart/2005/8/layout/vList2"/>
    <dgm:cxn modelId="{CAB5F6A2-0FFB-4F99-8830-5FBC58D38C22}"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C4468D94-24E6-4C42-8208-F387D3408404}"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0195D1-2DDC-4A21-B47D-7C308E431B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2B49C-6100-476E-8BD5-2C7F94E2AEF9}">
      <dgm:prSet custT="1"/>
      <dgm:spPr/>
      <dgm:t>
        <a:bodyPr/>
        <a:lstStyle/>
        <a:p>
          <a:pPr rtl="0"/>
          <a:r>
            <a:rPr lang="el-GR" sz="2000" u="sng" dirty="0" smtClean="0"/>
            <a:t>Εφαρμογές </a:t>
          </a:r>
          <a:r>
            <a:rPr lang="en-US" sz="2000" u="sng" dirty="0" smtClean="0"/>
            <a:t>GIS </a:t>
          </a:r>
          <a:r>
            <a:rPr lang="el-GR" sz="2000" u="sng" dirty="0" smtClean="0"/>
            <a:t>στην αρχαιολογία</a:t>
          </a:r>
          <a:r>
            <a:rPr lang="el-GR" sz="2000" dirty="0" smtClean="0"/>
            <a:t/>
          </a:r>
          <a:br>
            <a:rPr lang="el-GR" sz="2000" dirty="0" smtClean="0"/>
          </a:br>
          <a:r>
            <a:rPr lang="el-GR" sz="2000" dirty="0" smtClean="0"/>
            <a:t>1</a:t>
          </a:r>
          <a:r>
            <a:rPr lang="el-GR" sz="2000" baseline="30000" dirty="0" smtClean="0"/>
            <a:t>η</a:t>
          </a:r>
          <a:r>
            <a:rPr lang="el-GR" sz="2000" dirty="0" smtClean="0"/>
            <a:t> ενότητα</a:t>
          </a:r>
          <a:r>
            <a:rPr lang="en-US" sz="2000" dirty="0" smtClean="0"/>
            <a:t>: </a:t>
          </a:r>
          <a:r>
            <a:rPr lang="el-GR" sz="2000" dirty="0" smtClean="0"/>
            <a:t>βασικές αρχές των </a:t>
          </a:r>
          <a:r>
            <a:rPr lang="en-US" sz="2000" dirty="0" smtClean="0"/>
            <a:t>GIS</a:t>
          </a:r>
          <a:endParaRPr lang="en-US" sz="2000" dirty="0"/>
        </a:p>
      </dgm:t>
    </dgm:pt>
    <dgm:pt modelId="{E3E4547C-4C8F-4B99-B83C-D7968121224D}" type="parTrans" cxnId="{21DA89B0-B600-4ABB-84E8-74FFA29A36CE}">
      <dgm:prSet/>
      <dgm:spPr/>
      <dgm:t>
        <a:bodyPr/>
        <a:lstStyle/>
        <a:p>
          <a:endParaRPr lang="en-US"/>
        </a:p>
      </dgm:t>
    </dgm:pt>
    <dgm:pt modelId="{09410F70-C4DB-4E5C-B1E7-3B656F5FA5A2}" type="sibTrans" cxnId="{21DA89B0-B600-4ABB-84E8-74FFA29A36CE}">
      <dgm:prSet/>
      <dgm:spPr/>
      <dgm:t>
        <a:bodyPr/>
        <a:lstStyle/>
        <a:p>
          <a:endParaRPr lang="en-US"/>
        </a:p>
      </dgm:t>
    </dgm:pt>
    <dgm:pt modelId="{1704B955-19DB-468F-89E9-827DDE2D61A5}" type="pres">
      <dgm:prSet presAssocID="{820195D1-2DDC-4A21-B47D-7C308E431BD4}" presName="linear" presStyleCnt="0">
        <dgm:presLayoutVars>
          <dgm:animLvl val="lvl"/>
          <dgm:resizeHandles val="exact"/>
        </dgm:presLayoutVars>
      </dgm:prSet>
      <dgm:spPr/>
      <dgm:t>
        <a:bodyPr/>
        <a:lstStyle/>
        <a:p>
          <a:endParaRPr lang="en-US"/>
        </a:p>
      </dgm:t>
    </dgm:pt>
    <dgm:pt modelId="{5052892C-595F-4392-A483-F42046DE34D5}" type="pres">
      <dgm:prSet presAssocID="{3F42B49C-6100-476E-8BD5-2C7F94E2AEF9}" presName="parentText" presStyleLbl="node1" presStyleIdx="0" presStyleCnt="1">
        <dgm:presLayoutVars>
          <dgm:chMax val="0"/>
          <dgm:bulletEnabled val="1"/>
        </dgm:presLayoutVars>
      </dgm:prSet>
      <dgm:spPr/>
      <dgm:t>
        <a:bodyPr/>
        <a:lstStyle/>
        <a:p>
          <a:endParaRPr lang="en-US"/>
        </a:p>
      </dgm:t>
    </dgm:pt>
  </dgm:ptLst>
  <dgm:cxnLst>
    <dgm:cxn modelId="{8A518191-F348-4B54-936D-592DB8C91D5E}" type="presOf" srcId="{820195D1-2DDC-4A21-B47D-7C308E431BD4}" destId="{1704B955-19DB-468F-89E9-827DDE2D61A5}" srcOrd="0" destOrd="0" presId="urn:microsoft.com/office/officeart/2005/8/layout/vList2"/>
    <dgm:cxn modelId="{21DA89B0-B600-4ABB-84E8-74FFA29A36CE}" srcId="{820195D1-2DDC-4A21-B47D-7C308E431BD4}" destId="{3F42B49C-6100-476E-8BD5-2C7F94E2AEF9}" srcOrd="0" destOrd="0" parTransId="{E3E4547C-4C8F-4B99-B83C-D7968121224D}" sibTransId="{09410F70-C4DB-4E5C-B1E7-3B656F5FA5A2}"/>
    <dgm:cxn modelId="{92353CBE-EC86-4794-B564-5FF97A8F0F5B}" type="presOf" srcId="{3F42B49C-6100-476E-8BD5-2C7F94E2AEF9}" destId="{5052892C-595F-4392-A483-F42046DE34D5}" srcOrd="0" destOrd="0" presId="urn:microsoft.com/office/officeart/2005/8/layout/vList2"/>
    <dgm:cxn modelId="{8428A0CF-26A6-4E94-BC78-BFE3B0305A52}" type="presParOf" srcId="{1704B955-19DB-468F-89E9-827DDE2D61A5}" destId="{5052892C-595F-4392-A483-F42046DE34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234"/>
          <a:ext cx="7010400" cy="6091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err="1" smtClean="0"/>
            <a:t>βασικέςαρχές</a:t>
          </a:r>
          <a:r>
            <a:rPr lang="el-GR" sz="2000" kern="1200" dirty="0" smtClean="0"/>
            <a:t> των </a:t>
          </a:r>
          <a:r>
            <a:rPr lang="en-US" sz="2000" kern="1200" dirty="0" smtClean="0"/>
            <a:t>GIS</a:t>
          </a:r>
          <a:endParaRPr lang="en-US" sz="2000" kern="1200" dirty="0"/>
        </a:p>
      </dsp:txBody>
      <dsp:txXfrm>
        <a:off x="29735" y="29969"/>
        <a:ext cx="6950930" cy="5496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85689-1FA3-4DD1-ACF1-D219753039F0}">
      <dsp:nvSpPr>
        <dsp:cNvPr id="0" name=""/>
        <dsp:cNvSpPr/>
      </dsp:nvSpPr>
      <dsp:spPr>
        <a:xfrm>
          <a:off x="0" y="5600"/>
          <a:ext cx="8229600" cy="108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53002" y="58602"/>
        <a:ext cx="8123596" cy="9797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106"/>
          <a:ext cx="7848600" cy="487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23781" y="23887"/>
        <a:ext cx="7801038" cy="43958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164"/>
          <a:ext cx="7315200" cy="6394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31214" y="31378"/>
        <a:ext cx="7252772" cy="57700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194"/>
          <a:ext cx="6705600" cy="7155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34931" y="35125"/>
        <a:ext cx="6635738" cy="64571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135"/>
          <a:ext cx="7924800" cy="563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27498" y="27633"/>
        <a:ext cx="7869804" cy="50829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2</a:t>
          </a:r>
          <a:r>
            <a:rPr lang="el-GR" sz="2000" kern="1200" baseline="30000" dirty="0" smtClean="0"/>
            <a:t>η</a:t>
          </a:r>
          <a:r>
            <a:rPr lang="el-GR" sz="2000" kern="1200" dirty="0" smtClean="0"/>
            <a:t> ενότητα</a:t>
          </a:r>
          <a:r>
            <a:rPr lang="en-US" sz="2000" kern="1200" dirty="0" smtClean="0"/>
            <a:t>: </a:t>
          </a:r>
          <a:r>
            <a:rPr lang="el-GR" sz="2000" kern="1200" dirty="0" smtClean="0"/>
            <a:t>το υπόβαθρο</a:t>
          </a:r>
          <a:endParaRPr lang="en-US" sz="2000" kern="1200" dirty="0"/>
        </a:p>
      </dsp:txBody>
      <dsp:txXfrm>
        <a:off x="42036" y="45656"/>
        <a:ext cx="8145528" cy="777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2</a:t>
          </a:r>
          <a:r>
            <a:rPr lang="el-GR" sz="2000" kern="1200" baseline="30000" dirty="0" smtClean="0"/>
            <a:t>η</a:t>
          </a:r>
          <a:r>
            <a:rPr lang="el-GR" sz="2000" kern="1200" dirty="0" smtClean="0"/>
            <a:t> ενότητα</a:t>
          </a:r>
          <a:r>
            <a:rPr lang="en-US" sz="2000" kern="1200" dirty="0" smtClean="0"/>
            <a:t>: </a:t>
          </a:r>
          <a:r>
            <a:rPr lang="el-GR" sz="2000" kern="1200" dirty="0" smtClean="0"/>
            <a:t>το υπόβαθρο</a:t>
          </a:r>
          <a:endParaRPr lang="en-US" sz="2000" kern="1200" dirty="0"/>
        </a:p>
      </dsp:txBody>
      <dsp:txXfrm>
        <a:off x="42036" y="45656"/>
        <a:ext cx="8145528" cy="7770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2</a:t>
          </a:r>
          <a:r>
            <a:rPr lang="el-GR" sz="2000" kern="1200" baseline="30000" dirty="0" smtClean="0"/>
            <a:t>η</a:t>
          </a:r>
          <a:r>
            <a:rPr lang="el-GR" sz="2000" kern="1200" dirty="0" smtClean="0"/>
            <a:t> ενότητα</a:t>
          </a:r>
          <a:r>
            <a:rPr lang="en-US" sz="2000" kern="1200" dirty="0" smtClean="0"/>
            <a:t>: </a:t>
          </a:r>
          <a:r>
            <a:rPr lang="el-GR" sz="2000" kern="1200" dirty="0" smtClean="0"/>
            <a:t>το υπόβαθρο</a:t>
          </a:r>
          <a:endParaRPr lang="en-US" sz="2000" kern="1200" dirty="0"/>
        </a:p>
      </dsp:txBody>
      <dsp:txXfrm>
        <a:off x="42036" y="45656"/>
        <a:ext cx="8145528" cy="77704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7241"/>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2</a:t>
          </a:r>
          <a:r>
            <a:rPr lang="el-GR" sz="2000" kern="1200" baseline="30000" dirty="0" smtClean="0"/>
            <a:t>η</a:t>
          </a:r>
          <a:r>
            <a:rPr lang="el-GR" sz="2000" kern="1200" dirty="0" smtClean="0"/>
            <a:t> ενότητα</a:t>
          </a:r>
          <a:r>
            <a:rPr lang="en-US" sz="2000" kern="1200" dirty="0" smtClean="0"/>
            <a:t>: </a:t>
          </a:r>
          <a:r>
            <a:rPr lang="el-GR" sz="2000" kern="1200" dirty="0" smtClean="0"/>
            <a:t>το υπόβαθρο</a:t>
          </a:r>
          <a:endParaRPr lang="en-US" sz="2000" kern="1200" dirty="0"/>
        </a:p>
      </dsp:txBody>
      <dsp:txXfrm>
        <a:off x="42036" y="49277"/>
        <a:ext cx="8145528"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16491"/>
          <a:ext cx="82296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l-GR" sz="2100" u="sng" kern="1200" dirty="0" smtClean="0"/>
            <a:t>Εφαρμογές </a:t>
          </a:r>
          <a:r>
            <a:rPr lang="en-US" sz="2100" u="sng" kern="1200" dirty="0" smtClean="0"/>
            <a:t>GIS </a:t>
          </a:r>
          <a:r>
            <a:rPr lang="el-GR" sz="2100" u="sng" kern="1200" dirty="0" smtClean="0"/>
            <a:t>στην αρχαιολογία</a:t>
          </a:r>
          <a:r>
            <a:rPr lang="el-GR" sz="2100" kern="1200" dirty="0" smtClean="0"/>
            <a:t/>
          </a:r>
          <a:br>
            <a:rPr lang="el-GR" sz="2100" kern="1200" dirty="0" smtClean="0"/>
          </a:br>
          <a:r>
            <a:rPr lang="el-GR" sz="2100" kern="1200" dirty="0" smtClean="0"/>
            <a:t>1</a:t>
          </a:r>
          <a:r>
            <a:rPr lang="el-GR" sz="2100" kern="1200" baseline="30000" dirty="0" smtClean="0"/>
            <a:t>η</a:t>
          </a:r>
          <a:r>
            <a:rPr lang="el-GR" sz="2100" kern="1200" dirty="0" smtClean="0"/>
            <a:t> ενότητα</a:t>
          </a:r>
          <a:r>
            <a:rPr lang="en-US" sz="2100" kern="1200" dirty="0" smtClean="0"/>
            <a:t>: </a:t>
          </a:r>
          <a:r>
            <a:rPr lang="el-GR" sz="2100" kern="1200" dirty="0" smtClean="0"/>
            <a:t>βασικές αρχές των </a:t>
          </a:r>
          <a:r>
            <a:rPr lang="en-US" sz="2100" kern="1200" dirty="0" smtClean="0"/>
            <a:t>GIS</a:t>
          </a:r>
          <a:endParaRPr lang="en-US" sz="2100" kern="1200" dirty="0"/>
        </a:p>
      </dsp:txBody>
      <dsp:txXfrm>
        <a:off x="40780" y="57271"/>
        <a:ext cx="8148040" cy="753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135"/>
          <a:ext cx="7696200" cy="563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27498" y="27633"/>
        <a:ext cx="7641204" cy="5082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892C-595F-4392-A483-F42046DE34D5}">
      <dsp:nvSpPr>
        <dsp:cNvPr id="0" name=""/>
        <dsp:cNvSpPr/>
      </dsp:nvSpPr>
      <dsp:spPr>
        <a:xfrm>
          <a:off x="0" y="3620"/>
          <a:ext cx="8229600"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dsp:txBody>
      <dsp:txXfrm>
        <a:off x="42036" y="45656"/>
        <a:ext cx="8145528" cy="7770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7903D-2111-452E-8C15-AF964216E986}" type="datetimeFigureOut">
              <a:rPr lang="en-US" smtClean="0"/>
              <a:t>3/21/2016</a:t>
            </a:fld>
            <a:endParaRPr lang="en-US"/>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F4A21-CF64-40B6-BFFF-B0DA2082E5DE}" type="slidenum">
              <a:rPr lang="en-US" smtClean="0"/>
              <a:t>‹#›</a:t>
            </a:fld>
            <a:endParaRPr lang="en-US"/>
          </a:p>
        </p:txBody>
      </p:sp>
    </p:spTree>
    <p:extLst>
      <p:ext uri="{BB962C8B-B14F-4D97-AF65-F5344CB8AC3E}">
        <p14:creationId xmlns:p14="http://schemas.microsoft.com/office/powerpoint/2010/main" val="117001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16A170-6F97-431D-A0B8-5D9F65D76082}"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5DC6E06C-3675-45BA-82C0-A0B66BDAF8CF}" type="datetimeFigureOut">
              <a:rPr lang="en-US" smtClean="0"/>
              <a:t>3/21/2016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214764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5DC6E06C-3675-45BA-82C0-A0B66BDAF8CF}" type="datetimeFigureOut">
              <a:rPr lang="en-US" smtClean="0"/>
              <a:t>3/21/2016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369285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5DC6E06C-3675-45BA-82C0-A0B66BDAF8CF}" type="datetimeFigureOut">
              <a:rPr lang="en-US" smtClean="0"/>
              <a:t>3/21/2016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187309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5DC6E06C-3675-45BA-82C0-A0B66BDAF8CF}" type="datetimeFigureOut">
              <a:rPr lang="en-US" smtClean="0"/>
              <a:t>3/21/2016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266887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DC6E06C-3675-45BA-82C0-A0B66BDAF8CF}" type="datetimeFigureOut">
              <a:rPr lang="en-US" smtClean="0"/>
              <a:t>3/21/2016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400178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5DC6E06C-3675-45BA-82C0-A0B66BDAF8CF}" type="datetimeFigureOut">
              <a:rPr lang="en-US" smtClean="0"/>
              <a:t>3/21/2016</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42435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5DC6E06C-3675-45BA-82C0-A0B66BDAF8CF}" type="datetimeFigureOut">
              <a:rPr lang="en-US" smtClean="0"/>
              <a:t>3/21/2016</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390430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5DC6E06C-3675-45BA-82C0-A0B66BDAF8CF}" type="datetimeFigureOut">
              <a:rPr lang="en-US" smtClean="0"/>
              <a:t>3/21/2016</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85417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DC6E06C-3675-45BA-82C0-A0B66BDAF8CF}" type="datetimeFigureOut">
              <a:rPr lang="en-US" smtClean="0"/>
              <a:t>3/21/2016</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369891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DC6E06C-3675-45BA-82C0-A0B66BDAF8CF}" type="datetimeFigureOut">
              <a:rPr lang="en-US" smtClean="0"/>
              <a:t>3/21/2016</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190267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DC6E06C-3675-45BA-82C0-A0B66BDAF8CF}" type="datetimeFigureOut">
              <a:rPr lang="en-US" smtClean="0"/>
              <a:t>3/21/2016</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83B1365B-BC7B-4D11-AD35-E2A3D7DA9746}" type="slidenum">
              <a:rPr lang="en-US" smtClean="0"/>
              <a:t>‹#›</a:t>
            </a:fld>
            <a:endParaRPr lang="en-US"/>
          </a:p>
        </p:txBody>
      </p:sp>
    </p:spTree>
    <p:extLst>
      <p:ext uri="{BB962C8B-B14F-4D97-AF65-F5344CB8AC3E}">
        <p14:creationId xmlns:p14="http://schemas.microsoft.com/office/powerpoint/2010/main" val="284448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6E06C-3675-45BA-82C0-A0B66BDAF8CF}" type="datetimeFigureOut">
              <a:rPr lang="en-US" smtClean="0"/>
              <a:t>3/21/2016</a:t>
            </a:fld>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1365B-BC7B-4D11-AD35-E2A3D7DA9746}" type="slidenum">
              <a:rPr lang="en-US" smtClean="0"/>
              <a:t>‹#›</a:t>
            </a:fld>
            <a:endParaRPr lang="en-US"/>
          </a:p>
        </p:txBody>
      </p:sp>
    </p:spTree>
    <p:extLst>
      <p:ext uri="{BB962C8B-B14F-4D97-AF65-F5344CB8AC3E}">
        <p14:creationId xmlns:p14="http://schemas.microsoft.com/office/powerpoint/2010/main" val="1253537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gif"/><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4.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5.gif"/><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6.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7.xml"/><Relationship Id="rId7" Type="http://schemas.openxmlformats.org/officeDocument/2006/relationships/image" Target="../media/image17.pn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diagramLayout" Target="../diagrams/layout18.xml"/><Relationship Id="rId7" Type="http://schemas.openxmlformats.org/officeDocument/2006/relationships/image" Target="../media/image19.gif"/><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1.gif"/><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2.jpe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4.jpeg"/><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5.gif"/><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6.jpe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7.jpeg"/><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8.jpeg"/><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diagramLayout" Target="../diagrams/layout27.xml"/><Relationship Id="rId7" Type="http://schemas.openxmlformats.org/officeDocument/2006/relationships/image" Target="../media/image29.gif"/><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4.png"/><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30.xml"/><Relationship Id="rId7" Type="http://schemas.openxmlformats.org/officeDocument/2006/relationships/image" Target="../media/image35.png"/><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7.png"/><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7.jpeg"/><Relationship Id="rId4" Type="http://schemas.openxmlformats.org/officeDocument/2006/relationships/diagramLayout" Target="../diagrams/layout5.xml"/><Relationship Id="rId9"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gif"/><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gif"/><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8.xml"/><Relationship Id="rId7" Type="http://schemas.openxmlformats.org/officeDocument/2006/relationships/image" Target="../media/image10.gif"/><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91135771"/>
              </p:ext>
            </p:extLst>
          </p:nvPr>
        </p:nvGraphicFramePr>
        <p:xfrm>
          <a:off x="457200" y="0"/>
          <a:ext cx="70104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4294967295"/>
          </p:nvPr>
        </p:nvSpPr>
        <p:spPr>
          <a:xfrm>
            <a:off x="0" y="609600"/>
            <a:ext cx="5638800" cy="3200400"/>
          </a:xfrm>
        </p:spPr>
        <p:txBody>
          <a:bodyPr>
            <a:normAutofit fontScale="70000" lnSpcReduction="20000"/>
          </a:bodyPr>
          <a:lstStyle/>
          <a:p>
            <a:pPr>
              <a:lnSpc>
                <a:spcPct val="120000"/>
              </a:lnSpc>
              <a:buNone/>
            </a:pPr>
            <a:r>
              <a:rPr lang="el-GR" sz="2000" dirty="0" smtClean="0"/>
              <a:t>	</a:t>
            </a:r>
            <a:r>
              <a:rPr lang="en-US" sz="2900" dirty="0" smtClean="0"/>
              <a:t>T</a:t>
            </a:r>
            <a:r>
              <a:rPr lang="el-GR" sz="2900" dirty="0" smtClean="0"/>
              <a:t>α </a:t>
            </a:r>
            <a:r>
              <a:rPr lang="en-US" sz="2900" dirty="0" smtClean="0"/>
              <a:t>GIS </a:t>
            </a:r>
            <a:r>
              <a:rPr lang="el-GR" sz="2900" dirty="0" smtClean="0"/>
              <a:t>είναι ένα σύστημα για την εισαγωγή, αποθήκευση, αναζήτηση, ανάλυση και απεικόνιση γεωγραφικών δεδομένων. Προέρχονται από τα πρώτα αυτοματοποιημένα συστήματα ψηφιακής χαρτογράφησης της δεκαετίας του 1960 που, όπως και τα διανυσματικά </a:t>
            </a:r>
            <a:r>
              <a:rPr lang="en-US" sz="2900" dirty="0" smtClean="0"/>
              <a:t>GIS, </a:t>
            </a:r>
            <a:r>
              <a:rPr lang="el-GR" sz="2900" dirty="0" smtClean="0"/>
              <a:t>βασίζονταν στα σημεία, τις γραμμές και τα πολύγωνα για να αποδώσουν γραφικά μια γεωγραφική οντότητα, όπως και στην έννοια των θεματικών στρωμάτων</a:t>
            </a:r>
          </a:p>
        </p:txBody>
      </p:sp>
      <p:pic>
        <p:nvPicPr>
          <p:cNvPr id="6" name="Picture 5" descr="GUID-7F01D767-C0AA-4949-B4F1-B527012F2AAA-web.png"/>
          <p:cNvPicPr>
            <a:picLocks noChangeAspect="1"/>
          </p:cNvPicPr>
          <p:nvPr/>
        </p:nvPicPr>
        <p:blipFill>
          <a:blip r:embed="rId7" cstate="print"/>
          <a:stretch>
            <a:fillRect/>
          </a:stretch>
        </p:blipFill>
        <p:spPr>
          <a:xfrm>
            <a:off x="5620342" y="1143001"/>
            <a:ext cx="3037487" cy="2895600"/>
          </a:xfrm>
          <a:prstGeom prst="rect">
            <a:avLst/>
          </a:prstGeom>
        </p:spPr>
      </p:pic>
      <p:pic>
        <p:nvPicPr>
          <p:cNvPr id="8" name="Picture 7" descr="GUID-5BD98316-8BF4-430C-BA24-F47EFF8BF66D-web.png"/>
          <p:cNvPicPr>
            <a:picLocks noChangeAspect="1"/>
          </p:cNvPicPr>
          <p:nvPr/>
        </p:nvPicPr>
        <p:blipFill>
          <a:blip r:embed="rId8" cstate="print"/>
          <a:stretch>
            <a:fillRect/>
          </a:stretch>
        </p:blipFill>
        <p:spPr>
          <a:xfrm>
            <a:off x="933258" y="3733800"/>
            <a:ext cx="3381947" cy="3124200"/>
          </a:xfrm>
          <a:prstGeom prst="rect">
            <a:avLst/>
          </a:prstGeom>
        </p:spPr>
      </p:pic>
      <p:sp>
        <p:nvSpPr>
          <p:cNvPr id="10" name="Rectangle 9"/>
          <p:cNvSpPr/>
          <p:nvPr/>
        </p:nvSpPr>
        <p:spPr>
          <a:xfrm>
            <a:off x="4495800" y="4419600"/>
            <a:ext cx="4267200" cy="2031325"/>
          </a:xfrm>
          <a:prstGeom prst="rect">
            <a:avLst/>
          </a:prstGeom>
        </p:spPr>
        <p:txBody>
          <a:bodyPr wrap="square">
            <a:spAutoFit/>
          </a:bodyPr>
          <a:lstStyle/>
          <a:p>
            <a:pPr>
              <a:buNone/>
            </a:pPr>
            <a:r>
              <a:rPr lang="el-GR" dirty="0" smtClean="0"/>
              <a:t>Στα </a:t>
            </a:r>
            <a:r>
              <a:rPr lang="en-US" dirty="0" smtClean="0"/>
              <a:t>GIS</a:t>
            </a:r>
            <a:r>
              <a:rPr lang="el-GR" dirty="0" smtClean="0"/>
              <a:t> κάθε θεματικό στρώμα αποτελεί και ένα ξεχωριστό σύνολο γεωγραφικών δεδομένων (</a:t>
            </a:r>
            <a:r>
              <a:rPr lang="en-US" dirty="0" smtClean="0"/>
              <a:t>datasets). T</a:t>
            </a:r>
            <a:r>
              <a:rPr lang="el-GR" dirty="0" smtClean="0"/>
              <a:t>α </a:t>
            </a:r>
            <a:r>
              <a:rPr lang="en-US" dirty="0" smtClean="0"/>
              <a:t>datasets </a:t>
            </a:r>
            <a:r>
              <a:rPr lang="el-GR" dirty="0" smtClean="0"/>
              <a:t>περιέχουν κοινά αντικείμενα  (π.χ. ποτάμια, δρόμους, εικόνες)</a:t>
            </a:r>
            <a:r>
              <a:rPr lang="en-US" dirty="0" smtClean="0"/>
              <a:t> </a:t>
            </a:r>
            <a:r>
              <a:rPr lang="el-GR" dirty="0" smtClean="0"/>
              <a:t>και είναι η αρχή της οργάνωσης ενός χάρτη </a:t>
            </a:r>
            <a:r>
              <a:rPr lang="en-US" dirty="0" smtClean="0"/>
              <a:t>GIS</a:t>
            </a:r>
          </a:p>
          <a:p>
            <a:pPr>
              <a:buNone/>
            </a:pPr>
            <a:r>
              <a:rPr lang="en-US" dirty="0" smtClean="0"/>
              <a:t> </a:t>
            </a:r>
            <a:endParaRPr lang="el-GR" dirty="0" smtClean="0"/>
          </a:p>
        </p:txBody>
      </p:sp>
    </p:spTree>
    <p:extLst>
      <p:ext uri="{BB962C8B-B14F-4D97-AF65-F5344CB8AC3E}">
        <p14:creationId xmlns:p14="http://schemas.microsoft.com/office/powerpoint/2010/main" val="258040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atabase.jpg"/>
          <p:cNvPicPr>
            <a:picLocks noChangeAspect="1"/>
          </p:cNvPicPr>
          <p:nvPr/>
        </p:nvPicPr>
        <p:blipFill>
          <a:blip r:embed="rId7" cstate="print"/>
          <a:stretch>
            <a:fillRect/>
          </a:stretch>
        </p:blipFill>
        <p:spPr>
          <a:xfrm>
            <a:off x="2362200" y="1214596"/>
            <a:ext cx="6477000" cy="5643404"/>
          </a:xfrm>
          <a:prstGeom prst="rect">
            <a:avLst/>
          </a:prstGeom>
        </p:spPr>
      </p:pic>
      <p:sp>
        <p:nvSpPr>
          <p:cNvPr id="6" name="TextBox 5"/>
          <p:cNvSpPr txBox="1"/>
          <p:nvPr/>
        </p:nvSpPr>
        <p:spPr>
          <a:xfrm>
            <a:off x="304800" y="2286000"/>
            <a:ext cx="2133600" cy="923330"/>
          </a:xfrm>
          <a:prstGeom prst="rect">
            <a:avLst/>
          </a:prstGeom>
          <a:noFill/>
        </p:spPr>
        <p:txBody>
          <a:bodyPr wrap="square" rtlCol="0">
            <a:spAutoFit/>
          </a:bodyPr>
          <a:lstStyle/>
          <a:p>
            <a:r>
              <a:rPr lang="el-GR" dirty="0" smtClean="0"/>
              <a:t>Παράδειγμα μιας σχεσιακής βάσης δεδομένων</a:t>
            </a:r>
            <a:endParaRPr lang="en-US" dirty="0"/>
          </a:p>
        </p:txBody>
      </p:sp>
    </p:spTree>
    <p:extLst>
      <p:ext uri="{BB962C8B-B14F-4D97-AF65-F5344CB8AC3E}">
        <p14:creationId xmlns:p14="http://schemas.microsoft.com/office/powerpoint/2010/main" val="981881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3400" y="1225689"/>
            <a:ext cx="7543800" cy="5355312"/>
          </a:xfrm>
          <a:prstGeom prst="rect">
            <a:avLst/>
          </a:prstGeom>
          <a:noFill/>
        </p:spPr>
        <p:txBody>
          <a:bodyPr wrap="square" rtlCol="0">
            <a:spAutoFit/>
          </a:bodyPr>
          <a:lstStyle/>
          <a:p>
            <a:r>
              <a:rPr lang="el-GR" dirty="0" smtClean="0"/>
              <a:t>Οι ερωτήσεις (</a:t>
            </a:r>
            <a:r>
              <a:rPr lang="en-US" dirty="0" smtClean="0"/>
              <a:t>queries)</a:t>
            </a:r>
            <a:r>
              <a:rPr lang="el-GR" dirty="0" smtClean="0"/>
              <a:t> που θέτουμε</a:t>
            </a:r>
            <a:r>
              <a:rPr lang="en-US" dirty="0" smtClean="0"/>
              <a:t> </a:t>
            </a:r>
            <a:r>
              <a:rPr lang="el-GR" dirty="0" smtClean="0"/>
              <a:t>στις σχεσιακές βάσεις δεδομένων μπορεί να είναι περιγραφικές (</a:t>
            </a:r>
            <a:r>
              <a:rPr lang="en-US" dirty="0" smtClean="0"/>
              <a:t>attribute) </a:t>
            </a:r>
            <a:r>
              <a:rPr lang="el-GR" dirty="0" smtClean="0"/>
              <a:t>ή τοπολογικές. Π.χ. στον προηγούμενο πίνακα μπορούμε να βρούμε με εντολή </a:t>
            </a:r>
            <a:r>
              <a:rPr lang="en-US" dirty="0" smtClean="0"/>
              <a:t>SQL </a:t>
            </a:r>
            <a:r>
              <a:rPr lang="el-GR" dirty="0" smtClean="0"/>
              <a:t>ποιές αρχαιολογικές θέσεις έχουν έκταση μικρότερη των 5000 μ2 ή σε ποιές αρχαιολογικές θέσεις βρέθηκαν χείλη οστράκων. Τοπολογικές ερωτήσεις αφορούν τη γεωμετρική σχέση μεταξύ 2 ή περισσότερων οντοτήτων. Π.χ. σε ένα χάρτη με αρχαιολογικές θέσεις μπορούμε να βρούμε ποιές θέσεις (σημείο) βρίσκονται μέσα στα όρια ενός νομού (πολύγωνο) ή ποιές θέσεις βρίσκονται σε απόσταση έως 1 χλμ από μια οδό, και να απεικονίσουμε τα αποτελέσματα. </a:t>
            </a:r>
          </a:p>
          <a:p>
            <a:endParaRPr lang="el-GR" dirty="0" smtClean="0"/>
          </a:p>
          <a:p>
            <a:r>
              <a:rPr lang="el-GR" dirty="0" smtClean="0"/>
              <a:t>Η κατηγοριοποίηση</a:t>
            </a:r>
            <a:r>
              <a:rPr lang="en-US" dirty="0" smtClean="0"/>
              <a:t> </a:t>
            </a:r>
            <a:r>
              <a:rPr lang="el-GR" dirty="0" smtClean="0"/>
              <a:t>των δεδομένων (</a:t>
            </a:r>
            <a:r>
              <a:rPr lang="en-US" dirty="0" smtClean="0"/>
              <a:t>data classification) </a:t>
            </a:r>
            <a:r>
              <a:rPr lang="el-GR" dirty="0" smtClean="0"/>
              <a:t>συνίσταται στην ομαδοποίησή τους με βάση ποιοτικά ή ποσοτικά χαρακτηριστικά. Οι ποιοτικές κατηγοριοποιήσεις γίνονται βάσει περιγραφικών χαρακτηριστικών (π.χ. η κατηγοριοποίηση των αρχαιολογικών θέσεων σε οικισμούς, πύργους, δεξαμενές, κρήνες κλπ ή και κατά χρονικές περιόδους). Οι ποσοτικές κατηγοριοποιήσεις γίνονται βάσει αριθμών (π.χ. η διασπορά κεραμεικής σε μια περιοχή μπορεί να κατηγοριοποιηθεί σε 3 κατηγορίες</a:t>
            </a:r>
            <a:r>
              <a:rPr lang="en-US" dirty="0" smtClean="0"/>
              <a:t>: </a:t>
            </a:r>
            <a:r>
              <a:rPr lang="el-GR" dirty="0" smtClean="0"/>
              <a:t>υψηλή πυκνότητα (πάνω από 4 όστρακα ανά μ2), μέτρια πυκνότητα (2-4 όστρακα) και χαμηλή πυκνότητα (κάτω από 2 όστρακα). </a:t>
            </a:r>
            <a:endParaRPr lang="en-US" dirty="0"/>
          </a:p>
        </p:txBody>
      </p:sp>
    </p:spTree>
    <p:extLst>
      <p:ext uri="{BB962C8B-B14F-4D97-AF65-F5344CB8AC3E}">
        <p14:creationId xmlns:p14="http://schemas.microsoft.com/office/powerpoint/2010/main" val="3529028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09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1502689"/>
            <a:ext cx="8153400" cy="4247317"/>
          </a:xfrm>
          <a:prstGeom prst="rect">
            <a:avLst/>
          </a:prstGeom>
          <a:noFill/>
        </p:spPr>
        <p:txBody>
          <a:bodyPr wrap="square" rtlCol="0">
            <a:spAutoFit/>
          </a:bodyPr>
          <a:lstStyle/>
          <a:p>
            <a:pPr>
              <a:buFont typeface="Arial" pitchFamily="34" charset="0"/>
              <a:buChar char="•"/>
            </a:pPr>
            <a:r>
              <a:rPr lang="en-US" dirty="0" smtClean="0"/>
              <a:t> To </a:t>
            </a:r>
            <a:r>
              <a:rPr lang="en-US" dirty="0" err="1" smtClean="0"/>
              <a:t>ArcGIS</a:t>
            </a:r>
            <a:r>
              <a:rPr lang="en-US" dirty="0" smtClean="0"/>
              <a:t> </a:t>
            </a:r>
            <a:r>
              <a:rPr lang="el-GR" dirty="0" smtClean="0"/>
              <a:t>της Ε</a:t>
            </a:r>
            <a:r>
              <a:rPr lang="en-US" dirty="0" smtClean="0"/>
              <a:t>SRI  (Environmental Systems Research Institute) </a:t>
            </a:r>
            <a:r>
              <a:rPr lang="el-GR" dirty="0" smtClean="0"/>
              <a:t>περιλαμβάνει 3 εφαρμογές που μας επιτρέπουν να κτίσουμε ολοκληρωμένα γεωγραφικά συστήματα πληροφοριών: τον Α</a:t>
            </a:r>
            <a:r>
              <a:rPr lang="en-US" dirty="0" err="1" smtClean="0"/>
              <a:t>rcMap</a:t>
            </a:r>
            <a:r>
              <a:rPr lang="el-GR" dirty="0" smtClean="0"/>
              <a:t>, τον Α</a:t>
            </a:r>
            <a:r>
              <a:rPr lang="en-US" dirty="0" err="1" smtClean="0"/>
              <a:t>rcCatalog</a:t>
            </a:r>
            <a:r>
              <a:rPr lang="el-GR" dirty="0" smtClean="0"/>
              <a:t>, και το </a:t>
            </a:r>
            <a:endParaRPr lang="en-US" dirty="0" smtClean="0"/>
          </a:p>
          <a:p>
            <a:r>
              <a:rPr lang="en-US" dirty="0" err="1" smtClean="0"/>
              <a:t>ArcToolbox</a:t>
            </a:r>
            <a:r>
              <a:rPr lang="el-GR" dirty="0" smtClean="0"/>
              <a:t>. </a:t>
            </a:r>
          </a:p>
          <a:p>
            <a:pPr>
              <a:buFont typeface="Arial" pitchFamily="34" charset="0"/>
              <a:buChar char="•"/>
            </a:pPr>
            <a:r>
              <a:rPr lang="el-GR" dirty="0" smtClean="0"/>
              <a:t> Ο Α</a:t>
            </a:r>
            <a:r>
              <a:rPr lang="en-US" dirty="0" err="1" smtClean="0"/>
              <a:t>rcMap</a:t>
            </a:r>
            <a:r>
              <a:rPr lang="en-US" dirty="0" smtClean="0"/>
              <a:t> </a:t>
            </a:r>
            <a:r>
              <a:rPr lang="el-GR" dirty="0" smtClean="0"/>
              <a:t>είναι η βασική εφαρμογή για την κατασκευή και την επεξεργασία του χάρτη και την ανάλυση των χωρικών δεδομένων. Λειτουργεί στη βάση των </a:t>
            </a:r>
            <a:r>
              <a:rPr lang="en-US" dirty="0" smtClean="0"/>
              <a:t>layers</a:t>
            </a:r>
            <a:r>
              <a:rPr lang="el-GR" dirty="0" smtClean="0"/>
              <a:t> με την εξής </a:t>
            </a:r>
            <a:r>
              <a:rPr lang="en-US" dirty="0" smtClean="0"/>
              <a:t>default </a:t>
            </a:r>
            <a:r>
              <a:rPr lang="el-GR" dirty="0" smtClean="0"/>
              <a:t>σειρά: </a:t>
            </a:r>
            <a:r>
              <a:rPr lang="en-US" dirty="0" smtClean="0"/>
              <a:t>polygons</a:t>
            </a:r>
            <a:r>
              <a:rPr lang="el-GR" dirty="0" smtClean="0"/>
              <a:t> (στη βάση), </a:t>
            </a:r>
            <a:r>
              <a:rPr lang="en-US" dirty="0" smtClean="0"/>
              <a:t>lines</a:t>
            </a:r>
            <a:r>
              <a:rPr lang="el-GR" dirty="0" smtClean="0"/>
              <a:t> και </a:t>
            </a:r>
            <a:r>
              <a:rPr lang="en-US" dirty="0" smtClean="0"/>
              <a:t>points</a:t>
            </a:r>
            <a:r>
              <a:rPr lang="el-GR" dirty="0" smtClean="0"/>
              <a:t> (στη κορφή). </a:t>
            </a:r>
          </a:p>
          <a:p>
            <a:pPr>
              <a:buFont typeface="Arial" pitchFamily="34" charset="0"/>
              <a:buChar char="•"/>
            </a:pPr>
            <a:r>
              <a:rPr lang="en-US" dirty="0" smtClean="0"/>
              <a:t> O </a:t>
            </a:r>
            <a:r>
              <a:rPr lang="en-US" dirty="0" err="1" smtClean="0"/>
              <a:t>ArcCatalog</a:t>
            </a:r>
            <a:r>
              <a:rPr lang="en-US" dirty="0" smtClean="0"/>
              <a:t> </a:t>
            </a:r>
            <a:r>
              <a:rPr lang="el-GR" dirty="0" smtClean="0"/>
              <a:t>μας επιτρέπει να οργανώνουμε και να διαχειριζόμαστε τα γεωγραφικά δεδομένα, και λειτουργεί στη βάση ενός δέντρου (</a:t>
            </a:r>
            <a:r>
              <a:rPr lang="en-US" dirty="0" smtClean="0"/>
              <a:t>Catalog tree</a:t>
            </a:r>
            <a:r>
              <a:rPr lang="el-GR" dirty="0" smtClean="0"/>
              <a:t>).</a:t>
            </a:r>
          </a:p>
          <a:p>
            <a:pPr>
              <a:buFont typeface="Arial" pitchFamily="34" charset="0"/>
              <a:buChar char="•"/>
            </a:pPr>
            <a:r>
              <a:rPr lang="el-GR" dirty="0" smtClean="0"/>
              <a:t> Το </a:t>
            </a:r>
            <a:r>
              <a:rPr lang="en-US" dirty="0" err="1" smtClean="0"/>
              <a:t>ArcToolbox</a:t>
            </a:r>
            <a:r>
              <a:rPr lang="en-US" dirty="0" smtClean="0"/>
              <a:t> </a:t>
            </a:r>
            <a:r>
              <a:rPr lang="el-GR" dirty="0" smtClean="0"/>
              <a:t>περιέχει πολλά εργαλεία για γεω-επεξεργασία (</a:t>
            </a:r>
            <a:r>
              <a:rPr lang="en-US" dirty="0" err="1" smtClean="0"/>
              <a:t>geoprocessing</a:t>
            </a:r>
            <a:r>
              <a:rPr lang="en-US" dirty="0" smtClean="0"/>
              <a:t>), </a:t>
            </a:r>
            <a:r>
              <a:rPr lang="el-GR" dirty="0" smtClean="0"/>
              <a:t>δηλαδή αυτοματοποίηση των λειτουργιών του </a:t>
            </a:r>
            <a:r>
              <a:rPr lang="en-US" dirty="0" smtClean="0"/>
              <a:t>GIS</a:t>
            </a:r>
            <a:r>
              <a:rPr lang="el-GR" dirty="0" smtClean="0"/>
              <a:t> </a:t>
            </a:r>
            <a:r>
              <a:rPr lang="en-US" dirty="0" smtClean="0"/>
              <a:t>(</a:t>
            </a:r>
            <a:r>
              <a:rPr lang="el-GR" dirty="0" smtClean="0"/>
              <a:t>π.χ. μοντελοποίηση και ανάλυση σύνθετων χωρικών σχέσεων). Κατά την γεωεπεξεργασία οι πληροφορίες αντλούνται από τις υπάρχουσες βάσεις δεδομένων και τα αποτελέσματα των αναλύσεων αποθηκεύονται σε νέες βάσεις δεδομένων. </a:t>
            </a:r>
          </a:p>
          <a:p>
            <a:pPr>
              <a:buFont typeface="Arial" pitchFamily="34" charset="0"/>
              <a:buChar char="•"/>
            </a:pPr>
            <a:endParaRPr lang="en-US" dirty="0" smtClean="0"/>
          </a:p>
        </p:txBody>
      </p:sp>
      <p:pic>
        <p:nvPicPr>
          <p:cNvPr id="7" name="Picture 6" descr="simple_flowchart.gif"/>
          <p:cNvPicPr>
            <a:picLocks noChangeAspect="1"/>
          </p:cNvPicPr>
          <p:nvPr/>
        </p:nvPicPr>
        <p:blipFill>
          <a:blip r:embed="rId7" cstate="print"/>
          <a:stretch>
            <a:fillRect/>
          </a:stretch>
        </p:blipFill>
        <p:spPr>
          <a:xfrm>
            <a:off x="1295400" y="5791200"/>
            <a:ext cx="5740400" cy="861060"/>
          </a:xfrm>
          <a:prstGeom prst="rect">
            <a:avLst/>
          </a:prstGeom>
        </p:spPr>
      </p:pic>
    </p:spTree>
    <p:extLst>
      <p:ext uri="{BB962C8B-B14F-4D97-AF65-F5344CB8AC3E}">
        <p14:creationId xmlns:p14="http://schemas.microsoft.com/office/powerpoint/2010/main" val="417384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09600" y="1981200"/>
            <a:ext cx="7772400" cy="4247317"/>
          </a:xfrm>
          <a:prstGeom prst="rect">
            <a:avLst/>
          </a:prstGeom>
          <a:noFill/>
        </p:spPr>
        <p:txBody>
          <a:bodyPr wrap="square" rtlCol="0">
            <a:spAutoFit/>
          </a:bodyPr>
          <a:lstStyle/>
          <a:p>
            <a:pPr>
              <a:buFont typeface="Arial" pitchFamily="34" charset="0"/>
              <a:buChar char="•"/>
            </a:pPr>
            <a:r>
              <a:rPr lang="en-US" dirty="0" smtClean="0"/>
              <a:t> </a:t>
            </a:r>
            <a:r>
              <a:rPr lang="el-GR" dirty="0" smtClean="0"/>
              <a:t> Βάση του </a:t>
            </a:r>
            <a:r>
              <a:rPr lang="en-US" dirty="0" err="1" smtClean="0"/>
              <a:t>ArcGIS</a:t>
            </a:r>
            <a:r>
              <a:rPr lang="en-US" dirty="0" smtClean="0"/>
              <a:t> </a:t>
            </a:r>
            <a:r>
              <a:rPr lang="el-GR" dirty="0" smtClean="0"/>
              <a:t>είναι τα </a:t>
            </a:r>
            <a:r>
              <a:rPr lang="en-US" u="sng" dirty="0" err="1" smtClean="0"/>
              <a:t>coverages</a:t>
            </a:r>
            <a:r>
              <a:rPr lang="en-US" dirty="0" smtClean="0"/>
              <a:t> </a:t>
            </a:r>
            <a:r>
              <a:rPr lang="el-GR" dirty="0" smtClean="0"/>
              <a:t>και τα </a:t>
            </a:r>
            <a:r>
              <a:rPr lang="en-US" u="sng" dirty="0" err="1" smtClean="0"/>
              <a:t>shapefiles</a:t>
            </a:r>
            <a:r>
              <a:rPr lang="el-GR" dirty="0" smtClean="0"/>
              <a:t>. Τα </a:t>
            </a:r>
            <a:r>
              <a:rPr lang="en-US" dirty="0" err="1" smtClean="0"/>
              <a:t>coverages</a:t>
            </a:r>
            <a:r>
              <a:rPr lang="en-US" dirty="0" smtClean="0"/>
              <a:t> </a:t>
            </a:r>
            <a:r>
              <a:rPr lang="el-GR" dirty="0" smtClean="0"/>
              <a:t>είναι γεωσχεσιακά μοντέλα δεδομένων που περιέχουν και τα </a:t>
            </a:r>
          </a:p>
          <a:p>
            <a:r>
              <a:rPr lang="el-GR" dirty="0" smtClean="0"/>
              <a:t>χωρικά και τα περιγραφικά δεδομένα των γεωγραφικών </a:t>
            </a:r>
          </a:p>
          <a:p>
            <a:r>
              <a:rPr lang="el-GR" dirty="0" smtClean="0"/>
              <a:t>χαρακτηριστικών. </a:t>
            </a:r>
            <a:r>
              <a:rPr lang="el-GR" dirty="0"/>
              <a:t>Τα </a:t>
            </a:r>
            <a:r>
              <a:rPr lang="en-US" dirty="0"/>
              <a:t>coverages </a:t>
            </a:r>
            <a:r>
              <a:rPr lang="el-GR" dirty="0"/>
              <a:t>ορίζονται από </a:t>
            </a:r>
            <a:endParaRPr lang="el-GR" dirty="0" smtClean="0"/>
          </a:p>
          <a:p>
            <a:r>
              <a:rPr lang="el-GR" dirty="0" smtClean="0"/>
              <a:t>περισσότερες </a:t>
            </a:r>
            <a:r>
              <a:rPr lang="el-GR" dirty="0"/>
              <a:t>από μια κατηγορίες χαρακτηριστικών</a:t>
            </a:r>
            <a:r>
              <a:rPr lang="en-US" dirty="0"/>
              <a:t>: </a:t>
            </a:r>
            <a:endParaRPr lang="el-GR" dirty="0" smtClean="0"/>
          </a:p>
          <a:p>
            <a:r>
              <a:rPr lang="el-GR" dirty="0" smtClean="0"/>
              <a:t>π.χ</a:t>
            </a:r>
            <a:r>
              <a:rPr lang="el-GR" dirty="0"/>
              <a:t>. και γραμμικά και πολυγωνικά </a:t>
            </a:r>
            <a:r>
              <a:rPr lang="en-US" dirty="0"/>
              <a:t>features </a:t>
            </a:r>
            <a:r>
              <a:rPr lang="el-GR" dirty="0"/>
              <a:t>υπάρχουν σε </a:t>
            </a:r>
            <a:endParaRPr lang="el-GR" dirty="0" smtClean="0"/>
          </a:p>
          <a:p>
            <a:r>
              <a:rPr lang="el-GR" dirty="0" smtClean="0"/>
              <a:t>ένα </a:t>
            </a:r>
            <a:r>
              <a:rPr lang="en-US" dirty="0"/>
              <a:t>coverage </a:t>
            </a:r>
            <a:r>
              <a:rPr lang="el-GR" dirty="0"/>
              <a:t>μαζί με </a:t>
            </a:r>
            <a:r>
              <a:rPr lang="en-US" dirty="0"/>
              <a:t>label points, tic points </a:t>
            </a:r>
          </a:p>
          <a:p>
            <a:r>
              <a:rPr lang="en-US" dirty="0" smtClean="0"/>
              <a:t>(</a:t>
            </a:r>
            <a:r>
              <a:rPr lang="el-GR" dirty="0"/>
              <a:t>χ-ψ συντεταγμένες που καθορίζουν την έκταση ενός </a:t>
            </a:r>
            <a:r>
              <a:rPr lang="en-US" dirty="0"/>
              <a:t>coverage) </a:t>
            </a:r>
            <a:r>
              <a:rPr lang="el-GR" dirty="0"/>
              <a:t>και άλλα </a:t>
            </a:r>
            <a:r>
              <a:rPr lang="en-US" dirty="0"/>
              <a:t>feature classes</a:t>
            </a:r>
            <a:r>
              <a:rPr lang="el-GR" dirty="0" smtClean="0"/>
              <a:t>. Τα </a:t>
            </a:r>
            <a:r>
              <a:rPr lang="en-US" dirty="0" smtClean="0"/>
              <a:t>coverages </a:t>
            </a:r>
            <a:r>
              <a:rPr lang="el-GR" dirty="0"/>
              <a:t>χ</a:t>
            </a:r>
            <a:r>
              <a:rPr lang="el-GR" dirty="0" smtClean="0"/>
              <a:t>ρησιμεύουν σε σύνθετες γεωεπεξεργασίες και σε προχωρημένες χωρικές αναλύσεις. </a:t>
            </a:r>
            <a:endParaRPr lang="en-US" dirty="0" smtClean="0"/>
          </a:p>
          <a:p>
            <a:endParaRPr lang="el-GR" dirty="0" smtClean="0"/>
          </a:p>
          <a:p>
            <a:pPr lvl="0">
              <a:buFont typeface="Arial" pitchFamily="34" charset="0"/>
              <a:buChar char="•"/>
            </a:pPr>
            <a:r>
              <a:rPr lang="el-GR" dirty="0" smtClean="0"/>
              <a:t> Τα </a:t>
            </a:r>
            <a:r>
              <a:rPr lang="en-US" dirty="0" err="1" smtClean="0"/>
              <a:t>shapefiles</a:t>
            </a:r>
            <a:r>
              <a:rPr lang="en-US" dirty="0" smtClean="0"/>
              <a:t> </a:t>
            </a:r>
            <a:r>
              <a:rPr lang="el-GR" dirty="0" smtClean="0"/>
              <a:t>- ένας διανυσματικός τύπος δεδομένων για τη χαρτογράφηση οποιασδήποτε χωρικής πληροφορίας - είναι απλούστερα από τα </a:t>
            </a:r>
            <a:r>
              <a:rPr lang="en-US" dirty="0" err="1" smtClean="0"/>
              <a:t>coverages</a:t>
            </a:r>
            <a:r>
              <a:rPr lang="en-US" dirty="0" smtClean="0"/>
              <a:t> </a:t>
            </a:r>
            <a:r>
              <a:rPr lang="el-GR" dirty="0" smtClean="0"/>
              <a:t>γιατί δεν αποθηκεύουν τοπολογικούς συσχετισμούς μεταξύ των διαφορετικών χαρακτηριστικών (</a:t>
            </a:r>
            <a:r>
              <a:rPr lang="en-US" dirty="0" smtClean="0"/>
              <a:t>features</a:t>
            </a:r>
            <a:r>
              <a:rPr lang="el-GR" dirty="0" smtClean="0"/>
              <a:t>).</a:t>
            </a:r>
            <a:endParaRPr lang="en-US" dirty="0" smtClean="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9130" y="2362200"/>
            <a:ext cx="2268537"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161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04800" y="1524000"/>
            <a:ext cx="7696200" cy="3970318"/>
          </a:xfrm>
          <a:prstGeom prst="rect">
            <a:avLst/>
          </a:prstGeom>
        </p:spPr>
        <p:txBody>
          <a:bodyPr wrap="square">
            <a:spAutoFit/>
          </a:bodyPr>
          <a:lstStyle/>
          <a:p>
            <a:pPr>
              <a:buFont typeface="Arial" pitchFamily="34" charset="0"/>
              <a:buChar char="•"/>
            </a:pPr>
            <a:r>
              <a:rPr lang="el-GR" dirty="0"/>
              <a:t>Ένα </a:t>
            </a:r>
            <a:r>
              <a:rPr lang="en-US" dirty="0" err="1"/>
              <a:t>shapefile</a:t>
            </a:r>
            <a:r>
              <a:rPr lang="en-US" dirty="0"/>
              <a:t> </a:t>
            </a:r>
            <a:r>
              <a:rPr lang="el-GR" dirty="0"/>
              <a:t>μπορεί να είναι σημειακό, γραμμικό, ή πολυγωνικό. Ως σημειακό μπορεί να είναι είτε απλό σημείο (</a:t>
            </a:r>
            <a:r>
              <a:rPr lang="en-US" dirty="0"/>
              <a:t>point</a:t>
            </a:r>
            <a:r>
              <a:rPr lang="el-GR" dirty="0"/>
              <a:t>) είτε πολλαπλό σημείο (</a:t>
            </a:r>
            <a:r>
              <a:rPr lang="en-US" dirty="0"/>
              <a:t>multipoint</a:t>
            </a:r>
            <a:r>
              <a:rPr lang="el-GR" dirty="0"/>
              <a:t>). Π.χ. απλά </a:t>
            </a:r>
            <a:r>
              <a:rPr lang="en-US" dirty="0"/>
              <a:t>points </a:t>
            </a:r>
            <a:r>
              <a:rPr lang="el-GR" dirty="0"/>
              <a:t>μπορεί να είναι μεμονωμένα πηγάδια ή μνημεία, ενώ </a:t>
            </a:r>
            <a:r>
              <a:rPr lang="en-US" dirty="0"/>
              <a:t>multipoint </a:t>
            </a:r>
            <a:r>
              <a:rPr lang="el-GR" dirty="0"/>
              <a:t>μπορεί να είναι μια ομάδα νησιών ή μια ομάδα χωριών ενός δήμου, ανάλογα με τη κλίμακα στην οποία δουλεύουμε. Παρομοίως έχουμε απλές γραμμές (</a:t>
            </a:r>
            <a:r>
              <a:rPr lang="en-US" dirty="0"/>
              <a:t>lines</a:t>
            </a:r>
            <a:r>
              <a:rPr lang="el-GR" dirty="0"/>
              <a:t>), π.χ. ένας δρόμος, και </a:t>
            </a:r>
            <a:r>
              <a:rPr lang="en-US" dirty="0" err="1"/>
              <a:t>multilines</a:t>
            </a:r>
            <a:r>
              <a:rPr lang="el-GR" dirty="0"/>
              <a:t>, π.χ. ένας ποτάμι με τα παρακλάδια του, όπως και απλά πολύγωνα (</a:t>
            </a:r>
            <a:r>
              <a:rPr lang="en-US" dirty="0"/>
              <a:t>polygons</a:t>
            </a:r>
            <a:r>
              <a:rPr lang="el-GR" dirty="0"/>
              <a:t>) π.χ. ένας λόφος και </a:t>
            </a:r>
            <a:r>
              <a:rPr lang="en-US" dirty="0" err="1"/>
              <a:t>multipolygons</a:t>
            </a:r>
            <a:r>
              <a:rPr lang="el-GR" dirty="0"/>
              <a:t>, π.χ. μια οροσειρά (που αποτελείται από πολλούς λόφους). </a:t>
            </a:r>
            <a:endParaRPr lang="en-US" dirty="0" smtClean="0"/>
          </a:p>
          <a:p>
            <a:endParaRPr lang="en-US" dirty="0"/>
          </a:p>
          <a:p>
            <a:pPr lvl="0">
              <a:buFont typeface="Arial" pitchFamily="34" charset="0"/>
              <a:buChar char="•"/>
            </a:pPr>
            <a:r>
              <a:rPr lang="el-GR" dirty="0"/>
              <a:t>Τα </a:t>
            </a:r>
            <a:r>
              <a:rPr lang="en-US" dirty="0" err="1"/>
              <a:t>shapefiles</a:t>
            </a:r>
            <a:r>
              <a:rPr lang="en-US" dirty="0"/>
              <a:t> </a:t>
            </a:r>
            <a:r>
              <a:rPr lang="el-GR" dirty="0"/>
              <a:t>αποθηκεύονται σε </a:t>
            </a:r>
            <a:r>
              <a:rPr lang="el-GR" dirty="0" smtClean="0"/>
              <a:t>φακέλους </a:t>
            </a:r>
            <a:r>
              <a:rPr lang="el-GR" dirty="0"/>
              <a:t>- κάθε </a:t>
            </a:r>
            <a:r>
              <a:rPr lang="el-GR" dirty="0" smtClean="0"/>
              <a:t>φάκελος </a:t>
            </a:r>
            <a:r>
              <a:rPr lang="el-GR" dirty="0"/>
              <a:t>αποτελείται από 3 αρχεία, τα δύο με διανυσματικά δεδομένα (.</a:t>
            </a:r>
            <a:r>
              <a:rPr lang="en-US" dirty="0" err="1"/>
              <a:t>shp</a:t>
            </a:r>
            <a:r>
              <a:rPr lang="en-US" dirty="0"/>
              <a:t> </a:t>
            </a:r>
            <a:r>
              <a:rPr lang="el-GR" dirty="0"/>
              <a:t>και .</a:t>
            </a:r>
            <a:r>
              <a:rPr lang="en-US" dirty="0" err="1" smtClean="0"/>
              <a:t>shx</a:t>
            </a:r>
            <a:r>
              <a:rPr lang="en-US" dirty="0" smtClean="0"/>
              <a:t> </a:t>
            </a:r>
            <a:r>
              <a:rPr lang="el-GR" dirty="0" smtClean="0"/>
              <a:t>που αποθηκεύουν τη γεωμετρία των </a:t>
            </a:r>
            <a:r>
              <a:rPr lang="en-US" dirty="0" smtClean="0"/>
              <a:t>features</a:t>
            </a:r>
            <a:r>
              <a:rPr lang="el-GR" dirty="0" smtClean="0"/>
              <a:t>) </a:t>
            </a:r>
            <a:r>
              <a:rPr lang="el-GR" dirty="0"/>
              <a:t>και το τρίτο </a:t>
            </a:r>
            <a:r>
              <a:rPr lang="en-US" dirty="0"/>
              <a:t>dBase</a:t>
            </a:r>
            <a:r>
              <a:rPr lang="el-GR" dirty="0"/>
              <a:t> (.</a:t>
            </a:r>
            <a:r>
              <a:rPr lang="en-US" dirty="0"/>
              <a:t>dbf</a:t>
            </a:r>
            <a:r>
              <a:rPr lang="el-GR" dirty="0"/>
              <a:t>) που περιέχει τις ιδιότητες (</a:t>
            </a:r>
            <a:r>
              <a:rPr lang="en-US" dirty="0"/>
              <a:t>attributes</a:t>
            </a:r>
            <a:r>
              <a:rPr lang="el-GR" dirty="0"/>
              <a:t>) των χαρακτηριστικών (</a:t>
            </a:r>
            <a:r>
              <a:rPr lang="en-US" dirty="0"/>
              <a:t>features</a:t>
            </a:r>
            <a:r>
              <a:rPr lang="el-GR" dirty="0" smtClean="0"/>
              <a:t>).</a:t>
            </a:r>
            <a:r>
              <a:rPr lang="en-US" dirty="0" smtClean="0"/>
              <a:t> </a:t>
            </a:r>
            <a:r>
              <a:rPr lang="el-GR" dirty="0" smtClean="0"/>
              <a:t>Εννοείται ότι η</a:t>
            </a:r>
            <a:r>
              <a:rPr lang="en-US" dirty="0" smtClean="0"/>
              <a:t> </a:t>
            </a:r>
            <a:r>
              <a:rPr lang="el-GR" dirty="0" smtClean="0"/>
              <a:t>σχέση της γεωμετρίας με τις ιδιότητες ενός </a:t>
            </a:r>
            <a:r>
              <a:rPr lang="en-US" dirty="0" smtClean="0"/>
              <a:t>feature </a:t>
            </a:r>
            <a:r>
              <a:rPr lang="el-GR" dirty="0" smtClean="0"/>
              <a:t>είναι 1</a:t>
            </a:r>
            <a:r>
              <a:rPr lang="en-US" dirty="0" smtClean="0"/>
              <a:t>:1.</a:t>
            </a:r>
            <a:endParaRPr lang="en-US" dirty="0"/>
          </a:p>
        </p:txBody>
      </p:sp>
      <p:graphicFrame>
        <p:nvGraphicFramePr>
          <p:cNvPr id="7"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72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1371600"/>
            <a:ext cx="7924800" cy="1754326"/>
          </a:xfrm>
          <a:prstGeom prst="rect">
            <a:avLst/>
          </a:prstGeom>
          <a:noFill/>
        </p:spPr>
        <p:txBody>
          <a:bodyPr wrap="square" rtlCol="0">
            <a:spAutoFit/>
          </a:bodyPr>
          <a:lstStyle/>
          <a:p>
            <a:r>
              <a:rPr lang="el-GR" dirty="0" smtClean="0"/>
              <a:t>Η γεω-βάση δεδομένων </a:t>
            </a:r>
            <a:r>
              <a:rPr lang="en-US" dirty="0" smtClean="0"/>
              <a:t>(</a:t>
            </a:r>
            <a:r>
              <a:rPr lang="en-US" dirty="0" err="1" smtClean="0"/>
              <a:t>geodatabase</a:t>
            </a:r>
            <a:r>
              <a:rPr lang="en-US" dirty="0" smtClean="0"/>
              <a:t>)</a:t>
            </a:r>
            <a:r>
              <a:rPr lang="el-GR" dirty="0" smtClean="0"/>
              <a:t> του Α</a:t>
            </a:r>
            <a:r>
              <a:rPr lang="en-US" dirty="0" err="1" smtClean="0"/>
              <a:t>rcGIS</a:t>
            </a:r>
            <a:r>
              <a:rPr lang="en-US" dirty="0" smtClean="0"/>
              <a:t>, </a:t>
            </a:r>
            <a:r>
              <a:rPr lang="el-GR" dirty="0" smtClean="0"/>
              <a:t>βάση της οποίας γίνεται η οργάνωση και η χρήση της γεωγραφικής πληροφορίας,</a:t>
            </a:r>
            <a:r>
              <a:rPr lang="en-US" dirty="0" smtClean="0"/>
              <a:t> </a:t>
            </a:r>
            <a:r>
              <a:rPr lang="el-GR" dirty="0" smtClean="0"/>
              <a:t>περιέχει 3 βασικές ομάδες δεδομένων που αποθηκεύονται σε πίνακες</a:t>
            </a:r>
            <a:r>
              <a:rPr lang="en-US" dirty="0" smtClean="0"/>
              <a:t>: </a:t>
            </a:r>
            <a:endParaRPr lang="el-GR" dirty="0" smtClean="0"/>
          </a:p>
          <a:p>
            <a:pPr>
              <a:buFont typeface="Arial" pitchFamily="34" charset="0"/>
              <a:buChar char="•"/>
            </a:pPr>
            <a:r>
              <a:rPr lang="el-GR" dirty="0" smtClean="0"/>
              <a:t> </a:t>
            </a:r>
            <a:r>
              <a:rPr lang="el-GR" dirty="0"/>
              <a:t>Πλεγματικές ομάδες δεδομένων (</a:t>
            </a:r>
            <a:r>
              <a:rPr lang="en-US" dirty="0"/>
              <a:t>raster datasets</a:t>
            </a:r>
            <a:r>
              <a:rPr lang="en-US" dirty="0" smtClean="0"/>
              <a:t>)</a:t>
            </a:r>
          </a:p>
          <a:p>
            <a:pPr>
              <a:buFont typeface="Arial" pitchFamily="34" charset="0"/>
              <a:buChar char="•"/>
            </a:pPr>
            <a:r>
              <a:rPr lang="en-US" dirty="0" smtClean="0"/>
              <a:t> </a:t>
            </a:r>
            <a:r>
              <a:rPr lang="el-GR" dirty="0"/>
              <a:t>Κατηγορίες χαρακτηριστικών </a:t>
            </a:r>
            <a:r>
              <a:rPr lang="en-US" dirty="0"/>
              <a:t>(feature classes)</a:t>
            </a:r>
            <a:endParaRPr lang="en-US" dirty="0" smtClean="0"/>
          </a:p>
          <a:p>
            <a:pPr>
              <a:buFont typeface="Arial" pitchFamily="34" charset="0"/>
              <a:buChar char="•"/>
            </a:pPr>
            <a:r>
              <a:rPr lang="en-US" dirty="0" smtClean="0"/>
              <a:t> </a:t>
            </a:r>
            <a:r>
              <a:rPr lang="el-GR" dirty="0" smtClean="0"/>
              <a:t>Πίνακες ιδιοτήτων (</a:t>
            </a:r>
            <a:r>
              <a:rPr lang="en-US" dirty="0" smtClean="0"/>
              <a:t>attribute tables)</a:t>
            </a:r>
          </a:p>
        </p:txBody>
      </p:sp>
      <p:pic>
        <p:nvPicPr>
          <p:cNvPr id="6" name="Picture 5" descr="Three Datasets in GDB.GIF"/>
          <p:cNvPicPr>
            <a:picLocks noChangeAspect="1"/>
          </p:cNvPicPr>
          <p:nvPr/>
        </p:nvPicPr>
        <p:blipFill>
          <a:blip r:embed="rId7" cstate="print"/>
          <a:stretch>
            <a:fillRect/>
          </a:stretch>
        </p:blipFill>
        <p:spPr>
          <a:xfrm>
            <a:off x="2133600" y="3352800"/>
            <a:ext cx="3838575" cy="3114675"/>
          </a:xfrm>
          <a:prstGeom prst="rect">
            <a:avLst/>
          </a:prstGeom>
        </p:spPr>
      </p:pic>
    </p:spTree>
    <p:extLst>
      <p:ext uri="{BB962C8B-B14F-4D97-AF65-F5344CB8AC3E}">
        <p14:creationId xmlns:p14="http://schemas.microsoft.com/office/powerpoint/2010/main" val="1741518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5800" y="1219200"/>
            <a:ext cx="7772400" cy="2862322"/>
          </a:xfrm>
          <a:prstGeom prst="rect">
            <a:avLst/>
          </a:prstGeom>
          <a:noFill/>
        </p:spPr>
        <p:txBody>
          <a:bodyPr wrap="square" rtlCol="0">
            <a:spAutoFit/>
          </a:bodyPr>
          <a:lstStyle/>
          <a:p>
            <a:r>
              <a:rPr lang="el-GR" dirty="0" smtClean="0"/>
              <a:t>Η χωρική ανάλυση </a:t>
            </a:r>
            <a:r>
              <a:rPr lang="en-US" dirty="0" smtClean="0"/>
              <a:t>(spatial analysis) </a:t>
            </a:r>
            <a:r>
              <a:rPr lang="el-GR" dirty="0" smtClean="0"/>
              <a:t>είναι η επεξεργασία των χωρικών μας δεδομένων για τη διερεύνηση των σχέσων μεταξύ των γεωγραφικών χαρακτηριστικών από την οποία προκύπτουν νέα δεδομένα. </a:t>
            </a:r>
            <a:r>
              <a:rPr lang="en-US" dirty="0" smtClean="0"/>
              <a:t>H </a:t>
            </a:r>
            <a:r>
              <a:rPr lang="el-GR" dirty="0" smtClean="0"/>
              <a:t>χωρική ανάλυση γίνεται και σε διανυσματικά και σε πλεγματικά δεδομένα. Παράδειγμα ανάλυσης διανυσματικών δεδομένων είναι μέθοδοι συνδυασμού δεδομένων από διαφορετικά διανυσματικά επίπεδα (</a:t>
            </a:r>
            <a:r>
              <a:rPr lang="en-US" dirty="0" smtClean="0"/>
              <a:t>layers</a:t>
            </a:r>
            <a:r>
              <a:rPr lang="el-GR" dirty="0" smtClean="0"/>
              <a:t>), οπότε τα νέα δεδομένα περιέχουν τα χαρακτηριστικά όσων δεδομένων συνδυάστηκαν. Μπορούμε να αλληλεπιθέσουμε (</a:t>
            </a:r>
            <a:r>
              <a:rPr lang="en-US" dirty="0" smtClean="0"/>
              <a:t>overlay) </a:t>
            </a:r>
            <a:r>
              <a:rPr lang="el-GR" dirty="0" smtClean="0"/>
              <a:t>σημειακά σε πολυγωνικά δεδομένα, ή  γραμμικά σε πολυγωνικά δεδομένα, ή πολυγωνικά σε πολυγωνικά δεδομένα.</a:t>
            </a:r>
            <a:endParaRPr lang="en-US" dirty="0" smtClean="0"/>
          </a:p>
          <a:p>
            <a:endParaRPr lang="en-US" dirty="0" smtClean="0"/>
          </a:p>
        </p:txBody>
      </p:sp>
      <p:pic>
        <p:nvPicPr>
          <p:cNvPr id="5" name="Picture 4" descr="overlay1"/>
          <p:cNvPicPr>
            <a:picLocks noChangeAspect="1" noChangeArrowheads="1"/>
          </p:cNvPicPr>
          <p:nvPr/>
        </p:nvPicPr>
        <p:blipFill>
          <a:blip r:embed="rId7" cstate="print"/>
          <a:srcRect/>
          <a:stretch>
            <a:fillRect/>
          </a:stretch>
        </p:blipFill>
        <p:spPr bwMode="auto">
          <a:xfrm>
            <a:off x="1752600" y="3962400"/>
            <a:ext cx="4711883" cy="2895600"/>
          </a:xfrm>
          <a:prstGeom prst="rect">
            <a:avLst/>
          </a:prstGeom>
          <a:noFill/>
          <a:ln w="9525">
            <a:noFill/>
            <a:miter lim="800000"/>
            <a:headEnd/>
            <a:tailEnd/>
          </a:ln>
        </p:spPr>
      </p:pic>
    </p:spTree>
    <p:extLst>
      <p:ext uri="{BB962C8B-B14F-4D97-AF65-F5344CB8AC3E}">
        <p14:creationId xmlns:p14="http://schemas.microsoft.com/office/powerpoint/2010/main" val="379999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5638800"/>
            <a:ext cx="7315200" cy="923330"/>
          </a:xfrm>
          <a:prstGeom prst="rect">
            <a:avLst/>
          </a:prstGeom>
          <a:noFill/>
        </p:spPr>
        <p:txBody>
          <a:bodyPr wrap="square" rtlCol="0">
            <a:spAutoFit/>
          </a:bodyPr>
          <a:lstStyle/>
          <a:p>
            <a:r>
              <a:rPr lang="el-GR" dirty="0" smtClean="0"/>
              <a:t>Περιπτώσεις αλληλεπίθεσης (ο</a:t>
            </a:r>
            <a:r>
              <a:rPr lang="en-US" dirty="0" err="1" smtClean="0"/>
              <a:t>verlay</a:t>
            </a:r>
            <a:r>
              <a:rPr lang="en-US" dirty="0" smtClean="0"/>
              <a:t>):  </a:t>
            </a:r>
            <a:r>
              <a:rPr lang="el-GR" dirty="0" smtClean="0"/>
              <a:t>ένωση </a:t>
            </a:r>
            <a:r>
              <a:rPr lang="en-US" dirty="0" smtClean="0"/>
              <a:t>(union) </a:t>
            </a:r>
            <a:r>
              <a:rPr lang="el-GR" dirty="0" smtClean="0"/>
              <a:t>και διασταύρωση (</a:t>
            </a:r>
            <a:r>
              <a:rPr lang="en-US" dirty="0" smtClean="0"/>
              <a:t>intersection)</a:t>
            </a:r>
            <a:r>
              <a:rPr lang="el-GR" dirty="0" smtClean="0"/>
              <a:t>.</a:t>
            </a:r>
          </a:p>
          <a:p>
            <a:endParaRPr lang="en-US" dirty="0"/>
          </a:p>
        </p:txBody>
      </p:sp>
      <p:pic>
        <p:nvPicPr>
          <p:cNvPr id="7" name="Picture 4" descr="union5b"/>
          <p:cNvPicPr>
            <a:picLocks noChangeAspect="1" noChangeArrowheads="1"/>
          </p:cNvPicPr>
          <p:nvPr/>
        </p:nvPicPr>
        <p:blipFill>
          <a:blip r:embed="rId7" cstate="print"/>
          <a:srcRect/>
          <a:stretch>
            <a:fillRect/>
          </a:stretch>
        </p:blipFill>
        <p:spPr bwMode="auto">
          <a:xfrm>
            <a:off x="304800" y="1295400"/>
            <a:ext cx="3733800" cy="4165270"/>
          </a:xfrm>
          <a:prstGeom prst="rect">
            <a:avLst/>
          </a:prstGeom>
          <a:noFill/>
          <a:ln w="9525">
            <a:noFill/>
            <a:miter lim="800000"/>
            <a:headEnd/>
            <a:tailEnd/>
          </a:ln>
        </p:spPr>
      </p:pic>
      <p:pic>
        <p:nvPicPr>
          <p:cNvPr id="8" name="Picture 5" descr="intersect3"/>
          <p:cNvPicPr>
            <a:picLocks noChangeAspect="1" noChangeArrowheads="1"/>
          </p:cNvPicPr>
          <p:nvPr/>
        </p:nvPicPr>
        <p:blipFill>
          <a:blip r:embed="rId8" cstate="print"/>
          <a:srcRect/>
          <a:stretch>
            <a:fillRect/>
          </a:stretch>
        </p:blipFill>
        <p:spPr bwMode="auto">
          <a:xfrm>
            <a:off x="4293528" y="1295400"/>
            <a:ext cx="4565327" cy="4114800"/>
          </a:xfrm>
          <a:prstGeom prst="rect">
            <a:avLst/>
          </a:prstGeom>
          <a:noFill/>
          <a:ln w="9525">
            <a:noFill/>
            <a:miter lim="800000"/>
            <a:headEnd/>
            <a:tailEnd/>
          </a:ln>
        </p:spPr>
      </p:pic>
    </p:spTree>
    <p:extLst>
      <p:ext uri="{BB962C8B-B14F-4D97-AF65-F5344CB8AC3E}">
        <p14:creationId xmlns:p14="http://schemas.microsoft.com/office/powerpoint/2010/main" val="4101718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1524000"/>
            <a:ext cx="3048000" cy="2862322"/>
          </a:xfrm>
          <a:prstGeom prst="rect">
            <a:avLst/>
          </a:prstGeom>
          <a:noFill/>
        </p:spPr>
        <p:txBody>
          <a:bodyPr wrap="square" rtlCol="0">
            <a:spAutoFit/>
          </a:bodyPr>
          <a:lstStyle/>
          <a:p>
            <a:r>
              <a:rPr lang="el-GR" dirty="0" smtClean="0"/>
              <a:t>Άλλα παραδείγματα χωρικής ανάλυσης σε διανυσματικά δεδομένα είναι η δημιουργία ζωνών επιρροής (</a:t>
            </a:r>
            <a:r>
              <a:rPr lang="en-US" dirty="0" smtClean="0"/>
              <a:t>buffering)</a:t>
            </a:r>
            <a:r>
              <a:rPr lang="el-GR" dirty="0" smtClean="0"/>
              <a:t> γύρω από σημεία, γραμμές ή πολύγωνα, ή η μωσαϊκή διαίρεση μιας περιοχής </a:t>
            </a:r>
            <a:r>
              <a:rPr lang="en-US" dirty="0" smtClean="0"/>
              <a:t>(tessellation) </a:t>
            </a:r>
            <a:r>
              <a:rPr lang="el-GR" dirty="0" smtClean="0"/>
              <a:t>όπως στην περίπτωση των πολυγώνων </a:t>
            </a:r>
            <a:r>
              <a:rPr lang="en-US" dirty="0" err="1" smtClean="0"/>
              <a:t>Thiessen</a:t>
            </a:r>
            <a:r>
              <a:rPr lang="en-US" dirty="0" smtClean="0"/>
              <a:t>.</a:t>
            </a:r>
            <a:endParaRPr lang="en-US" dirty="0"/>
          </a:p>
        </p:txBody>
      </p:sp>
      <p:pic>
        <p:nvPicPr>
          <p:cNvPr id="6" name="Picture 5" descr="thiessen_esri.gif"/>
          <p:cNvPicPr>
            <a:picLocks noChangeAspect="1"/>
          </p:cNvPicPr>
          <p:nvPr/>
        </p:nvPicPr>
        <p:blipFill>
          <a:blip r:embed="rId7" cstate="print"/>
          <a:stretch>
            <a:fillRect/>
          </a:stretch>
        </p:blipFill>
        <p:spPr>
          <a:xfrm>
            <a:off x="4343400" y="4495800"/>
            <a:ext cx="4248150" cy="1838325"/>
          </a:xfrm>
          <a:prstGeom prst="rect">
            <a:avLst/>
          </a:prstGeom>
        </p:spPr>
      </p:pic>
      <p:pic>
        <p:nvPicPr>
          <p:cNvPr id="7" name="Picture 6" descr="Buffer_arc.gif"/>
          <p:cNvPicPr>
            <a:picLocks noChangeAspect="1"/>
          </p:cNvPicPr>
          <p:nvPr/>
        </p:nvPicPr>
        <p:blipFill>
          <a:blip r:embed="rId8" cstate="print"/>
          <a:stretch>
            <a:fillRect/>
          </a:stretch>
        </p:blipFill>
        <p:spPr>
          <a:xfrm>
            <a:off x="4419600" y="1981200"/>
            <a:ext cx="3505200" cy="1897786"/>
          </a:xfrm>
          <a:prstGeom prst="rect">
            <a:avLst/>
          </a:prstGeom>
        </p:spPr>
      </p:pic>
    </p:spTree>
    <p:extLst>
      <p:ext uri="{BB962C8B-B14F-4D97-AF65-F5344CB8AC3E}">
        <p14:creationId xmlns:p14="http://schemas.microsoft.com/office/powerpoint/2010/main" val="4071399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1371600"/>
            <a:ext cx="2819400" cy="3970318"/>
          </a:xfrm>
          <a:prstGeom prst="rect">
            <a:avLst/>
          </a:prstGeom>
          <a:noFill/>
        </p:spPr>
        <p:txBody>
          <a:bodyPr wrap="square" rtlCol="0">
            <a:spAutoFit/>
          </a:bodyPr>
          <a:lstStyle/>
          <a:p>
            <a:r>
              <a:rPr lang="el-GR" dirty="0" smtClean="0"/>
              <a:t>Τα πλεγματικά δεδομένα προσφέρουν τις περισσότερες δυνατότητες για χωρική ανάλυση και προγνωστική μοντελοποίηση (</a:t>
            </a:r>
            <a:r>
              <a:rPr lang="en-US" dirty="0" smtClean="0"/>
              <a:t>predictive </a:t>
            </a:r>
            <a:r>
              <a:rPr lang="en-US" dirty="0" err="1" smtClean="0"/>
              <a:t>modelling</a:t>
            </a:r>
            <a:r>
              <a:rPr lang="en-US" dirty="0" smtClean="0"/>
              <a:t>)</a:t>
            </a:r>
            <a:r>
              <a:rPr lang="el-GR" dirty="0" smtClean="0"/>
              <a:t>. Π.χ. Κατά την ανάλυση επιφανείας (</a:t>
            </a:r>
            <a:r>
              <a:rPr lang="en-US" dirty="0" smtClean="0"/>
              <a:t>surface analysis)</a:t>
            </a:r>
            <a:r>
              <a:rPr lang="el-GR" dirty="0" smtClean="0"/>
              <a:t> μπορούμε να υπολογίσουμε την κλίση του (</a:t>
            </a:r>
            <a:r>
              <a:rPr lang="en-US" dirty="0" smtClean="0"/>
              <a:t>slope),  </a:t>
            </a:r>
            <a:r>
              <a:rPr lang="el-GR" dirty="0" smtClean="0"/>
              <a:t>τον προσανατολισμό (</a:t>
            </a:r>
            <a:r>
              <a:rPr lang="en-US" dirty="0" smtClean="0"/>
              <a:t>aspect) </a:t>
            </a:r>
            <a:r>
              <a:rPr lang="el-GR" dirty="0" smtClean="0"/>
              <a:t>ή τη σκίαση (</a:t>
            </a:r>
            <a:r>
              <a:rPr lang="en-US" dirty="0" err="1" smtClean="0"/>
              <a:t>hillshade</a:t>
            </a:r>
            <a:r>
              <a:rPr lang="en-US" dirty="0" smtClean="0"/>
              <a:t>) </a:t>
            </a:r>
            <a:r>
              <a:rPr lang="el-GR" dirty="0" smtClean="0"/>
              <a:t>του αναγλύφου εδάφους.  </a:t>
            </a:r>
            <a:endParaRPr lang="en-US" dirty="0"/>
          </a:p>
        </p:txBody>
      </p:sp>
      <p:pic>
        <p:nvPicPr>
          <p:cNvPr id="6" name="Picture 5" descr="SAgs_example_Surface_outputs.gif"/>
          <p:cNvPicPr>
            <a:picLocks noChangeAspect="1"/>
          </p:cNvPicPr>
          <p:nvPr/>
        </p:nvPicPr>
        <p:blipFill>
          <a:blip r:embed="rId7" cstate="print"/>
          <a:stretch>
            <a:fillRect/>
          </a:stretch>
        </p:blipFill>
        <p:spPr>
          <a:xfrm>
            <a:off x="3810000" y="1371600"/>
            <a:ext cx="4495800" cy="5290110"/>
          </a:xfrm>
          <a:prstGeom prst="rect">
            <a:avLst/>
          </a:prstGeom>
        </p:spPr>
      </p:pic>
    </p:spTree>
    <p:extLst>
      <p:ext uri="{BB962C8B-B14F-4D97-AF65-F5344CB8AC3E}">
        <p14:creationId xmlns:p14="http://schemas.microsoft.com/office/powerpoint/2010/main" val="919725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4294967295"/>
          </p:nvPr>
        </p:nvSpPr>
        <p:spPr>
          <a:xfrm>
            <a:off x="0" y="1371600"/>
            <a:ext cx="8229600" cy="5257800"/>
          </a:xfrm>
        </p:spPr>
        <p:txBody>
          <a:bodyPr>
            <a:normAutofit/>
          </a:bodyPr>
          <a:lstStyle/>
          <a:p>
            <a:r>
              <a:rPr lang="el-GR" sz="2000" dirty="0" smtClean="0"/>
              <a:t>Τα γεωγραφικά δεδομένα περιέχουν τις πληροφορίες που ορίζουν τη θέση ενός χαρακτηριστικού (</a:t>
            </a:r>
            <a:r>
              <a:rPr lang="en-US" sz="2000" dirty="0" smtClean="0"/>
              <a:t>feature)</a:t>
            </a:r>
            <a:r>
              <a:rPr lang="el-GR" sz="2000" dirty="0" smtClean="0"/>
              <a:t> στο χώρο, και περιλαμβάνουν τα χωρικά δεδομένα και τα περιγραφικά δεδομένα</a:t>
            </a:r>
          </a:p>
          <a:p>
            <a:r>
              <a:rPr lang="el-GR" sz="2000" dirty="0" smtClean="0"/>
              <a:t>Χαρακτηριστικό μπορεί να είναι μια αρχαιολογική θέση ή ένα μνημείο ή ακόμα και ένα μεμονωμένο αντικείμενο (όστρακο, λίθινο εργαλείο κλπ.)</a:t>
            </a:r>
          </a:p>
          <a:p>
            <a:r>
              <a:rPr lang="el-GR" sz="2000" dirty="0" smtClean="0"/>
              <a:t>Τα χωρικά δεδομένα </a:t>
            </a:r>
            <a:r>
              <a:rPr lang="en-US" sz="2000" dirty="0" smtClean="0"/>
              <a:t>(spatial data) </a:t>
            </a:r>
            <a:r>
              <a:rPr lang="el-GR" sz="2000" dirty="0" smtClean="0"/>
              <a:t>περιέχουν τη γεωγραφική θέση ενός χαρακτηριστικού απόλυτα στη γήϊνη επιφάνεια (με συντεταγμένες) αλλά και σε σχέση με άλλα χαρακτηριστικά (τοπολογία). Περιλαμβάνουν διανυσματικούς (</a:t>
            </a:r>
            <a:r>
              <a:rPr lang="en-US" sz="2000" dirty="0" smtClean="0"/>
              <a:t>vector</a:t>
            </a:r>
            <a:r>
              <a:rPr lang="el-GR" sz="2000" dirty="0" smtClean="0"/>
              <a:t>) και ψηφιδωτούς ή πλεγματικούς (</a:t>
            </a:r>
            <a:r>
              <a:rPr lang="en-US" sz="2000" dirty="0" smtClean="0"/>
              <a:t>raster</a:t>
            </a:r>
            <a:r>
              <a:rPr lang="el-GR" sz="2000" dirty="0" smtClean="0"/>
              <a:t>)  τύπους</a:t>
            </a:r>
          </a:p>
          <a:p>
            <a:r>
              <a:rPr lang="el-GR" sz="2000" dirty="0" smtClean="0"/>
              <a:t>Τα περιγραφικά δεδομένα (</a:t>
            </a:r>
            <a:r>
              <a:rPr lang="en-US" sz="2000" dirty="0" smtClean="0"/>
              <a:t>attribute data) </a:t>
            </a:r>
            <a:r>
              <a:rPr lang="el-GR" sz="2000" dirty="0" smtClean="0"/>
              <a:t>περιέχουν πληροφορίες για τις ιδιότητες ενός χαρακτηριστικού (π.χ. το όνομα ή το μέγεθος ενός μνημείου ή μιας αρχαιολογικής θέσης) και συνήθως αποθηκεύονται σε πίνακες (</a:t>
            </a:r>
            <a:r>
              <a:rPr lang="en-US" sz="2000" dirty="0" smtClean="0"/>
              <a:t>tables</a:t>
            </a:r>
            <a:r>
              <a:rPr lang="el-GR" sz="2000" dirty="0" smtClean="0"/>
              <a:t>)</a:t>
            </a:r>
          </a:p>
        </p:txBody>
      </p:sp>
    </p:spTree>
    <p:extLst>
      <p:ext uri="{BB962C8B-B14F-4D97-AF65-F5344CB8AC3E}">
        <p14:creationId xmlns:p14="http://schemas.microsoft.com/office/powerpoint/2010/main" val="1055385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Sikyon_slope.jpg"/>
          <p:cNvPicPr>
            <a:picLocks noChangeAspect="1"/>
          </p:cNvPicPr>
          <p:nvPr/>
        </p:nvPicPr>
        <p:blipFill>
          <a:blip r:embed="rId7" cstate="print"/>
          <a:stretch>
            <a:fillRect/>
          </a:stretch>
        </p:blipFill>
        <p:spPr>
          <a:xfrm>
            <a:off x="609600" y="1158240"/>
            <a:ext cx="7772400" cy="5699760"/>
          </a:xfrm>
          <a:prstGeom prst="rect">
            <a:avLst/>
          </a:prstGeom>
        </p:spPr>
      </p:pic>
      <p:sp>
        <p:nvSpPr>
          <p:cNvPr id="5" name="TextBox 4"/>
          <p:cNvSpPr txBox="1"/>
          <p:nvPr/>
        </p:nvSpPr>
        <p:spPr>
          <a:xfrm>
            <a:off x="6553200" y="4495800"/>
            <a:ext cx="2057400" cy="1477328"/>
          </a:xfrm>
          <a:prstGeom prst="rect">
            <a:avLst/>
          </a:prstGeom>
          <a:noFill/>
        </p:spPr>
        <p:txBody>
          <a:bodyPr wrap="square" rtlCol="0">
            <a:spAutoFit/>
          </a:bodyPr>
          <a:lstStyle/>
          <a:p>
            <a:r>
              <a:rPr lang="el-GR" dirty="0" smtClean="0"/>
              <a:t>Υπολογισμός κλίσης εδάφους (</a:t>
            </a:r>
            <a:r>
              <a:rPr lang="en-US" dirty="0" smtClean="0"/>
              <a:t>slope calculation) </a:t>
            </a:r>
            <a:r>
              <a:rPr lang="el-GR" dirty="0" smtClean="0"/>
              <a:t>στο πλάτωμα της Σικυώνας</a:t>
            </a:r>
            <a:endParaRPr lang="en-US" dirty="0"/>
          </a:p>
        </p:txBody>
      </p:sp>
    </p:spTree>
    <p:extLst>
      <p:ext uri="{BB962C8B-B14F-4D97-AF65-F5344CB8AC3E}">
        <p14:creationId xmlns:p14="http://schemas.microsoft.com/office/powerpoint/2010/main" val="1342607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kyon_aspect.jpg"/>
          <p:cNvPicPr>
            <a:picLocks noChangeAspect="1"/>
          </p:cNvPicPr>
          <p:nvPr/>
        </p:nvPicPr>
        <p:blipFill>
          <a:blip r:embed="rId2" cstate="print"/>
          <a:stretch>
            <a:fillRect/>
          </a:stretch>
        </p:blipFill>
        <p:spPr>
          <a:xfrm>
            <a:off x="761999" y="1143000"/>
            <a:ext cx="7331363" cy="5715000"/>
          </a:xfrm>
          <a:prstGeom prst="rect">
            <a:avLst/>
          </a:prstGeom>
        </p:spPr>
      </p:pic>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553200" y="4648200"/>
            <a:ext cx="2057400" cy="1754326"/>
          </a:xfrm>
          <a:prstGeom prst="rect">
            <a:avLst/>
          </a:prstGeom>
          <a:noFill/>
        </p:spPr>
        <p:txBody>
          <a:bodyPr wrap="square" rtlCol="0">
            <a:spAutoFit/>
          </a:bodyPr>
          <a:lstStyle/>
          <a:p>
            <a:r>
              <a:rPr lang="el-GR" dirty="0" smtClean="0"/>
              <a:t>Υπολογισμός προσανατολισμού (</a:t>
            </a:r>
            <a:r>
              <a:rPr lang="en-US" dirty="0" smtClean="0"/>
              <a:t>aspect) </a:t>
            </a:r>
            <a:r>
              <a:rPr lang="el-GR" dirty="0" smtClean="0"/>
              <a:t>του αναγλύφου στο πλάτωμα της Σικυώνας</a:t>
            </a:r>
            <a:endParaRPr lang="en-US" dirty="0"/>
          </a:p>
        </p:txBody>
      </p:sp>
    </p:spTree>
    <p:extLst>
      <p:ext uri="{BB962C8B-B14F-4D97-AF65-F5344CB8AC3E}">
        <p14:creationId xmlns:p14="http://schemas.microsoft.com/office/powerpoint/2010/main" val="2626459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Sikyon_hillshade.jpg"/>
          <p:cNvPicPr>
            <a:picLocks noChangeAspect="1"/>
          </p:cNvPicPr>
          <p:nvPr/>
        </p:nvPicPr>
        <p:blipFill>
          <a:blip r:embed="rId7" cstate="print"/>
          <a:stretch>
            <a:fillRect/>
          </a:stretch>
        </p:blipFill>
        <p:spPr>
          <a:xfrm>
            <a:off x="609600" y="1205565"/>
            <a:ext cx="5424054" cy="5652435"/>
          </a:xfrm>
          <a:prstGeom prst="rect">
            <a:avLst/>
          </a:prstGeom>
        </p:spPr>
      </p:pic>
      <p:sp>
        <p:nvSpPr>
          <p:cNvPr id="6" name="Rectangle 5"/>
          <p:cNvSpPr/>
          <p:nvPr/>
        </p:nvSpPr>
        <p:spPr>
          <a:xfrm>
            <a:off x="6096000" y="2590800"/>
            <a:ext cx="2667000" cy="1200329"/>
          </a:xfrm>
          <a:prstGeom prst="rect">
            <a:avLst/>
          </a:prstGeom>
        </p:spPr>
        <p:txBody>
          <a:bodyPr wrap="square">
            <a:spAutoFit/>
          </a:bodyPr>
          <a:lstStyle/>
          <a:p>
            <a:r>
              <a:rPr lang="el-GR" dirty="0" smtClean="0"/>
              <a:t>Υπολογισμός σκίασης του αναγλύφου (</a:t>
            </a:r>
            <a:r>
              <a:rPr lang="en-US" dirty="0" err="1" smtClean="0"/>
              <a:t>hillshade</a:t>
            </a:r>
            <a:r>
              <a:rPr lang="en-US" dirty="0" smtClean="0"/>
              <a:t>) </a:t>
            </a:r>
            <a:r>
              <a:rPr lang="el-GR" dirty="0" smtClean="0"/>
              <a:t>στο πλάτωμα της Σικυώνας</a:t>
            </a:r>
            <a:endParaRPr lang="en-US" dirty="0"/>
          </a:p>
        </p:txBody>
      </p:sp>
    </p:spTree>
    <p:extLst>
      <p:ext uri="{BB962C8B-B14F-4D97-AF65-F5344CB8AC3E}">
        <p14:creationId xmlns:p14="http://schemas.microsoft.com/office/powerpoint/2010/main" val="2961204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3400" y="1447800"/>
            <a:ext cx="8001000" cy="2308324"/>
          </a:xfrm>
          <a:prstGeom prst="rect">
            <a:avLst/>
          </a:prstGeom>
          <a:noFill/>
        </p:spPr>
        <p:txBody>
          <a:bodyPr wrap="square" rtlCol="0">
            <a:spAutoFit/>
          </a:bodyPr>
          <a:lstStyle/>
          <a:p>
            <a:r>
              <a:rPr lang="el-GR" dirty="0" smtClean="0"/>
              <a:t>Στο ανάγλυφο εδάφους μπορούμε επίσης να κάνουμε διάφορες αναλύσεις αποστάσεως (</a:t>
            </a:r>
            <a:r>
              <a:rPr lang="en-US" dirty="0" smtClean="0"/>
              <a:t>distance analysis), </a:t>
            </a:r>
            <a:r>
              <a:rPr lang="el-GR" dirty="0" smtClean="0"/>
              <a:t>π.χ. να υπολογίσουμε τη διαδρομή ελάχιστου κόστους μεταξύ 2 σημείων (</a:t>
            </a:r>
            <a:r>
              <a:rPr lang="en-US" dirty="0" smtClean="0"/>
              <a:t>least cost path), </a:t>
            </a:r>
            <a:r>
              <a:rPr lang="el-GR" dirty="0" smtClean="0"/>
              <a:t>να υπολογίσουμε τη λεκάνη τροφοδότησης μιας θέσης </a:t>
            </a:r>
            <a:r>
              <a:rPr lang="en-US" dirty="0" smtClean="0"/>
              <a:t>(site catchment analysis)</a:t>
            </a:r>
            <a:r>
              <a:rPr lang="el-GR" dirty="0" smtClean="0"/>
              <a:t>, την ορατότητα από συγκεκριμένα σημεία </a:t>
            </a:r>
            <a:r>
              <a:rPr lang="en-US" dirty="0" smtClean="0"/>
              <a:t>(</a:t>
            </a:r>
            <a:r>
              <a:rPr lang="en-US" dirty="0" err="1" smtClean="0"/>
              <a:t>viewshed</a:t>
            </a:r>
            <a:r>
              <a:rPr lang="el-GR" dirty="0" smtClean="0"/>
              <a:t> </a:t>
            </a:r>
            <a:r>
              <a:rPr lang="en-US" dirty="0" smtClean="0"/>
              <a:t>analysis)</a:t>
            </a:r>
            <a:r>
              <a:rPr lang="el-GR" dirty="0" smtClean="0"/>
              <a:t>, ή να κατασκευάσουμε διάφορα υδρολογικά μοντέλα όπως είναι η ανάλυση συγκέντρωσης ροής (</a:t>
            </a:r>
            <a:r>
              <a:rPr lang="en-US" dirty="0" smtClean="0"/>
              <a:t>flow accumulation) </a:t>
            </a:r>
            <a:r>
              <a:rPr lang="el-GR" dirty="0" smtClean="0"/>
              <a:t>σε μια περιοχή</a:t>
            </a:r>
            <a:endParaRPr lang="en-US" dirty="0" smtClean="0"/>
          </a:p>
          <a:p>
            <a:endParaRPr lang="en-US" dirty="0"/>
          </a:p>
        </p:txBody>
      </p:sp>
      <p:pic>
        <p:nvPicPr>
          <p:cNvPr id="6" name="Picture 5" descr="SAgs_example_Corridor_shortestpath.gif"/>
          <p:cNvPicPr>
            <a:picLocks noChangeAspect="1"/>
          </p:cNvPicPr>
          <p:nvPr/>
        </p:nvPicPr>
        <p:blipFill>
          <a:blip r:embed="rId7" cstate="print"/>
          <a:stretch>
            <a:fillRect/>
          </a:stretch>
        </p:blipFill>
        <p:spPr>
          <a:xfrm>
            <a:off x="685800" y="3657600"/>
            <a:ext cx="5652369" cy="2286000"/>
          </a:xfrm>
          <a:prstGeom prst="rect">
            <a:avLst/>
          </a:prstGeom>
        </p:spPr>
      </p:pic>
      <p:sp>
        <p:nvSpPr>
          <p:cNvPr id="7" name="TextBox 6"/>
          <p:cNvSpPr txBox="1"/>
          <p:nvPr/>
        </p:nvSpPr>
        <p:spPr>
          <a:xfrm>
            <a:off x="609600" y="6172200"/>
            <a:ext cx="5638800" cy="369332"/>
          </a:xfrm>
          <a:prstGeom prst="rect">
            <a:avLst/>
          </a:prstGeom>
          <a:noFill/>
        </p:spPr>
        <p:txBody>
          <a:bodyPr wrap="square" rtlCol="0">
            <a:spAutoFit/>
          </a:bodyPr>
          <a:lstStyle/>
          <a:p>
            <a:r>
              <a:rPr lang="el-GR" dirty="0" smtClean="0"/>
              <a:t>Παράδειγμα υπολογισμού διαδρομής ελάχιστου κόστους</a:t>
            </a:r>
            <a:endParaRPr lang="en-US" dirty="0"/>
          </a:p>
        </p:txBody>
      </p:sp>
    </p:spTree>
    <p:extLst>
      <p:ext uri="{BB962C8B-B14F-4D97-AF65-F5344CB8AC3E}">
        <p14:creationId xmlns:p14="http://schemas.microsoft.com/office/powerpoint/2010/main" val="3000752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7848600" cy="48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Sikyonia_3D.jpg"/>
          <p:cNvPicPr>
            <a:picLocks noChangeAspect="1"/>
          </p:cNvPicPr>
          <p:nvPr/>
        </p:nvPicPr>
        <p:blipFill>
          <a:blip r:embed="rId7" cstate="print"/>
          <a:stretch>
            <a:fillRect/>
          </a:stretch>
        </p:blipFill>
        <p:spPr>
          <a:xfrm>
            <a:off x="228600" y="763383"/>
            <a:ext cx="8610600" cy="6094617"/>
          </a:xfrm>
          <a:prstGeom prst="rect">
            <a:avLst/>
          </a:prstGeom>
        </p:spPr>
      </p:pic>
    </p:spTree>
    <p:extLst>
      <p:ext uri="{BB962C8B-B14F-4D97-AF65-F5344CB8AC3E}">
        <p14:creationId xmlns:p14="http://schemas.microsoft.com/office/powerpoint/2010/main" val="3764956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7315200" cy="63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Sikyonia_viewshed.jpg"/>
          <p:cNvPicPr>
            <a:picLocks noChangeAspect="1"/>
          </p:cNvPicPr>
          <p:nvPr/>
        </p:nvPicPr>
        <p:blipFill>
          <a:blip r:embed="rId7" cstate="print"/>
          <a:stretch>
            <a:fillRect/>
          </a:stretch>
        </p:blipFill>
        <p:spPr>
          <a:xfrm>
            <a:off x="609600" y="990600"/>
            <a:ext cx="6627091" cy="5867400"/>
          </a:xfrm>
          <a:prstGeom prst="rect">
            <a:avLst/>
          </a:prstGeom>
        </p:spPr>
      </p:pic>
    </p:spTree>
    <p:extLst>
      <p:ext uri="{BB962C8B-B14F-4D97-AF65-F5344CB8AC3E}">
        <p14:creationId xmlns:p14="http://schemas.microsoft.com/office/powerpoint/2010/main" val="1321029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6705600" cy="71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Sikyon_flow accumulation.jpg"/>
          <p:cNvPicPr>
            <a:picLocks noChangeAspect="1"/>
          </p:cNvPicPr>
          <p:nvPr/>
        </p:nvPicPr>
        <p:blipFill>
          <a:blip r:embed="rId7" cstate="print"/>
          <a:stretch>
            <a:fillRect/>
          </a:stretch>
        </p:blipFill>
        <p:spPr>
          <a:xfrm>
            <a:off x="381000" y="1066800"/>
            <a:ext cx="6699492" cy="5489403"/>
          </a:xfrm>
          <a:prstGeom prst="rect">
            <a:avLst/>
          </a:prstGeom>
        </p:spPr>
      </p:pic>
      <p:sp>
        <p:nvSpPr>
          <p:cNvPr id="6" name="TextBox 5"/>
          <p:cNvSpPr txBox="1"/>
          <p:nvPr/>
        </p:nvSpPr>
        <p:spPr>
          <a:xfrm>
            <a:off x="5943600" y="4267200"/>
            <a:ext cx="2438400" cy="923330"/>
          </a:xfrm>
          <a:prstGeom prst="rect">
            <a:avLst/>
          </a:prstGeom>
          <a:noFill/>
        </p:spPr>
        <p:txBody>
          <a:bodyPr wrap="square" rtlCol="0">
            <a:spAutoFit/>
          </a:bodyPr>
          <a:lstStyle/>
          <a:p>
            <a:r>
              <a:rPr lang="el-GR" dirty="0" smtClean="0"/>
              <a:t>Ανάλυση συγκέντρωσης ροής γύρω από το πλάτωμα της Σικυώνας</a:t>
            </a:r>
            <a:endParaRPr lang="en-US" dirty="0"/>
          </a:p>
        </p:txBody>
      </p:sp>
    </p:spTree>
    <p:extLst>
      <p:ext uri="{BB962C8B-B14F-4D97-AF65-F5344CB8AC3E}">
        <p14:creationId xmlns:p14="http://schemas.microsoft.com/office/powerpoint/2010/main" val="3725736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1371600"/>
            <a:ext cx="7848600" cy="1200329"/>
          </a:xfrm>
          <a:prstGeom prst="rect">
            <a:avLst/>
          </a:prstGeom>
          <a:noFill/>
        </p:spPr>
        <p:txBody>
          <a:bodyPr wrap="square" rtlCol="0">
            <a:spAutoFit/>
          </a:bodyPr>
          <a:lstStyle/>
          <a:p>
            <a:r>
              <a:rPr lang="el-GR" dirty="0" smtClean="0"/>
              <a:t>Οι τρισδιάστατες αναλύσεις με τη χρήση της </a:t>
            </a:r>
            <a:r>
              <a:rPr lang="en-US" dirty="0" smtClean="0"/>
              <a:t>extension 3D Analyst </a:t>
            </a:r>
            <a:r>
              <a:rPr lang="el-GR" dirty="0" smtClean="0"/>
              <a:t>του </a:t>
            </a:r>
            <a:r>
              <a:rPr lang="en-US" dirty="0" err="1" smtClean="0"/>
              <a:t>ArcGIS</a:t>
            </a:r>
            <a:endParaRPr lang="el-GR" dirty="0" smtClean="0"/>
          </a:p>
          <a:p>
            <a:r>
              <a:rPr lang="el-GR" dirty="0" smtClean="0"/>
              <a:t>γίνονται στο ανάγλυφο μοντέλο εδάφους. Επιτρέπουν προοπτική θέαση περιοχών, πλοήγηση σε αυτές καθώς και διάφορους υπολογισμούς όπως της γραμμής όρασης (</a:t>
            </a:r>
            <a:r>
              <a:rPr lang="en-US" dirty="0" smtClean="0"/>
              <a:t>line of sight) </a:t>
            </a:r>
            <a:r>
              <a:rPr lang="el-GR" dirty="0" smtClean="0"/>
              <a:t>ή της διαδρομής μεγίστου κλίσης (</a:t>
            </a:r>
            <a:r>
              <a:rPr lang="en-US" dirty="0" smtClean="0"/>
              <a:t>steepest path)</a:t>
            </a:r>
            <a:endParaRPr lang="en-US" dirty="0"/>
          </a:p>
        </p:txBody>
      </p:sp>
      <p:pic>
        <p:nvPicPr>
          <p:cNvPr id="6" name="Picture 5" descr="3D_DisplayingFeatures_01.gif"/>
          <p:cNvPicPr>
            <a:picLocks noChangeAspect="1"/>
          </p:cNvPicPr>
          <p:nvPr/>
        </p:nvPicPr>
        <p:blipFill>
          <a:blip r:embed="rId7" cstate="print"/>
          <a:stretch>
            <a:fillRect/>
          </a:stretch>
        </p:blipFill>
        <p:spPr>
          <a:xfrm>
            <a:off x="0" y="3124200"/>
            <a:ext cx="4343400" cy="3005633"/>
          </a:xfrm>
          <a:prstGeom prst="rect">
            <a:avLst/>
          </a:prstGeom>
        </p:spPr>
      </p:pic>
      <p:pic>
        <p:nvPicPr>
          <p:cNvPr id="7" name="Picture 6" descr="Line_of_sight_ill.gif"/>
          <p:cNvPicPr>
            <a:picLocks noChangeAspect="1"/>
          </p:cNvPicPr>
          <p:nvPr/>
        </p:nvPicPr>
        <p:blipFill>
          <a:blip r:embed="rId8" cstate="print"/>
          <a:stretch>
            <a:fillRect/>
          </a:stretch>
        </p:blipFill>
        <p:spPr>
          <a:xfrm>
            <a:off x="4438650" y="2895600"/>
            <a:ext cx="4705350" cy="3152775"/>
          </a:xfrm>
          <a:prstGeom prst="rect">
            <a:avLst/>
          </a:prstGeom>
        </p:spPr>
      </p:pic>
    </p:spTree>
    <p:extLst>
      <p:ext uri="{BB962C8B-B14F-4D97-AF65-F5344CB8AC3E}">
        <p14:creationId xmlns:p14="http://schemas.microsoft.com/office/powerpoint/2010/main" val="3425629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7924800" cy="56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219200"/>
            <a:ext cx="8077200" cy="5170646"/>
          </a:xfrm>
          <a:prstGeom prst="rect">
            <a:avLst/>
          </a:prstGeom>
          <a:noFill/>
        </p:spPr>
        <p:txBody>
          <a:bodyPr wrap="square" rtlCol="0">
            <a:spAutoFit/>
          </a:bodyPr>
          <a:lstStyle/>
          <a:p>
            <a:r>
              <a:rPr lang="el-GR" sz="2400" dirty="0" smtClean="0"/>
              <a:t>Η κατασκευή τοπογραφικών/θεματικών χαρτών, δηλαδή χαρτών που φέρουν και την τοπογραφική ή/και την αρχαιολογική πληφορορία, είναι το τελευταίο στάδιο της δουλειάς με ΣΓΠ όπου οπτικοποιούμε τα αποτελέσματα της  έρευνας. Οι χάρτες, που κατασκευάζονται με τη λογική των στρωμάτων </a:t>
            </a:r>
            <a:r>
              <a:rPr lang="en-US" sz="2400" dirty="0" smtClean="0"/>
              <a:t>(layers),</a:t>
            </a:r>
            <a:r>
              <a:rPr lang="el-GR" sz="2400" dirty="0" smtClean="0"/>
              <a:t> πρέπει να είναι ευκρινείς και ευανάγνωστοι, περιεκτικοί και εντυπωσιακοί. Μια βασική εφαρμογή της χαρτογράφησης με </a:t>
            </a:r>
            <a:r>
              <a:rPr lang="en-US" sz="2400" dirty="0" smtClean="0"/>
              <a:t>GIS </a:t>
            </a:r>
            <a:r>
              <a:rPr lang="el-GR" sz="2400" dirty="0" smtClean="0"/>
              <a:t>είναι οι χάρτες πυκνότητας ή αλλιώς χοροπληθικοί χάρτες. Οι πυκνότητες, π.χ. κεραμικής, μπορούν να απεικονισθούν είτε με χρωματική διαβάθμιση (</a:t>
            </a:r>
            <a:r>
              <a:rPr lang="en-US" sz="2400" dirty="0" smtClean="0"/>
              <a:t>graduated colors), </a:t>
            </a:r>
            <a:r>
              <a:rPr lang="el-GR" sz="2400" dirty="0" smtClean="0"/>
              <a:t>είτε με αναλογικά σύμβολα </a:t>
            </a:r>
            <a:r>
              <a:rPr lang="en-US" sz="2400" dirty="0" smtClean="0"/>
              <a:t>(proportional symbol) </a:t>
            </a:r>
            <a:r>
              <a:rPr lang="el-GR" sz="2400" dirty="0" smtClean="0"/>
              <a:t>είτε ως πυκνότητες κουκίδων (</a:t>
            </a:r>
            <a:r>
              <a:rPr lang="en-US" sz="2400" dirty="0" smtClean="0"/>
              <a:t>dot density)</a:t>
            </a:r>
            <a:r>
              <a:rPr lang="el-GR" sz="2400" dirty="0" smtClean="0"/>
              <a:t> </a:t>
            </a:r>
          </a:p>
          <a:p>
            <a:endParaRPr lang="en-US" dirty="0"/>
          </a:p>
        </p:txBody>
      </p:sp>
    </p:spTree>
    <p:extLst>
      <p:ext uri="{BB962C8B-B14F-4D97-AF65-F5344CB8AC3E}">
        <p14:creationId xmlns:p14="http://schemas.microsoft.com/office/powerpoint/2010/main" val="645738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ot density"/>
          <p:cNvPicPr>
            <a:picLocks noChangeAspect="1" noChangeArrowheads="1"/>
          </p:cNvPicPr>
          <p:nvPr/>
        </p:nvPicPr>
        <p:blipFill>
          <a:blip r:embed="rId2" cstate="print"/>
          <a:srcRect/>
          <a:stretch>
            <a:fillRect/>
          </a:stretch>
        </p:blipFill>
        <p:spPr bwMode="auto">
          <a:xfrm>
            <a:off x="0" y="387350"/>
            <a:ext cx="9144000" cy="6470650"/>
          </a:xfrm>
          <a:prstGeom prst="rect">
            <a:avLst/>
          </a:prstGeom>
          <a:noFill/>
          <a:ln w="9525">
            <a:noFill/>
            <a:miter lim="800000"/>
            <a:headEnd/>
            <a:tailEnd/>
          </a:ln>
        </p:spPr>
      </p:pic>
      <p:grpSp>
        <p:nvGrpSpPr>
          <p:cNvPr id="3" name="Group 2"/>
          <p:cNvGrpSpPr/>
          <p:nvPr/>
        </p:nvGrpSpPr>
        <p:grpSpPr>
          <a:xfrm>
            <a:off x="0" y="0"/>
            <a:ext cx="8506902" cy="3683147"/>
            <a:chOff x="-609600" y="-3147219"/>
            <a:chExt cx="8506902" cy="3683147"/>
          </a:xfrm>
        </p:grpSpPr>
        <p:sp>
          <p:nvSpPr>
            <p:cNvPr id="4" name="Rounded Rectangle 3"/>
            <p:cNvSpPr/>
            <p:nvPr/>
          </p:nvSpPr>
          <p:spPr>
            <a:xfrm>
              <a:off x="-609600" y="-3147219"/>
              <a:ext cx="7924800" cy="5632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27498" y="27633"/>
              <a:ext cx="7869804" cy="5082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en-US" sz="2000" kern="1200" dirty="0"/>
            </a:p>
          </p:txBody>
        </p:sp>
      </p:grpSp>
      <p:sp>
        <p:nvSpPr>
          <p:cNvPr id="6" name="Rectangle 5"/>
          <p:cNvSpPr/>
          <p:nvPr/>
        </p:nvSpPr>
        <p:spPr>
          <a:xfrm>
            <a:off x="0" y="0"/>
            <a:ext cx="4572000" cy="590931"/>
          </a:xfrm>
          <a:prstGeom prst="rect">
            <a:avLst/>
          </a:prstGeom>
        </p:spPr>
        <p:txBody>
          <a:bodyPr>
            <a:spAutoFit/>
          </a:bodyPr>
          <a:lstStyle/>
          <a:p>
            <a:pPr lvl="0" defTabSz="889000">
              <a:lnSpc>
                <a:spcPct val="90000"/>
              </a:lnSpc>
              <a:spcBef>
                <a:spcPct val="0"/>
              </a:spcBef>
              <a:spcAft>
                <a:spcPct val="35000"/>
              </a:spcAft>
            </a:pPr>
            <a:r>
              <a:rPr lang="el-GR" u="sng" dirty="0" smtClean="0"/>
              <a:t>Εφαρμογές </a:t>
            </a:r>
            <a:r>
              <a:rPr lang="en-US" u="sng" dirty="0" smtClean="0"/>
              <a:t>GIS </a:t>
            </a:r>
            <a:r>
              <a:rPr lang="el-GR" u="sng" dirty="0" smtClean="0"/>
              <a:t>στην αρχαιολογία</a:t>
            </a:r>
            <a:r>
              <a:rPr lang="el-GR" dirty="0" smtClean="0"/>
              <a:t/>
            </a:r>
            <a:br>
              <a:rPr lang="el-GR" dirty="0" smtClean="0"/>
            </a:br>
            <a:r>
              <a:rPr lang="el-GR" dirty="0" smtClean="0"/>
              <a:t>1</a:t>
            </a:r>
            <a:r>
              <a:rPr lang="el-GR" baseline="30000" dirty="0" smtClean="0"/>
              <a:t>η</a:t>
            </a:r>
            <a:r>
              <a:rPr lang="el-GR" dirty="0" smtClean="0"/>
              <a:t> ενότητα</a:t>
            </a:r>
            <a:r>
              <a:rPr lang="en-US" dirty="0" smtClean="0"/>
              <a:t>: </a:t>
            </a:r>
            <a:r>
              <a:rPr lang="el-GR" dirty="0" smtClean="0"/>
              <a:t>βασικές αρχές των </a:t>
            </a:r>
            <a:r>
              <a:rPr lang="en-US" dirty="0" smtClean="0"/>
              <a:t>GIS</a:t>
            </a:r>
            <a:endParaRPr lang="en-US" dirty="0"/>
          </a:p>
        </p:txBody>
      </p:sp>
    </p:spTree>
    <p:extLst>
      <p:ext uri="{BB962C8B-B14F-4D97-AF65-F5344CB8AC3E}">
        <p14:creationId xmlns:p14="http://schemas.microsoft.com/office/powerpoint/2010/main" val="2528821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4294967295"/>
          </p:nvPr>
        </p:nvSpPr>
        <p:spPr>
          <a:xfrm>
            <a:off x="381000" y="1219200"/>
            <a:ext cx="8229600" cy="3124200"/>
          </a:xfrm>
        </p:spPr>
        <p:txBody>
          <a:bodyPr>
            <a:normAutofit lnSpcReduction="10000"/>
          </a:bodyPr>
          <a:lstStyle/>
          <a:p>
            <a:pPr>
              <a:buNone/>
            </a:pPr>
            <a:r>
              <a:rPr lang="el-GR" sz="2000" dirty="0" smtClean="0"/>
              <a:t>	Ο </a:t>
            </a:r>
            <a:r>
              <a:rPr lang="el-GR" sz="2000" b="1" dirty="0" smtClean="0"/>
              <a:t>διανυσματικός τύπος</a:t>
            </a:r>
            <a:r>
              <a:rPr lang="el-GR" sz="2000" dirty="0" smtClean="0"/>
              <a:t> </a:t>
            </a:r>
            <a:r>
              <a:rPr lang="en-US" sz="2000" dirty="0" smtClean="0"/>
              <a:t>(vector) </a:t>
            </a:r>
            <a:r>
              <a:rPr lang="el-GR" sz="2000" dirty="0" smtClean="0"/>
              <a:t>απαιτεί Καρτεσιανό σύστημα συντεταγμένων για να αναπαραστήσει σημεία, γραμμές ή πολύγωνα. Τα σημεία είναι ζεύγη χ-ψ συντεταγμένων</a:t>
            </a:r>
            <a:r>
              <a:rPr lang="en-US" sz="2000" dirty="0" smtClean="0"/>
              <a:t> (</a:t>
            </a:r>
            <a:r>
              <a:rPr lang="en-US" sz="2000" i="1" dirty="0" smtClean="0"/>
              <a:t>vertices</a:t>
            </a:r>
            <a:r>
              <a:rPr lang="en-US" sz="2000" dirty="0" smtClean="0"/>
              <a:t>)</a:t>
            </a:r>
            <a:r>
              <a:rPr lang="el-GR" sz="2000" dirty="0" smtClean="0"/>
              <a:t>, οι γραμμές είναι σειρές συντεταγμένων που ορίζουν ένα σχήμα, ενώ τα πολύγωνα είναι σειρές συντεταγμένων που ορίζουν όρια πολυγώνων</a:t>
            </a:r>
            <a:r>
              <a:rPr lang="en-US" sz="2000" dirty="0" smtClean="0"/>
              <a:t>. O</a:t>
            </a:r>
            <a:r>
              <a:rPr lang="el-GR" sz="2000" dirty="0" smtClean="0"/>
              <a:t> τύπος αυτός είναι κατάλληλος για την αναπαράσταση και αποθήκευση χαρακτηριστικών με διακριτά όρια (π.χ. κτίρια, δρόμοι, όρια οικισμών κλπ.). Οι διανυσματικές οντότητες έχουν συγκεκριμένη γεωμετρική σχέση μεταξύ τους , που αποκαλούμε τοπολογία</a:t>
            </a:r>
            <a:r>
              <a:rPr lang="en-US" sz="2000" dirty="0" smtClean="0"/>
              <a:t>: </a:t>
            </a:r>
            <a:r>
              <a:rPr lang="el-GR" sz="2000" dirty="0" smtClean="0"/>
              <a:t>π.χ. τοπολογική σχέση έχουν 2 οδοί που διασταυρώνονται, άρα μοιράζονται ένα κόμβο (</a:t>
            </a:r>
            <a:r>
              <a:rPr lang="en-US" sz="2000" dirty="0" smtClean="0"/>
              <a:t>node)</a:t>
            </a:r>
            <a:r>
              <a:rPr lang="el-GR" sz="2000" dirty="0" smtClean="0"/>
              <a:t>, ή 2 όμορα αγροτεμάχια</a:t>
            </a:r>
          </a:p>
        </p:txBody>
      </p:sp>
      <p:pic>
        <p:nvPicPr>
          <p:cNvPr id="2050" name="Picture 2" descr="Vector"/>
          <p:cNvPicPr>
            <a:picLocks noChangeAspect="1" noChangeArrowheads="1"/>
          </p:cNvPicPr>
          <p:nvPr/>
        </p:nvPicPr>
        <p:blipFill>
          <a:blip r:embed="rId7" cstate="print"/>
          <a:srcRect/>
          <a:stretch>
            <a:fillRect/>
          </a:stretch>
        </p:blipFill>
        <p:spPr bwMode="auto">
          <a:xfrm>
            <a:off x="533400" y="4419600"/>
            <a:ext cx="3619728" cy="1877312"/>
          </a:xfrm>
          <a:prstGeom prst="rect">
            <a:avLst/>
          </a:prstGeom>
          <a:noFill/>
          <a:ln w="9525">
            <a:noFill/>
            <a:miter lim="800000"/>
            <a:headEnd/>
            <a:tailEnd/>
          </a:ln>
        </p:spPr>
      </p:pic>
      <p:sp>
        <p:nvSpPr>
          <p:cNvPr id="5" name="TextBox 4"/>
          <p:cNvSpPr txBox="1"/>
          <p:nvPr/>
        </p:nvSpPr>
        <p:spPr>
          <a:xfrm>
            <a:off x="228600" y="6211669"/>
            <a:ext cx="4572000" cy="923330"/>
          </a:xfrm>
          <a:prstGeom prst="rect">
            <a:avLst/>
          </a:prstGeom>
          <a:noFill/>
        </p:spPr>
        <p:txBody>
          <a:bodyPr wrap="square" rtlCol="0">
            <a:spAutoFit/>
          </a:bodyPr>
          <a:lstStyle/>
          <a:p>
            <a:r>
              <a:rPr lang="el-GR" dirty="0" smtClean="0"/>
              <a:t>Γεωμετρία ενός διανυσματικού τύπου δεδομένων</a:t>
            </a:r>
            <a:endParaRPr lang="en-US" dirty="0" smtClean="0"/>
          </a:p>
          <a:p>
            <a:endParaRPr lang="en-US" dirty="0"/>
          </a:p>
        </p:txBody>
      </p:sp>
      <p:pic>
        <p:nvPicPr>
          <p:cNvPr id="6" name="Picture 5" descr="Topology.jpg"/>
          <p:cNvPicPr>
            <a:picLocks noChangeAspect="1"/>
          </p:cNvPicPr>
          <p:nvPr/>
        </p:nvPicPr>
        <p:blipFill>
          <a:blip r:embed="rId8" cstate="print"/>
          <a:stretch>
            <a:fillRect/>
          </a:stretch>
        </p:blipFill>
        <p:spPr>
          <a:xfrm>
            <a:off x="4343400" y="4108704"/>
            <a:ext cx="4322064" cy="2749296"/>
          </a:xfrm>
          <a:prstGeom prst="rect">
            <a:avLst/>
          </a:prstGeom>
        </p:spPr>
      </p:pic>
    </p:spTree>
    <p:extLst>
      <p:ext uri="{BB962C8B-B14F-4D97-AF65-F5344CB8AC3E}">
        <p14:creationId xmlns:p14="http://schemas.microsoft.com/office/powerpoint/2010/main" val="3061324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kyonia1"/>
          <p:cNvPicPr>
            <a:picLocks noChangeAspect="1" noChangeArrowheads="1"/>
          </p:cNvPicPr>
          <p:nvPr/>
        </p:nvPicPr>
        <p:blipFill>
          <a:blip r:embed="rId2" cstate="print"/>
          <a:srcRect/>
          <a:stretch>
            <a:fillRect/>
          </a:stretch>
        </p:blipFill>
        <p:spPr bwMode="auto">
          <a:xfrm>
            <a:off x="0" y="387350"/>
            <a:ext cx="9144000" cy="6470650"/>
          </a:xfrm>
          <a:prstGeom prst="rect">
            <a:avLst/>
          </a:prstGeom>
          <a:noFill/>
          <a:ln w="9525">
            <a:noFill/>
            <a:miter lim="800000"/>
            <a:headEnd/>
            <a:tailEnd/>
          </a:ln>
        </p:spPr>
      </p:pic>
      <p:grpSp>
        <p:nvGrpSpPr>
          <p:cNvPr id="3" name="Group 2"/>
          <p:cNvGrpSpPr/>
          <p:nvPr/>
        </p:nvGrpSpPr>
        <p:grpSpPr>
          <a:xfrm>
            <a:off x="0" y="0"/>
            <a:ext cx="7010400" cy="582960"/>
            <a:chOff x="0" y="3620"/>
            <a:chExt cx="8229600" cy="861120"/>
          </a:xfrm>
        </p:grpSpPr>
        <p:sp>
          <p:nvSpPr>
            <p:cNvPr id="4" name="Rounded Rectangle 3"/>
            <p:cNvSpPr/>
            <p:nvPr/>
          </p:nvSpPr>
          <p:spPr>
            <a:xfrm>
              <a:off x="0" y="3620"/>
              <a:ext cx="8229600" cy="8611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42036" y="45656"/>
              <a:ext cx="8145528" cy="777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p:txBody>
        </p:sp>
      </p:grpSp>
    </p:spTree>
    <p:extLst>
      <p:ext uri="{BB962C8B-B14F-4D97-AF65-F5344CB8AC3E}">
        <p14:creationId xmlns:p14="http://schemas.microsoft.com/office/powerpoint/2010/main" val="3475846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ot density_distribution"/>
          <p:cNvPicPr>
            <a:picLocks noChangeAspect="1" noChangeArrowheads="1"/>
          </p:cNvPicPr>
          <p:nvPr/>
        </p:nvPicPr>
        <p:blipFill>
          <a:blip r:embed="rId2" cstate="print"/>
          <a:srcRect/>
          <a:stretch>
            <a:fillRect/>
          </a:stretch>
        </p:blipFill>
        <p:spPr bwMode="auto">
          <a:xfrm>
            <a:off x="0" y="228600"/>
            <a:ext cx="9144000" cy="6470650"/>
          </a:xfrm>
          <a:prstGeom prst="rect">
            <a:avLst/>
          </a:prstGeom>
          <a:noFill/>
          <a:ln w="9525">
            <a:noFill/>
            <a:miter lim="800000"/>
            <a:headEnd/>
            <a:tailEnd/>
          </a:ln>
        </p:spPr>
      </p:pic>
      <p:grpSp>
        <p:nvGrpSpPr>
          <p:cNvPr id="3" name="Group 2"/>
          <p:cNvGrpSpPr/>
          <p:nvPr/>
        </p:nvGrpSpPr>
        <p:grpSpPr>
          <a:xfrm>
            <a:off x="0" y="0"/>
            <a:ext cx="7620000" cy="609600"/>
            <a:chOff x="0" y="3620"/>
            <a:chExt cx="8229600" cy="861120"/>
          </a:xfrm>
        </p:grpSpPr>
        <p:sp>
          <p:nvSpPr>
            <p:cNvPr id="4" name="Rounded Rectangle 3"/>
            <p:cNvSpPr/>
            <p:nvPr/>
          </p:nvSpPr>
          <p:spPr>
            <a:xfrm>
              <a:off x="0" y="3620"/>
              <a:ext cx="8229600" cy="8611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42036" y="45656"/>
              <a:ext cx="8145528" cy="777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u="sng" kern="1200" dirty="0" smtClean="0"/>
                <a:t>Εφαρμογές </a:t>
              </a:r>
              <a:r>
                <a:rPr lang="en-US" sz="2000" u="sng" kern="1200" dirty="0" smtClean="0"/>
                <a:t>GIS </a:t>
              </a:r>
              <a:r>
                <a:rPr lang="el-GR" sz="2000" u="sng" kern="1200" dirty="0" smtClean="0"/>
                <a:t>στην αρχαιολογία</a:t>
              </a:r>
              <a:r>
                <a:rPr lang="el-GR" sz="2000" kern="1200" dirty="0" smtClean="0"/>
                <a:t/>
              </a:r>
              <a:br>
                <a:rPr lang="el-GR" sz="2000" kern="1200" dirty="0" smtClean="0"/>
              </a:br>
              <a:r>
                <a:rPr lang="el-GR" sz="2000" kern="1200" dirty="0" smtClean="0"/>
                <a:t>1</a:t>
              </a:r>
              <a:r>
                <a:rPr lang="el-GR" sz="2000" kern="1200" baseline="30000" dirty="0" smtClean="0"/>
                <a:t>η</a:t>
              </a:r>
              <a:r>
                <a:rPr lang="el-GR" sz="2000" kern="1200" dirty="0" smtClean="0"/>
                <a:t> ενότητα</a:t>
              </a:r>
              <a:r>
                <a:rPr lang="en-US" sz="2000" kern="1200" dirty="0" smtClean="0"/>
                <a:t>: </a:t>
              </a:r>
              <a:r>
                <a:rPr lang="el-GR" sz="2000" kern="1200" dirty="0" smtClean="0"/>
                <a:t>βασικές αρχές των </a:t>
              </a:r>
              <a:r>
                <a:rPr lang="en-US" sz="2000" kern="1200" dirty="0" smtClean="0"/>
                <a:t>GIS</a:t>
              </a:r>
              <a:endParaRPr lang="en-US" sz="2000" kern="1200" dirty="0"/>
            </a:p>
          </p:txBody>
        </p:sp>
      </p:grpSp>
    </p:spTree>
    <p:extLst>
      <p:ext uri="{BB962C8B-B14F-4D97-AF65-F5344CB8AC3E}">
        <p14:creationId xmlns:p14="http://schemas.microsoft.com/office/powerpoint/2010/main" val="3944879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0" y="1295401"/>
            <a:ext cx="5181600" cy="5632311"/>
          </a:xfrm>
          <a:prstGeom prst="rect">
            <a:avLst/>
          </a:prstGeom>
          <a:noFill/>
        </p:spPr>
        <p:txBody>
          <a:bodyPr wrap="square" rtlCol="0">
            <a:spAutoFit/>
          </a:bodyPr>
          <a:lstStyle/>
          <a:p>
            <a:pPr lvl="0"/>
            <a:r>
              <a:rPr lang="el-GR" dirty="0" smtClean="0"/>
              <a:t>Το πρώτο βήμα μας είναι η</a:t>
            </a:r>
            <a:r>
              <a:rPr lang="el-GR" b="1" dirty="0" smtClean="0"/>
              <a:t> γεωαναφορά</a:t>
            </a:r>
            <a:r>
              <a:rPr lang="el-GR" dirty="0" smtClean="0"/>
              <a:t>, δηλαδή η αναφορά των χωρικών δεδομένων σε σωστή θέση στη γήινη επιφάνεια.  </a:t>
            </a:r>
            <a:endParaRPr lang="en-US" dirty="0" smtClean="0"/>
          </a:p>
          <a:p>
            <a:pPr lvl="0"/>
            <a:r>
              <a:rPr lang="el-GR" dirty="0" smtClean="0"/>
              <a:t>Το </a:t>
            </a:r>
            <a:r>
              <a:rPr lang="el-GR" u="sng" dirty="0" smtClean="0"/>
              <a:t>Γεωγραφικό Σύστημα Συντεταγμένων</a:t>
            </a:r>
            <a:r>
              <a:rPr lang="el-GR" dirty="0" smtClean="0"/>
              <a:t> (</a:t>
            </a:r>
            <a:r>
              <a:rPr lang="en-US" dirty="0" smtClean="0"/>
              <a:t>Geographic Coordinate System</a:t>
            </a:r>
            <a:r>
              <a:rPr lang="el-GR" dirty="0" smtClean="0"/>
              <a:t>) είναι το πλέον διαδεδομένο σύστημα αναφοράς. Σ’αυτό προσδιορίζονται το γεωγραφικό μήκος (</a:t>
            </a:r>
            <a:r>
              <a:rPr lang="en-US" dirty="0" smtClean="0"/>
              <a:t>longitude</a:t>
            </a:r>
            <a:r>
              <a:rPr lang="el-GR" dirty="0" smtClean="0"/>
              <a:t> - λ) και πλάτος (</a:t>
            </a:r>
            <a:r>
              <a:rPr lang="en-US" dirty="0" smtClean="0"/>
              <a:t>latitude</a:t>
            </a:r>
            <a:r>
              <a:rPr lang="el-GR" dirty="0" smtClean="0"/>
              <a:t> - φ), δηλαδή οι γωνίες από το νοητό κέντρο του ελλειψοειδούς προς ένα σημείο στη γήινη επιφάνεια. Το γεωγραφικό πλάτος μετριέται στον άξονα Β-Ν (0 – 90</a:t>
            </a:r>
            <a:r>
              <a:rPr lang="el-GR" baseline="30000" dirty="0" smtClean="0"/>
              <a:t>ο</a:t>
            </a:r>
            <a:r>
              <a:rPr lang="el-GR" dirty="0" smtClean="0"/>
              <a:t>+ από τον Ισημερινό μέχρι το Β πόλο, 0 – 90</a:t>
            </a:r>
            <a:r>
              <a:rPr lang="el-GR" baseline="30000" dirty="0" smtClean="0"/>
              <a:t>ο</a:t>
            </a:r>
            <a:r>
              <a:rPr lang="el-GR" dirty="0" smtClean="0"/>
              <a:t>- από τον Ισημερινό μέχρι το Ν πόλο), ενώ το γεωγραφικό μήκος στον άξονα Α-Δ (από 0</a:t>
            </a:r>
            <a:r>
              <a:rPr lang="el-GR" baseline="30000" dirty="0" smtClean="0"/>
              <a:t> ο</a:t>
            </a:r>
            <a:r>
              <a:rPr lang="el-GR" dirty="0" smtClean="0"/>
              <a:t> στον πρωταρχικό μεσημβρινό – δηλ. το αστεροσκοπείο του </a:t>
            </a:r>
            <a:r>
              <a:rPr lang="en-US" dirty="0" smtClean="0"/>
              <a:t>Greenwich </a:t>
            </a:r>
            <a:r>
              <a:rPr lang="el-GR" dirty="0" smtClean="0"/>
              <a:t>– μέχρι + 180</a:t>
            </a:r>
            <a:r>
              <a:rPr lang="el-GR" baseline="30000" dirty="0" smtClean="0"/>
              <a:t>ο</a:t>
            </a:r>
            <a:r>
              <a:rPr lang="el-GR" dirty="0" smtClean="0"/>
              <a:t> προς ανατολάς ή – 180</a:t>
            </a:r>
            <a:r>
              <a:rPr lang="el-GR" baseline="30000" dirty="0" smtClean="0"/>
              <a:t>ο</a:t>
            </a:r>
            <a:r>
              <a:rPr lang="el-GR" dirty="0" smtClean="0"/>
              <a:t> προς δυσμάς). Οι γραμμές γεωγραφικού πλάτους αποκαλούνται </a:t>
            </a:r>
            <a:r>
              <a:rPr lang="el-GR" i="1" dirty="0" smtClean="0"/>
              <a:t>παράλληλοι</a:t>
            </a:r>
            <a:r>
              <a:rPr lang="el-GR" dirty="0" smtClean="0"/>
              <a:t> </a:t>
            </a:r>
            <a:r>
              <a:rPr lang="en-US" dirty="0" smtClean="0"/>
              <a:t> (parallels) </a:t>
            </a:r>
            <a:r>
              <a:rPr lang="el-GR" dirty="0" smtClean="0"/>
              <a:t>ενώ οι γραμμές γεωγραφικού μήκους (που ενώνουν το Β με το Ν πόλο) </a:t>
            </a:r>
            <a:r>
              <a:rPr lang="el-GR" i="1" dirty="0" smtClean="0"/>
              <a:t>μεσημβρινοί</a:t>
            </a:r>
            <a:r>
              <a:rPr lang="en-US" i="1" dirty="0" smtClean="0"/>
              <a:t> </a:t>
            </a:r>
            <a:r>
              <a:rPr lang="en-US" dirty="0" smtClean="0"/>
              <a:t>(meridians)</a:t>
            </a:r>
            <a:r>
              <a:rPr lang="el-GR" dirty="0" smtClean="0"/>
              <a:t>. </a:t>
            </a:r>
            <a:endParaRPr lang="en-US" dirty="0" smtClean="0"/>
          </a:p>
          <a:p>
            <a:endParaRPr lang="en-US" dirty="0"/>
          </a:p>
        </p:txBody>
      </p:sp>
      <p:pic>
        <p:nvPicPr>
          <p:cNvPr id="6" name="Picture 5" descr="GUID-65EF5AF0-6819-4507-AD79-B26AADD81212-web.png"/>
          <p:cNvPicPr>
            <a:picLocks noChangeAspect="1"/>
          </p:cNvPicPr>
          <p:nvPr/>
        </p:nvPicPr>
        <p:blipFill>
          <a:blip r:embed="rId7" cstate="print"/>
          <a:stretch>
            <a:fillRect/>
          </a:stretch>
        </p:blipFill>
        <p:spPr>
          <a:xfrm>
            <a:off x="5105400" y="1905000"/>
            <a:ext cx="3810000" cy="3810000"/>
          </a:xfrm>
          <a:prstGeom prst="rect">
            <a:avLst/>
          </a:prstGeom>
        </p:spPr>
      </p:pic>
    </p:spTree>
    <p:extLst>
      <p:ext uri="{BB962C8B-B14F-4D97-AF65-F5344CB8AC3E}">
        <p14:creationId xmlns:p14="http://schemas.microsoft.com/office/powerpoint/2010/main" val="950037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3400" y="1371600"/>
            <a:ext cx="5334000" cy="2308324"/>
          </a:xfrm>
          <a:prstGeom prst="rect">
            <a:avLst/>
          </a:prstGeom>
          <a:noFill/>
        </p:spPr>
        <p:txBody>
          <a:bodyPr wrap="square" rtlCol="0">
            <a:spAutoFit/>
          </a:bodyPr>
          <a:lstStyle/>
          <a:p>
            <a:pPr lvl="0"/>
            <a:r>
              <a:rPr lang="el-GR" dirty="0" smtClean="0"/>
              <a:t>Ένας χάρτης όμως είναι συνήθως επίπεδος (δισδιάστατος). Στα </a:t>
            </a:r>
            <a:r>
              <a:rPr lang="el-GR" u="sng" dirty="0" smtClean="0"/>
              <a:t>επίπεδα ή αλλιώς Καρτεσιανά συστήματα συντεταγμένων</a:t>
            </a:r>
            <a:r>
              <a:rPr lang="el-GR" dirty="0" smtClean="0"/>
              <a:t> οι θέσεις προσδιορίζονται σε μια επίπεδη επιφάνεια από συντεταγμένες στον άξονα των Χ (οριζόντιο) και Υ (κάθετο), αλλιώς στους άξονες Ε (</a:t>
            </a:r>
            <a:r>
              <a:rPr lang="en-US" dirty="0" smtClean="0"/>
              <a:t>East</a:t>
            </a:r>
            <a:r>
              <a:rPr lang="el-GR" dirty="0" smtClean="0"/>
              <a:t>) και Ν (</a:t>
            </a:r>
            <a:r>
              <a:rPr lang="en-US" dirty="0" smtClean="0"/>
              <a:t>North</a:t>
            </a:r>
            <a:r>
              <a:rPr lang="el-GR" dirty="0" smtClean="0"/>
              <a:t>). Οι καρτεσιανές συντεταγμένες συνήθως μετριούνται σε μέτρα. </a:t>
            </a:r>
            <a:endParaRPr lang="en-US" dirty="0" smtClean="0"/>
          </a:p>
          <a:p>
            <a:endParaRPr lang="en-US" dirty="0"/>
          </a:p>
        </p:txBody>
      </p:sp>
      <p:pic>
        <p:nvPicPr>
          <p:cNvPr id="10" name="Picture 9" descr="GUID-20542F43-F951-499B-B4A3-374104E4DA81-web.png"/>
          <p:cNvPicPr>
            <a:picLocks noChangeAspect="1"/>
          </p:cNvPicPr>
          <p:nvPr/>
        </p:nvPicPr>
        <p:blipFill>
          <a:blip r:embed="rId7" cstate="print"/>
          <a:stretch>
            <a:fillRect/>
          </a:stretch>
        </p:blipFill>
        <p:spPr>
          <a:xfrm>
            <a:off x="5943600" y="1219200"/>
            <a:ext cx="2276060" cy="2287109"/>
          </a:xfrm>
          <a:prstGeom prst="rect">
            <a:avLst/>
          </a:prstGeom>
        </p:spPr>
      </p:pic>
      <p:sp>
        <p:nvSpPr>
          <p:cNvPr id="11" name="TextBox 10"/>
          <p:cNvSpPr txBox="1"/>
          <p:nvPr/>
        </p:nvSpPr>
        <p:spPr>
          <a:xfrm>
            <a:off x="685800" y="3962400"/>
            <a:ext cx="4876800" cy="1200329"/>
          </a:xfrm>
          <a:prstGeom prst="rect">
            <a:avLst/>
          </a:prstGeom>
          <a:noFill/>
        </p:spPr>
        <p:txBody>
          <a:bodyPr wrap="square" rtlCol="0">
            <a:spAutoFit/>
          </a:bodyPr>
          <a:lstStyle/>
          <a:p>
            <a:r>
              <a:rPr lang="el-GR" dirty="0" smtClean="0"/>
              <a:t>Επίσης έχουμε και τρισδιάστατα Καρτεσιανά συστήματα συντεταγμένα  όπου υπολογίζεται και μια τιμή - </a:t>
            </a:r>
            <a:r>
              <a:rPr lang="en-US" dirty="0" smtClean="0"/>
              <a:t>z </a:t>
            </a:r>
            <a:r>
              <a:rPr lang="el-GR" dirty="0" smtClean="0"/>
              <a:t>- που αντιστοιχεί στο υψόμετρο από την επιφάνεια της θαλάσσης</a:t>
            </a:r>
            <a:endParaRPr lang="en-US" dirty="0"/>
          </a:p>
        </p:txBody>
      </p:sp>
      <p:pic>
        <p:nvPicPr>
          <p:cNvPr id="12" name="Picture 11" descr="GUID-2D3B1C74-2379-445D-A328-2B933C00BAE7-web.png"/>
          <p:cNvPicPr>
            <a:picLocks noChangeAspect="1"/>
          </p:cNvPicPr>
          <p:nvPr/>
        </p:nvPicPr>
        <p:blipFill>
          <a:blip r:embed="rId8" cstate="print"/>
          <a:stretch>
            <a:fillRect/>
          </a:stretch>
        </p:blipFill>
        <p:spPr>
          <a:xfrm>
            <a:off x="5638800" y="3810000"/>
            <a:ext cx="2266950" cy="2371725"/>
          </a:xfrm>
          <a:prstGeom prst="rect">
            <a:avLst/>
          </a:prstGeom>
        </p:spPr>
      </p:pic>
    </p:spTree>
    <p:extLst>
      <p:ext uri="{BB962C8B-B14F-4D97-AF65-F5344CB8AC3E}">
        <p14:creationId xmlns:p14="http://schemas.microsoft.com/office/powerpoint/2010/main" val="2244698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219200"/>
            <a:ext cx="8229600" cy="3139321"/>
          </a:xfrm>
          <a:prstGeom prst="rect">
            <a:avLst/>
          </a:prstGeom>
          <a:noFill/>
        </p:spPr>
        <p:txBody>
          <a:bodyPr wrap="square" rtlCol="0">
            <a:spAutoFit/>
          </a:bodyPr>
          <a:lstStyle/>
          <a:p>
            <a:pPr lvl="0"/>
            <a:r>
              <a:rPr lang="el-GR" dirty="0" smtClean="0"/>
              <a:t>Το γεωμετρικό-μαθηματικό πρόβλημα είναι η απεικόνιση της γης (όλης ή μέρους της) σε ένα χάρτη ή με άλλα λόγια η απεικόνιση του ελλειψοειδούς σε ένα επίπεδο. </a:t>
            </a:r>
            <a:r>
              <a:rPr lang="el-GR" i="1" dirty="0" smtClean="0"/>
              <a:t>Προβολικό σύστημα</a:t>
            </a:r>
            <a:r>
              <a:rPr lang="el-GR" dirty="0" smtClean="0"/>
              <a:t> ή και απλά </a:t>
            </a:r>
            <a:r>
              <a:rPr lang="el-GR" i="1" dirty="0" smtClean="0"/>
              <a:t>προβολή</a:t>
            </a:r>
            <a:r>
              <a:rPr lang="el-GR" dirty="0" smtClean="0"/>
              <a:t> ονομάζεται ένα σύστημα που επιτρέπει την απεικόνιση του ελλειψοειδούς σε ένα επίπεδο. Το σύστημα αυτό ορίζεται από μια σειρά συναρτήσεων, που μεταξύ άλλων πληροφοριών, παρέχουν και το βαθμό παραμόρφωσης των σχημάτων όταν απεικονίζονται στο ελλειψοειδές. Μια προβολή μπορεί να παραμορφώνει όλες ή μερικές από τις ιδιότητες ενός σχήματος του ελλειψοειδούς (διαστάσεις, μορφή και εμβαδά). Το σίγουρο είναι ότι τουλάχιστον ένα από τα παραπάνω μεγέθη θα παραμορφωθεί κατά την εφαρμογή της προβολής. </a:t>
            </a:r>
            <a:endParaRPr lang="en-US" dirty="0" smtClean="0"/>
          </a:p>
          <a:p>
            <a:pPr lvl="0"/>
            <a:endParaRPr lang="en-US" dirty="0" smtClean="0"/>
          </a:p>
          <a:p>
            <a:endParaRPr lang="en-US" dirty="0"/>
          </a:p>
        </p:txBody>
      </p:sp>
      <p:pic>
        <p:nvPicPr>
          <p:cNvPr id="6" name="Picture 5" descr="GUID-81799E0D-6635-47B9-8B60-C06514B279DC-web.png"/>
          <p:cNvPicPr>
            <a:picLocks noChangeAspect="1"/>
          </p:cNvPicPr>
          <p:nvPr/>
        </p:nvPicPr>
        <p:blipFill>
          <a:blip r:embed="rId7" cstate="print"/>
          <a:stretch>
            <a:fillRect/>
          </a:stretch>
        </p:blipFill>
        <p:spPr>
          <a:xfrm>
            <a:off x="1600200" y="3886200"/>
            <a:ext cx="4876800" cy="2786743"/>
          </a:xfrm>
          <a:prstGeom prst="rect">
            <a:avLst/>
          </a:prstGeom>
        </p:spPr>
      </p:pic>
    </p:spTree>
    <p:extLst>
      <p:ext uri="{BB962C8B-B14F-4D97-AF65-F5344CB8AC3E}">
        <p14:creationId xmlns:p14="http://schemas.microsoft.com/office/powerpoint/2010/main" val="3786112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1371600"/>
            <a:ext cx="8153400" cy="4801314"/>
          </a:xfrm>
          <a:prstGeom prst="rect">
            <a:avLst/>
          </a:prstGeom>
          <a:noFill/>
        </p:spPr>
        <p:txBody>
          <a:bodyPr wrap="square" rtlCol="0">
            <a:spAutoFit/>
          </a:bodyPr>
          <a:lstStyle/>
          <a:p>
            <a:r>
              <a:rPr lang="el-GR" dirty="0" smtClean="0"/>
              <a:t>Υπάρχουν πολλά </a:t>
            </a:r>
            <a:r>
              <a:rPr lang="el-GR" u="sng" dirty="0" smtClean="0"/>
              <a:t>προβολικά συστήματα συντεταγμένων</a:t>
            </a:r>
            <a:r>
              <a:rPr lang="el-GR" dirty="0" smtClean="0"/>
              <a:t> (</a:t>
            </a:r>
            <a:r>
              <a:rPr lang="en-US" dirty="0" smtClean="0"/>
              <a:t>projected coordinate systems)</a:t>
            </a:r>
            <a:r>
              <a:rPr lang="el-GR" dirty="0" smtClean="0"/>
              <a:t>. Τα προβολικά συστήματα που χρησιμοποιούνται σήμερα στην Ελλάδα είναι η αζιμουθιακή ισαπέχουσα προβολή του ΗΑΤΤ, τα δύο συστήματα Εγκάρσιας Μερκατορικής Προβολής (ΤΜ3 και </a:t>
            </a:r>
            <a:r>
              <a:rPr lang="en-US" dirty="0" smtClean="0"/>
              <a:t>UTM</a:t>
            </a:r>
            <a:r>
              <a:rPr lang="el-GR" dirty="0" smtClean="0"/>
              <a:t>) και το τρίτο και πλέον πρόσφατο σύστημα Εγκάρσιας Μερκατορικής Προβολής (ΕΓΣΑ 87). Οι χάρτες που προμηθευόμαστε από τη Γεωγραφική Υπηρεσία Στρατού (Γ.Υ.Σ.) είναι είτε σε </a:t>
            </a:r>
            <a:r>
              <a:rPr lang="en-US" dirty="0" smtClean="0"/>
              <a:t>HATT </a:t>
            </a:r>
            <a:r>
              <a:rPr lang="el-GR" dirty="0" smtClean="0"/>
              <a:t>είτε σε ΕΓΣΑ 87. </a:t>
            </a:r>
            <a:endParaRPr lang="en-US" dirty="0" smtClean="0"/>
          </a:p>
          <a:p>
            <a:pPr lvl="0"/>
            <a:endParaRPr lang="el-GR" dirty="0" smtClean="0"/>
          </a:p>
          <a:p>
            <a:pPr lvl="0"/>
            <a:r>
              <a:rPr lang="el-GR" dirty="0" smtClean="0"/>
              <a:t>Το ΗΑΤΤ χρησιμοποιεί ένα επίπεδο αναφοράς, το οποίο εφάπτεται σε ένα σημείο του ελλειψοειδούς το οποίο ονομάζεται </a:t>
            </a:r>
            <a:r>
              <a:rPr lang="el-GR" i="1" dirty="0" smtClean="0"/>
              <a:t>κέντρο φύλλου χάρτου </a:t>
            </a:r>
            <a:r>
              <a:rPr lang="el-GR" dirty="0" smtClean="0"/>
              <a:t>(Κ.Φ.Χ.). Έτσι ορίζονται 130 σφαιροειδή τραπέζια μεγέθους 30' </a:t>
            </a:r>
            <a:r>
              <a:rPr lang="en-US" dirty="0" smtClean="0"/>
              <a:t>x</a:t>
            </a:r>
            <a:r>
              <a:rPr lang="el-GR" dirty="0" smtClean="0"/>
              <a:t> 30' για την κάλυψη του Ελλαδικού χώρου. Κάθε τραπέζιο έχει το δικό του σύστημα συντεταγμένων, με την αρχή των αξόνων το Κ.Φ.Χ. </a:t>
            </a:r>
            <a:endParaRPr lang="en-US" dirty="0" smtClean="0"/>
          </a:p>
          <a:p>
            <a:endParaRPr lang="en-US" dirty="0" smtClean="0"/>
          </a:p>
          <a:p>
            <a:r>
              <a:rPr lang="el-GR" dirty="0" smtClean="0"/>
              <a:t>Το </a:t>
            </a:r>
            <a:r>
              <a:rPr lang="el-GR" b="1" i="1" dirty="0" smtClean="0"/>
              <a:t>Ε</a:t>
            </a:r>
            <a:r>
              <a:rPr lang="el-GR" i="1" dirty="0" smtClean="0"/>
              <a:t>λληνικό </a:t>
            </a:r>
            <a:r>
              <a:rPr lang="el-GR" b="1" i="1" dirty="0" smtClean="0"/>
              <a:t>Γ</a:t>
            </a:r>
            <a:r>
              <a:rPr lang="el-GR" i="1" dirty="0" smtClean="0"/>
              <a:t>εωδαιτικό </a:t>
            </a:r>
            <a:r>
              <a:rPr lang="el-GR" b="1" i="1" dirty="0" smtClean="0"/>
              <a:t>Σ</a:t>
            </a:r>
            <a:r>
              <a:rPr lang="el-GR" i="1" dirty="0" smtClean="0"/>
              <a:t>ύστημα </a:t>
            </a:r>
            <a:r>
              <a:rPr lang="el-GR" b="1" i="1" dirty="0" smtClean="0"/>
              <a:t>Α</a:t>
            </a:r>
            <a:r>
              <a:rPr lang="el-GR" i="1" dirty="0" smtClean="0"/>
              <a:t>ναφοράς </a:t>
            </a:r>
            <a:r>
              <a:rPr lang="el-GR" dirty="0" smtClean="0"/>
              <a:t>(ΕΓΣΑ) 87 εκλαμβάνει όλη την χώρα ως μια ενιαία ζώνη με κεντρικό μεσημβρινό λο=24</a:t>
            </a:r>
            <a:r>
              <a:rPr lang="el-GR" baseline="30000" dirty="0" smtClean="0"/>
              <a:t>0</a:t>
            </a:r>
            <a:r>
              <a:rPr lang="el-GR" dirty="0" smtClean="0"/>
              <a:t> και χρησιμοποιεί ενιαίο συντελεστή κλίμακας 0.9996. Υπάρχει τρόπος να μετατρέψουμε συντεταγμένες από </a:t>
            </a:r>
            <a:r>
              <a:rPr lang="en-US" dirty="0" smtClean="0"/>
              <a:t>HATT </a:t>
            </a:r>
            <a:r>
              <a:rPr lang="el-GR" dirty="0" smtClean="0"/>
              <a:t>σε ΕΓΣΑ 87</a:t>
            </a:r>
            <a:r>
              <a:rPr lang="en-US" dirty="0" smtClean="0"/>
              <a:t> (</a:t>
            </a:r>
            <a:r>
              <a:rPr lang="el-GR" dirty="0" smtClean="0"/>
              <a:t>π.χ. </a:t>
            </a:r>
            <a:r>
              <a:rPr lang="en-US" dirty="0" smtClean="0"/>
              <a:t>http://www.geographer.gr/ci/index.php/hatt/)</a:t>
            </a:r>
            <a:endParaRPr lang="en-US" dirty="0"/>
          </a:p>
        </p:txBody>
      </p:sp>
    </p:spTree>
    <p:extLst>
      <p:ext uri="{BB962C8B-B14F-4D97-AF65-F5344CB8AC3E}">
        <p14:creationId xmlns:p14="http://schemas.microsoft.com/office/powerpoint/2010/main" val="4286919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945"/>
            <a:ext cx="9611742" cy="6858438"/>
          </a:xfrm>
          <a:prstGeom prst="rect">
            <a:avLst/>
          </a:prstGeom>
        </p:spPr>
      </p:pic>
      <p:sp>
        <p:nvSpPr>
          <p:cNvPr id="2" name="Ορθογώνιο 1"/>
          <p:cNvSpPr/>
          <p:nvPr/>
        </p:nvSpPr>
        <p:spPr>
          <a:xfrm>
            <a:off x="827584" y="890062"/>
            <a:ext cx="8604448" cy="1692771"/>
          </a:xfrm>
          <a:prstGeom prst="rect">
            <a:avLst/>
          </a:prstGeom>
        </p:spPr>
        <p:txBody>
          <a:bodyPr wrap="square">
            <a:spAutoFit/>
          </a:bodyPr>
          <a:lstStyle/>
          <a:p>
            <a:r>
              <a:rPr lang="el-GR" sz="3200" b="1" dirty="0"/>
              <a:t>Ψηφιοποίηση στο </a:t>
            </a:r>
            <a:r>
              <a:rPr lang="en-US" sz="3200" b="1" dirty="0"/>
              <a:t>ArcGIS </a:t>
            </a:r>
            <a:r>
              <a:rPr lang="en-US" sz="3200" b="1" dirty="0" smtClean="0"/>
              <a:t>10.x </a:t>
            </a:r>
            <a:endParaRPr lang="en-US" sz="3200" dirty="0"/>
          </a:p>
          <a:p>
            <a:endParaRPr lang="en-US" sz="2400" dirty="0" smtClean="0"/>
          </a:p>
          <a:p>
            <a:r>
              <a:rPr lang="el-GR" sz="2400" b="1" dirty="0" smtClean="0"/>
              <a:t>Για τα βήματα που ακολουθούμε βλ. σχετικό </a:t>
            </a:r>
            <a:r>
              <a:rPr lang="en-US" sz="2400" b="1" dirty="0" smtClean="0"/>
              <a:t>.doc </a:t>
            </a:r>
            <a:r>
              <a:rPr lang="el-GR" sz="2400" b="1" dirty="0" smtClean="0"/>
              <a:t>αρχείο αναρτημένο στο </a:t>
            </a:r>
            <a:r>
              <a:rPr lang="en-US" sz="2400" b="1" dirty="0" smtClean="0"/>
              <a:t>e-class</a:t>
            </a:r>
            <a:endParaRPr lang="en-US" sz="2400" b="1" dirty="0"/>
          </a:p>
        </p:txBody>
      </p:sp>
    </p:spTree>
    <p:extLst>
      <p:ext uri="{BB962C8B-B14F-4D97-AF65-F5344CB8AC3E}">
        <p14:creationId xmlns:p14="http://schemas.microsoft.com/office/powerpoint/2010/main" val="887955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990600"/>
            <a:ext cx="8229600" cy="5135563"/>
          </a:xfrm>
        </p:spPr>
        <p:txBody>
          <a:bodyPr>
            <a:normAutofit/>
          </a:bodyPr>
          <a:lstStyle/>
          <a:p>
            <a:r>
              <a:rPr lang="el-GR" sz="1600" dirty="0" smtClean="0"/>
              <a:t>Για την τοπογραφική αποτύπωση ενός αρχαιολογικού αντικειμένου (από ένα όστρακο μέχρι μια ολόκληρη πόλη) χρησιμοποιούνται κυρίως 2 τοπογραφικά όργανα</a:t>
            </a:r>
            <a:r>
              <a:rPr lang="en-US" sz="1600" dirty="0" smtClean="0"/>
              <a:t>: </a:t>
            </a:r>
            <a:r>
              <a:rPr lang="el-GR" sz="1600" dirty="0" smtClean="0"/>
              <a:t>ο γεωδαιτικός σταθμός </a:t>
            </a:r>
            <a:r>
              <a:rPr lang="en-US" sz="1600" dirty="0" smtClean="0"/>
              <a:t>(total station) </a:t>
            </a:r>
            <a:r>
              <a:rPr lang="el-GR" sz="1600" dirty="0" smtClean="0"/>
              <a:t>και το διαφορικό </a:t>
            </a:r>
            <a:r>
              <a:rPr lang="en-US" sz="1600" dirty="0" smtClean="0"/>
              <a:t>GPS (DGPS)</a:t>
            </a:r>
            <a:r>
              <a:rPr lang="el-GR" sz="1600" dirty="0" smtClean="0"/>
              <a:t>. Ελείψει αυτών, για αδρομερή αποτύπωση, μπορεί να χρησιμοποιηθεί και </a:t>
            </a:r>
            <a:r>
              <a:rPr lang="en-US" sz="1600" dirty="0" smtClean="0"/>
              <a:t>GPS </a:t>
            </a:r>
            <a:r>
              <a:rPr lang="el-GR" sz="1600" dirty="0" smtClean="0"/>
              <a:t>χειρός</a:t>
            </a:r>
          </a:p>
          <a:p>
            <a:r>
              <a:rPr lang="el-GR" sz="1600" dirty="0" smtClean="0"/>
              <a:t>Ο γεωδαιτικός σταθμός (</a:t>
            </a:r>
            <a:r>
              <a:rPr lang="en-US" sz="1600" dirty="0" smtClean="0"/>
              <a:t>total station)</a:t>
            </a:r>
            <a:r>
              <a:rPr lang="el-GR" sz="1600" dirty="0" smtClean="0"/>
              <a:t>, μετεξέλιξη του θεοδόλιχου, χρησιμοποιείται για τη μέτρηση γωνιών και αποστάσεων με μεγάλη ακρίβεια (λίγων χιλιοστών). Χρειάζεται σε αποτυπώσεις σύνθετων μνημείων και χώρων.</a:t>
            </a:r>
          </a:p>
          <a:p>
            <a:r>
              <a:rPr lang="el-GR" sz="1600" dirty="0" smtClean="0"/>
              <a:t>Το διαφορικό </a:t>
            </a:r>
            <a:r>
              <a:rPr lang="en-US" sz="1600" dirty="0" smtClean="0"/>
              <a:t>G</a:t>
            </a:r>
            <a:r>
              <a:rPr lang="el-GR" sz="1600" dirty="0" smtClean="0"/>
              <a:t>(</a:t>
            </a:r>
            <a:r>
              <a:rPr lang="en-US" sz="1600" dirty="0" err="1" smtClean="0"/>
              <a:t>lobal</a:t>
            </a:r>
            <a:r>
              <a:rPr lang="en-US" sz="1600" dirty="0" smtClean="0"/>
              <a:t>) P(</a:t>
            </a:r>
            <a:r>
              <a:rPr lang="en-US" sz="1600" dirty="0" err="1" smtClean="0"/>
              <a:t>ositioning</a:t>
            </a:r>
            <a:r>
              <a:rPr lang="en-US" sz="1600" dirty="0" smtClean="0"/>
              <a:t>) S(</a:t>
            </a:r>
            <a:r>
              <a:rPr lang="en-US" sz="1600" dirty="0" err="1" smtClean="0"/>
              <a:t>ystem</a:t>
            </a:r>
            <a:r>
              <a:rPr lang="en-US" sz="1600" dirty="0" smtClean="0"/>
              <a:t>) </a:t>
            </a:r>
            <a:r>
              <a:rPr lang="el-GR" sz="1600" dirty="0" smtClean="0"/>
              <a:t>είναι ένα δορυφορικό σύστημα εντοπισμού θέσης με ακρίβεια συνήθως εκατοστού ή και μεγαλύτερη. </a:t>
            </a:r>
            <a:r>
              <a:rPr lang="en-US" sz="1600" dirty="0" smtClean="0"/>
              <a:t>O </a:t>
            </a:r>
            <a:r>
              <a:rPr lang="el-GR" sz="1600" dirty="0" smtClean="0"/>
              <a:t>δέκτης ενός </a:t>
            </a:r>
            <a:r>
              <a:rPr lang="en-US" sz="1600" dirty="0" smtClean="0"/>
              <a:t>GPS </a:t>
            </a:r>
            <a:r>
              <a:rPr lang="el-GR" sz="1600" dirty="0" smtClean="0"/>
              <a:t>λαμβάνει ραδιοσήματα από δορυφόρους και διορθωμένα δεδομένα από τους επίγειους σταθμούς παρακολούθησης αυτών των δορυφόρων. Η ακριβής θέση προσδιορίζεται βάση του χρόνου που χρειάζεται το σήμα για να διανύσει την απόσταση από το δορυφόρο μέχρι τον επίγειο δέκτη (δεδομένου ότι απόσταση = χρόνος Χ</a:t>
            </a:r>
            <a:r>
              <a:rPr lang="en-US" sz="1600" dirty="0" smtClean="0"/>
              <a:t> </a:t>
            </a:r>
            <a:r>
              <a:rPr lang="el-GR" sz="1600" dirty="0" smtClean="0"/>
              <a:t>ταχύτητα φωτός). Επειδή ο υπολογιζόμενος χρόνος δεν είναι ακριβής (το χρονόμετρο του δέκτη έχει ένα σταθερό σφάλμα), διορθώνεται με τη βοήθεια του διαφορικού συστήματος εντοπισμού θέσης, όπου οι συντεταγμένες ενός δέκτη καθορίζονται σε σχέση με έναν άλλο δέκτη που είναι σταθερός και βρίσκεται σε γνωστή θέση. Αυτή η διόρθωση μπορεί να γίνει σε πραγματικό χρόνο </a:t>
            </a:r>
            <a:r>
              <a:rPr lang="en-US" sz="1600" dirty="0" smtClean="0"/>
              <a:t>(real-time) </a:t>
            </a:r>
            <a:r>
              <a:rPr lang="el-GR" sz="1600" dirty="0" smtClean="0"/>
              <a:t>ή ετεροχρονισμένα (</a:t>
            </a:r>
            <a:r>
              <a:rPr lang="en-US" sz="1600" dirty="0" smtClean="0"/>
              <a:t>post-processing) </a:t>
            </a:r>
          </a:p>
          <a:p>
            <a:r>
              <a:rPr lang="el-GR" sz="1600" dirty="0" smtClean="0"/>
              <a:t>Τα απλά </a:t>
            </a:r>
            <a:r>
              <a:rPr lang="en-US" sz="1600" dirty="0" smtClean="0"/>
              <a:t>GPS </a:t>
            </a:r>
            <a:r>
              <a:rPr lang="el-GR" sz="1600" dirty="0" smtClean="0"/>
              <a:t>χειρός δεν είναι διαφορικά, κατά συνέπεια η ακρίβειά τους ποικίλλει μεταξύ 1 και 10 μ (ή και περισσότερο)</a:t>
            </a:r>
            <a:endParaRPr lang="en-US" sz="1600" dirty="0"/>
          </a:p>
        </p:txBody>
      </p:sp>
    </p:spTree>
    <p:extLst>
      <p:ext uri="{BB962C8B-B14F-4D97-AF65-F5344CB8AC3E}">
        <p14:creationId xmlns:p14="http://schemas.microsoft.com/office/powerpoint/2010/main" val="2185897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5"/>
            <a:ext cx="9144000" cy="6121190"/>
          </a:xfrm>
          <a:prstGeom prst="rect">
            <a:avLst/>
          </a:prstGeom>
        </p:spPr>
      </p:pic>
    </p:spTree>
    <p:extLst>
      <p:ext uri="{BB962C8B-B14F-4D97-AF65-F5344CB8AC3E}">
        <p14:creationId xmlns:p14="http://schemas.microsoft.com/office/powerpoint/2010/main" val="4015441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6553" y="0"/>
            <a:ext cx="4590893" cy="6858000"/>
          </a:xfrm>
          <a:prstGeom prst="rect">
            <a:avLst/>
          </a:prstGeom>
        </p:spPr>
      </p:pic>
    </p:spTree>
    <p:extLst>
      <p:ext uri="{BB962C8B-B14F-4D97-AF65-F5344CB8AC3E}">
        <p14:creationId xmlns:p14="http://schemas.microsoft.com/office/powerpoint/2010/main" val="918676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 y="1219200"/>
            <a:ext cx="4953000" cy="3200876"/>
          </a:xfrm>
          <a:prstGeom prst="rect">
            <a:avLst/>
          </a:prstGeom>
          <a:noFill/>
        </p:spPr>
        <p:txBody>
          <a:bodyPr wrap="square" rtlCol="0">
            <a:spAutoFit/>
          </a:bodyPr>
          <a:lstStyle/>
          <a:p>
            <a:r>
              <a:rPr lang="el-GR" dirty="0" smtClean="0"/>
              <a:t>Ο </a:t>
            </a:r>
            <a:r>
              <a:rPr lang="el-GR" b="1" dirty="0" smtClean="0"/>
              <a:t>ψηφιδωτός </a:t>
            </a:r>
            <a:r>
              <a:rPr lang="el-GR" dirty="0" smtClean="0"/>
              <a:t>ή </a:t>
            </a:r>
            <a:r>
              <a:rPr lang="el-GR" b="1" dirty="0" smtClean="0"/>
              <a:t>πλεγματικός τύπος</a:t>
            </a:r>
            <a:r>
              <a:rPr lang="el-GR" dirty="0" smtClean="0"/>
              <a:t> (</a:t>
            </a:r>
            <a:r>
              <a:rPr lang="en-US" dirty="0" smtClean="0"/>
              <a:t>raster) </a:t>
            </a:r>
            <a:r>
              <a:rPr lang="el-GR" dirty="0" smtClean="0"/>
              <a:t>χρησιμοποιεί τετράγωνα κελιά (</a:t>
            </a:r>
            <a:r>
              <a:rPr lang="en-US" dirty="0" smtClean="0"/>
              <a:t>cells)</a:t>
            </a:r>
            <a:r>
              <a:rPr lang="el-GR" dirty="0" smtClean="0"/>
              <a:t>, των οποίων γνωρίζουμε τουλάχιστον μια γωνία στους άξονες χ-ψ κι έτσι μπορούμε να τα τοποθετήσουμε στο χώρο. Ο τύπος αυτός βοηθά να αποθηκεύσουμε και επεξεργαστούμε δεδομένα που καλύπτουν συνεχώς μια περιοχή (όπως χάρτες, αεροφωτογραφίες, δορυφορικές εικόνες, ψηφιακά υψομετρικά μοντέλα (</a:t>
            </a:r>
            <a:r>
              <a:rPr lang="en-US" dirty="0" smtClean="0"/>
              <a:t>DEM)</a:t>
            </a:r>
            <a:r>
              <a:rPr lang="el-GR" dirty="0" smtClean="0"/>
              <a:t> κ.α.)</a:t>
            </a:r>
            <a:r>
              <a:rPr lang="en-US" dirty="0" smtClean="0"/>
              <a:t>. </a:t>
            </a:r>
          </a:p>
          <a:p>
            <a:endParaRPr lang="el-GR" sz="2000" dirty="0" smtClean="0"/>
          </a:p>
          <a:p>
            <a:endParaRPr lang="en-US" sz="2000" dirty="0"/>
          </a:p>
        </p:txBody>
      </p:sp>
      <p:pic>
        <p:nvPicPr>
          <p:cNvPr id="7169" name="Picture 1" descr="Raster"/>
          <p:cNvPicPr>
            <a:picLocks noChangeAspect="1" noChangeArrowheads="1"/>
          </p:cNvPicPr>
          <p:nvPr/>
        </p:nvPicPr>
        <p:blipFill>
          <a:blip r:embed="rId8" cstate="print"/>
          <a:srcRect/>
          <a:stretch>
            <a:fillRect/>
          </a:stretch>
        </p:blipFill>
        <p:spPr bwMode="auto">
          <a:xfrm>
            <a:off x="5526258" y="1828800"/>
            <a:ext cx="3454205" cy="1960902"/>
          </a:xfrm>
          <a:prstGeom prst="rect">
            <a:avLst/>
          </a:prstGeom>
          <a:noFill/>
          <a:ln w="9525">
            <a:noFill/>
            <a:miter lim="800000"/>
            <a:headEnd/>
            <a:tailEnd/>
          </a:ln>
        </p:spPr>
      </p:pic>
      <p:sp>
        <p:nvSpPr>
          <p:cNvPr id="8" name="TextBox 7"/>
          <p:cNvSpPr txBox="1"/>
          <p:nvPr/>
        </p:nvSpPr>
        <p:spPr>
          <a:xfrm>
            <a:off x="533400" y="3886200"/>
            <a:ext cx="7543800" cy="2308324"/>
          </a:xfrm>
          <a:prstGeom prst="rect">
            <a:avLst/>
          </a:prstGeom>
          <a:noFill/>
        </p:spPr>
        <p:txBody>
          <a:bodyPr wrap="square" rtlCol="0">
            <a:spAutoFit/>
          </a:bodyPr>
          <a:lstStyle/>
          <a:p>
            <a:r>
              <a:rPr lang="en-US" dirty="0" smtClean="0"/>
              <a:t>To </a:t>
            </a:r>
            <a:r>
              <a:rPr lang="el-GR" dirty="0" smtClean="0"/>
              <a:t>μέγεθος των κελλιών έχει μεγάλη σημασία αναφορικά με την ανάλυση του χάρτη. Το μεγάλο πλεονέκτημα των διανυσματικών δεδομένων είναι η χωρική τους ακρίβεια, αλλά απαιτούν πολύ μνήμη και ταχύτητα από τον επεξεργαστή του υπολογιστή. Αντίθετα τα πλεγματικά δεδομένα μπορούν να επεξεργαστούν ταχύτερα</a:t>
            </a:r>
            <a:r>
              <a:rPr lang="en-US" dirty="0" smtClean="0"/>
              <a:t> </a:t>
            </a:r>
            <a:r>
              <a:rPr lang="el-GR" dirty="0" smtClean="0"/>
              <a:t>τα δεδομένα και ενδείκνυνται στην χαρτογράφηση φαινομένων που συνεχώς αλλάζουν ή έχουν ασαφή όρια (όπως το υψόμετρο ή η πυκνότητα τεχνέργων σε μια περιοχή). Το βασικό μειονέκτημά τους είναι ακριβώς η έλλειψη χωρικής ακρίβειας.</a:t>
            </a:r>
            <a:endParaRPr lang="en-US" dirty="0"/>
          </a:p>
        </p:txBody>
      </p:sp>
    </p:spTree>
    <p:extLst>
      <p:ext uri="{BB962C8B-B14F-4D97-AF65-F5344CB8AC3E}">
        <p14:creationId xmlns:p14="http://schemas.microsoft.com/office/powerpoint/2010/main" val="1682853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152400" y="762000"/>
            <a:ext cx="8991600" cy="6096000"/>
          </a:xfrm>
        </p:spPr>
        <p:txBody>
          <a:bodyPr>
            <a:noAutofit/>
          </a:bodyPr>
          <a:lstStyle/>
          <a:p>
            <a:pPr>
              <a:buNone/>
            </a:pPr>
            <a:endParaRPr lang="en-US" sz="1600" dirty="0" smtClean="0"/>
          </a:p>
          <a:p>
            <a:pPr>
              <a:buNone/>
            </a:pPr>
            <a:r>
              <a:rPr lang="el-GR" sz="1600" dirty="0" smtClean="0"/>
              <a:t>Για να ρυθμιστεί ένα</a:t>
            </a:r>
            <a:r>
              <a:rPr lang="en-US" sz="1600" dirty="0" smtClean="0"/>
              <a:t> GPS </a:t>
            </a:r>
            <a:r>
              <a:rPr lang="el-GR" sz="1600" dirty="0" smtClean="0"/>
              <a:t>στο ΕΓΣΑ 87 χρειάζεται πρώτα να προστεθεί το ΕΓΣΑ87 ως User datum και να</a:t>
            </a:r>
            <a:r>
              <a:rPr lang="en-US" sz="1600" dirty="0" smtClean="0"/>
              <a:t> </a:t>
            </a:r>
            <a:r>
              <a:rPr lang="el-GR" sz="1600" dirty="0" smtClean="0"/>
              <a:t>οριστεί το αντίστοιχο σύστημα συντεταγμένων ως User grid.</a:t>
            </a:r>
            <a:endParaRPr lang="el-GR" sz="1600" b="1" dirty="0" smtClean="0"/>
          </a:p>
          <a:p>
            <a:pPr>
              <a:buNone/>
            </a:pPr>
            <a:r>
              <a:rPr lang="el-GR" sz="1600" b="1" dirty="0" smtClean="0"/>
              <a:t>1) Ορισμός του datum  </a:t>
            </a:r>
            <a:r>
              <a:rPr lang="el-GR" sz="1600" dirty="0" smtClean="0"/>
              <a:t>(το DATUM είναι μια σειρά τιμών που προσδιορίζουν το πόσο μετατοπίζεται το τροποποιημένο ελλειψοειδές του συστήματος από το γεωκεντρικό ελλειψοειδές που χρησιμοποιεί ως βάση, ώστε να εφαρμόζει καλύτερα σε μια συγκεκριμένη γεωγραφική περιοχή - συνήθως μια χώρα. Η μετατόπιση μετριέται σε μέτρα από το κέντρο του γεωκεντρικού ελλειψοειδούς (Δx, Δy και Δz).</a:t>
            </a:r>
          </a:p>
          <a:p>
            <a:pPr>
              <a:buNone/>
            </a:pPr>
            <a:r>
              <a:rPr lang="en-US" sz="1600" dirty="0" smtClean="0"/>
              <a:t>	</a:t>
            </a:r>
            <a:r>
              <a:rPr lang="el-GR" sz="1600" dirty="0" smtClean="0"/>
              <a:t>Μετατόπιση ελλειψοειδούς στον άξονα των x (Δx) = - 200.1 </a:t>
            </a:r>
            <a:br>
              <a:rPr lang="el-GR" sz="1600" dirty="0" smtClean="0"/>
            </a:br>
            <a:r>
              <a:rPr lang="el-GR" sz="1600" dirty="0" smtClean="0"/>
              <a:t>Μετατόπιση ελλειψοειδούς στον άξονα των y (Δy) = + 73.9 </a:t>
            </a:r>
            <a:br>
              <a:rPr lang="el-GR" sz="1600" dirty="0" smtClean="0"/>
            </a:br>
            <a:r>
              <a:rPr lang="el-GR" sz="1600" dirty="0" smtClean="0"/>
              <a:t>Μετατόπιση ελλειψοειδούς στον άξονα των z (Δz) = + 246.0 </a:t>
            </a:r>
            <a:br>
              <a:rPr lang="el-GR" sz="1600" dirty="0" smtClean="0"/>
            </a:br>
            <a:r>
              <a:rPr lang="el-GR" sz="1600" dirty="0" smtClean="0"/>
              <a:t>Διαφορά μεγάλου ημιάξονα Δ(Α)= 0.000000 </a:t>
            </a:r>
            <a:br>
              <a:rPr lang="el-GR" sz="1600" dirty="0" smtClean="0"/>
            </a:br>
            <a:r>
              <a:rPr lang="el-GR" sz="1600" dirty="0" smtClean="0"/>
              <a:t>Διαφορά επιπλάτυνσης Δ(f) = + 0.000000 </a:t>
            </a:r>
          </a:p>
          <a:p>
            <a:endParaRPr lang="el-GR" sz="1600" dirty="0" smtClean="0"/>
          </a:p>
          <a:p>
            <a:pPr>
              <a:buNone/>
            </a:pPr>
            <a:r>
              <a:rPr lang="el-GR" sz="1600" b="1" dirty="0" smtClean="0"/>
              <a:t>2) Ορισμός του συστήματος συντεταγμένων (Map Grid)</a:t>
            </a:r>
            <a:r>
              <a:rPr lang="el-GR" sz="1600" dirty="0" smtClean="0"/>
              <a:t> </a:t>
            </a:r>
            <a:br>
              <a:rPr lang="el-GR" sz="1600" dirty="0" smtClean="0"/>
            </a:br>
            <a:r>
              <a:rPr lang="el-GR" sz="1600" dirty="0" smtClean="0"/>
              <a:t>α. Προβολή: Εγκάρσια Μερκατορική (TRANSVERSE MERCATOR) </a:t>
            </a:r>
            <a:br>
              <a:rPr lang="el-GR" sz="1600" dirty="0" smtClean="0"/>
            </a:br>
            <a:r>
              <a:rPr lang="el-GR" sz="1600" dirty="0" smtClean="0"/>
              <a:t>β. Κεντρικός Παράλληλος ή </a:t>
            </a:r>
            <a:r>
              <a:rPr lang="el-GR" sz="1600" b="1" dirty="0" smtClean="0"/>
              <a:t>Latidude of origin:</a:t>
            </a:r>
            <a:r>
              <a:rPr lang="el-GR" sz="1600" dirty="0" smtClean="0"/>
              <a:t> 0.00000 (από τον Ισημερινό) </a:t>
            </a:r>
            <a:br>
              <a:rPr lang="el-GR" sz="1600" dirty="0" smtClean="0"/>
            </a:br>
            <a:r>
              <a:rPr lang="el-GR" sz="1600" dirty="0" smtClean="0"/>
              <a:t>γ. Κεντρικός Μεσημβρινός ή </a:t>
            </a:r>
            <a:r>
              <a:rPr lang="el-GR" sz="1600" b="1" dirty="0" smtClean="0"/>
              <a:t>Longitude of origin + 24.00000 E</a:t>
            </a:r>
            <a:r>
              <a:rPr lang="el-GR" sz="1600" dirty="0" smtClean="0"/>
              <a:t> (από τον Μεσημβρινό του Greenwich) </a:t>
            </a:r>
            <a:br>
              <a:rPr lang="el-GR" sz="1600" dirty="0" smtClean="0"/>
            </a:br>
            <a:r>
              <a:rPr lang="el-GR" sz="1600" dirty="0" smtClean="0"/>
              <a:t>δ. Συντελεστής κλίμακας ή </a:t>
            </a:r>
            <a:r>
              <a:rPr lang="el-GR" sz="1600" b="1" dirty="0" smtClean="0"/>
              <a:t>Scale Factor = 0.9996</a:t>
            </a:r>
            <a:r>
              <a:rPr lang="el-GR" sz="1600" dirty="0" smtClean="0"/>
              <a:t> </a:t>
            </a:r>
            <a:br>
              <a:rPr lang="el-GR" sz="1600" dirty="0" smtClean="0"/>
            </a:br>
            <a:r>
              <a:rPr lang="el-GR" sz="1600" dirty="0" smtClean="0"/>
              <a:t>ε. Συντελεστής μετατροπής μονάδων ή </a:t>
            </a:r>
            <a:r>
              <a:rPr lang="el-GR" sz="1600" b="1" dirty="0" smtClean="0"/>
              <a:t>Units to meters conversion = 1.00000</a:t>
            </a:r>
            <a:r>
              <a:rPr lang="el-GR" sz="1600" dirty="0" smtClean="0"/>
              <a:t> </a:t>
            </a:r>
            <a:br>
              <a:rPr lang="el-GR" sz="1600" dirty="0" smtClean="0"/>
            </a:br>
            <a:r>
              <a:rPr lang="el-GR" sz="1600" dirty="0" smtClean="0"/>
              <a:t>ζ. Συμβατικές συντεταγμένες στην αρχή των αξόνων κατά x ή </a:t>
            </a:r>
            <a:r>
              <a:rPr lang="el-GR" sz="1600" b="1" dirty="0" smtClean="0"/>
              <a:t>False easting at origin = 500000 </a:t>
            </a:r>
            <a:r>
              <a:rPr lang="el-GR" sz="1600" dirty="0" smtClean="0"/>
              <a:t/>
            </a:r>
            <a:br>
              <a:rPr lang="el-GR" sz="1600" dirty="0" smtClean="0"/>
            </a:br>
            <a:r>
              <a:rPr lang="el-GR" sz="1600" dirty="0" smtClean="0"/>
              <a:t>η. Συμβατικές συντεταγμένες στην αρχή των αξόνων κατά y ή </a:t>
            </a:r>
            <a:r>
              <a:rPr lang="el-GR" sz="1600" b="1" dirty="0" smtClean="0"/>
              <a:t>False northing at origin = 0.00000 </a:t>
            </a:r>
            <a:endParaRPr lang="en-US" sz="1600" dirty="0"/>
          </a:p>
        </p:txBody>
      </p:sp>
    </p:spTree>
    <p:extLst>
      <p:ext uri="{BB962C8B-B14F-4D97-AF65-F5344CB8AC3E}">
        <p14:creationId xmlns:p14="http://schemas.microsoft.com/office/powerpoint/2010/main" val="26986169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304800" y="914400"/>
            <a:ext cx="8382000" cy="5638800"/>
          </a:xfrm>
        </p:spPr>
        <p:txBody>
          <a:bodyPr>
            <a:normAutofit/>
          </a:bodyPr>
          <a:lstStyle/>
          <a:p>
            <a:pPr lvl="0"/>
            <a:r>
              <a:rPr lang="el-GR" sz="1600" dirty="0" smtClean="0"/>
              <a:t>Πολλά </a:t>
            </a:r>
            <a:r>
              <a:rPr lang="en-US" sz="1600" dirty="0" smtClean="0"/>
              <a:t>GPS </a:t>
            </a:r>
            <a:r>
              <a:rPr lang="el-GR" sz="1600" dirty="0" smtClean="0"/>
              <a:t>έχουν λογισμικό με το οποίο «κατεβάζουμε» τις συντεταγμένες των σημείων που πήραμε σε διάφορες μορφές ακόμα και ως </a:t>
            </a:r>
            <a:r>
              <a:rPr lang="en-US" sz="1600" dirty="0" err="1" smtClean="0"/>
              <a:t>shapefile</a:t>
            </a:r>
            <a:r>
              <a:rPr lang="el-GR" sz="1600" dirty="0" smtClean="0"/>
              <a:t>, οπότε και τις εισάγουμε κατευθείαν στο χάρτη μας. Ειδάλλως μπορούμε να εισάγουμε τις τιμές των σημείων με τους εξής 2 τρόπους. Είτε να τις «χτυπήσουμε» μία-μία στο ανάλογο </a:t>
            </a:r>
            <a:r>
              <a:rPr lang="en-US" sz="1600" dirty="0" err="1" smtClean="0"/>
              <a:t>shapefile</a:t>
            </a:r>
            <a:r>
              <a:rPr lang="el-GR" sz="1600" dirty="0" smtClean="0"/>
              <a:t> του χάρτη μας, δεξί κλικ → </a:t>
            </a:r>
            <a:r>
              <a:rPr lang="en-US" sz="1600" dirty="0" smtClean="0"/>
              <a:t>Absolute X</a:t>
            </a:r>
            <a:r>
              <a:rPr lang="el-GR" sz="1600" dirty="0" smtClean="0"/>
              <a:t>,</a:t>
            </a:r>
            <a:r>
              <a:rPr lang="en-US" sz="1600" dirty="0" smtClean="0"/>
              <a:t>Y</a:t>
            </a:r>
            <a:r>
              <a:rPr lang="el-GR" sz="1600" dirty="0" smtClean="0"/>
              <a:t> (περνάμε τις τιμές μας) είτε με προσθήκη πίνακα (</a:t>
            </a:r>
            <a:r>
              <a:rPr lang="en-US" sz="1600" dirty="0" smtClean="0"/>
              <a:t>Excel</a:t>
            </a:r>
            <a:r>
              <a:rPr lang="el-GR" sz="1600" dirty="0" smtClean="0"/>
              <a:t> ή .</a:t>
            </a:r>
            <a:r>
              <a:rPr lang="en-US" sz="1600" dirty="0" smtClean="0"/>
              <a:t>txt</a:t>
            </a:r>
            <a:r>
              <a:rPr lang="el-GR" sz="1600" dirty="0" smtClean="0"/>
              <a:t>). Ο πίνακας .</a:t>
            </a:r>
            <a:r>
              <a:rPr lang="en-US" sz="1600" dirty="0" smtClean="0"/>
              <a:t>txt</a:t>
            </a:r>
            <a:r>
              <a:rPr lang="el-GR" sz="1600" dirty="0" smtClean="0"/>
              <a:t> είναι ίσως ο πιό πρακτικός. Ανοίγουμε το </a:t>
            </a:r>
            <a:r>
              <a:rPr lang="en-US" sz="1600" dirty="0" smtClean="0"/>
              <a:t>Notepad</a:t>
            </a:r>
            <a:r>
              <a:rPr lang="el-GR" sz="1600" dirty="0" smtClean="0"/>
              <a:t> (συνήθως από το </a:t>
            </a:r>
            <a:r>
              <a:rPr lang="en-US" sz="1600" dirty="0" smtClean="0"/>
              <a:t>Programs</a:t>
            </a:r>
            <a:r>
              <a:rPr lang="el-GR" sz="1600" dirty="0" smtClean="0"/>
              <a:t> → </a:t>
            </a:r>
            <a:r>
              <a:rPr lang="en-US" sz="1600" dirty="0" smtClean="0"/>
              <a:t>Accessories</a:t>
            </a:r>
            <a:r>
              <a:rPr lang="el-GR" sz="1600" dirty="0" smtClean="0"/>
              <a:t>) και γράφουμε τις τιμές σε 2 στήλες, μία για τον άξονα των Χ και μία για τον άξονα των Υ. </a:t>
            </a:r>
          </a:p>
          <a:p>
            <a:pPr lvl="0">
              <a:buNone/>
            </a:pPr>
            <a:endParaRPr lang="en-US" sz="1600" dirty="0" smtClean="0"/>
          </a:p>
          <a:p>
            <a:pPr>
              <a:buNone/>
            </a:pPr>
            <a:r>
              <a:rPr lang="el-GR" sz="1600" dirty="0" smtClean="0"/>
              <a:t> 	Π.χ.  	</a:t>
            </a:r>
            <a:r>
              <a:rPr lang="en-US" sz="1600" dirty="0" smtClean="0"/>
              <a:t>X_coord,Y_coord</a:t>
            </a:r>
          </a:p>
          <a:p>
            <a:pPr>
              <a:buNone/>
            </a:pPr>
            <a:r>
              <a:rPr lang="en-US" sz="1600" dirty="0" smtClean="0"/>
              <a:t>	</a:t>
            </a:r>
            <a:r>
              <a:rPr lang="el-GR" sz="1600" dirty="0" smtClean="0"/>
              <a:t>	</a:t>
            </a:r>
            <a:r>
              <a:rPr lang="en-US" sz="1600" dirty="0" smtClean="0"/>
              <a:t>384146.64282,4347165.46230</a:t>
            </a:r>
          </a:p>
          <a:p>
            <a:pPr>
              <a:buNone/>
            </a:pPr>
            <a:r>
              <a:rPr lang="en-US" sz="1600" dirty="0" smtClean="0"/>
              <a:t>	</a:t>
            </a:r>
            <a:r>
              <a:rPr lang="el-GR" sz="1600" dirty="0" smtClean="0"/>
              <a:t>	</a:t>
            </a:r>
            <a:r>
              <a:rPr lang="en-US" sz="1600" dirty="0" smtClean="0"/>
              <a:t>413334.67235,4522293.63950 etc.</a:t>
            </a:r>
            <a:endParaRPr lang="el-GR" sz="1600" dirty="0" smtClean="0"/>
          </a:p>
          <a:p>
            <a:pPr>
              <a:buNone/>
            </a:pPr>
            <a:r>
              <a:rPr lang="en-US" sz="1600" dirty="0" smtClean="0"/>
              <a:t> </a:t>
            </a:r>
          </a:p>
          <a:p>
            <a:r>
              <a:rPr lang="en-US" sz="1600" dirty="0" smtClean="0"/>
              <a:t>To </a:t>
            </a:r>
            <a:r>
              <a:rPr lang="el-GR" sz="1600" dirty="0" smtClean="0"/>
              <a:t>σώζουμε ως .</a:t>
            </a:r>
            <a:r>
              <a:rPr lang="en-US" sz="1600" dirty="0" smtClean="0"/>
              <a:t>txt </a:t>
            </a:r>
            <a:r>
              <a:rPr lang="el-GR" sz="1600" dirty="0" smtClean="0"/>
              <a:t>και γυρίζουμε στον </a:t>
            </a:r>
            <a:r>
              <a:rPr lang="en-US" sz="1600" dirty="0" err="1" smtClean="0"/>
              <a:t>ArcMap</a:t>
            </a:r>
            <a:r>
              <a:rPr lang="el-GR" sz="1600" dirty="0" smtClean="0"/>
              <a:t>. </a:t>
            </a:r>
            <a:r>
              <a:rPr lang="en-US" sz="1600" dirty="0" smtClean="0"/>
              <a:t>File </a:t>
            </a:r>
            <a:r>
              <a:rPr lang="el-GR" sz="1600" dirty="0" smtClean="0"/>
              <a:t>→ </a:t>
            </a:r>
            <a:r>
              <a:rPr lang="en-US" sz="1600" dirty="0" smtClean="0"/>
              <a:t>Add Data </a:t>
            </a:r>
            <a:r>
              <a:rPr lang="el-GR" sz="1600" dirty="0" smtClean="0"/>
              <a:t>→  </a:t>
            </a:r>
            <a:r>
              <a:rPr lang="en-US" sz="1600" dirty="0" smtClean="0"/>
              <a:t>Add XY Data </a:t>
            </a:r>
            <a:r>
              <a:rPr lang="el-GR" sz="1600" dirty="0" smtClean="0"/>
              <a:t>→ Επιλέγουμε τον πίνακα .</a:t>
            </a:r>
            <a:r>
              <a:rPr lang="en-US" sz="1600" dirty="0" smtClean="0"/>
              <a:t>txt</a:t>
            </a:r>
            <a:r>
              <a:rPr lang="el-GR" sz="1600" dirty="0" smtClean="0"/>
              <a:t> και διευκρινίζουμε τη στήλη των Χ, και τη στήλη των Υ (και ενδεχομένως των </a:t>
            </a:r>
            <a:r>
              <a:rPr lang="en-US" sz="1600" dirty="0" smtClean="0"/>
              <a:t>Z</a:t>
            </a:r>
            <a:r>
              <a:rPr lang="el-GR" sz="1600" dirty="0" smtClean="0"/>
              <a:t>) τιμών. Στα </a:t>
            </a:r>
            <a:r>
              <a:rPr lang="en-US" sz="1600" dirty="0" smtClean="0"/>
              <a:t>layers </a:t>
            </a:r>
            <a:r>
              <a:rPr lang="el-GR" sz="1600" dirty="0" smtClean="0"/>
              <a:t>ο πίνακας .</a:t>
            </a:r>
            <a:r>
              <a:rPr lang="en-US" sz="1600" dirty="0" smtClean="0"/>
              <a:t>txt </a:t>
            </a:r>
            <a:r>
              <a:rPr lang="el-GR" sz="1600" dirty="0" smtClean="0"/>
              <a:t>που εισαγάγαμε έχει γίνει </a:t>
            </a:r>
            <a:r>
              <a:rPr lang="en-US" sz="1600" dirty="0" smtClean="0"/>
              <a:t>Event</a:t>
            </a:r>
            <a:r>
              <a:rPr lang="el-GR" sz="1600" dirty="0" smtClean="0"/>
              <a:t>, που σημαίνει ότι δεν είναι μόνιμο αρχείο. Για να το κάνουμε μόνιμο πρέπει να το μετατρέψουμε σε </a:t>
            </a:r>
            <a:r>
              <a:rPr lang="en-US" sz="1600" dirty="0" err="1" smtClean="0"/>
              <a:t>shapefile</a:t>
            </a:r>
            <a:r>
              <a:rPr lang="el-GR" sz="1600" dirty="0" smtClean="0"/>
              <a:t> ως εξης: δεξί κλικ στο .</a:t>
            </a:r>
            <a:r>
              <a:rPr lang="en-US" sz="1600" dirty="0" smtClean="0"/>
              <a:t>txt </a:t>
            </a:r>
            <a:r>
              <a:rPr lang="el-GR" sz="1600" dirty="0" smtClean="0"/>
              <a:t>αρχείο → </a:t>
            </a:r>
            <a:r>
              <a:rPr lang="en-US" sz="1600" dirty="0" smtClean="0"/>
              <a:t>Data </a:t>
            </a:r>
            <a:r>
              <a:rPr lang="el-GR" sz="1600" dirty="0" smtClean="0"/>
              <a:t>→ </a:t>
            </a:r>
            <a:r>
              <a:rPr lang="en-US" sz="1600" dirty="0" smtClean="0"/>
              <a:t>export Data </a:t>
            </a:r>
            <a:r>
              <a:rPr lang="el-GR" sz="1600" dirty="0" smtClean="0"/>
              <a:t>και το προσθέτουμε ως </a:t>
            </a:r>
            <a:r>
              <a:rPr lang="en-US" sz="1600" dirty="0" smtClean="0"/>
              <a:t>layer </a:t>
            </a:r>
            <a:r>
              <a:rPr lang="el-GR" sz="1600" dirty="0" smtClean="0"/>
              <a:t>στον χάρτη. </a:t>
            </a:r>
            <a:endParaRPr lang="en-US" sz="1600" dirty="0"/>
          </a:p>
        </p:txBody>
      </p:sp>
    </p:spTree>
    <p:extLst>
      <p:ext uri="{BB962C8B-B14F-4D97-AF65-F5344CB8AC3E}">
        <p14:creationId xmlns:p14="http://schemas.microsoft.com/office/powerpoint/2010/main" val="4065534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914400"/>
            <a:ext cx="8229600" cy="5562600"/>
          </a:xfrm>
        </p:spPr>
        <p:txBody>
          <a:bodyPr>
            <a:normAutofit lnSpcReduction="10000"/>
          </a:bodyPr>
          <a:lstStyle/>
          <a:p>
            <a:r>
              <a:rPr lang="el-GR" sz="1600" dirty="0" smtClean="0"/>
              <a:t>Για να εισάγουμε ένα γραμμικό χαρακτηριστικό (π.χ. ένα τοιχίο) για το οποίο έχουμε συντεταγμένες από το πεδίο, ενεργοποιούμε το αντίστοιχο </a:t>
            </a:r>
            <a:r>
              <a:rPr lang="en-US" sz="1600" dirty="0" smtClean="0"/>
              <a:t>file </a:t>
            </a:r>
            <a:r>
              <a:rPr lang="el-GR" sz="1600" dirty="0" smtClean="0"/>
              <a:t>στον χάρτη (</a:t>
            </a:r>
            <a:r>
              <a:rPr lang="en-US" sz="1600" dirty="0" smtClean="0"/>
              <a:t>Start editing</a:t>
            </a:r>
            <a:r>
              <a:rPr lang="el-GR" sz="1600" dirty="0" smtClean="0"/>
              <a:t>), «χτυπάμε» τα σημεία κατά προσέγγιση στον χάρτη → </a:t>
            </a:r>
            <a:r>
              <a:rPr lang="en-US" sz="1600" dirty="0" smtClean="0"/>
              <a:t>finish part</a:t>
            </a:r>
            <a:r>
              <a:rPr lang="el-GR" sz="1600" dirty="0" smtClean="0"/>
              <a:t>. Δεξί κλικ στη γραμμή που χαράξαμε → </a:t>
            </a:r>
            <a:r>
              <a:rPr lang="en-US" sz="1600" dirty="0" smtClean="0"/>
              <a:t>sketch properties </a:t>
            </a:r>
            <a:r>
              <a:rPr lang="el-GR" sz="1600" dirty="0" smtClean="0"/>
              <a:t>→ και δίνουμε τις ακριβείς συντεταγμένες. </a:t>
            </a:r>
          </a:p>
          <a:p>
            <a:r>
              <a:rPr lang="el-GR" sz="1600" dirty="0" smtClean="0"/>
              <a:t>Εαν γνωρίζουμε τις συντεταγμένες της μιας μόνο άκρης ενός γραμμικού χαρακτηριστικού αλλά γνωρίζουμε και την κατεύθυνση και το μήκος της, «χτυπάμε» το σημείο → δεξί κλικ </a:t>
            </a:r>
            <a:r>
              <a:rPr lang="en-US" sz="1600" dirty="0" smtClean="0"/>
              <a:t>edit sketch properties </a:t>
            </a:r>
            <a:r>
              <a:rPr lang="el-GR" sz="1600" dirty="0" smtClean="0"/>
              <a:t>→  δίνουμε τις συντεταγμένες →  επιστρέφουμε στη γραμμή μας στο χάρτη →   δεξί κλικ → </a:t>
            </a:r>
            <a:r>
              <a:rPr lang="en-US" sz="1600" dirty="0" smtClean="0"/>
              <a:t>Direction</a:t>
            </a:r>
            <a:r>
              <a:rPr lang="el-GR" sz="1600" dirty="0" smtClean="0"/>
              <a:t>/</a:t>
            </a:r>
            <a:r>
              <a:rPr lang="en-US" sz="1600" dirty="0" smtClean="0"/>
              <a:t>Length </a:t>
            </a:r>
            <a:r>
              <a:rPr lang="el-GR" sz="1600" dirty="0" smtClean="0"/>
              <a:t>όπου και δίνουμε τις τιμές.</a:t>
            </a:r>
          </a:p>
          <a:p>
            <a:r>
              <a:rPr lang="el-GR" sz="1600" dirty="0" smtClean="0"/>
              <a:t>Για να συνεχίσουμε την ψηφιοποίηση γραμμής βάσει δεδομένης γωνίας, αφού «χτυπήσουμε» 2 κορφές (με </a:t>
            </a:r>
            <a:r>
              <a:rPr lang="en-US" sz="1600" dirty="0" smtClean="0"/>
              <a:t>direction</a:t>
            </a:r>
            <a:r>
              <a:rPr lang="el-GR" sz="1600" dirty="0" smtClean="0"/>
              <a:t>), απομακρύνουμε το κέρσορα → δεξί κλικ → </a:t>
            </a:r>
            <a:r>
              <a:rPr lang="en-US" sz="1600" dirty="0" smtClean="0"/>
              <a:t>deflection</a:t>
            </a:r>
            <a:r>
              <a:rPr lang="el-GR" sz="1600" dirty="0" smtClean="0"/>
              <a:t> όπου δίνουμε τη γωνία σε σχέση με τη γραμμή που έχουμε ήδη ψηφιοποιήσει (ενώ το </a:t>
            </a:r>
            <a:r>
              <a:rPr lang="en-US" sz="1600" dirty="0" smtClean="0"/>
              <a:t>direction </a:t>
            </a:r>
            <a:r>
              <a:rPr lang="el-GR" sz="1600" dirty="0" smtClean="0"/>
              <a:t>είναι πάντα σε σχέση με τον άξονα των Χ).</a:t>
            </a:r>
          </a:p>
          <a:p>
            <a:pPr lvl="0"/>
            <a:r>
              <a:rPr lang="el-GR" sz="1600" dirty="0" smtClean="0"/>
              <a:t>Για να σχεδιάσουμε γραμμή παράλληλη σε υπάρχουσα, «χτυπάμε» το πρώτο σημείο και με τον κέρσορα πάμε πάνω στη γραμμή προς την οποία θέλουμε να σχεδιάσουμε παράλληλα, δεξί κλικ → </a:t>
            </a:r>
            <a:r>
              <a:rPr lang="en-US" sz="1600" dirty="0" smtClean="0"/>
              <a:t>parallel</a:t>
            </a:r>
            <a:r>
              <a:rPr lang="el-GR" sz="1600" dirty="0" smtClean="0"/>
              <a:t>. Εαν θέλουμε κάθετη γραμμή, με την ίδια διαδικασία και </a:t>
            </a:r>
            <a:r>
              <a:rPr lang="en-US" sz="1600" dirty="0" smtClean="0"/>
              <a:t>perpendicular</a:t>
            </a:r>
            <a:r>
              <a:rPr lang="el-GR" sz="1600" dirty="0" smtClean="0"/>
              <a:t>.</a:t>
            </a:r>
            <a:endParaRPr lang="en-US" sz="1600" dirty="0" smtClean="0"/>
          </a:p>
          <a:p>
            <a:r>
              <a:rPr lang="el-GR" sz="1600" dirty="0" smtClean="0"/>
              <a:t>Για να κατασκευάσουμε ένα τετράγωνο, πρέπει να έχουμε ήδη «χτυπήσει» τις 4 κορφές (με </a:t>
            </a:r>
            <a:r>
              <a:rPr lang="en-US" sz="1600" dirty="0" smtClean="0"/>
              <a:t>direction </a:t>
            </a:r>
            <a:r>
              <a:rPr lang="el-GR" sz="1600" dirty="0" smtClean="0"/>
              <a:t>και </a:t>
            </a:r>
            <a:r>
              <a:rPr lang="en-US" sz="1600" dirty="0" smtClean="0"/>
              <a:t>deflection</a:t>
            </a:r>
            <a:r>
              <a:rPr lang="el-GR" sz="1600" dirty="0" smtClean="0"/>
              <a:t>), δεξί κλίκ → </a:t>
            </a:r>
            <a:r>
              <a:rPr lang="en-US" sz="1600" dirty="0" smtClean="0"/>
              <a:t>square and finish</a:t>
            </a:r>
            <a:endParaRPr lang="el-GR" sz="1600" dirty="0" smtClean="0"/>
          </a:p>
          <a:p>
            <a:r>
              <a:rPr lang="el-GR" sz="1600" dirty="0" smtClean="0"/>
              <a:t>Για να εισάγουμε ένα πολυγωνικό χαρακτηριστικό (π.χ. τα όρια μιας αρχαιολογικής θέσης) για το οποίο έχουμε συντεταγμένες από το πεδίο, ενεργοποιούμε το αντίστοιχο </a:t>
            </a:r>
            <a:r>
              <a:rPr lang="en-US" sz="1600" dirty="0" smtClean="0"/>
              <a:t>file </a:t>
            </a:r>
            <a:r>
              <a:rPr lang="el-GR" sz="1600" dirty="0" smtClean="0"/>
              <a:t>στον χάρτη (</a:t>
            </a:r>
            <a:r>
              <a:rPr lang="en-US" sz="1600" dirty="0" smtClean="0"/>
              <a:t>Start editing</a:t>
            </a:r>
            <a:r>
              <a:rPr lang="el-GR" sz="1600" dirty="0" smtClean="0"/>
              <a:t>), «χτυπάμε» τα σημεία κατά προσέγγιση στον χάρτη → </a:t>
            </a:r>
            <a:r>
              <a:rPr lang="en-US" sz="1600" dirty="0" smtClean="0"/>
              <a:t>finish part</a:t>
            </a:r>
            <a:r>
              <a:rPr lang="el-GR" sz="1600" dirty="0" smtClean="0"/>
              <a:t>. Δεξί κλικ στο πολύγωνο που χαράξαμε → </a:t>
            </a:r>
            <a:r>
              <a:rPr lang="en-US" sz="1600" dirty="0" smtClean="0"/>
              <a:t>sketch properties </a:t>
            </a:r>
            <a:r>
              <a:rPr lang="el-GR" sz="1600" dirty="0" smtClean="0"/>
              <a:t>→ και δίνουμε τις ακριβείς συντεταγμένες. </a:t>
            </a:r>
            <a:endParaRPr lang="en-US" sz="1600" dirty="0"/>
          </a:p>
        </p:txBody>
      </p:sp>
    </p:spTree>
    <p:extLst>
      <p:ext uri="{BB962C8B-B14F-4D97-AF65-F5344CB8AC3E}">
        <p14:creationId xmlns:p14="http://schemas.microsoft.com/office/powerpoint/2010/main" val="3484698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914400"/>
            <a:ext cx="8229600" cy="5638800"/>
          </a:xfrm>
        </p:spPr>
        <p:txBody>
          <a:bodyPr>
            <a:noAutofit/>
          </a:bodyPr>
          <a:lstStyle/>
          <a:p>
            <a:r>
              <a:rPr lang="el-GR" sz="1600" dirty="0"/>
              <a:t>Για τις αρχαιολογικές θέσεις (πολυγωνικό </a:t>
            </a:r>
            <a:r>
              <a:rPr lang="en-US" sz="1600" dirty="0"/>
              <a:t>file) </a:t>
            </a:r>
            <a:r>
              <a:rPr lang="el-GR" sz="1600" dirty="0"/>
              <a:t>θα χρειαστεί να προσθέσουμε στον πίνακα ιδιοτήτων τους διάφορα πεδία, ένα για το όνομα της θέσης, ένα για το εμβαδόν </a:t>
            </a:r>
            <a:r>
              <a:rPr lang="en-US" sz="1600" dirty="0"/>
              <a:t>(</a:t>
            </a:r>
            <a:r>
              <a:rPr lang="en-US" sz="1600" dirty="0" smtClean="0"/>
              <a:t>area – </a:t>
            </a:r>
            <a:r>
              <a:rPr lang="el-GR" sz="1600" dirty="0" smtClean="0"/>
              <a:t>παρότι υπολογίζεται και αυτόματα σε διαφορετικό πεδίο) και </a:t>
            </a:r>
            <a:r>
              <a:rPr lang="el-GR" sz="1600" dirty="0"/>
              <a:t>πεδία για τις χρονολογικές φάσεις (π.χ. Κλασική, Ελληνιστική κλπ.)</a:t>
            </a:r>
            <a:r>
              <a:rPr lang="en-US" sz="1600" dirty="0"/>
              <a:t>. </a:t>
            </a:r>
            <a:r>
              <a:rPr lang="el-GR" sz="1600" dirty="0"/>
              <a:t>Στο πεδίο για το εμβαδόν προσέχουμε να επιλέξουμε</a:t>
            </a:r>
            <a:r>
              <a:rPr lang="en-US" sz="1600" dirty="0"/>
              <a:t> </a:t>
            </a:r>
            <a:r>
              <a:rPr lang="el-GR" sz="1600" dirty="0"/>
              <a:t>ως τύπο (</a:t>
            </a:r>
            <a:r>
              <a:rPr lang="en-US" sz="1600" dirty="0"/>
              <a:t>type)</a:t>
            </a:r>
            <a:r>
              <a:rPr lang="el-GR" sz="1600" dirty="0"/>
              <a:t> </a:t>
            </a:r>
            <a:r>
              <a:rPr lang="en-US" sz="1600" dirty="0"/>
              <a:t>float </a:t>
            </a:r>
            <a:r>
              <a:rPr lang="el-GR" sz="1600" dirty="0"/>
              <a:t>ή </a:t>
            </a:r>
            <a:r>
              <a:rPr lang="en-US" sz="1600" dirty="0"/>
              <a:t>double.</a:t>
            </a:r>
            <a:endParaRPr lang="el-GR" sz="1600" dirty="0"/>
          </a:p>
          <a:p>
            <a:r>
              <a:rPr lang="el-GR" sz="1600" dirty="0"/>
              <a:t>Αφού περάσουμε τις θέσεις στο χάρτη με βάση τις συντεταγμένες που πήραμε στο πεδίο, γυρίζουμε στο </a:t>
            </a:r>
            <a:r>
              <a:rPr lang="en-US" sz="1600" dirty="0"/>
              <a:t>Attributes table </a:t>
            </a:r>
            <a:r>
              <a:rPr lang="el-GR" sz="1600" dirty="0"/>
              <a:t>→</a:t>
            </a:r>
            <a:r>
              <a:rPr lang="en-US" sz="1600" dirty="0"/>
              <a:t> </a:t>
            </a:r>
            <a:r>
              <a:rPr lang="el-GR" sz="1600" dirty="0"/>
              <a:t>δεξί κλικ στο πεδίο </a:t>
            </a:r>
            <a:r>
              <a:rPr lang="en-US" sz="1600" dirty="0"/>
              <a:t>“Area” </a:t>
            </a:r>
            <a:r>
              <a:rPr lang="el-GR" sz="1600" dirty="0"/>
              <a:t>→ </a:t>
            </a:r>
            <a:r>
              <a:rPr lang="en-US" sz="1600" dirty="0"/>
              <a:t>Calculate Geometry (</a:t>
            </a:r>
            <a:r>
              <a:rPr lang="el-GR" sz="1600" dirty="0"/>
              <a:t>προσέχουμε να χρησιμοποιήσουμε το σωστό </a:t>
            </a:r>
            <a:r>
              <a:rPr lang="en-US" sz="1600" dirty="0"/>
              <a:t>coordinate system)</a:t>
            </a:r>
            <a:r>
              <a:rPr lang="el-GR" sz="1600" dirty="0"/>
              <a:t>, και το πρόγραμμα υπολογίζει αυτόματα το εμβαδό κάθε χαρακτηριστικού και προσθέτει τις τιμές στον πίνακα. </a:t>
            </a:r>
          </a:p>
          <a:p>
            <a:r>
              <a:rPr lang="el-GR" sz="1600" dirty="0"/>
              <a:t>Στα πεδία των χρονολογικών φάσεων για κάθε θέση δίνουμε τιμές 1 ή 0 για την περίπτωση που έχει ή δεν έχει τέτοια φάση. </a:t>
            </a:r>
          </a:p>
          <a:p>
            <a:r>
              <a:rPr lang="el-GR" sz="1600" dirty="0"/>
              <a:t>Για να κάνουμε τώρα επιλογές από τα δεδομένα ενός </a:t>
            </a:r>
            <a:r>
              <a:rPr lang="en-US" sz="1600" dirty="0"/>
              <a:t>file </a:t>
            </a:r>
            <a:r>
              <a:rPr lang="el-GR" sz="1600" dirty="0"/>
              <a:t>και να τις δείξουμε στο χάρτη, ανοίγουμε το Α</a:t>
            </a:r>
            <a:r>
              <a:rPr lang="en-US" sz="1600" dirty="0" err="1"/>
              <a:t>ttributes</a:t>
            </a:r>
            <a:r>
              <a:rPr lang="en-US" sz="1600" dirty="0"/>
              <a:t> Table </a:t>
            </a:r>
            <a:r>
              <a:rPr lang="el-GR" sz="1600" dirty="0"/>
              <a:t>και ενεργοποιούμε το πλήκτρο </a:t>
            </a:r>
            <a:r>
              <a:rPr lang="en-US" sz="1600" dirty="0"/>
              <a:t>Select by Attributes</a:t>
            </a:r>
            <a:r>
              <a:rPr lang="el-GR" sz="1600" dirty="0"/>
              <a:t>.  Ανοίγει ο πίνακας του </a:t>
            </a:r>
            <a:r>
              <a:rPr lang="en-US" sz="1600" dirty="0"/>
              <a:t>Selection query (</a:t>
            </a:r>
            <a:r>
              <a:rPr lang="el-GR" sz="1600" dirty="0"/>
              <a:t>που λειτουργεί με </a:t>
            </a:r>
            <a:r>
              <a:rPr lang="en-US" sz="1600" dirty="0"/>
              <a:t>SQL</a:t>
            </a:r>
            <a:r>
              <a:rPr lang="el-GR" sz="1600" dirty="0"/>
              <a:t>)</a:t>
            </a:r>
            <a:r>
              <a:rPr lang="en-US" sz="1600" dirty="0"/>
              <a:t> </a:t>
            </a:r>
            <a:r>
              <a:rPr lang="el-GR" sz="1600" dirty="0"/>
              <a:t>→</a:t>
            </a:r>
            <a:r>
              <a:rPr lang="en-US" sz="1600" dirty="0"/>
              <a:t>  Method: Create a new selection</a:t>
            </a:r>
            <a:r>
              <a:rPr lang="el-GR" sz="1600" dirty="0"/>
              <a:t>, και στη συνέχεια ορίζουμε τα κριτήρια αναζήτησης. Π.χ. </a:t>
            </a:r>
            <a:r>
              <a:rPr lang="el-GR" sz="1600" dirty="0" err="1"/>
              <a:t>Εαν</a:t>
            </a:r>
            <a:r>
              <a:rPr lang="el-GR" sz="1600" dirty="0"/>
              <a:t> ορίσουμε ως κριτήριο το εμβαδόν να είναι μεγαλύτερο των </a:t>
            </a:r>
            <a:r>
              <a:rPr lang="en-US" sz="1600" dirty="0"/>
              <a:t>10 </a:t>
            </a:r>
            <a:r>
              <a:rPr lang="el-GR" sz="1600" dirty="0"/>
              <a:t>στρεμμάτων (</a:t>
            </a:r>
            <a:r>
              <a:rPr lang="en-US" sz="1600" dirty="0"/>
              <a:t>“Area” &gt; 10000) </a:t>
            </a:r>
            <a:r>
              <a:rPr lang="el-GR" sz="1600" dirty="0"/>
              <a:t>, τότε θα επιλεγούν μόνο οι θέσεις με μεγαλύτερο εμβαδόν. </a:t>
            </a:r>
            <a:r>
              <a:rPr lang="el-GR" sz="1600" dirty="0" err="1"/>
              <a:t>Εαν</a:t>
            </a:r>
            <a:r>
              <a:rPr lang="el-GR" sz="1600" dirty="0"/>
              <a:t> θέλουμε να επιλέξουμε μόνο θέσεις με Κλασική φάση</a:t>
            </a:r>
            <a:r>
              <a:rPr lang="en-US" sz="1600" dirty="0"/>
              <a:t>, </a:t>
            </a:r>
            <a:r>
              <a:rPr lang="el-GR" sz="1600" dirty="0"/>
              <a:t>τότε στο πίνακα θα πρέπει να ορίσουμε </a:t>
            </a:r>
            <a:r>
              <a:rPr lang="en-US" sz="1600" dirty="0"/>
              <a:t>“Classical” = 1</a:t>
            </a:r>
            <a:r>
              <a:rPr lang="el-GR" sz="1600" dirty="0"/>
              <a:t>. Για να βεβαιωθούμε ότι η έκφραση που χρησιμοποιούμε στο </a:t>
            </a:r>
            <a:r>
              <a:rPr lang="en-US" sz="1600" dirty="0"/>
              <a:t>Selection query </a:t>
            </a:r>
            <a:r>
              <a:rPr lang="el-GR" sz="1600" dirty="0"/>
              <a:t>είναι σωστή, ενεργοποιούμε το </a:t>
            </a:r>
            <a:r>
              <a:rPr lang="en-US" sz="1600" dirty="0"/>
              <a:t>Verify </a:t>
            </a:r>
            <a:r>
              <a:rPr lang="el-GR" sz="1600" dirty="0"/>
              <a:t>πλήκτρο.</a:t>
            </a:r>
            <a:endParaRPr lang="en-US" sz="1600" dirty="0"/>
          </a:p>
          <a:p>
            <a:pPr marL="0" indent="0">
              <a:buNone/>
            </a:pPr>
            <a:endParaRPr lang="en-US" sz="1600" dirty="0" smtClean="0"/>
          </a:p>
        </p:txBody>
      </p:sp>
    </p:spTree>
    <p:extLst>
      <p:ext uri="{BB962C8B-B14F-4D97-AF65-F5344CB8AC3E}">
        <p14:creationId xmlns:p14="http://schemas.microsoft.com/office/powerpoint/2010/main" val="3427353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914400"/>
            <a:ext cx="8229600" cy="5638800"/>
          </a:xfrm>
        </p:spPr>
        <p:txBody>
          <a:bodyPr>
            <a:noAutofit/>
          </a:bodyPr>
          <a:lstStyle/>
          <a:p>
            <a:r>
              <a:rPr lang="el-GR" sz="1600" dirty="0"/>
              <a:t>Αφού επιλέξουμε τα δεδομένα που θέλουμε, δεξί κλικ στο </a:t>
            </a:r>
            <a:r>
              <a:rPr lang="en-US" sz="1600" dirty="0"/>
              <a:t>layer</a:t>
            </a:r>
            <a:r>
              <a:rPr lang="el-GR" sz="1600" dirty="0"/>
              <a:t> → </a:t>
            </a:r>
            <a:r>
              <a:rPr lang="en-US" sz="1600" dirty="0"/>
              <a:t>Selection </a:t>
            </a:r>
            <a:r>
              <a:rPr lang="el-GR" sz="1600" dirty="0"/>
              <a:t>→ </a:t>
            </a:r>
            <a:r>
              <a:rPr lang="en-US" sz="1600" dirty="0"/>
              <a:t>Create Layer from Selected Features</a:t>
            </a:r>
            <a:r>
              <a:rPr lang="el-GR" sz="1600" dirty="0"/>
              <a:t>, και το νέο </a:t>
            </a:r>
            <a:r>
              <a:rPr lang="en-US" sz="1600" dirty="0"/>
              <a:t>layer </a:t>
            </a:r>
            <a:r>
              <a:rPr lang="el-GR" sz="1600" dirty="0"/>
              <a:t>εμφανίζεται στον χάρτη. Με αυτόν τον τρόπο μπορούμε να δημιουργήσουμε ξεχωριστά </a:t>
            </a:r>
            <a:r>
              <a:rPr lang="en-US" sz="1600" dirty="0"/>
              <a:t>files </a:t>
            </a:r>
            <a:r>
              <a:rPr lang="el-GR" sz="1600" dirty="0"/>
              <a:t>για τις αρχαιολογικές θέσεις μιας περιοχής π.χ. κατά χρονολογική φάση. </a:t>
            </a:r>
          </a:p>
          <a:p>
            <a:r>
              <a:rPr lang="el-GR" sz="1600" dirty="0"/>
              <a:t>Για να δείξουμε τις αρχαιολογικές θέσεις κατά μέγεθος, καλό είναι πρώτα να μετατρέψουμε τα πολυγωνικά </a:t>
            </a:r>
            <a:r>
              <a:rPr lang="en-US" sz="1600" dirty="0"/>
              <a:t>features </a:t>
            </a:r>
            <a:r>
              <a:rPr lang="el-GR" sz="1600" dirty="0"/>
              <a:t>των οικισμών σε σημειακά ως εξής: </a:t>
            </a:r>
            <a:r>
              <a:rPr lang="en-US" sz="1600" dirty="0" err="1"/>
              <a:t>Geoprocessing</a:t>
            </a:r>
            <a:r>
              <a:rPr lang="en-US" sz="1600" dirty="0"/>
              <a:t> </a:t>
            </a:r>
            <a:r>
              <a:rPr lang="el-GR" sz="1600" dirty="0"/>
              <a:t>→ </a:t>
            </a:r>
            <a:r>
              <a:rPr lang="en-US" sz="1600" dirty="0" err="1"/>
              <a:t>ArcToolbox</a:t>
            </a:r>
            <a:r>
              <a:rPr lang="en-US" sz="1600" dirty="0"/>
              <a:t> </a:t>
            </a:r>
            <a:r>
              <a:rPr lang="el-GR" sz="1600" dirty="0"/>
              <a:t>→ </a:t>
            </a:r>
            <a:r>
              <a:rPr lang="en-US" sz="1600" dirty="0"/>
              <a:t>Data Management </a:t>
            </a:r>
            <a:r>
              <a:rPr lang="el-GR" sz="1600" dirty="0"/>
              <a:t>→ </a:t>
            </a:r>
            <a:r>
              <a:rPr lang="en-US" sz="1600" dirty="0"/>
              <a:t>Feature to Point</a:t>
            </a:r>
            <a:r>
              <a:rPr lang="el-GR" sz="1600" dirty="0"/>
              <a:t> (και ως </a:t>
            </a:r>
            <a:r>
              <a:rPr lang="en-US" sz="1600" dirty="0"/>
              <a:t>input features </a:t>
            </a:r>
            <a:r>
              <a:rPr lang="el-GR" sz="1600" dirty="0"/>
              <a:t>επιλέγουμε το πολυγωνικό </a:t>
            </a:r>
            <a:r>
              <a:rPr lang="en-US" sz="1600" dirty="0"/>
              <a:t>layer </a:t>
            </a:r>
            <a:r>
              <a:rPr lang="el-GR" sz="1600" dirty="0"/>
              <a:t>των οικισμών). </a:t>
            </a:r>
            <a:r>
              <a:rPr lang="el-GR" sz="1600"/>
              <a:t>Στο </a:t>
            </a:r>
            <a:r>
              <a:rPr lang="el-GR" sz="1600" smtClean="0"/>
              <a:t>κα</a:t>
            </a:r>
            <a:r>
              <a:rPr lang="el-GR" sz="1600"/>
              <a:t>ι</a:t>
            </a:r>
            <a:r>
              <a:rPr lang="el-GR" sz="1600" smtClean="0"/>
              <a:t>νούργιο</a:t>
            </a:r>
            <a:r>
              <a:rPr lang="el-GR" sz="1600" dirty="0"/>
              <a:t>, σημειακό </a:t>
            </a:r>
            <a:r>
              <a:rPr lang="en-US" sz="1600" dirty="0"/>
              <a:t>layer</a:t>
            </a:r>
            <a:r>
              <a:rPr lang="el-GR" sz="1600" dirty="0"/>
              <a:t>, μεταφέρονται όλες οι ιδιότητες του αντίστοιχου πολυγωνικού.</a:t>
            </a:r>
          </a:p>
          <a:p>
            <a:r>
              <a:rPr lang="el-GR" sz="1600" dirty="0"/>
              <a:t>Τώρα ανοίγουμε τις ιδιότητες του </a:t>
            </a:r>
            <a:r>
              <a:rPr lang="en-US" sz="1600" dirty="0"/>
              <a:t>layer (</a:t>
            </a:r>
            <a:r>
              <a:rPr lang="el-GR" sz="1600" dirty="0"/>
              <a:t>με διπλό κλικ ή με δεξί κλικ →</a:t>
            </a:r>
            <a:r>
              <a:rPr lang="en-US" sz="1600" dirty="0"/>
              <a:t> properties</a:t>
            </a:r>
            <a:r>
              <a:rPr lang="el-GR" sz="1600" dirty="0"/>
              <a:t>), →</a:t>
            </a:r>
            <a:r>
              <a:rPr lang="en-US" sz="1600" dirty="0"/>
              <a:t> </a:t>
            </a:r>
            <a:r>
              <a:rPr lang="en-US" sz="1600" dirty="0" err="1"/>
              <a:t>symbology</a:t>
            </a:r>
            <a:r>
              <a:rPr lang="en-US" sz="1600" dirty="0"/>
              <a:t> </a:t>
            </a:r>
            <a:r>
              <a:rPr lang="el-GR" sz="1600" dirty="0"/>
              <a:t>→</a:t>
            </a:r>
            <a:r>
              <a:rPr lang="en-US" sz="1600" dirty="0"/>
              <a:t>  categories </a:t>
            </a:r>
            <a:r>
              <a:rPr lang="el-GR" sz="1600" dirty="0"/>
              <a:t>→</a:t>
            </a:r>
            <a:r>
              <a:rPr lang="en-US" sz="1600" dirty="0"/>
              <a:t>  Quantities </a:t>
            </a:r>
            <a:r>
              <a:rPr lang="el-GR" sz="1600" dirty="0"/>
              <a:t>→</a:t>
            </a:r>
            <a:r>
              <a:rPr lang="en-US" sz="1600" dirty="0"/>
              <a:t> graduated symbols, </a:t>
            </a:r>
            <a:r>
              <a:rPr lang="el-GR" sz="1600" dirty="0"/>
              <a:t>οπότε καθορίζουμε το πεδίο των τιμών (</a:t>
            </a:r>
            <a:r>
              <a:rPr lang="en-US" sz="1600" dirty="0"/>
              <a:t>Value), </a:t>
            </a:r>
            <a:r>
              <a:rPr lang="el-GR" sz="1600" dirty="0"/>
              <a:t>που είναι το </a:t>
            </a:r>
            <a:r>
              <a:rPr lang="en-US" sz="1600" dirty="0"/>
              <a:t>Area, </a:t>
            </a:r>
            <a:r>
              <a:rPr lang="el-GR" sz="1600" dirty="0"/>
              <a:t>και τον αριθμό των κατηγοριών </a:t>
            </a:r>
            <a:r>
              <a:rPr lang="en-US" sz="1600" dirty="0"/>
              <a:t>(Classes). </a:t>
            </a:r>
            <a:endParaRPr lang="el-GR" sz="1600" dirty="0"/>
          </a:p>
          <a:p>
            <a:r>
              <a:rPr lang="el-GR" sz="1600" dirty="0"/>
              <a:t>Στην περίπτωση όπου κάποιοι άλλοι παράγοντες επηρεάζουν τις αριθμητικές τιμές που κατηγοριοποιούμε (και δείχνουμε στο χάρτη), μπορούμε να τους λάβουμε υπόψη μας στο πεδίο </a:t>
            </a:r>
            <a:r>
              <a:rPr lang="en-US" sz="1600" dirty="0"/>
              <a:t>Normalization. </a:t>
            </a:r>
            <a:r>
              <a:rPr lang="el-GR" sz="1600" dirty="0"/>
              <a:t>Οι τιμές αυτού του πεδίου θα διαιρέσουν τις τιμές που κατηγοριοποιούμε για να δώσουν αναλογίες (</a:t>
            </a:r>
            <a:r>
              <a:rPr lang="en-US" sz="1600" dirty="0"/>
              <a:t>ratios). </a:t>
            </a:r>
            <a:r>
              <a:rPr lang="el-GR" sz="1600" dirty="0"/>
              <a:t>Π.χ. Αν σε κάθε αρχαιολογική θέση έχουμε μετρήσει τα όστρακα και θέλουμε να κατηγοριοποιήσουμε τις θέσεις ανάλογα με τον αριθμό των οστράκων που βρήκαμε, τότε θα πρέπει να λάβουμε υπόψη μας και το μέγεθος των θέσεων για να έχουμε </a:t>
            </a:r>
            <a:r>
              <a:rPr lang="el-GR" sz="1600" dirty="0" smtClean="0"/>
              <a:t>πιο </a:t>
            </a:r>
            <a:r>
              <a:rPr lang="el-GR" sz="1600" dirty="0"/>
              <a:t>σωστά αποτελέσματα. Με άλλα λόγια πρέπει ο αριθμός των οστράκων να διαιρεθεί από το εμβαδόν της θέσης.</a:t>
            </a:r>
            <a:r>
              <a:rPr lang="en-US" sz="1600" dirty="0"/>
              <a:t> </a:t>
            </a:r>
            <a:r>
              <a:rPr lang="el-GR" sz="1600" dirty="0"/>
              <a:t>Στο </a:t>
            </a:r>
            <a:r>
              <a:rPr lang="en-US" sz="1600" dirty="0"/>
              <a:t>Layer properties </a:t>
            </a:r>
            <a:r>
              <a:rPr lang="el-GR" sz="1600" dirty="0"/>
              <a:t>→</a:t>
            </a:r>
            <a:r>
              <a:rPr lang="en-US" sz="1600" dirty="0"/>
              <a:t> Quantities </a:t>
            </a:r>
            <a:r>
              <a:rPr lang="el-GR" sz="1600" dirty="0"/>
              <a:t>→</a:t>
            </a:r>
            <a:r>
              <a:rPr lang="en-US" sz="1600" dirty="0"/>
              <a:t>  Graduated symbols </a:t>
            </a:r>
            <a:r>
              <a:rPr lang="el-GR" sz="1600" dirty="0"/>
              <a:t>→</a:t>
            </a:r>
            <a:r>
              <a:rPr lang="en-US" sz="1600" dirty="0"/>
              <a:t> Fields: Value = </a:t>
            </a:r>
            <a:r>
              <a:rPr lang="el-GR" sz="1600" dirty="0"/>
              <a:t>αριθμός των οστράκων</a:t>
            </a:r>
            <a:r>
              <a:rPr lang="en-US" sz="1600" dirty="0"/>
              <a:t>,</a:t>
            </a:r>
            <a:r>
              <a:rPr lang="el-GR" sz="1600" dirty="0"/>
              <a:t> </a:t>
            </a:r>
            <a:r>
              <a:rPr lang="en-US" sz="1600" dirty="0"/>
              <a:t>Normalization </a:t>
            </a:r>
            <a:r>
              <a:rPr lang="el-GR" sz="1600" dirty="0"/>
              <a:t>= εμβαδόν κάθε θέσης.</a:t>
            </a:r>
          </a:p>
        </p:txBody>
      </p:sp>
    </p:spTree>
    <p:extLst>
      <p:ext uri="{BB962C8B-B14F-4D97-AF65-F5344CB8AC3E}">
        <p14:creationId xmlns:p14="http://schemas.microsoft.com/office/powerpoint/2010/main" val="423705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762000"/>
            <a:ext cx="8077200" cy="3810000"/>
          </a:xfrm>
        </p:spPr>
        <p:txBody>
          <a:bodyPr>
            <a:normAutofit lnSpcReduction="10000"/>
          </a:bodyPr>
          <a:lstStyle/>
          <a:p>
            <a:r>
              <a:rPr lang="el-GR" sz="1600" dirty="0" smtClean="0"/>
              <a:t>Για να δείξουμε ποσότητες (π.χ. ευρημάτων) μπορούμε στο </a:t>
            </a:r>
            <a:r>
              <a:rPr lang="en-US" sz="1600" dirty="0" smtClean="0"/>
              <a:t>Quantities </a:t>
            </a:r>
            <a:r>
              <a:rPr lang="el-GR" sz="1600" dirty="0" smtClean="0"/>
              <a:t>να επιλέξουμε το </a:t>
            </a:r>
            <a:r>
              <a:rPr lang="en-US" sz="1600" dirty="0" smtClean="0"/>
              <a:t>Dot density, </a:t>
            </a:r>
            <a:r>
              <a:rPr lang="el-GR" sz="1600" dirty="0" smtClean="0"/>
              <a:t>ενώ για να δείξουμε διαφορετικές κατηγορίες (π.χ. οστράκων μιας θέσης κατά χρονολογική περίοδο), ανοίγουμε στο </a:t>
            </a:r>
            <a:r>
              <a:rPr lang="en-US" sz="1600" dirty="0" err="1" smtClean="0"/>
              <a:t>Symbology</a:t>
            </a:r>
            <a:r>
              <a:rPr lang="en-US" sz="1600" dirty="0" smtClean="0"/>
              <a:t> </a:t>
            </a:r>
            <a:r>
              <a:rPr lang="el-GR" sz="1600" dirty="0" smtClean="0"/>
              <a:t>τα </a:t>
            </a:r>
            <a:r>
              <a:rPr lang="en-US" sz="1600" dirty="0" smtClean="0"/>
              <a:t>Charts </a:t>
            </a:r>
            <a:r>
              <a:rPr lang="el-GR" sz="1600" dirty="0" smtClean="0"/>
              <a:t>και επιλέγουμε τη μορφή</a:t>
            </a:r>
            <a:r>
              <a:rPr lang="en-US" sz="1600" dirty="0" smtClean="0"/>
              <a:t>, </a:t>
            </a:r>
            <a:r>
              <a:rPr lang="el-GR" sz="1600" dirty="0" smtClean="0"/>
              <a:t>δηλ. κυκλικό διάγραμμα (</a:t>
            </a:r>
            <a:r>
              <a:rPr lang="en-US" sz="1600" dirty="0" smtClean="0"/>
              <a:t>pie chart</a:t>
            </a:r>
            <a:r>
              <a:rPr lang="el-GR" sz="1600" dirty="0" smtClean="0"/>
              <a:t>), ραβδόγραμμα (</a:t>
            </a:r>
            <a:r>
              <a:rPr lang="en-US" sz="1600" dirty="0" smtClean="0"/>
              <a:t>bar/column) </a:t>
            </a:r>
            <a:r>
              <a:rPr lang="el-GR" sz="1600" dirty="0" smtClean="0"/>
              <a:t>ή συσσωρευτικό ραβδόγραμμα</a:t>
            </a:r>
            <a:r>
              <a:rPr lang="en-US" sz="1600" dirty="0" smtClean="0"/>
              <a:t> (stacked). </a:t>
            </a:r>
          </a:p>
          <a:p>
            <a:r>
              <a:rPr lang="el-GR" sz="1600" dirty="0" smtClean="0"/>
              <a:t>Μπορούμε επίσης να συνδέσουμε καταγραφές ενός πίνακα δεδομένων με καταγραφές ενός άλλου πίνακα μέσω ενός κοινού πεδίου </a:t>
            </a:r>
            <a:r>
              <a:rPr lang="en-US" sz="1600" dirty="0" smtClean="0"/>
              <a:t>(key). </a:t>
            </a:r>
            <a:r>
              <a:rPr lang="el-GR" sz="1600" dirty="0" smtClean="0"/>
              <a:t> Διπλό κλικ στο </a:t>
            </a:r>
            <a:r>
              <a:rPr lang="en-US" sz="1600" dirty="0" smtClean="0"/>
              <a:t>layer </a:t>
            </a:r>
            <a:r>
              <a:rPr lang="el-GR" sz="1600" dirty="0" smtClean="0"/>
              <a:t>→</a:t>
            </a:r>
            <a:r>
              <a:rPr lang="en-US" sz="1600" dirty="0" smtClean="0"/>
              <a:t> layer properties </a:t>
            </a:r>
            <a:r>
              <a:rPr lang="el-GR" sz="1600" dirty="0" smtClean="0"/>
              <a:t>→</a:t>
            </a:r>
            <a:r>
              <a:rPr lang="en-US" sz="1600" dirty="0" smtClean="0"/>
              <a:t>  Joins and Relates </a:t>
            </a:r>
            <a:r>
              <a:rPr lang="el-GR" sz="1600" dirty="0" smtClean="0"/>
              <a:t>→</a:t>
            </a:r>
            <a:r>
              <a:rPr lang="en-US" sz="1600" dirty="0" smtClean="0"/>
              <a:t> </a:t>
            </a:r>
            <a:r>
              <a:rPr lang="el-GR" sz="1600" dirty="0" smtClean="0"/>
              <a:t>Επιλέγουμε </a:t>
            </a:r>
            <a:r>
              <a:rPr lang="en-US" sz="1600" dirty="0" smtClean="0"/>
              <a:t>Joins </a:t>
            </a:r>
            <a:r>
              <a:rPr lang="el-GR" sz="1600" dirty="0" smtClean="0"/>
              <a:t>→</a:t>
            </a:r>
            <a:r>
              <a:rPr lang="en-US" sz="1600" dirty="0" smtClean="0"/>
              <a:t> Add </a:t>
            </a:r>
            <a:r>
              <a:rPr lang="el-GR" sz="1600" dirty="0" smtClean="0"/>
              <a:t>→</a:t>
            </a:r>
            <a:r>
              <a:rPr lang="en-US" sz="1600" dirty="0" smtClean="0"/>
              <a:t> Join attributes from a table</a:t>
            </a:r>
            <a:r>
              <a:rPr lang="el-GR" sz="1600" dirty="0" smtClean="0"/>
              <a:t>, οπότε επιλέγουμε 1) το πεδίο στο </a:t>
            </a:r>
            <a:r>
              <a:rPr lang="en-US" sz="1600" dirty="0" smtClean="0"/>
              <a:t>layer </a:t>
            </a:r>
            <a:r>
              <a:rPr lang="el-GR" sz="1600" dirty="0" smtClean="0"/>
              <a:t>μας βάση του οποίου θα γίνει η σύνδεση, 2) τον πίνακα που θέλουμε να συνδέσουμε, και 3) το πεδίο σε αυτό το πίνακα για να βασίσουμε τη σύνδεση. </a:t>
            </a:r>
            <a:endParaRPr lang="en-US" sz="1600" dirty="0" smtClean="0"/>
          </a:p>
          <a:p>
            <a:r>
              <a:rPr lang="el-GR" sz="1600" dirty="0" smtClean="0"/>
              <a:t>Όταν συνδέουμε πίνακες στον </a:t>
            </a:r>
            <a:r>
              <a:rPr lang="en-US" sz="1600" dirty="0" err="1" smtClean="0"/>
              <a:t>Arcmap</a:t>
            </a:r>
            <a:r>
              <a:rPr lang="en-US" sz="1600" dirty="0" smtClean="0"/>
              <a:t>, </a:t>
            </a:r>
            <a:r>
              <a:rPr lang="el-GR" sz="1600" dirty="0" smtClean="0"/>
              <a:t>δημιουργούμε μια 1 προς 1 ή πολλά προς 1 σχέση μεταξύ του πίνακα του </a:t>
            </a:r>
            <a:r>
              <a:rPr lang="en-US" sz="1600" dirty="0" smtClean="0"/>
              <a:t>layer </a:t>
            </a:r>
            <a:r>
              <a:rPr lang="el-GR" sz="1600" dirty="0" smtClean="0"/>
              <a:t>και άλλων πινάκων. </a:t>
            </a:r>
          </a:p>
          <a:p>
            <a:endParaRPr lang="en-US" sz="1600" dirty="0" smtClean="0"/>
          </a:p>
          <a:p>
            <a:r>
              <a:rPr lang="en-US" sz="1600" dirty="0" smtClean="0"/>
              <a:t>  </a:t>
            </a:r>
            <a:r>
              <a:rPr lang="el-GR" sz="1600" dirty="0" smtClean="0"/>
              <a:t>Μπορούμε να συνδέσουμε περισσότερο από ένα πίνακες με τον πίνακα ενός </a:t>
            </a:r>
            <a:r>
              <a:rPr lang="en-US" sz="1600" dirty="0" smtClean="0"/>
              <a:t>layer</a:t>
            </a:r>
          </a:p>
          <a:p>
            <a:endParaRPr lang="el-GR" sz="1600" dirty="0" smtClean="0"/>
          </a:p>
        </p:txBody>
      </p:sp>
      <p:pic>
        <p:nvPicPr>
          <p:cNvPr id="4" name="Picture 3" descr="1to1.png"/>
          <p:cNvPicPr>
            <a:picLocks noChangeAspect="1"/>
          </p:cNvPicPr>
          <p:nvPr/>
        </p:nvPicPr>
        <p:blipFill>
          <a:blip r:embed="rId2" cstate="print"/>
          <a:stretch>
            <a:fillRect/>
          </a:stretch>
        </p:blipFill>
        <p:spPr>
          <a:xfrm>
            <a:off x="3429000" y="4572000"/>
            <a:ext cx="5390477" cy="1866667"/>
          </a:xfrm>
          <a:prstGeom prst="rect">
            <a:avLst/>
          </a:prstGeom>
        </p:spPr>
      </p:pic>
      <p:sp>
        <p:nvSpPr>
          <p:cNvPr id="12" name="TextBox 11"/>
          <p:cNvSpPr txBox="1"/>
          <p:nvPr/>
        </p:nvSpPr>
        <p:spPr>
          <a:xfrm>
            <a:off x="990600" y="5105400"/>
            <a:ext cx="2133600" cy="584775"/>
          </a:xfrm>
          <a:prstGeom prst="rect">
            <a:avLst/>
          </a:prstGeom>
          <a:noFill/>
        </p:spPr>
        <p:txBody>
          <a:bodyPr wrap="square" rtlCol="0">
            <a:spAutoFit/>
          </a:bodyPr>
          <a:lstStyle/>
          <a:p>
            <a:r>
              <a:rPr lang="el-GR" sz="1600" dirty="0" smtClean="0"/>
              <a:t>Παράδειγμα σχέσης 1 προς 1</a:t>
            </a:r>
            <a:endParaRPr lang="en-US" sz="1600" dirty="0"/>
          </a:p>
        </p:txBody>
      </p:sp>
    </p:spTree>
    <p:extLst>
      <p:ext uri="{BB962C8B-B14F-4D97-AF65-F5344CB8AC3E}">
        <p14:creationId xmlns:p14="http://schemas.microsoft.com/office/powerpoint/2010/main" val="1038334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914400"/>
            <a:ext cx="8229600" cy="5211763"/>
          </a:xfrm>
        </p:spPr>
        <p:txBody>
          <a:bodyPr>
            <a:normAutofit/>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l-GR" sz="1600" dirty="0" smtClean="0"/>
              <a:t>Μπορούμε επίσης να βασίσουμε μια σύνδεση όχι σε πίνακα αλλά σε χωρική συνάφεια</a:t>
            </a:r>
            <a:r>
              <a:rPr lang="en-US" sz="1600" dirty="0" smtClean="0"/>
              <a:t>:</a:t>
            </a:r>
            <a:r>
              <a:rPr lang="el-GR" sz="1600" dirty="0" smtClean="0"/>
              <a:t> </a:t>
            </a:r>
            <a:r>
              <a:rPr lang="en-US" sz="1600" dirty="0" smtClean="0"/>
              <a:t>Joins and Relates </a:t>
            </a:r>
            <a:r>
              <a:rPr lang="el-GR" sz="1600" dirty="0" smtClean="0"/>
              <a:t>→</a:t>
            </a:r>
            <a:r>
              <a:rPr lang="en-US" sz="1600" dirty="0" smtClean="0"/>
              <a:t> Joins </a:t>
            </a:r>
            <a:r>
              <a:rPr lang="el-GR" sz="1600" dirty="0" smtClean="0"/>
              <a:t>→</a:t>
            </a:r>
            <a:r>
              <a:rPr lang="en-US" sz="1600" dirty="0" smtClean="0"/>
              <a:t> Add </a:t>
            </a:r>
            <a:r>
              <a:rPr lang="el-GR" sz="1600" dirty="0" smtClean="0"/>
              <a:t>→</a:t>
            </a:r>
            <a:r>
              <a:rPr lang="en-US" sz="1600" dirty="0" smtClean="0"/>
              <a:t> Join data from another table based on spatial location, </a:t>
            </a:r>
            <a:r>
              <a:rPr lang="el-GR" sz="1600" dirty="0" smtClean="0"/>
              <a:t>οπότε επιλέγουμε το </a:t>
            </a:r>
            <a:r>
              <a:rPr lang="en-US" sz="1600" dirty="0" smtClean="0"/>
              <a:t>layer </a:t>
            </a:r>
            <a:r>
              <a:rPr lang="el-GR" sz="1600" dirty="0" smtClean="0"/>
              <a:t>που θέλουμε να συνδέσουμε </a:t>
            </a:r>
            <a:r>
              <a:rPr lang="en-US" sz="1600" dirty="0" smtClean="0"/>
              <a:t>(</a:t>
            </a:r>
            <a:r>
              <a:rPr lang="el-GR" sz="1600" dirty="0" smtClean="0"/>
              <a:t>π.χ. μπορούμε να επιλέξουμε όλα τα σημειακά χαρακτηριστικά που εμπίπτουν σε συγκεκριμένα πολύγωνα). Τα αποτελέσματα σώζονται σε ξεχωριστό </a:t>
            </a:r>
            <a:r>
              <a:rPr lang="en-US" sz="1600" dirty="0" smtClean="0"/>
              <a:t>layer.</a:t>
            </a:r>
            <a:endParaRPr lang="en-US" sz="1600" dirty="0"/>
          </a:p>
        </p:txBody>
      </p:sp>
      <p:pic>
        <p:nvPicPr>
          <p:cNvPr id="4" name="Picture 3" descr="Manyto1.png"/>
          <p:cNvPicPr>
            <a:picLocks noChangeAspect="1"/>
          </p:cNvPicPr>
          <p:nvPr/>
        </p:nvPicPr>
        <p:blipFill>
          <a:blip r:embed="rId2" cstate="print"/>
          <a:stretch>
            <a:fillRect/>
          </a:stretch>
        </p:blipFill>
        <p:spPr>
          <a:xfrm>
            <a:off x="3429000" y="914400"/>
            <a:ext cx="5152381" cy="2761905"/>
          </a:xfrm>
          <a:prstGeom prst="rect">
            <a:avLst/>
          </a:prstGeom>
        </p:spPr>
      </p:pic>
      <p:sp>
        <p:nvSpPr>
          <p:cNvPr id="6" name="TextBox 5"/>
          <p:cNvSpPr txBox="1"/>
          <p:nvPr/>
        </p:nvSpPr>
        <p:spPr>
          <a:xfrm>
            <a:off x="1066800" y="1981200"/>
            <a:ext cx="2133600" cy="584775"/>
          </a:xfrm>
          <a:prstGeom prst="rect">
            <a:avLst/>
          </a:prstGeom>
          <a:noFill/>
        </p:spPr>
        <p:txBody>
          <a:bodyPr wrap="square" rtlCol="0">
            <a:spAutoFit/>
          </a:bodyPr>
          <a:lstStyle/>
          <a:p>
            <a:r>
              <a:rPr lang="el-GR" sz="1600" dirty="0" smtClean="0"/>
              <a:t>Παράδειγμα σχέσης πολλά προς 1</a:t>
            </a:r>
            <a:endParaRPr lang="en-US" sz="1600" dirty="0"/>
          </a:p>
        </p:txBody>
      </p:sp>
    </p:spTree>
    <p:extLst>
      <p:ext uri="{BB962C8B-B14F-4D97-AF65-F5344CB8AC3E}">
        <p14:creationId xmlns:p14="http://schemas.microsoft.com/office/powerpoint/2010/main" val="195615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7696200" cy="56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Object 4"/>
          <p:cNvGraphicFramePr>
            <a:graphicFrameLocks/>
          </p:cNvGraphicFramePr>
          <p:nvPr/>
        </p:nvGraphicFramePr>
        <p:xfrm>
          <a:off x="4724400" y="1219200"/>
          <a:ext cx="3962400" cy="3124200"/>
        </p:xfrm>
        <a:graphic>
          <a:graphicData uri="http://schemas.openxmlformats.org/presentationml/2006/ole">
            <mc:AlternateContent xmlns:mc="http://schemas.openxmlformats.org/markup-compatibility/2006">
              <mc:Choice xmlns:v="urn:schemas-microsoft-com:vml" Requires="v">
                <p:oleObj spid="_x0000_s1030" name="Worksheet" r:id="rId8" imgW="2714513" imgH="1790689" progId="Excel.Sheet.8">
                  <p:embed/>
                </p:oleObj>
              </mc:Choice>
              <mc:Fallback>
                <p:oleObj name="Worksheet" r:id="rId8" imgW="2714513" imgH="1790689" progId="Excel.Shee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1219200"/>
                        <a:ext cx="3962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6"/>
          <p:cNvSpPr>
            <a:spLocks noChangeArrowheads="1"/>
          </p:cNvSpPr>
          <p:nvPr/>
        </p:nvSpPr>
        <p:spPr bwMode="auto">
          <a:xfrm>
            <a:off x="830262" y="1371600"/>
            <a:ext cx="3563938" cy="2944812"/>
          </a:xfrm>
          <a:prstGeom prst="rect">
            <a:avLst/>
          </a:prstGeom>
          <a:noFill/>
          <a:ln w="12700">
            <a:solidFill>
              <a:schemeClr val="tx1"/>
            </a:solidFill>
            <a:miter lim="800000"/>
            <a:headEnd/>
            <a:tailEnd/>
          </a:ln>
        </p:spPr>
        <p:txBody>
          <a:bodyPr wrap="none" lIns="128297" tIns="64149" rIns="128297" bIns="64149">
            <a:spAutoFit/>
          </a:bodyPr>
          <a:lstStyle/>
          <a:p>
            <a:endParaRPr lang="en-US"/>
          </a:p>
        </p:txBody>
      </p:sp>
      <p:sp>
        <p:nvSpPr>
          <p:cNvPr id="9" name="Freeform 7"/>
          <p:cNvSpPr>
            <a:spLocks/>
          </p:cNvSpPr>
          <p:nvPr/>
        </p:nvSpPr>
        <p:spPr bwMode="auto">
          <a:xfrm>
            <a:off x="838200" y="1371600"/>
            <a:ext cx="2343150" cy="1490663"/>
          </a:xfrm>
          <a:custGeom>
            <a:avLst/>
            <a:gdLst>
              <a:gd name="T0" fmla="*/ 905 w 910"/>
              <a:gd name="T1" fmla="*/ 0 h 555"/>
              <a:gd name="T2" fmla="*/ 909 w 910"/>
              <a:gd name="T3" fmla="*/ 31 h 555"/>
              <a:gd name="T4" fmla="*/ 890 w 910"/>
              <a:gd name="T5" fmla="*/ 60 h 555"/>
              <a:gd name="T6" fmla="*/ 871 w 910"/>
              <a:gd name="T7" fmla="*/ 89 h 555"/>
              <a:gd name="T8" fmla="*/ 842 w 910"/>
              <a:gd name="T9" fmla="*/ 118 h 555"/>
              <a:gd name="T10" fmla="*/ 822 w 910"/>
              <a:gd name="T11" fmla="*/ 147 h 555"/>
              <a:gd name="T12" fmla="*/ 803 w 910"/>
              <a:gd name="T13" fmla="*/ 176 h 555"/>
              <a:gd name="T14" fmla="*/ 803 w 910"/>
              <a:gd name="T15" fmla="*/ 205 h 555"/>
              <a:gd name="T16" fmla="*/ 803 w 910"/>
              <a:gd name="T17" fmla="*/ 244 h 555"/>
              <a:gd name="T18" fmla="*/ 803 w 910"/>
              <a:gd name="T19" fmla="*/ 283 h 555"/>
              <a:gd name="T20" fmla="*/ 812 w 910"/>
              <a:gd name="T21" fmla="*/ 312 h 555"/>
              <a:gd name="T22" fmla="*/ 812 w 910"/>
              <a:gd name="T23" fmla="*/ 341 h 555"/>
              <a:gd name="T24" fmla="*/ 812 w 910"/>
              <a:gd name="T25" fmla="*/ 370 h 555"/>
              <a:gd name="T26" fmla="*/ 812 w 910"/>
              <a:gd name="T27" fmla="*/ 399 h 555"/>
              <a:gd name="T28" fmla="*/ 783 w 910"/>
              <a:gd name="T29" fmla="*/ 437 h 555"/>
              <a:gd name="T30" fmla="*/ 754 w 910"/>
              <a:gd name="T31" fmla="*/ 466 h 555"/>
              <a:gd name="T32" fmla="*/ 725 w 910"/>
              <a:gd name="T33" fmla="*/ 486 h 555"/>
              <a:gd name="T34" fmla="*/ 696 w 910"/>
              <a:gd name="T35" fmla="*/ 505 h 555"/>
              <a:gd name="T36" fmla="*/ 667 w 910"/>
              <a:gd name="T37" fmla="*/ 515 h 555"/>
              <a:gd name="T38" fmla="*/ 638 w 910"/>
              <a:gd name="T39" fmla="*/ 534 h 555"/>
              <a:gd name="T40" fmla="*/ 609 w 910"/>
              <a:gd name="T41" fmla="*/ 544 h 555"/>
              <a:gd name="T42" fmla="*/ 580 w 910"/>
              <a:gd name="T43" fmla="*/ 554 h 555"/>
              <a:gd name="T44" fmla="*/ 551 w 910"/>
              <a:gd name="T45" fmla="*/ 554 h 555"/>
              <a:gd name="T46" fmla="*/ 522 w 910"/>
              <a:gd name="T47" fmla="*/ 554 h 555"/>
              <a:gd name="T48" fmla="*/ 493 w 910"/>
              <a:gd name="T49" fmla="*/ 554 h 555"/>
              <a:gd name="T50" fmla="*/ 464 w 910"/>
              <a:gd name="T51" fmla="*/ 554 h 555"/>
              <a:gd name="T52" fmla="*/ 425 w 910"/>
              <a:gd name="T53" fmla="*/ 554 h 555"/>
              <a:gd name="T54" fmla="*/ 387 w 910"/>
              <a:gd name="T55" fmla="*/ 554 h 555"/>
              <a:gd name="T56" fmla="*/ 348 w 910"/>
              <a:gd name="T57" fmla="*/ 554 h 555"/>
              <a:gd name="T58" fmla="*/ 319 w 910"/>
              <a:gd name="T59" fmla="*/ 554 h 555"/>
              <a:gd name="T60" fmla="*/ 290 w 910"/>
              <a:gd name="T61" fmla="*/ 544 h 555"/>
              <a:gd name="T62" fmla="*/ 261 w 910"/>
              <a:gd name="T63" fmla="*/ 525 h 555"/>
              <a:gd name="T64" fmla="*/ 232 w 910"/>
              <a:gd name="T65" fmla="*/ 505 h 555"/>
              <a:gd name="T66" fmla="*/ 203 w 910"/>
              <a:gd name="T67" fmla="*/ 495 h 555"/>
              <a:gd name="T68" fmla="*/ 174 w 910"/>
              <a:gd name="T69" fmla="*/ 486 h 555"/>
              <a:gd name="T70" fmla="*/ 145 w 910"/>
              <a:gd name="T71" fmla="*/ 486 h 555"/>
              <a:gd name="T72" fmla="*/ 116 w 910"/>
              <a:gd name="T73" fmla="*/ 486 h 555"/>
              <a:gd name="T74" fmla="*/ 87 w 910"/>
              <a:gd name="T75" fmla="*/ 505 h 555"/>
              <a:gd name="T76" fmla="*/ 58 w 910"/>
              <a:gd name="T77" fmla="*/ 515 h 555"/>
              <a:gd name="T78" fmla="*/ 29 w 910"/>
              <a:gd name="T79" fmla="*/ 515 h 555"/>
              <a:gd name="T80" fmla="*/ 0 w 910"/>
              <a:gd name="T81" fmla="*/ 525 h 5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0"/>
              <a:gd name="T124" fmla="*/ 0 h 555"/>
              <a:gd name="T125" fmla="*/ 910 w 910"/>
              <a:gd name="T126" fmla="*/ 555 h 5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0" h="555">
                <a:moveTo>
                  <a:pt x="905" y="0"/>
                </a:moveTo>
                <a:lnTo>
                  <a:pt x="909" y="31"/>
                </a:lnTo>
                <a:lnTo>
                  <a:pt x="890" y="60"/>
                </a:lnTo>
                <a:lnTo>
                  <a:pt x="871" y="89"/>
                </a:lnTo>
                <a:lnTo>
                  <a:pt x="842" y="118"/>
                </a:lnTo>
                <a:lnTo>
                  <a:pt x="822" y="147"/>
                </a:lnTo>
                <a:lnTo>
                  <a:pt x="803" y="176"/>
                </a:lnTo>
                <a:lnTo>
                  <a:pt x="803" y="205"/>
                </a:lnTo>
                <a:lnTo>
                  <a:pt x="803" y="244"/>
                </a:lnTo>
                <a:lnTo>
                  <a:pt x="803" y="283"/>
                </a:lnTo>
                <a:lnTo>
                  <a:pt x="812" y="312"/>
                </a:lnTo>
                <a:lnTo>
                  <a:pt x="812" y="341"/>
                </a:lnTo>
                <a:lnTo>
                  <a:pt x="812" y="370"/>
                </a:lnTo>
                <a:lnTo>
                  <a:pt x="812" y="399"/>
                </a:lnTo>
                <a:lnTo>
                  <a:pt x="783" y="437"/>
                </a:lnTo>
                <a:lnTo>
                  <a:pt x="754" y="466"/>
                </a:lnTo>
                <a:lnTo>
                  <a:pt x="725" y="486"/>
                </a:lnTo>
                <a:lnTo>
                  <a:pt x="696" y="505"/>
                </a:lnTo>
                <a:lnTo>
                  <a:pt x="667" y="515"/>
                </a:lnTo>
                <a:lnTo>
                  <a:pt x="638" y="534"/>
                </a:lnTo>
                <a:lnTo>
                  <a:pt x="609" y="544"/>
                </a:lnTo>
                <a:lnTo>
                  <a:pt x="580" y="554"/>
                </a:lnTo>
                <a:lnTo>
                  <a:pt x="551" y="554"/>
                </a:lnTo>
                <a:lnTo>
                  <a:pt x="522" y="554"/>
                </a:lnTo>
                <a:lnTo>
                  <a:pt x="493" y="554"/>
                </a:lnTo>
                <a:lnTo>
                  <a:pt x="464" y="554"/>
                </a:lnTo>
                <a:lnTo>
                  <a:pt x="425" y="554"/>
                </a:lnTo>
                <a:lnTo>
                  <a:pt x="387" y="554"/>
                </a:lnTo>
                <a:lnTo>
                  <a:pt x="348" y="554"/>
                </a:lnTo>
                <a:lnTo>
                  <a:pt x="319" y="554"/>
                </a:lnTo>
                <a:lnTo>
                  <a:pt x="290" y="544"/>
                </a:lnTo>
                <a:lnTo>
                  <a:pt x="261" y="525"/>
                </a:lnTo>
                <a:lnTo>
                  <a:pt x="232" y="505"/>
                </a:lnTo>
                <a:lnTo>
                  <a:pt x="203" y="495"/>
                </a:lnTo>
                <a:lnTo>
                  <a:pt x="174" y="486"/>
                </a:lnTo>
                <a:lnTo>
                  <a:pt x="145" y="486"/>
                </a:lnTo>
                <a:lnTo>
                  <a:pt x="116" y="486"/>
                </a:lnTo>
                <a:lnTo>
                  <a:pt x="87" y="505"/>
                </a:lnTo>
                <a:lnTo>
                  <a:pt x="58" y="515"/>
                </a:lnTo>
                <a:lnTo>
                  <a:pt x="29" y="515"/>
                </a:lnTo>
                <a:lnTo>
                  <a:pt x="0" y="525"/>
                </a:lnTo>
              </a:path>
            </a:pathLst>
          </a:custGeom>
          <a:noFill/>
          <a:ln w="12700" cap="rnd" cmpd="sng">
            <a:solidFill>
              <a:schemeClr val="tx1"/>
            </a:solidFill>
            <a:prstDash val="solid"/>
            <a:round/>
            <a:headEnd type="none" w="sm" len="sm"/>
            <a:tailEnd type="none" w="sm" len="sm"/>
          </a:ln>
        </p:spPr>
        <p:txBody>
          <a:bodyPr wrap="none" lIns="128297" tIns="64149" rIns="128297" bIns="64149">
            <a:spAutoFit/>
          </a:bodyPr>
          <a:lstStyle/>
          <a:p>
            <a:endParaRPr lang="en-US"/>
          </a:p>
        </p:txBody>
      </p:sp>
      <p:sp>
        <p:nvSpPr>
          <p:cNvPr id="10" name="Rectangle 12"/>
          <p:cNvSpPr>
            <a:spLocks noChangeArrowheads="1"/>
          </p:cNvSpPr>
          <p:nvPr/>
        </p:nvSpPr>
        <p:spPr bwMode="auto">
          <a:xfrm>
            <a:off x="1376362" y="1860550"/>
            <a:ext cx="798747" cy="428997"/>
          </a:xfrm>
          <a:prstGeom prst="rect">
            <a:avLst/>
          </a:prstGeom>
          <a:noFill/>
          <a:ln w="9525">
            <a:noFill/>
            <a:miter lim="800000"/>
            <a:headEnd/>
            <a:tailEnd/>
          </a:ln>
        </p:spPr>
        <p:txBody>
          <a:bodyPr wrap="none" lIns="120048" tIns="60024" rIns="120048" bIns="60024">
            <a:spAutoFit/>
          </a:bodyPr>
          <a:lstStyle/>
          <a:p>
            <a:pPr eaLnBrk="0" hangingPunct="0"/>
            <a:r>
              <a:rPr lang="el-GR" sz="2000" dirty="0" smtClean="0">
                <a:latin typeface="Times New Roman" pitchFamily="18" charset="0"/>
              </a:rPr>
              <a:t>Ελιές</a:t>
            </a:r>
            <a:endParaRPr lang="en-US" sz="2000" dirty="0">
              <a:latin typeface="Times New Roman" pitchFamily="18" charset="0"/>
            </a:endParaRPr>
          </a:p>
        </p:txBody>
      </p:sp>
      <p:sp>
        <p:nvSpPr>
          <p:cNvPr id="11" name="Rectangle 13"/>
          <p:cNvSpPr>
            <a:spLocks noChangeArrowheads="1"/>
          </p:cNvSpPr>
          <p:nvPr/>
        </p:nvSpPr>
        <p:spPr bwMode="auto">
          <a:xfrm>
            <a:off x="1165225" y="2892425"/>
            <a:ext cx="894863" cy="428997"/>
          </a:xfrm>
          <a:prstGeom prst="rect">
            <a:avLst/>
          </a:prstGeom>
          <a:noFill/>
          <a:ln w="9525">
            <a:noFill/>
            <a:miter lim="800000"/>
            <a:headEnd/>
            <a:tailEnd/>
          </a:ln>
        </p:spPr>
        <p:txBody>
          <a:bodyPr wrap="none" lIns="120048" tIns="60024" rIns="120048" bIns="60024">
            <a:spAutoFit/>
          </a:bodyPr>
          <a:lstStyle/>
          <a:p>
            <a:pPr eaLnBrk="0" hangingPunct="0"/>
            <a:r>
              <a:rPr lang="el-GR" sz="2000" dirty="0" smtClean="0">
                <a:latin typeface="Times New Roman" pitchFamily="18" charset="0"/>
              </a:rPr>
              <a:t>Σιτάρι</a:t>
            </a:r>
            <a:endParaRPr lang="en-US" sz="2000" dirty="0">
              <a:latin typeface="Times New Roman" pitchFamily="18" charset="0"/>
            </a:endParaRPr>
          </a:p>
        </p:txBody>
      </p:sp>
      <p:sp>
        <p:nvSpPr>
          <p:cNvPr id="12" name="Rectangle 14"/>
          <p:cNvSpPr>
            <a:spLocks noChangeArrowheads="1"/>
          </p:cNvSpPr>
          <p:nvPr/>
        </p:nvSpPr>
        <p:spPr bwMode="auto">
          <a:xfrm>
            <a:off x="1782762" y="3859213"/>
            <a:ext cx="798747" cy="428997"/>
          </a:xfrm>
          <a:prstGeom prst="rect">
            <a:avLst/>
          </a:prstGeom>
          <a:noFill/>
          <a:ln w="9525">
            <a:noFill/>
            <a:miter lim="800000"/>
            <a:headEnd/>
            <a:tailEnd/>
          </a:ln>
        </p:spPr>
        <p:txBody>
          <a:bodyPr wrap="none" lIns="120048" tIns="60024" rIns="120048" bIns="60024">
            <a:spAutoFit/>
          </a:bodyPr>
          <a:lstStyle/>
          <a:p>
            <a:pPr eaLnBrk="0" hangingPunct="0"/>
            <a:r>
              <a:rPr lang="el-GR" sz="2000" dirty="0" smtClean="0">
                <a:latin typeface="Times New Roman" pitchFamily="18" charset="0"/>
              </a:rPr>
              <a:t>Ελιές</a:t>
            </a:r>
            <a:endParaRPr lang="en-US" sz="2000" dirty="0">
              <a:latin typeface="Times New Roman" pitchFamily="18" charset="0"/>
            </a:endParaRPr>
          </a:p>
        </p:txBody>
      </p:sp>
      <p:sp>
        <p:nvSpPr>
          <p:cNvPr id="13" name="Rectangle 15"/>
          <p:cNvSpPr>
            <a:spLocks noChangeArrowheads="1"/>
          </p:cNvSpPr>
          <p:nvPr/>
        </p:nvSpPr>
        <p:spPr bwMode="auto">
          <a:xfrm rot="-5400000">
            <a:off x="3480468" y="3447865"/>
            <a:ext cx="1128965" cy="428997"/>
          </a:xfrm>
          <a:prstGeom prst="rect">
            <a:avLst/>
          </a:prstGeom>
          <a:noFill/>
          <a:ln w="9525">
            <a:noFill/>
            <a:miter lim="800000"/>
            <a:headEnd/>
            <a:tailEnd/>
          </a:ln>
        </p:spPr>
        <p:txBody>
          <a:bodyPr wrap="none" lIns="120048" tIns="60024" rIns="120048" bIns="60024">
            <a:spAutoFit/>
          </a:bodyPr>
          <a:lstStyle/>
          <a:p>
            <a:pPr eaLnBrk="0" hangingPunct="0"/>
            <a:r>
              <a:rPr lang="el-GR" sz="2000" dirty="0" smtClean="0">
                <a:latin typeface="Times New Roman" pitchFamily="18" charset="0"/>
              </a:rPr>
              <a:t>Αμπέλια</a:t>
            </a:r>
            <a:endParaRPr lang="en-US" sz="2000" dirty="0">
              <a:latin typeface="Times New Roman" pitchFamily="18" charset="0"/>
            </a:endParaRPr>
          </a:p>
        </p:txBody>
      </p:sp>
      <p:sp>
        <p:nvSpPr>
          <p:cNvPr id="14" name="Rectangle 16"/>
          <p:cNvSpPr>
            <a:spLocks noChangeArrowheads="1"/>
          </p:cNvSpPr>
          <p:nvPr/>
        </p:nvSpPr>
        <p:spPr bwMode="auto">
          <a:xfrm>
            <a:off x="2811462" y="1676400"/>
            <a:ext cx="1080812" cy="428997"/>
          </a:xfrm>
          <a:prstGeom prst="rect">
            <a:avLst/>
          </a:prstGeom>
          <a:noFill/>
          <a:ln w="9525">
            <a:noFill/>
            <a:miter lim="800000"/>
            <a:headEnd/>
            <a:tailEnd/>
          </a:ln>
        </p:spPr>
        <p:txBody>
          <a:bodyPr wrap="none" lIns="120048" tIns="60024" rIns="120048" bIns="60024">
            <a:spAutoFit/>
          </a:bodyPr>
          <a:lstStyle/>
          <a:p>
            <a:pPr eaLnBrk="0" hangingPunct="0"/>
            <a:r>
              <a:rPr lang="el-GR" sz="2000" dirty="0" smtClean="0">
                <a:latin typeface="Times New Roman" pitchFamily="18" charset="0"/>
              </a:rPr>
              <a:t>Κριθάρι</a:t>
            </a:r>
            <a:endParaRPr lang="en-US" sz="2000" dirty="0">
              <a:latin typeface="Times New Roman" pitchFamily="18" charset="0"/>
            </a:endParaRPr>
          </a:p>
        </p:txBody>
      </p:sp>
      <p:sp>
        <p:nvSpPr>
          <p:cNvPr id="15" name="Freeform 21"/>
          <p:cNvSpPr>
            <a:spLocks/>
          </p:cNvSpPr>
          <p:nvPr/>
        </p:nvSpPr>
        <p:spPr bwMode="auto">
          <a:xfrm>
            <a:off x="3192462" y="1371600"/>
            <a:ext cx="609600" cy="2971800"/>
          </a:xfrm>
          <a:custGeom>
            <a:avLst/>
            <a:gdLst>
              <a:gd name="T0" fmla="*/ 48 w 384"/>
              <a:gd name="T1" fmla="*/ 1872 h 1872"/>
              <a:gd name="T2" fmla="*/ 0 w 384"/>
              <a:gd name="T3" fmla="*/ 1680 h 1872"/>
              <a:gd name="T4" fmla="*/ 48 w 384"/>
              <a:gd name="T5" fmla="*/ 1536 h 1872"/>
              <a:gd name="T6" fmla="*/ 96 w 384"/>
              <a:gd name="T7" fmla="*/ 1344 h 1872"/>
              <a:gd name="T8" fmla="*/ 192 w 384"/>
              <a:gd name="T9" fmla="*/ 1056 h 1872"/>
              <a:gd name="T10" fmla="*/ 192 w 384"/>
              <a:gd name="T11" fmla="*/ 864 h 1872"/>
              <a:gd name="T12" fmla="*/ 240 w 384"/>
              <a:gd name="T13" fmla="*/ 768 h 1872"/>
              <a:gd name="T14" fmla="*/ 336 w 384"/>
              <a:gd name="T15" fmla="*/ 528 h 1872"/>
              <a:gd name="T16" fmla="*/ 384 w 384"/>
              <a:gd name="T17" fmla="*/ 288 h 1872"/>
              <a:gd name="T18" fmla="*/ 336 w 384"/>
              <a:gd name="T19" fmla="*/ 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872"/>
              <a:gd name="T32" fmla="*/ 384 w 384"/>
              <a:gd name="T33" fmla="*/ 1872 h 1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872">
                <a:moveTo>
                  <a:pt x="48" y="1872"/>
                </a:moveTo>
                <a:cubicBezTo>
                  <a:pt x="24" y="1804"/>
                  <a:pt x="0" y="1736"/>
                  <a:pt x="0" y="1680"/>
                </a:cubicBezTo>
                <a:cubicBezTo>
                  <a:pt x="0" y="1624"/>
                  <a:pt x="32" y="1592"/>
                  <a:pt x="48" y="1536"/>
                </a:cubicBezTo>
                <a:cubicBezTo>
                  <a:pt x="64" y="1480"/>
                  <a:pt x="72" y="1424"/>
                  <a:pt x="96" y="1344"/>
                </a:cubicBezTo>
                <a:cubicBezTo>
                  <a:pt x="120" y="1264"/>
                  <a:pt x="176" y="1136"/>
                  <a:pt x="192" y="1056"/>
                </a:cubicBezTo>
                <a:cubicBezTo>
                  <a:pt x="208" y="976"/>
                  <a:pt x="184" y="912"/>
                  <a:pt x="192" y="864"/>
                </a:cubicBezTo>
                <a:cubicBezTo>
                  <a:pt x="200" y="816"/>
                  <a:pt x="216" y="824"/>
                  <a:pt x="240" y="768"/>
                </a:cubicBezTo>
                <a:cubicBezTo>
                  <a:pt x="264" y="712"/>
                  <a:pt x="312" y="608"/>
                  <a:pt x="336" y="528"/>
                </a:cubicBezTo>
                <a:cubicBezTo>
                  <a:pt x="360" y="448"/>
                  <a:pt x="384" y="376"/>
                  <a:pt x="384" y="288"/>
                </a:cubicBezTo>
                <a:cubicBezTo>
                  <a:pt x="384" y="200"/>
                  <a:pt x="360" y="100"/>
                  <a:pt x="336" y="0"/>
                </a:cubicBezTo>
              </a:path>
            </a:pathLst>
          </a:custGeom>
          <a:noFill/>
          <a:ln w="9525">
            <a:solidFill>
              <a:schemeClr val="tx1"/>
            </a:solidFill>
            <a:round/>
            <a:headEnd/>
            <a:tailEnd/>
          </a:ln>
        </p:spPr>
        <p:txBody>
          <a:bodyPr/>
          <a:lstStyle/>
          <a:p>
            <a:endParaRPr lang="en-US"/>
          </a:p>
        </p:txBody>
      </p:sp>
      <p:sp>
        <p:nvSpPr>
          <p:cNvPr id="16" name="Freeform 22"/>
          <p:cNvSpPr>
            <a:spLocks/>
          </p:cNvSpPr>
          <p:nvPr/>
        </p:nvSpPr>
        <p:spPr bwMode="auto">
          <a:xfrm>
            <a:off x="2811462" y="2590800"/>
            <a:ext cx="1600200" cy="228600"/>
          </a:xfrm>
          <a:custGeom>
            <a:avLst/>
            <a:gdLst>
              <a:gd name="T0" fmla="*/ 0 w 1008"/>
              <a:gd name="T1" fmla="*/ 0 h 144"/>
              <a:gd name="T2" fmla="*/ 96 w 1008"/>
              <a:gd name="T3" fmla="*/ 96 h 144"/>
              <a:gd name="T4" fmla="*/ 240 w 1008"/>
              <a:gd name="T5" fmla="*/ 96 h 144"/>
              <a:gd name="T6" fmla="*/ 384 w 1008"/>
              <a:gd name="T7" fmla="*/ 48 h 144"/>
              <a:gd name="T8" fmla="*/ 528 w 1008"/>
              <a:gd name="T9" fmla="*/ 48 h 144"/>
              <a:gd name="T10" fmla="*/ 576 w 1008"/>
              <a:gd name="T11" fmla="*/ 96 h 144"/>
              <a:gd name="T12" fmla="*/ 720 w 1008"/>
              <a:gd name="T13" fmla="*/ 144 h 144"/>
              <a:gd name="T14" fmla="*/ 1008 w 1008"/>
              <a:gd name="T15" fmla="*/ 96 h 144"/>
              <a:gd name="T16" fmla="*/ 0 60000 65536"/>
              <a:gd name="T17" fmla="*/ 0 60000 65536"/>
              <a:gd name="T18" fmla="*/ 0 60000 65536"/>
              <a:gd name="T19" fmla="*/ 0 60000 65536"/>
              <a:gd name="T20" fmla="*/ 0 60000 65536"/>
              <a:gd name="T21" fmla="*/ 0 60000 65536"/>
              <a:gd name="T22" fmla="*/ 0 60000 65536"/>
              <a:gd name="T23" fmla="*/ 0 60000 65536"/>
              <a:gd name="T24" fmla="*/ 0 w 1008"/>
              <a:gd name="T25" fmla="*/ 0 h 144"/>
              <a:gd name="T26" fmla="*/ 1008 w 1008"/>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8" h="144">
                <a:moveTo>
                  <a:pt x="0" y="0"/>
                </a:moveTo>
                <a:cubicBezTo>
                  <a:pt x="28" y="40"/>
                  <a:pt x="56" y="80"/>
                  <a:pt x="96" y="96"/>
                </a:cubicBezTo>
                <a:cubicBezTo>
                  <a:pt x="136" y="112"/>
                  <a:pt x="192" y="104"/>
                  <a:pt x="240" y="96"/>
                </a:cubicBezTo>
                <a:cubicBezTo>
                  <a:pt x="288" y="88"/>
                  <a:pt x="336" y="56"/>
                  <a:pt x="384" y="48"/>
                </a:cubicBezTo>
                <a:cubicBezTo>
                  <a:pt x="432" y="40"/>
                  <a:pt x="496" y="40"/>
                  <a:pt x="528" y="48"/>
                </a:cubicBezTo>
                <a:cubicBezTo>
                  <a:pt x="560" y="56"/>
                  <a:pt x="544" y="80"/>
                  <a:pt x="576" y="96"/>
                </a:cubicBezTo>
                <a:cubicBezTo>
                  <a:pt x="608" y="112"/>
                  <a:pt x="648" y="144"/>
                  <a:pt x="720" y="144"/>
                </a:cubicBezTo>
                <a:cubicBezTo>
                  <a:pt x="792" y="144"/>
                  <a:pt x="900" y="120"/>
                  <a:pt x="1008" y="96"/>
                </a:cubicBezTo>
              </a:path>
            </a:pathLst>
          </a:custGeom>
          <a:noFill/>
          <a:ln w="9525">
            <a:solidFill>
              <a:schemeClr val="tx1"/>
            </a:solidFill>
            <a:round/>
            <a:headEnd/>
            <a:tailEnd/>
          </a:ln>
        </p:spPr>
        <p:txBody>
          <a:bodyPr/>
          <a:lstStyle/>
          <a:p>
            <a:endParaRPr lang="en-US"/>
          </a:p>
        </p:txBody>
      </p:sp>
      <p:sp>
        <p:nvSpPr>
          <p:cNvPr id="17" name="Freeform 23"/>
          <p:cNvSpPr>
            <a:spLocks/>
          </p:cNvSpPr>
          <p:nvPr/>
        </p:nvSpPr>
        <p:spPr bwMode="auto">
          <a:xfrm>
            <a:off x="1516062" y="3724275"/>
            <a:ext cx="1104900" cy="600075"/>
          </a:xfrm>
          <a:custGeom>
            <a:avLst/>
            <a:gdLst>
              <a:gd name="T0" fmla="*/ 54 w 696"/>
              <a:gd name="T1" fmla="*/ 375 h 378"/>
              <a:gd name="T2" fmla="*/ 21 w 696"/>
              <a:gd name="T3" fmla="*/ 342 h 378"/>
              <a:gd name="T4" fmla="*/ 6 w 696"/>
              <a:gd name="T5" fmla="*/ 324 h 378"/>
              <a:gd name="T6" fmla="*/ 0 w 696"/>
              <a:gd name="T7" fmla="*/ 306 h 378"/>
              <a:gd name="T8" fmla="*/ 21 w 696"/>
              <a:gd name="T9" fmla="*/ 252 h 378"/>
              <a:gd name="T10" fmla="*/ 45 w 696"/>
              <a:gd name="T11" fmla="*/ 174 h 378"/>
              <a:gd name="T12" fmla="*/ 117 w 696"/>
              <a:gd name="T13" fmla="*/ 96 h 378"/>
              <a:gd name="T14" fmla="*/ 147 w 696"/>
              <a:gd name="T15" fmla="*/ 51 h 378"/>
              <a:gd name="T16" fmla="*/ 222 w 696"/>
              <a:gd name="T17" fmla="*/ 0 h 378"/>
              <a:gd name="T18" fmla="*/ 288 w 696"/>
              <a:gd name="T19" fmla="*/ 15 h 378"/>
              <a:gd name="T20" fmla="*/ 321 w 696"/>
              <a:gd name="T21" fmla="*/ 24 h 378"/>
              <a:gd name="T22" fmla="*/ 438 w 696"/>
              <a:gd name="T23" fmla="*/ 3 h 378"/>
              <a:gd name="T24" fmla="*/ 480 w 696"/>
              <a:gd name="T25" fmla="*/ 6 h 378"/>
              <a:gd name="T26" fmla="*/ 498 w 696"/>
              <a:gd name="T27" fmla="*/ 12 h 378"/>
              <a:gd name="T28" fmla="*/ 522 w 696"/>
              <a:gd name="T29" fmla="*/ 30 h 378"/>
              <a:gd name="T30" fmla="*/ 594 w 696"/>
              <a:gd name="T31" fmla="*/ 87 h 378"/>
              <a:gd name="T32" fmla="*/ 618 w 696"/>
              <a:gd name="T33" fmla="*/ 135 h 378"/>
              <a:gd name="T34" fmla="*/ 636 w 696"/>
              <a:gd name="T35" fmla="*/ 177 h 378"/>
              <a:gd name="T36" fmla="*/ 642 w 696"/>
              <a:gd name="T37" fmla="*/ 195 h 378"/>
              <a:gd name="T38" fmla="*/ 675 w 696"/>
              <a:gd name="T39" fmla="*/ 234 h 378"/>
              <a:gd name="T40" fmla="*/ 690 w 696"/>
              <a:gd name="T41" fmla="*/ 279 h 378"/>
              <a:gd name="T42" fmla="*/ 696 w 696"/>
              <a:gd name="T43" fmla="*/ 378 h 3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6"/>
              <a:gd name="T67" fmla="*/ 0 h 378"/>
              <a:gd name="T68" fmla="*/ 696 w 696"/>
              <a:gd name="T69" fmla="*/ 378 h 3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6" h="378">
                <a:moveTo>
                  <a:pt x="54" y="375"/>
                </a:moveTo>
                <a:cubicBezTo>
                  <a:pt x="45" y="362"/>
                  <a:pt x="34" y="351"/>
                  <a:pt x="21" y="342"/>
                </a:cubicBezTo>
                <a:cubicBezTo>
                  <a:pt x="17" y="336"/>
                  <a:pt x="10" y="331"/>
                  <a:pt x="6" y="324"/>
                </a:cubicBezTo>
                <a:cubicBezTo>
                  <a:pt x="3" y="318"/>
                  <a:pt x="0" y="306"/>
                  <a:pt x="0" y="306"/>
                </a:cubicBezTo>
                <a:cubicBezTo>
                  <a:pt x="4" y="284"/>
                  <a:pt x="12" y="271"/>
                  <a:pt x="21" y="252"/>
                </a:cubicBezTo>
                <a:cubicBezTo>
                  <a:pt x="32" y="227"/>
                  <a:pt x="33" y="198"/>
                  <a:pt x="45" y="174"/>
                </a:cubicBezTo>
                <a:cubicBezTo>
                  <a:pt x="59" y="145"/>
                  <a:pt x="89" y="114"/>
                  <a:pt x="117" y="96"/>
                </a:cubicBezTo>
                <a:cubicBezTo>
                  <a:pt x="123" y="79"/>
                  <a:pt x="134" y="64"/>
                  <a:pt x="147" y="51"/>
                </a:cubicBezTo>
                <a:cubicBezTo>
                  <a:pt x="161" y="16"/>
                  <a:pt x="184" y="4"/>
                  <a:pt x="222" y="0"/>
                </a:cubicBezTo>
                <a:cubicBezTo>
                  <a:pt x="243" y="5"/>
                  <a:pt x="267" y="9"/>
                  <a:pt x="288" y="15"/>
                </a:cubicBezTo>
                <a:cubicBezTo>
                  <a:pt x="299" y="18"/>
                  <a:pt x="321" y="24"/>
                  <a:pt x="321" y="24"/>
                </a:cubicBezTo>
                <a:cubicBezTo>
                  <a:pt x="359" y="21"/>
                  <a:pt x="401" y="15"/>
                  <a:pt x="438" y="3"/>
                </a:cubicBezTo>
                <a:cubicBezTo>
                  <a:pt x="452" y="4"/>
                  <a:pt x="466" y="4"/>
                  <a:pt x="480" y="6"/>
                </a:cubicBezTo>
                <a:cubicBezTo>
                  <a:pt x="486" y="7"/>
                  <a:pt x="498" y="12"/>
                  <a:pt x="498" y="12"/>
                </a:cubicBezTo>
                <a:cubicBezTo>
                  <a:pt x="505" y="22"/>
                  <a:pt x="510" y="26"/>
                  <a:pt x="522" y="30"/>
                </a:cubicBezTo>
                <a:cubicBezTo>
                  <a:pt x="540" y="57"/>
                  <a:pt x="562" y="76"/>
                  <a:pt x="594" y="87"/>
                </a:cubicBezTo>
                <a:cubicBezTo>
                  <a:pt x="605" y="103"/>
                  <a:pt x="608" y="119"/>
                  <a:pt x="618" y="135"/>
                </a:cubicBezTo>
                <a:cubicBezTo>
                  <a:pt x="622" y="150"/>
                  <a:pt x="630" y="162"/>
                  <a:pt x="636" y="177"/>
                </a:cubicBezTo>
                <a:cubicBezTo>
                  <a:pt x="638" y="183"/>
                  <a:pt x="638" y="191"/>
                  <a:pt x="642" y="195"/>
                </a:cubicBezTo>
                <a:cubicBezTo>
                  <a:pt x="654" y="207"/>
                  <a:pt x="666" y="220"/>
                  <a:pt x="675" y="234"/>
                </a:cubicBezTo>
                <a:cubicBezTo>
                  <a:pt x="679" y="250"/>
                  <a:pt x="687" y="262"/>
                  <a:pt x="690" y="279"/>
                </a:cubicBezTo>
                <a:cubicBezTo>
                  <a:pt x="692" y="311"/>
                  <a:pt x="696" y="346"/>
                  <a:pt x="696" y="378"/>
                </a:cubicBezTo>
              </a:path>
            </a:pathLst>
          </a:custGeom>
          <a:noFill/>
          <a:ln w="9525">
            <a:solidFill>
              <a:schemeClr val="tx1"/>
            </a:solidFill>
            <a:round/>
            <a:headEnd/>
            <a:tailEnd/>
          </a:ln>
        </p:spPr>
        <p:txBody>
          <a:bodyPr/>
          <a:lstStyle/>
          <a:p>
            <a:endParaRPr lang="en-US"/>
          </a:p>
        </p:txBody>
      </p:sp>
      <p:sp>
        <p:nvSpPr>
          <p:cNvPr id="18" name="Rectangle 24"/>
          <p:cNvSpPr>
            <a:spLocks noChangeArrowheads="1"/>
          </p:cNvSpPr>
          <p:nvPr/>
        </p:nvSpPr>
        <p:spPr bwMode="auto">
          <a:xfrm rot="-5400000">
            <a:off x="3387011" y="1907990"/>
            <a:ext cx="1407953" cy="428997"/>
          </a:xfrm>
          <a:prstGeom prst="rect">
            <a:avLst/>
          </a:prstGeom>
          <a:noFill/>
          <a:ln w="9525">
            <a:noFill/>
            <a:miter lim="800000"/>
            <a:headEnd/>
            <a:tailEnd/>
          </a:ln>
        </p:spPr>
        <p:txBody>
          <a:bodyPr wrap="none" lIns="120048" tIns="60024" rIns="120048" bIns="60024">
            <a:spAutoFit/>
          </a:bodyPr>
          <a:lstStyle/>
          <a:p>
            <a:pPr eaLnBrk="0" hangingPunct="0"/>
            <a:r>
              <a:rPr lang="el-GR" sz="2000" dirty="0" smtClean="0">
                <a:latin typeface="Times New Roman" pitchFamily="18" charset="0"/>
              </a:rPr>
              <a:t>Καλαμπόκι</a:t>
            </a:r>
            <a:endParaRPr lang="en-US" sz="2000" dirty="0">
              <a:latin typeface="Times New Roman" pitchFamily="18" charset="0"/>
            </a:endParaRPr>
          </a:p>
        </p:txBody>
      </p:sp>
      <p:sp>
        <p:nvSpPr>
          <p:cNvPr id="19" name="TextBox 18"/>
          <p:cNvSpPr txBox="1"/>
          <p:nvPr/>
        </p:nvSpPr>
        <p:spPr>
          <a:xfrm>
            <a:off x="914400" y="838200"/>
            <a:ext cx="7239000" cy="400110"/>
          </a:xfrm>
          <a:prstGeom prst="rect">
            <a:avLst/>
          </a:prstGeom>
          <a:noFill/>
        </p:spPr>
        <p:txBody>
          <a:bodyPr wrap="square" rtlCol="0">
            <a:spAutoFit/>
          </a:bodyPr>
          <a:lstStyle/>
          <a:p>
            <a:r>
              <a:rPr lang="el-GR" sz="2000" dirty="0" smtClean="0"/>
              <a:t>Διανυσματικά και πλεγματικά δεδομένα</a:t>
            </a:r>
            <a:endParaRPr lang="en-US" sz="2000" dirty="0"/>
          </a:p>
        </p:txBody>
      </p:sp>
      <p:pic>
        <p:nvPicPr>
          <p:cNvPr id="21" name="Picture 20" descr="vector-raster.jpg"/>
          <p:cNvPicPr>
            <a:picLocks noChangeAspect="1"/>
          </p:cNvPicPr>
          <p:nvPr/>
        </p:nvPicPr>
        <p:blipFill>
          <a:blip r:embed="rId10" cstate="print"/>
          <a:stretch>
            <a:fillRect/>
          </a:stretch>
        </p:blipFill>
        <p:spPr>
          <a:xfrm>
            <a:off x="685800" y="4468368"/>
            <a:ext cx="4645152" cy="2389632"/>
          </a:xfrm>
          <a:prstGeom prst="rect">
            <a:avLst/>
          </a:prstGeom>
        </p:spPr>
      </p:pic>
    </p:spTree>
    <p:extLst>
      <p:ext uri="{BB962C8B-B14F-4D97-AF65-F5344CB8AC3E}">
        <p14:creationId xmlns:p14="http://schemas.microsoft.com/office/powerpoint/2010/main" val="367805265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 y="1219201"/>
            <a:ext cx="8153400" cy="5632311"/>
          </a:xfrm>
          <a:prstGeom prst="rect">
            <a:avLst/>
          </a:prstGeom>
          <a:noFill/>
        </p:spPr>
        <p:txBody>
          <a:bodyPr wrap="square" rtlCol="0">
            <a:spAutoFit/>
          </a:bodyPr>
          <a:lstStyle/>
          <a:p>
            <a:r>
              <a:rPr lang="el-GR" dirty="0" smtClean="0"/>
              <a:t>Τα ψηφιακά υψομετρικά μοντέλα (</a:t>
            </a:r>
            <a:r>
              <a:rPr lang="en-US" dirty="0" smtClean="0"/>
              <a:t>Digital Elevation Models)</a:t>
            </a:r>
            <a:r>
              <a:rPr lang="el-GR" dirty="0" smtClean="0"/>
              <a:t> βασίζονται σε πλεγματικούς τύπους δεδομένων, όπου κάθε κελί έχει τιμή </a:t>
            </a:r>
            <a:r>
              <a:rPr lang="en-US" dirty="0" smtClean="0"/>
              <a:t>x, y, z</a:t>
            </a:r>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n-US" dirty="0" smtClean="0"/>
              <a:t>H </a:t>
            </a:r>
            <a:r>
              <a:rPr lang="el-GR" dirty="0" smtClean="0"/>
              <a:t>κατασκευή τους</a:t>
            </a:r>
            <a:r>
              <a:rPr lang="en-US" dirty="0" smtClean="0"/>
              <a:t> </a:t>
            </a:r>
            <a:r>
              <a:rPr lang="el-GR" dirty="0" smtClean="0"/>
              <a:t>συνίσταται στην παραγωγή μιας συνεχούς επιφάνειας από ένα αριθμό σημείων που έχουν ακριβείς συντεταγμένες και υψομετρικές τιμές μέσω της διαδικασίας της </a:t>
            </a:r>
            <a:r>
              <a:rPr lang="el-GR" i="1" dirty="0" smtClean="0"/>
              <a:t>παρεμβολής</a:t>
            </a:r>
            <a:r>
              <a:rPr lang="el-GR" dirty="0" smtClean="0"/>
              <a:t> </a:t>
            </a:r>
            <a:r>
              <a:rPr lang="en-US" dirty="0" smtClean="0"/>
              <a:t>(interpolation). </a:t>
            </a:r>
            <a:r>
              <a:rPr lang="el-GR" dirty="0" smtClean="0"/>
              <a:t>Παρεμβολή είναι μια μαθηματική τεχνική που συνίσταται στη συμπλήρωση των κενών μεταξύ γειτονικών παρατηρήσεων (π.χ. τιμών). Π.χ. σε μια ακολουθία αριθμών 2, 4, </a:t>
            </a:r>
            <a:r>
              <a:rPr lang="el-GR" b="1" dirty="0" smtClean="0"/>
              <a:t>Χ</a:t>
            </a:r>
            <a:r>
              <a:rPr lang="el-GR" dirty="0" smtClean="0"/>
              <a:t>, 8, 10, η τιμή της παρεμβολής </a:t>
            </a:r>
            <a:r>
              <a:rPr lang="en-US" dirty="0" smtClean="0"/>
              <a:t>(X) </a:t>
            </a:r>
            <a:r>
              <a:rPr lang="el-GR" dirty="0" smtClean="0"/>
              <a:t>είναι </a:t>
            </a:r>
            <a:r>
              <a:rPr lang="el-GR" dirty="0" smtClean="0"/>
              <a:t>6. Εαν θεωρήσουμε ότι οι παραπάνω είναι υψομετρικές τιμές ισοϋψών και αντιστοιχούν σε μια πλαγιά, το πρόγραμμα θα παρεμβάλλει την τιμή που λείπει (6) έτσι ώστε η πλαγιά να αποδοθεί ενιαία στο ψηφιακό μοντέλο. Εννοείται ότι όσο πιό πολλά είναι τα γνωστά σημεία τόσο καλύτερη (δηλαδή πιο ρεαλιστική) θα είναι και η παρεμβολή. </a:t>
            </a:r>
          </a:p>
        </p:txBody>
      </p:sp>
      <p:pic>
        <p:nvPicPr>
          <p:cNvPr id="9" name="Picture 8" descr="Raster_CellValues.gif"/>
          <p:cNvPicPr>
            <a:picLocks noChangeAspect="1"/>
          </p:cNvPicPr>
          <p:nvPr/>
        </p:nvPicPr>
        <p:blipFill>
          <a:blip r:embed="rId7" cstate="print"/>
          <a:stretch>
            <a:fillRect/>
          </a:stretch>
        </p:blipFill>
        <p:spPr>
          <a:xfrm>
            <a:off x="1752600" y="1905000"/>
            <a:ext cx="3962400" cy="1905000"/>
          </a:xfrm>
          <a:prstGeom prst="rect">
            <a:avLst/>
          </a:prstGeom>
        </p:spPr>
      </p:pic>
    </p:spTree>
    <p:extLst>
      <p:ext uri="{BB962C8B-B14F-4D97-AF65-F5344CB8AC3E}">
        <p14:creationId xmlns:p14="http://schemas.microsoft.com/office/powerpoint/2010/main" val="330186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57200" y="1295400"/>
            <a:ext cx="8153400" cy="4247317"/>
          </a:xfrm>
          <a:prstGeom prst="rect">
            <a:avLst/>
          </a:prstGeom>
        </p:spPr>
        <p:txBody>
          <a:bodyPr wrap="square">
            <a:spAutoFit/>
          </a:bodyPr>
          <a:lstStyle/>
          <a:p>
            <a:endParaRPr lang="el-GR" dirty="0" smtClean="0"/>
          </a:p>
          <a:p>
            <a:r>
              <a:rPr lang="el-GR" dirty="0" smtClean="0"/>
              <a:t>Παράδειγμα </a:t>
            </a:r>
            <a:r>
              <a:rPr lang="en-US" dirty="0" smtClean="0"/>
              <a:t>interpolation </a:t>
            </a:r>
            <a:endParaRPr lang="el-GR" dirty="0" smtClean="0"/>
          </a:p>
          <a:p>
            <a:r>
              <a:rPr lang="el-GR" dirty="0" smtClean="0"/>
              <a:t>σε χαρτογράφηση </a:t>
            </a:r>
          </a:p>
          <a:p>
            <a:r>
              <a:rPr lang="el-GR" dirty="0" smtClean="0"/>
              <a:t>βροχόπτωσης μιας</a:t>
            </a:r>
          </a:p>
          <a:p>
            <a:r>
              <a:rPr lang="el-GR" dirty="0" smtClean="0"/>
              <a:t>περιοχής</a:t>
            </a:r>
            <a:endParaRPr lang="en-US" dirty="0" smtClean="0"/>
          </a:p>
          <a:p>
            <a:pPr>
              <a:buFont typeface="Arial" pitchFamily="34" charset="0"/>
              <a:buChar char="•"/>
            </a:pPr>
            <a:endParaRPr lang="en-US"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l-GR" dirty="0" smtClean="0"/>
              <a:t>Τα </a:t>
            </a:r>
            <a:r>
              <a:rPr lang="en-US" dirty="0" smtClean="0"/>
              <a:t>GIS </a:t>
            </a:r>
            <a:r>
              <a:rPr lang="el-GR" dirty="0" smtClean="0"/>
              <a:t>χρησιμοποιούν διάφορους τύπους χωρικών παρεμβολών (</a:t>
            </a:r>
            <a:r>
              <a:rPr lang="en-US" dirty="0" smtClean="0"/>
              <a:t>trend surface analysis, inverse distance weighting, </a:t>
            </a:r>
            <a:r>
              <a:rPr lang="en-US" dirty="0" err="1" smtClean="0"/>
              <a:t>splines</a:t>
            </a:r>
            <a:r>
              <a:rPr lang="en-US" dirty="0" smtClean="0"/>
              <a:t>, </a:t>
            </a:r>
            <a:r>
              <a:rPr lang="en-US" dirty="0" err="1" smtClean="0"/>
              <a:t>kriging</a:t>
            </a:r>
            <a:r>
              <a:rPr lang="en-US" dirty="0" smtClean="0"/>
              <a:t> </a:t>
            </a:r>
            <a:r>
              <a:rPr lang="el-GR" dirty="0" smtClean="0"/>
              <a:t>κλπ.) που </a:t>
            </a:r>
            <a:r>
              <a:rPr lang="el-GR" dirty="0" smtClean="0"/>
              <a:t>επιλέγουμε κατά περίπτωση.</a:t>
            </a:r>
            <a:endParaRPr lang="el-GR" dirty="0" smtClean="0"/>
          </a:p>
        </p:txBody>
      </p:sp>
      <p:pic>
        <p:nvPicPr>
          <p:cNvPr id="6" name="Picture 5" descr="SAc_Interp_example_rainfallpoints.gif"/>
          <p:cNvPicPr>
            <a:picLocks noChangeAspect="1"/>
          </p:cNvPicPr>
          <p:nvPr/>
        </p:nvPicPr>
        <p:blipFill>
          <a:blip r:embed="rId7" cstate="print"/>
          <a:stretch>
            <a:fillRect/>
          </a:stretch>
        </p:blipFill>
        <p:spPr>
          <a:xfrm>
            <a:off x="3276600" y="1295400"/>
            <a:ext cx="4863354" cy="2362200"/>
          </a:xfrm>
          <a:prstGeom prst="rect">
            <a:avLst/>
          </a:prstGeom>
        </p:spPr>
      </p:pic>
    </p:spTree>
    <p:extLst>
      <p:ext uri="{BB962C8B-B14F-4D97-AF65-F5344CB8AC3E}">
        <p14:creationId xmlns:p14="http://schemas.microsoft.com/office/powerpoint/2010/main" val="22117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1000" y="1295400"/>
            <a:ext cx="7848600" cy="1754326"/>
          </a:xfrm>
          <a:prstGeom prst="rect">
            <a:avLst/>
          </a:prstGeom>
        </p:spPr>
        <p:txBody>
          <a:bodyPr wrap="square">
            <a:spAutoFit/>
          </a:bodyPr>
          <a:lstStyle/>
          <a:p>
            <a:r>
              <a:rPr lang="el-GR" dirty="0" smtClean="0"/>
              <a:t>Το δίκτυο</a:t>
            </a:r>
            <a:r>
              <a:rPr lang="en-US" dirty="0" smtClean="0"/>
              <a:t> </a:t>
            </a:r>
            <a:r>
              <a:rPr lang="el-GR" dirty="0" smtClean="0"/>
              <a:t>ακανόνιστων τριγώνων (Τ</a:t>
            </a:r>
            <a:r>
              <a:rPr lang="en-US" dirty="0" err="1" smtClean="0"/>
              <a:t>riangulated</a:t>
            </a:r>
            <a:r>
              <a:rPr lang="en-US" dirty="0" smtClean="0"/>
              <a:t> Irregular Network)</a:t>
            </a:r>
            <a:r>
              <a:rPr lang="el-GR" dirty="0" smtClean="0"/>
              <a:t> αναπαριστά τις επιφάνειες ως ένα δίκτυο τριγώνων με βάση την τριγωνοποίηση </a:t>
            </a:r>
            <a:r>
              <a:rPr lang="en-US" dirty="0" smtClean="0"/>
              <a:t>Delaunay. </a:t>
            </a:r>
            <a:r>
              <a:rPr lang="el-GR" dirty="0" smtClean="0"/>
              <a:t>Είναι μια μορφή διανυσματικού γεωγραφικού μοντέλου. Οι κόμβοι (</a:t>
            </a:r>
            <a:r>
              <a:rPr lang="en-US" dirty="0" smtClean="0"/>
              <a:t>nodes) </a:t>
            </a:r>
            <a:r>
              <a:rPr lang="el-GR" dirty="0" smtClean="0"/>
              <a:t>κάθε τριγώνου </a:t>
            </a:r>
            <a:r>
              <a:rPr lang="en-US" dirty="0" smtClean="0"/>
              <a:t>(</a:t>
            </a:r>
            <a:r>
              <a:rPr lang="el-GR" dirty="0" smtClean="0"/>
              <a:t>που είναι οι </a:t>
            </a:r>
            <a:r>
              <a:rPr lang="en-US" dirty="0" smtClean="0"/>
              <a:t>vertices </a:t>
            </a:r>
            <a:r>
              <a:rPr lang="el-GR" dirty="0" smtClean="0"/>
              <a:t>των ισοϋψών ή τα τριγωνομετρικά σημεία στο χάρτη) έχουν τιμές </a:t>
            </a:r>
            <a:r>
              <a:rPr lang="en-US" dirty="0" smtClean="0"/>
              <a:t>x, y, z. H </a:t>
            </a:r>
            <a:r>
              <a:rPr lang="el-GR" dirty="0" smtClean="0"/>
              <a:t>ακρίβεια ενός </a:t>
            </a:r>
            <a:r>
              <a:rPr lang="en-US" dirty="0" smtClean="0"/>
              <a:t>TIN </a:t>
            </a:r>
            <a:r>
              <a:rPr lang="el-GR" dirty="0" smtClean="0"/>
              <a:t>εξαρτάται από τα σημεία που έχουν ψηφιοποιηθεί κατά μήκος μια υψομετρικής καμπύλης.</a:t>
            </a:r>
            <a:endParaRPr lang="en-US" dirty="0"/>
          </a:p>
        </p:txBody>
      </p:sp>
      <p:pic>
        <p:nvPicPr>
          <p:cNvPr id="6" name="Picture 5" descr="tin_skeleton.gif"/>
          <p:cNvPicPr>
            <a:picLocks noChangeAspect="1"/>
          </p:cNvPicPr>
          <p:nvPr/>
        </p:nvPicPr>
        <p:blipFill>
          <a:blip r:embed="rId7" cstate="print"/>
          <a:stretch>
            <a:fillRect/>
          </a:stretch>
        </p:blipFill>
        <p:spPr>
          <a:xfrm>
            <a:off x="381000" y="3352800"/>
            <a:ext cx="4015740" cy="2590800"/>
          </a:xfrm>
          <a:prstGeom prst="rect">
            <a:avLst/>
          </a:prstGeom>
        </p:spPr>
      </p:pic>
      <p:pic>
        <p:nvPicPr>
          <p:cNvPr id="7" name="Picture 6" descr="tin_skel_face.gif"/>
          <p:cNvPicPr>
            <a:picLocks noChangeAspect="1"/>
          </p:cNvPicPr>
          <p:nvPr/>
        </p:nvPicPr>
        <p:blipFill>
          <a:blip r:embed="rId8" cstate="print"/>
          <a:stretch>
            <a:fillRect/>
          </a:stretch>
        </p:blipFill>
        <p:spPr>
          <a:xfrm>
            <a:off x="4724400" y="3347884"/>
            <a:ext cx="4141470" cy="2671916"/>
          </a:xfrm>
          <a:prstGeom prst="rect">
            <a:avLst/>
          </a:prstGeom>
        </p:spPr>
      </p:pic>
    </p:spTree>
    <p:extLst>
      <p:ext uri="{BB962C8B-B14F-4D97-AF65-F5344CB8AC3E}">
        <p14:creationId xmlns:p14="http://schemas.microsoft.com/office/powerpoint/2010/main" val="4242241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09600" y="1219200"/>
            <a:ext cx="7924800" cy="5355312"/>
          </a:xfrm>
          <a:prstGeom prst="rect">
            <a:avLst/>
          </a:prstGeom>
          <a:noFill/>
        </p:spPr>
        <p:txBody>
          <a:bodyPr wrap="square" rtlCol="0">
            <a:spAutoFit/>
          </a:bodyPr>
          <a:lstStyle/>
          <a:p>
            <a:r>
              <a:rPr lang="en-US" dirty="0" smtClean="0"/>
              <a:t>H </a:t>
            </a:r>
            <a:r>
              <a:rPr lang="el-GR" b="1" dirty="0" smtClean="0"/>
              <a:t>γεω</a:t>
            </a:r>
            <a:r>
              <a:rPr lang="en-US" b="1" dirty="0" smtClean="0"/>
              <a:t>-</a:t>
            </a:r>
            <a:r>
              <a:rPr lang="el-GR" b="1" dirty="0" smtClean="0"/>
              <a:t>βάση δεδομένων </a:t>
            </a:r>
            <a:r>
              <a:rPr lang="en-US" dirty="0" smtClean="0"/>
              <a:t>(</a:t>
            </a:r>
            <a:r>
              <a:rPr lang="en-US" dirty="0" err="1" smtClean="0"/>
              <a:t>geodatabase</a:t>
            </a:r>
            <a:r>
              <a:rPr lang="en-US" dirty="0" smtClean="0"/>
              <a:t>) </a:t>
            </a:r>
            <a:r>
              <a:rPr lang="el-GR" dirty="0" smtClean="0"/>
              <a:t>είναι σχεσιακή </a:t>
            </a:r>
            <a:r>
              <a:rPr lang="en-US" dirty="0" smtClean="0"/>
              <a:t>(relational), </a:t>
            </a:r>
            <a:r>
              <a:rPr lang="el-GR" dirty="0" smtClean="0"/>
              <a:t>δηλαδή οργανωμένη σε συσχετισμένους πίνακες. Τα δεδομένα μπορεί να είναι χωρικά ή περιγραφικά. </a:t>
            </a:r>
            <a:r>
              <a:rPr lang="en-US" dirty="0" smtClean="0"/>
              <a:t>To </a:t>
            </a:r>
            <a:r>
              <a:rPr lang="el-GR" dirty="0" smtClean="0"/>
              <a:t>βασικό συστατικό μιας σχεσιακής βάσης δεδομένων είναι ο πίνακας των δεδομένων που αποτελείται από μια σειρά εγγραφών </a:t>
            </a:r>
            <a:r>
              <a:rPr lang="en-US" dirty="0" smtClean="0"/>
              <a:t>(records)</a:t>
            </a:r>
            <a:r>
              <a:rPr lang="el-GR" dirty="0" smtClean="0"/>
              <a:t> που περιέχουν κοινά πεδία. Κάθε εγγραφή αποκτά το δικό της κωδικό ταυτότητας (</a:t>
            </a:r>
            <a:r>
              <a:rPr lang="en-US" dirty="0" smtClean="0"/>
              <a:t>unique identifier) </a:t>
            </a:r>
            <a:r>
              <a:rPr lang="el-GR" dirty="0" smtClean="0"/>
              <a:t>που αποκαλείται </a:t>
            </a:r>
            <a:r>
              <a:rPr lang="el-GR" i="1" dirty="0" smtClean="0"/>
              <a:t>πρωτεύον κλειδί </a:t>
            </a:r>
            <a:r>
              <a:rPr lang="el-GR" dirty="0" smtClean="0"/>
              <a:t>(</a:t>
            </a:r>
            <a:r>
              <a:rPr lang="en-US" dirty="0" smtClean="0"/>
              <a:t>primary key). </a:t>
            </a:r>
            <a:r>
              <a:rPr lang="el-GR" dirty="0" smtClean="0"/>
              <a:t>Εγγραφές με τις ίδιες επαναλαμβανόμενες τιμές τοποθετούνται σε χωριστούς πίνακες και ορίζονται από τ</a:t>
            </a:r>
            <a:r>
              <a:rPr lang="el-GR" dirty="0"/>
              <a:t>α</a:t>
            </a:r>
            <a:r>
              <a:rPr lang="el-GR" dirty="0" smtClean="0"/>
              <a:t> δικά τους πρωτεύοντα κλειδιά. Η διαδικασία του τεμαχισμού μιας σειράς δεδομένων σε χωριστούς πίνακες και ακολούθως της συσχέτισης των πινάκων αυτών ονομάζεται </a:t>
            </a:r>
            <a:r>
              <a:rPr lang="el-GR" i="1" dirty="0" smtClean="0"/>
              <a:t>κανονικοποίηση</a:t>
            </a:r>
            <a:r>
              <a:rPr lang="el-GR" dirty="0" smtClean="0"/>
              <a:t> (</a:t>
            </a:r>
            <a:r>
              <a:rPr lang="en-US" dirty="0" smtClean="0"/>
              <a:t>normalization). </a:t>
            </a:r>
            <a:r>
              <a:rPr lang="el-GR" dirty="0" smtClean="0"/>
              <a:t>Οι σχέσεις μεταξύ των πινάκων, που μπορεί να είναι του τύπου μια προς μια εγγραφή, ή μια προς πολλές ή πολλές προς πολλές, επιτυγχάνονται με συνδέσεις (</a:t>
            </a:r>
            <a:r>
              <a:rPr lang="en-US" dirty="0" smtClean="0"/>
              <a:t>links) </a:t>
            </a:r>
            <a:r>
              <a:rPr lang="el-GR" dirty="0" smtClean="0"/>
              <a:t>μεταξύ του </a:t>
            </a:r>
            <a:r>
              <a:rPr lang="en-US" dirty="0" smtClean="0"/>
              <a:t>unique identifier </a:t>
            </a:r>
            <a:r>
              <a:rPr lang="el-GR" dirty="0" smtClean="0"/>
              <a:t>κάθε εγγραφής και του αντίστοιχού του </a:t>
            </a:r>
            <a:r>
              <a:rPr lang="en-US" dirty="0" smtClean="0"/>
              <a:t>(foreign key) </a:t>
            </a:r>
            <a:r>
              <a:rPr lang="el-GR" dirty="0" smtClean="0"/>
              <a:t>σε άλλο πίνακα</a:t>
            </a:r>
            <a:r>
              <a:rPr lang="en-US" dirty="0" smtClean="0"/>
              <a:t>. </a:t>
            </a:r>
            <a:r>
              <a:rPr lang="el-GR" dirty="0" smtClean="0"/>
              <a:t>Η αναζήτηση της πληροφορίας γίνεται με ερωτήματα που θέτει ο χρήστης στη βάση δεδομένων μέσω της διαλογικής γλώσσας </a:t>
            </a:r>
            <a:r>
              <a:rPr lang="en-US" dirty="0" smtClean="0"/>
              <a:t>SQL</a:t>
            </a:r>
            <a:r>
              <a:rPr lang="el-GR" dirty="0" smtClean="0"/>
              <a:t> (Structured Query Language)</a:t>
            </a:r>
            <a:r>
              <a:rPr lang="en-US" dirty="0" smtClean="0"/>
              <a:t>. </a:t>
            </a:r>
            <a:r>
              <a:rPr lang="el-GR" dirty="0" smtClean="0"/>
              <a:t>Η </a:t>
            </a:r>
            <a:r>
              <a:rPr lang="en-US" dirty="0" smtClean="0"/>
              <a:t>SQL </a:t>
            </a:r>
            <a:r>
              <a:rPr lang="el-GR" dirty="0" smtClean="0"/>
              <a:t>χρησιμοποιεί συγκεκριμένες εντολές αλλά στην περίπτωση του </a:t>
            </a:r>
            <a:r>
              <a:rPr lang="en-US" dirty="0" err="1" smtClean="0"/>
              <a:t>ArcGIS</a:t>
            </a:r>
            <a:r>
              <a:rPr lang="el-GR" dirty="0" smtClean="0"/>
              <a:t>, το πρόγραμμα έχει ενσωματωμένο σύστημα διαχείρισης της βάσης δεδομένων </a:t>
            </a:r>
            <a:r>
              <a:rPr lang="en-US" dirty="0" smtClean="0"/>
              <a:t>(Database Management System) </a:t>
            </a:r>
            <a:r>
              <a:rPr lang="el-GR" dirty="0" smtClean="0"/>
              <a:t>μέσω του οποίου ο χρήστης κάνει τις αναζητήσεις του.</a:t>
            </a:r>
            <a:endParaRPr lang="en-US" dirty="0"/>
          </a:p>
        </p:txBody>
      </p:sp>
    </p:spTree>
    <p:extLst>
      <p:ext uri="{BB962C8B-B14F-4D97-AF65-F5344CB8AC3E}">
        <p14:creationId xmlns:p14="http://schemas.microsoft.com/office/powerpoint/2010/main" val="2849738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4342</Words>
  <Application>Microsoft Office PowerPoint</Application>
  <PresentationFormat>Προβολή στην οθόνη (4:3)</PresentationFormat>
  <Paragraphs>188</Paragraphs>
  <Slides>46</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46</vt:i4>
      </vt:variant>
    </vt:vector>
  </HeadingPairs>
  <TitlesOfParts>
    <vt:vector size="48" baseType="lpstr">
      <vt:lpstr>Θέμα του Office</vt:lpstr>
      <vt:lpstr>Worksheet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Εφαρμογές GIS στην αρχαιολογία 3η ενότητα: εισαγωγή και επεξεργασία της αρχαιολογικής πληροφορίας</vt:lpstr>
      <vt:lpstr>Παρουσίαση του PowerPoint</vt:lpstr>
      <vt:lpstr>Παρουσίαση του PowerPoint</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ylolos</dc:creator>
  <cp:lastModifiedBy>ylolos</cp:lastModifiedBy>
  <cp:revision>4</cp:revision>
  <dcterms:created xsi:type="dcterms:W3CDTF">2016-03-18T11:26:50Z</dcterms:created>
  <dcterms:modified xsi:type="dcterms:W3CDTF">2016-03-21T13:26:26Z</dcterms:modified>
</cp:coreProperties>
</file>