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6" r:id="rId2"/>
    <p:sldId id="271" r:id="rId3"/>
    <p:sldId id="272" r:id="rId4"/>
    <p:sldId id="274" r:id="rId5"/>
    <p:sldId id="275" r:id="rId6"/>
    <p:sldId id="270" r:id="rId7"/>
    <p:sldId id="276" r:id="rId8"/>
    <p:sldId id="269" r:id="rId9"/>
    <p:sldId id="260" r:id="rId10"/>
    <p:sldId id="277" r:id="rId11"/>
    <p:sldId id="268" r:id="rId12"/>
    <p:sldId id="278" r:id="rId13"/>
    <p:sldId id="263" r:id="rId14"/>
    <p:sldId id="265" r:id="rId15"/>
    <p:sldId id="257" r:id="rId16"/>
    <p:sldId id="262" r:id="rId17"/>
    <p:sldId id="258" r:id="rId18"/>
    <p:sldId id="273" r:id="rId19"/>
    <p:sldId id="279" r:id="rId20"/>
    <p:sldId id="280" r:id="rId21"/>
    <p:sldId id="281" r:id="rId22"/>
    <p:sldId id="283" r:id="rId23"/>
    <p:sldId id="282" r:id="rId24"/>
    <p:sldId id="259" r:id="rId25"/>
    <p:sldId id="261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1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BCEE01-D2EB-450D-AD6F-B061D623BB06}" type="datetimeFigureOut">
              <a:rPr lang="en-US" smtClean="0"/>
              <a:pPr/>
              <a:t>3/7/2017</a:t>
            </a:fld>
            <a:endParaRPr lang="en-US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3ECC9-3B45-43FA-847D-B54137C251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832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28" name="27 - Τίτλος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cxnSp>
        <p:nvCxnSpPr>
          <p:cNvPr id="8" name="7 - Ευθεία γραμμή σύνδεσης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- Ευθεία γραμμή σύνδεσης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- Έλλειψη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1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CFA67-1B0F-48FE-A08D-05014E1452A2}" type="datetime1">
              <a:rPr lang="en-US" smtClean="0"/>
              <a:pPr/>
              <a:t>3/7/2017</a:t>
            </a:fld>
            <a:endParaRPr lang="en-US"/>
          </a:p>
        </p:txBody>
      </p:sp>
      <p:sp>
        <p:nvSpPr>
          <p:cNvPr id="16" name="15 - Θέση αριθμού διαφάνειας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619984A-FC7B-45B2-83B5-42ABF47570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16 - Θέση υποσέλιδου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F6781-2D4A-4A8A-BD11-5FF5E00AC0CF}" type="datetime1">
              <a:rPr lang="en-US" smtClean="0"/>
              <a:pPr/>
              <a:t>3/7/2017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9984A-FC7B-45B2-83B5-42ABF47570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ED74-B048-4677-8B15-53BD9A595CFB}" type="datetime1">
              <a:rPr lang="en-US" smtClean="0"/>
              <a:pPr/>
              <a:t>3/7/2017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9984A-FC7B-45B2-83B5-42ABF47570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περιεχομένου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14" name="13 - Θέση ημερομηνίας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A31E503-A02C-4859-91AF-8F92B84B173D}" type="datetime1">
              <a:rPr lang="en-US" smtClean="0"/>
              <a:pPr/>
              <a:t>3/7/2017</a:t>
            </a:fld>
            <a:endParaRPr lang="en-US"/>
          </a:p>
        </p:txBody>
      </p:sp>
      <p:sp>
        <p:nvSpPr>
          <p:cNvPr id="15" name="14 - Θέση αριθμού διαφάνειας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3619984A-FC7B-45B2-83B5-42ABF47570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15 - Θέση υποσέλιδου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16 - Τίτλος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F9DBD-A165-458F-91D6-BC7EFB04758A}" type="datetime1">
              <a:rPr lang="en-US" smtClean="0"/>
              <a:pPr/>
              <a:t>3/7/2017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9984A-FC7B-45B2-83B5-42ABF47570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cxnSp>
        <p:nvCxnSpPr>
          <p:cNvPr id="7" name="6 - Ευθεία γραμμή σύνδεσης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B00E7-28F4-48C9-97A0-AE3B0C60FAD2}" type="datetime1">
              <a:rPr lang="en-US" smtClean="0"/>
              <a:pPr/>
              <a:t>3/7/2017</a:t>
            </a:fld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9984A-FC7B-45B2-83B5-42ABF47570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1" name="10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13" name="12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9984A-FC7B-45B2-83B5-42ABF47570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E19EA-F76B-47DB-B9CE-9088D96878FA}" type="datetime1">
              <a:rPr lang="en-US" smtClean="0"/>
              <a:pPr/>
              <a:t>3/7/2017</a:t>
            </a:fld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32" name="31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34" name="33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2" name="11 - Θέση κειμένου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cxnSp>
        <p:nvCxnSpPr>
          <p:cNvPr id="10" name="9 - Ευθεία γραμμή σύνδεσης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- Ευθεία γραμμή σύνδεσης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8EE84-39F8-497F-B0F5-374D2BA888D9}" type="datetime1">
              <a:rPr lang="en-US" smtClean="0"/>
              <a:pPr/>
              <a:t>3/7/2017</a:t>
            </a:fld>
            <a:endParaRPr lang="en-US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9984A-FC7B-45B2-83B5-42ABF47570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7FBE5-B5E1-4AB1-A3BA-82D48855D3B0}" type="datetime1">
              <a:rPr lang="en-US" smtClean="0"/>
              <a:pPr/>
              <a:t>3/7/2017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9984A-FC7B-45B2-83B5-42ABF47570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- Θέση περιεχομένου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31" name="30 - Τίτλος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8" name="7 - Θέση ημερομηνίας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6552857-0E80-4F98-80E6-0A6A655E0499}" type="datetime1">
              <a:rPr lang="en-US" smtClean="0"/>
              <a:pPr/>
              <a:t>3/7/2017</a:t>
            </a:fld>
            <a:endParaRPr lang="en-US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619984A-FC7B-45B2-83B5-42ABF47570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9 - Θέση υποσέλιδου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l-GR" smtClean="0"/>
              <a:t>Κάντε κλικ στο εικονίδιο για να προσθέσετε μια εικόνα</a:t>
            </a:r>
            <a:endParaRPr kumimoji="0" lang="en-US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8" name="7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803A-1384-4D44-A563-97901499C606}" type="datetime1">
              <a:rPr lang="en-US" smtClean="0"/>
              <a:pPr/>
              <a:t>3/7/2017</a:t>
            </a:fld>
            <a:endParaRPr lang="en-US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619984A-FC7B-45B2-83B5-42ABF47570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9 - Θέση υποσέλιδου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24" name="2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8DD8069E-F12E-48E0-9BF7-51D33495458B}" type="datetime1">
              <a:rPr lang="en-US" smtClean="0"/>
              <a:pPr/>
              <a:t>3/7/2017</a:t>
            </a:fld>
            <a:endParaRPr lang="en-US"/>
          </a:p>
        </p:txBody>
      </p:sp>
      <p:sp>
        <p:nvSpPr>
          <p:cNvPr id="10" name="9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21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3619984A-FC7B-45B2-83B5-42ABF47570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4 - Θέση τίτλου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://www.architravel.com/files/buldingsImages/bulding888/SLUB_Dresden_main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- Τίτλος"/>
          <p:cNvSpPr>
            <a:spLocks noGrp="1"/>
          </p:cNvSpPr>
          <p:nvPr>
            <p:ph type="ctrTitle"/>
          </p:nvPr>
        </p:nvSpPr>
        <p:spPr>
          <a:xfrm>
            <a:off x="152400" y="990600"/>
            <a:ext cx="8686800" cy="242433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l-GR" sz="3200" b="1" dirty="0" smtClean="0">
                <a:solidFill>
                  <a:schemeClr val="bg1"/>
                </a:solidFill>
              </a:rPr>
              <a:t>Η αστική συρρίκνωση ως αποτέλεσμα της αποβιομηχάνισης, της </a:t>
            </a:r>
            <a:r>
              <a:rPr lang="el-GR" sz="3200" b="1" dirty="0" err="1" smtClean="0">
                <a:solidFill>
                  <a:schemeClr val="bg1"/>
                </a:solidFill>
              </a:rPr>
              <a:t>προαστικοποίησης</a:t>
            </a:r>
            <a:r>
              <a:rPr lang="el-GR" sz="3200" b="1" dirty="0" smtClean="0">
                <a:solidFill>
                  <a:schemeClr val="bg1"/>
                </a:solidFill>
              </a:rPr>
              <a:t> και της οικονομικής αναδιάρθρωσης.</a:t>
            </a:r>
            <a:br>
              <a:rPr lang="el-GR" sz="3200" b="1" dirty="0" smtClean="0">
                <a:solidFill>
                  <a:schemeClr val="bg1"/>
                </a:solidFill>
              </a:rPr>
            </a:br>
            <a:endParaRPr sz="3200" b="1" dirty="0">
              <a:solidFill>
                <a:schemeClr val="bg1"/>
              </a:solidFill>
            </a:endParaRPr>
          </a:p>
        </p:txBody>
      </p:sp>
      <p:sp>
        <p:nvSpPr>
          <p:cNvPr id="10" name="2 - Υπότιτλος"/>
          <p:cNvSpPr>
            <a:spLocks noGrp="1"/>
          </p:cNvSpPr>
          <p:nvPr>
            <p:ph type="subTitle" idx="1"/>
          </p:nvPr>
        </p:nvSpPr>
        <p:spPr>
          <a:xfrm>
            <a:off x="457200" y="3733801"/>
            <a:ext cx="8305800" cy="609600"/>
          </a:xfrm>
        </p:spPr>
        <p:txBody>
          <a:bodyPr/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el-GR" sz="2400" dirty="0" smtClean="0">
                <a:solidFill>
                  <a:schemeClr val="tx2">
                    <a:lumMod val="90000"/>
                  </a:schemeClr>
                </a:solidFill>
              </a:rPr>
              <a:t>Παραδείγματα από τις ευρωπαϊκές πόλεις.</a:t>
            </a:r>
            <a:endParaRPr lang="en-US" sz="2400" dirty="0" smtClean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11" name="10 - Ορθογώνιο"/>
          <p:cNvSpPr/>
          <p:nvPr/>
        </p:nvSpPr>
        <p:spPr>
          <a:xfrm>
            <a:off x="2133600" y="4800600"/>
            <a:ext cx="5029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endParaRPr lang="el-GR" dirty="0">
              <a:latin typeface="+mj-lt"/>
            </a:endParaRPr>
          </a:p>
        </p:txBody>
      </p:sp>
      <p:sp>
        <p:nvSpPr>
          <p:cNvPr id="12" name="11 - Θέση αριθμού διαφάνειας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619984A-FC7B-45B2-83B5-42ABF475702E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66800" y="4985266"/>
            <a:ext cx="693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l-GR" altLang="el-GR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Άσπα Γοσποδίνη</a:t>
            </a:r>
            <a:endParaRPr lang="en-US" altLang="el-GR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l-GR" altLang="el-GR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Αρχιτέκτων - Πολεοδόμος</a:t>
            </a:r>
            <a:r>
              <a:rPr lang="en-US" altLang="el-GR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, MSc, PhD University College London</a:t>
            </a:r>
            <a:endParaRPr lang="el-GR" altLang="el-GR" dirty="0">
              <a:solidFill>
                <a:prstClr val="whit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l-GR" altLang="el-GR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Καθηγήτρια Πολεοδομίας &amp; Αστικού Σχεδιασμού</a:t>
            </a:r>
            <a:r>
              <a:rPr lang="en-US" altLang="el-GR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,</a:t>
            </a:r>
          </a:p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l-GR" altLang="el-GR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Τμήμα Μηχ. Χωροταξίας, Πολεοδομίας &amp; Περιφ. Ανάπτυξης, Πανεπιστήμιο Θεσσαλίας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9984A-FC7B-45B2-83B5-42ABF475702E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2 - TextBox"/>
          <p:cNvSpPr txBox="1"/>
          <p:nvPr/>
        </p:nvSpPr>
        <p:spPr>
          <a:xfrm>
            <a:off x="304800" y="152400"/>
            <a:ext cx="8610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Το φαινόμενο της αστικής </a:t>
            </a:r>
            <a:r>
              <a:rPr lang="el-GR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συρρίκνωσης στη Μ. Βρετανία.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Manchester</a:t>
            </a:r>
            <a:endParaRPr lang="en-US" sz="2400" b="1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3124200" y="914400"/>
            <a:ext cx="29926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Πολιτικές αναζωογόνησης</a:t>
            </a:r>
          </a:p>
        </p:txBody>
      </p:sp>
      <p:sp>
        <p:nvSpPr>
          <p:cNvPr id="5" name="4 - Ορθογώνιο"/>
          <p:cNvSpPr/>
          <p:nvPr/>
        </p:nvSpPr>
        <p:spPr>
          <a:xfrm>
            <a:off x="533400" y="1177290"/>
            <a:ext cx="82296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πόλη έκανε στροφή προς </a:t>
            </a:r>
            <a:r>
              <a:rPr lang="el-GR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τις Υπηρεσίες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με έμφαση στους τομείς </a:t>
            </a:r>
          </a:p>
          <a:p>
            <a:pPr>
              <a:buFont typeface="Wingdings" pitchFamily="2" charset="2"/>
              <a:buChar char="§"/>
            </a:pPr>
            <a:r>
              <a:rPr lang="el-GR" dirty="0" smtClean="0">
                <a:solidFill>
                  <a:schemeClr val="bg1"/>
                </a:solidFill>
              </a:rPr>
              <a:t>της τεχνολογίας,</a:t>
            </a:r>
          </a:p>
          <a:p>
            <a:pPr>
              <a:buFont typeface="Wingdings" pitchFamily="2" charset="2"/>
              <a:buChar char="§"/>
            </a:pPr>
            <a:r>
              <a:rPr lang="el-GR" dirty="0" smtClean="0">
                <a:solidFill>
                  <a:schemeClr val="bg1"/>
                </a:solidFill>
              </a:rPr>
              <a:t> του </a:t>
            </a:r>
            <a:r>
              <a:rPr lang="en-US" dirty="0" smtClean="0">
                <a:solidFill>
                  <a:schemeClr val="bg1"/>
                </a:solidFill>
              </a:rPr>
              <a:t>design</a:t>
            </a:r>
            <a:r>
              <a:rPr lang="el-GR" dirty="0" smtClean="0">
                <a:solidFill>
                  <a:schemeClr val="bg1"/>
                </a:solidFill>
              </a:rPr>
              <a:t>, </a:t>
            </a:r>
          </a:p>
          <a:p>
            <a:pPr>
              <a:buFont typeface="Wingdings" pitchFamily="2" charset="2"/>
              <a:buChar char="§"/>
            </a:pPr>
            <a:r>
              <a:rPr lang="el-GR" dirty="0">
                <a:solidFill>
                  <a:schemeClr val="bg1"/>
                </a:solidFill>
              </a:rPr>
              <a:t>τ</a:t>
            </a:r>
            <a:r>
              <a:rPr lang="el-GR" dirty="0" smtClean="0">
                <a:solidFill>
                  <a:schemeClr val="bg1"/>
                </a:solidFill>
              </a:rPr>
              <a:t>ης μουσικής</a:t>
            </a:r>
          </a:p>
          <a:p>
            <a:pPr>
              <a:buFont typeface="Wingdings" pitchFamily="2" charset="2"/>
              <a:buChar char="§"/>
            </a:pPr>
            <a:r>
              <a:rPr lang="el-GR" dirty="0" smtClean="0">
                <a:solidFill>
                  <a:schemeClr val="bg1"/>
                </a:solidFill>
              </a:rPr>
              <a:t>του κινηματογράφου, τα</a:t>
            </a:r>
          </a:p>
          <a:p>
            <a:pPr>
              <a:buFont typeface="Wingdings" pitchFamily="2" charset="2"/>
              <a:buChar char="§"/>
            </a:pPr>
            <a:r>
              <a:rPr lang="el-GR" dirty="0" smtClean="0">
                <a:solidFill>
                  <a:schemeClr val="bg1"/>
                </a:solidFill>
              </a:rPr>
              <a:t>ου αθλητισμού και </a:t>
            </a:r>
          </a:p>
          <a:p>
            <a:pPr>
              <a:buFont typeface="Wingdings" pitchFamily="2" charset="2"/>
              <a:buChar char="§"/>
            </a:pPr>
            <a:r>
              <a:rPr lang="el-GR" dirty="0" smtClean="0">
                <a:solidFill>
                  <a:schemeClr val="bg1"/>
                </a:solidFill>
              </a:rPr>
              <a:t>του τουρισμού.</a:t>
            </a:r>
          </a:p>
          <a:p>
            <a:pPr algn="ctr"/>
            <a:endParaRPr lang="el-G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l-GR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Οι πρώτες προσπάθειες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για αναζωογόνηση οργανώθηκαν από </a:t>
            </a:r>
            <a:r>
              <a:rPr lang="el-GR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ανεξάρτητες ομάδες κατοίκων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και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τις δημοτικές αρχές.</a:t>
            </a:r>
          </a:p>
          <a:p>
            <a:pPr algn="ctr"/>
            <a:endParaRPr lang="el-G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l-GR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Σε δεύτερη φάση (1988-1996)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δημιουργήθηκε η αρχή: </a:t>
            </a:r>
            <a:r>
              <a:rPr 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Central Manchester Development Corporation. </a:t>
            </a:r>
            <a:endParaRPr lang="el-GR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l-GR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l-GR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Α. Μουσική – κινηματογράφος</a:t>
            </a:r>
          </a:p>
          <a:p>
            <a:pPr algn="just">
              <a:buFont typeface="Arial" pitchFamily="34" charset="0"/>
              <a:buChar char="•"/>
            </a:pP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Από τις αρχές της δεκαετίας του ‘90 ιδρύθηκαν </a:t>
            </a:r>
            <a:r>
              <a:rPr lang="el-GR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πολλές εταιρίες παραγωγής μουσικής και κινηματογράφου.</a:t>
            </a:r>
          </a:p>
          <a:p>
            <a:pPr algn="just">
              <a:buFont typeface="Arial" pitchFamily="34" charset="0"/>
              <a:buChar char="•"/>
            </a:pP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Δόθηκε </a:t>
            </a:r>
            <a:r>
              <a:rPr lang="el-GR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μεγάλη έμφαση στο </a:t>
            </a:r>
            <a:r>
              <a:rPr lang="en-US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 </a:t>
            </a:r>
            <a:r>
              <a:rPr lang="el-GR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και την τεχνολογία.</a:t>
            </a:r>
          </a:p>
          <a:p>
            <a:pPr algn="just">
              <a:buFont typeface="Arial" pitchFamily="34" charset="0"/>
              <a:buChar char="•"/>
            </a:pP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Δημιουργήθηκε </a:t>
            </a:r>
            <a:r>
              <a:rPr lang="el-GR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μια διαφορετική ατμόσφαιρα στην πόλη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πολύ φιλελεύθερη και πολύ νεανική.</a:t>
            </a:r>
          </a:p>
          <a:p>
            <a:pPr algn="ctr"/>
            <a:endParaRPr lang="el-G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660577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7034" y="3660576"/>
            <a:ext cx="3701166" cy="2706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TextBox"/>
          <p:cNvSpPr txBox="1"/>
          <p:nvPr/>
        </p:nvSpPr>
        <p:spPr>
          <a:xfrm>
            <a:off x="4114800" y="3352800"/>
            <a:ext cx="289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err="1" smtClean="0">
                <a:solidFill>
                  <a:schemeClr val="bg1"/>
                </a:solidFill>
              </a:rPr>
              <a:t>Castlefield</a:t>
            </a:r>
            <a:endParaRPr lang="en-US" sz="1400" b="1" i="1" dirty="0">
              <a:solidFill>
                <a:schemeClr val="bg1"/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9984A-FC7B-45B2-83B5-42ABF475702E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5 - TextBox"/>
          <p:cNvSpPr txBox="1"/>
          <p:nvPr/>
        </p:nvSpPr>
        <p:spPr>
          <a:xfrm>
            <a:off x="304800" y="152400"/>
            <a:ext cx="8610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Το φαινόμενο της αστικής </a:t>
            </a:r>
            <a:r>
              <a:rPr lang="el-GR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συρρίκνωσης στη Μ. Βρετανία.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Manchester</a:t>
            </a:r>
            <a:endParaRPr lang="en-US" sz="2400" b="1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10 - Ορθογώνιο"/>
          <p:cNvSpPr/>
          <p:nvPr/>
        </p:nvSpPr>
        <p:spPr>
          <a:xfrm>
            <a:off x="381000" y="1143000"/>
            <a:ext cx="8382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Β. Ανάπλαση περιοχών της πόλης</a:t>
            </a:r>
          </a:p>
          <a:p>
            <a:pPr algn="ctr"/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Castlefield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buFont typeface="Wingdings" pitchFamily="2" charset="2"/>
              <a:buChar char="§"/>
            </a:pPr>
            <a:r>
              <a:rPr lang="el-GR" dirty="0" smtClean="0"/>
              <a:t>Αποτελεί ένα </a:t>
            </a:r>
            <a:r>
              <a:rPr lang="el-GR" dirty="0" smtClean="0">
                <a:solidFill>
                  <a:srgbClr val="FFC000"/>
                </a:solidFill>
              </a:rPr>
              <a:t>τμήμα της παλιάς πόλης, </a:t>
            </a:r>
            <a:r>
              <a:rPr lang="el-GR" dirty="0" smtClean="0"/>
              <a:t>που στέγαζε πολλές βιομηχανικές μονάδες.</a:t>
            </a:r>
          </a:p>
          <a:p>
            <a:pPr algn="just">
              <a:buFont typeface="Wingdings" pitchFamily="2" charset="2"/>
              <a:buChar char="§"/>
            </a:pPr>
            <a:r>
              <a:rPr lang="el-GR" dirty="0" smtClean="0"/>
              <a:t>Σήμερα έχει στεγάσει πολλές εταιρίες </a:t>
            </a:r>
            <a:r>
              <a:rPr lang="el-GR" dirty="0" smtClean="0">
                <a:solidFill>
                  <a:srgbClr val="FFC000"/>
                </a:solidFill>
              </a:rPr>
              <a:t>βιομηχανικού </a:t>
            </a:r>
            <a:r>
              <a:rPr lang="en-US" dirty="0" smtClean="0">
                <a:solidFill>
                  <a:srgbClr val="FFC000"/>
                </a:solidFill>
              </a:rPr>
              <a:t>design, </a:t>
            </a:r>
            <a:r>
              <a:rPr lang="el-GR" dirty="0" smtClean="0">
                <a:solidFill>
                  <a:srgbClr val="FFC000"/>
                </a:solidFill>
              </a:rPr>
              <a:t>και ανάπτυξης </a:t>
            </a:r>
            <a:r>
              <a:rPr lang="en-US" dirty="0" smtClean="0">
                <a:solidFill>
                  <a:srgbClr val="FFC000"/>
                </a:solidFill>
              </a:rPr>
              <a:t>software. </a:t>
            </a:r>
            <a:endParaRPr lang="el-GR" dirty="0" smtClean="0">
              <a:solidFill>
                <a:srgbClr val="FFC000"/>
              </a:solidFill>
            </a:endParaRPr>
          </a:p>
          <a:p>
            <a:pPr algn="just">
              <a:buFont typeface="Wingdings" pitchFamily="2" charset="2"/>
              <a:buChar char="§"/>
            </a:pPr>
            <a:r>
              <a:rPr lang="el-GR" dirty="0" smtClean="0"/>
              <a:t>Συγχρόνως αποτελεί </a:t>
            </a:r>
            <a:r>
              <a:rPr lang="el-GR" dirty="0" smtClean="0">
                <a:solidFill>
                  <a:srgbClr val="FFC000"/>
                </a:solidFill>
              </a:rPr>
              <a:t>τόπο κατοικίας νέων ανθρώπων, </a:t>
            </a:r>
            <a:r>
              <a:rPr lang="el-GR" dirty="0" smtClean="0"/>
              <a:t>που εργάζονται στην ίδια περιοχή</a:t>
            </a:r>
          </a:p>
          <a:p>
            <a:pPr algn="just">
              <a:buFont typeface="Wingdings" pitchFamily="2" charset="2"/>
              <a:buChar char="§"/>
            </a:pPr>
            <a:r>
              <a:rPr lang="el-GR" dirty="0" smtClean="0"/>
              <a:t>Έχει πολλά </a:t>
            </a:r>
            <a:r>
              <a:rPr lang="el-GR" dirty="0" smtClean="0">
                <a:solidFill>
                  <a:srgbClr val="FFC000"/>
                </a:solidFill>
              </a:rPr>
              <a:t>εστιατόρια και χώρους αναψυχής.</a:t>
            </a:r>
          </a:p>
          <a:p>
            <a:pPr algn="ctr"/>
            <a:endParaRPr lang="el-G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9984A-FC7B-45B2-83B5-42ABF475702E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2 - TextBox"/>
          <p:cNvSpPr txBox="1"/>
          <p:nvPr/>
        </p:nvSpPr>
        <p:spPr>
          <a:xfrm>
            <a:off x="3505200" y="3276600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bg1"/>
                </a:solidFill>
              </a:rPr>
              <a:t>Village-</a:t>
            </a:r>
            <a:r>
              <a:rPr lang="en-US" sz="1400" b="1" i="1" dirty="0" err="1" smtClean="0">
                <a:solidFill>
                  <a:schemeClr val="bg1"/>
                </a:solidFill>
              </a:rPr>
              <a:t>Cannal</a:t>
            </a:r>
            <a:r>
              <a:rPr lang="en-US" sz="1400" b="1" i="1" dirty="0" smtClean="0">
                <a:solidFill>
                  <a:schemeClr val="bg1"/>
                </a:solidFill>
              </a:rPr>
              <a:t> street</a:t>
            </a:r>
            <a:endParaRPr lang="en-US" sz="1400" b="1" i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584377"/>
            <a:ext cx="3657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584377"/>
            <a:ext cx="3581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TextBox"/>
          <p:cNvSpPr txBox="1"/>
          <p:nvPr/>
        </p:nvSpPr>
        <p:spPr>
          <a:xfrm>
            <a:off x="304800" y="152400"/>
            <a:ext cx="8610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Το φαινόμενο της αστικής </a:t>
            </a:r>
            <a:r>
              <a:rPr lang="el-GR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συρρίκνωσης στη Μ. Βρετανία.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Manchester</a:t>
            </a:r>
            <a:endParaRPr lang="en-US" sz="2400" b="1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6 - Ορθογώνιο"/>
          <p:cNvSpPr/>
          <p:nvPr/>
        </p:nvSpPr>
        <p:spPr>
          <a:xfrm>
            <a:off x="533400" y="1245275"/>
            <a:ext cx="8229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Village-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Cannal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Street</a:t>
            </a:r>
          </a:p>
          <a:p>
            <a:pPr algn="just">
              <a:buFont typeface="Wingdings" pitchFamily="2" charset="2"/>
              <a:buChar char="§"/>
            </a:pPr>
            <a:r>
              <a:rPr lang="el-GR" dirty="0" smtClean="0"/>
              <a:t>Η φιλελεύθερη ατμόσφαιρα της πόλης οδήγησε στην ανάπτυξη του </a:t>
            </a:r>
            <a:r>
              <a:rPr lang="en-US" b="1" dirty="0" smtClean="0">
                <a:solidFill>
                  <a:srgbClr val="FFC000"/>
                </a:solidFill>
              </a:rPr>
              <a:t>“Village”.</a:t>
            </a:r>
          </a:p>
          <a:p>
            <a:pPr algn="just">
              <a:buFont typeface="Wingdings" pitchFamily="2" charset="2"/>
              <a:buChar char="§"/>
            </a:pPr>
            <a:r>
              <a:rPr lang="el-GR" dirty="0" smtClean="0"/>
              <a:t>Αποτελεί την πρώτη περιοχή στη Μ. Βρετανία </a:t>
            </a:r>
            <a:r>
              <a:rPr lang="el-GR" dirty="0" smtClean="0">
                <a:solidFill>
                  <a:schemeClr val="bg1"/>
                </a:solidFill>
              </a:rPr>
              <a:t>με κέντρα αναψυχής για ομοφυλόφιλους.</a:t>
            </a:r>
          </a:p>
          <a:p>
            <a:pPr algn="just">
              <a:buFont typeface="Wingdings" pitchFamily="2" charset="2"/>
              <a:buChar char="§"/>
            </a:pPr>
            <a:r>
              <a:rPr lang="el-GR" dirty="0" smtClean="0"/>
              <a:t>Αποτελεί μια περιοχή μέσα στην πόλη με άλλη ατμόσφαιρα και με κύρια χρήση την αναψυχή. </a:t>
            </a:r>
          </a:p>
          <a:p>
            <a:pPr algn="ctr"/>
            <a:endParaRPr lang="el-G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423" y="3200400"/>
            <a:ext cx="4452777" cy="3050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TextBox"/>
          <p:cNvSpPr txBox="1"/>
          <p:nvPr/>
        </p:nvSpPr>
        <p:spPr>
          <a:xfrm>
            <a:off x="0" y="2895600"/>
            <a:ext cx="480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bg1"/>
                </a:solidFill>
              </a:rPr>
              <a:t>Lowry Centre James </a:t>
            </a:r>
            <a:r>
              <a:rPr lang="en-US" sz="1400" b="1" i="1" dirty="0" err="1" smtClean="0">
                <a:solidFill>
                  <a:schemeClr val="bg1"/>
                </a:solidFill>
              </a:rPr>
              <a:t>Stirling</a:t>
            </a:r>
            <a:r>
              <a:rPr lang="en-US" sz="1400" b="1" i="1" dirty="0" smtClean="0">
                <a:solidFill>
                  <a:schemeClr val="bg1"/>
                </a:solidFill>
              </a:rPr>
              <a:t> Michael </a:t>
            </a:r>
            <a:r>
              <a:rPr lang="en-US" sz="1400" b="1" i="1" dirty="0" err="1" smtClean="0">
                <a:solidFill>
                  <a:schemeClr val="bg1"/>
                </a:solidFill>
              </a:rPr>
              <a:t>Wilford</a:t>
            </a:r>
            <a:r>
              <a:rPr lang="en-US" sz="1400" b="1" i="1" dirty="0" smtClean="0">
                <a:solidFill>
                  <a:schemeClr val="bg1"/>
                </a:solidFill>
              </a:rPr>
              <a:t> Associates</a:t>
            </a:r>
            <a:endParaRPr lang="en-US" sz="1400" b="1" i="1" dirty="0">
              <a:solidFill>
                <a:schemeClr val="bg1"/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9984A-FC7B-45B2-83B5-42ABF475702E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5 - TextBox"/>
          <p:cNvSpPr txBox="1"/>
          <p:nvPr/>
        </p:nvSpPr>
        <p:spPr>
          <a:xfrm>
            <a:off x="304800" y="152400"/>
            <a:ext cx="8610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Το φαινόμενο της αστικής </a:t>
            </a:r>
            <a:r>
              <a:rPr lang="el-GR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συρρίκνωσης στη Μ. Βρετανία.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Manchester</a:t>
            </a:r>
            <a:endParaRPr lang="en-US" sz="2400" b="1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8658" y="3200400"/>
            <a:ext cx="4122942" cy="3050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- TextBox"/>
          <p:cNvSpPr txBox="1"/>
          <p:nvPr/>
        </p:nvSpPr>
        <p:spPr>
          <a:xfrm>
            <a:off x="4876800" y="2895600"/>
            <a:ext cx="449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bg1"/>
                </a:solidFill>
              </a:rPr>
              <a:t>Imperial War Museum North Daniel </a:t>
            </a:r>
            <a:r>
              <a:rPr lang="en-US" sz="1400" b="1" i="1" dirty="0" err="1" smtClean="0">
                <a:solidFill>
                  <a:schemeClr val="bg1"/>
                </a:solidFill>
              </a:rPr>
              <a:t>Libeskind</a:t>
            </a:r>
            <a:endParaRPr lang="en-US" sz="1400" b="1" i="1" dirty="0">
              <a:solidFill>
                <a:schemeClr val="bg1"/>
              </a:solidFill>
            </a:endParaRPr>
          </a:p>
        </p:txBody>
      </p:sp>
      <p:sp>
        <p:nvSpPr>
          <p:cNvPr id="13" name="12 - Ορθογώνιο"/>
          <p:cNvSpPr/>
          <p:nvPr/>
        </p:nvSpPr>
        <p:spPr>
          <a:xfrm>
            <a:off x="685800" y="914400"/>
            <a:ext cx="7543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l-G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l-GR" b="1" dirty="0">
                <a:solidFill>
                  <a:srgbClr val="FFC000"/>
                </a:solidFill>
              </a:rPr>
              <a:t>Γ</a:t>
            </a:r>
            <a:r>
              <a:rPr lang="en-US" b="1" dirty="0" smtClean="0">
                <a:solidFill>
                  <a:srgbClr val="FFC000"/>
                </a:solidFill>
              </a:rPr>
              <a:t>. E</a:t>
            </a:r>
            <a:r>
              <a:rPr lang="el-GR" b="1" dirty="0" err="1" smtClean="0">
                <a:solidFill>
                  <a:srgbClr val="FFC000"/>
                </a:solidFill>
              </a:rPr>
              <a:t>πενδύσεις</a:t>
            </a:r>
            <a:r>
              <a:rPr lang="el-GR" b="1" dirty="0" smtClean="0">
                <a:solidFill>
                  <a:srgbClr val="FFC000"/>
                </a:solidFill>
              </a:rPr>
              <a:t> και μεγάλα </a:t>
            </a:r>
            <a:r>
              <a:rPr lang="en-US" b="1" dirty="0" smtClean="0">
                <a:solidFill>
                  <a:srgbClr val="FFC000"/>
                </a:solidFill>
              </a:rPr>
              <a:t>projects</a:t>
            </a:r>
            <a:r>
              <a:rPr lang="el-GR" b="1" dirty="0" smtClean="0">
                <a:solidFill>
                  <a:srgbClr val="FFC000"/>
                </a:solidFill>
              </a:rPr>
              <a:t> για την προσέλκυση:</a:t>
            </a:r>
          </a:p>
          <a:p>
            <a:pPr lvl="1" algn="just">
              <a:buFont typeface="Arial" pitchFamily="34" charset="0"/>
              <a:buChar char="•"/>
            </a:pPr>
            <a:r>
              <a:rPr lang="el-GR" dirty="0" smtClean="0"/>
              <a:t>Επιχειρήσεων</a:t>
            </a:r>
          </a:p>
          <a:p>
            <a:pPr lvl="1" algn="just">
              <a:buFont typeface="Arial" pitchFamily="34" charset="0"/>
              <a:buChar char="•"/>
            </a:pPr>
            <a:r>
              <a:rPr lang="el-GR" dirty="0" smtClean="0"/>
              <a:t>Φεστιβάλ</a:t>
            </a:r>
            <a:r>
              <a:rPr lang="el-GR" dirty="0"/>
              <a:t> </a:t>
            </a:r>
            <a:r>
              <a:rPr lang="el-GR" dirty="0" smtClean="0"/>
              <a:t>και εκδηλώσεων</a:t>
            </a:r>
          </a:p>
          <a:p>
            <a:pPr lvl="1" algn="just">
              <a:buFont typeface="Arial" pitchFamily="34" charset="0"/>
              <a:buChar char="•"/>
            </a:pPr>
            <a:r>
              <a:rPr lang="el-GR" dirty="0" smtClean="0"/>
              <a:t>Συνεδριακού και άλλου είδους τουρισμού.</a:t>
            </a:r>
          </a:p>
          <a:p>
            <a:pPr algn="just"/>
            <a:endParaRPr lang="el-GR" dirty="0">
              <a:solidFill>
                <a:srgbClr val="FFC000"/>
              </a:solidFill>
            </a:endParaRPr>
          </a:p>
          <a:p>
            <a:pPr algn="just"/>
            <a:endParaRPr lang="el-GR" dirty="0">
              <a:solidFill>
                <a:srgbClr val="FFC000"/>
              </a:solidFill>
            </a:endParaRPr>
          </a:p>
          <a:p>
            <a:pPr algn="just"/>
            <a:endParaRPr lang="en-US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9984A-FC7B-45B2-83B5-42ABF475702E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600200"/>
            <a:ext cx="249555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- TextBox"/>
          <p:cNvSpPr txBox="1"/>
          <p:nvPr/>
        </p:nvSpPr>
        <p:spPr>
          <a:xfrm>
            <a:off x="4267200" y="1676400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bg1"/>
                </a:solidFill>
              </a:rPr>
              <a:t>Commonwealth Games 2002</a:t>
            </a:r>
            <a:endParaRPr lang="en-US" sz="1400" b="1" i="1" dirty="0">
              <a:solidFill>
                <a:schemeClr val="bg1"/>
              </a:solidFill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304800" y="152400"/>
            <a:ext cx="8610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Το φαινόμενο της αστικής </a:t>
            </a:r>
            <a:r>
              <a:rPr lang="el-GR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συρρίκνωσης στη Μ. Βρετανία.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Manchester</a:t>
            </a:r>
            <a:endParaRPr lang="en-US" sz="2400" b="1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8 - Ορθογώνιο"/>
          <p:cNvSpPr/>
          <p:nvPr/>
        </p:nvSpPr>
        <p:spPr>
          <a:xfrm>
            <a:off x="533400" y="1066800"/>
            <a:ext cx="7543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b="1" dirty="0" smtClean="0">
                <a:solidFill>
                  <a:srgbClr val="FFC000"/>
                </a:solidFill>
              </a:rPr>
              <a:t>Δ</a:t>
            </a:r>
            <a:r>
              <a:rPr lang="en-US" b="1" dirty="0" smtClean="0">
                <a:solidFill>
                  <a:srgbClr val="FFC000"/>
                </a:solidFill>
              </a:rPr>
              <a:t>. </a:t>
            </a:r>
            <a:r>
              <a:rPr lang="el-GR" b="1" dirty="0" smtClean="0">
                <a:solidFill>
                  <a:srgbClr val="FFC000"/>
                </a:solidFill>
              </a:rPr>
              <a:t>Διοργάνωση αθλητικών αγώνων.</a:t>
            </a:r>
            <a:endParaRPr lang="en-US" b="1" dirty="0" smtClean="0">
              <a:solidFill>
                <a:srgbClr val="FFC000"/>
              </a:solidFill>
            </a:endParaRPr>
          </a:p>
          <a:p>
            <a:pPr algn="just"/>
            <a:endParaRPr lang="en-US" b="1" dirty="0">
              <a:solidFill>
                <a:srgbClr val="FFC000"/>
              </a:solidFill>
            </a:endParaRPr>
          </a:p>
          <a:p>
            <a:pPr algn="just"/>
            <a:endParaRPr lang="en-US" b="1" dirty="0" smtClean="0">
              <a:solidFill>
                <a:srgbClr val="FFC000"/>
              </a:solidFill>
            </a:endParaRPr>
          </a:p>
          <a:p>
            <a:pPr algn="just"/>
            <a:endParaRPr lang="en-US" b="1" dirty="0">
              <a:solidFill>
                <a:srgbClr val="FFC000"/>
              </a:solidFill>
            </a:endParaRPr>
          </a:p>
          <a:p>
            <a:pPr algn="just"/>
            <a:r>
              <a:rPr lang="el-GR" dirty="0" smtClean="0"/>
              <a:t>Η διοργάνωση των αγώνων </a:t>
            </a:r>
            <a:r>
              <a:rPr lang="en-US" dirty="0" smtClean="0"/>
              <a:t>Commonwealth 2002 </a:t>
            </a:r>
            <a:r>
              <a:rPr lang="el-GR" dirty="0" smtClean="0"/>
              <a:t>βοήθησε την πόλη, καθώς έγιναν πολλές επενδύσεις σε χώρους αθλητικούς, βελτιώθηκε το σύστημα δημόσιας μετακίνησης και οι υπόλοιπες υποδομές της πόλης.</a:t>
            </a:r>
            <a:r>
              <a:rPr lang="el-GR" b="1" dirty="0" smtClean="0">
                <a:solidFill>
                  <a:srgbClr val="FFC000"/>
                </a:solidFill>
              </a:rPr>
              <a:t> </a:t>
            </a:r>
          </a:p>
          <a:p>
            <a:pPr algn="just"/>
            <a:endParaRPr lang="el-GR" dirty="0">
              <a:solidFill>
                <a:srgbClr val="FFC000"/>
              </a:solidFill>
            </a:endParaRPr>
          </a:p>
          <a:p>
            <a:pPr algn="just"/>
            <a:endParaRPr lang="el-GR" dirty="0">
              <a:solidFill>
                <a:srgbClr val="FFC000"/>
              </a:solidFill>
            </a:endParaRPr>
          </a:p>
          <a:p>
            <a:pPr algn="just"/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1" name="10 - Ορθογώνιο"/>
          <p:cNvSpPr/>
          <p:nvPr/>
        </p:nvSpPr>
        <p:spPr>
          <a:xfrm>
            <a:off x="533400" y="3200400"/>
            <a:ext cx="8077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b="1" dirty="0">
                <a:solidFill>
                  <a:srgbClr val="FFC000"/>
                </a:solidFill>
              </a:rPr>
              <a:t>Ε</a:t>
            </a:r>
            <a:r>
              <a:rPr lang="el-GR" b="1" dirty="0" smtClean="0">
                <a:solidFill>
                  <a:srgbClr val="FFC000"/>
                </a:solidFill>
              </a:rPr>
              <a:t>. </a:t>
            </a:r>
            <a:r>
              <a:rPr lang="el-GR" b="1" dirty="0" err="1" smtClean="0">
                <a:solidFill>
                  <a:srgbClr val="FFC000"/>
                </a:solidFill>
              </a:rPr>
              <a:t>Επανάχρηση</a:t>
            </a:r>
            <a:r>
              <a:rPr lang="el-GR" b="1" dirty="0" smtClean="0">
                <a:solidFill>
                  <a:srgbClr val="FFC000"/>
                </a:solidFill>
              </a:rPr>
              <a:t> εγκαταλελειμμένων κτιρίων του κέντρου και μετατροπή τους σε γραφεία ή κατοικίες.</a:t>
            </a:r>
          </a:p>
          <a:p>
            <a:pPr algn="just"/>
            <a:endParaRPr lang="el-GR" dirty="0">
              <a:solidFill>
                <a:srgbClr val="FFC000"/>
              </a:solidFill>
            </a:endParaRPr>
          </a:p>
          <a:p>
            <a:pPr algn="just"/>
            <a:endParaRPr lang="el-GR" dirty="0">
              <a:solidFill>
                <a:srgbClr val="FFC000"/>
              </a:solidFill>
            </a:endParaRPr>
          </a:p>
          <a:p>
            <a:pPr algn="just"/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581400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- TextBox"/>
          <p:cNvSpPr txBox="1"/>
          <p:nvPr/>
        </p:nvSpPr>
        <p:spPr>
          <a:xfrm>
            <a:off x="609600" y="4315361"/>
            <a:ext cx="373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600" b="1" dirty="0" smtClean="0">
                <a:solidFill>
                  <a:schemeClr val="bg1"/>
                </a:solidFill>
              </a:rPr>
              <a:t>Η προσέλκυση νέου κόσμου δημιούργησε την ανάγκη για μικρού μεγέθους κατοικίες στο κέντρο της πόλης. Εγκαταλελειμμένα εργοστάσια μετατράπηκαν σε </a:t>
            </a:r>
            <a:r>
              <a:rPr lang="en-US" sz="1600" b="1" dirty="0" smtClean="0">
                <a:solidFill>
                  <a:schemeClr val="bg1"/>
                </a:solidFill>
              </a:rPr>
              <a:t>lofts. 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914400"/>
            <a:ext cx="4531674" cy="5835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- TextBox"/>
          <p:cNvSpPr txBox="1"/>
          <p:nvPr/>
        </p:nvSpPr>
        <p:spPr>
          <a:xfrm>
            <a:off x="304800" y="152400"/>
            <a:ext cx="8610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Το φαινόμενο της αστικής </a:t>
            </a:r>
            <a:r>
              <a:rPr lang="el-GR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συρρίκνωσης στη Γαλλία</a:t>
            </a:r>
            <a:endParaRPr lang="en-US" sz="24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7 - Έλλειψη"/>
          <p:cNvSpPr/>
          <p:nvPr/>
        </p:nvSpPr>
        <p:spPr>
          <a:xfrm>
            <a:off x="2057400" y="3200400"/>
            <a:ext cx="1295400" cy="1752600"/>
          </a:xfrm>
          <a:prstGeom prst="ellipse">
            <a:avLst/>
          </a:prstGeom>
          <a:solidFill>
            <a:srgbClr val="C00000">
              <a:alpha val="35000"/>
            </a:srgb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8 - Έλλειψη"/>
          <p:cNvSpPr/>
          <p:nvPr/>
        </p:nvSpPr>
        <p:spPr>
          <a:xfrm>
            <a:off x="3352800" y="2362200"/>
            <a:ext cx="609600" cy="685800"/>
          </a:xfrm>
          <a:prstGeom prst="ellipse">
            <a:avLst/>
          </a:prstGeom>
          <a:solidFill>
            <a:srgbClr val="C00000">
              <a:alpha val="35000"/>
            </a:srgb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9 - Έλλειψη"/>
          <p:cNvSpPr/>
          <p:nvPr/>
        </p:nvSpPr>
        <p:spPr>
          <a:xfrm>
            <a:off x="2514600" y="1752600"/>
            <a:ext cx="762000" cy="685800"/>
          </a:xfrm>
          <a:prstGeom prst="ellipse">
            <a:avLst/>
          </a:prstGeom>
          <a:solidFill>
            <a:srgbClr val="C00000">
              <a:alpha val="35000"/>
            </a:srgb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2 - Υπότιτλος"/>
          <p:cNvSpPr txBox="1">
            <a:spLocks/>
          </p:cNvSpPr>
          <p:nvPr/>
        </p:nvSpPr>
        <p:spPr>
          <a:xfrm>
            <a:off x="4648200" y="1219200"/>
            <a:ext cx="4191000" cy="5943600"/>
          </a:xfrm>
          <a:prstGeom prst="rect">
            <a:avLst/>
          </a:prstGeom>
        </p:spPr>
        <p:txBody>
          <a:bodyPr/>
          <a:lstStyle/>
          <a:p>
            <a:pPr marL="274320" indent="-274320" algn="ctr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r>
              <a:rPr lang="el-GR" sz="20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Τύποι αστικής συρρίκνωσης.</a:t>
            </a:r>
          </a:p>
          <a:p>
            <a:pPr marL="342900" indent="-342900" algn="just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r>
              <a:rPr lang="el-GR" b="1" dirty="0" smtClean="0"/>
              <a:t>1. Μεγάλες αστικές περιοχές που παρουσιάζουν αποβιομηχάνιση.</a:t>
            </a:r>
          </a:p>
          <a:p>
            <a:pPr marL="342900" indent="-342900" algn="just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r>
              <a:rPr lang="el-GR" sz="1600" i="1" dirty="0" smtClean="0">
                <a:solidFill>
                  <a:schemeClr val="bg1"/>
                </a:solidFill>
              </a:rPr>
              <a:t>	Η οικονομία τους βασιζόταν στη </a:t>
            </a:r>
            <a:r>
              <a:rPr lang="el-GR" sz="1600" i="1" u="sng" dirty="0" smtClean="0">
                <a:solidFill>
                  <a:schemeClr val="bg1"/>
                </a:solidFill>
              </a:rPr>
              <a:t>βιομηχανία, στα ορυχεία και στα λιμάνια.</a:t>
            </a:r>
          </a:p>
          <a:p>
            <a:pPr marL="342900" indent="-342900" algn="just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r>
              <a:rPr lang="el-GR" sz="1600" i="1" dirty="0" smtClean="0">
                <a:solidFill>
                  <a:schemeClr val="bg1"/>
                </a:solidFill>
              </a:rPr>
              <a:t>	Παρουσιάζουν </a:t>
            </a:r>
            <a:r>
              <a:rPr lang="el-GR" sz="1600" i="1" u="sng" dirty="0" smtClean="0">
                <a:solidFill>
                  <a:schemeClr val="bg1"/>
                </a:solidFill>
              </a:rPr>
              <a:t>οικονομική, κοινωνική και δημογραφική παρακμή</a:t>
            </a:r>
            <a:r>
              <a:rPr lang="el-GR" sz="1600" u="sng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 algn="just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endParaRPr lang="el-GR" sz="1600" u="sng" dirty="0" smtClean="0">
              <a:solidFill>
                <a:schemeClr val="bg1"/>
              </a:solidFill>
            </a:endParaRPr>
          </a:p>
          <a:p>
            <a:pPr marL="342900" indent="-342900" algn="just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r>
              <a:rPr lang="el-GR" b="1" dirty="0" smtClean="0">
                <a:latin typeface="+mn-lt"/>
              </a:rPr>
              <a:t>2. Μικρές αστικές περιοχές, στο κέντρο της χώρας.</a:t>
            </a:r>
          </a:p>
          <a:p>
            <a:pPr marL="342900" indent="-342900" algn="just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r>
              <a:rPr lang="el-GR" dirty="0"/>
              <a:t>	</a:t>
            </a:r>
            <a:r>
              <a:rPr lang="el-GR" sz="1600" i="1" dirty="0" smtClean="0">
                <a:solidFill>
                  <a:schemeClr val="bg1"/>
                </a:solidFill>
              </a:rPr>
              <a:t>στις 4 κεντρικές περιφέρειες της Γαλλίας </a:t>
            </a:r>
            <a:r>
              <a:rPr lang="el-GR" sz="1600" i="1" u="sng" dirty="0" smtClean="0">
                <a:solidFill>
                  <a:schemeClr val="bg1"/>
                </a:solidFill>
              </a:rPr>
              <a:t>τα ¾ των μικρών πόλεων παρουσίασαν μείωση </a:t>
            </a:r>
            <a:r>
              <a:rPr lang="el-GR" sz="1600" i="1" dirty="0" smtClean="0">
                <a:solidFill>
                  <a:schemeClr val="bg1"/>
                </a:solidFill>
              </a:rPr>
              <a:t>του πληθυσμού στην περίοδο 1990-1999.</a:t>
            </a:r>
            <a:endParaRPr lang="en-US" sz="1600" i="1" dirty="0" smtClean="0">
              <a:solidFill>
                <a:schemeClr val="bg1"/>
              </a:solidFill>
            </a:endParaRPr>
          </a:p>
          <a:p>
            <a:pPr marL="342900" indent="-342900" algn="just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r>
              <a:rPr lang="en-US" sz="1600" i="1" dirty="0">
                <a:solidFill>
                  <a:schemeClr val="bg1"/>
                </a:solidFill>
              </a:rPr>
              <a:t>	</a:t>
            </a:r>
            <a:r>
              <a:rPr lang="el-GR" sz="1600" i="1" dirty="0" smtClean="0">
                <a:solidFill>
                  <a:schemeClr val="bg1"/>
                </a:solidFill>
              </a:rPr>
              <a:t>Η ανάπτυξη εντοπίζεται στις </a:t>
            </a:r>
            <a:r>
              <a:rPr lang="el-GR" sz="1600" i="1" u="sng" dirty="0" smtClean="0">
                <a:solidFill>
                  <a:schemeClr val="bg1"/>
                </a:solidFill>
              </a:rPr>
              <a:t>«ακραίες» περιφέρειες</a:t>
            </a:r>
            <a:r>
              <a:rPr lang="el-GR" sz="1600" i="1" dirty="0" smtClean="0">
                <a:solidFill>
                  <a:schemeClr val="bg1"/>
                </a:solidFill>
              </a:rPr>
              <a:t> κοντά στα σύνορα (κυρίως Αλσατία και στις Άλπεις).</a:t>
            </a:r>
          </a:p>
          <a:p>
            <a:pPr marL="342900" indent="-342900" algn="just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r>
              <a:rPr lang="el-GR" sz="1600" i="1" dirty="0">
                <a:solidFill>
                  <a:schemeClr val="bg1"/>
                </a:solidFill>
                <a:latin typeface="+mn-lt"/>
              </a:rPr>
              <a:t>	</a:t>
            </a:r>
            <a:endParaRPr lang="el-GR" sz="1600" i="1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11 - Έλλειψη"/>
          <p:cNvSpPr/>
          <p:nvPr/>
        </p:nvSpPr>
        <p:spPr>
          <a:xfrm>
            <a:off x="1905000" y="2057400"/>
            <a:ext cx="533400" cy="533400"/>
          </a:xfrm>
          <a:prstGeom prst="ellipse">
            <a:avLst/>
          </a:prstGeom>
          <a:solidFill>
            <a:srgbClr val="C00000">
              <a:alpha val="35000"/>
            </a:srgb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12 - TextBox"/>
          <p:cNvSpPr txBox="1"/>
          <p:nvPr/>
        </p:nvSpPr>
        <p:spPr>
          <a:xfrm>
            <a:off x="2743200" y="1905000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chemeClr val="bg1"/>
                </a:solidFill>
              </a:rPr>
              <a:t>1.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4" name="13 - TextBox"/>
          <p:cNvSpPr txBox="1"/>
          <p:nvPr/>
        </p:nvSpPr>
        <p:spPr>
          <a:xfrm>
            <a:off x="2057400" y="2133600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chemeClr val="bg1"/>
                </a:solidFill>
              </a:rPr>
              <a:t>1.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5" name="14 - TextBox"/>
          <p:cNvSpPr txBox="1"/>
          <p:nvPr/>
        </p:nvSpPr>
        <p:spPr>
          <a:xfrm>
            <a:off x="3505200" y="2514600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chemeClr val="bg1"/>
                </a:solidFill>
              </a:rPr>
              <a:t>1.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6" name="15 - TextBox"/>
          <p:cNvSpPr txBox="1"/>
          <p:nvPr/>
        </p:nvSpPr>
        <p:spPr>
          <a:xfrm>
            <a:off x="2514600" y="3886200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chemeClr val="bg1"/>
                </a:solidFill>
              </a:rPr>
              <a:t>2</a:t>
            </a:r>
            <a:r>
              <a:rPr lang="el-GR" sz="2000" b="1" dirty="0" smtClean="0">
                <a:solidFill>
                  <a:schemeClr val="bg1"/>
                </a:solidFill>
              </a:rPr>
              <a:t>.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7" name="16 - Έλλειψη"/>
          <p:cNvSpPr/>
          <p:nvPr/>
        </p:nvSpPr>
        <p:spPr>
          <a:xfrm rot="840000">
            <a:off x="3866400" y="2467510"/>
            <a:ext cx="381000" cy="1143000"/>
          </a:xfrm>
          <a:prstGeom prst="ellipse">
            <a:avLst/>
          </a:prstGeom>
          <a:solidFill>
            <a:schemeClr val="accent6">
              <a:lumMod val="75000"/>
              <a:alpha val="38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17 - Έλλειψη"/>
          <p:cNvSpPr/>
          <p:nvPr/>
        </p:nvSpPr>
        <p:spPr>
          <a:xfrm rot="840000">
            <a:off x="3447087" y="3583905"/>
            <a:ext cx="757800" cy="872529"/>
          </a:xfrm>
          <a:prstGeom prst="ellipse">
            <a:avLst/>
          </a:prstGeom>
          <a:solidFill>
            <a:schemeClr val="accent6">
              <a:lumMod val="75000"/>
              <a:alpha val="38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18 - Έλλειψη"/>
          <p:cNvSpPr/>
          <p:nvPr/>
        </p:nvSpPr>
        <p:spPr>
          <a:xfrm rot="840000">
            <a:off x="1008688" y="2821905"/>
            <a:ext cx="757800" cy="872529"/>
          </a:xfrm>
          <a:prstGeom prst="ellipse">
            <a:avLst/>
          </a:prstGeom>
          <a:solidFill>
            <a:schemeClr val="accent6">
              <a:lumMod val="75000"/>
              <a:alpha val="38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19 - Έλλειψη"/>
          <p:cNvSpPr/>
          <p:nvPr/>
        </p:nvSpPr>
        <p:spPr>
          <a:xfrm rot="840000">
            <a:off x="3031283" y="4751641"/>
            <a:ext cx="929558" cy="605889"/>
          </a:xfrm>
          <a:prstGeom prst="ellipse">
            <a:avLst/>
          </a:prstGeom>
          <a:solidFill>
            <a:schemeClr val="accent6">
              <a:lumMod val="75000"/>
              <a:alpha val="38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20 - Θέση αριθμού διαφάνειας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619984A-FC7B-45B2-83B5-42ABF475702E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TextBox"/>
          <p:cNvSpPr txBox="1"/>
          <p:nvPr/>
        </p:nvSpPr>
        <p:spPr>
          <a:xfrm>
            <a:off x="304800" y="152400"/>
            <a:ext cx="8610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Το φαινόμενο της αστικής </a:t>
            </a:r>
            <a:r>
              <a:rPr lang="el-GR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συρρίκνωσης στη Γαλλία</a:t>
            </a:r>
            <a:endParaRPr lang="en-US" sz="24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10" name="9 - Ομάδα"/>
          <p:cNvGrpSpPr/>
          <p:nvPr/>
        </p:nvGrpSpPr>
        <p:grpSpPr>
          <a:xfrm>
            <a:off x="685801" y="2133600"/>
            <a:ext cx="7731173" cy="4038600"/>
            <a:chOff x="685801" y="1066800"/>
            <a:chExt cx="7731173" cy="4038600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7080" t="10997" r="7080" b="19244"/>
            <a:stretch>
              <a:fillRect/>
            </a:stretch>
          </p:blipFill>
          <p:spPr bwMode="auto">
            <a:xfrm>
              <a:off x="4572000" y="1082040"/>
              <a:ext cx="3844974" cy="4023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" name="8 - Ομάδα"/>
            <p:cNvGrpSpPr/>
            <p:nvPr/>
          </p:nvGrpSpPr>
          <p:grpSpPr>
            <a:xfrm>
              <a:off x="685801" y="1066800"/>
              <a:ext cx="6705599" cy="4023360"/>
              <a:chOff x="685801" y="1066800"/>
              <a:chExt cx="6705599" cy="4023360"/>
            </a:xfrm>
          </p:grpSpPr>
          <p:pic>
            <p:nvPicPr>
              <p:cNvPr id="6147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85801" y="1066800"/>
                <a:ext cx="3754301" cy="4023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6 - Έλλειψη"/>
              <p:cNvSpPr/>
              <p:nvPr/>
            </p:nvSpPr>
            <p:spPr>
              <a:xfrm>
                <a:off x="6096000" y="2590800"/>
                <a:ext cx="1295400" cy="1752600"/>
              </a:xfrm>
              <a:prstGeom prst="ellipse">
                <a:avLst/>
              </a:prstGeom>
              <a:solidFill>
                <a:srgbClr val="C00000">
                  <a:alpha val="35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7 - Έλλειψη"/>
              <p:cNvSpPr/>
              <p:nvPr/>
            </p:nvSpPr>
            <p:spPr>
              <a:xfrm>
                <a:off x="2133600" y="2514600"/>
                <a:ext cx="1295400" cy="1752600"/>
              </a:xfrm>
              <a:prstGeom prst="ellipse">
                <a:avLst/>
              </a:prstGeom>
              <a:solidFill>
                <a:srgbClr val="C00000">
                  <a:alpha val="35000"/>
                </a:srgb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10 - Ορθογώνιο"/>
          <p:cNvSpPr/>
          <p:nvPr/>
        </p:nvSpPr>
        <p:spPr>
          <a:xfrm>
            <a:off x="1066800" y="1106269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i="1" dirty="0" smtClean="0">
                <a:solidFill>
                  <a:schemeClr val="bg1"/>
                </a:solidFill>
                <a:latin typeface="+mn-lt"/>
              </a:rPr>
              <a:t>είναι</a:t>
            </a:r>
            <a:r>
              <a:rPr lang="el-GR" i="1" dirty="0" smtClean="0">
                <a:solidFill>
                  <a:schemeClr val="bg1"/>
                </a:solidFill>
                <a:latin typeface="+mn-lt"/>
              </a:rPr>
              <a:t> κυρίως περιοχές </a:t>
            </a:r>
            <a:r>
              <a:rPr lang="el-GR" i="1" u="sng" dirty="0" smtClean="0">
                <a:solidFill>
                  <a:schemeClr val="bg1"/>
                </a:solidFill>
                <a:latin typeface="+mn-lt"/>
              </a:rPr>
              <a:t>απομονωμένες από τις μεγάλες μητροπόλεις και τα δίκτυα μεταφοράς</a:t>
            </a:r>
            <a:r>
              <a:rPr lang="el-GR" i="1" dirty="0" smtClean="0">
                <a:solidFill>
                  <a:schemeClr val="bg1"/>
                </a:solidFill>
                <a:latin typeface="+mn-lt"/>
              </a:rPr>
              <a:t> (αυτοκινητόδρομοι, </a:t>
            </a:r>
            <a:r>
              <a:rPr lang="en-US" i="1" dirty="0" smtClean="0">
                <a:solidFill>
                  <a:schemeClr val="bg1"/>
                </a:solidFill>
                <a:latin typeface="+mn-lt"/>
              </a:rPr>
              <a:t>TGV)</a:t>
            </a:r>
            <a:r>
              <a:rPr lang="el-GR" i="1" dirty="0" smtClean="0">
                <a:solidFill>
                  <a:schemeClr val="bg1"/>
                </a:solidFill>
                <a:latin typeface="+mn-lt"/>
              </a:rPr>
              <a:t>.</a:t>
            </a:r>
            <a:endParaRPr lang="en-US" dirty="0"/>
          </a:p>
        </p:txBody>
      </p:sp>
      <p:sp>
        <p:nvSpPr>
          <p:cNvPr id="12" name="11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9984A-FC7B-45B2-83B5-42ABF475702E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457200" y="990600"/>
            <a:ext cx="8382000" cy="5370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r>
              <a:rPr lang="el-GR" dirty="0" smtClean="0"/>
              <a:t>	Η αστική χωρική συρρίκνωση:</a:t>
            </a:r>
          </a:p>
          <a:p>
            <a:pPr marL="342900" indent="-342900" algn="just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/>
            </a:pPr>
            <a:r>
              <a:rPr lang="el-GR" b="1" u="sng" dirty="0" smtClean="0"/>
              <a:t>στις μεγάλες πόλεις</a:t>
            </a:r>
            <a:r>
              <a:rPr lang="el-GR" b="1" dirty="0" smtClean="0"/>
              <a:t> </a:t>
            </a:r>
            <a:r>
              <a:rPr lang="el-GR" dirty="0" smtClean="0"/>
              <a:t>οφείλεται κυρίως </a:t>
            </a:r>
            <a:r>
              <a:rPr lang="el-GR" dirty="0" smtClean="0">
                <a:solidFill>
                  <a:srgbClr val="FFC000"/>
                </a:solidFill>
              </a:rPr>
              <a:t>στην αποβιομηχάνιση</a:t>
            </a:r>
            <a:r>
              <a:rPr lang="el-GR" dirty="0" smtClean="0"/>
              <a:t> και σε γενικότερες </a:t>
            </a:r>
            <a:r>
              <a:rPr lang="el-GR" dirty="0" smtClean="0">
                <a:solidFill>
                  <a:srgbClr val="FFC000"/>
                </a:solidFill>
              </a:rPr>
              <a:t>αλλαγές της οικονομικής βάσης </a:t>
            </a:r>
            <a:r>
              <a:rPr lang="el-GR" dirty="0" smtClean="0"/>
              <a:t>των πόλεων λόγω της παγκοσμιοποίησης, </a:t>
            </a:r>
          </a:p>
          <a:p>
            <a:pPr marL="342900" indent="-342900" algn="just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/>
            </a:pPr>
            <a:r>
              <a:rPr lang="el-GR" b="1" u="sng" dirty="0" smtClean="0"/>
              <a:t>στις μικρότερες πόλεις</a:t>
            </a:r>
            <a:r>
              <a:rPr lang="el-GR" b="1" dirty="0" smtClean="0"/>
              <a:t> </a:t>
            </a:r>
            <a:r>
              <a:rPr lang="el-GR" dirty="0" smtClean="0"/>
              <a:t>κυρίως </a:t>
            </a:r>
            <a:r>
              <a:rPr lang="el-GR" u="sng" dirty="0" smtClean="0"/>
              <a:t>στην αδυναμία τους, </a:t>
            </a:r>
            <a:r>
              <a:rPr lang="el-GR" u="sng" dirty="0" smtClean="0">
                <a:solidFill>
                  <a:srgbClr val="FFC000"/>
                </a:solidFill>
              </a:rPr>
              <a:t>λόγω απομόνωσης, </a:t>
            </a:r>
            <a:r>
              <a:rPr lang="el-GR" u="sng" dirty="0" smtClean="0"/>
              <a:t>να ακολουθήσουν τους ρυθμούς των μεγαλύτερων. </a:t>
            </a:r>
          </a:p>
          <a:p>
            <a:pPr marL="342900" indent="-342900" algn="just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endParaRPr lang="el-GR" dirty="0" smtClean="0"/>
          </a:p>
          <a:p>
            <a:pPr marL="342900" indent="-342900" algn="just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endParaRPr lang="el-GR" dirty="0"/>
          </a:p>
          <a:p>
            <a:pPr marL="342900" indent="-342900" algn="just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r>
              <a:rPr lang="el-GR" b="1" dirty="0" smtClean="0"/>
              <a:t>3.      Συρρίκνωση </a:t>
            </a:r>
            <a:r>
              <a:rPr lang="el-GR" b="1" dirty="0"/>
              <a:t>του αστικού κέντρου σε σχέση με την </a:t>
            </a:r>
            <a:r>
              <a:rPr lang="el-GR" b="1" dirty="0" smtClean="0"/>
              <a:t>περιφέρεια.</a:t>
            </a:r>
          </a:p>
          <a:p>
            <a:pPr marL="342900" indent="-342900" algn="just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r>
              <a:rPr lang="el-GR" sz="1600" i="1" dirty="0" smtClean="0">
                <a:solidFill>
                  <a:schemeClr val="bg1"/>
                </a:solidFill>
              </a:rPr>
              <a:t>	</a:t>
            </a:r>
            <a:r>
              <a:rPr lang="el-GR" i="1" dirty="0" smtClean="0">
                <a:solidFill>
                  <a:schemeClr val="bg1"/>
                </a:solidFill>
              </a:rPr>
              <a:t>Παρατηρείται </a:t>
            </a:r>
          </a:p>
          <a:p>
            <a:pPr marL="342900" indent="-342900" algn="just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/>
            </a:pPr>
            <a:r>
              <a:rPr lang="el-GR" i="1" dirty="0" smtClean="0">
                <a:solidFill>
                  <a:schemeClr val="bg1"/>
                </a:solidFill>
              </a:rPr>
              <a:t>μέσα στην </a:t>
            </a:r>
            <a:r>
              <a:rPr lang="el-GR" i="1" u="sng" dirty="0" smtClean="0">
                <a:solidFill>
                  <a:schemeClr val="bg1"/>
                </a:solidFill>
              </a:rPr>
              <a:t>ίδια αστική συγκέντρωση,</a:t>
            </a:r>
          </a:p>
          <a:p>
            <a:pPr marL="342900" indent="-342900" algn="just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/>
            </a:pPr>
            <a:r>
              <a:rPr lang="el-GR" i="1" dirty="0">
                <a:solidFill>
                  <a:schemeClr val="bg1"/>
                </a:solidFill>
              </a:rPr>
              <a:t> κυρίως στις </a:t>
            </a:r>
            <a:r>
              <a:rPr lang="el-GR" i="1" u="sng" dirty="0">
                <a:solidFill>
                  <a:schemeClr val="bg1"/>
                </a:solidFill>
              </a:rPr>
              <a:t>πιο ανεπτυγμένες περιφέρειες </a:t>
            </a:r>
            <a:r>
              <a:rPr lang="el-GR" i="1" dirty="0">
                <a:solidFill>
                  <a:schemeClr val="bg1"/>
                </a:solidFill>
              </a:rPr>
              <a:t>της Γαλλίας</a:t>
            </a:r>
            <a:r>
              <a:rPr lang="el-GR" i="1" dirty="0" smtClean="0">
                <a:solidFill>
                  <a:schemeClr val="bg1"/>
                </a:solidFill>
              </a:rPr>
              <a:t>,</a:t>
            </a:r>
          </a:p>
          <a:p>
            <a:pPr marL="342900" indent="-342900" algn="just">
              <a:spcBef>
                <a:spcPts val="600"/>
              </a:spcBef>
              <a:buClr>
                <a:schemeClr val="accent2"/>
              </a:buClr>
              <a:buSzPct val="85000"/>
              <a:buFont typeface="Wingdings" pitchFamily="2" charset="2"/>
              <a:buChar char="§"/>
              <a:defRPr/>
            </a:pPr>
            <a:r>
              <a:rPr lang="el-GR" i="1" dirty="0">
                <a:solidFill>
                  <a:schemeClr val="bg1"/>
                </a:solidFill>
              </a:rPr>
              <a:t>ακόμη και </a:t>
            </a:r>
            <a:r>
              <a:rPr lang="el-GR" i="1" u="sng" dirty="0">
                <a:solidFill>
                  <a:schemeClr val="bg1"/>
                </a:solidFill>
              </a:rPr>
              <a:t>στα πρώτα προάστια</a:t>
            </a:r>
            <a:r>
              <a:rPr lang="el-GR" i="1" dirty="0">
                <a:solidFill>
                  <a:schemeClr val="bg1"/>
                </a:solidFill>
              </a:rPr>
              <a:t>, που έχουν βιομηχανικά κελύφη και εργατικό πληθυσμό,</a:t>
            </a:r>
          </a:p>
          <a:p>
            <a:pPr marL="342900" indent="-342900" algn="just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r>
              <a:rPr lang="el-GR" i="1" dirty="0" smtClean="0">
                <a:solidFill>
                  <a:schemeClr val="bg1"/>
                </a:solidFill>
              </a:rPr>
              <a:t>	</a:t>
            </a:r>
          </a:p>
          <a:p>
            <a:pPr marL="342900" indent="-342900" algn="just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r>
              <a:rPr lang="el-GR" b="1" dirty="0" smtClean="0">
                <a:solidFill>
                  <a:srgbClr val="FFC000"/>
                </a:solidFill>
              </a:rPr>
              <a:t>Τα φαινόμενα </a:t>
            </a:r>
            <a:r>
              <a:rPr lang="el-GR" b="1" dirty="0" err="1" smtClean="0">
                <a:solidFill>
                  <a:srgbClr val="FFC000"/>
                </a:solidFill>
              </a:rPr>
              <a:t>προαστιοποίησης</a:t>
            </a:r>
            <a:r>
              <a:rPr lang="el-GR" b="1" dirty="0" smtClean="0">
                <a:solidFill>
                  <a:srgbClr val="FFC000"/>
                </a:solidFill>
              </a:rPr>
              <a:t> και αποβιομηχάνισης  οδήγησαν πολλές γαλλικές  πόλεις ή  περιοχές  πόλεων σε μαρασμό.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304800" y="152400"/>
            <a:ext cx="8610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Το φαινόμενο της αστικής </a:t>
            </a:r>
            <a:r>
              <a:rPr lang="el-GR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συρρίκνωσης στη Γαλλία</a:t>
            </a:r>
            <a:endParaRPr lang="en-US" sz="24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9984A-FC7B-45B2-83B5-42ABF475702E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304800" y="152400"/>
            <a:ext cx="8610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Το φαινόμενο της αστικής </a:t>
            </a:r>
            <a:r>
              <a:rPr lang="el-GR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συρρίκνωσης στη Γαλλία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Παρίσι – 19</a:t>
            </a:r>
            <a:r>
              <a:rPr lang="el-GR" sz="2400" b="1" u="sng" baseline="30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</a:t>
            </a:r>
            <a:r>
              <a:rPr lang="el-GR" sz="24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Διαμέρισμα</a:t>
            </a:r>
            <a:endParaRPr lang="en-US" sz="2400" b="1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9984A-FC7B-45B2-83B5-42ABF475702E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4 - Ορθογώνιο"/>
          <p:cNvSpPr/>
          <p:nvPr/>
        </p:nvSpPr>
        <p:spPr>
          <a:xfrm>
            <a:off x="457200" y="1242298"/>
            <a:ext cx="838200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r>
              <a:rPr lang="el-GR" dirty="0" smtClean="0"/>
              <a:t>	Το </a:t>
            </a:r>
            <a:r>
              <a:rPr lang="el-GR" b="1" dirty="0" smtClean="0">
                <a:solidFill>
                  <a:srgbClr val="FFC000"/>
                </a:solidFill>
              </a:rPr>
              <a:t>19</a:t>
            </a:r>
            <a:r>
              <a:rPr lang="el-GR" b="1" baseline="30000" dirty="0" smtClean="0">
                <a:solidFill>
                  <a:srgbClr val="FFC000"/>
                </a:solidFill>
              </a:rPr>
              <a:t>ο</a:t>
            </a:r>
            <a:r>
              <a:rPr lang="el-GR" b="1" dirty="0" smtClean="0">
                <a:solidFill>
                  <a:srgbClr val="FFC000"/>
                </a:solidFill>
              </a:rPr>
              <a:t> διαμέρισμα </a:t>
            </a:r>
            <a:r>
              <a:rPr lang="el-GR" dirty="0" smtClean="0"/>
              <a:t>της πόλης κατά τη δεκαετία του 1990 παρουσίασε έντονη μείωση του πληθυσμού του.</a:t>
            </a:r>
          </a:p>
          <a:p>
            <a:pPr marL="342900" indent="-342900" algn="just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r>
              <a:rPr lang="el-GR" dirty="0" smtClean="0"/>
              <a:t>	Αποτελούσε </a:t>
            </a:r>
            <a:r>
              <a:rPr lang="el-GR" b="1" dirty="0" smtClean="0">
                <a:solidFill>
                  <a:srgbClr val="FFC000"/>
                </a:solidFill>
              </a:rPr>
              <a:t>εστία εγκληματικότητας </a:t>
            </a:r>
            <a:r>
              <a:rPr lang="el-GR" dirty="0" smtClean="0"/>
              <a:t>για την πόλη και μία </a:t>
            </a:r>
            <a:r>
              <a:rPr lang="el-GR" b="1" dirty="0" smtClean="0">
                <a:solidFill>
                  <a:srgbClr val="FFC000"/>
                </a:solidFill>
              </a:rPr>
              <a:t>καθόλου ελκυστική </a:t>
            </a:r>
            <a:r>
              <a:rPr lang="el-GR" dirty="0" smtClean="0"/>
              <a:t>περιοχή κατοικίας.</a:t>
            </a:r>
          </a:p>
          <a:p>
            <a:pPr marL="342900" indent="-342900" algn="just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r>
              <a:rPr lang="en-US" dirty="0" smtClean="0"/>
              <a:t>	</a:t>
            </a:r>
            <a:r>
              <a:rPr lang="el-GR" dirty="0" smtClean="0"/>
              <a:t>Σε αυτήν βρίσκεται και το γνωστό πάρκο </a:t>
            </a:r>
            <a:r>
              <a:rPr lang="en-US" b="1" dirty="0" smtClean="0">
                <a:solidFill>
                  <a:srgbClr val="FFC000"/>
                </a:solidFill>
              </a:rPr>
              <a:t>La </a:t>
            </a:r>
            <a:r>
              <a:rPr lang="en-US" b="1" dirty="0" err="1" smtClean="0">
                <a:solidFill>
                  <a:srgbClr val="FFC000"/>
                </a:solidFill>
              </a:rPr>
              <a:t>Villette</a:t>
            </a:r>
            <a:r>
              <a:rPr lang="en-US" b="1" dirty="0" smtClean="0">
                <a:solidFill>
                  <a:srgbClr val="FFC000"/>
                </a:solidFill>
              </a:rPr>
              <a:t>.</a:t>
            </a:r>
            <a:endParaRPr lang="el-GR" b="1" dirty="0" smtClean="0">
              <a:solidFill>
                <a:srgbClr val="FFC000"/>
              </a:solidFill>
            </a:endParaRPr>
          </a:p>
          <a:p>
            <a:pPr marL="342900" indent="-342900" algn="just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endParaRPr lang="el-GR" dirty="0" smtClean="0"/>
          </a:p>
          <a:p>
            <a:pPr marL="342900" indent="-342900" algn="just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8" name="7 - Ορθογώνιο"/>
          <p:cNvSpPr/>
          <p:nvPr/>
        </p:nvSpPr>
        <p:spPr>
          <a:xfrm>
            <a:off x="4648200" y="3205877"/>
            <a:ext cx="4267200" cy="2662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r>
              <a:rPr lang="el-GR" b="1" dirty="0">
                <a:solidFill>
                  <a:srgbClr val="FFC000"/>
                </a:solidFill>
              </a:rPr>
              <a:t>1995: Η </a:t>
            </a:r>
            <a:r>
              <a:rPr lang="en-US" b="1" dirty="0">
                <a:solidFill>
                  <a:srgbClr val="FFC000"/>
                </a:solidFill>
              </a:rPr>
              <a:t>Maria </a:t>
            </a:r>
            <a:r>
              <a:rPr lang="en-US" b="1" dirty="0" err="1">
                <a:solidFill>
                  <a:srgbClr val="FFC000"/>
                </a:solidFill>
              </a:rPr>
              <a:t>Karmitz</a:t>
            </a:r>
            <a:r>
              <a:rPr lang="en-US" b="1" dirty="0">
                <a:solidFill>
                  <a:srgbClr val="FFC000"/>
                </a:solidFill>
              </a:rPr>
              <a:t>, </a:t>
            </a:r>
            <a:r>
              <a:rPr lang="el-GR" dirty="0"/>
              <a:t>συγγραφέας και παραγωγός ταινιών,</a:t>
            </a:r>
            <a:r>
              <a:rPr lang="el-GR" b="1" dirty="0">
                <a:solidFill>
                  <a:srgbClr val="FFC000"/>
                </a:solidFill>
              </a:rPr>
              <a:t> ίδρυσε την εταιρία ΜΚ2.   </a:t>
            </a:r>
            <a:endParaRPr lang="en-US" b="1" dirty="0" smtClean="0">
              <a:solidFill>
                <a:srgbClr val="FFC000"/>
              </a:solidFill>
            </a:endParaRPr>
          </a:p>
          <a:p>
            <a:pPr marL="342900" indent="-342900" algn="just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r>
              <a:rPr lang="en-US" dirty="0" smtClean="0"/>
              <a:t>	</a:t>
            </a:r>
            <a:r>
              <a:rPr lang="el-GR" dirty="0" smtClean="0"/>
              <a:t>Η </a:t>
            </a:r>
            <a:r>
              <a:rPr lang="el-GR" dirty="0"/>
              <a:t>εταιρία μέχρι το 2005 δημιούργησε </a:t>
            </a:r>
            <a:r>
              <a:rPr lang="el-GR" b="1" dirty="0">
                <a:solidFill>
                  <a:srgbClr val="FFC000"/>
                </a:solidFill>
              </a:rPr>
              <a:t>64 αίθουσες κινηματογράφου </a:t>
            </a:r>
            <a:r>
              <a:rPr lang="el-GR" dirty="0"/>
              <a:t>και αναπτύχθηκε σε</a:t>
            </a:r>
            <a:r>
              <a:rPr lang="el-GR" b="1" dirty="0">
                <a:solidFill>
                  <a:srgbClr val="FFC000"/>
                </a:solidFill>
              </a:rPr>
              <a:t> μια μεγάλη κινηματογραφική βιομηχανία </a:t>
            </a:r>
            <a:r>
              <a:rPr lang="el-GR" dirty="0"/>
              <a:t>παραγωγής και διανομής ταινιών, με παγκόσμιες πωλήσεις. </a:t>
            </a:r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999" y="3036778"/>
            <a:ext cx="3581401" cy="2906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9984A-FC7B-45B2-83B5-42ABF475702E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" name="2 - TextBox"/>
          <p:cNvSpPr txBox="1"/>
          <p:nvPr/>
        </p:nvSpPr>
        <p:spPr>
          <a:xfrm>
            <a:off x="304800" y="152400"/>
            <a:ext cx="8610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Το φαινόμενο της αστικής </a:t>
            </a:r>
            <a:r>
              <a:rPr lang="el-GR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συρρίκνωσης στη Γαλλία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Παρίσι – 19</a:t>
            </a:r>
            <a:r>
              <a:rPr lang="el-GR" sz="2400" b="1" u="sng" baseline="30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</a:t>
            </a:r>
            <a:r>
              <a:rPr lang="el-GR" sz="24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Διαμέρισμα</a:t>
            </a:r>
            <a:endParaRPr lang="en-US" sz="2400" b="1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304800" y="990600"/>
            <a:ext cx="8610600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r>
              <a:rPr lang="el-GR" dirty="0" smtClean="0"/>
              <a:t>	</a:t>
            </a:r>
            <a:r>
              <a:rPr lang="el-GR" b="1" dirty="0" smtClean="0">
                <a:solidFill>
                  <a:srgbClr val="FFC000"/>
                </a:solidFill>
              </a:rPr>
              <a:t>Αναζωογόνηση της περιοχής </a:t>
            </a:r>
            <a:r>
              <a:rPr lang="el-GR" dirty="0" smtClean="0"/>
              <a:t>με την </a:t>
            </a:r>
            <a:r>
              <a:rPr lang="el-GR" b="1" dirty="0" smtClean="0">
                <a:solidFill>
                  <a:srgbClr val="FFC000"/>
                </a:solidFill>
              </a:rPr>
              <a:t>ταυτόχρονη προσέλκυση άλλων επιχειρήσεων</a:t>
            </a:r>
            <a:r>
              <a:rPr lang="el-GR" dirty="0" smtClean="0"/>
              <a:t> όπως καφέ, </a:t>
            </a:r>
            <a:r>
              <a:rPr lang="en-US" dirty="0" smtClean="0"/>
              <a:t>studio </a:t>
            </a:r>
            <a:r>
              <a:rPr lang="el-GR" dirty="0" smtClean="0"/>
              <a:t>καλλιτεχνών, σχολών κινηματογράφου, βιβλιοπωλείων, βιβλιοθηκών, γκαλερί κ.α. </a:t>
            </a:r>
          </a:p>
          <a:p>
            <a:pPr marL="342900" indent="-342900" algn="just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endParaRPr lang="el-GR" dirty="0"/>
          </a:p>
          <a:p>
            <a:pPr marL="342900" indent="-342900" algn="just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r>
              <a:rPr lang="el-GR" dirty="0"/>
              <a:t>	</a:t>
            </a:r>
            <a:r>
              <a:rPr lang="el-GR" dirty="0" smtClean="0"/>
              <a:t>Οι νέες αυτές χρήσεις στην περιοχή στεγάστηκαν </a:t>
            </a:r>
            <a:r>
              <a:rPr lang="el-GR" b="1" dirty="0" smtClean="0">
                <a:solidFill>
                  <a:srgbClr val="FFC000"/>
                </a:solidFill>
              </a:rPr>
              <a:t>σε παλιά βιομηχανικά κελύφη.</a:t>
            </a:r>
          </a:p>
          <a:p>
            <a:pPr marL="342900" indent="-342900" algn="just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endParaRPr lang="el-GR" dirty="0"/>
          </a:p>
          <a:p>
            <a:pPr marL="342900" indent="-342900" algn="just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r>
              <a:rPr lang="el-GR" dirty="0" smtClean="0"/>
              <a:t>	Παρουσιάζει </a:t>
            </a:r>
            <a:r>
              <a:rPr lang="el-GR" b="1" dirty="0" smtClean="0">
                <a:solidFill>
                  <a:srgbClr val="FFC000"/>
                </a:solidFill>
              </a:rPr>
              <a:t>αύξηση πληθυσμού</a:t>
            </a:r>
            <a:r>
              <a:rPr lang="en-US" b="1" dirty="0" smtClean="0">
                <a:solidFill>
                  <a:srgbClr val="FFC000"/>
                </a:solidFill>
              </a:rPr>
              <a:t>.</a:t>
            </a:r>
            <a:endParaRPr lang="el-GR" b="1" dirty="0" smtClean="0">
              <a:solidFill>
                <a:srgbClr val="FFC000"/>
              </a:solidFill>
            </a:endParaRPr>
          </a:p>
          <a:p>
            <a:pPr marL="342900" indent="-342900" algn="just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505200"/>
            <a:ext cx="407003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505200"/>
            <a:ext cx="3860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2248" y="5576887"/>
            <a:ext cx="3359352" cy="120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TextBox"/>
          <p:cNvSpPr txBox="1"/>
          <p:nvPr/>
        </p:nvSpPr>
        <p:spPr>
          <a:xfrm>
            <a:off x="304800" y="152400"/>
            <a:ext cx="8610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Το φαινόμενο της αστικής </a:t>
            </a:r>
            <a:r>
              <a:rPr lang="el-GR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συρρίκνωσης στην Ευρώπη</a:t>
            </a:r>
            <a:endParaRPr lang="en-US" sz="24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2 - Υπότιτλος"/>
          <p:cNvSpPr txBox="1">
            <a:spLocks/>
          </p:cNvSpPr>
          <p:nvPr/>
        </p:nvSpPr>
        <p:spPr>
          <a:xfrm>
            <a:off x="5410200" y="762000"/>
            <a:ext cx="3505200" cy="3505200"/>
          </a:xfrm>
          <a:prstGeom prst="rect">
            <a:avLst/>
          </a:prstGeom>
        </p:spPr>
        <p:txBody>
          <a:bodyPr/>
          <a:lstStyle/>
          <a:p>
            <a:pPr marL="274320" indent="-274320" algn="just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r>
              <a:rPr lang="el-GR" sz="2000" b="1" dirty="0" smtClean="0">
                <a:latin typeface="+mn-lt"/>
              </a:rPr>
              <a:t>Η Ευρώπη αποτελεί μία ήπειρο που «γερνάει».</a:t>
            </a:r>
          </a:p>
          <a:p>
            <a:pPr marL="274320" indent="-274320" algn="just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Arial" pitchFamily="34" charset="0"/>
              <a:buChar char="•"/>
              <a:defRPr/>
            </a:pPr>
            <a:r>
              <a:rPr lang="el-GR" sz="1600" i="1" dirty="0">
                <a:solidFill>
                  <a:schemeClr val="bg1"/>
                </a:solidFill>
              </a:rPr>
              <a:t>ο</a:t>
            </a:r>
            <a:r>
              <a:rPr lang="el-GR" sz="1600" i="1" dirty="0" smtClean="0">
                <a:solidFill>
                  <a:schemeClr val="bg1"/>
                </a:solidFill>
              </a:rPr>
              <a:t> μέσος όρος ζωής των κατοίκων αυξάνεται,</a:t>
            </a:r>
          </a:p>
          <a:p>
            <a:pPr marL="274320" indent="-274320" algn="just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Arial" pitchFamily="34" charset="0"/>
              <a:buChar char="•"/>
              <a:defRPr/>
            </a:pPr>
            <a:r>
              <a:rPr lang="el-GR" sz="1600" i="1" dirty="0">
                <a:solidFill>
                  <a:schemeClr val="bg1"/>
                </a:solidFill>
              </a:rPr>
              <a:t>ο</a:t>
            </a:r>
            <a:r>
              <a:rPr lang="el-GR" sz="1600" i="1" dirty="0" smtClean="0">
                <a:solidFill>
                  <a:schemeClr val="bg1"/>
                </a:solidFill>
                <a:latin typeface="+mn-lt"/>
              </a:rPr>
              <a:t> αριθμός των παιδιών μειώνεται</a:t>
            </a:r>
            <a:r>
              <a:rPr lang="en-US" sz="1600" i="1" dirty="0" smtClean="0">
                <a:solidFill>
                  <a:schemeClr val="bg1"/>
                </a:solidFill>
                <a:latin typeface="+mn-lt"/>
              </a:rPr>
              <a:t>,</a:t>
            </a:r>
            <a:endParaRPr lang="el-GR" sz="1600" i="1" dirty="0">
              <a:solidFill>
                <a:schemeClr val="bg1"/>
              </a:solidFill>
            </a:endParaRPr>
          </a:p>
          <a:p>
            <a:pPr marL="274320" indent="-274320" algn="just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Arial" pitchFamily="34" charset="0"/>
              <a:buChar char="•"/>
              <a:defRPr/>
            </a:pPr>
            <a:r>
              <a:rPr lang="el-GR" sz="1600" i="1" dirty="0">
                <a:solidFill>
                  <a:schemeClr val="bg1"/>
                </a:solidFill>
              </a:rPr>
              <a:t>ο</a:t>
            </a:r>
            <a:r>
              <a:rPr lang="el-GR" sz="1600" i="1" dirty="0" smtClean="0">
                <a:solidFill>
                  <a:schemeClr val="bg1"/>
                </a:solidFill>
                <a:latin typeface="+mn-lt"/>
              </a:rPr>
              <a:t> συνολικός πληθυσμός της Ευρώπης αυξάνεται, αλλά με μικρότερους ρυθμούς</a:t>
            </a:r>
          </a:p>
          <a:p>
            <a:pPr marL="274320" indent="-274320" algn="just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Arial" pitchFamily="34" charset="0"/>
              <a:buChar char="•"/>
              <a:defRPr/>
            </a:pPr>
            <a:r>
              <a:rPr lang="el-GR" sz="1600" i="1" dirty="0" smtClean="0">
                <a:solidFill>
                  <a:schemeClr val="bg1"/>
                </a:solidFill>
              </a:rPr>
              <a:t>Έρευνα σε 220 μεσαίες και μεγάλες πόλεις έδειξε ότι το 57% αυτών παρουσιάζει μείωση πληθυσμού την περίοδο 1996-2001.</a:t>
            </a:r>
          </a:p>
          <a:p>
            <a:pPr marL="274320" indent="-274320" algn="just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Arial" pitchFamily="34" charset="0"/>
              <a:buChar char="•"/>
              <a:defRPr/>
            </a:pPr>
            <a:r>
              <a:rPr lang="el-GR" sz="1600" i="1" dirty="0">
                <a:solidFill>
                  <a:schemeClr val="bg1"/>
                </a:solidFill>
              </a:rPr>
              <a:t>μ</a:t>
            </a:r>
            <a:r>
              <a:rPr lang="el-GR" sz="1600" i="1" dirty="0" smtClean="0">
                <a:solidFill>
                  <a:schemeClr val="bg1"/>
                </a:solidFill>
                <a:latin typeface="+mn-lt"/>
              </a:rPr>
              <a:t>εταξύ αυτών 22 γερμανικές πόλεις, 19 ιταλικές, 11 βρετανικές και 5 ισπανικές.</a:t>
            </a:r>
          </a:p>
          <a:p>
            <a:pPr marL="274320" indent="-274320" algn="just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Arial" pitchFamily="34" charset="0"/>
              <a:buChar char="•"/>
              <a:defRPr/>
            </a:pPr>
            <a:r>
              <a:rPr lang="el-GR" sz="1600" i="1" dirty="0" smtClean="0">
                <a:solidFill>
                  <a:schemeClr val="bg1"/>
                </a:solidFill>
              </a:rPr>
              <a:t>53 από τις 67 της κεντρικής και ανατολικής Ευρώπης. </a:t>
            </a:r>
            <a:endParaRPr lang="en-US" sz="1600" i="1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14" name="13 - Ομάδα"/>
          <p:cNvGrpSpPr/>
          <p:nvPr/>
        </p:nvGrpSpPr>
        <p:grpSpPr>
          <a:xfrm>
            <a:off x="152400" y="914400"/>
            <a:ext cx="5288280" cy="5867400"/>
            <a:chOff x="0" y="990600"/>
            <a:chExt cx="5288280" cy="5867400"/>
          </a:xfrm>
        </p:grpSpPr>
        <p:grpSp>
          <p:nvGrpSpPr>
            <p:cNvPr id="2" name="1 - Ομάδα"/>
            <p:cNvGrpSpPr/>
            <p:nvPr/>
          </p:nvGrpSpPr>
          <p:grpSpPr>
            <a:xfrm>
              <a:off x="0" y="990600"/>
              <a:ext cx="5288280" cy="5867400"/>
              <a:chOff x="350520" y="304800"/>
              <a:chExt cx="5288280" cy="5541560"/>
            </a:xfrm>
          </p:grpSpPr>
          <p:pic>
            <p:nvPicPr>
              <p:cNvPr id="3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81000" y="304800"/>
                <a:ext cx="5212080" cy="34278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" name="Picture 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50520" y="3412767"/>
                <a:ext cx="5288280" cy="24335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9" name="8 - Έλλειψη"/>
            <p:cNvSpPr/>
            <p:nvPr/>
          </p:nvSpPr>
          <p:spPr>
            <a:xfrm>
              <a:off x="914400" y="2819400"/>
              <a:ext cx="838200" cy="914400"/>
            </a:xfrm>
            <a:prstGeom prst="ellipse">
              <a:avLst/>
            </a:prstGeom>
            <a:solidFill>
              <a:srgbClr val="C00000">
                <a:alpha val="37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10 - Έλλειψη"/>
            <p:cNvSpPr/>
            <p:nvPr/>
          </p:nvSpPr>
          <p:spPr>
            <a:xfrm>
              <a:off x="457200" y="5029200"/>
              <a:ext cx="838200" cy="914400"/>
            </a:xfrm>
            <a:prstGeom prst="ellipse">
              <a:avLst/>
            </a:prstGeom>
            <a:solidFill>
              <a:srgbClr val="C00000">
                <a:alpha val="37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11 - Έλλειψη"/>
            <p:cNvSpPr/>
            <p:nvPr/>
          </p:nvSpPr>
          <p:spPr>
            <a:xfrm>
              <a:off x="1371600" y="4495800"/>
              <a:ext cx="762000" cy="685800"/>
            </a:xfrm>
            <a:prstGeom prst="ellipse">
              <a:avLst/>
            </a:prstGeom>
            <a:solidFill>
              <a:srgbClr val="C00000">
                <a:alpha val="37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12 - Έλλειψη"/>
            <p:cNvSpPr/>
            <p:nvPr/>
          </p:nvSpPr>
          <p:spPr>
            <a:xfrm rot="-2580000">
              <a:off x="2588497" y="3116749"/>
              <a:ext cx="1862521" cy="2514600"/>
            </a:xfrm>
            <a:prstGeom prst="ellipse">
              <a:avLst/>
            </a:prstGeom>
            <a:solidFill>
              <a:srgbClr val="C00000">
                <a:alpha val="37000"/>
              </a:srgb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1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9984A-FC7B-45B2-83B5-42ABF475702E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9984A-FC7B-45B2-83B5-42ABF475702E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" name="2 - TextBox"/>
          <p:cNvSpPr txBox="1"/>
          <p:nvPr/>
        </p:nvSpPr>
        <p:spPr>
          <a:xfrm>
            <a:off x="304800" y="152400"/>
            <a:ext cx="8610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Το φαινόμενο της αστικής </a:t>
            </a:r>
            <a:r>
              <a:rPr lang="el-GR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συρρίκνωσης στη Γαλλία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St. Etienne</a:t>
            </a:r>
            <a:endParaRPr lang="en-US" sz="2400" b="1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228600" y="914400"/>
            <a:ext cx="868680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r>
              <a:rPr lang="el-GR" dirty="0" smtClean="0"/>
              <a:t>	Είναι μια μεσαία πόλη κοντά στη </a:t>
            </a:r>
            <a:r>
              <a:rPr lang="en-US" dirty="0" smtClean="0"/>
              <a:t>Lyon, </a:t>
            </a:r>
            <a:r>
              <a:rPr lang="el-GR" dirty="0" smtClean="0"/>
              <a:t>στη νοτιοανατολική περιοχή της  κεντρικής Γαλλίας. </a:t>
            </a:r>
          </a:p>
          <a:p>
            <a:pPr marL="342900" indent="-342900" algn="just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r>
              <a:rPr lang="el-GR" dirty="0"/>
              <a:t>	</a:t>
            </a:r>
            <a:r>
              <a:rPr lang="el-GR" b="1" dirty="0" smtClean="0">
                <a:solidFill>
                  <a:schemeClr val="bg1"/>
                </a:solidFill>
              </a:rPr>
              <a:t>17</a:t>
            </a:r>
            <a:r>
              <a:rPr lang="el-GR" b="1" baseline="30000" dirty="0" smtClean="0">
                <a:solidFill>
                  <a:schemeClr val="bg1"/>
                </a:solidFill>
              </a:rPr>
              <a:t>ος</a:t>
            </a:r>
            <a:r>
              <a:rPr lang="el-GR" b="1" dirty="0" smtClean="0">
                <a:solidFill>
                  <a:schemeClr val="bg1"/>
                </a:solidFill>
              </a:rPr>
              <a:t> -18</a:t>
            </a:r>
            <a:r>
              <a:rPr lang="el-GR" b="1" baseline="30000" dirty="0" smtClean="0">
                <a:solidFill>
                  <a:schemeClr val="bg1"/>
                </a:solidFill>
              </a:rPr>
              <a:t>ος</a:t>
            </a:r>
            <a:r>
              <a:rPr lang="el-GR" b="1" dirty="0" smtClean="0">
                <a:solidFill>
                  <a:schemeClr val="bg1"/>
                </a:solidFill>
              </a:rPr>
              <a:t> αιώνας: </a:t>
            </a:r>
            <a:r>
              <a:rPr lang="el-GR" dirty="0" smtClean="0"/>
              <a:t>η οικονομική ανάπτυξη της πόλης βασίστηκε στην </a:t>
            </a:r>
            <a:r>
              <a:rPr lang="el-GR" b="1" dirty="0" smtClean="0">
                <a:solidFill>
                  <a:srgbClr val="FFC000"/>
                </a:solidFill>
              </a:rPr>
              <a:t>υφαντουργία και στη βιομηχανία του σιδήρου. </a:t>
            </a:r>
          </a:p>
          <a:p>
            <a:pPr marL="342900" indent="-342900" algn="just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r>
              <a:rPr lang="el-GR" dirty="0"/>
              <a:t>	</a:t>
            </a:r>
            <a:r>
              <a:rPr lang="el-GR" b="1" dirty="0" smtClean="0">
                <a:solidFill>
                  <a:schemeClr val="bg1"/>
                </a:solidFill>
              </a:rPr>
              <a:t>19</a:t>
            </a:r>
            <a:r>
              <a:rPr lang="el-GR" b="1" baseline="30000" dirty="0" smtClean="0">
                <a:solidFill>
                  <a:schemeClr val="bg1"/>
                </a:solidFill>
              </a:rPr>
              <a:t>ος</a:t>
            </a:r>
            <a:r>
              <a:rPr lang="el-GR" b="1" dirty="0" smtClean="0">
                <a:solidFill>
                  <a:schemeClr val="bg1"/>
                </a:solidFill>
              </a:rPr>
              <a:t> αιώνας: </a:t>
            </a:r>
            <a:r>
              <a:rPr lang="el-GR" dirty="0" smtClean="0"/>
              <a:t>στροφή στα </a:t>
            </a:r>
            <a:r>
              <a:rPr lang="el-GR" b="1" dirty="0" smtClean="0">
                <a:solidFill>
                  <a:srgbClr val="FFC000"/>
                </a:solidFill>
              </a:rPr>
              <a:t>ορυχεία και στη βαριά βιομηχανία. </a:t>
            </a:r>
          </a:p>
          <a:p>
            <a:pPr marL="342900" indent="-342900" algn="just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r>
              <a:rPr lang="el-GR" dirty="0" smtClean="0"/>
              <a:t>	Η οικονομική της παρακμή ξεκίνησε </a:t>
            </a:r>
            <a:r>
              <a:rPr lang="el-GR" dirty="0" smtClean="0">
                <a:solidFill>
                  <a:schemeClr val="bg1"/>
                </a:solidFill>
              </a:rPr>
              <a:t>μετά τον Β’ Παγκόσμιο Πόλεμο, </a:t>
            </a:r>
            <a:r>
              <a:rPr lang="el-GR" dirty="0" smtClean="0"/>
              <a:t>ενώ το </a:t>
            </a:r>
            <a:r>
              <a:rPr lang="el-GR" b="1" dirty="0" smtClean="0">
                <a:solidFill>
                  <a:srgbClr val="FFC000"/>
                </a:solidFill>
              </a:rPr>
              <a:t>1970</a:t>
            </a:r>
            <a:r>
              <a:rPr lang="el-GR" dirty="0" smtClean="0"/>
              <a:t> </a:t>
            </a:r>
            <a:r>
              <a:rPr lang="el-GR" dirty="0" smtClean="0">
                <a:solidFill>
                  <a:schemeClr val="bg1"/>
                </a:solidFill>
              </a:rPr>
              <a:t>έκλεισαν πολλά ορυχεία </a:t>
            </a:r>
            <a:r>
              <a:rPr lang="el-GR" dirty="0" smtClean="0"/>
              <a:t>και το </a:t>
            </a:r>
            <a:r>
              <a:rPr lang="el-GR" b="1" dirty="0" smtClean="0">
                <a:solidFill>
                  <a:srgbClr val="FFC000"/>
                </a:solidFill>
              </a:rPr>
              <a:t>1980</a:t>
            </a:r>
            <a:r>
              <a:rPr lang="el-GR" dirty="0" smtClean="0"/>
              <a:t> και </a:t>
            </a:r>
            <a:r>
              <a:rPr lang="el-GR" dirty="0" smtClean="0">
                <a:solidFill>
                  <a:schemeClr val="bg1"/>
                </a:solidFill>
              </a:rPr>
              <a:t>άλλες βιομηχανικές μονάδες. </a:t>
            </a:r>
          </a:p>
          <a:p>
            <a:pPr marL="342900" indent="-342900" algn="just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r>
              <a:rPr lang="el-GR" dirty="0"/>
              <a:t>	</a:t>
            </a:r>
            <a:r>
              <a:rPr lang="el-GR" b="1" dirty="0" smtClean="0">
                <a:solidFill>
                  <a:srgbClr val="FFC000"/>
                </a:solidFill>
              </a:rPr>
              <a:t>Το 1970 </a:t>
            </a:r>
            <a:r>
              <a:rPr lang="el-GR" dirty="0" smtClean="0"/>
              <a:t>άρχισε και η </a:t>
            </a:r>
            <a:r>
              <a:rPr lang="el-GR" dirty="0" err="1" smtClean="0"/>
              <a:t>προαστιοποίηση</a:t>
            </a:r>
            <a:r>
              <a:rPr lang="el-GR" dirty="0" smtClean="0"/>
              <a:t>, προκαλώντας την αποχώρηση από την πόλη πολλών νέων οικογενειών και εξειδικευμένου προσωπικού.</a:t>
            </a:r>
          </a:p>
          <a:p>
            <a:pPr marL="342900" indent="-342900" algn="just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r>
              <a:rPr lang="el-GR" dirty="0" smtClean="0"/>
              <a:t>	</a:t>
            </a:r>
            <a:r>
              <a:rPr lang="el-GR" b="1" dirty="0" smtClean="0">
                <a:solidFill>
                  <a:srgbClr val="FFC000"/>
                </a:solidFill>
              </a:rPr>
              <a:t>Τα τελευταία 40 χρόνια </a:t>
            </a:r>
            <a:r>
              <a:rPr lang="el-GR" dirty="0" smtClean="0"/>
              <a:t>η πόλη έχασε το 20% του πληθυσμού της και πολλές θέσεις εργασίας.</a:t>
            </a:r>
          </a:p>
          <a:p>
            <a:pPr marL="342900" indent="-342900" algn="just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4408932"/>
            <a:ext cx="3657600" cy="2372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4394810"/>
            <a:ext cx="3704164" cy="2386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534400" y="6400800"/>
            <a:ext cx="609600" cy="457200"/>
          </a:xfrm>
        </p:spPr>
        <p:txBody>
          <a:bodyPr/>
          <a:lstStyle/>
          <a:p>
            <a:fld id="{3619984A-FC7B-45B2-83B5-42ABF475702E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5 - TextBox"/>
          <p:cNvSpPr txBox="1"/>
          <p:nvPr/>
        </p:nvSpPr>
        <p:spPr>
          <a:xfrm>
            <a:off x="304800" y="152400"/>
            <a:ext cx="8610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Το φαινόμενο της αστικής </a:t>
            </a:r>
            <a:r>
              <a:rPr lang="el-GR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συρρίκνωσης στη Γαλλία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St. Etienne</a:t>
            </a:r>
            <a:endParaRPr lang="en-US" sz="2400" b="1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6 - Ορθογώνιο"/>
          <p:cNvSpPr/>
          <p:nvPr/>
        </p:nvSpPr>
        <p:spPr>
          <a:xfrm>
            <a:off x="381000" y="914400"/>
            <a:ext cx="8382000" cy="6232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r>
              <a:rPr lang="el-GR" dirty="0" smtClean="0"/>
              <a:t>	</a:t>
            </a:r>
            <a:r>
              <a:rPr lang="el-GR" b="1" u="sng" dirty="0" smtClean="0"/>
              <a:t>Πολιτικές αναζωογόνησης</a:t>
            </a:r>
          </a:p>
          <a:p>
            <a:pPr marL="342900" indent="-342900" algn="just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r>
              <a:rPr lang="el-GR" dirty="0" smtClean="0"/>
              <a:t>1980-1990: προσπάθεια να αλλάξει η εικόνα της πόλης με:</a:t>
            </a:r>
          </a:p>
          <a:p>
            <a:pPr marL="800100" lvl="1" indent="-342900" algn="just">
              <a:spcBef>
                <a:spcPts val="600"/>
              </a:spcBef>
              <a:buClr>
                <a:schemeClr val="accent2"/>
              </a:buClr>
              <a:buSzPct val="85000"/>
              <a:buFont typeface="Wingdings" pitchFamily="2" charset="2"/>
              <a:buChar char="§"/>
              <a:defRPr/>
            </a:pPr>
            <a:r>
              <a:rPr lang="el-GR" sz="1600" i="1" dirty="0" smtClean="0">
                <a:solidFill>
                  <a:schemeClr val="bg1"/>
                </a:solidFill>
              </a:rPr>
              <a:t>Νέες υποδομές πολιτισμού, όπως μουσείο σύγχρονης τέχνης,</a:t>
            </a:r>
          </a:p>
          <a:p>
            <a:pPr marL="800100" lvl="1" indent="-342900" algn="just">
              <a:spcBef>
                <a:spcPts val="600"/>
              </a:spcBef>
              <a:buClr>
                <a:schemeClr val="accent2"/>
              </a:buClr>
              <a:buSzPct val="85000"/>
              <a:buFont typeface="Wingdings" pitchFamily="2" charset="2"/>
              <a:buChar char="§"/>
              <a:defRPr/>
            </a:pPr>
            <a:r>
              <a:rPr lang="el-GR" sz="1600" i="1" dirty="0" smtClean="0">
                <a:solidFill>
                  <a:schemeClr val="bg1"/>
                </a:solidFill>
              </a:rPr>
              <a:t>Διαφήμιση της πόλης σε εφημερίδες,</a:t>
            </a:r>
          </a:p>
          <a:p>
            <a:pPr marL="800100" lvl="1" indent="-342900" algn="just">
              <a:spcBef>
                <a:spcPts val="600"/>
              </a:spcBef>
              <a:buClr>
                <a:schemeClr val="accent2"/>
              </a:buClr>
              <a:buSzPct val="85000"/>
              <a:buFont typeface="Wingdings" pitchFamily="2" charset="2"/>
              <a:buChar char="§"/>
              <a:defRPr/>
            </a:pPr>
            <a:r>
              <a:rPr lang="el-GR" sz="1600" i="1" dirty="0" smtClean="0">
                <a:solidFill>
                  <a:schemeClr val="bg1"/>
                </a:solidFill>
              </a:rPr>
              <a:t>Οι τοπικές αρχές υιοθέτησαν μια επιθετική στάση στη βιομηχανική κρίση της πόλης, με σκοπό τη μείωση της ανεργίας. Το μέσο ήταν η μείωση των τιμών των ακινήτων, που οδήγησε σε ακόμη μεγαλύτερη κρίση οικονομική, αλλά και στην προσέλκυση πολλών φτωχών ανθρώπων και ανειδίκευτου προσωπικού.</a:t>
            </a:r>
          </a:p>
          <a:p>
            <a:pPr marL="800100" lvl="1" indent="-342900" algn="just">
              <a:spcBef>
                <a:spcPts val="600"/>
              </a:spcBef>
              <a:buClr>
                <a:schemeClr val="accent2"/>
              </a:buClr>
              <a:buSzPct val="85000"/>
              <a:buFont typeface="Wingdings" pitchFamily="2" charset="2"/>
              <a:buChar char="§"/>
              <a:defRPr/>
            </a:pPr>
            <a:endParaRPr lang="el-GR" sz="1600" i="1" dirty="0" smtClean="0">
              <a:solidFill>
                <a:schemeClr val="bg1"/>
              </a:solidFill>
            </a:endParaRPr>
          </a:p>
          <a:p>
            <a:pPr marL="800100" lvl="1" indent="-342900" algn="just">
              <a:spcBef>
                <a:spcPts val="600"/>
              </a:spcBef>
              <a:buClr>
                <a:schemeClr val="accent2"/>
              </a:buClr>
              <a:buSzPct val="85000"/>
              <a:defRPr/>
            </a:pPr>
            <a:r>
              <a:rPr lang="el-GR" b="1" dirty="0" smtClean="0">
                <a:solidFill>
                  <a:srgbClr val="FFC000"/>
                </a:solidFill>
              </a:rPr>
              <a:t>Κατά την περίοδο 1990-1999 μειώθηκε ο πληθυσμός της πόλης κατά 10%.</a:t>
            </a:r>
          </a:p>
          <a:p>
            <a:pPr marL="800100" lvl="1" indent="-342900" algn="just">
              <a:spcBef>
                <a:spcPts val="600"/>
              </a:spcBef>
              <a:buClr>
                <a:schemeClr val="accent2"/>
              </a:buClr>
              <a:buSzPct val="85000"/>
              <a:defRPr/>
            </a:pPr>
            <a:endParaRPr lang="el-GR" dirty="0" smtClean="0"/>
          </a:p>
          <a:p>
            <a:pPr marL="342900" indent="-342900" algn="just">
              <a:spcBef>
                <a:spcPts val="600"/>
              </a:spcBef>
              <a:buClr>
                <a:schemeClr val="accent2"/>
              </a:buClr>
              <a:buSzPct val="85000"/>
              <a:defRPr/>
            </a:pPr>
            <a:r>
              <a:rPr lang="el-GR" dirty="0" smtClean="0"/>
              <a:t>2000 και έπειτα: νέα στρατηγική με προσπάθεια να γίνει η πόλη ένα ελκυστικό μέρος για  τους ανθρώπους (βλέπε </a:t>
            </a:r>
            <a:r>
              <a:rPr lang="en-US" dirty="0" smtClean="0"/>
              <a:t>Youngstown).</a:t>
            </a:r>
          </a:p>
          <a:p>
            <a:pPr marL="800100" lvl="1" indent="-342900" algn="just">
              <a:spcBef>
                <a:spcPts val="600"/>
              </a:spcBef>
              <a:buClr>
                <a:schemeClr val="accent2"/>
              </a:buClr>
              <a:buSzPct val="85000"/>
              <a:buFont typeface="Wingdings" pitchFamily="2" charset="2"/>
              <a:buChar char="§"/>
              <a:defRPr/>
            </a:pPr>
            <a:r>
              <a:rPr lang="el-GR" sz="1600" i="1" dirty="0" smtClean="0">
                <a:solidFill>
                  <a:schemeClr val="bg1"/>
                </a:solidFill>
              </a:rPr>
              <a:t>Δημιουργία νέων και ελκυστικών δημόσιων χώρων,</a:t>
            </a:r>
          </a:p>
          <a:p>
            <a:pPr marL="800100" lvl="1" indent="-342900" algn="just">
              <a:spcBef>
                <a:spcPts val="600"/>
              </a:spcBef>
              <a:buClr>
                <a:schemeClr val="accent2"/>
              </a:buClr>
              <a:buSzPct val="85000"/>
              <a:buFont typeface="Wingdings" pitchFamily="2" charset="2"/>
              <a:buChar char="§"/>
              <a:defRPr/>
            </a:pPr>
            <a:r>
              <a:rPr lang="el-GR" sz="1600" i="1" dirty="0" smtClean="0">
                <a:solidFill>
                  <a:schemeClr val="bg1"/>
                </a:solidFill>
              </a:rPr>
              <a:t>Αποκατάσταση κτιρίων κατοικίας και βιομηχανικών και </a:t>
            </a:r>
            <a:r>
              <a:rPr lang="el-GR" sz="1600" i="1" dirty="0" err="1" smtClean="0">
                <a:solidFill>
                  <a:schemeClr val="bg1"/>
                </a:solidFill>
              </a:rPr>
              <a:t>επανάχρησή</a:t>
            </a:r>
            <a:r>
              <a:rPr lang="el-GR" sz="1600" i="1" dirty="0" smtClean="0">
                <a:solidFill>
                  <a:schemeClr val="bg1"/>
                </a:solidFill>
              </a:rPr>
              <a:t> τους,</a:t>
            </a:r>
          </a:p>
          <a:p>
            <a:pPr marL="800100" lvl="1" indent="-342900" algn="just">
              <a:spcBef>
                <a:spcPts val="600"/>
              </a:spcBef>
              <a:buClr>
                <a:schemeClr val="accent2"/>
              </a:buClr>
              <a:buSzPct val="85000"/>
              <a:buFont typeface="Wingdings" pitchFamily="2" charset="2"/>
              <a:buChar char="§"/>
              <a:defRPr/>
            </a:pPr>
            <a:r>
              <a:rPr lang="el-GR" sz="1600" i="1" dirty="0" smtClean="0">
                <a:solidFill>
                  <a:schemeClr val="bg1"/>
                </a:solidFill>
              </a:rPr>
              <a:t>Νέα </a:t>
            </a:r>
            <a:r>
              <a:rPr lang="en-US" sz="1600" i="1" dirty="0" smtClean="0">
                <a:solidFill>
                  <a:schemeClr val="bg1"/>
                </a:solidFill>
              </a:rPr>
              <a:t>projects</a:t>
            </a:r>
            <a:r>
              <a:rPr lang="el-GR" sz="1600" i="1" dirty="0" smtClean="0">
                <a:solidFill>
                  <a:schemeClr val="bg1"/>
                </a:solidFill>
              </a:rPr>
              <a:t> για την προσέλκυση κατοίκων και επιχειρήσεων,</a:t>
            </a:r>
          </a:p>
          <a:p>
            <a:pPr marL="800100" lvl="1" indent="-342900" algn="just">
              <a:spcBef>
                <a:spcPts val="600"/>
              </a:spcBef>
              <a:buClr>
                <a:schemeClr val="accent2"/>
              </a:buClr>
              <a:buSzPct val="85000"/>
              <a:buFont typeface="Wingdings" pitchFamily="2" charset="2"/>
              <a:buChar char="§"/>
              <a:defRPr/>
            </a:pPr>
            <a:r>
              <a:rPr lang="el-GR" sz="1600" i="1" dirty="0" smtClean="0">
                <a:solidFill>
                  <a:schemeClr val="bg1"/>
                </a:solidFill>
              </a:rPr>
              <a:t>Αναχαίτιση του κύματος των φτωχών που έφτασαν στην πόλη λόγω χαμηλών τιμών ακινήτων  και προσπάθεια προσέλκυσης μεσαίων στρωμάτων από το αστικό σύμπλεγμα της </a:t>
            </a:r>
            <a:r>
              <a:rPr lang="en-US" sz="1600" i="1" dirty="0" smtClean="0">
                <a:solidFill>
                  <a:schemeClr val="bg1"/>
                </a:solidFill>
              </a:rPr>
              <a:t>Lyon. </a:t>
            </a:r>
            <a:endParaRPr lang="el-GR" sz="1600" i="1" dirty="0" smtClean="0">
              <a:solidFill>
                <a:schemeClr val="bg1"/>
              </a:solidFill>
            </a:endParaRPr>
          </a:p>
          <a:p>
            <a:pPr marL="342900" indent="-342900" algn="just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endParaRPr lang="en-US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9984A-FC7B-45B2-83B5-42ABF475702E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3 - TextBox"/>
          <p:cNvSpPr txBox="1"/>
          <p:nvPr/>
        </p:nvSpPr>
        <p:spPr>
          <a:xfrm>
            <a:off x="304800" y="152400"/>
            <a:ext cx="8610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Το φαινόμενο της αστικής </a:t>
            </a:r>
            <a:r>
              <a:rPr lang="el-GR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συρρίκνωσης στη Γαλλία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St. Etienne</a:t>
            </a:r>
            <a:endParaRPr lang="en-US" sz="2400" b="1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7 - Ορθογώνιο"/>
          <p:cNvSpPr/>
          <p:nvPr/>
        </p:nvSpPr>
        <p:spPr>
          <a:xfrm>
            <a:off x="304800" y="3566755"/>
            <a:ext cx="38163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400" b="1" i="1" dirty="0" smtClean="0">
                <a:solidFill>
                  <a:schemeClr val="bg1"/>
                </a:solidFill>
              </a:rPr>
              <a:t>Κτίριο γραφείων για κυβερνητικές υπηρεσίες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9" name="8 - Ορθογώνιο"/>
          <p:cNvSpPr/>
          <p:nvPr/>
        </p:nvSpPr>
        <p:spPr>
          <a:xfrm>
            <a:off x="533400" y="5943600"/>
            <a:ext cx="34460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400" b="1" i="1" dirty="0" smtClean="0">
                <a:solidFill>
                  <a:schemeClr val="bg1"/>
                </a:solidFill>
              </a:rPr>
              <a:t>Αίθουσα πολιτισμού– </a:t>
            </a:r>
            <a:r>
              <a:rPr lang="en-US" sz="1400" b="1" i="1" dirty="0" smtClean="0">
                <a:solidFill>
                  <a:schemeClr val="bg1"/>
                </a:solidFill>
              </a:rPr>
              <a:t>Foster &amp; Partners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10" name="9 - Ορθογώνιο"/>
          <p:cNvSpPr/>
          <p:nvPr/>
        </p:nvSpPr>
        <p:spPr>
          <a:xfrm>
            <a:off x="4114800" y="914401"/>
            <a:ext cx="464820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r>
              <a:rPr lang="el-GR" dirty="0" smtClean="0"/>
              <a:t>	</a:t>
            </a:r>
            <a:r>
              <a:rPr lang="el-GR" b="1" u="sng" dirty="0" smtClean="0"/>
              <a:t>Πολιτικές αναζωογόνησης</a:t>
            </a:r>
          </a:p>
          <a:p>
            <a:pPr marL="342900" indent="-342900" algn="just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r>
              <a:rPr lang="el-GR" dirty="0" smtClean="0"/>
              <a:t>Α. Προσφορά ποιοτικής κατοικίας -</a:t>
            </a:r>
            <a:r>
              <a:rPr lang="en-US" dirty="0" smtClean="0"/>
              <a:t>Housing Renewal program.</a:t>
            </a:r>
            <a:endParaRPr lang="el-GR" dirty="0" smtClean="0"/>
          </a:p>
          <a:p>
            <a:pPr marL="800100" lvl="1" indent="-342900" algn="just">
              <a:spcBef>
                <a:spcPts val="600"/>
              </a:spcBef>
              <a:buClr>
                <a:schemeClr val="accent2"/>
              </a:buClr>
              <a:buSzPct val="85000"/>
              <a:buFont typeface="Wingdings" pitchFamily="2" charset="2"/>
              <a:buChar char="§"/>
              <a:defRPr/>
            </a:pPr>
            <a:r>
              <a:rPr lang="el-GR" sz="1600" i="1" dirty="0" smtClean="0">
                <a:solidFill>
                  <a:schemeClr val="bg1"/>
                </a:solidFill>
              </a:rPr>
              <a:t>Κρατική επιχορήγηση για ανακαίνιση/ανέγερση κατοικιών στο κέντρο, αλλά και στις περιφερειακές περιοχές εργατικών κατοικιών.</a:t>
            </a:r>
          </a:p>
          <a:p>
            <a:pPr marL="800100" lvl="1" indent="-342900" algn="just">
              <a:spcBef>
                <a:spcPts val="600"/>
              </a:spcBef>
              <a:buClr>
                <a:schemeClr val="accent2"/>
              </a:buClr>
              <a:buSzPct val="85000"/>
              <a:buFont typeface="Wingdings" pitchFamily="2" charset="2"/>
              <a:buChar char="§"/>
              <a:defRPr/>
            </a:pPr>
            <a:r>
              <a:rPr lang="el-GR" sz="1600" i="1" dirty="0" smtClean="0">
                <a:solidFill>
                  <a:schemeClr val="bg1"/>
                </a:solidFill>
              </a:rPr>
              <a:t>Μέχρι το 2011, ανέγερση ή ανακαίνιση 1300 κατοικιών,</a:t>
            </a:r>
          </a:p>
          <a:p>
            <a:pPr marL="800100" lvl="1" indent="-342900" algn="just">
              <a:spcBef>
                <a:spcPts val="600"/>
              </a:spcBef>
              <a:buClr>
                <a:schemeClr val="accent2"/>
              </a:buClr>
              <a:buSzPct val="85000"/>
              <a:buFont typeface="Wingdings" pitchFamily="2" charset="2"/>
              <a:buChar char="§"/>
              <a:defRPr/>
            </a:pPr>
            <a:r>
              <a:rPr lang="el-GR" sz="1600" i="1" dirty="0" smtClean="0">
                <a:solidFill>
                  <a:schemeClr val="bg1"/>
                </a:solidFill>
              </a:rPr>
              <a:t>Κατεδάφιση 1070 κατεστραμμένων κτιρίων.</a:t>
            </a:r>
          </a:p>
          <a:p>
            <a:pPr marL="342900" indent="-342900" algn="just">
              <a:spcBef>
                <a:spcPts val="600"/>
              </a:spcBef>
              <a:buClr>
                <a:schemeClr val="accent2"/>
              </a:buClr>
              <a:buSzPct val="85000"/>
              <a:defRPr/>
            </a:pPr>
            <a:r>
              <a:rPr lang="el-GR" dirty="0" smtClean="0"/>
              <a:t>Β.  Βελτίωση αστικού περιβάλλοντος</a:t>
            </a:r>
            <a:r>
              <a:rPr lang="en-US" dirty="0" smtClean="0"/>
              <a:t>-</a:t>
            </a:r>
            <a:r>
              <a:rPr lang="el-GR" dirty="0" smtClean="0"/>
              <a:t> </a:t>
            </a:r>
            <a:r>
              <a:rPr lang="en-US" dirty="0" smtClean="0"/>
              <a:t>Public Space Agency</a:t>
            </a:r>
            <a:endParaRPr lang="el-GR" dirty="0" smtClean="0"/>
          </a:p>
          <a:p>
            <a:pPr marL="800100" lvl="1" indent="-342900" algn="just">
              <a:spcBef>
                <a:spcPts val="600"/>
              </a:spcBef>
              <a:buClr>
                <a:schemeClr val="accent2"/>
              </a:buClr>
              <a:buSzPct val="85000"/>
              <a:buFont typeface="Wingdings" pitchFamily="2" charset="2"/>
              <a:buChar char="§"/>
              <a:defRPr/>
            </a:pPr>
            <a:r>
              <a:rPr lang="el-GR" sz="1600" i="1" dirty="0" smtClean="0">
                <a:solidFill>
                  <a:schemeClr val="bg1"/>
                </a:solidFill>
              </a:rPr>
              <a:t>Κατασκευή 2</a:t>
            </a:r>
            <a:r>
              <a:rPr lang="el-GR" sz="1600" i="1" baseline="30000" dirty="0" smtClean="0">
                <a:solidFill>
                  <a:schemeClr val="bg1"/>
                </a:solidFill>
              </a:rPr>
              <a:t>ης</a:t>
            </a:r>
            <a:r>
              <a:rPr lang="el-GR" sz="1600" i="1" dirty="0" smtClean="0">
                <a:solidFill>
                  <a:schemeClr val="bg1"/>
                </a:solidFill>
              </a:rPr>
              <a:t> γραμμής τραμ</a:t>
            </a:r>
          </a:p>
          <a:p>
            <a:pPr marL="800100" lvl="1" indent="-342900" algn="just">
              <a:spcBef>
                <a:spcPts val="600"/>
              </a:spcBef>
              <a:buClr>
                <a:schemeClr val="accent2"/>
              </a:buClr>
              <a:buSzPct val="85000"/>
              <a:buFont typeface="Wingdings" pitchFamily="2" charset="2"/>
              <a:buChar char="§"/>
              <a:defRPr/>
            </a:pPr>
            <a:r>
              <a:rPr lang="el-GR" sz="1600" i="1" dirty="0" smtClean="0">
                <a:solidFill>
                  <a:schemeClr val="bg1"/>
                </a:solidFill>
              </a:rPr>
              <a:t>Επανασχεδιασμός κοινοχρήστων χώρων</a:t>
            </a:r>
          </a:p>
          <a:p>
            <a:pPr marL="800100" lvl="1" indent="-342900" algn="just">
              <a:spcBef>
                <a:spcPts val="600"/>
              </a:spcBef>
              <a:buClr>
                <a:schemeClr val="accent2"/>
              </a:buClr>
              <a:buSzPct val="85000"/>
              <a:buFont typeface="Wingdings" pitchFamily="2" charset="2"/>
              <a:buChar char="§"/>
              <a:defRPr/>
            </a:pPr>
            <a:r>
              <a:rPr lang="el-GR" sz="1600" i="1" dirty="0" smtClean="0">
                <a:solidFill>
                  <a:schemeClr val="bg1"/>
                </a:solidFill>
              </a:rPr>
              <a:t>Κατασκευή μεγάλων έργων από διεθνώς καταξιωμένους αρχιτέκτονες. </a:t>
            </a:r>
          </a:p>
          <a:p>
            <a:pPr marL="342900" indent="-342900" algn="just">
              <a:spcBef>
                <a:spcPts val="600"/>
              </a:spcBef>
              <a:buClr>
                <a:schemeClr val="accent2"/>
              </a:buClr>
              <a:buSzPct val="85000"/>
              <a:defRPr/>
            </a:pPr>
            <a:endParaRPr lang="el-GR" sz="1600" i="1" dirty="0" smtClean="0">
              <a:solidFill>
                <a:schemeClr val="bg1"/>
              </a:solidFill>
            </a:endParaRPr>
          </a:p>
          <a:p>
            <a:pPr marL="342900" indent="-342900" algn="just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1" y="914400"/>
            <a:ext cx="3886200" cy="258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267200"/>
            <a:ext cx="3906307" cy="156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9984A-FC7B-45B2-83B5-42ABF475702E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4787" y="4648200"/>
            <a:ext cx="3721013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6224" y="3526544"/>
            <a:ext cx="3729576" cy="94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990600"/>
            <a:ext cx="3733800" cy="2774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Ορθογώνιο"/>
          <p:cNvSpPr/>
          <p:nvPr/>
        </p:nvSpPr>
        <p:spPr>
          <a:xfrm>
            <a:off x="381000" y="3733800"/>
            <a:ext cx="32402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>
                <a:solidFill>
                  <a:schemeClr val="bg1"/>
                </a:solidFill>
              </a:rPr>
              <a:t>The Imperial Arms Factory, 1894</a:t>
            </a:r>
            <a:endParaRPr lang="en-US" sz="1600" i="1" dirty="0">
              <a:solidFill>
                <a:schemeClr val="bg1"/>
              </a:solidFill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1" y="4104806"/>
            <a:ext cx="3733800" cy="2448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- TextBox"/>
          <p:cNvSpPr txBox="1"/>
          <p:nvPr/>
        </p:nvSpPr>
        <p:spPr>
          <a:xfrm>
            <a:off x="304800" y="152400"/>
            <a:ext cx="8610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Το φαινόμενο της αστικής </a:t>
            </a:r>
            <a:r>
              <a:rPr lang="el-GR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συρρίκνωσης στη Γαλλία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St. Etienne</a:t>
            </a:r>
            <a:endParaRPr lang="en-US" sz="2400" b="1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8 - Ορθογώνιο"/>
          <p:cNvSpPr/>
          <p:nvPr/>
        </p:nvSpPr>
        <p:spPr>
          <a:xfrm>
            <a:off x="4114800" y="1066800"/>
            <a:ext cx="4800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u="sng" dirty="0" smtClean="0"/>
              <a:t>The Imperial Arms Factory</a:t>
            </a:r>
            <a:r>
              <a:rPr lang="el-GR" u="sng" dirty="0" smtClean="0"/>
              <a:t>:</a:t>
            </a:r>
          </a:p>
          <a:p>
            <a:pPr algn="just"/>
            <a:r>
              <a:rPr lang="el-GR" dirty="0" smtClean="0"/>
              <a:t>Εργοστάσιο κατασκευής όπλων για τον Ναπολέοντα</a:t>
            </a:r>
          </a:p>
          <a:p>
            <a:pPr algn="just"/>
            <a:r>
              <a:rPr lang="el-GR" dirty="0" smtClean="0"/>
              <a:t>Βιομηχανία κατασκευής μοντέρνων ποδηλάτων και άλλων αντικειμένων.</a:t>
            </a:r>
          </a:p>
          <a:p>
            <a:pPr algn="just"/>
            <a:endParaRPr lang="el-GR" dirty="0"/>
          </a:p>
          <a:p>
            <a:pPr algn="just"/>
            <a:r>
              <a:rPr lang="el-GR" dirty="0" smtClean="0"/>
              <a:t>Σήμερα ονομάζεται </a:t>
            </a:r>
            <a:r>
              <a:rPr lang="en-US" dirty="0" smtClean="0"/>
              <a:t>Design Village </a:t>
            </a:r>
            <a:r>
              <a:rPr lang="el-GR" dirty="0" smtClean="0"/>
              <a:t>και στεγάζει τη </a:t>
            </a:r>
            <a:r>
              <a:rPr lang="en-US" dirty="0" smtClean="0"/>
              <a:t>Biennale </a:t>
            </a:r>
            <a:r>
              <a:rPr lang="en-US" dirty="0" err="1" smtClean="0"/>
              <a:t>Internationale</a:t>
            </a:r>
            <a:r>
              <a:rPr lang="en-US" dirty="0" smtClean="0"/>
              <a:t> Design.</a:t>
            </a: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09799"/>
            <a:ext cx="4030443" cy="4572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9984A-FC7B-45B2-83B5-42ABF475702E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4 - TextBox"/>
          <p:cNvSpPr txBox="1"/>
          <p:nvPr/>
        </p:nvSpPr>
        <p:spPr>
          <a:xfrm>
            <a:off x="304800" y="152400"/>
            <a:ext cx="8610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Το φαινόμενο της αστικής </a:t>
            </a:r>
            <a:r>
              <a:rPr lang="el-GR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συρρίκνωσης στη Γερμανία</a:t>
            </a:r>
          </a:p>
        </p:txBody>
      </p:sp>
      <p:sp>
        <p:nvSpPr>
          <p:cNvPr id="6" name="5 - Ορθογώνιο"/>
          <p:cNvSpPr/>
          <p:nvPr/>
        </p:nvSpPr>
        <p:spPr>
          <a:xfrm>
            <a:off x="4495800" y="2209800"/>
            <a:ext cx="441960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b="1" dirty="0" smtClean="0">
                <a:solidFill>
                  <a:srgbClr val="FFC000"/>
                </a:solidFill>
              </a:rPr>
              <a:t>Β. Περιοχές που παρουσιάζουν ανάπτυξη εντοπίζονται κυρίως το </a:t>
            </a:r>
            <a:r>
              <a:rPr lang="el-GR" b="1" dirty="0" err="1" smtClean="0">
                <a:solidFill>
                  <a:srgbClr val="FFC000"/>
                </a:solidFill>
              </a:rPr>
              <a:t>νοτιο</a:t>
            </a:r>
            <a:r>
              <a:rPr lang="el-GR" b="1" dirty="0" smtClean="0">
                <a:solidFill>
                  <a:srgbClr val="FFC000"/>
                </a:solidFill>
              </a:rPr>
              <a:t>-δυτικό τμήμα της χώρας (π.χ. Βαυαρία).</a:t>
            </a:r>
          </a:p>
          <a:p>
            <a:pPr algn="just"/>
            <a:endParaRPr lang="el-GR" u="sng" dirty="0" smtClean="0"/>
          </a:p>
          <a:p>
            <a:pPr algn="just"/>
            <a:r>
              <a:rPr lang="el-GR" b="1" u="sng" dirty="0" smtClean="0"/>
              <a:t>Οι κύριες αιτίες αστικής χωρικής συρρίκνωσης στη Γερμανία είναι:</a:t>
            </a:r>
          </a:p>
          <a:p>
            <a:pPr lvl="1" algn="just"/>
            <a:r>
              <a:rPr lang="el-GR" i="1" dirty="0" smtClean="0">
                <a:solidFill>
                  <a:schemeClr val="bg1"/>
                </a:solidFill>
              </a:rPr>
              <a:t>Α. υπογεννητικότητα</a:t>
            </a:r>
          </a:p>
          <a:p>
            <a:pPr lvl="1" algn="just"/>
            <a:r>
              <a:rPr lang="el-GR" i="1" dirty="0" smtClean="0">
                <a:solidFill>
                  <a:schemeClr val="bg1"/>
                </a:solidFill>
              </a:rPr>
              <a:t>Β. οικονομική αναδιάρθρωση (πρώην ανατολική Γερμανία)</a:t>
            </a:r>
          </a:p>
          <a:p>
            <a:pPr lvl="1" algn="just"/>
            <a:r>
              <a:rPr lang="el-GR" i="1" dirty="0" smtClean="0">
                <a:solidFill>
                  <a:schemeClr val="bg1"/>
                </a:solidFill>
              </a:rPr>
              <a:t>Γ. Αποβιομηχάνιση</a:t>
            </a:r>
          </a:p>
          <a:p>
            <a:pPr lvl="1" algn="just"/>
            <a:r>
              <a:rPr lang="el-GR" i="1" dirty="0" smtClean="0">
                <a:solidFill>
                  <a:schemeClr val="bg1"/>
                </a:solidFill>
              </a:rPr>
              <a:t>Δ. </a:t>
            </a:r>
            <a:r>
              <a:rPr lang="el-GR" i="1" dirty="0" err="1" smtClean="0">
                <a:solidFill>
                  <a:schemeClr val="bg1"/>
                </a:solidFill>
              </a:rPr>
              <a:t>προαστιοποίηση</a:t>
            </a:r>
            <a:r>
              <a:rPr lang="el-GR" i="1" dirty="0" smtClean="0">
                <a:solidFill>
                  <a:schemeClr val="bg1"/>
                </a:solidFill>
              </a:rPr>
              <a:t>. </a:t>
            </a:r>
          </a:p>
          <a:p>
            <a:pPr lvl="1" algn="just"/>
            <a:endParaRPr lang="el-GR" i="1" dirty="0" smtClean="0">
              <a:solidFill>
                <a:schemeClr val="bg1"/>
              </a:solidFill>
            </a:endParaRPr>
          </a:p>
          <a:p>
            <a:pPr algn="just"/>
            <a:r>
              <a:rPr lang="el-GR" sz="1600" b="1" dirty="0" smtClean="0"/>
              <a:t>Οι περισσότερες πόλεις της πρώην Ανατολικής Γερμανίας έχασαν το 10-20% του πληθυσμού τους και το 30% των κατοικιών ερημώθηκαν - το ποσοστό αυτό σε κάποιες περιπτώσεις έφτασε το  50%.</a:t>
            </a:r>
            <a:endParaRPr lang="en-US" sz="1600" b="1" dirty="0"/>
          </a:p>
        </p:txBody>
      </p:sp>
      <p:sp>
        <p:nvSpPr>
          <p:cNvPr id="7" name="6 - Ορθογώνιο"/>
          <p:cNvSpPr/>
          <p:nvPr/>
        </p:nvSpPr>
        <p:spPr>
          <a:xfrm>
            <a:off x="304800" y="685800"/>
            <a:ext cx="88392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b="1" dirty="0" smtClean="0">
                <a:solidFill>
                  <a:srgbClr val="FFC000"/>
                </a:solidFill>
              </a:rPr>
              <a:t>Α.   Περιοχές της Γερμανίας που παρουσιάζουν αστική χωρική συρρίκνωση  είναι</a:t>
            </a:r>
            <a:r>
              <a:rPr lang="el-GR" dirty="0" smtClean="0">
                <a:solidFill>
                  <a:srgbClr val="FFC000"/>
                </a:solidFill>
              </a:rPr>
              <a:t>:</a:t>
            </a:r>
          </a:p>
          <a:p>
            <a:pPr lvl="1" algn="just">
              <a:buFont typeface="Wingdings" pitchFamily="2" charset="2"/>
              <a:buChar char="§"/>
            </a:pPr>
            <a:r>
              <a:rPr lang="el-GR" u="sng" dirty="0" smtClean="0"/>
              <a:t>Περιοχές της πρώην Ανατολικής Γερμανίας</a:t>
            </a:r>
          </a:p>
          <a:p>
            <a:pPr lvl="1" algn="just">
              <a:buFont typeface="Wingdings" pitchFamily="2" charset="2"/>
              <a:buChar char="§"/>
            </a:pPr>
            <a:r>
              <a:rPr lang="el-GR" u="sng" dirty="0" smtClean="0"/>
              <a:t>Βιομηχανικές περιοχές </a:t>
            </a:r>
          </a:p>
          <a:p>
            <a:pPr lvl="2" algn="just">
              <a:buFont typeface="Arial" pitchFamily="34" charset="0"/>
              <a:buChar char="•"/>
            </a:pPr>
            <a:r>
              <a:rPr lang="el-GR" sz="1600" b="1" i="1" dirty="0" smtClean="0">
                <a:solidFill>
                  <a:schemeClr val="bg1"/>
                </a:solidFill>
              </a:rPr>
              <a:t>στη ζώνη του Ρήνου και </a:t>
            </a:r>
          </a:p>
          <a:p>
            <a:pPr lvl="2" algn="just">
              <a:buFont typeface="Arial" pitchFamily="34" charset="0"/>
              <a:buChar char="•"/>
            </a:pPr>
            <a:r>
              <a:rPr lang="el-GR" sz="1600" b="1" i="1" dirty="0" smtClean="0">
                <a:solidFill>
                  <a:schemeClr val="bg1"/>
                </a:solidFill>
              </a:rPr>
              <a:t>στο βόρειο κομμάτι της χώρας</a:t>
            </a:r>
          </a:p>
          <a:p>
            <a:pPr algn="just"/>
            <a:endParaRPr lang="en-US" dirty="0"/>
          </a:p>
        </p:txBody>
      </p:sp>
      <p:sp>
        <p:nvSpPr>
          <p:cNvPr id="8" name="7 - Έλλειψη"/>
          <p:cNvSpPr/>
          <p:nvPr/>
        </p:nvSpPr>
        <p:spPr>
          <a:xfrm rot="1860000">
            <a:off x="1944122" y="2419881"/>
            <a:ext cx="1828800" cy="2585810"/>
          </a:xfrm>
          <a:prstGeom prst="ellipse">
            <a:avLst/>
          </a:prstGeom>
          <a:solidFill>
            <a:srgbClr val="0070C0">
              <a:alpha val="24000"/>
            </a:srgb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9984A-FC7B-45B2-83B5-42ABF475702E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3 - TextBox"/>
          <p:cNvSpPr txBox="1"/>
          <p:nvPr/>
        </p:nvSpPr>
        <p:spPr>
          <a:xfrm>
            <a:off x="304800" y="152400"/>
            <a:ext cx="8610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Το φαινόμενο της αστικής </a:t>
            </a:r>
            <a:r>
              <a:rPr lang="el-GR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συρρίκνωσης στη Γερμανία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Dresden</a:t>
            </a:r>
            <a:endParaRPr lang="el-GR" sz="2400" b="1" u="sng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4 - Ορθογώνιο"/>
          <p:cNvSpPr/>
          <p:nvPr/>
        </p:nvSpPr>
        <p:spPr>
          <a:xfrm>
            <a:off x="457200" y="1230630"/>
            <a:ext cx="8229600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latin typeface="Constantia" pitchFamily="18" charset="0"/>
              </a:rPr>
              <a:t>H </a:t>
            </a:r>
            <a:r>
              <a:rPr lang="el-GR" dirty="0" smtClean="0">
                <a:latin typeface="Constantia" pitchFamily="18" charset="0"/>
              </a:rPr>
              <a:t>στροφή από μια </a:t>
            </a:r>
            <a:r>
              <a:rPr lang="el-GR" b="1" dirty="0" smtClean="0">
                <a:solidFill>
                  <a:srgbClr val="FFC000"/>
                </a:solidFill>
                <a:latin typeface="Constantia" pitchFamily="18" charset="0"/>
              </a:rPr>
              <a:t>κεντρικά ελεγχόμενη οικονομία</a:t>
            </a:r>
            <a:r>
              <a:rPr lang="el-GR" dirty="0" smtClean="0">
                <a:latin typeface="Constantia" pitchFamily="18" charset="0"/>
              </a:rPr>
              <a:t> σε </a:t>
            </a:r>
            <a:r>
              <a:rPr lang="el-GR" b="1" dirty="0" smtClean="0">
                <a:solidFill>
                  <a:srgbClr val="FFC000"/>
                </a:solidFill>
                <a:latin typeface="Constantia" pitchFamily="18" charset="0"/>
              </a:rPr>
              <a:t>ελεύθερη οικονομία αγοράς</a:t>
            </a:r>
            <a:r>
              <a:rPr lang="el-GR" dirty="0" smtClean="0">
                <a:latin typeface="Constantia" pitchFamily="18" charset="0"/>
              </a:rPr>
              <a:t>,</a:t>
            </a:r>
            <a:r>
              <a:rPr lang="en-US" dirty="0" smtClean="0">
                <a:latin typeface="Constantia" pitchFamily="18" charset="0"/>
              </a:rPr>
              <a:t> </a:t>
            </a:r>
            <a:r>
              <a:rPr lang="el-GR" dirty="0" smtClean="0">
                <a:latin typeface="Constantia" pitchFamily="18" charset="0"/>
              </a:rPr>
              <a:t>προκάλεσε </a:t>
            </a:r>
            <a:r>
              <a:rPr lang="el-GR" dirty="0" smtClean="0">
                <a:solidFill>
                  <a:schemeClr val="bg1"/>
                </a:solidFill>
                <a:latin typeface="Constantia" pitchFamily="18" charset="0"/>
              </a:rPr>
              <a:t>μεγάλη οικονομική παρακμή, μείωση της βιομηχανικής παραγωγής και μεγάλα ποσοστά ανεργίας.</a:t>
            </a:r>
          </a:p>
          <a:p>
            <a:pPr algn="just"/>
            <a:r>
              <a:rPr lang="el-GR" dirty="0" smtClean="0">
                <a:latin typeface="Constantia" pitchFamily="18" charset="0"/>
              </a:rPr>
              <a:t>Η πόλη έχασε </a:t>
            </a:r>
            <a:r>
              <a:rPr lang="el-GR" u="sng" dirty="0" smtClean="0">
                <a:latin typeface="Constantia" pitchFamily="18" charset="0"/>
              </a:rPr>
              <a:t>60.000 κατοίκους</a:t>
            </a:r>
            <a:r>
              <a:rPr lang="el-GR" dirty="0" smtClean="0">
                <a:latin typeface="Constantia" pitchFamily="18" charset="0"/>
              </a:rPr>
              <a:t> (από τους 500.000) κατά τη δεκαετία 1989-1999 λόγω:</a:t>
            </a:r>
          </a:p>
          <a:p>
            <a:pPr lvl="1" algn="just">
              <a:buFont typeface="Wingdings" pitchFamily="2" charset="2"/>
              <a:buChar char="§"/>
            </a:pPr>
            <a:r>
              <a:rPr lang="el-GR" sz="1600" b="1" i="1" dirty="0" smtClean="0">
                <a:solidFill>
                  <a:schemeClr val="bg1"/>
                </a:solidFill>
                <a:latin typeface="Constantia" pitchFamily="18" charset="0"/>
              </a:rPr>
              <a:t>Μετανάστευσης</a:t>
            </a:r>
          </a:p>
          <a:p>
            <a:pPr lvl="1" algn="just">
              <a:buFont typeface="Wingdings" pitchFamily="2" charset="2"/>
              <a:buChar char="§"/>
            </a:pPr>
            <a:r>
              <a:rPr lang="el-GR" sz="1600" b="1" i="1" dirty="0" smtClean="0">
                <a:solidFill>
                  <a:schemeClr val="bg1"/>
                </a:solidFill>
                <a:latin typeface="Constantia" pitchFamily="18" charset="0"/>
              </a:rPr>
              <a:t>Υπογεννητικότητας.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529" y="3276600"/>
            <a:ext cx="467607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- Ορθογώνιο"/>
          <p:cNvSpPr/>
          <p:nvPr/>
        </p:nvSpPr>
        <p:spPr>
          <a:xfrm>
            <a:off x="4953000" y="4876800"/>
            <a:ext cx="3886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smtClean="0">
                <a:solidFill>
                  <a:srgbClr val="FFC000"/>
                </a:solidFill>
                <a:latin typeface="Constantia" pitchFamily="18" charset="0"/>
              </a:rPr>
              <a:t>2001-2008</a:t>
            </a:r>
          </a:p>
          <a:p>
            <a:pPr algn="just"/>
            <a:r>
              <a:rPr lang="el-GR" dirty="0" smtClean="0">
                <a:latin typeface="Constantia" pitchFamily="18" charset="0"/>
              </a:rPr>
              <a:t>Η πόλη παρουσιάζει  </a:t>
            </a:r>
            <a:r>
              <a:rPr lang="el-GR" b="1" dirty="0" smtClean="0">
                <a:solidFill>
                  <a:schemeClr val="bg1"/>
                </a:solidFill>
                <a:latin typeface="Constantia" pitchFamily="18" charset="0"/>
              </a:rPr>
              <a:t>αύξηση   του πληθυσμού της κατά 25.000 κατοίκους.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7 - Ορθογώνιο"/>
          <p:cNvSpPr/>
          <p:nvPr/>
        </p:nvSpPr>
        <p:spPr>
          <a:xfrm>
            <a:off x="5029200" y="3276600"/>
            <a:ext cx="381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smtClean="0">
                <a:solidFill>
                  <a:srgbClr val="FFC000"/>
                </a:solidFill>
                <a:latin typeface="Constantia" pitchFamily="18" charset="0"/>
              </a:rPr>
              <a:t>Αποτέλεσμα: </a:t>
            </a:r>
          </a:p>
          <a:p>
            <a:pPr algn="just"/>
            <a:r>
              <a:rPr lang="el-GR" dirty="0" err="1" smtClean="0">
                <a:latin typeface="Constantia" pitchFamily="18" charset="0"/>
              </a:rPr>
              <a:t>υπερπληθώρα</a:t>
            </a:r>
            <a:r>
              <a:rPr lang="el-GR" dirty="0" smtClean="0">
                <a:latin typeface="Constantia" pitchFamily="18" charset="0"/>
              </a:rPr>
              <a:t> υποδομών, πολλά κενά και εγκαταλελειμμένα κτίρια κατοικιών και γραφείων.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9984A-FC7B-45B2-83B5-42ABF475702E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3" name="2 - TextBox"/>
          <p:cNvSpPr txBox="1"/>
          <p:nvPr/>
        </p:nvSpPr>
        <p:spPr>
          <a:xfrm>
            <a:off x="304800" y="152400"/>
            <a:ext cx="8610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Το φαινόμενο της αστικής </a:t>
            </a:r>
            <a:r>
              <a:rPr lang="el-GR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συρρίκνωσης στη Γερμανία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Dresden</a:t>
            </a:r>
            <a:endParaRPr lang="el-GR" sz="2400" b="1" u="sng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457200" y="1230630"/>
            <a:ext cx="8229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u="sng" dirty="0" smtClean="0">
                <a:latin typeface="Constantia" pitchFamily="18" charset="0"/>
              </a:rPr>
              <a:t>Πολιτικές αναζωογόνησης</a:t>
            </a:r>
          </a:p>
          <a:p>
            <a:pPr algn="just"/>
            <a:endParaRPr lang="el-GR" dirty="0" smtClean="0">
              <a:latin typeface="Constantia" pitchFamily="18" charset="0"/>
            </a:endParaRPr>
          </a:p>
          <a:p>
            <a:pPr algn="just"/>
            <a:r>
              <a:rPr lang="el-GR" dirty="0" smtClean="0">
                <a:latin typeface="Constantia" pitchFamily="18" charset="0"/>
              </a:rPr>
              <a:t>Εφαρμόστηκαν διαφορετικές στρατηγικές για την αναζωογόνηση της πόλης και αυτό που αποκαλύφθηκε ήταν ότι:</a:t>
            </a:r>
          </a:p>
          <a:p>
            <a:pPr algn="ctr"/>
            <a:r>
              <a:rPr lang="el-GR" b="1" i="1" dirty="0" smtClean="0">
                <a:solidFill>
                  <a:srgbClr val="FFC000"/>
                </a:solidFill>
                <a:latin typeface="Constantia" pitchFamily="18" charset="0"/>
              </a:rPr>
              <a:t>Η στρατηγική ευκαμψία είναι πιο σημαντική από την ίδια τη στρατηγική. </a:t>
            </a:r>
          </a:p>
        </p:txBody>
      </p:sp>
      <p:sp>
        <p:nvSpPr>
          <p:cNvPr id="5" name="4 - Ορθογώνιο"/>
          <p:cNvSpPr/>
          <p:nvPr/>
        </p:nvSpPr>
        <p:spPr>
          <a:xfrm>
            <a:off x="381000" y="2971800"/>
            <a:ext cx="8305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u="sng" dirty="0" smtClean="0">
                <a:latin typeface="Constantia" pitchFamily="18" charset="0"/>
              </a:rPr>
              <a:t>Α’ ΦΑΣΗ (1990-1995)</a:t>
            </a:r>
          </a:p>
          <a:p>
            <a:pPr algn="ctr"/>
            <a:r>
              <a:rPr lang="el-GR" b="1" u="sng" dirty="0" smtClean="0">
                <a:solidFill>
                  <a:schemeClr val="bg1"/>
                </a:solidFill>
                <a:latin typeface="Constantia" pitchFamily="18" charset="0"/>
              </a:rPr>
              <a:t>Αγνοώντας τη συρρίκνωση-επιδιώκοντας ανάπτυξη</a:t>
            </a:r>
          </a:p>
          <a:p>
            <a:pPr algn="just"/>
            <a:r>
              <a:rPr lang="el-GR" b="1" u="sng" dirty="0" smtClean="0">
                <a:solidFill>
                  <a:srgbClr val="FFC000"/>
                </a:solidFill>
                <a:latin typeface="Constantia" pitchFamily="18" charset="0"/>
              </a:rPr>
              <a:t> </a:t>
            </a:r>
          </a:p>
        </p:txBody>
      </p:sp>
      <p:sp>
        <p:nvSpPr>
          <p:cNvPr id="6" name="5 - Ορθογώνιο"/>
          <p:cNvSpPr/>
          <p:nvPr/>
        </p:nvSpPr>
        <p:spPr>
          <a:xfrm>
            <a:off x="609600" y="3733800"/>
            <a:ext cx="78486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dirty="0" smtClean="0">
                <a:latin typeface="Constantia" pitchFamily="18" charset="0"/>
              </a:rPr>
              <a:t>Στη φάση αυτή δόθηκε έμφαση </a:t>
            </a:r>
          </a:p>
          <a:p>
            <a:pPr marL="342900" indent="-342900" algn="just">
              <a:buAutoNum type="arabicPeriod"/>
            </a:pPr>
            <a:r>
              <a:rPr lang="el-GR" dirty="0" smtClean="0">
                <a:solidFill>
                  <a:srgbClr val="FFC000"/>
                </a:solidFill>
                <a:latin typeface="Constantia" pitchFamily="18" charset="0"/>
              </a:rPr>
              <a:t>Στην αναβίωση του ιστορικού κέντρου </a:t>
            </a:r>
            <a:r>
              <a:rPr lang="el-GR" dirty="0" smtClean="0">
                <a:latin typeface="Constantia" pitchFamily="18" charset="0"/>
              </a:rPr>
              <a:t>της πόλης, με τα κτίσματα μπαρόκ, μεγάλο τμήμα του οποίου καταστράφηκε στο τέλος του Β’ Παγκόσμιου Πολέμου.</a:t>
            </a:r>
          </a:p>
          <a:p>
            <a:pPr marL="342900" indent="-342900" algn="just"/>
            <a:r>
              <a:rPr lang="el-GR" dirty="0" smtClean="0">
                <a:solidFill>
                  <a:srgbClr val="FFC000"/>
                </a:solidFill>
                <a:latin typeface="Constantia" pitchFamily="18" charset="0"/>
              </a:rPr>
              <a:t>2. στην προστασία και διατήρηση των ιστορικών γειτονιών </a:t>
            </a:r>
            <a:r>
              <a:rPr lang="el-GR" dirty="0" smtClean="0">
                <a:latin typeface="Constantia" pitchFamily="18" charset="0"/>
              </a:rPr>
              <a:t>γύρω από το ιστορικό κέντρο.</a:t>
            </a:r>
          </a:p>
          <a:p>
            <a:pPr marL="342900" indent="-342900" algn="just"/>
            <a:endParaRPr lang="el-GR" dirty="0" smtClean="0">
              <a:latin typeface="Constantia" pitchFamily="18" charset="0"/>
            </a:endParaRPr>
          </a:p>
          <a:p>
            <a:pPr marL="342900" indent="-342900" algn="just"/>
            <a:r>
              <a:rPr lang="el-GR" dirty="0" smtClean="0">
                <a:latin typeface="Constantia" pitchFamily="18" charset="0"/>
              </a:rPr>
              <a:t>Η στρατηγική αυτή είχε στόχο </a:t>
            </a:r>
            <a:r>
              <a:rPr lang="el-GR" dirty="0" smtClean="0">
                <a:solidFill>
                  <a:schemeClr val="bg1"/>
                </a:solidFill>
                <a:latin typeface="Constantia" pitchFamily="18" charset="0"/>
              </a:rPr>
              <a:t>την κατασκευή 50.000 νέων κατοικιών, 1729 στρεμμάτων εμπορικών χρήσεων και πάνω από 32 εκατομμύρια </a:t>
            </a:r>
            <a:r>
              <a:rPr lang="el-GR" dirty="0" err="1" smtClean="0">
                <a:solidFill>
                  <a:schemeClr val="bg1"/>
                </a:solidFill>
                <a:latin typeface="Constantia" pitchFamily="18" charset="0"/>
              </a:rPr>
              <a:t>τ.μ</a:t>
            </a:r>
            <a:r>
              <a:rPr lang="el-GR" dirty="0" smtClean="0">
                <a:solidFill>
                  <a:schemeClr val="bg1"/>
                </a:solidFill>
                <a:latin typeface="Constantia" pitchFamily="18" charset="0"/>
              </a:rPr>
              <a:t>. γραφείων.</a:t>
            </a:r>
          </a:p>
          <a:p>
            <a:pPr marL="342900" indent="-342900" algn="just">
              <a:buAutoNum type="arabicPeriod"/>
            </a:pPr>
            <a:endParaRPr lang="el-GR" dirty="0" smtClean="0">
              <a:latin typeface="Constantia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9984A-FC7B-45B2-83B5-42ABF475702E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3" name="2 - TextBox"/>
          <p:cNvSpPr txBox="1"/>
          <p:nvPr/>
        </p:nvSpPr>
        <p:spPr>
          <a:xfrm>
            <a:off x="304800" y="152400"/>
            <a:ext cx="8610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Το φαινόμενο της αστικής </a:t>
            </a:r>
            <a:r>
              <a:rPr lang="el-GR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συρρίκνωσης στη Γερμανία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Dresden</a:t>
            </a:r>
            <a:endParaRPr lang="el-GR" sz="2400" b="1" u="sng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457200" y="1066800"/>
            <a:ext cx="82296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u="sng" dirty="0" smtClean="0">
                <a:latin typeface="Constantia" pitchFamily="18" charset="0"/>
              </a:rPr>
              <a:t>Β’ ΦΑΣΗ (1996-2001)</a:t>
            </a:r>
          </a:p>
          <a:p>
            <a:pPr algn="ctr"/>
            <a:r>
              <a:rPr lang="en-US" b="1" u="sng" dirty="0" smtClean="0">
                <a:solidFill>
                  <a:schemeClr val="bg1"/>
                </a:solidFill>
                <a:latin typeface="Constantia" pitchFamily="18" charset="0"/>
              </a:rPr>
              <a:t>Urban Restructuring</a:t>
            </a:r>
            <a:endParaRPr lang="el-GR" b="1" u="sng" dirty="0" smtClean="0">
              <a:solidFill>
                <a:schemeClr val="bg1"/>
              </a:solidFill>
              <a:latin typeface="Constantia" pitchFamily="18" charset="0"/>
            </a:endParaRPr>
          </a:p>
          <a:p>
            <a:pPr algn="just"/>
            <a:r>
              <a:rPr lang="el-GR" b="1" u="sng" dirty="0" smtClean="0">
                <a:solidFill>
                  <a:srgbClr val="FFC000"/>
                </a:solidFill>
                <a:latin typeface="Constantia" pitchFamily="18" charset="0"/>
              </a:rPr>
              <a:t> </a:t>
            </a:r>
          </a:p>
          <a:p>
            <a:pPr algn="just"/>
            <a:r>
              <a:rPr lang="el-GR" dirty="0" smtClean="0">
                <a:latin typeface="Constantia" pitchFamily="18" charset="0"/>
              </a:rPr>
              <a:t>Η πόλη την </a:t>
            </a:r>
            <a:r>
              <a:rPr lang="el-GR" b="1" dirty="0" smtClean="0">
                <a:solidFill>
                  <a:srgbClr val="FFC000"/>
                </a:solidFill>
                <a:latin typeface="Constantia" pitchFamily="18" charset="0"/>
              </a:rPr>
              <a:t>περίοδο 1991-1996 </a:t>
            </a:r>
            <a:r>
              <a:rPr lang="el-GR" dirty="0" smtClean="0">
                <a:latin typeface="Constantia" pitchFamily="18" charset="0"/>
              </a:rPr>
              <a:t>έχασε άλλους </a:t>
            </a:r>
            <a:r>
              <a:rPr lang="el-GR" b="1" dirty="0" smtClean="0">
                <a:solidFill>
                  <a:srgbClr val="FFC000"/>
                </a:solidFill>
                <a:latin typeface="Constantia" pitchFamily="18" charset="0"/>
              </a:rPr>
              <a:t>19.000 κατοίκους</a:t>
            </a:r>
            <a:r>
              <a:rPr lang="el-GR" dirty="0" smtClean="0">
                <a:latin typeface="Constantia" pitchFamily="18" charset="0"/>
              </a:rPr>
              <a:t>, επομένως, η στρατηγική που βασιζόταν σε προσπάθειες ανάπτυξης έπρεπε να αλλάξει. </a:t>
            </a:r>
          </a:p>
          <a:p>
            <a:pPr algn="just"/>
            <a:r>
              <a:rPr lang="el-GR" dirty="0" smtClean="0">
                <a:latin typeface="Constantia" pitchFamily="18" charset="0"/>
              </a:rPr>
              <a:t>Η περίοδος αυτή χαρακτηρίζεται από </a:t>
            </a:r>
            <a:r>
              <a:rPr lang="el-GR" u="sng" dirty="0" smtClean="0">
                <a:latin typeface="Constantia" pitchFamily="18" charset="0"/>
              </a:rPr>
              <a:t>διεθνείς διαγωνισμούς για επεμβάσεις αστικού σχεδιασμού, αλλά και για την κατασκευή διακεκριμένων κτιρίων και την προσπάθεια για τη βελτίωση του αστικού περιβάλλοντος.</a:t>
            </a:r>
          </a:p>
          <a:p>
            <a:pPr algn="just"/>
            <a:endParaRPr lang="el-GR" dirty="0" smtClean="0">
              <a:latin typeface="Constantia" pitchFamily="18" charset="0"/>
            </a:endParaRPr>
          </a:p>
          <a:p>
            <a:pPr algn="just"/>
            <a:r>
              <a:rPr lang="el-GR" dirty="0" smtClean="0">
                <a:latin typeface="Constantia" pitchFamily="18" charset="0"/>
              </a:rPr>
              <a:t>Κατά την περίοδο αυτή:</a:t>
            </a:r>
          </a:p>
          <a:p>
            <a:pPr lvl="1" algn="just">
              <a:buFont typeface="Wingdings" pitchFamily="2" charset="2"/>
              <a:buChar char="§"/>
            </a:pPr>
            <a:r>
              <a:rPr lang="el-GR" sz="1600" b="1" i="1" dirty="0" smtClean="0">
                <a:solidFill>
                  <a:schemeClr val="bg1"/>
                </a:solidFill>
                <a:latin typeface="Constantia" pitchFamily="18" charset="0"/>
              </a:rPr>
              <a:t>Ανασχεδιάστηκε  και ανακατασκευάστηκε το κέντρο της πόλης,</a:t>
            </a:r>
          </a:p>
          <a:p>
            <a:pPr lvl="1" algn="just">
              <a:buFont typeface="Wingdings" pitchFamily="2" charset="2"/>
              <a:buChar char="§"/>
            </a:pPr>
            <a:r>
              <a:rPr lang="el-GR" sz="1600" b="1" i="1" dirty="0" smtClean="0">
                <a:solidFill>
                  <a:schemeClr val="bg1"/>
                </a:solidFill>
                <a:latin typeface="Constantia" pitchFamily="18" charset="0"/>
              </a:rPr>
              <a:t>Κατοικήθηκαν και πάλι οι ιστορικές γειτονιές που ανακατασκευάστηκαν την προηγούμενη περίοδο,</a:t>
            </a:r>
          </a:p>
          <a:p>
            <a:pPr lvl="1" algn="just">
              <a:buFont typeface="Wingdings" pitchFamily="2" charset="2"/>
              <a:buChar char="§"/>
            </a:pPr>
            <a:r>
              <a:rPr lang="el-GR" sz="1600" b="1" i="1" dirty="0" smtClean="0">
                <a:solidFill>
                  <a:schemeClr val="bg1"/>
                </a:solidFill>
                <a:latin typeface="Constantia" pitchFamily="18" charset="0"/>
              </a:rPr>
              <a:t>Δόθηκε έμφαση στην αποκατάσταση κτιριακών συγκροτημάτων κατοικιών των δεκαετιών ‘70 και ‘80, που παρουσίαζαν μεγάλη παρακμή,</a:t>
            </a:r>
          </a:p>
          <a:p>
            <a:pPr lvl="1" algn="just">
              <a:buFont typeface="Wingdings" pitchFamily="2" charset="2"/>
              <a:buChar char="§"/>
            </a:pPr>
            <a:r>
              <a:rPr lang="el-GR" sz="1600" b="1" i="1" dirty="0" smtClean="0">
                <a:solidFill>
                  <a:schemeClr val="bg1"/>
                </a:solidFill>
                <a:latin typeface="Constantia" pitchFamily="18" charset="0"/>
              </a:rPr>
              <a:t>Έγιναν πολλές κατεδαφίσεις εγκαταλελειμμένων κτιρίων με στόχο τη βελτίωση του αστικού περιβάλλοντος.</a:t>
            </a:r>
            <a:r>
              <a:rPr lang="el-GR" dirty="0" smtClean="0">
                <a:latin typeface="Constantia" pitchFamily="18" charset="0"/>
              </a:rPr>
              <a:t> </a:t>
            </a:r>
          </a:p>
          <a:p>
            <a:pPr algn="just"/>
            <a:endParaRPr lang="el-GR" dirty="0" smtClean="0">
              <a:latin typeface="Constantia" pitchFamily="18" charset="0"/>
            </a:endParaRPr>
          </a:p>
          <a:p>
            <a:pPr algn="just"/>
            <a:r>
              <a:rPr lang="el-GR" dirty="0" smtClean="0">
                <a:latin typeface="Constantia" pitchFamily="18" charset="0"/>
              </a:rPr>
              <a:t>Το στρατηγικό σχέδιο 2001 «</a:t>
            </a:r>
            <a:r>
              <a:rPr lang="en-US" dirty="0" smtClean="0">
                <a:latin typeface="Constantia" pitchFamily="18" charset="0"/>
              </a:rPr>
              <a:t>Integrated City Development Concept” </a:t>
            </a:r>
            <a:r>
              <a:rPr lang="el-GR" dirty="0" smtClean="0">
                <a:latin typeface="Constantia" pitchFamily="18" charset="0"/>
              </a:rPr>
              <a:t>δεν είχε πλέον στόχο την ανάπτυξη, αλλά έδινε έμφαση σε ένα μοντέλο συμπαγούς πόλης, με ελκυστικό κέντρο, μειωμένη έκταση και σταθερό πληθυσμό. </a:t>
            </a:r>
          </a:p>
          <a:p>
            <a:pPr algn="just"/>
            <a:endParaRPr lang="el-GR" dirty="0" smtClean="0">
              <a:latin typeface="Constantia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9984A-FC7B-45B2-83B5-42ABF475702E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4 - TextBox"/>
          <p:cNvSpPr txBox="1"/>
          <p:nvPr/>
        </p:nvSpPr>
        <p:spPr>
          <a:xfrm>
            <a:off x="304800" y="152400"/>
            <a:ext cx="8610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Το φαινόμενο της αστικής </a:t>
            </a:r>
            <a:r>
              <a:rPr lang="el-GR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συρρίκνωσης στη Γερμανία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Dresden</a:t>
            </a:r>
            <a:endParaRPr lang="el-GR" sz="2400" b="1" u="sng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95400"/>
            <a:ext cx="3429000" cy="236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86200"/>
            <a:ext cx="3419475" cy="256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- Ορθογώνιο"/>
          <p:cNvSpPr/>
          <p:nvPr/>
        </p:nvSpPr>
        <p:spPr>
          <a:xfrm>
            <a:off x="3962400" y="1353741"/>
            <a:ext cx="48006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dirty="0" smtClean="0">
                <a:latin typeface="Constantia" pitchFamily="18" charset="0"/>
              </a:rPr>
              <a:t>Την περίοδο αυτή </a:t>
            </a:r>
          </a:p>
          <a:p>
            <a:pPr lvl="1" algn="just">
              <a:buFont typeface="Wingdings" pitchFamily="2" charset="2"/>
              <a:buChar char="§"/>
            </a:pPr>
            <a:r>
              <a:rPr lang="el-GR" sz="1600" b="1" i="1" dirty="0" smtClean="0">
                <a:solidFill>
                  <a:schemeClr val="bg1"/>
                </a:solidFill>
                <a:latin typeface="Constantia" pitchFamily="18" charset="0"/>
              </a:rPr>
              <a:t>έγινε αποκατάσταση του ιστορικού κέντρου (π.χ. </a:t>
            </a:r>
            <a:r>
              <a:rPr lang="en-US" sz="1600" b="1" i="1" dirty="0" err="1" smtClean="0">
                <a:solidFill>
                  <a:schemeClr val="bg1"/>
                </a:solidFill>
                <a:latin typeface="Constantia" pitchFamily="18" charset="0"/>
              </a:rPr>
              <a:t>Neuer</a:t>
            </a:r>
            <a:r>
              <a:rPr lang="en-US" sz="1600" b="1" i="1" dirty="0" smtClean="0">
                <a:solidFill>
                  <a:schemeClr val="bg1"/>
                </a:solidFill>
                <a:latin typeface="Constantia" pitchFamily="18" charset="0"/>
              </a:rPr>
              <a:t> </a:t>
            </a:r>
            <a:r>
              <a:rPr lang="el-GR" sz="1600" b="1" i="1" dirty="0" smtClean="0">
                <a:solidFill>
                  <a:schemeClr val="bg1"/>
                </a:solidFill>
                <a:latin typeface="Constantia" pitchFamily="18" charset="0"/>
              </a:rPr>
              <a:t>Μ</a:t>
            </a:r>
            <a:r>
              <a:rPr lang="en-US" sz="1600" b="1" i="1" dirty="0" err="1" smtClean="0">
                <a:solidFill>
                  <a:schemeClr val="bg1"/>
                </a:solidFill>
                <a:latin typeface="Constantia" pitchFamily="18" charset="0"/>
              </a:rPr>
              <a:t>arkt</a:t>
            </a:r>
            <a:r>
              <a:rPr lang="el-GR" sz="1600" b="1" i="1" dirty="0" smtClean="0">
                <a:solidFill>
                  <a:schemeClr val="bg1"/>
                </a:solidFill>
                <a:latin typeface="Constantia" pitchFamily="18" charset="0"/>
              </a:rPr>
              <a:t>),</a:t>
            </a:r>
          </a:p>
          <a:p>
            <a:pPr lvl="1" algn="just">
              <a:buFont typeface="Wingdings" pitchFamily="2" charset="2"/>
              <a:buChar char="§"/>
            </a:pPr>
            <a:r>
              <a:rPr lang="el-GR" sz="1600" b="1" i="1" dirty="0" smtClean="0">
                <a:solidFill>
                  <a:schemeClr val="bg1"/>
                </a:solidFill>
                <a:latin typeface="Constantia" pitchFamily="18" charset="0"/>
              </a:rPr>
              <a:t>πολλά εγκαταλελειμμένα οικόπεδα μετατράπηκαν σε δημόσιους χώρους και κυρίως σε χώρους πρασίνου.</a:t>
            </a:r>
          </a:p>
          <a:p>
            <a:pPr lvl="1" algn="just">
              <a:buFont typeface="Wingdings" pitchFamily="2" charset="2"/>
              <a:buChar char="§"/>
            </a:pPr>
            <a:r>
              <a:rPr lang="el-GR" sz="1600" b="1" i="1" dirty="0" smtClean="0">
                <a:solidFill>
                  <a:schemeClr val="bg1"/>
                </a:solidFill>
                <a:latin typeface="Constantia" pitchFamily="18" charset="0"/>
              </a:rPr>
              <a:t>6.000 κτίρια κατοικιών κατεδαφίστηκαν.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314700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9984A-FC7B-45B2-83B5-42ABF475702E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3" name="2 - TextBox"/>
          <p:cNvSpPr txBox="1"/>
          <p:nvPr/>
        </p:nvSpPr>
        <p:spPr>
          <a:xfrm>
            <a:off x="304800" y="152400"/>
            <a:ext cx="8610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Το φαινόμενο της αστικής </a:t>
            </a:r>
            <a:r>
              <a:rPr lang="el-GR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συρρίκνωσης στη Γερμανία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Dresden</a:t>
            </a:r>
            <a:endParaRPr lang="el-GR" sz="2400" b="1" u="sng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457200" y="1066800"/>
            <a:ext cx="822960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u="sng" dirty="0" smtClean="0">
                <a:latin typeface="Constantia" pitchFamily="18" charset="0"/>
              </a:rPr>
              <a:t>Γ’ ΦΑΣΗ (2002)</a:t>
            </a:r>
          </a:p>
          <a:p>
            <a:pPr algn="ctr"/>
            <a:r>
              <a:rPr lang="el-GR" b="1" u="sng" dirty="0" err="1" smtClean="0">
                <a:solidFill>
                  <a:schemeClr val="bg1"/>
                </a:solidFill>
                <a:latin typeface="Constantia" pitchFamily="18" charset="0"/>
              </a:rPr>
              <a:t>Επαν</a:t>
            </a:r>
            <a:r>
              <a:rPr lang="el-GR" b="1" u="sng" dirty="0" smtClean="0">
                <a:solidFill>
                  <a:schemeClr val="bg1"/>
                </a:solidFill>
                <a:latin typeface="Constantia" pitchFamily="18" charset="0"/>
              </a:rPr>
              <a:t>-αστικοποίηση</a:t>
            </a:r>
          </a:p>
          <a:p>
            <a:pPr algn="just"/>
            <a:r>
              <a:rPr lang="el-GR" b="1" u="sng" dirty="0" smtClean="0">
                <a:solidFill>
                  <a:srgbClr val="FFC000"/>
                </a:solidFill>
                <a:latin typeface="Constantia" pitchFamily="18" charset="0"/>
              </a:rPr>
              <a:t> </a:t>
            </a:r>
          </a:p>
          <a:p>
            <a:pPr algn="just"/>
            <a:r>
              <a:rPr lang="el-GR" dirty="0" smtClean="0">
                <a:latin typeface="Constantia" pitchFamily="18" charset="0"/>
              </a:rPr>
              <a:t>Η </a:t>
            </a:r>
            <a:r>
              <a:rPr lang="el-GR" dirty="0" err="1" smtClean="0">
                <a:latin typeface="Constantia" pitchFamily="18" charset="0"/>
              </a:rPr>
              <a:t>προαστιοποίηση</a:t>
            </a:r>
            <a:r>
              <a:rPr lang="el-GR" dirty="0" smtClean="0">
                <a:latin typeface="Constantia" pitchFamily="18" charset="0"/>
              </a:rPr>
              <a:t> έχει πλέον αναχαιτιστεί και παρατηρείται επιστροφή στο κέντρο, με αύξηση του πληθυσμού της πόλης κατά 25.000.</a:t>
            </a:r>
          </a:p>
          <a:p>
            <a:pPr algn="just"/>
            <a:r>
              <a:rPr lang="el-GR" dirty="0" smtClean="0">
                <a:latin typeface="Constantia" pitchFamily="18" charset="0"/>
              </a:rPr>
              <a:t>Η πόλη κατάφερε να αναπτυχθεί,</a:t>
            </a:r>
            <a:r>
              <a:rPr lang="en-US" dirty="0" smtClean="0">
                <a:latin typeface="Constantia" pitchFamily="18" charset="0"/>
              </a:rPr>
              <a:t> </a:t>
            </a:r>
            <a:r>
              <a:rPr lang="el-GR" dirty="0" smtClean="0">
                <a:latin typeface="Constantia" pitchFamily="18" charset="0"/>
              </a:rPr>
              <a:t>δημιουργώντας: </a:t>
            </a:r>
          </a:p>
          <a:p>
            <a:pPr lvl="1" algn="just"/>
            <a:r>
              <a:rPr lang="el-GR" sz="1600" b="1" i="1" dirty="0" smtClean="0">
                <a:solidFill>
                  <a:schemeClr val="bg1"/>
                </a:solidFill>
                <a:latin typeface="Constantia" pitchFamily="18" charset="0"/>
              </a:rPr>
              <a:t>Α. μια νέα, ανταγωνιστική τοπική οικονομία, βασισμένη στον τομέα της τεχνολογίας και της ηλεκτρονικής -αποκαλείται </a:t>
            </a:r>
            <a:r>
              <a:rPr lang="en-US" sz="1600" b="1" i="1" dirty="0" smtClean="0">
                <a:solidFill>
                  <a:schemeClr val="bg1"/>
                </a:solidFill>
                <a:latin typeface="Constantia" pitchFamily="18" charset="0"/>
              </a:rPr>
              <a:t>Silicon Saxony</a:t>
            </a:r>
            <a:r>
              <a:rPr lang="el-GR" sz="1600" b="1" i="1" dirty="0" smtClean="0">
                <a:solidFill>
                  <a:schemeClr val="bg1"/>
                </a:solidFill>
                <a:latin typeface="Constantia" pitchFamily="18" charset="0"/>
              </a:rPr>
              <a:t>.</a:t>
            </a:r>
          </a:p>
          <a:p>
            <a:pPr lvl="1" algn="just"/>
            <a:r>
              <a:rPr lang="el-GR" sz="1600" b="1" i="1" dirty="0" smtClean="0">
                <a:solidFill>
                  <a:schemeClr val="bg1"/>
                </a:solidFill>
                <a:latin typeface="Constantia" pitchFamily="18" charset="0"/>
              </a:rPr>
              <a:t>Β. ένα ελκυστικό αστικό περιβάλλον, τόσο στο κέντρο, όσο και στις περιοχές κατοικίας. </a:t>
            </a:r>
          </a:p>
        </p:txBody>
      </p:sp>
      <p:pic>
        <p:nvPicPr>
          <p:cNvPr id="5122" name="Picture 2" descr="http://www.architravel.com/files/buldingsImages/bulding888/SLUB_Dresden_mai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2108" y="3880236"/>
            <a:ext cx="3555092" cy="2596764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3838575"/>
            <a:ext cx="35687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- TextBox"/>
          <p:cNvSpPr txBox="1"/>
          <p:nvPr/>
        </p:nvSpPr>
        <p:spPr>
          <a:xfrm>
            <a:off x="5181600" y="6519446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bg1"/>
                </a:solidFill>
              </a:rPr>
              <a:t>Cinema centre Coop </a:t>
            </a:r>
            <a:r>
              <a:rPr lang="en-US" sz="1400" b="1" i="1" dirty="0" err="1" smtClean="0">
                <a:solidFill>
                  <a:schemeClr val="bg1"/>
                </a:solidFill>
              </a:rPr>
              <a:t>Himmelb</a:t>
            </a:r>
            <a:r>
              <a:rPr lang="en-US" sz="1400" b="1" i="1" dirty="0" smtClean="0">
                <a:solidFill>
                  <a:schemeClr val="bg1"/>
                </a:solidFill>
              </a:rPr>
              <a:t>(l)au</a:t>
            </a:r>
            <a:endParaRPr lang="en-US" sz="1400" b="1" i="1" dirty="0">
              <a:solidFill>
                <a:schemeClr val="bg1"/>
              </a:solidFill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762000" y="6474023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bg1"/>
                </a:solidFill>
              </a:rPr>
              <a:t>Library – </a:t>
            </a:r>
            <a:r>
              <a:rPr lang="en-US" sz="1400" b="1" i="1" dirty="0" err="1" smtClean="0">
                <a:solidFill>
                  <a:schemeClr val="bg1"/>
                </a:solidFill>
              </a:rPr>
              <a:t>Ortner</a:t>
            </a:r>
            <a:r>
              <a:rPr lang="en-US" sz="1400" b="1" i="1" dirty="0" smtClean="0">
                <a:solidFill>
                  <a:schemeClr val="bg1"/>
                </a:solidFill>
              </a:rPr>
              <a:t> &amp; </a:t>
            </a:r>
            <a:r>
              <a:rPr lang="en-US" sz="1400" b="1" i="1" dirty="0" err="1" smtClean="0">
                <a:solidFill>
                  <a:schemeClr val="bg1"/>
                </a:solidFill>
              </a:rPr>
              <a:t>Ortner</a:t>
            </a:r>
            <a:endParaRPr lang="en-US" sz="14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 txBox="1">
            <a:spLocks/>
          </p:cNvSpPr>
          <p:nvPr/>
        </p:nvSpPr>
        <p:spPr>
          <a:xfrm>
            <a:off x="457200" y="1066800"/>
            <a:ext cx="5181600" cy="6248400"/>
          </a:xfrm>
          <a:prstGeom prst="rect">
            <a:avLst/>
          </a:prstGeom>
        </p:spPr>
        <p:txBody>
          <a:bodyPr/>
          <a:lstStyle/>
          <a:p>
            <a:pPr algn="just">
              <a:buFont typeface="Wingdings" pitchFamily="2" charset="2"/>
              <a:buChar char="§"/>
            </a:pPr>
            <a:r>
              <a:rPr lang="el-GR" b="1" dirty="0" smtClean="0">
                <a:latin typeface="Constantia" pitchFamily="18" charset="0"/>
              </a:rPr>
              <a:t>Οικονομική αναδιάρθρωση </a:t>
            </a:r>
          </a:p>
          <a:p>
            <a:pPr algn="just"/>
            <a:r>
              <a:rPr lang="el-GR" i="1" dirty="0" smtClean="0">
                <a:solidFill>
                  <a:schemeClr val="bg1"/>
                </a:solidFill>
                <a:latin typeface="Constantia" pitchFamily="18" charset="0"/>
              </a:rPr>
              <a:t>στροφή από μια κεντρικά ελεγχόμενη οικονομία σε ελεύθερη οικονομία αγοράς, όπως στις πρώην σοσιαλιστικές χώρες της ανατολικής Ευρώπης.</a:t>
            </a:r>
            <a:endParaRPr lang="el-GR" b="1" dirty="0" smtClean="0">
              <a:latin typeface="Constantia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el-GR" b="1" dirty="0">
              <a:latin typeface="Constantia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el-GR" b="1" dirty="0" err="1" smtClean="0">
                <a:latin typeface="Constantia" pitchFamily="18" charset="0"/>
              </a:rPr>
              <a:t>Προαστικοποίηση</a:t>
            </a:r>
            <a:endParaRPr lang="el-GR" b="1" dirty="0">
              <a:latin typeface="Constantia" pitchFamily="18" charset="0"/>
            </a:endParaRPr>
          </a:p>
          <a:p>
            <a:pPr algn="just"/>
            <a:r>
              <a:rPr lang="el-GR" i="1" dirty="0">
                <a:solidFill>
                  <a:schemeClr val="bg1"/>
                </a:solidFill>
                <a:latin typeface="Constantia" pitchFamily="18" charset="0"/>
              </a:rPr>
              <a:t>συρρίκνωση των αστικών κέντρων  </a:t>
            </a:r>
            <a:r>
              <a:rPr lang="el-GR" i="1" dirty="0" smtClean="0">
                <a:solidFill>
                  <a:schemeClr val="bg1"/>
                </a:solidFill>
                <a:latin typeface="Constantia" pitchFamily="18" charset="0"/>
              </a:rPr>
              <a:t>- φυγή </a:t>
            </a:r>
            <a:r>
              <a:rPr lang="el-GR" i="1" dirty="0">
                <a:solidFill>
                  <a:schemeClr val="bg1"/>
                </a:solidFill>
                <a:latin typeface="Constantia" pitchFamily="18" charset="0"/>
              </a:rPr>
              <a:t>κατοίκων και θέσεων εργασίας από τις κεντρικές περιοχές της πόλης στην περιφέρεια και στο </a:t>
            </a:r>
            <a:r>
              <a:rPr lang="el-GR" i="1" dirty="0" err="1">
                <a:solidFill>
                  <a:schemeClr val="bg1"/>
                </a:solidFill>
                <a:latin typeface="Constantia" pitchFamily="18" charset="0"/>
              </a:rPr>
              <a:t>εξωαστικό</a:t>
            </a:r>
            <a:r>
              <a:rPr lang="el-GR" i="1" dirty="0">
                <a:solidFill>
                  <a:schemeClr val="bg1"/>
                </a:solidFill>
                <a:latin typeface="Constantia" pitchFamily="18" charset="0"/>
              </a:rPr>
              <a:t> χώρο.</a:t>
            </a:r>
            <a:endParaRPr lang="en-US" i="1" dirty="0">
              <a:solidFill>
                <a:schemeClr val="bg1"/>
              </a:solidFill>
              <a:latin typeface="Constantia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el-GR" dirty="0">
              <a:solidFill>
                <a:srgbClr val="FDF69C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nstantia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el-GR" b="1" dirty="0">
                <a:latin typeface="Constantia" pitchFamily="18" charset="0"/>
              </a:rPr>
              <a:t>Αλλαγές στην οικονομική βάση-αποβιομηχάνιση</a:t>
            </a:r>
          </a:p>
          <a:p>
            <a:pPr algn="just"/>
            <a:r>
              <a:rPr lang="el-GR" i="1" dirty="0">
                <a:solidFill>
                  <a:schemeClr val="bg1"/>
                </a:solidFill>
                <a:latin typeface="Constantia" pitchFamily="18" charset="0"/>
              </a:rPr>
              <a:t>η αποβιομηχάνιση των περιοχών και προώθηση νέων  αστικών οικονομιών, όπως για παράδειγμα </a:t>
            </a:r>
            <a:r>
              <a:rPr lang="el-GR" i="1" dirty="0" smtClean="0">
                <a:solidFill>
                  <a:schemeClr val="bg1"/>
                </a:solidFill>
                <a:latin typeface="Constantia" pitchFamily="18" charset="0"/>
              </a:rPr>
              <a:t>οι νέες τεχνολογίες.</a:t>
            </a:r>
          </a:p>
          <a:p>
            <a:pPr algn="just"/>
            <a:endParaRPr lang="el-GR" i="1" dirty="0">
              <a:solidFill>
                <a:schemeClr val="bg1"/>
              </a:solidFill>
              <a:latin typeface="Constantia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el-GR" b="1" dirty="0" smtClean="0">
                <a:latin typeface="Constantia" pitchFamily="18" charset="0"/>
              </a:rPr>
              <a:t>Υπογεννητικότητα</a:t>
            </a:r>
            <a:endParaRPr lang="en-US" b="1" dirty="0">
              <a:latin typeface="Constantia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el-GR" dirty="0">
              <a:solidFill>
                <a:srgbClr val="FDF69C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nstantia" pitchFamily="18" charset="0"/>
            </a:endParaRPr>
          </a:p>
          <a:p>
            <a:pPr algn="just"/>
            <a:endParaRPr lang="el-GR" dirty="0">
              <a:solidFill>
                <a:srgbClr val="FDF69C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nstantia" pitchFamily="18" charset="0"/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304800" y="152400"/>
            <a:ext cx="8610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Το φαινόμενο της αστικής </a:t>
            </a:r>
            <a:r>
              <a:rPr lang="el-GR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συρρίκνωσης στην Ευρώπη</a:t>
            </a:r>
            <a:endParaRPr lang="en-US" sz="24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6400800" y="3276600"/>
            <a:ext cx="243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Περιοχές </a:t>
            </a:r>
          </a:p>
          <a:p>
            <a:pPr algn="ctr"/>
            <a:r>
              <a:rPr lang="el-GR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Μεγάλη Βρετανία</a:t>
            </a:r>
          </a:p>
          <a:p>
            <a:pPr algn="ctr"/>
            <a:r>
              <a:rPr lang="el-GR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Γαλλία</a:t>
            </a:r>
          </a:p>
          <a:p>
            <a:pPr algn="ctr"/>
            <a:r>
              <a:rPr lang="el-GR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Ισπανία</a:t>
            </a:r>
            <a:endParaRPr lang="en-US" sz="1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6096000" y="1361182"/>
            <a:ext cx="289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Χώρες ανατολικής Ευρώπης</a:t>
            </a:r>
          </a:p>
          <a:p>
            <a:pPr algn="ctr"/>
            <a:r>
              <a:rPr lang="el-GR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</a:t>
            </a:r>
            <a:r>
              <a:rPr lang="el-GR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ρώην ανατολική Γερμανία</a:t>
            </a:r>
          </a:p>
          <a:p>
            <a:pPr algn="ctr"/>
            <a:r>
              <a:rPr lang="el-GR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Πολωνία</a:t>
            </a:r>
          </a:p>
          <a:p>
            <a:pPr algn="ctr"/>
            <a:r>
              <a:rPr lang="el-GR" sz="16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Ρωσσία</a:t>
            </a:r>
            <a:endParaRPr lang="el-GR" sz="1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7 - Αριστερό άγκιστρο"/>
          <p:cNvSpPr/>
          <p:nvPr/>
        </p:nvSpPr>
        <p:spPr>
          <a:xfrm flipH="1">
            <a:off x="5791200" y="2667000"/>
            <a:ext cx="381000" cy="2590800"/>
          </a:xfrm>
          <a:prstGeom prst="lef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8 - Αριστερό άγκιστρο"/>
          <p:cNvSpPr/>
          <p:nvPr/>
        </p:nvSpPr>
        <p:spPr>
          <a:xfrm flipH="1">
            <a:off x="5791200" y="1295400"/>
            <a:ext cx="381000" cy="1219200"/>
          </a:xfrm>
          <a:prstGeom prst="lef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9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9984A-FC7B-45B2-83B5-42ABF475702E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1" name="10 - TextBox"/>
          <p:cNvSpPr txBox="1"/>
          <p:nvPr/>
        </p:nvSpPr>
        <p:spPr>
          <a:xfrm>
            <a:off x="6400800" y="5528846"/>
            <a:ext cx="243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Βόρεια Ευρώπη</a:t>
            </a:r>
            <a:endParaRPr lang="en-US" sz="1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9984A-FC7B-45B2-83B5-42ABF475702E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3" name="2 - TextBox"/>
          <p:cNvSpPr txBox="1"/>
          <p:nvPr/>
        </p:nvSpPr>
        <p:spPr>
          <a:xfrm>
            <a:off x="304800" y="152400"/>
            <a:ext cx="8610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Το φαινόμενο της αστικής </a:t>
            </a:r>
            <a:r>
              <a:rPr lang="el-GR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συρρίκνωσης στη Γερμανία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</a:t>
            </a:r>
            <a:r>
              <a:rPr lang="en-US" sz="24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Leipzig</a:t>
            </a:r>
            <a:endParaRPr lang="el-GR" sz="2400" b="1" u="sng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3429000" y="914400"/>
            <a:ext cx="5334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dirty="0" smtClean="0">
                <a:latin typeface="Constantia" pitchFamily="18" charset="0"/>
              </a:rPr>
              <a:t>Είναι μια </a:t>
            </a:r>
            <a:r>
              <a:rPr lang="el-GR" dirty="0" smtClean="0">
                <a:solidFill>
                  <a:srgbClr val="FFC000"/>
                </a:solidFill>
                <a:latin typeface="Constantia" pitchFamily="18" charset="0"/>
              </a:rPr>
              <a:t>μεσαίου μεγέθους πόλη</a:t>
            </a:r>
            <a:r>
              <a:rPr lang="el-GR" dirty="0" smtClean="0">
                <a:latin typeface="Constantia" pitchFamily="18" charset="0"/>
              </a:rPr>
              <a:t> – 493.000 κάτοικοι.</a:t>
            </a:r>
          </a:p>
          <a:p>
            <a:pPr algn="just"/>
            <a:r>
              <a:rPr lang="el-GR" dirty="0" smtClean="0">
                <a:latin typeface="Constantia" pitchFamily="18" charset="0"/>
              </a:rPr>
              <a:t>Μετά τη συνένωση με τη δυτική Γερμανία, παρουσίασε απώλειες σε πληθυσμό, </a:t>
            </a:r>
            <a:r>
              <a:rPr lang="el-GR" b="1" dirty="0" smtClean="0">
                <a:solidFill>
                  <a:srgbClr val="FFC000"/>
                </a:solidFill>
                <a:latin typeface="Constantia" pitchFamily="18" charset="0"/>
              </a:rPr>
              <a:t>γύρω στις 100.000.</a:t>
            </a:r>
          </a:p>
          <a:p>
            <a:pPr algn="just"/>
            <a:endParaRPr lang="el-GR" dirty="0" smtClean="0">
              <a:latin typeface="Constantia" pitchFamily="18" charset="0"/>
            </a:endParaRPr>
          </a:p>
          <a:p>
            <a:pPr algn="just"/>
            <a:r>
              <a:rPr lang="el-GR" dirty="0" smtClean="0">
                <a:latin typeface="Constantia" pitchFamily="18" charset="0"/>
              </a:rPr>
              <a:t>Η αστική συρρίκνωση παρατηρείται και </a:t>
            </a:r>
            <a:r>
              <a:rPr lang="el-GR" b="1" dirty="0" smtClean="0">
                <a:solidFill>
                  <a:srgbClr val="FFC000"/>
                </a:solidFill>
                <a:latin typeface="Constantia" pitchFamily="18" charset="0"/>
              </a:rPr>
              <a:t>πριν  το 1989</a:t>
            </a:r>
            <a:r>
              <a:rPr lang="el-GR" dirty="0" smtClean="0">
                <a:latin typeface="Constantia" pitchFamily="18" charset="0"/>
              </a:rPr>
              <a:t>, κυρίως </a:t>
            </a:r>
            <a:r>
              <a:rPr lang="el-GR" dirty="0" smtClean="0">
                <a:solidFill>
                  <a:schemeClr val="bg1"/>
                </a:solidFill>
                <a:latin typeface="Constantia" pitchFamily="18" charset="0"/>
              </a:rPr>
              <a:t>λόγω της </a:t>
            </a:r>
            <a:r>
              <a:rPr lang="el-GR" dirty="0" err="1" smtClean="0">
                <a:solidFill>
                  <a:schemeClr val="bg1"/>
                </a:solidFill>
                <a:latin typeface="Constantia" pitchFamily="18" charset="0"/>
              </a:rPr>
              <a:t>προαστιοποίησης</a:t>
            </a:r>
            <a:r>
              <a:rPr lang="el-GR" dirty="0" smtClean="0">
                <a:solidFill>
                  <a:schemeClr val="bg1"/>
                </a:solidFill>
                <a:latin typeface="Constantia" pitchFamily="18" charset="0"/>
              </a:rPr>
              <a:t> </a:t>
            </a:r>
            <a:r>
              <a:rPr lang="el-GR" dirty="0" smtClean="0">
                <a:latin typeface="Constantia" pitchFamily="18" charset="0"/>
              </a:rPr>
              <a:t>–μετακίνηση κατοίκων, επιχειρήσεων στην περιφέρεια.</a:t>
            </a:r>
          </a:p>
          <a:p>
            <a:pPr algn="just"/>
            <a:r>
              <a:rPr lang="el-GR" dirty="0" smtClean="0">
                <a:solidFill>
                  <a:srgbClr val="FFC000"/>
                </a:solidFill>
                <a:latin typeface="Constantia" pitchFamily="18" charset="0"/>
              </a:rPr>
              <a:t>Η αστική συρρίκνωση του κέντρου συμβάδιζε με την ανάπτυξη των προαστίων.</a:t>
            </a:r>
          </a:p>
          <a:p>
            <a:pPr algn="just"/>
            <a:endParaRPr lang="el-GR" dirty="0" smtClean="0">
              <a:latin typeface="Constantia" pitchFamily="18" charset="0"/>
            </a:endParaRPr>
          </a:p>
          <a:p>
            <a:pPr algn="just"/>
            <a:r>
              <a:rPr lang="el-GR" b="1" dirty="0" smtClean="0">
                <a:solidFill>
                  <a:srgbClr val="FFC000"/>
                </a:solidFill>
                <a:latin typeface="Constantia" pitchFamily="18" charset="0"/>
              </a:rPr>
              <a:t>Μετά το 1990, </a:t>
            </a:r>
            <a:r>
              <a:rPr lang="el-GR" dirty="0" smtClean="0">
                <a:latin typeface="Constantia" pitchFamily="18" charset="0"/>
              </a:rPr>
              <a:t>η αστική συρρίκνωση ενισχύθηκε, με </a:t>
            </a:r>
            <a:r>
              <a:rPr lang="el-GR" dirty="0" smtClean="0">
                <a:solidFill>
                  <a:schemeClr val="bg1"/>
                </a:solidFill>
                <a:latin typeface="Constantia" pitchFamily="18" charset="0"/>
              </a:rPr>
              <a:t>περαιτέρω μείωση του πληθυσμού κατά 20%, </a:t>
            </a:r>
            <a:r>
              <a:rPr lang="el-GR" dirty="0" smtClean="0">
                <a:latin typeface="Constantia" pitchFamily="18" charset="0"/>
              </a:rPr>
              <a:t>λόγω μετανάστευσης στις περιοχές της πρώην Δ. Γερμανίας.</a:t>
            </a:r>
          </a:p>
          <a:p>
            <a:pPr algn="just"/>
            <a:endParaRPr lang="el-GR" dirty="0" smtClean="0">
              <a:latin typeface="Constantia" pitchFamily="18" charset="0"/>
            </a:endParaRPr>
          </a:p>
          <a:p>
            <a:pPr algn="just"/>
            <a:r>
              <a:rPr lang="el-GR" dirty="0" smtClean="0">
                <a:latin typeface="Constantia" pitchFamily="18" charset="0"/>
              </a:rPr>
              <a:t>Την ίδια περίοδο </a:t>
            </a:r>
            <a:r>
              <a:rPr lang="el-GR" dirty="0" smtClean="0">
                <a:solidFill>
                  <a:srgbClr val="FFC000"/>
                </a:solidFill>
                <a:latin typeface="Constantia" pitchFamily="18" charset="0"/>
              </a:rPr>
              <a:t>μειώθηκαν οι θέσεις εργασίας στο βιομηχανικό τομέα κατά 90%.</a:t>
            </a:r>
          </a:p>
          <a:p>
            <a:pPr algn="just"/>
            <a:endParaRPr lang="el-GR" dirty="0" smtClean="0">
              <a:latin typeface="Constantia" pitchFamily="18" charset="0"/>
            </a:endParaRPr>
          </a:p>
          <a:p>
            <a:pPr algn="just"/>
            <a:r>
              <a:rPr lang="el-GR" dirty="0" smtClean="0">
                <a:solidFill>
                  <a:schemeClr val="bg1"/>
                </a:solidFill>
                <a:latin typeface="Constantia" pitchFamily="18" charset="0"/>
              </a:rPr>
              <a:t>Μέχρι το 2000, 17% των κατοικιών ερημώθηκαν.  </a:t>
            </a:r>
          </a:p>
          <a:p>
            <a:pPr algn="just"/>
            <a:endParaRPr lang="el-GR" dirty="0" smtClean="0">
              <a:latin typeface="Constantia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1" y="1073798"/>
            <a:ext cx="3200400" cy="253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913909"/>
            <a:ext cx="3233257" cy="2563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9984A-FC7B-45B2-83B5-42ABF475702E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3" name="2 - TextBox"/>
          <p:cNvSpPr txBox="1"/>
          <p:nvPr/>
        </p:nvSpPr>
        <p:spPr>
          <a:xfrm>
            <a:off x="304800" y="152400"/>
            <a:ext cx="8610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Το φαινόμενο της αστικής </a:t>
            </a:r>
            <a:r>
              <a:rPr lang="el-GR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συρρίκνωσης στη Γερμανία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Leipzig</a:t>
            </a:r>
            <a:endParaRPr lang="el-GR" sz="2400" b="1" u="sng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457200" y="1230630"/>
            <a:ext cx="822960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u="sng" dirty="0" smtClean="0">
                <a:latin typeface="Constantia" pitchFamily="18" charset="0"/>
              </a:rPr>
              <a:t>Πολιτικές αναζωογόνησης</a:t>
            </a:r>
          </a:p>
          <a:p>
            <a:pPr algn="just"/>
            <a:endParaRPr lang="el-GR" dirty="0" smtClean="0">
              <a:latin typeface="Constantia" pitchFamily="18" charset="0"/>
            </a:endParaRPr>
          </a:p>
          <a:p>
            <a:pPr algn="just"/>
            <a:r>
              <a:rPr lang="el-GR" dirty="0" smtClean="0">
                <a:latin typeface="Constantia" pitchFamily="18" charset="0"/>
              </a:rPr>
              <a:t>Από τις πρώτες προτεραιότητες των τοπικών αρχών ήταν :</a:t>
            </a:r>
          </a:p>
          <a:p>
            <a:pPr lvl="1" algn="just">
              <a:buFont typeface="Wingdings" pitchFamily="2" charset="2"/>
              <a:buChar char="§"/>
            </a:pPr>
            <a:r>
              <a:rPr lang="el-GR" sz="1600" b="1" i="1" dirty="0" smtClean="0">
                <a:solidFill>
                  <a:schemeClr val="bg1"/>
                </a:solidFill>
                <a:latin typeface="Constantia" pitchFamily="18" charset="0"/>
              </a:rPr>
              <a:t>Η αποκατάσταση του κέντρου, με τη συντήρηση των κτιρίων και των άλλων υποδομών, </a:t>
            </a:r>
          </a:p>
          <a:p>
            <a:pPr lvl="2" algn="just"/>
            <a:r>
              <a:rPr lang="el-GR" sz="1600" dirty="0" err="1" smtClean="0">
                <a:latin typeface="Constantia" pitchFamily="18" charset="0"/>
              </a:rPr>
              <a:t>π.χ</a:t>
            </a:r>
            <a:r>
              <a:rPr lang="el-GR" sz="1600" dirty="0" smtClean="0">
                <a:latin typeface="Constantia" pitchFamily="18" charset="0"/>
              </a:rPr>
              <a:t> κύριος σιδηροδρομικός σταθμός</a:t>
            </a:r>
          </a:p>
          <a:p>
            <a:pPr lvl="2" algn="just"/>
            <a:r>
              <a:rPr lang="el-GR" sz="1600" dirty="0" smtClean="0">
                <a:latin typeface="Constantia" pitchFamily="18" charset="0"/>
              </a:rPr>
              <a:t>Παλιές εμπορικές αποθήκες του κέντρου</a:t>
            </a:r>
          </a:p>
          <a:p>
            <a:pPr lvl="2" algn="just"/>
            <a:r>
              <a:rPr lang="el-GR" sz="1600" dirty="0" smtClean="0">
                <a:latin typeface="Constantia" pitchFamily="18" charset="0"/>
              </a:rPr>
              <a:t>Κύριοι εμπορικοί δρόμοι</a:t>
            </a:r>
          </a:p>
          <a:p>
            <a:pPr lvl="1" algn="just">
              <a:buFont typeface="Wingdings" pitchFamily="2" charset="2"/>
              <a:buChar char="§"/>
            </a:pPr>
            <a:r>
              <a:rPr lang="el-GR" sz="1600" b="1" i="1" dirty="0" smtClean="0">
                <a:solidFill>
                  <a:schemeClr val="bg1"/>
                </a:solidFill>
                <a:latin typeface="Constantia" pitchFamily="18" charset="0"/>
              </a:rPr>
              <a:t>Η προσπάθεια προστασίας των περιοχών με τα πολυώροφα κτίρια κατοικιών, ώστε να μην μετατραπούν σε εστίες μόλυνσης και εγκληματικότητας.</a:t>
            </a:r>
          </a:p>
        </p:txBody>
      </p:sp>
      <p:sp>
        <p:nvSpPr>
          <p:cNvPr id="5" name="4 - Ορθογώνιο"/>
          <p:cNvSpPr/>
          <p:nvPr/>
        </p:nvSpPr>
        <p:spPr>
          <a:xfrm>
            <a:off x="457200" y="4038600"/>
            <a:ext cx="8305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b="1" dirty="0" smtClean="0">
                <a:solidFill>
                  <a:srgbClr val="FFC000"/>
                </a:solidFill>
                <a:latin typeface="Constantia" pitchFamily="18" charset="0"/>
              </a:rPr>
              <a:t>Παρά το γεγονός ότι τα ¾ των παλαιών κτισμάτων του κέντρου </a:t>
            </a:r>
            <a:r>
              <a:rPr lang="el-GR" b="1" dirty="0" err="1" smtClean="0">
                <a:solidFill>
                  <a:srgbClr val="FFC000"/>
                </a:solidFill>
                <a:latin typeface="Constantia" pitchFamily="18" charset="0"/>
              </a:rPr>
              <a:t>επανα</a:t>
            </a:r>
            <a:r>
              <a:rPr lang="el-GR" b="1" dirty="0" smtClean="0">
                <a:solidFill>
                  <a:srgbClr val="FFC000"/>
                </a:solidFill>
                <a:latin typeface="Constantia" pitchFamily="18" charset="0"/>
              </a:rPr>
              <a:t>-κατοικήθηκαν κατά τη δεκαετία του ‘90, 320.000 διαμερίσματα  μένουν ακόμη κενά, με πτωτική ευτυχώς τάση.  </a:t>
            </a:r>
          </a:p>
          <a:p>
            <a:pPr algn="just"/>
            <a:endParaRPr lang="el-GR" b="1" dirty="0" smtClean="0">
              <a:solidFill>
                <a:srgbClr val="FFC000"/>
              </a:solidFill>
              <a:latin typeface="Constantia" pitchFamily="18" charset="0"/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457200" y="5334000"/>
            <a:ext cx="8305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b="1" dirty="0" smtClean="0">
                <a:solidFill>
                  <a:schemeClr val="bg1"/>
                </a:solidFill>
                <a:latin typeface="Constantia" pitchFamily="18" charset="0"/>
              </a:rPr>
              <a:t>Το 2000 έγινε σαφές, ότι παρά τις προσπάθειες των τοπικών αρχών για συντήρηση και αποκατάσταση του κέντρου της πόλης, η μετανάστευση εξακολουθούσε να αποτελεί ένα μεγάλο πρόβλημα.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9984A-FC7B-45B2-83B5-42ABF475702E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3" name="2 - TextBox"/>
          <p:cNvSpPr txBox="1"/>
          <p:nvPr/>
        </p:nvSpPr>
        <p:spPr>
          <a:xfrm>
            <a:off x="304800" y="152400"/>
            <a:ext cx="8610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Το φαινόμενο της αστικής </a:t>
            </a:r>
            <a:r>
              <a:rPr lang="el-GR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συρρίκνωσης στη Γερμανία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Leipzig</a:t>
            </a:r>
            <a:endParaRPr lang="el-GR" sz="2400" b="1" u="sng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3200400" y="1143000"/>
            <a:ext cx="3383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u="sng" dirty="0" smtClean="0">
                <a:latin typeface="Constantia" pitchFamily="18" charset="0"/>
              </a:rPr>
              <a:t>Νέα Πολιτική αναζωογόνησης</a:t>
            </a:r>
            <a:endParaRPr lang="en-US" dirty="0"/>
          </a:p>
        </p:txBody>
      </p:sp>
      <p:sp>
        <p:nvSpPr>
          <p:cNvPr id="5" name="4 - Ορθογώνιο"/>
          <p:cNvSpPr/>
          <p:nvPr/>
        </p:nvSpPr>
        <p:spPr>
          <a:xfrm>
            <a:off x="457200" y="1828800"/>
            <a:ext cx="8305800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dirty="0" smtClean="0">
                <a:latin typeface="Constantia" pitchFamily="18" charset="0"/>
              </a:rPr>
              <a:t>Συμμετοχή στο πρόγραμμα </a:t>
            </a:r>
            <a:endParaRPr lang="en-US" dirty="0" smtClean="0">
              <a:latin typeface="Constantia" pitchFamily="18" charset="0"/>
            </a:endParaRPr>
          </a:p>
          <a:p>
            <a:pPr algn="ctr"/>
            <a:endParaRPr lang="el-GR" dirty="0" smtClean="0">
              <a:latin typeface="Constantia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FFC000"/>
                </a:solidFill>
                <a:latin typeface="Constantia" pitchFamily="18" charset="0"/>
              </a:rPr>
              <a:t>Urban Reconstruction East</a:t>
            </a:r>
          </a:p>
          <a:p>
            <a:pPr algn="just"/>
            <a:r>
              <a:rPr lang="el-GR" u="sng" dirty="0" smtClean="0">
                <a:latin typeface="Constantia" pitchFamily="18" charset="0"/>
              </a:rPr>
              <a:t>Στόχος του προγράμματος:</a:t>
            </a:r>
          </a:p>
          <a:p>
            <a:pPr algn="just"/>
            <a:r>
              <a:rPr lang="el-GR" dirty="0" smtClean="0">
                <a:solidFill>
                  <a:schemeClr val="bg1"/>
                </a:solidFill>
                <a:latin typeface="Constantia" pitchFamily="18" charset="0"/>
              </a:rPr>
              <a:t>Ο εντοπισμός της αιτίας</a:t>
            </a:r>
            <a:r>
              <a:rPr lang="el-GR" dirty="0" smtClean="0">
                <a:latin typeface="Constantia" pitchFamily="18" charset="0"/>
              </a:rPr>
              <a:t> της αστικής συρρίκνωσης και </a:t>
            </a:r>
            <a:r>
              <a:rPr lang="el-GR" dirty="0" smtClean="0">
                <a:solidFill>
                  <a:schemeClr val="bg1"/>
                </a:solidFill>
                <a:latin typeface="Constantia" pitchFamily="18" charset="0"/>
              </a:rPr>
              <a:t>η βελτίωση της βιωσιμότητας των πόλεων και της αγοράς των κατοικιών </a:t>
            </a:r>
            <a:r>
              <a:rPr lang="el-GR" dirty="0" smtClean="0">
                <a:latin typeface="Constantia" pitchFamily="18" charset="0"/>
              </a:rPr>
              <a:t>σε πόλεις της πρώην Ανατολικής Γερμανίας.</a:t>
            </a:r>
          </a:p>
          <a:p>
            <a:pPr algn="just"/>
            <a:endParaRPr lang="el-GR" dirty="0" smtClean="0">
              <a:latin typeface="Constantia" pitchFamily="18" charset="0"/>
            </a:endParaRPr>
          </a:p>
          <a:p>
            <a:pPr algn="just"/>
            <a:r>
              <a:rPr lang="el-GR" u="sng" dirty="0" smtClean="0">
                <a:latin typeface="Constantia" pitchFamily="18" charset="0"/>
              </a:rPr>
              <a:t>Στρατηγικές:</a:t>
            </a:r>
          </a:p>
          <a:p>
            <a:pPr marL="457200" indent="-457200" algn="just">
              <a:buAutoNum type="arabicPeriod"/>
            </a:pPr>
            <a:r>
              <a:rPr lang="el-GR" dirty="0" smtClean="0">
                <a:solidFill>
                  <a:schemeClr val="bg1"/>
                </a:solidFill>
                <a:latin typeface="Constantia" pitchFamily="18" charset="0"/>
              </a:rPr>
              <a:t>Κατεδάφιση κενών κτισμάτων</a:t>
            </a:r>
            <a:r>
              <a:rPr lang="el-GR" dirty="0" smtClean="0">
                <a:latin typeface="Constantia" pitchFamily="18" charset="0"/>
              </a:rPr>
              <a:t>, για να μειωθεί η </a:t>
            </a:r>
            <a:r>
              <a:rPr lang="el-GR" dirty="0" err="1" smtClean="0">
                <a:latin typeface="Constantia" pitchFamily="18" charset="0"/>
              </a:rPr>
              <a:t>υπερ</a:t>
            </a:r>
            <a:r>
              <a:rPr lang="el-GR" dirty="0" smtClean="0">
                <a:latin typeface="Constantia" pitchFamily="18" charset="0"/>
              </a:rPr>
              <a:t>-προσφορά κατοικιών,</a:t>
            </a:r>
          </a:p>
          <a:p>
            <a:pPr marL="457200" indent="-457200" algn="just">
              <a:buAutoNum type="arabicPeriod"/>
            </a:pPr>
            <a:r>
              <a:rPr lang="el-GR" dirty="0" smtClean="0">
                <a:solidFill>
                  <a:schemeClr val="bg1"/>
                </a:solidFill>
                <a:latin typeface="Constantia" pitchFamily="18" charset="0"/>
              </a:rPr>
              <a:t>Βελτίωση των γειτονιών </a:t>
            </a:r>
            <a:r>
              <a:rPr lang="el-GR" dirty="0" smtClean="0">
                <a:latin typeface="Constantia" pitchFamily="18" charset="0"/>
              </a:rPr>
              <a:t>με συντήρηση ή αποκατάσταση των κτισμάτων, συντήρηση και προσαρμογή στις νέες ανάγκες των αστικών υποδομών και επαναχρησιμοποίηση των κενών οικοπέδων. </a:t>
            </a:r>
          </a:p>
          <a:p>
            <a:pPr algn="ctr"/>
            <a:endParaRPr lang="el-GR" dirty="0" smtClean="0">
              <a:latin typeface="Constantia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9984A-FC7B-45B2-83B5-42ABF475702E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3" name="2 - TextBox"/>
          <p:cNvSpPr txBox="1"/>
          <p:nvPr/>
        </p:nvSpPr>
        <p:spPr>
          <a:xfrm>
            <a:off x="304800" y="152400"/>
            <a:ext cx="8610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Το φαινόμενο της αστικής </a:t>
            </a:r>
            <a:r>
              <a:rPr lang="el-GR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συρρίκνωσης στη Γερμανία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Leipzig</a:t>
            </a:r>
            <a:endParaRPr lang="el-GR" sz="2400" b="1" u="sng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457200" y="1143000"/>
            <a:ext cx="8305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dirty="0" smtClean="0">
                <a:latin typeface="Constantia" pitchFamily="18" charset="0"/>
              </a:rPr>
              <a:t>Παρά τη συρρίκνωση του αστικού κέντρου, </a:t>
            </a:r>
            <a:r>
              <a:rPr lang="el-GR" dirty="0" smtClean="0">
                <a:solidFill>
                  <a:srgbClr val="FFC000"/>
                </a:solidFill>
                <a:latin typeface="Constantia" pitchFamily="18" charset="0"/>
              </a:rPr>
              <a:t>τα προάστια παρουσιάζουν μεγάλη ανάπτυξη. </a:t>
            </a:r>
          </a:p>
          <a:p>
            <a:pPr algn="just"/>
            <a:r>
              <a:rPr lang="el-GR" dirty="0" smtClean="0">
                <a:latin typeface="Constantia" pitchFamily="18" charset="0"/>
              </a:rPr>
              <a:t>Πλήθος επιχειρήσεων έχει μεταφερθεί σε αυτά και μια τοπική οικονομία με τα χαρακτηριστικά της παγκοσμιοποίησης αρχίζει να αναπτύσσεται.</a:t>
            </a:r>
          </a:p>
          <a:p>
            <a:pPr algn="just"/>
            <a:r>
              <a:rPr lang="el-GR" dirty="0" smtClean="0">
                <a:latin typeface="Constantia" pitchFamily="18" charset="0"/>
              </a:rPr>
              <a:t>(Αεροδρόμιο, αυτοκινητόδρομοι, νέα </a:t>
            </a:r>
            <a:r>
              <a:rPr lang="en-US" dirty="0" smtClean="0">
                <a:latin typeface="Constantia" pitchFamily="18" charset="0"/>
              </a:rPr>
              <a:t>Trade fair, </a:t>
            </a:r>
            <a:r>
              <a:rPr lang="el-GR" dirty="0" smtClean="0">
                <a:latin typeface="Constantia" pitchFamily="18" charset="0"/>
              </a:rPr>
              <a:t>νέα μονάδα της </a:t>
            </a:r>
            <a:r>
              <a:rPr lang="en-US" dirty="0" smtClean="0">
                <a:latin typeface="Constantia" pitchFamily="18" charset="0"/>
              </a:rPr>
              <a:t>BMW</a:t>
            </a:r>
            <a:r>
              <a:rPr lang="el-GR" dirty="0" smtClean="0">
                <a:latin typeface="Constantia" pitchFamily="18" charset="0"/>
              </a:rPr>
              <a:t> )</a:t>
            </a:r>
            <a:endParaRPr lang="en-US" dirty="0" smtClean="0">
              <a:latin typeface="Constantia" pitchFamily="18" charset="0"/>
            </a:endParaRPr>
          </a:p>
          <a:p>
            <a:pPr algn="just"/>
            <a:r>
              <a:rPr lang="en-US" dirty="0" smtClean="0">
                <a:latin typeface="Constantia" pitchFamily="18" charset="0"/>
              </a:rPr>
              <a:t>To 2003 </a:t>
            </a:r>
            <a:r>
              <a:rPr lang="el-GR" dirty="0" smtClean="0">
                <a:latin typeface="Constantia" pitchFamily="18" charset="0"/>
              </a:rPr>
              <a:t>η πόλη ήταν η γερμανική υποψηφιότητα για τους Ολυμπιακούς 2012.</a:t>
            </a:r>
            <a:endParaRPr lang="en-US" dirty="0" smtClean="0">
              <a:latin typeface="Constantia" pitchFamily="18" charset="0"/>
            </a:endParaRPr>
          </a:p>
          <a:p>
            <a:pPr algn="ctr"/>
            <a:endParaRPr lang="el-GR" dirty="0" smtClean="0">
              <a:latin typeface="Constantia" pitchFamily="18" charset="0"/>
            </a:endParaRPr>
          </a:p>
          <a:p>
            <a:pPr algn="ctr"/>
            <a:endParaRPr lang="el-GR" dirty="0" smtClean="0">
              <a:latin typeface="Constantia" pitchFamily="18" charset="0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934366" y="6169223"/>
            <a:ext cx="29518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chemeClr val="bg1"/>
                </a:solidFill>
              </a:rPr>
              <a:t>Trade Fair: Ian Ritchie Architects</a:t>
            </a:r>
            <a:endParaRPr lang="en-US" sz="1400" b="1" i="1" dirty="0">
              <a:solidFill>
                <a:schemeClr val="bg1"/>
              </a:solidFill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5257800" y="6169223"/>
            <a:ext cx="2216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chemeClr val="bg1"/>
                </a:solidFill>
              </a:rPr>
              <a:t>BMW Plant: </a:t>
            </a:r>
            <a:r>
              <a:rPr lang="en-US" sz="1400" b="1" i="1" dirty="0" err="1" smtClean="0">
                <a:solidFill>
                  <a:schemeClr val="bg1"/>
                </a:solidFill>
              </a:rPr>
              <a:t>Zaha</a:t>
            </a:r>
            <a:r>
              <a:rPr lang="en-US" sz="1400" b="1" i="1" dirty="0" smtClean="0">
                <a:solidFill>
                  <a:schemeClr val="bg1"/>
                </a:solidFill>
              </a:rPr>
              <a:t> </a:t>
            </a:r>
            <a:r>
              <a:rPr lang="en-US" sz="1400" b="1" i="1" dirty="0" err="1" smtClean="0">
                <a:solidFill>
                  <a:schemeClr val="bg1"/>
                </a:solidFill>
              </a:rPr>
              <a:t>Hadid</a:t>
            </a:r>
            <a:endParaRPr lang="en-US" sz="1400" b="1" i="1" dirty="0">
              <a:solidFill>
                <a:schemeClr val="bg1"/>
              </a:solidFill>
            </a:endParaRP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71" y="3200400"/>
            <a:ext cx="4419257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6493" y="3200400"/>
            <a:ext cx="4328639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304800" y="152400"/>
            <a:ext cx="8610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Το φαινόμενο της αστικής </a:t>
            </a:r>
            <a:r>
              <a:rPr lang="el-GR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συρρίκνωσης στη Μ. Βρετανία.</a:t>
            </a:r>
            <a:endParaRPr lang="en-US" sz="24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2 - Υπότιτλος"/>
          <p:cNvSpPr txBox="1">
            <a:spLocks/>
          </p:cNvSpPr>
          <p:nvPr/>
        </p:nvSpPr>
        <p:spPr>
          <a:xfrm>
            <a:off x="4419600" y="2133600"/>
            <a:ext cx="4495800" cy="5029200"/>
          </a:xfrm>
          <a:prstGeom prst="rect">
            <a:avLst/>
          </a:prstGeom>
        </p:spPr>
        <p:txBody>
          <a:bodyPr/>
          <a:lstStyle/>
          <a:p>
            <a:pPr marL="342900" indent="-342900" algn="just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r>
              <a:rPr lang="el-GR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Α. Περιοχές αστικής χωρικής συρρίκνωσης:</a:t>
            </a:r>
          </a:p>
          <a:p>
            <a:pPr marL="342900" indent="-342900" algn="just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r>
              <a:rPr lang="el-GR" sz="1600" i="1" dirty="0" smtClean="0">
                <a:solidFill>
                  <a:schemeClr val="bg1"/>
                </a:solidFill>
              </a:rPr>
              <a:t>	</a:t>
            </a:r>
            <a:r>
              <a:rPr lang="el-GR" i="1" dirty="0" smtClean="0"/>
              <a:t>Μητροπολιτικές περιοχές</a:t>
            </a:r>
            <a:r>
              <a:rPr lang="en-US" i="1" dirty="0"/>
              <a:t> </a:t>
            </a:r>
            <a:r>
              <a:rPr lang="el-GR" i="1" dirty="0" smtClean="0"/>
              <a:t>ή/και πρώην βιομηχανικές πόλεις</a:t>
            </a:r>
            <a:r>
              <a:rPr lang="el-GR" sz="1600" i="1" dirty="0" smtClean="0">
                <a:solidFill>
                  <a:schemeClr val="bg1"/>
                </a:solidFill>
              </a:rPr>
              <a:t> </a:t>
            </a:r>
          </a:p>
          <a:p>
            <a:pPr marL="342900" indent="-342900" algn="just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/>
            </a:pPr>
            <a:r>
              <a:rPr lang="el-GR" sz="1600" i="1" dirty="0">
                <a:solidFill>
                  <a:schemeClr val="bg1"/>
                </a:solidFill>
              </a:rPr>
              <a:t>σ</a:t>
            </a:r>
            <a:r>
              <a:rPr lang="el-GR" sz="1600" i="1" dirty="0" smtClean="0">
                <a:solidFill>
                  <a:schemeClr val="bg1"/>
                </a:solidFill>
              </a:rPr>
              <a:t>την Αγγλία στη μέση και βόρεια περιοχή (π.χ</a:t>
            </a:r>
            <a:r>
              <a:rPr lang="el-GR" sz="1600" i="1" dirty="0">
                <a:solidFill>
                  <a:schemeClr val="bg1"/>
                </a:solidFill>
              </a:rPr>
              <a:t>. </a:t>
            </a:r>
            <a:r>
              <a:rPr lang="en-US" sz="1600" i="1" dirty="0" smtClean="0">
                <a:solidFill>
                  <a:schemeClr val="bg1"/>
                </a:solidFill>
              </a:rPr>
              <a:t>Manchester, Liverpool, Newcastle, Sheffield, Leeds) </a:t>
            </a:r>
            <a:r>
              <a:rPr lang="el-GR" sz="1600" i="1" dirty="0" smtClean="0">
                <a:solidFill>
                  <a:schemeClr val="bg1"/>
                </a:solidFill>
              </a:rPr>
              <a:t>και</a:t>
            </a:r>
          </a:p>
          <a:p>
            <a:pPr marL="342900" indent="-342900" algn="just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/>
            </a:pPr>
            <a:r>
              <a:rPr lang="el-GR" sz="1600" i="1" dirty="0" smtClean="0">
                <a:solidFill>
                  <a:schemeClr val="bg1"/>
                </a:solidFill>
              </a:rPr>
              <a:t>στη Σκωτία, στη μεσαία ζώνη (</a:t>
            </a:r>
            <a:r>
              <a:rPr lang="en-US" sz="1600" i="1" dirty="0" smtClean="0">
                <a:solidFill>
                  <a:schemeClr val="bg1"/>
                </a:solidFill>
              </a:rPr>
              <a:t>Greater Glasgow) </a:t>
            </a:r>
            <a:r>
              <a:rPr lang="el-GR" sz="1600" i="1" dirty="0" smtClean="0">
                <a:solidFill>
                  <a:schemeClr val="bg1"/>
                </a:solidFill>
              </a:rPr>
              <a:t>και στις </a:t>
            </a:r>
            <a:r>
              <a:rPr lang="en-US" sz="1600" i="1" dirty="0" smtClean="0">
                <a:solidFill>
                  <a:schemeClr val="bg1"/>
                </a:solidFill>
              </a:rPr>
              <a:t>Western Isles,</a:t>
            </a:r>
          </a:p>
          <a:p>
            <a:pPr marL="342900" indent="-342900" algn="just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/>
            </a:pPr>
            <a:r>
              <a:rPr lang="el-GR" sz="1600" i="1" dirty="0" smtClean="0">
                <a:solidFill>
                  <a:schemeClr val="bg1"/>
                </a:solidFill>
              </a:rPr>
              <a:t>Στην Ουαλία, σε περιφερειακές περιοχές.</a:t>
            </a:r>
          </a:p>
          <a:p>
            <a:pPr marL="342900" indent="-342900" algn="just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endParaRPr lang="el-GR" b="1" dirty="0" smtClean="0"/>
          </a:p>
          <a:p>
            <a:pPr marL="342900" indent="-342900" algn="just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r>
              <a:rPr lang="el-GR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Β. Περιοχές ανάπτυξης:</a:t>
            </a:r>
          </a:p>
          <a:p>
            <a:pPr marL="342900" indent="-342900" algn="just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r>
              <a:rPr lang="el-GR" i="1" dirty="0" smtClean="0"/>
              <a:t>	Λονδίνο και περίχωρα, </a:t>
            </a:r>
          </a:p>
          <a:p>
            <a:pPr marL="342900" indent="-342900" algn="just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r>
              <a:rPr lang="el-GR" i="1" dirty="0"/>
              <a:t>	</a:t>
            </a:r>
            <a:r>
              <a:rPr lang="el-GR" i="1" dirty="0" smtClean="0"/>
              <a:t>νοτιοανατολική </a:t>
            </a:r>
            <a:r>
              <a:rPr lang="el-GR" i="1" dirty="0"/>
              <a:t>Α</a:t>
            </a:r>
            <a:r>
              <a:rPr lang="el-GR" i="1" dirty="0" smtClean="0"/>
              <a:t>γγλία, </a:t>
            </a:r>
          </a:p>
          <a:p>
            <a:pPr marL="342900" indent="-342900" algn="just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r>
              <a:rPr lang="el-GR" i="1" dirty="0"/>
              <a:t>	</a:t>
            </a:r>
            <a:r>
              <a:rPr lang="el-GR" i="1" dirty="0" smtClean="0"/>
              <a:t>αρχίζει και η ανάπτυξη της νοτιοδυτικής.</a:t>
            </a:r>
          </a:p>
          <a:p>
            <a:pPr marL="342900" indent="-342900" algn="just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r>
              <a:rPr lang="el-GR" sz="1600" i="1" dirty="0" smtClean="0">
                <a:solidFill>
                  <a:schemeClr val="bg1"/>
                </a:solidFill>
              </a:rPr>
              <a:t>	</a:t>
            </a:r>
            <a:endParaRPr lang="el-GR" sz="1600" b="1" i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796925"/>
            <a:ext cx="4052887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610600" y="6477000"/>
            <a:ext cx="609600" cy="457200"/>
          </a:xfrm>
        </p:spPr>
        <p:txBody>
          <a:bodyPr/>
          <a:lstStyle/>
          <a:p>
            <a:fld id="{3619984A-FC7B-45B2-83B5-42ABF475702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5 - Έλλειψη"/>
          <p:cNvSpPr/>
          <p:nvPr/>
        </p:nvSpPr>
        <p:spPr>
          <a:xfrm>
            <a:off x="990600" y="2590800"/>
            <a:ext cx="1219200" cy="762000"/>
          </a:xfrm>
          <a:prstGeom prst="ellipse">
            <a:avLst/>
          </a:prstGeom>
          <a:solidFill>
            <a:srgbClr val="C00000">
              <a:alpha val="39000"/>
            </a:srgb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6 - Έλλειψη"/>
          <p:cNvSpPr/>
          <p:nvPr/>
        </p:nvSpPr>
        <p:spPr>
          <a:xfrm>
            <a:off x="1600200" y="3429000"/>
            <a:ext cx="1219200" cy="914400"/>
          </a:xfrm>
          <a:prstGeom prst="ellipse">
            <a:avLst/>
          </a:prstGeom>
          <a:solidFill>
            <a:srgbClr val="C00000">
              <a:alpha val="39000"/>
            </a:srgb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7 - Ορθογώνιο"/>
          <p:cNvSpPr/>
          <p:nvPr/>
        </p:nvSpPr>
        <p:spPr>
          <a:xfrm>
            <a:off x="4572000" y="8382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dirty="0" smtClean="0"/>
              <a:t>Η Μ. Βρετανία αποτελεί ελκυστική χώρα για μετανάστες και παρουσιάζει αύξηση του πληθυσμού της </a:t>
            </a:r>
          </a:p>
          <a:p>
            <a:r>
              <a:rPr lang="el-GR" dirty="0" smtClean="0"/>
              <a:t>(περίοδος 1991-2001 αύξηση 2,7%).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9984A-FC7B-45B2-83B5-42ABF475702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2 - TextBox"/>
          <p:cNvSpPr txBox="1"/>
          <p:nvPr/>
        </p:nvSpPr>
        <p:spPr>
          <a:xfrm>
            <a:off x="304800" y="152400"/>
            <a:ext cx="8610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Το φαινόμενο της αστικής </a:t>
            </a:r>
            <a:r>
              <a:rPr lang="el-GR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συρρίκνωσης στη Μ. Βρετανία.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Glasgow</a:t>
            </a:r>
            <a:endParaRPr lang="en-US" sz="2400" b="1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457200" y="990600"/>
            <a:ext cx="83058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u="sng" dirty="0" smtClean="0"/>
              <a:t>H </a:t>
            </a:r>
            <a:r>
              <a:rPr lang="el-GR" u="sng" dirty="0" smtClean="0"/>
              <a:t>κρίση των δεκαετιών ‘70 και ’80</a:t>
            </a:r>
            <a:r>
              <a:rPr lang="el-GR" dirty="0" smtClean="0"/>
              <a:t> και </a:t>
            </a:r>
            <a:r>
              <a:rPr lang="el-GR" u="sng" dirty="0" smtClean="0"/>
              <a:t>οι αλλαγές στην παγκόσμια οικονομία</a:t>
            </a:r>
            <a:r>
              <a:rPr lang="el-GR" dirty="0" smtClean="0"/>
              <a:t>, που οδήγησαν στη μείωση της βιομηχανικής δραστηριότητας προκάλεσαν </a:t>
            </a:r>
            <a:r>
              <a:rPr lang="el-GR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το μαρασμό της πόλης και της ευρύτερης περιοχής.</a:t>
            </a:r>
          </a:p>
          <a:p>
            <a:pPr algn="just"/>
            <a:endParaRPr lang="el-GR" dirty="0"/>
          </a:p>
          <a:p>
            <a:pPr algn="just"/>
            <a:r>
              <a:rPr lang="el-GR" dirty="0" smtClean="0"/>
              <a:t>Παρατηρείται το φαινόμενο </a:t>
            </a:r>
            <a:r>
              <a:rPr lang="en-US" b="1" i="1" dirty="0" smtClean="0">
                <a:solidFill>
                  <a:schemeClr val="bg1"/>
                </a:solidFill>
              </a:rPr>
              <a:t>hollowing out </a:t>
            </a:r>
            <a:r>
              <a:rPr lang="el-GR" b="1" i="1" dirty="0" smtClean="0">
                <a:solidFill>
                  <a:schemeClr val="bg1"/>
                </a:solidFill>
              </a:rPr>
              <a:t>ή </a:t>
            </a:r>
            <a:r>
              <a:rPr lang="en-US" b="1" i="1" dirty="0" smtClean="0">
                <a:solidFill>
                  <a:schemeClr val="bg1"/>
                </a:solidFill>
              </a:rPr>
              <a:t>doughnut effect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l-GR" dirty="0" smtClean="0"/>
              <a:t>με </a:t>
            </a:r>
            <a:r>
              <a:rPr lang="el-GR" u="sng" dirty="0" smtClean="0"/>
              <a:t>ερήμωση του κέντρου και ανάπτυξη προαστίων και περιφερειακών πόλεων. </a:t>
            </a:r>
          </a:p>
          <a:p>
            <a:pPr algn="just"/>
            <a:endParaRPr lang="el-GR" dirty="0"/>
          </a:p>
          <a:p>
            <a:pPr algn="just"/>
            <a:r>
              <a:rPr lang="el-GR" dirty="0" smtClean="0"/>
              <a:t>Από το 1990, αναπτύχθηκε μια στρατηγική για τη δημιουργία </a:t>
            </a:r>
            <a:r>
              <a:rPr lang="en-US" b="1" i="1" dirty="0" smtClean="0">
                <a:solidFill>
                  <a:schemeClr val="bg1"/>
                </a:solidFill>
              </a:rPr>
              <a:t>“</a:t>
            </a:r>
            <a:r>
              <a:rPr lang="en-US" b="1" i="1" dirty="0">
                <a:solidFill>
                  <a:schemeClr val="bg1"/>
                </a:solidFill>
              </a:rPr>
              <a:t>C</a:t>
            </a:r>
            <a:r>
              <a:rPr lang="en-US" b="1" i="1" dirty="0" smtClean="0">
                <a:solidFill>
                  <a:schemeClr val="bg1"/>
                </a:solidFill>
              </a:rPr>
              <a:t>reative Industry” </a:t>
            </a:r>
            <a:r>
              <a:rPr lang="el-GR" dirty="0" smtClean="0"/>
              <a:t>στη Γλασκώβη </a:t>
            </a:r>
            <a:r>
              <a:rPr lang="el-GR" u="sng" dirty="0" smtClean="0"/>
              <a:t>σε συνδυασμό με πολιτικές για τη βιώσιμη ανάπτυξη.</a:t>
            </a:r>
            <a:endParaRPr lang="en-US" u="sng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495800"/>
            <a:ext cx="31242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733800"/>
            <a:ext cx="309562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- Ορθογώνιο"/>
          <p:cNvSpPr/>
          <p:nvPr/>
        </p:nvSpPr>
        <p:spPr>
          <a:xfrm>
            <a:off x="3733800" y="3581400"/>
            <a:ext cx="4800600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el-GR" sz="1600" i="1" dirty="0" smtClean="0">
                <a:solidFill>
                  <a:schemeClr val="bg1"/>
                </a:solidFill>
              </a:rPr>
              <a:t>Ένας μεγάλος αριθμός ανθρώπων απασχολείται στον τομέα του κινηματογράφου, της τηλεόρασης, των εκδόσεων, σε μουσεία, γκαλερί, με το </a:t>
            </a:r>
            <a:r>
              <a:rPr lang="en-US" sz="1600" i="1" dirty="0" smtClean="0">
                <a:solidFill>
                  <a:schemeClr val="bg1"/>
                </a:solidFill>
              </a:rPr>
              <a:t>design</a:t>
            </a:r>
            <a:r>
              <a:rPr lang="el-GR" sz="1600" i="1" dirty="0" smtClean="0">
                <a:solidFill>
                  <a:schemeClr val="bg1"/>
                </a:solidFill>
              </a:rPr>
              <a:t> κ.α.</a:t>
            </a:r>
          </a:p>
          <a:p>
            <a:pPr algn="ctr"/>
            <a:endParaRPr lang="en-US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l-GR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Α. </a:t>
            </a:r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“Glasgow’s Miles Better” </a:t>
            </a:r>
          </a:p>
          <a:p>
            <a:pPr algn="just"/>
            <a:r>
              <a:rPr lang="el-GR" sz="1600" b="1" i="1" dirty="0" smtClean="0">
                <a:solidFill>
                  <a:schemeClr val="bg1"/>
                </a:solidFill>
              </a:rPr>
              <a:t>Διαφημιστική καμπάνια με την οργάνωση ετήσιου προγράμματος καλλιτεχνικών και πολιτιστικών φεστιβάλ. Η προσπάθεια αυτή συνδυάστηκε με την απονομή του τίτλου «Πολιτιστική Πρωτεύουσα 1990. </a:t>
            </a:r>
          </a:p>
          <a:p>
            <a:pPr algn="just"/>
            <a:endParaRPr lang="el-GR" dirty="0"/>
          </a:p>
          <a:p>
            <a:pPr algn="just"/>
            <a:endParaRPr lang="el-GR" dirty="0"/>
          </a:p>
          <a:p>
            <a:pPr algn="just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32078"/>
            <a:ext cx="4876800" cy="2496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810000"/>
            <a:ext cx="4868501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Ορθογώνιο"/>
          <p:cNvSpPr/>
          <p:nvPr/>
        </p:nvSpPr>
        <p:spPr>
          <a:xfrm>
            <a:off x="304800" y="6474023"/>
            <a:ext cx="42515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smtClean="0">
                <a:solidFill>
                  <a:schemeClr val="bg1"/>
                </a:solidFill>
              </a:rPr>
              <a:t>Digital Media Quarter</a:t>
            </a:r>
            <a:r>
              <a:rPr lang="el-GR" sz="1400" b="1" i="1" dirty="0" smtClean="0">
                <a:solidFill>
                  <a:schemeClr val="bg1"/>
                </a:solidFill>
              </a:rPr>
              <a:t> – περιοχή εταιριών </a:t>
            </a:r>
            <a:r>
              <a:rPr lang="en-US" sz="1400" b="1" i="1" dirty="0" smtClean="0">
                <a:solidFill>
                  <a:schemeClr val="bg1"/>
                </a:solidFill>
              </a:rPr>
              <a:t>media.</a:t>
            </a:r>
            <a:endParaRPr lang="en-US" sz="1400" b="1" i="1" dirty="0">
              <a:solidFill>
                <a:schemeClr val="bg1"/>
              </a:solidFill>
            </a:endParaRPr>
          </a:p>
        </p:txBody>
      </p:sp>
      <p:sp>
        <p:nvSpPr>
          <p:cNvPr id="5" name="4 - Ορθογώνιο"/>
          <p:cNvSpPr/>
          <p:nvPr/>
        </p:nvSpPr>
        <p:spPr>
          <a:xfrm>
            <a:off x="228600" y="3362980"/>
            <a:ext cx="4953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i="1" dirty="0" smtClean="0">
                <a:solidFill>
                  <a:schemeClr val="bg1"/>
                </a:solidFill>
              </a:rPr>
              <a:t>Film City Glasgow – </a:t>
            </a:r>
            <a:r>
              <a:rPr lang="el-GR" sz="1400" b="1" i="1" dirty="0" smtClean="0">
                <a:solidFill>
                  <a:schemeClr val="bg1"/>
                </a:solidFill>
              </a:rPr>
              <a:t>Το παλιό δημαρχείο σήμερα φιλοξενεί εταιρεία παραγωγής ταινιών. </a:t>
            </a:r>
            <a:endParaRPr lang="en-US" sz="1400" b="1" i="1" dirty="0">
              <a:solidFill>
                <a:schemeClr val="bg1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9984A-FC7B-45B2-83B5-42ABF475702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6 - Ορθογώνιο"/>
          <p:cNvSpPr/>
          <p:nvPr/>
        </p:nvSpPr>
        <p:spPr>
          <a:xfrm>
            <a:off x="5410200" y="1981200"/>
            <a:ext cx="32766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solidFill>
                  <a:srgbClr val="FFC000"/>
                </a:solidFill>
              </a:rPr>
              <a:t>B. E</a:t>
            </a:r>
            <a:r>
              <a:rPr lang="el-GR" b="1" dirty="0" err="1" smtClean="0">
                <a:solidFill>
                  <a:srgbClr val="FFC000"/>
                </a:solidFill>
              </a:rPr>
              <a:t>πενδύσεις</a:t>
            </a:r>
            <a:r>
              <a:rPr lang="el-GR" b="1" dirty="0" smtClean="0">
                <a:solidFill>
                  <a:srgbClr val="FFC000"/>
                </a:solidFill>
              </a:rPr>
              <a:t> και μεγάλα </a:t>
            </a:r>
            <a:r>
              <a:rPr lang="en-US" b="1" dirty="0" smtClean="0">
                <a:solidFill>
                  <a:srgbClr val="FFC000"/>
                </a:solidFill>
              </a:rPr>
              <a:t>projects</a:t>
            </a:r>
            <a:r>
              <a:rPr lang="el-GR" b="1" dirty="0" smtClean="0">
                <a:solidFill>
                  <a:srgbClr val="FFC000"/>
                </a:solidFill>
              </a:rPr>
              <a:t> για την προσέλκυση:</a:t>
            </a:r>
          </a:p>
          <a:p>
            <a:pPr lvl="1" algn="just">
              <a:buFont typeface="Arial" pitchFamily="34" charset="0"/>
              <a:buChar char="•"/>
            </a:pPr>
            <a:r>
              <a:rPr lang="el-GR" sz="1600" b="1" i="1" dirty="0" smtClean="0">
                <a:solidFill>
                  <a:schemeClr val="bg1"/>
                </a:solidFill>
              </a:rPr>
              <a:t>Επιχειρήσεων</a:t>
            </a:r>
          </a:p>
          <a:p>
            <a:pPr lvl="1" algn="just">
              <a:buFont typeface="Arial" pitchFamily="34" charset="0"/>
              <a:buChar char="•"/>
            </a:pPr>
            <a:r>
              <a:rPr lang="el-GR" sz="1600" b="1" i="1" dirty="0" smtClean="0">
                <a:solidFill>
                  <a:schemeClr val="bg1"/>
                </a:solidFill>
              </a:rPr>
              <a:t>Φεστιβάλ</a:t>
            </a:r>
            <a:r>
              <a:rPr lang="el-GR" sz="1600" b="1" i="1" dirty="0">
                <a:solidFill>
                  <a:schemeClr val="bg1"/>
                </a:solidFill>
              </a:rPr>
              <a:t> </a:t>
            </a:r>
            <a:r>
              <a:rPr lang="el-GR" sz="1600" b="1" i="1" dirty="0" smtClean="0">
                <a:solidFill>
                  <a:schemeClr val="bg1"/>
                </a:solidFill>
              </a:rPr>
              <a:t>και εκδηλώσεων</a:t>
            </a:r>
          </a:p>
          <a:p>
            <a:pPr lvl="1" algn="just">
              <a:buFont typeface="Arial" pitchFamily="34" charset="0"/>
              <a:buChar char="•"/>
            </a:pPr>
            <a:r>
              <a:rPr lang="el-GR" sz="1600" b="1" i="1" dirty="0" smtClean="0">
                <a:solidFill>
                  <a:schemeClr val="bg1"/>
                </a:solidFill>
              </a:rPr>
              <a:t>Συνεδριακού και άλλου είδους τουρισμού.</a:t>
            </a:r>
          </a:p>
          <a:p>
            <a:pPr algn="just"/>
            <a:endParaRPr lang="el-GR" dirty="0">
              <a:solidFill>
                <a:srgbClr val="FFC000"/>
              </a:solidFill>
            </a:endParaRPr>
          </a:p>
          <a:p>
            <a:pPr algn="just"/>
            <a:endParaRPr lang="el-GR" dirty="0">
              <a:solidFill>
                <a:srgbClr val="FFC000"/>
              </a:solidFill>
            </a:endParaRPr>
          </a:p>
          <a:p>
            <a:pPr algn="just"/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304800" y="152400"/>
            <a:ext cx="8610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Το φαινόμενο της αστικής </a:t>
            </a:r>
            <a:r>
              <a:rPr lang="el-GR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συρρίκνωσης στη Μ. Βρετανία.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Glasgow</a:t>
            </a:r>
            <a:endParaRPr lang="en-US" sz="2400" b="1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9984A-FC7B-45B2-83B5-42ABF475702E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4 - TextBox"/>
          <p:cNvSpPr txBox="1"/>
          <p:nvPr/>
        </p:nvSpPr>
        <p:spPr>
          <a:xfrm>
            <a:off x="304800" y="152400"/>
            <a:ext cx="8610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Το φαινόμενο της αστικής </a:t>
            </a:r>
            <a:r>
              <a:rPr lang="el-GR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συρρίκνωσης στη Μ. Βρετανία.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Glasgow</a:t>
            </a:r>
            <a:endParaRPr lang="en-US" sz="2400" b="1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19199"/>
            <a:ext cx="4419600" cy="2881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Ορθογώνιο"/>
          <p:cNvSpPr/>
          <p:nvPr/>
        </p:nvSpPr>
        <p:spPr>
          <a:xfrm>
            <a:off x="228600" y="914400"/>
            <a:ext cx="4876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 smtClean="0">
                <a:solidFill>
                  <a:schemeClr val="bg1"/>
                </a:solidFill>
              </a:rPr>
              <a:t>SECC</a:t>
            </a:r>
            <a:r>
              <a:rPr lang="el-GR" sz="1400" b="1" dirty="0" smtClean="0">
                <a:solidFill>
                  <a:schemeClr val="bg1"/>
                </a:solidFill>
              </a:rPr>
              <a:t> – </a:t>
            </a:r>
            <a:r>
              <a:rPr lang="en-US" sz="1400" b="1" dirty="0" smtClean="0">
                <a:solidFill>
                  <a:schemeClr val="bg1"/>
                </a:solidFill>
              </a:rPr>
              <a:t>Scottish </a:t>
            </a:r>
            <a:r>
              <a:rPr lang="en-US" sz="1400" b="1" i="1" dirty="0" smtClean="0">
                <a:solidFill>
                  <a:schemeClr val="bg1"/>
                </a:solidFill>
              </a:rPr>
              <a:t>Conference Centre Foster and Partners</a:t>
            </a:r>
            <a:endParaRPr lang="el-GR" sz="1400" b="1" i="1" dirty="0" smtClean="0">
              <a:solidFill>
                <a:schemeClr val="bg1"/>
              </a:solidFill>
            </a:endParaRPr>
          </a:p>
          <a:p>
            <a:pPr algn="just"/>
            <a:endParaRPr lang="el-GR" sz="1400" b="1" i="1" dirty="0">
              <a:solidFill>
                <a:schemeClr val="bg1"/>
              </a:solidFill>
            </a:endParaRPr>
          </a:p>
          <a:p>
            <a:pPr algn="just"/>
            <a:endParaRPr lang="el-GR" sz="1400" b="1" i="1" dirty="0">
              <a:solidFill>
                <a:schemeClr val="bg1"/>
              </a:solidFill>
            </a:endParaRPr>
          </a:p>
          <a:p>
            <a:pPr algn="just"/>
            <a:endParaRPr lang="en-US" sz="1400" b="1" i="1" dirty="0">
              <a:solidFill>
                <a:schemeClr val="bg1"/>
              </a:solidFill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1" y="3810000"/>
            <a:ext cx="4435522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1219200"/>
            <a:ext cx="37338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- Ορθογώνιο"/>
          <p:cNvSpPr/>
          <p:nvPr/>
        </p:nvSpPr>
        <p:spPr>
          <a:xfrm>
            <a:off x="5181600" y="914400"/>
            <a:ext cx="3733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i="1" dirty="0" smtClean="0">
                <a:solidFill>
                  <a:schemeClr val="bg1"/>
                </a:solidFill>
              </a:rPr>
              <a:t>Glasgow Science centre BDP Architects</a:t>
            </a:r>
            <a:endParaRPr lang="el-GR" sz="1400" b="1" i="1" dirty="0" smtClean="0">
              <a:solidFill>
                <a:schemeClr val="bg1"/>
              </a:solidFill>
            </a:endParaRPr>
          </a:p>
          <a:p>
            <a:pPr algn="just"/>
            <a:endParaRPr lang="el-GR" sz="1400" b="1" i="1" dirty="0">
              <a:solidFill>
                <a:schemeClr val="bg1"/>
              </a:solidFill>
            </a:endParaRPr>
          </a:p>
          <a:p>
            <a:pPr algn="just"/>
            <a:endParaRPr lang="el-GR" sz="1400" b="1" i="1" dirty="0">
              <a:solidFill>
                <a:schemeClr val="bg1"/>
              </a:solidFill>
            </a:endParaRPr>
          </a:p>
          <a:p>
            <a:pPr algn="just"/>
            <a:endParaRPr lang="en-US" sz="1400" b="1" i="1" dirty="0">
              <a:solidFill>
                <a:schemeClr val="bg1"/>
              </a:solidFill>
            </a:endParaRP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4324350"/>
            <a:ext cx="3718941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- Ορθογώνιο"/>
          <p:cNvSpPr/>
          <p:nvPr/>
        </p:nvSpPr>
        <p:spPr>
          <a:xfrm>
            <a:off x="5257800" y="4075093"/>
            <a:ext cx="3810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1400" b="1" i="1" dirty="0" smtClean="0">
                <a:solidFill>
                  <a:schemeClr val="bg1"/>
                </a:solidFill>
              </a:rPr>
              <a:t>Κτίρια κατοικιών</a:t>
            </a:r>
            <a:r>
              <a:rPr lang="en-US" sz="1400" b="1" i="1" dirty="0" smtClean="0">
                <a:solidFill>
                  <a:schemeClr val="bg1"/>
                </a:solidFill>
              </a:rPr>
              <a:t> –Austin-Smith: Lord</a:t>
            </a:r>
            <a:endParaRPr lang="el-GR" sz="1400" b="1" i="1" dirty="0" smtClean="0">
              <a:solidFill>
                <a:schemeClr val="bg1"/>
              </a:solidFill>
            </a:endParaRPr>
          </a:p>
          <a:p>
            <a:pPr algn="just"/>
            <a:endParaRPr lang="el-GR" sz="1400" b="1" i="1" dirty="0">
              <a:solidFill>
                <a:schemeClr val="bg1"/>
              </a:solidFill>
            </a:endParaRPr>
          </a:p>
          <a:p>
            <a:pPr algn="just"/>
            <a:endParaRPr lang="el-GR" sz="1400" b="1" i="1" dirty="0">
              <a:solidFill>
                <a:schemeClr val="bg1"/>
              </a:solidFill>
            </a:endParaRPr>
          </a:p>
          <a:p>
            <a:pPr algn="just"/>
            <a:endParaRPr lang="en-US" sz="14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685800"/>
            <a:ext cx="2824133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286000"/>
            <a:ext cx="2837793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2953871"/>
            <a:ext cx="5207000" cy="3675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9984A-FC7B-45B2-83B5-42ABF475702E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" name="7 - TextBox"/>
          <p:cNvSpPr txBox="1"/>
          <p:nvPr/>
        </p:nvSpPr>
        <p:spPr>
          <a:xfrm>
            <a:off x="304800" y="152400"/>
            <a:ext cx="8610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Το φαινόμενο της αστικής </a:t>
            </a:r>
            <a:r>
              <a:rPr lang="el-GR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συρρίκνωσης στη Μ. Βρετανία.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</a:t>
            </a:r>
            <a:r>
              <a:rPr lang="en-US" sz="24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Glasgow</a:t>
            </a:r>
            <a:endParaRPr lang="en-US" sz="2400" b="1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8 - Ορθογώνιο"/>
          <p:cNvSpPr/>
          <p:nvPr/>
        </p:nvSpPr>
        <p:spPr>
          <a:xfrm>
            <a:off x="3429000" y="1219200"/>
            <a:ext cx="54864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 smtClean="0">
                <a:solidFill>
                  <a:srgbClr val="FFC000"/>
                </a:solidFill>
              </a:rPr>
              <a:t>Γ. Διοργάνωση πολλών φεστιβάλ και εκδηλώσεων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i="1" dirty="0" smtClean="0">
                <a:solidFill>
                  <a:schemeClr val="bg1"/>
                </a:solidFill>
              </a:rPr>
              <a:t>The Glasgow Comedy Festival, </a:t>
            </a:r>
            <a:endParaRPr lang="el-GR" sz="1600" i="1" dirty="0" smtClean="0">
              <a:solidFill>
                <a:schemeClr val="bg1"/>
              </a:solidFill>
            </a:endParaRPr>
          </a:p>
          <a:p>
            <a:pPr lvl="1">
              <a:buFont typeface="Wingdings" pitchFamily="2" charset="2"/>
              <a:buChar char="§"/>
            </a:pPr>
            <a:r>
              <a:rPr lang="en-US" sz="1600" i="1" dirty="0" smtClean="0">
                <a:solidFill>
                  <a:schemeClr val="bg1"/>
                </a:solidFill>
              </a:rPr>
              <a:t>Glasgow Film Festival,</a:t>
            </a:r>
            <a:endParaRPr lang="el-GR" sz="1600" i="1" dirty="0" smtClean="0">
              <a:solidFill>
                <a:schemeClr val="bg1"/>
              </a:solidFill>
            </a:endParaRPr>
          </a:p>
          <a:p>
            <a:pPr lvl="1">
              <a:buFont typeface="Wingdings" pitchFamily="2" charset="2"/>
              <a:buChar char="§"/>
            </a:pPr>
            <a:r>
              <a:rPr lang="en-US" sz="1600" i="1" dirty="0" smtClean="0">
                <a:solidFill>
                  <a:schemeClr val="bg1"/>
                </a:solidFill>
              </a:rPr>
              <a:t> </a:t>
            </a:r>
            <a:r>
              <a:rPr lang="en-US" sz="1600" i="1" dirty="0" err="1" smtClean="0">
                <a:solidFill>
                  <a:schemeClr val="bg1"/>
                </a:solidFill>
              </a:rPr>
              <a:t>Glasgay</a:t>
            </a:r>
            <a:r>
              <a:rPr lang="en-US" sz="1600" i="1" dirty="0" smtClean="0">
                <a:solidFill>
                  <a:schemeClr val="bg1"/>
                </a:solidFill>
              </a:rPr>
              <a:t>, </a:t>
            </a:r>
            <a:r>
              <a:rPr lang="el-GR" sz="1600" i="1" dirty="0" smtClean="0">
                <a:solidFill>
                  <a:schemeClr val="bg1"/>
                </a:solidFill>
              </a:rPr>
              <a:t>και</a:t>
            </a:r>
            <a:r>
              <a:rPr lang="en-US" sz="1600" i="1" dirty="0" smtClean="0">
                <a:solidFill>
                  <a:schemeClr val="bg1"/>
                </a:solidFill>
              </a:rPr>
              <a:t> </a:t>
            </a:r>
            <a:endParaRPr lang="el-GR" sz="1600" i="1" dirty="0" smtClean="0">
              <a:solidFill>
                <a:schemeClr val="bg1"/>
              </a:solidFill>
            </a:endParaRPr>
          </a:p>
          <a:p>
            <a:pPr lvl="1">
              <a:buFont typeface="Wingdings" pitchFamily="2" charset="2"/>
              <a:buChar char="§"/>
            </a:pPr>
            <a:r>
              <a:rPr lang="en-US" sz="1600" i="1" dirty="0" smtClean="0">
                <a:solidFill>
                  <a:schemeClr val="bg1"/>
                </a:solidFill>
              </a:rPr>
              <a:t>World Pipe Band Championships </a:t>
            </a:r>
            <a:endParaRPr lang="en-US" sz="16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034" y="2895600"/>
            <a:ext cx="3725966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9984A-FC7B-45B2-83B5-42ABF475702E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6 - TextBox"/>
          <p:cNvSpPr txBox="1"/>
          <p:nvPr/>
        </p:nvSpPr>
        <p:spPr>
          <a:xfrm>
            <a:off x="304800" y="152400"/>
            <a:ext cx="8610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Το φαινόμενο της αστικής </a:t>
            </a:r>
            <a:r>
              <a:rPr lang="el-GR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συρρίκνωσης στη Μ. Βρετανία.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Manchester</a:t>
            </a:r>
            <a:endParaRPr lang="en-US" sz="2400" b="1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7 - Ορθογώνιο"/>
          <p:cNvSpPr/>
          <p:nvPr/>
        </p:nvSpPr>
        <p:spPr>
          <a:xfrm>
            <a:off x="457200" y="1066800"/>
            <a:ext cx="80772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Βρίσκεται στη </a:t>
            </a:r>
            <a:r>
              <a:rPr lang="el-GR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βορειοδυτική Αγγλία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είναι </a:t>
            </a:r>
            <a:r>
              <a:rPr lang="el-GR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παλιά βιομηχανική πόλη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θεωρείται η πρώτη βιομηχανική πόλη του κόσμου.</a:t>
            </a:r>
          </a:p>
          <a:p>
            <a:pPr algn="just"/>
            <a:r>
              <a:rPr lang="el-GR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Βάση της οικονομίας της ήταν η κλωστο</a:t>
            </a:r>
            <a:r>
              <a:rPr lang="el-GR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ϋ</a:t>
            </a:r>
            <a:r>
              <a:rPr lang="el-GR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φαντουργία.</a:t>
            </a:r>
          </a:p>
          <a:p>
            <a:pPr algn="just"/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παρακμή της πόλης άρχισε </a:t>
            </a:r>
            <a:r>
              <a:rPr lang="el-G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μετά τον πρώτο παγκόσμιο πόλεμο,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καθώς παρουσιάστηκε </a:t>
            </a:r>
            <a:r>
              <a:rPr lang="el-G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πολύ μεγάλη μείωση των εξαγωγών,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 αποτέλεσμα τη μείωση της βιομηχανικής παραγωγής. </a:t>
            </a:r>
          </a:p>
          <a:p>
            <a:pPr algn="just"/>
            <a:endParaRPr lang="el-GR" dirty="0">
              <a:solidFill>
                <a:srgbClr val="FFC000"/>
              </a:solidFill>
            </a:endParaRPr>
          </a:p>
          <a:p>
            <a:pPr algn="just"/>
            <a:endParaRPr lang="el-GR" dirty="0">
              <a:solidFill>
                <a:srgbClr val="FFC000"/>
              </a:solidFill>
            </a:endParaRPr>
          </a:p>
          <a:p>
            <a:pPr algn="just"/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9" name="8 - Ορθογώνιο"/>
          <p:cNvSpPr/>
          <p:nvPr/>
        </p:nvSpPr>
        <p:spPr>
          <a:xfrm>
            <a:off x="4343400" y="2743200"/>
            <a:ext cx="4267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dirty="0" smtClean="0"/>
              <a:t>Η πόλη είχε τον περισσότερο πληθυσμό το </a:t>
            </a:r>
            <a:r>
              <a:rPr lang="el-GR" dirty="0" smtClean="0">
                <a:solidFill>
                  <a:schemeClr val="bg1"/>
                </a:solidFill>
              </a:rPr>
              <a:t>1931</a:t>
            </a:r>
            <a:r>
              <a:rPr lang="el-GR" dirty="0" smtClean="0"/>
              <a:t>, με πάνω από </a:t>
            </a:r>
            <a:r>
              <a:rPr lang="el-GR" dirty="0" smtClean="0">
                <a:solidFill>
                  <a:schemeClr val="bg1"/>
                </a:solidFill>
              </a:rPr>
              <a:t>750.000 κατοίκους. </a:t>
            </a:r>
          </a:p>
          <a:p>
            <a:pPr algn="just"/>
            <a:r>
              <a:rPr lang="el-GR" dirty="0" smtClean="0"/>
              <a:t>Από το 1970 και έπειτα, με την </a:t>
            </a:r>
            <a:r>
              <a:rPr lang="el-GR" dirty="0" smtClean="0">
                <a:solidFill>
                  <a:srgbClr val="FFC000"/>
                </a:solidFill>
              </a:rPr>
              <a:t>αποβιομηχάνιση</a:t>
            </a:r>
            <a:r>
              <a:rPr lang="el-GR" dirty="0" smtClean="0"/>
              <a:t> και την </a:t>
            </a:r>
            <a:r>
              <a:rPr lang="el-GR" dirty="0" smtClean="0">
                <a:solidFill>
                  <a:srgbClr val="FFC000"/>
                </a:solidFill>
              </a:rPr>
              <a:t>τάση της </a:t>
            </a:r>
            <a:r>
              <a:rPr lang="el-GR" dirty="0" err="1" smtClean="0">
                <a:solidFill>
                  <a:srgbClr val="FFC000"/>
                </a:solidFill>
              </a:rPr>
              <a:t>προαστιοποίησης</a:t>
            </a:r>
            <a:r>
              <a:rPr lang="el-GR" dirty="0" smtClean="0"/>
              <a:t>  μειώθηκε σε μεγάλο βαθμό ο πληθυσμός της .</a:t>
            </a:r>
          </a:p>
          <a:p>
            <a:pPr algn="just"/>
            <a:r>
              <a:rPr lang="el-GR" dirty="0" smtClean="0"/>
              <a:t>Υπολογίζεται ότι από το 1970 και έπειτα η πόλη χάνει κατά μέσο όρο </a:t>
            </a:r>
            <a:r>
              <a:rPr lang="el-GR" b="1" dirty="0" smtClean="0">
                <a:solidFill>
                  <a:srgbClr val="FFC000"/>
                </a:solidFill>
              </a:rPr>
              <a:t>8.000 κατοίκους το χρόνο. </a:t>
            </a:r>
          </a:p>
          <a:p>
            <a:pPr algn="just"/>
            <a:r>
              <a:rPr lang="el-GR" dirty="0" smtClean="0">
                <a:solidFill>
                  <a:schemeClr val="bg1"/>
                </a:solidFill>
              </a:rPr>
              <a:t>Από το 1991-2001 η πόλη έχασε το 10% του πληθυσμού της.</a:t>
            </a:r>
          </a:p>
          <a:p>
            <a:pPr algn="just"/>
            <a:r>
              <a:rPr lang="el-GR" dirty="0" smtClean="0"/>
              <a:t>Μεγάλο μέρος του πληθυσμού της μεταφέρθηκε </a:t>
            </a:r>
            <a:r>
              <a:rPr lang="el-GR" dirty="0" smtClean="0">
                <a:solidFill>
                  <a:srgbClr val="FFC000"/>
                </a:solidFill>
              </a:rPr>
              <a:t>στην ευρύτερη περιοχή του </a:t>
            </a:r>
            <a:r>
              <a:rPr lang="en-US" dirty="0" smtClean="0">
                <a:solidFill>
                  <a:srgbClr val="FFC000"/>
                </a:solidFill>
              </a:rPr>
              <a:t>Manchester. </a:t>
            </a:r>
            <a:r>
              <a:rPr lang="el-GR" dirty="0" smtClean="0">
                <a:solidFill>
                  <a:srgbClr val="FFC0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Χαρτί">
  <a:themeElements>
    <a:clrScheme name="Χαρτί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Χαρτί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Χαρτί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2433</TotalTime>
  <Words>2281</Words>
  <Application>Microsoft Office PowerPoint</Application>
  <PresentationFormat>Προβολή στην οθόνη (4:3)</PresentationFormat>
  <Paragraphs>388</Paragraphs>
  <Slides>33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33</vt:i4>
      </vt:variant>
    </vt:vector>
  </HeadingPairs>
  <TitlesOfParts>
    <vt:vector size="34" baseType="lpstr">
      <vt:lpstr>Χαρτί</vt:lpstr>
      <vt:lpstr>Η αστική συρρίκνωση ως αποτέλεσμα της αποβιομηχάνισης, της προαστικοποίησης και της οικονομικής αναδιάρθρωσης.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Dell</dc:creator>
  <cp:lastModifiedBy>Aspa</cp:lastModifiedBy>
  <cp:revision>200</cp:revision>
  <dcterms:created xsi:type="dcterms:W3CDTF">2012-02-23T07:37:43Z</dcterms:created>
  <dcterms:modified xsi:type="dcterms:W3CDTF">2017-03-07T20:05:03Z</dcterms:modified>
</cp:coreProperties>
</file>