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PT Sans Narrow"/>
      <p:regular r:id="rId21"/>
      <p:bold r:id="rId22"/>
    </p:embeddedFont>
    <p:embeddedFont>
      <p:font typeface="Open Sans"/>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PTSansNarrow-bold.fntdata"/><Relationship Id="rId21" Type="http://schemas.openxmlformats.org/officeDocument/2006/relationships/font" Target="fonts/PTSansNarrow-regular.fntdata"/><Relationship Id="rId24" Type="http://schemas.openxmlformats.org/officeDocument/2006/relationships/font" Target="fonts/OpenSans-bold.fntdata"/><Relationship Id="rId23" Type="http://schemas.openxmlformats.org/officeDocument/2006/relationships/font" Target="fonts/OpenSans-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penSans-boldItalic.fntdata"/><Relationship Id="rId25" Type="http://schemas.openxmlformats.org/officeDocument/2006/relationships/font" Target="fonts/OpenSans-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g522d29360b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522d29360b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g522d29360b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522d29360b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g522d29360b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522d29360b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522d29360b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522d29360b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g522d29360b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522d29360b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g522d29360b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522d29360b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522d29360b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522d29360b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522d29360b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522d29360b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g522d29360b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522d29360b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g522d29360b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522d29360b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g522d29360b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522d29360b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522d29360b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522d29360b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g522d29360b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522d29360b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522d29360b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522d29360b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jp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jp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Google Shape;66;p13"/>
          <p:cNvSpPr txBox="1"/>
          <p:nvPr>
            <p:ph type="ctrTitle"/>
          </p:nvPr>
        </p:nvSpPr>
        <p:spPr>
          <a:xfrm>
            <a:off x="1004150" y="1751764"/>
            <a:ext cx="7136700" cy="1022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PYΘMOΣ</a:t>
            </a:r>
            <a:endParaRPr/>
          </a:p>
        </p:txBody>
      </p:sp>
      <p:sp>
        <p:nvSpPr>
          <p:cNvPr id="67" name="Google Shape;67;p13"/>
          <p:cNvSpPr txBox="1"/>
          <p:nvPr>
            <p:ph idx="1" type="subTitle"/>
          </p:nvPr>
        </p:nvSpPr>
        <p:spPr>
          <a:xfrm>
            <a:off x="2137225" y="2850050"/>
            <a:ext cx="5208600" cy="792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b="1" lang="en" sz="1400">
                <a:solidFill>
                  <a:srgbClr val="555555"/>
                </a:solidFill>
              </a:rPr>
              <a:t>Τακτική </a:t>
            </a:r>
            <a:r>
              <a:rPr b="1" lang="en" sz="1400">
                <a:solidFill>
                  <a:srgbClr val="555555"/>
                </a:solidFill>
              </a:rPr>
              <a:t>επανάληψη</a:t>
            </a:r>
            <a:r>
              <a:rPr b="1" lang="en" sz="1400">
                <a:solidFill>
                  <a:srgbClr val="555555"/>
                </a:solidFill>
              </a:rPr>
              <a:t>, Εναλλασόμενος,Προοδευτικός</a:t>
            </a:r>
            <a:endParaRPr b="1" sz="1400">
              <a:solidFill>
                <a:srgbClr val="555555"/>
              </a:solidFill>
            </a:endParaRPr>
          </a:p>
          <a:p>
            <a:pPr indent="0" lvl="0" marL="0" rtl="0" algn="ctr">
              <a:spcBef>
                <a:spcPts val="80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pic>
        <p:nvPicPr>
          <p:cNvPr id="119" name="Google Shape;119;p22"/>
          <p:cNvPicPr preferRelativeResize="0"/>
          <p:nvPr/>
        </p:nvPicPr>
        <p:blipFill>
          <a:blip r:embed="rId3">
            <a:alphaModFix/>
          </a:blip>
          <a:stretch>
            <a:fillRect/>
          </a:stretch>
        </p:blipFill>
        <p:spPr>
          <a:xfrm>
            <a:off x="1985800" y="152400"/>
            <a:ext cx="5172403" cy="48386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pic>
        <p:nvPicPr>
          <p:cNvPr id="124" name="Google Shape;124;p23"/>
          <p:cNvPicPr preferRelativeResize="0"/>
          <p:nvPr/>
        </p:nvPicPr>
        <p:blipFill>
          <a:blip r:embed="rId3">
            <a:alphaModFix/>
          </a:blip>
          <a:stretch>
            <a:fillRect/>
          </a:stretch>
        </p:blipFill>
        <p:spPr>
          <a:xfrm>
            <a:off x="2882563" y="152400"/>
            <a:ext cx="3378864" cy="483869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pic>
        <p:nvPicPr>
          <p:cNvPr id="129" name="Google Shape;129;p24"/>
          <p:cNvPicPr preferRelativeResize="0"/>
          <p:nvPr/>
        </p:nvPicPr>
        <p:blipFill>
          <a:blip r:embed="rId3">
            <a:alphaModFix/>
          </a:blip>
          <a:stretch>
            <a:fillRect/>
          </a:stretch>
        </p:blipFill>
        <p:spPr>
          <a:xfrm>
            <a:off x="152400" y="152400"/>
            <a:ext cx="4762800" cy="47628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pic>
        <p:nvPicPr>
          <p:cNvPr id="134" name="Google Shape;134;p25"/>
          <p:cNvPicPr preferRelativeResize="0"/>
          <p:nvPr/>
        </p:nvPicPr>
        <p:blipFill>
          <a:blip r:embed="rId3">
            <a:alphaModFix/>
          </a:blip>
          <a:stretch>
            <a:fillRect/>
          </a:stretch>
        </p:blipFill>
        <p:spPr>
          <a:xfrm>
            <a:off x="2428875" y="0"/>
            <a:ext cx="4286250" cy="514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pic>
        <p:nvPicPr>
          <p:cNvPr id="139" name="Google Shape;139;p26"/>
          <p:cNvPicPr preferRelativeResize="0"/>
          <p:nvPr/>
        </p:nvPicPr>
        <p:blipFill>
          <a:blip r:embed="rId3">
            <a:alphaModFix/>
          </a:blip>
          <a:stretch>
            <a:fillRect/>
          </a:stretch>
        </p:blipFill>
        <p:spPr>
          <a:xfrm>
            <a:off x="2576215" y="0"/>
            <a:ext cx="3991570" cy="5143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pic>
        <p:nvPicPr>
          <p:cNvPr id="144" name="Google Shape;144;p27"/>
          <p:cNvPicPr preferRelativeResize="0"/>
          <p:nvPr/>
        </p:nvPicPr>
        <p:blipFill>
          <a:blip r:embed="rId3">
            <a:alphaModFix/>
          </a:blip>
          <a:stretch>
            <a:fillRect/>
          </a:stretch>
        </p:blipFill>
        <p:spPr>
          <a:xfrm>
            <a:off x="2972693" y="0"/>
            <a:ext cx="3198615" cy="51435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4"/>
          <p:cNvSpPr txBox="1"/>
          <p:nvPr>
            <p:ph idx="1" type="body"/>
          </p:nvPr>
        </p:nvSpPr>
        <p:spPr>
          <a:xfrm>
            <a:off x="5089775" y="577500"/>
            <a:ext cx="3769500" cy="3988500"/>
          </a:xfrm>
          <a:prstGeom prst="rect">
            <a:avLst/>
          </a:prstGeom>
        </p:spPr>
        <p:txBody>
          <a:bodyPr anchorCtr="0" anchor="t" bIns="91425" lIns="91425" spcFirstLastPara="1" rIns="91425" wrap="square" tIns="91425">
            <a:noAutofit/>
          </a:bodyPr>
          <a:lstStyle/>
          <a:p>
            <a:pPr indent="0" lvl="0" marL="0" rtl="0" algn="just">
              <a:spcBef>
                <a:spcPts val="0"/>
              </a:spcBef>
              <a:spcAft>
                <a:spcPts val="1600"/>
              </a:spcAft>
              <a:buNone/>
            </a:pPr>
            <a:r>
              <a:rPr b="1" lang="en" sz="1400">
                <a:solidFill>
                  <a:srgbClr val="000000"/>
                </a:solidFill>
                <a:highlight>
                  <a:srgbClr val="FFFFFF"/>
                </a:highlight>
                <a:latin typeface="Verdana"/>
                <a:ea typeface="Verdana"/>
                <a:cs typeface="Verdana"/>
                <a:sym typeface="Verdana"/>
              </a:rPr>
              <a:t>Ο ρυθμός</a:t>
            </a:r>
            <a:r>
              <a:rPr lang="en" sz="1400">
                <a:solidFill>
                  <a:srgbClr val="000000"/>
                </a:solidFill>
                <a:highlight>
                  <a:srgbClr val="FFFFFF"/>
                </a:highlight>
                <a:latin typeface="Verdana"/>
                <a:ea typeface="Verdana"/>
                <a:cs typeface="Verdana"/>
                <a:sym typeface="Verdana"/>
              </a:rPr>
              <a:t> είναι ένα ισχυρό, τακτικό, επαναλαμβανόμενο μοτίβο που σχηματίζει μια αρμονική ακολουθία ή συσχετισμό χρωμάτων ή στοιχείων, τα οποία συνήθως αναπτύσσονται από την οργάνωση του χώρου μεταξύ των αντικειμένων. Αυτή η ρυθμική ροή, η οποία επιτυγχάνεται με επανάληψη, λειτουργεί ως συσκευή ενοποίησης της σύνθεσης και συχνά χρησιμοποιείται για να προτείνει κίνηση. Η μεταβολή μεγάλων και μικρών περιοχών αρνητικού (σκοτεινού) χώρου μέσα σε μια σύνθεση δημιουργεί αυτή την αίσθηση κίνησης.</a:t>
            </a:r>
            <a:endParaRPr sz="1400"/>
          </a:p>
        </p:txBody>
      </p:sp>
      <p:pic>
        <p:nvPicPr>
          <p:cNvPr id="73" name="Google Shape;73;p14"/>
          <p:cNvPicPr preferRelativeResize="0"/>
          <p:nvPr/>
        </p:nvPicPr>
        <p:blipFill>
          <a:blip r:embed="rId3">
            <a:alphaModFix/>
          </a:blip>
          <a:stretch>
            <a:fillRect/>
          </a:stretch>
        </p:blipFill>
        <p:spPr>
          <a:xfrm>
            <a:off x="207202" y="765500"/>
            <a:ext cx="4650075" cy="34782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15"/>
          <p:cNvSpPr txBox="1"/>
          <p:nvPr/>
        </p:nvSpPr>
        <p:spPr>
          <a:xfrm>
            <a:off x="657300" y="1168375"/>
            <a:ext cx="7829400" cy="300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latin typeface="Verdana"/>
                <a:ea typeface="Verdana"/>
                <a:cs typeface="Verdana"/>
                <a:sym typeface="Verdana"/>
              </a:rPr>
              <a:t>Τρεις υποκατηγορίες της ενότητος Ρυθμός:</a:t>
            </a:r>
            <a:endParaRPr b="1" sz="2400">
              <a:latin typeface="Verdana"/>
              <a:ea typeface="Verdana"/>
              <a:cs typeface="Verdana"/>
              <a:sym typeface="Verdana"/>
            </a:endParaRPr>
          </a:p>
          <a:p>
            <a:pPr indent="0" lvl="0" marL="0" rtl="0" algn="ctr">
              <a:spcBef>
                <a:spcPts val="0"/>
              </a:spcBef>
              <a:spcAft>
                <a:spcPts val="0"/>
              </a:spcAft>
              <a:buNone/>
            </a:pPr>
            <a:r>
              <a:t/>
            </a:r>
            <a:endParaRPr b="1" sz="2400">
              <a:latin typeface="Verdana"/>
              <a:ea typeface="Verdana"/>
              <a:cs typeface="Verdana"/>
              <a:sym typeface="Verdana"/>
            </a:endParaRPr>
          </a:p>
          <a:p>
            <a:pPr indent="0" lvl="0" marL="0" rtl="0" algn="ctr">
              <a:spcBef>
                <a:spcPts val="0"/>
              </a:spcBef>
              <a:spcAft>
                <a:spcPts val="0"/>
              </a:spcAft>
              <a:buNone/>
            </a:pPr>
            <a:r>
              <a:rPr b="1" lang="en" sz="2400">
                <a:latin typeface="Verdana"/>
                <a:ea typeface="Verdana"/>
                <a:cs typeface="Verdana"/>
                <a:sym typeface="Verdana"/>
              </a:rPr>
              <a:t>Τακτική επανάληψη </a:t>
            </a:r>
            <a:endParaRPr b="1" sz="2400">
              <a:latin typeface="Verdana"/>
              <a:ea typeface="Verdana"/>
              <a:cs typeface="Verdana"/>
              <a:sym typeface="Verdana"/>
            </a:endParaRPr>
          </a:p>
          <a:p>
            <a:pPr indent="0" lvl="0" marL="0" rtl="0" algn="ctr">
              <a:spcBef>
                <a:spcPts val="0"/>
              </a:spcBef>
              <a:spcAft>
                <a:spcPts val="0"/>
              </a:spcAft>
              <a:buNone/>
            </a:pPr>
            <a:r>
              <a:rPr b="1" lang="en" sz="2400">
                <a:latin typeface="Verdana"/>
                <a:ea typeface="Verdana"/>
                <a:cs typeface="Verdana"/>
                <a:sym typeface="Verdana"/>
              </a:rPr>
              <a:t>Εναλλασσόμενος</a:t>
            </a:r>
            <a:endParaRPr b="1" sz="2400">
              <a:latin typeface="Verdana"/>
              <a:ea typeface="Verdana"/>
              <a:cs typeface="Verdana"/>
              <a:sym typeface="Verdana"/>
            </a:endParaRPr>
          </a:p>
          <a:p>
            <a:pPr indent="0" lvl="0" marL="0" rtl="0" algn="ctr">
              <a:spcBef>
                <a:spcPts val="0"/>
              </a:spcBef>
              <a:spcAft>
                <a:spcPts val="0"/>
              </a:spcAft>
              <a:buNone/>
            </a:pPr>
            <a:r>
              <a:rPr b="1" lang="en" sz="2400">
                <a:latin typeface="Verdana"/>
                <a:ea typeface="Verdana"/>
                <a:cs typeface="Verdana"/>
                <a:sym typeface="Verdana"/>
              </a:rPr>
              <a:t>Προοδευτικός</a:t>
            </a:r>
            <a:endParaRPr b="1" sz="2400">
              <a:latin typeface="Verdana"/>
              <a:ea typeface="Verdana"/>
              <a:cs typeface="Verdana"/>
              <a:sym typeface="Verdan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Google Shape;83;p16"/>
          <p:cNvSpPr txBox="1"/>
          <p:nvPr>
            <p:ph idx="1" type="body"/>
          </p:nvPr>
        </p:nvSpPr>
        <p:spPr>
          <a:xfrm>
            <a:off x="155250" y="1138350"/>
            <a:ext cx="3797700" cy="2866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400">
                <a:solidFill>
                  <a:srgbClr val="000000"/>
                </a:solidFill>
                <a:highlight>
                  <a:srgbClr val="FFFFFF"/>
                </a:highlight>
                <a:latin typeface="Verdana"/>
                <a:ea typeface="Verdana"/>
                <a:cs typeface="Verdana"/>
                <a:sym typeface="Verdana"/>
              </a:rPr>
              <a:t>Η τακτική επανάληψη</a:t>
            </a:r>
            <a:r>
              <a:rPr lang="en" sz="1400">
                <a:solidFill>
                  <a:srgbClr val="000000"/>
                </a:solidFill>
                <a:highlight>
                  <a:srgbClr val="FFFFFF"/>
                </a:highlight>
                <a:latin typeface="Verdana"/>
                <a:ea typeface="Verdana"/>
                <a:cs typeface="Verdana"/>
                <a:sym typeface="Verdana"/>
              </a:rPr>
              <a:t> επιτυγχάνεται με την επανάληψη ενός οπτικού στοιχείου σε τακτά χρονικά διαστήματα. Επαναλαμβάνοντας ένα στοιχείο πολλές φορές, μπορείτε να δημιουργήσετε ένα χαλαρό κομμάτι. ο αναγνώστης ξέρει τι να περιμένει και είναι παρηγορημένος από αυτό. Αυτό το χαλαρό συναίσθημα μπορεί να χρησιμοποιηθεί για να συμπληρώσει ένα μήνυμα που προορίζεται να είναι ηρεμώντας.</a:t>
            </a:r>
            <a:endParaRPr sz="1400"/>
          </a:p>
        </p:txBody>
      </p:sp>
      <p:pic>
        <p:nvPicPr>
          <p:cNvPr id="84" name="Google Shape;84;p16"/>
          <p:cNvPicPr preferRelativeResize="0"/>
          <p:nvPr/>
        </p:nvPicPr>
        <p:blipFill>
          <a:blip r:embed="rId3">
            <a:alphaModFix/>
          </a:blip>
          <a:stretch>
            <a:fillRect/>
          </a:stretch>
        </p:blipFill>
        <p:spPr>
          <a:xfrm>
            <a:off x="4167800" y="1178613"/>
            <a:ext cx="4729801" cy="278628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pic>
        <p:nvPicPr>
          <p:cNvPr id="89" name="Google Shape;89;p17"/>
          <p:cNvPicPr preferRelativeResize="0"/>
          <p:nvPr/>
        </p:nvPicPr>
        <p:blipFill>
          <a:blip r:embed="rId3">
            <a:alphaModFix/>
          </a:blip>
          <a:stretch>
            <a:fillRect/>
          </a:stretch>
        </p:blipFill>
        <p:spPr>
          <a:xfrm>
            <a:off x="165825" y="1157288"/>
            <a:ext cx="3429000" cy="2828925"/>
          </a:xfrm>
          <a:prstGeom prst="rect">
            <a:avLst/>
          </a:prstGeom>
          <a:noFill/>
          <a:ln>
            <a:noFill/>
          </a:ln>
        </p:spPr>
      </p:pic>
      <p:pic>
        <p:nvPicPr>
          <p:cNvPr id="90" name="Google Shape;90;p17"/>
          <p:cNvPicPr preferRelativeResize="0"/>
          <p:nvPr/>
        </p:nvPicPr>
        <p:blipFill>
          <a:blip r:embed="rId4">
            <a:alphaModFix/>
          </a:blip>
          <a:stretch>
            <a:fillRect/>
          </a:stretch>
        </p:blipFill>
        <p:spPr>
          <a:xfrm>
            <a:off x="3720375" y="1046988"/>
            <a:ext cx="5257800" cy="30495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18"/>
          <p:cNvSpPr txBox="1"/>
          <p:nvPr>
            <p:ph idx="1" type="body"/>
          </p:nvPr>
        </p:nvSpPr>
        <p:spPr>
          <a:xfrm>
            <a:off x="5210650" y="541950"/>
            <a:ext cx="3648600" cy="405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b="1" lang="en" sz="1400">
                <a:solidFill>
                  <a:srgbClr val="000000"/>
                </a:solidFill>
                <a:latin typeface="Verdana"/>
                <a:ea typeface="Verdana"/>
                <a:cs typeface="Verdana"/>
                <a:sym typeface="Verdana"/>
              </a:rPr>
              <a:t>Εναλλασσόμενος ρυθμός</a:t>
            </a:r>
            <a:endParaRPr b="1" sz="1400">
              <a:solidFill>
                <a:srgbClr val="000000"/>
              </a:solidFill>
              <a:latin typeface="Verdana"/>
              <a:ea typeface="Verdana"/>
              <a:cs typeface="Verdana"/>
              <a:sym typeface="Verdana"/>
            </a:endParaRPr>
          </a:p>
          <a:p>
            <a:pPr indent="0" lvl="0" marL="0" rtl="0" algn="l">
              <a:spcBef>
                <a:spcPts val="1600"/>
              </a:spcBef>
              <a:spcAft>
                <a:spcPts val="0"/>
              </a:spcAft>
              <a:buClr>
                <a:srgbClr val="000000"/>
              </a:buClr>
              <a:buSzPts val="1100"/>
              <a:buFont typeface="Arial"/>
              <a:buNone/>
            </a:pPr>
            <a:r>
              <a:rPr lang="en" sz="1400">
                <a:solidFill>
                  <a:srgbClr val="000000"/>
                </a:solidFill>
                <a:latin typeface="Verdana"/>
                <a:ea typeface="Verdana"/>
                <a:cs typeface="Verdana"/>
                <a:sym typeface="Verdana"/>
              </a:rPr>
              <a:t>Αυτή η αίσθηση του ρυθμού αποτελείται από διαδοχικά μοτίβα στα οποία τα ίδια στοιχεία επανεμφανίζονται με κανονική σειρά. Ένα κοινό παράδειγμα αυτού του εναλλασσόμενου θέματος μπορεί να φανεί στις στήλες ενός κλασικού ελληνικού ναού. Φωτογραφικά, η εναλλαγή του φωτός στις σκοτεινές περιοχές ή η χρήση συμπληρωματικών χρωμάτων, όπως το πράσινο και το κόκκινο, είναι ένας τρόπος για να δημιουργηθεί αυτό το αποτέλεσμα.</a:t>
            </a:r>
            <a:endParaRPr sz="1400">
              <a:solidFill>
                <a:srgbClr val="000000"/>
              </a:solidFill>
              <a:latin typeface="Verdana"/>
              <a:ea typeface="Verdana"/>
              <a:cs typeface="Verdana"/>
              <a:sym typeface="Verdana"/>
            </a:endParaRPr>
          </a:p>
          <a:p>
            <a:pPr indent="0" lvl="0" marL="0" rtl="0" algn="l">
              <a:spcBef>
                <a:spcPts val="1600"/>
              </a:spcBef>
              <a:spcAft>
                <a:spcPts val="1600"/>
              </a:spcAft>
              <a:buNone/>
            </a:pPr>
            <a:r>
              <a:t/>
            </a:r>
            <a:endParaRPr/>
          </a:p>
        </p:txBody>
      </p:sp>
      <p:pic>
        <p:nvPicPr>
          <p:cNvPr id="96" name="Google Shape;96;p18"/>
          <p:cNvPicPr preferRelativeResize="0"/>
          <p:nvPr/>
        </p:nvPicPr>
        <p:blipFill>
          <a:blip r:embed="rId3">
            <a:alphaModFix/>
          </a:blip>
          <a:stretch>
            <a:fillRect/>
          </a:stretch>
        </p:blipFill>
        <p:spPr>
          <a:xfrm>
            <a:off x="152400" y="152400"/>
            <a:ext cx="4487832" cy="48386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pic>
        <p:nvPicPr>
          <p:cNvPr id="101" name="Google Shape;101;p19"/>
          <p:cNvPicPr preferRelativeResize="0"/>
          <p:nvPr/>
        </p:nvPicPr>
        <p:blipFill>
          <a:blip r:embed="rId3">
            <a:alphaModFix/>
          </a:blip>
          <a:stretch>
            <a:fillRect/>
          </a:stretch>
        </p:blipFill>
        <p:spPr>
          <a:xfrm>
            <a:off x="152400" y="2032525"/>
            <a:ext cx="3810000" cy="2381250"/>
          </a:xfrm>
          <a:prstGeom prst="rect">
            <a:avLst/>
          </a:prstGeom>
          <a:noFill/>
          <a:ln>
            <a:noFill/>
          </a:ln>
        </p:spPr>
      </p:pic>
      <p:pic>
        <p:nvPicPr>
          <p:cNvPr id="102" name="Google Shape;102;p19"/>
          <p:cNvPicPr preferRelativeResize="0"/>
          <p:nvPr/>
        </p:nvPicPr>
        <p:blipFill rotWithShape="1">
          <a:blip r:embed="rId4">
            <a:alphaModFix/>
          </a:blip>
          <a:srcRect b="0" l="49733" r="0" t="0"/>
          <a:stretch/>
        </p:blipFill>
        <p:spPr>
          <a:xfrm>
            <a:off x="4780925" y="200862"/>
            <a:ext cx="3531949" cy="47417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20"/>
          <p:cNvSpPr txBox="1"/>
          <p:nvPr>
            <p:ph idx="1" type="body"/>
          </p:nvPr>
        </p:nvSpPr>
        <p:spPr>
          <a:xfrm>
            <a:off x="338550" y="1190550"/>
            <a:ext cx="3381300" cy="27624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rgbClr val="000000"/>
              </a:buClr>
              <a:buSzPts val="1100"/>
              <a:buFont typeface="Arial"/>
              <a:buNone/>
            </a:pPr>
            <a:r>
              <a:rPr b="1" lang="en" sz="1400">
                <a:solidFill>
                  <a:srgbClr val="000000"/>
                </a:solidFill>
                <a:latin typeface="Verdana"/>
                <a:ea typeface="Verdana"/>
                <a:cs typeface="Verdana"/>
                <a:sym typeface="Verdana"/>
              </a:rPr>
              <a:t>Προοδευτικός ρυθμός</a:t>
            </a:r>
            <a:endParaRPr b="1" sz="1400">
              <a:solidFill>
                <a:srgbClr val="000000"/>
              </a:solidFill>
              <a:latin typeface="Verdana"/>
              <a:ea typeface="Verdana"/>
              <a:cs typeface="Verdana"/>
              <a:sym typeface="Verdana"/>
            </a:endParaRPr>
          </a:p>
          <a:p>
            <a:pPr indent="0" lvl="0" marL="0" rtl="0" algn="just">
              <a:spcBef>
                <a:spcPts val="1600"/>
              </a:spcBef>
              <a:spcAft>
                <a:spcPts val="0"/>
              </a:spcAft>
              <a:buClr>
                <a:srgbClr val="000000"/>
              </a:buClr>
              <a:buSzPts val="1100"/>
              <a:buFont typeface="Arial"/>
              <a:buNone/>
            </a:pPr>
            <a:r>
              <a:rPr lang="en" sz="1400">
                <a:solidFill>
                  <a:srgbClr val="000000"/>
                </a:solidFill>
                <a:latin typeface="Verdana"/>
                <a:ea typeface="Verdana"/>
                <a:cs typeface="Verdana"/>
                <a:sym typeface="Verdana"/>
              </a:rPr>
              <a:t>Αυτό παράγεται με την επανάληψη ενός σχήματος που αλλάζει με κανονικό τρόπο, δημιουργώντας ένα διαδοχικό μοτίβο. Συχνά επιτυγχάνεται με προοδευτική μεταβολή του μεγέθους ενός σχήματος, μέσω του χρώματος, της αξίας και / ή της υφής του.</a:t>
            </a:r>
            <a:endParaRPr sz="1400">
              <a:solidFill>
                <a:srgbClr val="000000"/>
              </a:solidFill>
              <a:latin typeface="Verdana"/>
              <a:ea typeface="Verdana"/>
              <a:cs typeface="Verdana"/>
              <a:sym typeface="Verdana"/>
            </a:endParaRPr>
          </a:p>
          <a:p>
            <a:pPr indent="0" lvl="0" marL="0" rtl="0" algn="l">
              <a:spcBef>
                <a:spcPts val="1600"/>
              </a:spcBef>
              <a:spcAft>
                <a:spcPts val="1600"/>
              </a:spcAft>
              <a:buNone/>
            </a:pPr>
            <a:r>
              <a:t/>
            </a:r>
            <a:endParaRPr sz="1400"/>
          </a:p>
        </p:txBody>
      </p:sp>
      <p:pic>
        <p:nvPicPr>
          <p:cNvPr id="108" name="Google Shape;108;p20"/>
          <p:cNvPicPr preferRelativeResize="0"/>
          <p:nvPr/>
        </p:nvPicPr>
        <p:blipFill>
          <a:blip r:embed="rId3">
            <a:alphaModFix/>
          </a:blip>
          <a:stretch>
            <a:fillRect/>
          </a:stretch>
        </p:blipFill>
        <p:spPr>
          <a:xfrm>
            <a:off x="3885675" y="835825"/>
            <a:ext cx="5119351" cy="34718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pic>
        <p:nvPicPr>
          <p:cNvPr id="113" name="Google Shape;113;p21"/>
          <p:cNvPicPr preferRelativeResize="0"/>
          <p:nvPr/>
        </p:nvPicPr>
        <p:blipFill>
          <a:blip r:embed="rId3">
            <a:alphaModFix/>
          </a:blip>
          <a:stretch>
            <a:fillRect/>
          </a:stretch>
        </p:blipFill>
        <p:spPr>
          <a:xfrm>
            <a:off x="326975" y="152400"/>
            <a:ext cx="2851536" cy="4838700"/>
          </a:xfrm>
          <a:prstGeom prst="rect">
            <a:avLst/>
          </a:prstGeom>
          <a:noFill/>
          <a:ln>
            <a:noFill/>
          </a:ln>
        </p:spPr>
      </p:pic>
      <p:pic>
        <p:nvPicPr>
          <p:cNvPr id="114" name="Google Shape;114;p21"/>
          <p:cNvPicPr preferRelativeResize="0"/>
          <p:nvPr/>
        </p:nvPicPr>
        <p:blipFill>
          <a:blip r:embed="rId4">
            <a:alphaModFix/>
          </a:blip>
          <a:stretch>
            <a:fillRect/>
          </a:stretch>
        </p:blipFill>
        <p:spPr>
          <a:xfrm>
            <a:off x="3975536" y="1100138"/>
            <a:ext cx="4762500" cy="29432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