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76" r:id="rId3"/>
    <p:sldId id="277" r:id="rId4"/>
    <p:sldId id="257" r:id="rId5"/>
    <p:sldId id="258" r:id="rId6"/>
    <p:sldId id="27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79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82" r:id="rId24"/>
    <p:sldId id="274" r:id="rId25"/>
    <p:sldId id="275" r:id="rId26"/>
    <p:sldId id="283" r:id="rId27"/>
    <p:sldId id="285" r:id="rId28"/>
    <p:sldId id="284" r:id="rId29"/>
    <p:sldId id="280" r:id="rId30"/>
    <p:sldId id="281" r:id="rId3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F26582A-3A6B-4146-828B-60C4ED789762}" type="datetimeFigureOut">
              <a:rPr lang="el-GR" smtClean="0"/>
              <a:pPr/>
              <a:t>23/6/2015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23D819-03DE-428A-A530-7EC4BE3B122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c.gov/nchs/fastats/stroke.html" TargetMode="External"/><Relationship Id="rId2" Type="http://schemas.openxmlformats.org/officeDocument/2006/relationships/hyperlink" Target="http://www.strokeassociation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ΑΦΑΣΙΑ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Μάθημα: </a:t>
            </a:r>
            <a:r>
              <a:rPr lang="el-GR" dirty="0" err="1" smtClean="0"/>
              <a:t>Νευροφυσιολογία</a:t>
            </a:r>
            <a:r>
              <a:rPr lang="el-GR" dirty="0" smtClean="0"/>
              <a:t> </a:t>
            </a:r>
            <a:r>
              <a:rPr lang="el-GR" dirty="0" smtClean="0"/>
              <a:t>της συμπεριφοράς</a:t>
            </a:r>
          </a:p>
          <a:p>
            <a:r>
              <a:rPr lang="el-GR" dirty="0" smtClean="0"/>
              <a:t>Καλουδά Τριανταφυλλιά</a:t>
            </a:r>
          </a:p>
          <a:p>
            <a:r>
              <a:rPr lang="el-GR" dirty="0" smtClean="0"/>
              <a:t>Α.Μ.: 06091407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Κλινικη</a:t>
            </a:r>
            <a:r>
              <a:rPr lang="el-GR" dirty="0" smtClean="0"/>
              <a:t> </a:t>
            </a:r>
            <a:r>
              <a:rPr lang="el-GR" dirty="0" err="1" smtClean="0"/>
              <a:t>εικονα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Εκπομπή λόγου: χωρίς διστακτικότητα, ρέουσα, λογόρροια, ασυνάρτητη, νεολογισμοί, «γλωσσική σαλάτα» </a:t>
            </a:r>
          </a:p>
          <a:p>
            <a:r>
              <a:rPr lang="el-GR" dirty="0" smtClean="0"/>
              <a:t>Αντίληψη: διαταραγμένη</a:t>
            </a:r>
          </a:p>
          <a:p>
            <a:r>
              <a:rPr lang="el-GR" dirty="0" smtClean="0"/>
              <a:t>Επανάληψη: διαταραγμένη</a:t>
            </a:r>
          </a:p>
          <a:p>
            <a:r>
              <a:rPr lang="el-GR" dirty="0" smtClean="0"/>
              <a:t>Κατονομασία: διαταραγμένη</a:t>
            </a:r>
          </a:p>
          <a:p>
            <a:r>
              <a:rPr lang="el-GR" dirty="0" smtClean="0"/>
              <a:t>Ανάγνωση: διαταραγμένη</a:t>
            </a:r>
          </a:p>
          <a:p>
            <a:r>
              <a:rPr lang="el-GR" dirty="0" smtClean="0"/>
              <a:t>Γραφή: διαταραγμένη (ανούσιες και διάσπαρτες σωστές λέξεις)</a:t>
            </a:r>
          </a:p>
          <a:p>
            <a:r>
              <a:rPr lang="el-GR" dirty="0" err="1" smtClean="0"/>
              <a:t>Συνοδά</a:t>
            </a:r>
            <a:r>
              <a:rPr lang="el-GR" dirty="0" smtClean="0"/>
              <a:t>: ομώνυμη τεταρτοκυκλική ή ολική </a:t>
            </a:r>
            <a:r>
              <a:rPr lang="el-GR" dirty="0" err="1" smtClean="0"/>
              <a:t>ημιανοψία</a:t>
            </a:r>
            <a:r>
              <a:rPr lang="el-GR" dirty="0" smtClean="0"/>
              <a:t>, άγχος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Σφαιρικη</a:t>
            </a:r>
            <a:r>
              <a:rPr lang="el-GR" dirty="0" smtClean="0"/>
              <a:t> </a:t>
            </a:r>
            <a:r>
              <a:rPr lang="el-GR" dirty="0" err="1" smtClean="0"/>
              <a:t>αφασια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828800"/>
          </a:xfrm>
        </p:spPr>
        <p:txBody>
          <a:bodyPr/>
          <a:lstStyle/>
          <a:p>
            <a:r>
              <a:rPr lang="el-GR" dirty="0" smtClean="0"/>
              <a:t>Αίτια: απόφραξη αριστερής έσω καρωτίδας ή μέσης εγκεφαλικής αρτηρίας, αιμορραγία, νεόπλασμα</a:t>
            </a:r>
          </a:p>
          <a:p>
            <a:r>
              <a:rPr lang="el-GR" dirty="0" smtClean="0"/>
              <a:t>Εντόπιση: εκτεταμένες βλάβες γύρω από τη σχισμή του </a:t>
            </a:r>
            <a:r>
              <a:rPr lang="en-US" dirty="0" err="1" smtClean="0"/>
              <a:t>Silvius</a:t>
            </a:r>
            <a:r>
              <a:rPr lang="en-US" dirty="0" smtClean="0"/>
              <a:t> (</a:t>
            </a:r>
            <a:r>
              <a:rPr lang="el-GR" dirty="0" smtClean="0"/>
              <a:t>περιοχή </a:t>
            </a:r>
            <a:r>
              <a:rPr lang="en-US" dirty="0" err="1" smtClean="0"/>
              <a:t>Broca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err="1" smtClean="0"/>
              <a:t>Wernicke</a:t>
            </a:r>
            <a:r>
              <a:rPr lang="en-US" dirty="0" smtClean="0"/>
              <a:t>)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789040"/>
            <a:ext cx="3816424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Κλινικη</a:t>
            </a:r>
            <a:r>
              <a:rPr lang="el-GR" dirty="0" smtClean="0"/>
              <a:t> </a:t>
            </a:r>
            <a:r>
              <a:rPr lang="el-GR" dirty="0" err="1" smtClean="0"/>
              <a:t>εικονα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Εκπομπή λόγου: μόνο μερικές λέξεις ή συνηθισμένες φράσεις</a:t>
            </a:r>
          </a:p>
          <a:p>
            <a:endParaRPr lang="el-GR" dirty="0" smtClean="0"/>
          </a:p>
          <a:p>
            <a:r>
              <a:rPr lang="el-GR" dirty="0" smtClean="0"/>
              <a:t>Αντίληψη: μόνο μερικές λέξεις ή φράσεις</a:t>
            </a:r>
          </a:p>
          <a:p>
            <a:endParaRPr lang="el-GR" dirty="0" smtClean="0"/>
          </a:p>
          <a:p>
            <a:r>
              <a:rPr lang="el-GR" dirty="0" smtClean="0"/>
              <a:t>Επανάληψη: διαταραγμένη</a:t>
            </a:r>
          </a:p>
          <a:p>
            <a:endParaRPr lang="el-GR" dirty="0" smtClean="0"/>
          </a:p>
          <a:p>
            <a:r>
              <a:rPr lang="el-GR" dirty="0" smtClean="0"/>
              <a:t>Κατονομασία: διαταραγμένη</a:t>
            </a:r>
          </a:p>
          <a:p>
            <a:endParaRPr lang="el-GR" dirty="0" smtClean="0"/>
          </a:p>
          <a:p>
            <a:r>
              <a:rPr lang="el-GR" dirty="0" smtClean="0"/>
              <a:t>Ανάγνωση: διαταραγμένη</a:t>
            </a:r>
          </a:p>
          <a:p>
            <a:endParaRPr lang="el-GR" dirty="0" smtClean="0"/>
          </a:p>
          <a:p>
            <a:r>
              <a:rPr lang="el-GR" dirty="0" smtClean="0"/>
              <a:t>Γραφή: διαταραγμένη</a:t>
            </a:r>
          </a:p>
          <a:p>
            <a:endParaRPr lang="el-GR" dirty="0" smtClean="0"/>
          </a:p>
          <a:p>
            <a:r>
              <a:rPr lang="el-GR" dirty="0" err="1" smtClean="0"/>
              <a:t>Συνοδά</a:t>
            </a:r>
            <a:r>
              <a:rPr lang="el-GR" dirty="0" smtClean="0"/>
              <a:t>: δεξιά ημιπληγία, </a:t>
            </a:r>
            <a:r>
              <a:rPr lang="el-GR" dirty="0" err="1" smtClean="0"/>
              <a:t>ημιαναισθησία</a:t>
            </a:r>
            <a:r>
              <a:rPr lang="el-GR" dirty="0" smtClean="0"/>
              <a:t>, </a:t>
            </a:r>
            <a:r>
              <a:rPr lang="el-GR" dirty="0" err="1" smtClean="0"/>
              <a:t>ημιανοψία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Αφασια</a:t>
            </a:r>
            <a:r>
              <a:rPr lang="el-GR" dirty="0" smtClean="0"/>
              <a:t> </a:t>
            </a:r>
            <a:r>
              <a:rPr lang="el-GR" dirty="0" err="1" smtClean="0"/>
              <a:t>αγωγησ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349080"/>
          </a:xfrm>
        </p:spPr>
        <p:txBody>
          <a:bodyPr/>
          <a:lstStyle/>
          <a:p>
            <a:r>
              <a:rPr lang="el-GR" dirty="0" smtClean="0"/>
              <a:t>Αίτια: απόφραξη </a:t>
            </a:r>
            <a:r>
              <a:rPr lang="el-GR" dirty="0" err="1" smtClean="0"/>
              <a:t>ανίοντος</a:t>
            </a:r>
            <a:r>
              <a:rPr lang="el-GR" dirty="0" smtClean="0"/>
              <a:t> βρεγματικού ή οπισθίου κροταφικού κλάδου της μέσης εγκεφαλικής αρτηρίας, νεόπλασμα, τραύμα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Εντόπιση: </a:t>
            </a:r>
            <a:r>
              <a:rPr lang="el-GR" dirty="0" err="1" smtClean="0"/>
              <a:t>υπερχείλια</a:t>
            </a:r>
            <a:r>
              <a:rPr lang="el-GR" dirty="0" smtClean="0"/>
              <a:t> έλικα ή κύριος ακουστικός φλοιός ή γύρω από τη σχισμή του </a:t>
            </a:r>
            <a:r>
              <a:rPr lang="en-US" dirty="0" err="1" smtClean="0"/>
              <a:t>Silvius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brain-and-aphasia-18-728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34634"/>
            <a:ext cx="7632848" cy="61746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Κλινικη</a:t>
            </a:r>
            <a:r>
              <a:rPr lang="el-GR" dirty="0" smtClean="0"/>
              <a:t> </a:t>
            </a:r>
            <a:r>
              <a:rPr lang="el-GR" dirty="0" err="1" smtClean="0"/>
              <a:t>εικονα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Εκπομπή λόγου: ευχερής ομιλία, καλή ροή, καλή άρθρωση, δυσνόητη από παραφασίες και νεολογισμούς</a:t>
            </a:r>
          </a:p>
          <a:p>
            <a:r>
              <a:rPr lang="el-GR" dirty="0" smtClean="0"/>
              <a:t>Αντίληψη: καλή</a:t>
            </a:r>
          </a:p>
          <a:p>
            <a:r>
              <a:rPr lang="el-GR" dirty="0" smtClean="0"/>
              <a:t>Επανάληψη: διαταραγμένη (παραφασίες)</a:t>
            </a:r>
          </a:p>
          <a:p>
            <a:r>
              <a:rPr lang="el-GR" dirty="0" smtClean="0"/>
              <a:t>Κατονομασία: διαταραγμένη</a:t>
            </a:r>
          </a:p>
          <a:p>
            <a:r>
              <a:rPr lang="el-GR" dirty="0" smtClean="0"/>
              <a:t>Ανάγνωση: παραφασίες στη μεγαλόφωνη ανάγνωση</a:t>
            </a:r>
          </a:p>
          <a:p>
            <a:r>
              <a:rPr lang="el-GR" dirty="0" smtClean="0"/>
              <a:t>Γραφή: διαταραγμένη</a:t>
            </a:r>
          </a:p>
          <a:p>
            <a:r>
              <a:rPr lang="el-GR" dirty="0" err="1" smtClean="0"/>
              <a:t>Συνοδά</a:t>
            </a:r>
            <a:r>
              <a:rPr lang="el-GR" dirty="0" smtClean="0"/>
              <a:t>: δεξιά </a:t>
            </a:r>
            <a:r>
              <a:rPr lang="el-GR" dirty="0" err="1" smtClean="0"/>
              <a:t>ημιπάρεση</a:t>
            </a:r>
            <a:r>
              <a:rPr lang="el-GR" dirty="0" smtClean="0"/>
              <a:t>, </a:t>
            </a:r>
            <a:r>
              <a:rPr lang="el-GR" dirty="0" err="1" smtClean="0"/>
              <a:t>ημιυπαισθησία</a:t>
            </a:r>
            <a:r>
              <a:rPr lang="el-GR" dirty="0" smtClean="0"/>
              <a:t>, </a:t>
            </a:r>
            <a:r>
              <a:rPr lang="el-GR" dirty="0" err="1" smtClean="0"/>
              <a:t>ημιανοψία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Διαφλοιωδησ</a:t>
            </a:r>
            <a:r>
              <a:rPr lang="el-GR" dirty="0" smtClean="0"/>
              <a:t> </a:t>
            </a:r>
            <a:r>
              <a:rPr lang="el-GR" dirty="0" err="1" smtClean="0"/>
              <a:t>αφασια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Αίτια: παρατεταμένη υπόταση, </a:t>
            </a:r>
            <a:r>
              <a:rPr lang="el-GR" dirty="0" err="1" smtClean="0"/>
              <a:t>ανοξαιμική</a:t>
            </a:r>
            <a:r>
              <a:rPr lang="el-GR" dirty="0" smtClean="0"/>
              <a:t> ισχαιμική βλάβη, δηλητηρίαση με </a:t>
            </a:r>
            <a:r>
              <a:rPr lang="en-US" dirty="0" smtClean="0"/>
              <a:t>CO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Εντόπιση: ζώνες οριακής αιμάτωσης μεταξύ πρόσθιας και μέσης εγκεφαλικής αρτηρίας (κινητική) ή μεταξύ μέσης και οπίσθιας εγκεφαλικής (αισθητική)</a:t>
            </a:r>
          </a:p>
          <a:p>
            <a:endParaRPr lang="el-GR" dirty="0" smtClean="0"/>
          </a:p>
          <a:p>
            <a:r>
              <a:rPr lang="el-GR" dirty="0" smtClean="0"/>
              <a:t>Κύριο χαρακτηριστικό: επανάληψη ανέπαφη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Διαφλοιωδησ</a:t>
            </a:r>
            <a:r>
              <a:rPr lang="el-GR" dirty="0" smtClean="0"/>
              <a:t> </a:t>
            </a:r>
            <a:r>
              <a:rPr lang="el-GR" dirty="0" err="1" smtClean="0"/>
              <a:t>κινητικη</a:t>
            </a:r>
            <a:r>
              <a:rPr lang="el-GR" dirty="0" smtClean="0"/>
              <a:t> </a:t>
            </a:r>
            <a:r>
              <a:rPr lang="el-GR" dirty="0" err="1" smtClean="0"/>
              <a:t>αφασια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978896" cy="4873752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Εκπομπή λόγου: αδύνατη, παράγει μόνο ήχους ή συλλαβές</a:t>
            </a:r>
          </a:p>
          <a:p>
            <a:endParaRPr lang="el-GR" dirty="0" smtClean="0"/>
          </a:p>
          <a:p>
            <a:r>
              <a:rPr lang="el-GR" dirty="0" smtClean="0"/>
              <a:t>Αντίληψη: σχετικά διατηρημένη</a:t>
            </a:r>
          </a:p>
          <a:p>
            <a:endParaRPr lang="el-GR" dirty="0" smtClean="0"/>
          </a:p>
          <a:p>
            <a:r>
              <a:rPr lang="el-GR" dirty="0" smtClean="0"/>
              <a:t>Επανάληψη: δεν επηρεάζεται</a:t>
            </a:r>
          </a:p>
          <a:p>
            <a:endParaRPr lang="el-GR" dirty="0" smtClean="0"/>
          </a:p>
          <a:p>
            <a:r>
              <a:rPr lang="el-GR" dirty="0" smtClean="0"/>
              <a:t>Κατονομασία: διαταραγμένη</a:t>
            </a:r>
          </a:p>
          <a:p>
            <a:endParaRPr lang="el-GR" dirty="0" smtClean="0"/>
          </a:p>
          <a:p>
            <a:r>
              <a:rPr lang="el-GR" dirty="0" smtClean="0"/>
              <a:t>Ανάγνωση: ίσως διαταραγμένη</a:t>
            </a:r>
          </a:p>
          <a:p>
            <a:endParaRPr lang="el-GR" dirty="0" smtClean="0"/>
          </a:p>
          <a:p>
            <a:r>
              <a:rPr lang="el-GR" dirty="0" smtClean="0"/>
              <a:t>Γραφή: ίσως διαταραγμένη</a:t>
            </a:r>
          </a:p>
          <a:p>
            <a:endParaRPr lang="el-GR" dirty="0"/>
          </a:p>
        </p:txBody>
      </p:sp>
      <p:pic>
        <p:nvPicPr>
          <p:cNvPr id="4" name="3 - Εικόνα" descr="card-1381753-fron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2204864"/>
            <a:ext cx="3672408" cy="2857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Διαφλοιωδησ</a:t>
            </a:r>
            <a:r>
              <a:rPr lang="el-GR" dirty="0" smtClean="0"/>
              <a:t> </a:t>
            </a:r>
            <a:r>
              <a:rPr lang="el-GR" dirty="0" err="1" smtClean="0"/>
              <a:t>αισθητικη</a:t>
            </a:r>
            <a:r>
              <a:rPr lang="el-GR" dirty="0" smtClean="0"/>
              <a:t> </a:t>
            </a:r>
            <a:r>
              <a:rPr lang="el-GR" dirty="0" err="1" smtClean="0"/>
              <a:t>αφασια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22912" cy="5257800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/>
              <a:t>Εκπομπή λόγου: ευχερής με παραφασίες, ανομία, κενές περιεχομένου παραφασίες</a:t>
            </a:r>
          </a:p>
          <a:p>
            <a:endParaRPr lang="el-GR" dirty="0" smtClean="0"/>
          </a:p>
          <a:p>
            <a:r>
              <a:rPr lang="el-GR" dirty="0" smtClean="0"/>
              <a:t>Αντίληψη: διαταραγμένη</a:t>
            </a:r>
          </a:p>
          <a:p>
            <a:endParaRPr lang="el-GR" dirty="0" smtClean="0"/>
          </a:p>
          <a:p>
            <a:r>
              <a:rPr lang="el-GR" dirty="0" smtClean="0"/>
              <a:t>Επανάληψη: διατηρείται </a:t>
            </a:r>
          </a:p>
          <a:p>
            <a:pPr>
              <a:buNone/>
            </a:pPr>
            <a:r>
              <a:rPr lang="el-GR" dirty="0" smtClean="0"/>
              <a:t>    («δίκην παπαγάλου»)</a:t>
            </a:r>
          </a:p>
          <a:p>
            <a:endParaRPr lang="el-GR" dirty="0" smtClean="0"/>
          </a:p>
          <a:p>
            <a:r>
              <a:rPr lang="el-GR" dirty="0" smtClean="0"/>
              <a:t>Κατονομασία: ανομία</a:t>
            </a:r>
          </a:p>
          <a:p>
            <a:endParaRPr lang="el-GR" dirty="0" smtClean="0"/>
          </a:p>
          <a:p>
            <a:r>
              <a:rPr lang="el-GR" dirty="0" smtClean="0"/>
              <a:t>Ανάγνωση: αδύνατη</a:t>
            </a:r>
          </a:p>
          <a:p>
            <a:endParaRPr lang="el-GR" dirty="0" smtClean="0"/>
          </a:p>
          <a:p>
            <a:r>
              <a:rPr lang="el-GR" dirty="0" smtClean="0"/>
              <a:t>Γραφή: αδύνατη</a:t>
            </a:r>
          </a:p>
          <a:p>
            <a:endParaRPr lang="el-GR" dirty="0" smtClean="0"/>
          </a:p>
          <a:p>
            <a:r>
              <a:rPr lang="el-GR" dirty="0" err="1" smtClean="0"/>
              <a:t>Συνοδά</a:t>
            </a:r>
            <a:r>
              <a:rPr lang="el-GR" dirty="0" smtClean="0"/>
              <a:t>: παροδική οπτική αγνωσία, </a:t>
            </a:r>
            <a:r>
              <a:rPr lang="el-GR" dirty="0" err="1" smtClean="0"/>
              <a:t>ημιανοψία</a:t>
            </a:r>
            <a:endParaRPr lang="el-GR" dirty="0"/>
          </a:p>
        </p:txBody>
      </p:sp>
      <p:pic>
        <p:nvPicPr>
          <p:cNvPr id="15362" name="Picture 2" descr="http://www.studydroid.com/imageCards/01/a5/card-1381750-fron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212976"/>
            <a:ext cx="3849241" cy="2513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Λεκτικη</a:t>
            </a:r>
            <a:r>
              <a:rPr lang="el-GR" dirty="0" smtClean="0"/>
              <a:t> </a:t>
            </a:r>
            <a:r>
              <a:rPr lang="el-GR" dirty="0" err="1" smtClean="0"/>
              <a:t>κωφωση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Αίτια: διακοπή των συνδέσεων ανάμεσα στον πρωτογενή ακουστικό φλοιό και τις συνειρμικές περιοχές του οπισθίου – άνω τμήματος του κροταφικού λοβού</a:t>
            </a:r>
          </a:p>
          <a:p>
            <a:r>
              <a:rPr lang="el-GR" dirty="0" smtClean="0"/>
              <a:t>Εκπομπή λόγου: ευχερής με μερικές παραφασίες</a:t>
            </a:r>
          </a:p>
          <a:p>
            <a:r>
              <a:rPr lang="el-GR" dirty="0" smtClean="0"/>
              <a:t>Αντίληψη: διαταραγμένη για τον προφορικό λόγο, φυσιολογική για το γραπτό, καλή αντίληψη μη λεκτικών ήχων, ισχυρίζονται ότι δεν ακούνε</a:t>
            </a:r>
          </a:p>
          <a:p>
            <a:r>
              <a:rPr lang="el-GR" dirty="0" smtClean="0"/>
              <a:t>Επανάληψη: διαταραγμένη</a:t>
            </a:r>
          </a:p>
          <a:p>
            <a:r>
              <a:rPr lang="el-GR" dirty="0" smtClean="0"/>
              <a:t>Κατονομασία: φυσιολογική</a:t>
            </a:r>
          </a:p>
          <a:p>
            <a:r>
              <a:rPr lang="el-GR" dirty="0" smtClean="0"/>
              <a:t>Ανάγνωση: διατηρείται</a:t>
            </a:r>
          </a:p>
          <a:p>
            <a:r>
              <a:rPr lang="el-GR" dirty="0" smtClean="0"/>
              <a:t>Γραφή: αδύνατη καθ’ υπαγόρευση, φυσιολογική αυτόματη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Διαταραχεσ</a:t>
            </a:r>
            <a:r>
              <a:rPr lang="el-GR" dirty="0" smtClean="0"/>
              <a:t> </a:t>
            </a:r>
            <a:r>
              <a:rPr lang="el-GR" dirty="0" err="1" smtClean="0"/>
              <a:t>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Δυσφωνία: διαταραχή στην παραγωγή του ήχου, λόγω διαταραχής του λάρυγγα ή της νεύρωσής του</a:t>
            </a:r>
          </a:p>
          <a:p>
            <a:r>
              <a:rPr lang="el-GR" dirty="0" smtClean="0"/>
              <a:t>Δυσαρθρία: διαταραχή στην άρθρωση του λόγου (αμιγώς κινητική διαταραχή των μυών της άρθρωσης)</a:t>
            </a:r>
          </a:p>
          <a:p>
            <a:r>
              <a:rPr lang="el-GR" dirty="0" err="1" smtClean="0"/>
              <a:t>Δυσπροσωδία</a:t>
            </a:r>
            <a:r>
              <a:rPr lang="el-GR" dirty="0" smtClean="0"/>
              <a:t>: διαταραχή στη συναισθηματική έκφραση του λόγου</a:t>
            </a:r>
          </a:p>
          <a:p>
            <a:r>
              <a:rPr lang="el-GR" dirty="0" smtClean="0"/>
              <a:t>Αφασία: διαταραχή στην αντίληψη ή την αναπαραγωγή του γραπτού ή του προφορικού λόγου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Λεκτικη</a:t>
            </a:r>
            <a:r>
              <a:rPr lang="el-GR" dirty="0" smtClean="0"/>
              <a:t> </a:t>
            </a:r>
            <a:r>
              <a:rPr lang="el-GR" dirty="0" err="1" smtClean="0"/>
              <a:t>τυφλωση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Εντόπιση: αριστερός οπτικός φλοιός και </a:t>
            </a:r>
            <a:r>
              <a:rPr lang="el-GR" dirty="0" err="1" smtClean="0"/>
              <a:t>γονατοπληκτραία</a:t>
            </a:r>
            <a:r>
              <a:rPr lang="el-GR" dirty="0" smtClean="0"/>
              <a:t> οδός αριστερά, σύνδεση δεξιού οπτικού με την αριστερή γωνιώδη έλικα στην περιοχή του </a:t>
            </a:r>
            <a:r>
              <a:rPr lang="el-GR" dirty="0" err="1" smtClean="0"/>
              <a:t>σπληνίου</a:t>
            </a:r>
            <a:r>
              <a:rPr lang="el-GR" dirty="0" smtClean="0"/>
              <a:t> του </a:t>
            </a:r>
            <a:r>
              <a:rPr lang="el-GR" dirty="0" err="1" smtClean="0"/>
              <a:t>μεσολοβίου</a:t>
            </a:r>
            <a:endParaRPr lang="el-GR" dirty="0" smtClean="0"/>
          </a:p>
          <a:p>
            <a:r>
              <a:rPr lang="el-GR" dirty="0" smtClean="0"/>
              <a:t>Εκπομπή λόγου: φυσιολογική</a:t>
            </a:r>
          </a:p>
          <a:p>
            <a:r>
              <a:rPr lang="el-GR" dirty="0" smtClean="0"/>
              <a:t>Αντίληψη: φυσιολογική για τον προφορικό λόγο, αδυναμία αντίληψης γραπτού και ονομασίας των χρωμάτων</a:t>
            </a:r>
          </a:p>
          <a:p>
            <a:r>
              <a:rPr lang="el-GR" dirty="0" smtClean="0"/>
              <a:t>Επανάληψη: φυσιολογική</a:t>
            </a:r>
          </a:p>
          <a:p>
            <a:r>
              <a:rPr lang="el-GR" dirty="0" smtClean="0"/>
              <a:t>Κατονομασία: φυσιολογική</a:t>
            </a:r>
          </a:p>
          <a:p>
            <a:r>
              <a:rPr lang="el-GR" dirty="0" smtClean="0"/>
              <a:t>Γραφή: αυθόρμητη και καθ’ υπαγόρευση φυσιολογική</a:t>
            </a:r>
          </a:p>
          <a:p>
            <a:r>
              <a:rPr lang="el-GR" dirty="0" err="1" smtClean="0"/>
              <a:t>Συνοδά</a:t>
            </a:r>
            <a:r>
              <a:rPr lang="el-GR" dirty="0" smtClean="0"/>
              <a:t>: δεξιά </a:t>
            </a:r>
            <a:r>
              <a:rPr lang="el-GR" dirty="0" err="1" smtClean="0"/>
              <a:t>ημιανοψία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Αμιγησ</a:t>
            </a:r>
            <a:r>
              <a:rPr lang="el-GR" dirty="0" smtClean="0"/>
              <a:t> </a:t>
            </a:r>
            <a:r>
              <a:rPr lang="el-GR" dirty="0" err="1" smtClean="0"/>
              <a:t>λεκτικη</a:t>
            </a:r>
            <a:r>
              <a:rPr lang="el-GR" dirty="0" smtClean="0"/>
              <a:t> </a:t>
            </a:r>
            <a:r>
              <a:rPr lang="el-GR" dirty="0" err="1" smtClean="0"/>
              <a:t>βωβοτητα</a:t>
            </a:r>
            <a:r>
              <a:rPr lang="el-GR" dirty="0" smtClean="0"/>
              <a:t> (</a:t>
            </a:r>
            <a:r>
              <a:rPr lang="el-GR" dirty="0" err="1" smtClean="0"/>
              <a:t>αφημια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Εκπομπή λόγου: αδύνατη</a:t>
            </a:r>
          </a:p>
          <a:p>
            <a:endParaRPr lang="el-GR" dirty="0" smtClean="0"/>
          </a:p>
          <a:p>
            <a:r>
              <a:rPr lang="el-GR" dirty="0" smtClean="0"/>
              <a:t>Αντίληψη: φυσιολογική</a:t>
            </a:r>
          </a:p>
          <a:p>
            <a:endParaRPr lang="el-GR" dirty="0" smtClean="0"/>
          </a:p>
          <a:p>
            <a:r>
              <a:rPr lang="el-GR" dirty="0" smtClean="0"/>
              <a:t>Επανάληψη: διατηρείται</a:t>
            </a:r>
          </a:p>
          <a:p>
            <a:endParaRPr lang="el-GR" dirty="0" smtClean="0"/>
          </a:p>
          <a:p>
            <a:r>
              <a:rPr lang="el-GR" dirty="0" smtClean="0"/>
              <a:t>Ανάγνωση: μπορεί να διαβάσει σιωπηλά</a:t>
            </a:r>
          </a:p>
          <a:p>
            <a:endParaRPr lang="el-GR" dirty="0" smtClean="0"/>
          </a:p>
          <a:p>
            <a:r>
              <a:rPr lang="el-GR" dirty="0" smtClean="0"/>
              <a:t>Γραφή: φυσιολογική</a:t>
            </a:r>
          </a:p>
          <a:p>
            <a:endParaRPr lang="el-GR" dirty="0" smtClean="0"/>
          </a:p>
          <a:p>
            <a:r>
              <a:rPr lang="el-GR" dirty="0" smtClean="0"/>
              <a:t>Αίτια: πιθανή βλάβη στην περιοχή </a:t>
            </a:r>
            <a:r>
              <a:rPr lang="en-US" dirty="0" err="1" smtClean="0"/>
              <a:t>Broca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Χαρακτηριστική παροδικότητα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Ανομικη</a:t>
            </a:r>
            <a:r>
              <a:rPr lang="el-GR" dirty="0" smtClean="0"/>
              <a:t> (</a:t>
            </a:r>
            <a:r>
              <a:rPr lang="el-GR" dirty="0" err="1" smtClean="0"/>
              <a:t>αμνησιακη</a:t>
            </a:r>
            <a:r>
              <a:rPr lang="el-GR" dirty="0" smtClean="0"/>
              <a:t>) </a:t>
            </a:r>
            <a:r>
              <a:rPr lang="el-GR" dirty="0" err="1" smtClean="0"/>
              <a:t>αφασια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Εκπομπή λόγου: παύσεις, αναζήτηση λέξεων, περιφραστική ομιλία</a:t>
            </a:r>
          </a:p>
          <a:p>
            <a:r>
              <a:rPr lang="el-GR" dirty="0" smtClean="0"/>
              <a:t>Αντίληψη: φυσιολογική</a:t>
            </a:r>
          </a:p>
          <a:p>
            <a:r>
              <a:rPr lang="el-GR" dirty="0" smtClean="0"/>
              <a:t>Επανάληψη: φυσιολογική</a:t>
            </a:r>
          </a:p>
          <a:p>
            <a:r>
              <a:rPr lang="el-GR" dirty="0" smtClean="0"/>
              <a:t>Κατονομασία: αδύνατη (μπορεί να πει τη χρήση τους, αναγνωρίζει το σωστό αντικείμενο, φυσιολογική ανάκληση γραμμάτων ή ψηφίων)</a:t>
            </a:r>
          </a:p>
          <a:p>
            <a:r>
              <a:rPr lang="el-GR" dirty="0" smtClean="0"/>
              <a:t>Ανάγνωση, γραφή: φυσιολογική</a:t>
            </a:r>
          </a:p>
          <a:p>
            <a:r>
              <a:rPr lang="el-GR" dirty="0" smtClean="0"/>
              <a:t>Αίτια: νεόπλασμα, </a:t>
            </a:r>
            <a:r>
              <a:rPr lang="el-GR" dirty="0" err="1" smtClean="0"/>
              <a:t>ερπητική</a:t>
            </a:r>
            <a:r>
              <a:rPr lang="el-GR" dirty="0" smtClean="0"/>
              <a:t> εγκεφαλίτιδα</a:t>
            </a:r>
          </a:p>
          <a:p>
            <a:r>
              <a:rPr lang="el-GR" dirty="0" smtClean="0"/>
              <a:t>Εντόπιση: οπίσθιος κροταφικός λοβός ή μέση κροταφική έλικα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3 - Θέση περιεχομένου" descr="Primary-Progressive-Aphasia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982380"/>
            <a:ext cx="5544616" cy="53269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Υποφλοιωδεισ</a:t>
            </a:r>
            <a:r>
              <a:rPr lang="el-GR" dirty="0" smtClean="0"/>
              <a:t> </a:t>
            </a:r>
            <a:r>
              <a:rPr lang="el-GR" dirty="0" err="1" smtClean="0"/>
              <a:t>αφασιεσ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dirty="0" err="1" smtClean="0"/>
              <a:t>Θαλαμική</a:t>
            </a:r>
            <a:r>
              <a:rPr lang="el-GR" dirty="0" smtClean="0"/>
              <a:t> αφασία</a:t>
            </a:r>
          </a:p>
          <a:p>
            <a:r>
              <a:rPr lang="el-GR" dirty="0" smtClean="0"/>
              <a:t>Εκπομπή λόγου: μειωμένη ή αλαλία, στην ανάρρωση μειωμένη ομιλία, </a:t>
            </a:r>
            <a:r>
              <a:rPr lang="el-GR" dirty="0" err="1" smtClean="0"/>
              <a:t>παραφασική</a:t>
            </a:r>
            <a:r>
              <a:rPr lang="el-GR" dirty="0" smtClean="0"/>
              <a:t>, ακατάληπτη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Αντίληψη: διαταραγμένη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Επανάληψη: φυσιολογική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Ανάγνωση, γραφή: μπορεί να επηρεαστούν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Πλήρης ανάρρωση σε διάστημα ημερών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Υποφλοιωδεισ</a:t>
            </a:r>
            <a:r>
              <a:rPr lang="el-GR" dirty="0" smtClean="0"/>
              <a:t> </a:t>
            </a:r>
            <a:r>
              <a:rPr lang="el-GR" dirty="0" err="1" smtClean="0"/>
              <a:t>αφασιεσ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l-GR" dirty="0" smtClean="0"/>
              <a:t>Βλάβη </a:t>
            </a:r>
            <a:r>
              <a:rPr lang="el-GR" dirty="0" err="1" smtClean="0"/>
              <a:t>ραβδωτο</a:t>
            </a:r>
            <a:r>
              <a:rPr lang="el-GR" dirty="0" smtClean="0"/>
              <a:t> – καψικής περιοχής αριστερά</a:t>
            </a:r>
          </a:p>
          <a:p>
            <a:r>
              <a:rPr lang="el-GR" dirty="0" smtClean="0"/>
              <a:t>Εκπομπή λόγου: μη ευχερής, </a:t>
            </a:r>
            <a:r>
              <a:rPr lang="el-GR" dirty="0" err="1" smtClean="0"/>
              <a:t>δυσαρθρική</a:t>
            </a:r>
            <a:r>
              <a:rPr lang="el-GR" dirty="0" smtClean="0"/>
              <a:t>, </a:t>
            </a:r>
            <a:r>
              <a:rPr lang="el-GR" dirty="0" err="1" smtClean="0"/>
              <a:t>παραφασική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Αντίληψη: διαταραγμένη</a:t>
            </a:r>
            <a:endParaRPr lang="en-US" dirty="0" smtClean="0"/>
          </a:p>
          <a:p>
            <a:pPr>
              <a:buNone/>
            </a:pPr>
            <a:r>
              <a:rPr lang="el-GR" dirty="0" smtClean="0"/>
              <a:t> </a:t>
            </a:r>
          </a:p>
          <a:p>
            <a:r>
              <a:rPr lang="el-GR" dirty="0" smtClean="0"/>
              <a:t>Επανάληψη: διαταραγμένη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Κατονομασία: διαταραγμένη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Ανάγνωση: μπορεί να επηρεαστεί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Γραφή: μπορεί να επηρεαστεί</a:t>
            </a:r>
            <a:endParaRPr lang="en-US" dirty="0" smtClean="0"/>
          </a:p>
          <a:p>
            <a:endParaRPr lang="el-GR" dirty="0" smtClean="0"/>
          </a:p>
          <a:p>
            <a:r>
              <a:rPr lang="el-GR" dirty="0" smtClean="0"/>
              <a:t>Βραδύτερη αποκατάσταση από τη </a:t>
            </a:r>
            <a:r>
              <a:rPr lang="el-GR" dirty="0" err="1" smtClean="0"/>
              <a:t>θαλαμική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748680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39938" name="Picture 2" descr="http://www.speakability.org.uk/Resources/Speakability/Images/clip_image04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9918" y="1"/>
            <a:ext cx="79604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Θεραπεια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Θεραπεία για βελτίωση των «αναπηριών» (</a:t>
            </a:r>
            <a:r>
              <a:rPr lang="en-US" dirty="0" smtClean="0"/>
              <a:t>impairment</a:t>
            </a:r>
            <a:r>
              <a:rPr lang="el-GR" dirty="0" smtClean="0"/>
              <a:t> – </a:t>
            </a:r>
            <a:r>
              <a:rPr lang="en-US" dirty="0" smtClean="0"/>
              <a:t>based therapies)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1. Βελτίωση των γλωσσικών λειτουργιών</a:t>
            </a:r>
          </a:p>
          <a:p>
            <a:pPr>
              <a:buNone/>
            </a:pPr>
            <a:r>
              <a:rPr lang="el-GR" dirty="0" smtClean="0"/>
              <a:t>   2. Δραστηριότητες διεγείρουν άμεσα συγκεκριμένες δεξιότητες (ανάγνωση, γραφή, προφορικός λόγος, ακουστική αντίληψη)</a:t>
            </a:r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Θεραπεία για βελτίωση της επικοινωνίας (</a:t>
            </a:r>
            <a:r>
              <a:rPr lang="en-US" dirty="0" smtClean="0"/>
              <a:t>communication based therapies)</a:t>
            </a:r>
          </a:p>
          <a:p>
            <a:pPr>
              <a:buNone/>
            </a:pPr>
            <a:r>
              <a:rPr lang="en-US" dirty="0" smtClean="0"/>
              <a:t>   1. </a:t>
            </a:r>
            <a:r>
              <a:rPr lang="el-GR" dirty="0" smtClean="0"/>
              <a:t>Βελτίωση επικοινωνίας και ενθάρρυνση</a:t>
            </a:r>
          </a:p>
          <a:p>
            <a:pPr>
              <a:buNone/>
            </a:pPr>
            <a:r>
              <a:rPr lang="el-GR" dirty="0" smtClean="0"/>
              <a:t>   2. Αληθινή αλληλεπίδραση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Προγνωση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Εξαρτάται από την περιοχή του ενδεχόμενου τραύματος</a:t>
            </a:r>
          </a:p>
          <a:p>
            <a:endParaRPr lang="el-GR" dirty="0" smtClean="0"/>
          </a:p>
          <a:p>
            <a:r>
              <a:rPr lang="el-GR" dirty="0" smtClean="0"/>
              <a:t>Καλύτερη σε νέους και σε λιγότερο εκτεταμένες βλάβες</a:t>
            </a:r>
          </a:p>
          <a:p>
            <a:endParaRPr lang="el-GR" dirty="0" smtClean="0"/>
          </a:p>
          <a:p>
            <a:r>
              <a:rPr lang="el-GR" dirty="0" smtClean="0"/>
              <a:t>Συνήθως οι διαταραχές αντίληψης  βελτιώνονται πιο εύκολα από τις διαταραχές έκφρασης του λόγου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Βιβλιογραφια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www.strokeassociation.org</a:t>
            </a:r>
            <a:r>
              <a:rPr lang="el-GR" dirty="0" smtClean="0"/>
              <a:t> </a:t>
            </a:r>
          </a:p>
          <a:p>
            <a:r>
              <a:rPr lang="fr-FR" dirty="0" smtClean="0">
                <a:hlinkClick r:id="rId3"/>
              </a:rPr>
              <a:t>www.cdc.gov/nchs/fastats/stroke.htm</a:t>
            </a:r>
            <a:r>
              <a:rPr lang="en-US" dirty="0" smtClean="0">
                <a:hlinkClick r:id="rId3"/>
              </a:rPr>
              <a:t>l</a:t>
            </a:r>
            <a:r>
              <a:rPr lang="en-US" dirty="0" smtClean="0"/>
              <a:t> </a:t>
            </a:r>
          </a:p>
          <a:p>
            <a:r>
              <a:rPr lang="en-US" dirty="0" smtClean="0"/>
              <a:t>en.wikipedia.org</a:t>
            </a:r>
          </a:p>
          <a:p>
            <a:r>
              <a:rPr lang="el-GR" dirty="0" smtClean="0"/>
              <a:t>Νευρολογία, Επιτομή θεωρίας και πράξης, Δημήτρης Βασιλόπουλος</a:t>
            </a:r>
          </a:p>
          <a:p>
            <a:r>
              <a:rPr lang="en-US" dirty="0" smtClean="0"/>
              <a:t>emedicine.medscape.com</a:t>
            </a:r>
            <a:r>
              <a:rPr lang="el-GR" dirty="0" smtClean="0"/>
              <a:t> 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Ανατομια</a:t>
            </a:r>
            <a:r>
              <a:rPr lang="el-GR" dirty="0" smtClean="0"/>
              <a:t> </a:t>
            </a:r>
            <a:r>
              <a:rPr lang="el-GR" dirty="0" err="1" smtClean="0"/>
              <a:t>τησ</a:t>
            </a:r>
            <a:r>
              <a:rPr lang="el-GR" dirty="0" smtClean="0"/>
              <a:t> </a:t>
            </a:r>
            <a:r>
              <a:rPr lang="el-GR" dirty="0" err="1" smtClean="0"/>
              <a:t>λειτουργιασ</a:t>
            </a:r>
            <a:r>
              <a:rPr lang="el-GR" dirty="0" smtClean="0"/>
              <a:t> του </a:t>
            </a:r>
            <a:r>
              <a:rPr lang="el-GR" dirty="0" err="1" smtClean="0"/>
              <a:t>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22912" cy="487375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Αντίληψη προφορικού λόγου: οπίσθιο τμήμα άνω κροταφικής έλικας και έλικες του </a:t>
            </a:r>
            <a:r>
              <a:rPr lang="en-US" dirty="0" err="1" smtClean="0"/>
              <a:t>Heschl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Αντίληψη του γραπτού λόγου: γωνιώδης έλικα</a:t>
            </a:r>
          </a:p>
          <a:p>
            <a:endParaRPr lang="el-GR" dirty="0" smtClean="0"/>
          </a:p>
          <a:p>
            <a:r>
              <a:rPr lang="el-GR" dirty="0" smtClean="0"/>
              <a:t>Εκτελεστική περιοχή προφορικού λόγου (</a:t>
            </a:r>
            <a:r>
              <a:rPr lang="en-US" dirty="0" err="1" smtClean="0"/>
              <a:t>Broca</a:t>
            </a:r>
            <a:r>
              <a:rPr lang="en-US" dirty="0" smtClean="0"/>
              <a:t>)</a:t>
            </a:r>
            <a:endParaRPr lang="el-GR" dirty="0" smtClean="0"/>
          </a:p>
          <a:p>
            <a:endParaRPr lang="en-US" dirty="0" smtClean="0"/>
          </a:p>
          <a:p>
            <a:r>
              <a:rPr lang="el-GR" dirty="0" smtClean="0"/>
              <a:t>Η περιοχή </a:t>
            </a:r>
            <a:r>
              <a:rPr lang="en-US" dirty="0" err="1" smtClean="0"/>
              <a:t>Broca</a:t>
            </a:r>
            <a:r>
              <a:rPr lang="en-US" dirty="0" smtClean="0"/>
              <a:t> </a:t>
            </a:r>
            <a:r>
              <a:rPr lang="el-GR" dirty="0" smtClean="0"/>
              <a:t>και </a:t>
            </a:r>
            <a:r>
              <a:rPr lang="en-US" dirty="0" err="1" smtClean="0"/>
              <a:t>Wernicke</a:t>
            </a:r>
            <a:r>
              <a:rPr lang="en-US" dirty="0" smtClean="0"/>
              <a:t> </a:t>
            </a:r>
            <a:r>
              <a:rPr lang="el-GR" dirty="0" smtClean="0"/>
              <a:t>συνδέονται μεταξύ τους με την τοξοειδή δεσμίδα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844824"/>
            <a:ext cx="319087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Ευχαριστω</a:t>
            </a:r>
            <a:r>
              <a:rPr lang="el-GR" dirty="0" smtClean="0"/>
              <a:t> για την </a:t>
            </a:r>
            <a:r>
              <a:rPr lang="el-GR" dirty="0" err="1" smtClean="0"/>
              <a:t>προσοχη</a:t>
            </a:r>
            <a:r>
              <a:rPr lang="el-GR" dirty="0" smtClean="0"/>
              <a:t> </a:t>
            </a:r>
            <a:r>
              <a:rPr lang="el-GR" dirty="0" err="1" smtClean="0"/>
              <a:t>σασ</a:t>
            </a:r>
            <a:r>
              <a:rPr lang="el-GR" dirty="0" smtClean="0"/>
              <a:t>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396752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4098" name="Picture 2" descr="https://redoable.files.wordpress.com/2012/07/demotivational-posters-why-is-every-connection-i-ma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28800"/>
            <a:ext cx="5832648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Εισαγωγη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mtClean="0"/>
              <a:t>Ετυμολογία</a:t>
            </a:r>
            <a:r>
              <a:rPr lang="el-GR" dirty="0" smtClean="0"/>
              <a:t>: στερητικό α- και ρήμα </a:t>
            </a:r>
            <a:r>
              <a:rPr lang="el-GR" dirty="0" err="1" smtClean="0"/>
              <a:t>φημί</a:t>
            </a:r>
            <a:r>
              <a:rPr lang="el-GR" dirty="0" smtClean="0"/>
              <a:t> (=λέγω)</a:t>
            </a:r>
          </a:p>
          <a:p>
            <a:r>
              <a:rPr lang="el-GR" dirty="0" smtClean="0"/>
              <a:t>Διαταραχή στην αντίληψη και την έκφραση λέξεων σαν σύμβολα επικοινωνίας</a:t>
            </a:r>
          </a:p>
          <a:p>
            <a:r>
              <a:rPr lang="el-GR" dirty="0" smtClean="0"/>
              <a:t>Το νοητικό επίπεδο παραμένει ανέπαφο</a:t>
            </a:r>
          </a:p>
          <a:p>
            <a:r>
              <a:rPr lang="el-GR" dirty="0" smtClean="0"/>
              <a:t>Ο τύπος εξαρτάται από:</a:t>
            </a:r>
          </a:p>
          <a:p>
            <a:pPr>
              <a:buNone/>
            </a:pPr>
            <a:r>
              <a:rPr lang="el-GR" dirty="0" smtClean="0"/>
              <a:t>    1) Τη φλοιώδη επικράτηση</a:t>
            </a:r>
          </a:p>
          <a:p>
            <a:pPr>
              <a:buNone/>
            </a:pPr>
            <a:r>
              <a:rPr lang="el-GR" dirty="0" smtClean="0"/>
              <a:t>    2) Την εντόπιση της βλάβης</a:t>
            </a:r>
          </a:p>
          <a:p>
            <a:pPr>
              <a:buNone/>
            </a:pPr>
            <a:r>
              <a:rPr lang="el-GR" dirty="0" smtClean="0"/>
              <a:t>    3) Το μέγεθος της βλάβης</a:t>
            </a:r>
          </a:p>
          <a:p>
            <a:pPr>
              <a:buNone/>
            </a:pPr>
            <a:r>
              <a:rPr lang="el-GR" dirty="0" smtClean="0"/>
              <a:t>    4) Το χρόνο ανάρρωσης από οξεία βλάβη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Ταξινομηση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Αφασία Β</a:t>
            </a:r>
            <a:r>
              <a:rPr lang="en-US" dirty="0" err="1" smtClean="0"/>
              <a:t>roca</a:t>
            </a:r>
            <a:endParaRPr lang="en-US" dirty="0" smtClean="0"/>
          </a:p>
          <a:p>
            <a:r>
              <a:rPr lang="el-GR" dirty="0" smtClean="0"/>
              <a:t>Αφασία </a:t>
            </a:r>
            <a:r>
              <a:rPr lang="en-US" dirty="0" err="1" smtClean="0"/>
              <a:t>Wernicke</a:t>
            </a:r>
            <a:endParaRPr lang="en-US" dirty="0" smtClean="0"/>
          </a:p>
          <a:p>
            <a:r>
              <a:rPr lang="el-GR" dirty="0" smtClean="0"/>
              <a:t>Σφαιρική αφασία</a:t>
            </a:r>
          </a:p>
          <a:p>
            <a:r>
              <a:rPr lang="el-GR" dirty="0" smtClean="0"/>
              <a:t>Αφασία αποσύνδεσης:</a:t>
            </a:r>
          </a:p>
          <a:p>
            <a:pPr>
              <a:buNone/>
            </a:pPr>
            <a:r>
              <a:rPr lang="el-GR" dirty="0" smtClean="0"/>
              <a:t>    1) Αφασία αγωγής</a:t>
            </a:r>
          </a:p>
          <a:p>
            <a:pPr>
              <a:buNone/>
            </a:pPr>
            <a:r>
              <a:rPr lang="el-GR" dirty="0" smtClean="0"/>
              <a:t>    2) </a:t>
            </a:r>
            <a:r>
              <a:rPr lang="el-GR" dirty="0" err="1" smtClean="0"/>
              <a:t>Διαφλοιώδης</a:t>
            </a:r>
            <a:r>
              <a:rPr lang="el-GR" dirty="0" smtClean="0"/>
              <a:t> αφασία</a:t>
            </a:r>
          </a:p>
          <a:p>
            <a:pPr>
              <a:buNone/>
            </a:pPr>
            <a:r>
              <a:rPr lang="el-GR" dirty="0" smtClean="0"/>
              <a:t>    3) Λεκτική κώφωση</a:t>
            </a:r>
          </a:p>
          <a:p>
            <a:pPr>
              <a:buNone/>
            </a:pPr>
            <a:r>
              <a:rPr lang="el-GR" dirty="0" smtClean="0"/>
              <a:t>    4) Λεκτική τύφλωση</a:t>
            </a:r>
          </a:p>
          <a:p>
            <a:pPr>
              <a:buNone/>
            </a:pPr>
            <a:r>
              <a:rPr lang="el-GR" dirty="0" smtClean="0"/>
              <a:t>    5) Αμιγής λεκτική </a:t>
            </a:r>
            <a:r>
              <a:rPr lang="el-GR" dirty="0" err="1" smtClean="0"/>
              <a:t>βωβότητα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   6) </a:t>
            </a:r>
            <a:r>
              <a:rPr lang="el-GR" dirty="0" err="1" smtClean="0"/>
              <a:t>Ανομική</a:t>
            </a:r>
            <a:r>
              <a:rPr lang="el-GR" dirty="0" smtClean="0"/>
              <a:t> αφασία</a:t>
            </a:r>
          </a:p>
          <a:p>
            <a:r>
              <a:rPr lang="el-GR" dirty="0" err="1" smtClean="0"/>
              <a:t>Υποφλοιώδεις</a:t>
            </a:r>
            <a:r>
              <a:rPr lang="el-GR" dirty="0" smtClean="0"/>
              <a:t> αφασίες (</a:t>
            </a:r>
            <a:r>
              <a:rPr lang="el-GR" dirty="0" err="1" smtClean="0"/>
              <a:t>θαλαμικές</a:t>
            </a:r>
            <a:r>
              <a:rPr lang="el-GR" dirty="0" smtClean="0"/>
              <a:t>, </a:t>
            </a:r>
            <a:r>
              <a:rPr lang="el-GR" dirty="0" err="1" smtClean="0"/>
              <a:t>ραβδωτοκαψικές</a:t>
            </a:r>
            <a:r>
              <a:rPr lang="el-GR" dirty="0" smtClean="0"/>
              <a:t>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Εξεταση</a:t>
            </a:r>
            <a:r>
              <a:rPr lang="el-GR" dirty="0" smtClean="0"/>
              <a:t> </a:t>
            </a:r>
            <a:r>
              <a:rPr lang="el-GR" dirty="0" err="1" smtClean="0"/>
              <a:t>διαταραχων</a:t>
            </a:r>
            <a:r>
              <a:rPr lang="el-GR" dirty="0" smtClean="0"/>
              <a:t> </a:t>
            </a:r>
            <a:r>
              <a:rPr lang="el-GR" dirty="0" err="1" smtClean="0"/>
              <a:t>λογου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618856" cy="525780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Αυθόρμητος λόγος (κλινική συνέντευξη, κατευθυνόμενη συζήτηση)</a:t>
            </a:r>
          </a:p>
          <a:p>
            <a:endParaRPr lang="el-GR" dirty="0" smtClean="0"/>
          </a:p>
          <a:p>
            <a:r>
              <a:rPr lang="el-GR" dirty="0" smtClean="0"/>
              <a:t>Κατονομασία</a:t>
            </a:r>
          </a:p>
          <a:p>
            <a:endParaRPr lang="el-GR" dirty="0" smtClean="0"/>
          </a:p>
          <a:p>
            <a:r>
              <a:rPr lang="el-GR" dirty="0" smtClean="0"/>
              <a:t>Ακουστική κατανόηση</a:t>
            </a:r>
          </a:p>
          <a:p>
            <a:endParaRPr lang="el-GR" dirty="0" smtClean="0"/>
          </a:p>
          <a:p>
            <a:r>
              <a:rPr lang="el-GR" dirty="0" smtClean="0"/>
              <a:t>Επανάληψη</a:t>
            </a:r>
          </a:p>
          <a:p>
            <a:endParaRPr lang="el-GR" dirty="0" smtClean="0"/>
          </a:p>
          <a:p>
            <a:r>
              <a:rPr lang="el-GR" dirty="0" smtClean="0"/>
              <a:t>Ανάγνωση (ανάγνωση γραπτού κειμένου φωναχτά, καταγραφή γραπτού λόγου)</a:t>
            </a:r>
          </a:p>
          <a:p>
            <a:endParaRPr lang="el-GR" dirty="0" smtClean="0"/>
          </a:p>
          <a:p>
            <a:r>
              <a:rPr lang="el-GR" dirty="0" smtClean="0"/>
              <a:t>Γραφή (αυθόρμητη, με υπαγόρευση, αντιγραφή)</a:t>
            </a:r>
          </a:p>
          <a:p>
            <a:endParaRPr lang="el-GR" dirty="0"/>
          </a:p>
        </p:txBody>
      </p:sp>
      <p:pic>
        <p:nvPicPr>
          <p:cNvPr id="4" name="3 - Εικόνα" descr="ARCHA - Ageing Mind - Aphas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2" y="2564904"/>
            <a:ext cx="4127252" cy="21328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Αφασια</a:t>
            </a:r>
            <a:r>
              <a:rPr lang="el-GR" dirty="0" smtClean="0"/>
              <a:t> </a:t>
            </a:r>
            <a:r>
              <a:rPr lang="en-US" dirty="0" err="1" smtClean="0"/>
              <a:t>Broca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402832" cy="487375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Αίτια: απόφραξη άνω κλάδου μέσης εγκεφαλικής αρτηρίας, τραυματικές, φλεγμονώδεις, </a:t>
            </a:r>
            <a:r>
              <a:rPr lang="el-GR" dirty="0" err="1" smtClean="0"/>
              <a:t>νεοπλασματικές</a:t>
            </a:r>
            <a:r>
              <a:rPr lang="el-GR" dirty="0" smtClean="0"/>
              <a:t> ή εκφυλιστικού τύπου βλάβες</a:t>
            </a:r>
          </a:p>
          <a:p>
            <a:endParaRPr lang="el-GR" dirty="0" smtClean="0"/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  <a:p>
            <a:r>
              <a:rPr lang="el-GR" dirty="0" smtClean="0"/>
              <a:t>Εντόπιση: οπίσθιο τμήμα κάτω και μέσης μετωπιαίας έλικας του επικρατούς ημισφαιρίου</a:t>
            </a:r>
          </a:p>
          <a:p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773802"/>
            <a:ext cx="3667894" cy="3748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Κλινικη</a:t>
            </a:r>
            <a:r>
              <a:rPr lang="el-GR" dirty="0" smtClean="0"/>
              <a:t> </a:t>
            </a:r>
            <a:r>
              <a:rPr lang="el-GR" dirty="0" err="1" smtClean="0"/>
              <a:t>εικονα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 smtClean="0"/>
              <a:t>Εκπομπή λόγου: δυσχέρεια στην εκφορά, μη ρέουσα, αργή με προσπάθεια, ποσοτική μείωση του λόγου, βραδύτητα στη ροή των λέξεων, </a:t>
            </a:r>
            <a:r>
              <a:rPr lang="el-GR" dirty="0" err="1" smtClean="0"/>
              <a:t>ψευδοβουβώτητα</a:t>
            </a:r>
            <a:r>
              <a:rPr lang="el-GR" dirty="0" smtClean="0"/>
              <a:t>, εκνευρισμός</a:t>
            </a:r>
          </a:p>
          <a:p>
            <a:r>
              <a:rPr lang="el-GR" dirty="0" smtClean="0"/>
              <a:t>Αντίληψη: φυσιολογική</a:t>
            </a:r>
          </a:p>
          <a:p>
            <a:r>
              <a:rPr lang="el-GR" dirty="0" smtClean="0"/>
              <a:t>Επανάληψη: διαταραγμένη</a:t>
            </a:r>
          </a:p>
          <a:p>
            <a:r>
              <a:rPr lang="el-GR" dirty="0" smtClean="0"/>
              <a:t>Κατονομασία: διαταραγμένη</a:t>
            </a:r>
          </a:p>
          <a:p>
            <a:r>
              <a:rPr lang="el-GR" dirty="0" smtClean="0"/>
              <a:t>Ανάγνωση: δυσχερής</a:t>
            </a:r>
          </a:p>
          <a:p>
            <a:r>
              <a:rPr lang="el-GR" dirty="0" smtClean="0"/>
              <a:t>Γραφή: δυσχερής</a:t>
            </a:r>
          </a:p>
          <a:p>
            <a:r>
              <a:rPr lang="el-GR" dirty="0" err="1" smtClean="0"/>
              <a:t>Συνοδά</a:t>
            </a:r>
            <a:r>
              <a:rPr lang="el-GR" dirty="0" smtClean="0"/>
              <a:t>: δεξιά </a:t>
            </a:r>
            <a:r>
              <a:rPr lang="el-GR" dirty="0" err="1" smtClean="0"/>
              <a:t>ημιπάρεση</a:t>
            </a:r>
            <a:r>
              <a:rPr lang="el-GR" dirty="0" smtClean="0"/>
              <a:t>, απραξία, κατάθλιψη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Αφασια</a:t>
            </a:r>
            <a:r>
              <a:rPr lang="el-GR" dirty="0" smtClean="0"/>
              <a:t> </a:t>
            </a:r>
            <a:r>
              <a:rPr lang="en-US" dirty="0" err="1" smtClean="0"/>
              <a:t>wernicke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834880" cy="4873752"/>
          </a:xfrm>
        </p:spPr>
        <p:txBody>
          <a:bodyPr/>
          <a:lstStyle/>
          <a:p>
            <a:r>
              <a:rPr lang="el-GR" dirty="0" smtClean="0"/>
              <a:t>Αίτια: απόφραξη κάτω κλάδου μέσης εγκεφαλικής αρτηρίας, τραύμα, νεόπλασμα, απόστημα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Εντόπιση: οπίσθια περιοχή σχισμής του </a:t>
            </a:r>
            <a:r>
              <a:rPr lang="en-US" dirty="0" err="1" smtClean="0"/>
              <a:t>Sylvius</a:t>
            </a:r>
            <a:r>
              <a:rPr lang="en-US" dirty="0" smtClean="0"/>
              <a:t> (</a:t>
            </a:r>
            <a:r>
              <a:rPr lang="el-GR" dirty="0" smtClean="0"/>
              <a:t>άνω κροταφική και </a:t>
            </a:r>
            <a:r>
              <a:rPr lang="el-GR" dirty="0" err="1" smtClean="0"/>
              <a:t>υπερχείλιος</a:t>
            </a:r>
            <a:r>
              <a:rPr lang="el-GR" dirty="0" smtClean="0"/>
              <a:t> έλικα του επικρατούς ημισφαιρίου)</a:t>
            </a:r>
            <a:endParaRPr lang="el-G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1773802"/>
            <a:ext cx="3667894" cy="3748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εξοχή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2569</TotalTime>
  <Words>1116</Words>
  <Application>Microsoft Office PowerPoint</Application>
  <PresentationFormat>Προβολή στην οθόνη (4:3)</PresentationFormat>
  <Paragraphs>228</Paragraphs>
  <Slides>30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30</vt:i4>
      </vt:variant>
    </vt:vector>
  </HeadingPairs>
  <TitlesOfParts>
    <vt:vector size="31" baseType="lpstr">
      <vt:lpstr>Προεξοχή</vt:lpstr>
      <vt:lpstr>ΑΦΑΣΙΑ</vt:lpstr>
      <vt:lpstr>Διαταραχεσ λογου</vt:lpstr>
      <vt:lpstr>Ανατομια τησ λειτουργιασ του λογου</vt:lpstr>
      <vt:lpstr>Εισαγωγη</vt:lpstr>
      <vt:lpstr>Ταξινομηση</vt:lpstr>
      <vt:lpstr>Εξεταση διαταραχων λογου</vt:lpstr>
      <vt:lpstr>Αφασια Broca</vt:lpstr>
      <vt:lpstr>Κλινικη εικονα</vt:lpstr>
      <vt:lpstr>Αφασια wernicke</vt:lpstr>
      <vt:lpstr>Κλινικη εικονα</vt:lpstr>
      <vt:lpstr>Σφαιρικη αφασια</vt:lpstr>
      <vt:lpstr>Κλινικη εικονα</vt:lpstr>
      <vt:lpstr>Αφασια αγωγησ</vt:lpstr>
      <vt:lpstr>Διαφάνεια 14</vt:lpstr>
      <vt:lpstr>Κλινικη εικονα</vt:lpstr>
      <vt:lpstr>Διαφλοιωδησ αφασια</vt:lpstr>
      <vt:lpstr>Διαφλοιωδησ κινητικη αφασια</vt:lpstr>
      <vt:lpstr>Διαφλοιωδησ αισθητικη αφασια</vt:lpstr>
      <vt:lpstr>Λεκτικη κωφωση</vt:lpstr>
      <vt:lpstr>Λεκτικη τυφλωση </vt:lpstr>
      <vt:lpstr>Αμιγησ λεκτικη βωβοτητα (αφημια)</vt:lpstr>
      <vt:lpstr>Ανομικη (αμνησιακη) αφασια</vt:lpstr>
      <vt:lpstr>Διαφάνεια 23</vt:lpstr>
      <vt:lpstr>Υποφλοιωδεισ αφασιεσ</vt:lpstr>
      <vt:lpstr>Υποφλοιωδεισ αφασιεσ</vt:lpstr>
      <vt:lpstr>Διαφάνεια 26</vt:lpstr>
      <vt:lpstr>Θεραπεια</vt:lpstr>
      <vt:lpstr>Προγνωση</vt:lpstr>
      <vt:lpstr>Βιβλιογραφια</vt:lpstr>
      <vt:lpstr>Ευχαριστω για την προσοχη σασ!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ΑΦΑΣΙΑ</dc:title>
  <dc:creator>Τριανταφυλλιά</dc:creator>
  <cp:lastModifiedBy>Τριανταφυλλιά</cp:lastModifiedBy>
  <cp:revision>78</cp:revision>
  <dcterms:created xsi:type="dcterms:W3CDTF">2015-06-16T16:13:06Z</dcterms:created>
  <dcterms:modified xsi:type="dcterms:W3CDTF">2015-06-23T21:19:08Z</dcterms:modified>
</cp:coreProperties>
</file>