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8DBB"/>
    <a:srgbClr val="3A9E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81" d="100"/>
          <a:sy n="81" d="100"/>
        </p:scale>
        <p:origin x="-9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l-GR" smtClean="0"/>
              <a:t>Στυλ κύριου τίτλου</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smtClean="0"/>
              <a:t>Στυλ κύριου τίτλου</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l-GR" smtClean="0"/>
              <a:t>Στυλ κύριου τίτλου</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l-GR" smtClean="0"/>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l-GR" smtClean="0"/>
              <a:t>Στυλ κύριου τίτλου</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smtClean="0"/>
              <a:t>Στυλ υποδείγματος κειμένου</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ncho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l-GR" smtClean="0"/>
              <a:t>Στυλ κύριου τίτλου</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l-GR" smtClean="0"/>
              <a:t>Στυλ κύριου τίτλου</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l-GR" smtClean="0"/>
              <a:t>Στυλ κύριου τίτλου</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B61BEF0D-F0BB-DE4B-95CE-6DB70DBA9567}"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1/26/2018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fr-FR" dirty="0" err="1"/>
              <a:t>Telemedicine</a:t>
            </a:r>
            <a:r>
              <a:rPr lang="fr-FR" dirty="0"/>
              <a:t> In Maritime </a:t>
            </a:r>
            <a:endParaRPr lang="el-GR" dirty="0"/>
          </a:p>
        </p:txBody>
      </p:sp>
      <p:sp>
        <p:nvSpPr>
          <p:cNvPr id="3" name="Υπότιτλος 2"/>
          <p:cNvSpPr>
            <a:spLocks noGrp="1"/>
          </p:cNvSpPr>
          <p:nvPr>
            <p:ph type="subTitle" idx="1"/>
          </p:nvPr>
        </p:nvSpPr>
        <p:spPr/>
        <p:txBody>
          <a:bodyPr/>
          <a:lstStyle/>
          <a:p>
            <a:r>
              <a:rPr lang="fr-FR" dirty="0" err="1"/>
              <a:t>Christodoulou</a:t>
            </a:r>
            <a:r>
              <a:rPr lang="fr-FR" dirty="0"/>
              <a:t> </a:t>
            </a:r>
            <a:r>
              <a:rPr lang="fr-FR" dirty="0" err="1" smtClean="0"/>
              <a:t>Irene</a:t>
            </a:r>
            <a:r>
              <a:rPr lang="fr-FR" dirty="0" smtClean="0"/>
              <a:t> - </a:t>
            </a:r>
            <a:r>
              <a:rPr lang="en-US" dirty="0" err="1"/>
              <a:t>Karagianni</a:t>
            </a:r>
            <a:r>
              <a:rPr lang="en-US" dirty="0"/>
              <a:t> Anastasia</a:t>
            </a:r>
            <a:endParaRPr lang="el-GR" dirty="0">
              <a:solidFill>
                <a:schemeClr val="bg1">
                  <a:lumMod val="50000"/>
                </a:schemeClr>
              </a:solidFill>
            </a:endParaRP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491" y="1350219"/>
            <a:ext cx="2838709" cy="1916030"/>
          </a:xfrm>
          <a:prstGeom prst="rect">
            <a:avLst/>
          </a:prstGeom>
        </p:spPr>
      </p:pic>
    </p:spTree>
    <p:extLst>
      <p:ext uri="{BB962C8B-B14F-4D97-AF65-F5344CB8AC3E}">
        <p14:creationId xmlns:p14="http://schemas.microsoft.com/office/powerpoint/2010/main" val="7384401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751110"/>
            <a:ext cx="8911687" cy="607790"/>
          </a:xfrm>
        </p:spPr>
        <p:txBody>
          <a:bodyPr>
            <a:normAutofit/>
          </a:bodyPr>
          <a:lstStyle/>
          <a:p>
            <a:r>
              <a:rPr lang="en-US" sz="2400" b="1" dirty="0" smtClean="0"/>
              <a:t>WETS</a:t>
            </a:r>
            <a:r>
              <a:rPr lang="el-GR" sz="2400" b="1" dirty="0" smtClean="0"/>
              <a:t> </a:t>
            </a:r>
            <a:r>
              <a:rPr lang="en-US" sz="2400" dirty="0"/>
              <a:t>(Worldwide Emergency Telemedicine Service)</a:t>
            </a:r>
            <a:r>
              <a:rPr lang="el-GR" sz="2400" b="1" dirty="0" smtClean="0"/>
              <a:t> </a:t>
            </a:r>
            <a:endParaRPr lang="el-GR" sz="2400" dirty="0"/>
          </a:p>
        </p:txBody>
      </p:sp>
      <p:sp>
        <p:nvSpPr>
          <p:cNvPr id="3" name="Θέση περιεχομένου 2"/>
          <p:cNvSpPr>
            <a:spLocks noGrp="1"/>
          </p:cNvSpPr>
          <p:nvPr>
            <p:ph idx="1"/>
          </p:nvPr>
        </p:nvSpPr>
        <p:spPr>
          <a:xfrm>
            <a:off x="2585499" y="1524000"/>
            <a:ext cx="8915400" cy="4787900"/>
          </a:xfrm>
        </p:spPr>
        <p:txBody>
          <a:bodyPr>
            <a:normAutofit/>
          </a:bodyPr>
          <a:lstStyle/>
          <a:p>
            <a:pPr algn="just"/>
            <a:r>
              <a:rPr lang="en-US" sz="1600" dirty="0"/>
              <a:t>Provides support to any mobile unit in case of emergency medical emergency on land, sea and air,  which is achieved through:</a:t>
            </a:r>
          </a:p>
          <a:p>
            <a:pPr lvl="1" algn="just"/>
            <a:r>
              <a:rPr lang="en-US" dirty="0"/>
              <a:t>the use of different communication links (i.e. GSM, Satellite, Radio, ISDN),</a:t>
            </a:r>
          </a:p>
          <a:p>
            <a:pPr lvl="1" algn="just"/>
            <a:r>
              <a:rPr lang="en-US" dirty="0"/>
              <a:t>the use of positioning system (i.e. GPS) ,</a:t>
            </a:r>
          </a:p>
          <a:p>
            <a:pPr lvl="1" algn="just"/>
            <a:r>
              <a:rPr lang="en-US" dirty="0"/>
              <a:t>the transmission of vital signs and images</a:t>
            </a:r>
          </a:p>
          <a:p>
            <a:pPr lvl="1" algn="just"/>
            <a:r>
              <a:rPr lang="en-US" dirty="0" smtClean="0"/>
              <a:t>the  </a:t>
            </a:r>
            <a:r>
              <a:rPr lang="en-US" dirty="0"/>
              <a:t>access to relevant clinical information</a:t>
            </a:r>
          </a:p>
          <a:p>
            <a:pPr lvl="1" algn="just"/>
            <a:r>
              <a:rPr lang="en-US" dirty="0"/>
              <a:t>using an on-board decision support tools (i.e. Multimedia Medical Guide),</a:t>
            </a:r>
          </a:p>
          <a:p>
            <a:pPr lvl="1" algn="just"/>
            <a:r>
              <a:rPr lang="en-US" dirty="0" smtClean="0"/>
              <a:t>the </a:t>
            </a:r>
            <a:r>
              <a:rPr lang="en-US" dirty="0"/>
              <a:t>access to remote medical expertise (i.e. healthcare referring centers). </a:t>
            </a:r>
            <a:endParaRPr lang="el-GR" dirty="0"/>
          </a:p>
          <a:p>
            <a:pPr marL="457200" lvl="1" indent="0" algn="just">
              <a:buNone/>
            </a:pPr>
            <a:endParaRPr lang="en-US" dirty="0"/>
          </a:p>
        </p:txBody>
      </p:sp>
    </p:spTree>
    <p:extLst>
      <p:ext uri="{BB962C8B-B14F-4D97-AF65-F5344CB8AC3E}">
        <p14:creationId xmlns:p14="http://schemas.microsoft.com/office/powerpoint/2010/main" val="1578473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319310"/>
            <a:ext cx="8911687" cy="925290"/>
          </a:xfrm>
        </p:spPr>
        <p:txBody>
          <a:bodyPr>
            <a:normAutofit/>
          </a:bodyPr>
          <a:lstStyle/>
          <a:p>
            <a:r>
              <a:rPr lang="en-US" sz="2400" b="1" dirty="0"/>
              <a:t>GALENOS</a:t>
            </a:r>
            <a:r>
              <a:rPr lang="en-US" sz="2400" dirty="0"/>
              <a:t> (Generic Advanced Low-cost </a:t>
            </a:r>
            <a:r>
              <a:rPr lang="en-US" sz="2400" dirty="0" smtClean="0"/>
              <a:t>trans-European</a:t>
            </a:r>
            <a:r>
              <a:rPr lang="el-GR" sz="2400" dirty="0" smtClean="0"/>
              <a:t> </a:t>
            </a:r>
            <a:r>
              <a:rPr lang="en-US" sz="2400" dirty="0" smtClean="0"/>
              <a:t>Network </a:t>
            </a:r>
            <a:r>
              <a:rPr lang="en-US" sz="2400" dirty="0"/>
              <a:t>Over Satellite)</a:t>
            </a:r>
            <a:endParaRPr lang="el-GR" sz="2400" dirty="0"/>
          </a:p>
        </p:txBody>
      </p:sp>
      <p:sp>
        <p:nvSpPr>
          <p:cNvPr id="3" name="Θέση περιεχομένου 2"/>
          <p:cNvSpPr>
            <a:spLocks noGrp="1"/>
          </p:cNvSpPr>
          <p:nvPr>
            <p:ph idx="1"/>
          </p:nvPr>
        </p:nvSpPr>
        <p:spPr>
          <a:xfrm>
            <a:off x="2589212" y="1121089"/>
            <a:ext cx="4090988" cy="4361822"/>
          </a:xfrm>
        </p:spPr>
        <p:txBody>
          <a:bodyPr>
            <a:noAutofit/>
          </a:bodyPr>
          <a:lstStyle/>
          <a:p>
            <a:pPr algn="just"/>
            <a:r>
              <a:rPr lang="en-US" sz="1400" dirty="0" smtClean="0"/>
              <a:t>A Low-cost </a:t>
            </a:r>
            <a:r>
              <a:rPr lang="en-US" sz="1400" dirty="0"/>
              <a:t>trans-European satellite network, dedicated to telemedicine applications, has been implemented in 14 clinics, six (6) countries.</a:t>
            </a:r>
          </a:p>
          <a:p>
            <a:pPr algn="just"/>
            <a:r>
              <a:rPr lang="en-US" sz="1400" dirty="0"/>
              <a:t>Through satellite (</a:t>
            </a:r>
            <a:r>
              <a:rPr lang="en-US" sz="1400" dirty="0" err="1"/>
              <a:t>WoTeSa</a:t>
            </a:r>
            <a:r>
              <a:rPr lang="en-US" sz="1400" dirty="0"/>
              <a:t>). </a:t>
            </a:r>
          </a:p>
          <a:p>
            <a:pPr algn="just"/>
            <a:r>
              <a:rPr lang="en-US" sz="1400" dirty="0"/>
              <a:t>Communication software: </a:t>
            </a:r>
            <a:r>
              <a:rPr lang="en-US" sz="1400" dirty="0" err="1"/>
              <a:t>WinVicos</a:t>
            </a:r>
            <a:r>
              <a:rPr lang="en-US" sz="1400" dirty="0"/>
              <a:t>. </a:t>
            </a:r>
          </a:p>
          <a:p>
            <a:pPr algn="just"/>
            <a:r>
              <a:rPr lang="en-US" sz="1400" dirty="0"/>
              <a:t>In addition to receiving digital images for medical education, they are trained using state-of-the-art communication, video and computer technologies required for collaborative work on a network of distributed medical information. </a:t>
            </a:r>
          </a:p>
          <a:p>
            <a:pPr algn="just"/>
            <a:r>
              <a:rPr lang="en-US" sz="1400" dirty="0"/>
              <a:t>Such distributed medical networks provide intelligence to the competent network and allow e.g. local doctors or local hospitals facing unexpected results in order to get online advice from the nearest academic hospital (intraoperative radiological televising).</a:t>
            </a:r>
            <a:endParaRPr lang="el-GR" sz="1400" dirty="0"/>
          </a:p>
        </p:txBody>
      </p:sp>
      <p:pic>
        <p:nvPicPr>
          <p:cNvPr id="5" name="Εικόνα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656" y="1651000"/>
            <a:ext cx="3663787" cy="4114800"/>
          </a:xfrm>
          <a:prstGeom prst="rect">
            <a:avLst/>
          </a:prstGeom>
        </p:spPr>
      </p:pic>
    </p:spTree>
    <p:extLst>
      <p:ext uri="{BB962C8B-B14F-4D97-AF65-F5344CB8AC3E}">
        <p14:creationId xmlns:p14="http://schemas.microsoft.com/office/powerpoint/2010/main" val="6907989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817514" y="939800"/>
            <a:ext cx="3856635" cy="4711700"/>
          </a:xfrm>
        </p:spPr>
      </p:pic>
      <p:pic>
        <p:nvPicPr>
          <p:cNvPr id="7" name="Θέση περιεχομένου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191375" y="1291889"/>
            <a:ext cx="4313238" cy="4007522"/>
          </a:xfrm>
        </p:spPr>
      </p:pic>
      <p:sp>
        <p:nvSpPr>
          <p:cNvPr id="8" name="TextBox 7"/>
          <p:cNvSpPr txBox="1"/>
          <p:nvPr/>
        </p:nvSpPr>
        <p:spPr>
          <a:xfrm>
            <a:off x="2817514" y="5842000"/>
            <a:ext cx="3856635" cy="276999"/>
          </a:xfrm>
          <a:prstGeom prst="rect">
            <a:avLst/>
          </a:prstGeom>
          <a:noFill/>
        </p:spPr>
        <p:txBody>
          <a:bodyPr wrap="square" rtlCol="0">
            <a:spAutoFit/>
          </a:bodyPr>
          <a:lstStyle/>
          <a:p>
            <a:pPr algn="ctr"/>
            <a:r>
              <a:rPr lang="en-US" sz="1200" dirty="0" smtClean="0"/>
              <a:t>Interactive </a:t>
            </a:r>
            <a:r>
              <a:rPr lang="en-US" sz="1200" dirty="0"/>
              <a:t>eLearning</a:t>
            </a:r>
            <a:endParaRPr lang="el-GR" sz="1200" dirty="0"/>
          </a:p>
        </p:txBody>
      </p:sp>
      <p:sp>
        <p:nvSpPr>
          <p:cNvPr id="9" name="TextBox 8"/>
          <p:cNvSpPr txBox="1"/>
          <p:nvPr/>
        </p:nvSpPr>
        <p:spPr>
          <a:xfrm>
            <a:off x="7366000" y="5397500"/>
            <a:ext cx="3975100" cy="276999"/>
          </a:xfrm>
          <a:prstGeom prst="rect">
            <a:avLst/>
          </a:prstGeom>
          <a:noFill/>
        </p:spPr>
        <p:txBody>
          <a:bodyPr wrap="square" rtlCol="0">
            <a:spAutoFit/>
          </a:bodyPr>
          <a:lstStyle/>
          <a:p>
            <a:pPr algn="ctr"/>
            <a:r>
              <a:rPr lang="en-US" sz="1200" dirty="0" smtClean="0"/>
              <a:t>Intraoperative Radiological </a:t>
            </a:r>
            <a:endParaRPr lang="el-GR" sz="1200" dirty="0"/>
          </a:p>
        </p:txBody>
      </p:sp>
    </p:spTree>
    <p:extLst>
      <p:ext uri="{BB962C8B-B14F-4D97-AF65-F5344CB8AC3E}">
        <p14:creationId xmlns:p14="http://schemas.microsoft.com/office/powerpoint/2010/main" val="2472268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370110"/>
            <a:ext cx="8911687" cy="633190"/>
          </a:xfrm>
        </p:spPr>
        <p:txBody>
          <a:bodyPr>
            <a:normAutofit/>
          </a:bodyPr>
          <a:lstStyle/>
          <a:p>
            <a:r>
              <a:rPr lang="en-US" sz="3200" b="1" dirty="0" smtClean="0"/>
              <a:t>MEDASHIP</a:t>
            </a:r>
            <a:r>
              <a:rPr lang="el-GR" sz="3200" b="1" dirty="0" smtClean="0"/>
              <a:t> </a:t>
            </a:r>
            <a:r>
              <a:rPr lang="en-US" sz="3200" dirty="0"/>
              <a:t>(Medical Assistance for Ships)</a:t>
            </a:r>
            <a:endParaRPr lang="el-GR" sz="3200" b="1" dirty="0"/>
          </a:p>
        </p:txBody>
      </p:sp>
      <p:sp>
        <p:nvSpPr>
          <p:cNvPr id="3" name="Θέση περιεχομένου 2"/>
          <p:cNvSpPr>
            <a:spLocks noGrp="1"/>
          </p:cNvSpPr>
          <p:nvPr>
            <p:ph idx="1"/>
          </p:nvPr>
        </p:nvSpPr>
        <p:spPr>
          <a:xfrm>
            <a:off x="2589212" y="1092922"/>
            <a:ext cx="8053388" cy="2514600"/>
          </a:xfrm>
        </p:spPr>
        <p:txBody>
          <a:bodyPr>
            <a:normAutofit/>
          </a:bodyPr>
          <a:lstStyle/>
          <a:p>
            <a:pPr algn="just"/>
            <a:r>
              <a:rPr lang="en-US" sz="1400" dirty="0" smtClean="0"/>
              <a:t>Supplies </a:t>
            </a:r>
            <a:r>
              <a:rPr lang="en-US" sz="1400" dirty="0"/>
              <a:t>integrated solutions for medical consultations on-board of ships</a:t>
            </a:r>
          </a:p>
          <a:p>
            <a:pPr algn="just"/>
            <a:r>
              <a:rPr lang="en-US" sz="1400" dirty="0"/>
              <a:t>The satellite-based telemedicine services address both passenger ships and merchant vessels</a:t>
            </a:r>
            <a:endParaRPr lang="el-GR" sz="1400" dirty="0"/>
          </a:p>
          <a:p>
            <a:pPr algn="just"/>
            <a:r>
              <a:rPr lang="en-US" sz="1400" dirty="0"/>
              <a:t>Provide  to passengers and crew members  an effective medical assistance in cases of emergency and in all those cases where the on board medical staff requires second opinion. </a:t>
            </a:r>
          </a:p>
          <a:p>
            <a:pPr algn="just"/>
            <a:r>
              <a:rPr lang="en-US" sz="1400" dirty="0"/>
              <a:t>During the validation phase the service was tested on board of three ships with the possibility to have it connected to three land medical centers</a:t>
            </a:r>
          </a:p>
        </p:txBody>
      </p:sp>
      <p:pic>
        <p:nvPicPr>
          <p:cNvPr id="4" name="Εικόνα 3"/>
          <p:cNvPicPr>
            <a:picLocks noChangeAspect="1"/>
          </p:cNvPicPr>
          <p:nvPr/>
        </p:nvPicPr>
        <p:blipFill>
          <a:blip r:embed="rId2"/>
          <a:stretch>
            <a:fillRect/>
          </a:stretch>
        </p:blipFill>
        <p:spPr>
          <a:xfrm>
            <a:off x="3689217" y="3290374"/>
            <a:ext cx="5448565" cy="2881104"/>
          </a:xfrm>
          <a:prstGeom prst="rect">
            <a:avLst/>
          </a:prstGeom>
        </p:spPr>
      </p:pic>
      <p:sp>
        <p:nvSpPr>
          <p:cNvPr id="5" name="TextBox 4"/>
          <p:cNvSpPr txBox="1"/>
          <p:nvPr/>
        </p:nvSpPr>
        <p:spPr>
          <a:xfrm>
            <a:off x="3530599" y="6171478"/>
            <a:ext cx="5765800" cy="646331"/>
          </a:xfrm>
          <a:prstGeom prst="rect">
            <a:avLst/>
          </a:prstGeom>
          <a:noFill/>
        </p:spPr>
        <p:txBody>
          <a:bodyPr wrap="square" rtlCol="0">
            <a:spAutoFit/>
          </a:bodyPr>
          <a:lstStyle/>
          <a:p>
            <a:pPr algn="just"/>
            <a:r>
              <a:rPr lang="en-US" sz="1200" dirty="0"/>
              <a:t>Network linking MEDASHIP with specially equipped Mediterranean ships with the special equipped ships from Mediterranean with three reference </a:t>
            </a:r>
            <a:r>
              <a:rPr lang="en-US" sz="1200" dirty="0" smtClean="0"/>
              <a:t>hospitals in Athens </a:t>
            </a:r>
            <a:r>
              <a:rPr lang="en-US" sz="1200" dirty="0"/>
              <a:t>,</a:t>
            </a:r>
            <a:r>
              <a:rPr lang="en-US" sz="1200" dirty="0" err="1"/>
              <a:t>Genova</a:t>
            </a:r>
            <a:r>
              <a:rPr lang="en-US" sz="1200" dirty="0" smtClean="0"/>
              <a:t>, Berlin</a:t>
            </a:r>
            <a:endParaRPr lang="el-GR" sz="1200" dirty="0"/>
          </a:p>
        </p:txBody>
      </p:sp>
    </p:spTree>
    <p:extLst>
      <p:ext uri="{BB962C8B-B14F-4D97-AF65-F5344CB8AC3E}">
        <p14:creationId xmlns:p14="http://schemas.microsoft.com/office/powerpoint/2010/main" val="8578060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2589212" y="787400"/>
            <a:ext cx="8915400" cy="5123822"/>
          </a:xfrm>
        </p:spPr>
        <p:txBody>
          <a:bodyPr>
            <a:normAutofit/>
          </a:bodyPr>
          <a:lstStyle/>
          <a:p>
            <a:pPr algn="just"/>
            <a:r>
              <a:rPr lang="en-US" sz="1600" dirty="0"/>
              <a:t>In addition to the standard medical equipment aboard the ships, two video cameras, an electrocardiograph (ECG) and an ultrasound (US) equipment are used.</a:t>
            </a:r>
          </a:p>
          <a:p>
            <a:pPr algn="just"/>
            <a:r>
              <a:rPr lang="el-GR" sz="1600" dirty="0"/>
              <a:t>Τ</a:t>
            </a:r>
            <a:r>
              <a:rPr lang="en-US" sz="1600" dirty="0" err="1"/>
              <a:t>elemedical</a:t>
            </a:r>
            <a:r>
              <a:rPr lang="en-US" sz="1600" dirty="0"/>
              <a:t> services </a:t>
            </a:r>
            <a:endParaRPr lang="el-GR" sz="1600" dirty="0"/>
          </a:p>
          <a:p>
            <a:pPr lvl="1" algn="just"/>
            <a:r>
              <a:rPr lang="en-US" dirty="0"/>
              <a:t>Teleconsultation </a:t>
            </a:r>
            <a:r>
              <a:rPr lang="el-GR" dirty="0"/>
              <a:t>(</a:t>
            </a:r>
            <a:r>
              <a:rPr lang="en-US" dirty="0"/>
              <a:t>a live camera on-board of the ship can be used to transmit the image of the doctor who is leading the examination on-board of the ship or the image of the patient when being questioned by the land-based expert).</a:t>
            </a:r>
          </a:p>
          <a:p>
            <a:pPr lvl="1" algn="just"/>
            <a:r>
              <a:rPr lang="en-US" dirty="0"/>
              <a:t>Electrocardiography (connected to </a:t>
            </a:r>
            <a:r>
              <a:rPr lang="en-US" dirty="0" err="1"/>
              <a:t>WoTeSa</a:t>
            </a:r>
            <a:r>
              <a:rPr lang="en-US" dirty="0"/>
              <a:t> on board the ship and be controlled by the physician from this workstation).</a:t>
            </a:r>
          </a:p>
          <a:p>
            <a:pPr lvl="1" algn="just"/>
            <a:r>
              <a:rPr lang="en-US" dirty="0" err="1" smtClean="0"/>
              <a:t>Telesonography</a:t>
            </a:r>
            <a:r>
              <a:rPr lang="en-US" dirty="0" smtClean="0"/>
              <a:t> </a:t>
            </a:r>
            <a:r>
              <a:rPr lang="en-US" dirty="0"/>
              <a:t>(not only still images can be transferred but also live ultrasound investigations can be transmitted at 500-700 kbps)</a:t>
            </a:r>
          </a:p>
          <a:p>
            <a:pPr algn="just"/>
            <a:r>
              <a:rPr lang="en-US" sz="1600" dirty="0"/>
              <a:t>Reduction of cost:</a:t>
            </a:r>
          </a:p>
          <a:p>
            <a:pPr lvl="1" algn="just"/>
            <a:r>
              <a:rPr lang="en-US" dirty="0"/>
              <a:t>The removal of a passenger in the </a:t>
            </a:r>
            <a:r>
              <a:rPr lang="en-US" dirty="0" err="1"/>
              <a:t>Carribean</a:t>
            </a:r>
            <a:r>
              <a:rPr lang="en-US" dirty="0"/>
              <a:t> can cost up to $ 11.000 and the cost for </a:t>
            </a:r>
            <a:r>
              <a:rPr lang="en-US" dirty="0" err="1"/>
              <a:t>hospitalisation</a:t>
            </a:r>
            <a:r>
              <a:rPr lang="en-US" dirty="0"/>
              <a:t> can range from 500-1000 € per day. </a:t>
            </a:r>
            <a:endParaRPr lang="el-GR" dirty="0"/>
          </a:p>
        </p:txBody>
      </p:sp>
    </p:spTree>
    <p:extLst>
      <p:ext uri="{BB962C8B-B14F-4D97-AF65-F5344CB8AC3E}">
        <p14:creationId xmlns:p14="http://schemas.microsoft.com/office/powerpoint/2010/main" val="17567788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569690"/>
          </a:xfrm>
        </p:spPr>
        <p:txBody>
          <a:bodyPr>
            <a:normAutofit fontScale="90000"/>
          </a:bodyPr>
          <a:lstStyle/>
          <a:p>
            <a:r>
              <a:rPr lang="en-US" b="1" dirty="0" smtClean="0"/>
              <a:t>GLAROS</a:t>
            </a:r>
            <a:endParaRPr lang="el-GR" dirty="0"/>
          </a:p>
        </p:txBody>
      </p:sp>
      <p:sp>
        <p:nvSpPr>
          <p:cNvPr id="3" name="Θέση περιεχομένου 2"/>
          <p:cNvSpPr>
            <a:spLocks noGrp="1"/>
          </p:cNvSpPr>
          <p:nvPr>
            <p:ph idx="1"/>
          </p:nvPr>
        </p:nvSpPr>
        <p:spPr>
          <a:xfrm>
            <a:off x="2589212" y="1384300"/>
            <a:ext cx="8915400" cy="4813300"/>
          </a:xfrm>
        </p:spPr>
        <p:txBody>
          <a:bodyPr/>
          <a:lstStyle/>
          <a:p>
            <a:pPr algn="just"/>
            <a:r>
              <a:rPr lang="en-US" sz="1600" dirty="0"/>
              <a:t>Provides possibilities for managing and sending the patient's electronic medical record as well as the possibility of videoconference between doctors. </a:t>
            </a:r>
          </a:p>
          <a:p>
            <a:pPr marL="685800" lvl="1" algn="just"/>
            <a:r>
              <a:rPr lang="en-US" dirty="0"/>
              <a:t>The data is stored in a database and displayed by patient and visit as the user can have directly access to each patient's data.</a:t>
            </a:r>
          </a:p>
          <a:p>
            <a:pPr marL="685800" lvl="1" algn="just"/>
            <a:r>
              <a:rPr lang="en-US" dirty="0"/>
              <a:t>Pressing only a key, the user can digitize images and radiographs and enter them into the system.</a:t>
            </a:r>
            <a:endParaRPr lang="el-GR" dirty="0"/>
          </a:p>
          <a:p>
            <a:pPr algn="just"/>
            <a:r>
              <a:rPr lang="en-US" sz="1600" dirty="0"/>
              <a:t>Possibility of conference call between doctors</a:t>
            </a:r>
          </a:p>
          <a:p>
            <a:pPr algn="just"/>
            <a:r>
              <a:rPr lang="en-US" sz="1600" dirty="0"/>
              <a:t>Supports all the widespread types of telecommunication connections such as analogue PSTN, ISDN Digital Telephony, Mobile Telephony, Satellite Telephony and ADSL.</a:t>
            </a:r>
          </a:p>
          <a:p>
            <a:pPr algn="just"/>
            <a:r>
              <a:rPr lang="en-US" sz="1600" dirty="0"/>
              <a:t>It is complete and easy to use because it was designed by doctors of various specialties.</a:t>
            </a:r>
            <a:endParaRPr lang="el-GR" sz="1600" dirty="0"/>
          </a:p>
        </p:txBody>
      </p:sp>
    </p:spTree>
    <p:extLst>
      <p:ext uri="{BB962C8B-B14F-4D97-AF65-F5344CB8AC3E}">
        <p14:creationId xmlns:p14="http://schemas.microsoft.com/office/powerpoint/2010/main" val="1087260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382810"/>
            <a:ext cx="8911687" cy="1280890"/>
          </a:xfrm>
        </p:spPr>
        <p:txBody>
          <a:bodyPr>
            <a:normAutofit/>
          </a:bodyPr>
          <a:lstStyle/>
          <a:p>
            <a:r>
              <a:rPr lang="en-US" sz="2800" b="1" dirty="0"/>
              <a:t>GMDSS (Global Maritime Distress and Safety System)</a:t>
            </a:r>
            <a:endParaRPr lang="el-GR" sz="2600" dirty="0"/>
          </a:p>
        </p:txBody>
      </p:sp>
      <p:sp>
        <p:nvSpPr>
          <p:cNvPr id="3" name="Θέση περιεχομένου 2"/>
          <p:cNvSpPr>
            <a:spLocks noGrp="1"/>
          </p:cNvSpPr>
          <p:nvPr>
            <p:ph idx="1"/>
          </p:nvPr>
        </p:nvSpPr>
        <p:spPr>
          <a:xfrm>
            <a:off x="2585499" y="1524000"/>
            <a:ext cx="8915400" cy="4565022"/>
          </a:xfrm>
        </p:spPr>
        <p:txBody>
          <a:bodyPr>
            <a:noAutofit/>
          </a:bodyPr>
          <a:lstStyle/>
          <a:p>
            <a:pPr algn="just"/>
            <a:r>
              <a:rPr lang="en-US" sz="1600" dirty="0"/>
              <a:t>Interconnection of various systems (NAVTEX and Safety-NET navigation information transmission systems and INMARSAT, COSPAS-SARSAT, Galileo).</a:t>
            </a:r>
            <a:endParaRPr lang="el-GR" sz="1600" dirty="0"/>
          </a:p>
          <a:p>
            <a:pPr lvl="1" algn="just"/>
            <a:r>
              <a:rPr lang="en-US" dirty="0"/>
              <a:t>Immediate activation of search, transmission, and rescue services by making a one-touch risk call only at the touch of a button.</a:t>
            </a:r>
            <a:endParaRPr lang="el-GR" dirty="0"/>
          </a:p>
          <a:p>
            <a:pPr lvl="1" algn="just"/>
            <a:r>
              <a:rPr lang="en-US" dirty="0"/>
              <a:t> Providing ships with high communication capabilities.</a:t>
            </a:r>
            <a:endParaRPr lang="el-GR" dirty="0"/>
          </a:p>
          <a:p>
            <a:pPr algn="just"/>
            <a:r>
              <a:rPr lang="en-US" sz="1600" dirty="0"/>
              <a:t> Most important of the new communications capabilities of the GMDSS system are: </a:t>
            </a:r>
            <a:endParaRPr lang="el-GR" sz="1600" dirty="0"/>
          </a:p>
          <a:p>
            <a:pPr lvl="1" algn="just"/>
            <a:r>
              <a:rPr lang="en-US" dirty="0"/>
              <a:t>Automatic and immediate reception of navigation safety information. </a:t>
            </a:r>
            <a:endParaRPr lang="el-GR" dirty="0"/>
          </a:p>
          <a:p>
            <a:pPr lvl="1" algn="just"/>
            <a:r>
              <a:rPr lang="en-US" dirty="0"/>
              <a:t>Radiotelephony capable of direct two-way voice communication "ship-to-shore, ship-to-ship" and "ship-to-ship".</a:t>
            </a:r>
            <a:endParaRPr lang="el-GR" dirty="0"/>
          </a:p>
          <a:p>
            <a:pPr lvl="1" algn="just"/>
            <a:r>
              <a:rPr lang="en-US" dirty="0"/>
              <a:t> Radiotelegraphy</a:t>
            </a:r>
            <a:endParaRPr lang="el-GR" dirty="0"/>
          </a:p>
          <a:p>
            <a:pPr lvl="1" algn="just"/>
            <a:r>
              <a:rPr lang="en-US" dirty="0"/>
              <a:t> Digital Selective Calling DSC (Digital Selective Calling). </a:t>
            </a:r>
            <a:endParaRPr lang="el-GR" dirty="0"/>
          </a:p>
          <a:p>
            <a:pPr lvl="2" algn="just"/>
            <a:r>
              <a:rPr lang="en-US" sz="1600" dirty="0"/>
              <a:t>used solely for dialing (emergency alarms in conventional communications)</a:t>
            </a:r>
          </a:p>
        </p:txBody>
      </p:sp>
    </p:spTree>
    <p:extLst>
      <p:ext uri="{BB962C8B-B14F-4D97-AF65-F5344CB8AC3E}">
        <p14:creationId xmlns:p14="http://schemas.microsoft.com/office/powerpoint/2010/main" val="12481479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2589212" y="596900"/>
            <a:ext cx="8915400" cy="965200"/>
          </a:xfrm>
        </p:spPr>
        <p:txBody>
          <a:bodyPr/>
          <a:lstStyle/>
          <a:p>
            <a:pPr indent="-285750"/>
            <a:r>
              <a:rPr lang="en-US" dirty="0"/>
              <a:t>Group Call EGC (Enhanced Group Calling) </a:t>
            </a:r>
          </a:p>
          <a:p>
            <a:pPr lvl="1"/>
            <a:r>
              <a:rPr lang="en-US" dirty="0"/>
              <a:t>Information is transmitted from shore to shore by:</a:t>
            </a:r>
            <a:endParaRPr lang="el-GR" dirty="0"/>
          </a:p>
        </p:txBody>
      </p:sp>
      <p:pic>
        <p:nvPicPr>
          <p:cNvPr id="4" name="Εικόνα 3"/>
          <p:cNvPicPr>
            <a:picLocks noChangeAspect="1"/>
          </p:cNvPicPr>
          <p:nvPr/>
        </p:nvPicPr>
        <p:blipFill>
          <a:blip r:embed="rId2"/>
          <a:stretch>
            <a:fillRect/>
          </a:stretch>
        </p:blipFill>
        <p:spPr>
          <a:xfrm>
            <a:off x="3311425" y="1460500"/>
            <a:ext cx="2922588" cy="2635691"/>
          </a:xfrm>
          <a:prstGeom prst="rect">
            <a:avLst/>
          </a:prstGeom>
        </p:spPr>
      </p:pic>
      <p:pic>
        <p:nvPicPr>
          <p:cNvPr id="5" name="Εικόνα 4"/>
          <p:cNvPicPr>
            <a:picLocks noChangeAspect="1"/>
          </p:cNvPicPr>
          <p:nvPr/>
        </p:nvPicPr>
        <p:blipFill>
          <a:blip r:embed="rId3"/>
          <a:stretch>
            <a:fillRect/>
          </a:stretch>
        </p:blipFill>
        <p:spPr>
          <a:xfrm>
            <a:off x="3311425" y="4413933"/>
            <a:ext cx="5959575" cy="1805344"/>
          </a:xfrm>
          <a:prstGeom prst="rect">
            <a:avLst/>
          </a:prstGeom>
        </p:spPr>
      </p:pic>
      <p:sp>
        <p:nvSpPr>
          <p:cNvPr id="6" name="TextBox 5"/>
          <p:cNvSpPr txBox="1"/>
          <p:nvPr/>
        </p:nvSpPr>
        <p:spPr>
          <a:xfrm>
            <a:off x="6640462" y="1721149"/>
            <a:ext cx="4457700" cy="738664"/>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smtClean="0"/>
              <a:t>Selection </a:t>
            </a:r>
            <a:r>
              <a:rPr lang="en-US" sz="1400" dirty="0"/>
              <a:t>of ships belonging to a specific flag, regardless of the area in the Fleet-Net service(A)</a:t>
            </a:r>
          </a:p>
        </p:txBody>
      </p:sp>
      <p:sp>
        <p:nvSpPr>
          <p:cNvPr id="7" name="TextBox 6"/>
          <p:cNvSpPr txBox="1"/>
          <p:nvPr/>
        </p:nvSpPr>
        <p:spPr>
          <a:xfrm>
            <a:off x="5778500" y="1562100"/>
            <a:ext cx="355600" cy="369332"/>
          </a:xfrm>
          <a:prstGeom prst="rect">
            <a:avLst/>
          </a:prstGeom>
          <a:noFill/>
        </p:spPr>
        <p:txBody>
          <a:bodyPr wrap="square" rtlCol="0">
            <a:spAutoFit/>
          </a:bodyPr>
          <a:lstStyle/>
          <a:p>
            <a:r>
              <a:rPr lang="el-GR" dirty="0" smtClean="0"/>
              <a:t>Α</a:t>
            </a:r>
            <a:endParaRPr lang="el-GR" dirty="0"/>
          </a:p>
        </p:txBody>
      </p:sp>
      <p:sp>
        <p:nvSpPr>
          <p:cNvPr id="8" name="TextBox 7"/>
          <p:cNvSpPr txBox="1"/>
          <p:nvPr/>
        </p:nvSpPr>
        <p:spPr>
          <a:xfrm>
            <a:off x="6640462" y="2993000"/>
            <a:ext cx="4051250" cy="738664"/>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t>Selection of ships located in a specific geographical area(B)</a:t>
            </a:r>
            <a:endParaRPr lang="el-GR" sz="1400" dirty="0"/>
          </a:p>
          <a:p>
            <a:pPr algn="just"/>
            <a:endParaRPr lang="el-GR" sz="1400" dirty="0"/>
          </a:p>
        </p:txBody>
      </p:sp>
      <p:sp>
        <p:nvSpPr>
          <p:cNvPr id="9" name="TextBox 8"/>
          <p:cNvSpPr txBox="1"/>
          <p:nvPr/>
        </p:nvSpPr>
        <p:spPr>
          <a:xfrm>
            <a:off x="8666087" y="4413933"/>
            <a:ext cx="338213" cy="369332"/>
          </a:xfrm>
          <a:prstGeom prst="rect">
            <a:avLst/>
          </a:prstGeom>
          <a:noFill/>
        </p:spPr>
        <p:txBody>
          <a:bodyPr wrap="square" rtlCol="0">
            <a:spAutoFit/>
          </a:bodyPr>
          <a:lstStyle/>
          <a:p>
            <a:r>
              <a:rPr lang="el-GR" dirty="0" smtClean="0"/>
              <a:t>Β</a:t>
            </a:r>
            <a:endParaRPr lang="el-GR" dirty="0"/>
          </a:p>
        </p:txBody>
      </p:sp>
    </p:spTree>
    <p:extLst>
      <p:ext uri="{BB962C8B-B14F-4D97-AF65-F5344CB8AC3E}">
        <p14:creationId xmlns:p14="http://schemas.microsoft.com/office/powerpoint/2010/main" val="476479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just"/>
            <a:r>
              <a:rPr lang="en-US" sz="1600" dirty="0">
                <a:solidFill>
                  <a:schemeClr val="tx1"/>
                </a:solidFill>
              </a:rPr>
              <a:t>Activating research and rescue procedure of GMDSS includes automatic update of adjacent ships, coastal stations and Rescue Coordinating Centers (RCC).      </a:t>
            </a:r>
            <a:endParaRPr lang="el-GR" sz="1600" dirty="0">
              <a:solidFill>
                <a:schemeClr val="tx1"/>
              </a:solidFill>
            </a:endParaRPr>
          </a:p>
        </p:txBody>
      </p:sp>
      <p:pic>
        <p:nvPicPr>
          <p:cNvPr id="4" name="Θέση περιεχομένου 3"/>
          <p:cNvPicPr>
            <a:picLocks noGrp="1" noChangeAspect="1"/>
          </p:cNvPicPr>
          <p:nvPr>
            <p:ph idx="1"/>
          </p:nvPr>
        </p:nvPicPr>
        <p:blipFill>
          <a:blip r:embed="rId2"/>
          <a:stretch>
            <a:fillRect/>
          </a:stretch>
        </p:blipFill>
        <p:spPr>
          <a:xfrm>
            <a:off x="4663698" y="1663700"/>
            <a:ext cx="4302501" cy="4455108"/>
          </a:xfrm>
          <a:prstGeom prst="rect">
            <a:avLst/>
          </a:prstGeom>
        </p:spPr>
      </p:pic>
    </p:spTree>
    <p:extLst>
      <p:ext uri="{BB962C8B-B14F-4D97-AF65-F5344CB8AC3E}">
        <p14:creationId xmlns:p14="http://schemas.microsoft.com/office/powerpoint/2010/main" val="2334897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2589212" y="723900"/>
            <a:ext cx="8915400" cy="2400300"/>
          </a:xfrm>
        </p:spPr>
        <p:txBody>
          <a:bodyPr>
            <a:normAutofit/>
          </a:bodyPr>
          <a:lstStyle/>
          <a:p>
            <a:pPr algn="just"/>
            <a:r>
              <a:rPr lang="en-US" sz="1600" dirty="0"/>
              <a:t>The activation of search and rescue services is carried out with several terrestrial and satellite means, such as: </a:t>
            </a:r>
          </a:p>
          <a:p>
            <a:pPr lvl="1" algn="just"/>
            <a:r>
              <a:rPr lang="en-US" dirty="0"/>
              <a:t>Emergency signal transmission by GMDSS special transceivers. </a:t>
            </a:r>
          </a:p>
          <a:p>
            <a:pPr lvl="1" algn="just"/>
            <a:r>
              <a:rPr lang="en-US" dirty="0"/>
              <a:t>Activation of Emergency Position Radar Beacon-EPIRB (Figure 1) </a:t>
            </a:r>
          </a:p>
          <a:p>
            <a:pPr lvl="1" algn="just"/>
            <a:r>
              <a:rPr lang="en-US" dirty="0"/>
              <a:t>Activation of the Search and Rescue Radar Transponder-SART. (Figure 2)</a:t>
            </a:r>
          </a:p>
          <a:p>
            <a:pPr marL="457200" lvl="1" indent="0" algn="just">
              <a:buNone/>
            </a:pPr>
            <a:endParaRPr lang="el-GR" dirty="0"/>
          </a:p>
        </p:txBody>
      </p:sp>
      <p:pic>
        <p:nvPicPr>
          <p:cNvPr id="7" name="Εικόνα 6"/>
          <p:cNvPicPr>
            <a:picLocks noChangeAspect="1"/>
          </p:cNvPicPr>
          <p:nvPr/>
        </p:nvPicPr>
        <p:blipFill>
          <a:blip r:embed="rId2"/>
          <a:stretch>
            <a:fillRect/>
          </a:stretch>
        </p:blipFill>
        <p:spPr>
          <a:xfrm>
            <a:off x="3108100" y="4514434"/>
            <a:ext cx="3457800" cy="1383363"/>
          </a:xfrm>
          <a:prstGeom prst="rect">
            <a:avLst/>
          </a:prstGeom>
        </p:spPr>
      </p:pic>
      <p:pic>
        <p:nvPicPr>
          <p:cNvPr id="8" name="Εικόνα 7"/>
          <p:cNvPicPr>
            <a:picLocks noChangeAspect="1"/>
          </p:cNvPicPr>
          <p:nvPr/>
        </p:nvPicPr>
        <p:blipFill>
          <a:blip r:embed="rId3"/>
          <a:stretch>
            <a:fillRect/>
          </a:stretch>
        </p:blipFill>
        <p:spPr>
          <a:xfrm>
            <a:off x="7588649" y="3124200"/>
            <a:ext cx="3704276" cy="2773597"/>
          </a:xfrm>
          <a:prstGeom prst="rect">
            <a:avLst/>
          </a:prstGeom>
        </p:spPr>
      </p:pic>
      <p:sp>
        <p:nvSpPr>
          <p:cNvPr id="9" name="TextBox 8"/>
          <p:cNvSpPr txBox="1"/>
          <p:nvPr/>
        </p:nvSpPr>
        <p:spPr>
          <a:xfrm>
            <a:off x="3568700" y="5897797"/>
            <a:ext cx="2298700" cy="276999"/>
          </a:xfrm>
          <a:prstGeom prst="rect">
            <a:avLst/>
          </a:prstGeom>
          <a:noFill/>
        </p:spPr>
        <p:txBody>
          <a:bodyPr wrap="square" rtlCol="0">
            <a:spAutoFit/>
          </a:bodyPr>
          <a:lstStyle/>
          <a:p>
            <a:pPr algn="ctr"/>
            <a:r>
              <a:rPr lang="en-US" sz="1200" dirty="0" smtClean="0"/>
              <a:t>Figure 1</a:t>
            </a:r>
            <a:r>
              <a:rPr lang="el-GR" sz="1200" dirty="0" smtClean="0"/>
              <a:t> 1</a:t>
            </a:r>
            <a:endParaRPr lang="el-GR" sz="1200" dirty="0"/>
          </a:p>
        </p:txBody>
      </p:sp>
      <p:sp>
        <p:nvSpPr>
          <p:cNvPr id="10" name="TextBox 9"/>
          <p:cNvSpPr txBox="1"/>
          <p:nvPr/>
        </p:nvSpPr>
        <p:spPr>
          <a:xfrm>
            <a:off x="8507337" y="5926993"/>
            <a:ext cx="1866900" cy="276999"/>
          </a:xfrm>
          <a:prstGeom prst="rect">
            <a:avLst/>
          </a:prstGeom>
          <a:noFill/>
        </p:spPr>
        <p:txBody>
          <a:bodyPr wrap="square" rtlCol="0">
            <a:spAutoFit/>
          </a:bodyPr>
          <a:lstStyle/>
          <a:p>
            <a:pPr algn="ctr"/>
            <a:r>
              <a:rPr lang="en-US" sz="1200" dirty="0" smtClean="0"/>
              <a:t>Figure 2</a:t>
            </a:r>
            <a:endParaRPr lang="el-GR" sz="1200" dirty="0"/>
          </a:p>
        </p:txBody>
      </p:sp>
    </p:spTree>
    <p:extLst>
      <p:ext uri="{BB962C8B-B14F-4D97-AF65-F5344CB8AC3E}">
        <p14:creationId xmlns:p14="http://schemas.microsoft.com/office/powerpoint/2010/main" val="3974572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96690"/>
          </a:xfrm>
        </p:spPr>
        <p:txBody>
          <a:bodyPr>
            <a:normAutofit fontScale="90000"/>
          </a:bodyPr>
          <a:lstStyle/>
          <a:p>
            <a:r>
              <a:rPr lang="en-US" b="1" dirty="0"/>
              <a:t>Introduction</a:t>
            </a:r>
            <a:r>
              <a:rPr lang="el-GR" dirty="0"/>
              <a:t/>
            </a:r>
            <a:br>
              <a:rPr lang="el-GR" dirty="0"/>
            </a:br>
            <a:endParaRPr lang="el-GR" dirty="0"/>
          </a:p>
        </p:txBody>
      </p:sp>
      <p:sp>
        <p:nvSpPr>
          <p:cNvPr id="3" name="Θέση περιεχομένου 2"/>
          <p:cNvSpPr>
            <a:spLocks noGrp="1"/>
          </p:cNvSpPr>
          <p:nvPr>
            <p:ph idx="1"/>
          </p:nvPr>
        </p:nvSpPr>
        <p:spPr>
          <a:xfrm>
            <a:off x="2589212" y="1320800"/>
            <a:ext cx="8915400" cy="4590422"/>
          </a:xfrm>
        </p:spPr>
        <p:txBody>
          <a:bodyPr>
            <a:normAutofit/>
          </a:bodyPr>
          <a:lstStyle/>
          <a:p>
            <a:pPr algn="just"/>
            <a:r>
              <a:rPr lang="en-US" sz="1600" dirty="0">
                <a:solidFill>
                  <a:schemeClr val="tx1"/>
                </a:solidFill>
              </a:rPr>
              <a:t>The diagnosis of diseases and illnesses, as well as the treatment of sufferers and injured at sea, continues to be a challenge for Maritime and Naval Medicine in particular. </a:t>
            </a:r>
          </a:p>
          <a:p>
            <a:pPr algn="just"/>
            <a:r>
              <a:rPr lang="en-US" sz="1600" dirty="0">
                <a:solidFill>
                  <a:schemeClr val="tx1"/>
                </a:solidFill>
              </a:rPr>
              <a:t>In the cases where there is no doctor or nursing staff on board, one member of staff is responsible for providing medical care to other members when required.</a:t>
            </a:r>
          </a:p>
          <a:p>
            <a:pPr lvl="1" algn="just"/>
            <a:r>
              <a:rPr lang="en-US" dirty="0">
                <a:solidFill>
                  <a:schemeClr val="tx1"/>
                </a:solidFill>
              </a:rPr>
              <a:t>The responsible person  should be based on </a:t>
            </a:r>
            <a:r>
              <a:rPr lang="en-US" dirty="0" smtClean="0">
                <a:solidFill>
                  <a:schemeClr val="tx1"/>
                </a:solidFill>
              </a:rPr>
              <a:t>:</a:t>
            </a:r>
          </a:p>
          <a:p>
            <a:pPr lvl="2" algn="just"/>
            <a:r>
              <a:rPr lang="en-US" sz="1600" dirty="0" smtClean="0">
                <a:solidFill>
                  <a:schemeClr val="tx1"/>
                </a:solidFill>
              </a:rPr>
              <a:t>any </a:t>
            </a:r>
            <a:r>
              <a:rPr lang="en-US" sz="1600" dirty="0">
                <a:solidFill>
                  <a:schemeClr val="tx1"/>
                </a:solidFill>
              </a:rPr>
              <a:t>medical / health education available in existing written </a:t>
            </a:r>
            <a:r>
              <a:rPr lang="en-US" sz="1600" dirty="0" smtClean="0">
                <a:solidFill>
                  <a:schemeClr val="tx1"/>
                </a:solidFill>
              </a:rPr>
              <a:t>instructions</a:t>
            </a:r>
          </a:p>
          <a:p>
            <a:pPr lvl="2" algn="just"/>
            <a:r>
              <a:rPr lang="en-US" sz="1600" dirty="0" smtClean="0">
                <a:solidFill>
                  <a:schemeClr val="tx1"/>
                </a:solidFill>
              </a:rPr>
              <a:t>information </a:t>
            </a:r>
            <a:r>
              <a:rPr lang="en-US" sz="1600" dirty="0">
                <a:solidFill>
                  <a:schemeClr val="tx1"/>
                </a:solidFill>
              </a:rPr>
              <a:t>and </a:t>
            </a:r>
            <a:r>
              <a:rPr lang="en-US" sz="1600" dirty="0" smtClean="0">
                <a:solidFill>
                  <a:schemeClr val="tx1"/>
                </a:solidFill>
              </a:rPr>
              <a:t>manuals</a:t>
            </a:r>
          </a:p>
          <a:p>
            <a:pPr lvl="2" algn="just"/>
            <a:r>
              <a:rPr lang="en-US" sz="1600" dirty="0" smtClean="0">
                <a:solidFill>
                  <a:schemeClr val="tx1"/>
                </a:solidFill>
              </a:rPr>
              <a:t>radio-medical </a:t>
            </a:r>
            <a:r>
              <a:rPr lang="en-US" sz="1600" dirty="0">
                <a:solidFill>
                  <a:schemeClr val="tx1"/>
                </a:solidFill>
              </a:rPr>
              <a:t>and telemedicine advice and instructions that can be obtained from the </a:t>
            </a:r>
            <a:r>
              <a:rPr lang="en-US" sz="1600" dirty="0" smtClean="0">
                <a:solidFill>
                  <a:schemeClr val="tx1"/>
                </a:solidFill>
              </a:rPr>
              <a:t>land</a:t>
            </a:r>
          </a:p>
          <a:p>
            <a:pPr algn="just"/>
            <a:r>
              <a:rPr lang="en-US" sz="1600" dirty="0">
                <a:solidFill>
                  <a:schemeClr val="tx1"/>
                </a:solidFill>
              </a:rPr>
              <a:t>These capabilities will enable him to use both the medical equipment and the medical equipment on board.</a:t>
            </a:r>
            <a:endParaRPr lang="el-GR" sz="1600" dirty="0">
              <a:solidFill>
                <a:schemeClr val="tx1"/>
              </a:solidFill>
            </a:endParaRPr>
          </a:p>
          <a:p>
            <a:pPr marL="457200" lvl="1" indent="0" algn="just">
              <a:buNone/>
            </a:pPr>
            <a:endParaRPr lang="en-US" dirty="0">
              <a:solidFill>
                <a:schemeClr val="tx1"/>
              </a:solidFill>
            </a:endParaRPr>
          </a:p>
        </p:txBody>
      </p:sp>
    </p:spTree>
    <p:extLst>
      <p:ext uri="{BB962C8B-B14F-4D97-AF65-F5344CB8AC3E}">
        <p14:creationId xmlns:p14="http://schemas.microsoft.com/office/powerpoint/2010/main" val="4414297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810990"/>
          </a:xfrm>
        </p:spPr>
        <p:txBody>
          <a:bodyPr>
            <a:normAutofit fontScale="90000"/>
          </a:bodyPr>
          <a:lstStyle/>
          <a:p>
            <a:r>
              <a:rPr lang="en-US" sz="2800" b="1" dirty="0"/>
              <a:t>Maritime Telemedicine Solution (MTS)</a:t>
            </a:r>
            <a:r>
              <a:rPr lang="el-GR" sz="3000" dirty="0"/>
              <a:t/>
            </a:r>
            <a:br>
              <a:rPr lang="el-GR" sz="3000" dirty="0"/>
            </a:br>
            <a:endParaRPr lang="el-GR" sz="3000" dirty="0"/>
          </a:p>
        </p:txBody>
      </p:sp>
      <p:sp>
        <p:nvSpPr>
          <p:cNvPr id="3" name="Θέση περιεχομένου 2"/>
          <p:cNvSpPr>
            <a:spLocks noGrp="1"/>
          </p:cNvSpPr>
          <p:nvPr>
            <p:ph idx="1"/>
          </p:nvPr>
        </p:nvSpPr>
        <p:spPr>
          <a:xfrm>
            <a:off x="2589212" y="1625600"/>
            <a:ext cx="8915400" cy="4133222"/>
          </a:xfrm>
        </p:spPr>
        <p:txBody>
          <a:bodyPr/>
          <a:lstStyle/>
          <a:p>
            <a:pPr algn="just"/>
            <a:r>
              <a:rPr lang="en-US" dirty="0"/>
              <a:t>Offers remote examinations and on-line diagnostics services on board. </a:t>
            </a:r>
          </a:p>
          <a:p>
            <a:pPr algn="just"/>
            <a:r>
              <a:rPr lang="en-US" dirty="0"/>
              <a:t> Main advantage : solutions cost less in both money and time. </a:t>
            </a:r>
          </a:p>
          <a:p>
            <a:pPr algn="just"/>
            <a:r>
              <a:rPr lang="en-US" dirty="0"/>
              <a:t> Overcomes clinically, providing excellent results in patient diagnosis and creating a greater sense of moral satisfaction and safety among crew members.</a:t>
            </a:r>
          </a:p>
          <a:p>
            <a:pPr algn="just"/>
            <a:r>
              <a:rPr lang="en-US" dirty="0"/>
              <a:t>  Provides a "safety zone" that can both relieve captain and </a:t>
            </a:r>
            <a:r>
              <a:rPr lang="en-US" dirty="0" err="1"/>
              <a:t>shipowners</a:t>
            </a:r>
            <a:r>
              <a:rPr lang="en-US" dirty="0"/>
              <a:t> of further concerns when dealing with sensitive medical cases.</a:t>
            </a:r>
            <a:endParaRPr lang="el-GR" dirty="0"/>
          </a:p>
        </p:txBody>
      </p:sp>
    </p:spTree>
    <p:extLst>
      <p:ext uri="{BB962C8B-B14F-4D97-AF65-F5344CB8AC3E}">
        <p14:creationId xmlns:p14="http://schemas.microsoft.com/office/powerpoint/2010/main" val="2279420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71290"/>
          </a:xfrm>
        </p:spPr>
        <p:txBody>
          <a:bodyPr>
            <a:normAutofit/>
          </a:bodyPr>
          <a:lstStyle/>
          <a:p>
            <a:r>
              <a:rPr lang="en-US" sz="3200" b="1" dirty="0" smtClean="0"/>
              <a:t>Conclusion</a:t>
            </a:r>
            <a:endParaRPr lang="el-GR" sz="3200" b="1" dirty="0"/>
          </a:p>
        </p:txBody>
      </p:sp>
      <p:sp>
        <p:nvSpPr>
          <p:cNvPr id="3" name="Θέση περιεχομένου 2"/>
          <p:cNvSpPr>
            <a:spLocks noGrp="1"/>
          </p:cNvSpPr>
          <p:nvPr>
            <p:ph idx="1"/>
          </p:nvPr>
        </p:nvSpPr>
        <p:spPr>
          <a:xfrm>
            <a:off x="2589212" y="1295400"/>
            <a:ext cx="8915400" cy="4615822"/>
          </a:xfrm>
        </p:spPr>
        <p:txBody>
          <a:bodyPr>
            <a:normAutofit/>
          </a:bodyPr>
          <a:lstStyle/>
          <a:p>
            <a:pPr algn="just"/>
            <a:r>
              <a:rPr lang="en-US" sz="1600" dirty="0"/>
              <a:t>In conclusion, by pointing out that the value of human life is invaluable, telemedicine is the only dynamically evolving high-level medical care in patients who have no way of accessing Health Units at this level, such as marines and ship passengers.</a:t>
            </a:r>
          </a:p>
          <a:p>
            <a:pPr algn="just"/>
            <a:r>
              <a:rPr lang="en-US" sz="1600" dirty="0"/>
              <a:t>However, the high cost of satellite telecoms remains a problem, although the equivalent of wired is significantly reduced.</a:t>
            </a:r>
          </a:p>
          <a:p>
            <a:pPr algn="just"/>
            <a:r>
              <a:rPr lang="en-US" sz="1600" dirty="0"/>
              <a:t>Health care providers are responsible for monitoring and updating the developments in telemedicine.</a:t>
            </a:r>
          </a:p>
          <a:p>
            <a:pPr algn="just"/>
            <a:r>
              <a:rPr lang="en-US" sz="1600" dirty="0"/>
              <a:t>Although it is the ideal solution for patients who have no other access to High-Level Health Service Units, but in no case can substitute the clinical practice of medicine next to his bed sick.</a:t>
            </a:r>
          </a:p>
          <a:p>
            <a:pPr lvl="1" algn="just"/>
            <a:r>
              <a:rPr lang="en-US" dirty="0"/>
              <a:t>the interpersonal relationship and the mental contact developed between the patient and the doctor cannot be substituted by screens and wires.</a:t>
            </a:r>
            <a:endParaRPr lang="el-GR" dirty="0"/>
          </a:p>
        </p:txBody>
      </p:sp>
    </p:spTree>
    <p:extLst>
      <p:ext uri="{BB962C8B-B14F-4D97-AF65-F5344CB8AC3E}">
        <p14:creationId xmlns:p14="http://schemas.microsoft.com/office/powerpoint/2010/main" val="38837854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2800" y="3098800"/>
            <a:ext cx="4635500" cy="430887"/>
          </a:xfrm>
          <a:prstGeom prst="rect">
            <a:avLst/>
          </a:prstGeom>
          <a:noFill/>
        </p:spPr>
        <p:txBody>
          <a:bodyPr wrap="square" rtlCol="0">
            <a:spAutoFit/>
          </a:bodyPr>
          <a:lstStyle/>
          <a:p>
            <a:r>
              <a:rPr lang="en-US" sz="2200" dirty="0" smtClean="0"/>
              <a:t>Thank you</a:t>
            </a:r>
            <a:endParaRPr lang="el-GR" sz="2200" dirty="0"/>
          </a:p>
        </p:txBody>
      </p:sp>
      <p:sp>
        <p:nvSpPr>
          <p:cNvPr id="3" name="TextBox 2"/>
          <p:cNvSpPr txBox="1"/>
          <p:nvPr/>
        </p:nvSpPr>
        <p:spPr>
          <a:xfrm>
            <a:off x="3352800" y="3949700"/>
            <a:ext cx="5626100" cy="369332"/>
          </a:xfrm>
          <a:prstGeom prst="rect">
            <a:avLst/>
          </a:prstGeom>
          <a:noFill/>
        </p:spPr>
        <p:txBody>
          <a:bodyPr wrap="square" rtlCol="0">
            <a:spAutoFit/>
          </a:bodyPr>
          <a:lstStyle/>
          <a:p>
            <a:r>
              <a:rPr lang="en-US" dirty="0" smtClean="0">
                <a:solidFill>
                  <a:srgbClr val="178DBB"/>
                </a:solidFill>
              </a:rPr>
              <a:t>Christodoulou Irene - </a:t>
            </a:r>
            <a:r>
              <a:rPr lang="en-US" dirty="0" err="1" smtClean="0">
                <a:solidFill>
                  <a:srgbClr val="178DBB"/>
                </a:solidFill>
              </a:rPr>
              <a:t>Karagianni</a:t>
            </a:r>
            <a:r>
              <a:rPr lang="en-US" dirty="0" smtClean="0">
                <a:solidFill>
                  <a:srgbClr val="178DBB"/>
                </a:solidFill>
              </a:rPr>
              <a:t> Anastasia</a:t>
            </a:r>
            <a:endParaRPr lang="el-GR" dirty="0">
              <a:solidFill>
                <a:srgbClr val="178DBB"/>
              </a:solidFill>
            </a:endParaRPr>
          </a:p>
        </p:txBody>
      </p:sp>
    </p:spTree>
    <p:extLst>
      <p:ext uri="{BB962C8B-B14F-4D97-AF65-F5344CB8AC3E}">
        <p14:creationId xmlns:p14="http://schemas.microsoft.com/office/powerpoint/2010/main" val="942827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22090"/>
          </a:xfrm>
        </p:spPr>
        <p:txBody>
          <a:bodyPr>
            <a:normAutofit fontScale="90000"/>
          </a:bodyPr>
          <a:lstStyle/>
          <a:p>
            <a:r>
              <a:rPr lang="en-US" b="1" dirty="0"/>
              <a:t>Telemedicine</a:t>
            </a:r>
            <a:r>
              <a:rPr lang="el-GR" dirty="0"/>
              <a:t/>
            </a:r>
            <a:br>
              <a:rPr lang="el-GR" dirty="0"/>
            </a:br>
            <a:endParaRPr lang="el-GR" dirty="0"/>
          </a:p>
        </p:txBody>
      </p:sp>
      <p:sp>
        <p:nvSpPr>
          <p:cNvPr id="3" name="Θέση περιεχομένου 2"/>
          <p:cNvSpPr>
            <a:spLocks noGrp="1"/>
          </p:cNvSpPr>
          <p:nvPr>
            <p:ph idx="1"/>
          </p:nvPr>
        </p:nvSpPr>
        <p:spPr>
          <a:xfrm>
            <a:off x="2589212" y="1257300"/>
            <a:ext cx="8915400" cy="5422900"/>
          </a:xfrm>
        </p:spPr>
        <p:txBody>
          <a:bodyPr>
            <a:normAutofit/>
          </a:bodyPr>
          <a:lstStyle/>
          <a:p>
            <a:pPr algn="just"/>
            <a:r>
              <a:rPr lang="en-US" sz="1600" dirty="0">
                <a:solidFill>
                  <a:schemeClr val="tx1"/>
                </a:solidFill>
              </a:rPr>
              <a:t>The provision of medical care by all health professionals, where distance is a critical factor, using information and communication technologies to exchange valid information, to diagnose, treatment and prevention of diseases, research and evaluation, as well as the continuous training of health functions, but also for all those that are in the field of upgrading the health services of the community anion </a:t>
            </a:r>
            <a:r>
              <a:rPr lang="en-US" sz="1600" dirty="0" smtClean="0">
                <a:solidFill>
                  <a:schemeClr val="tx1"/>
                </a:solidFill>
              </a:rPr>
              <a:t>.</a:t>
            </a:r>
            <a:endParaRPr lang="en-US" sz="1600" dirty="0">
              <a:solidFill>
                <a:schemeClr val="tx1"/>
              </a:solidFill>
            </a:endParaRPr>
          </a:p>
          <a:p>
            <a:pPr lvl="1" algn="just"/>
            <a:r>
              <a:rPr lang="en-US" dirty="0">
                <a:solidFill>
                  <a:schemeClr val="tx1"/>
                </a:solidFill>
              </a:rPr>
              <a:t>One of the needs of telemedicine is also </a:t>
            </a:r>
            <a:r>
              <a:rPr lang="en-US" b="1" dirty="0" smtClean="0">
                <a:solidFill>
                  <a:schemeClr val="accent2">
                    <a:lumMod val="50000"/>
                  </a:schemeClr>
                </a:solidFill>
              </a:rPr>
              <a:t>shipping</a:t>
            </a:r>
            <a:r>
              <a:rPr lang="en-US" dirty="0" smtClean="0">
                <a:solidFill>
                  <a:schemeClr val="tx1"/>
                </a:solidFill>
              </a:rPr>
              <a:t>.</a:t>
            </a:r>
          </a:p>
          <a:p>
            <a:pPr marL="0" indent="0" algn="just">
              <a:buNone/>
            </a:pPr>
            <a:r>
              <a:rPr lang="en-US" sz="1600" b="1" dirty="0">
                <a:solidFill>
                  <a:schemeClr val="accent2">
                    <a:lumMod val="50000"/>
                  </a:schemeClr>
                </a:solidFill>
              </a:rPr>
              <a:t>Telemedicine in Maritime</a:t>
            </a:r>
          </a:p>
          <a:p>
            <a:pPr algn="just"/>
            <a:r>
              <a:rPr lang="en-US" sz="1600" dirty="0" smtClean="0">
                <a:solidFill>
                  <a:schemeClr val="tx1"/>
                </a:solidFill>
              </a:rPr>
              <a:t>Adaption </a:t>
            </a:r>
            <a:r>
              <a:rPr lang="en-US" sz="1600" dirty="0">
                <a:solidFill>
                  <a:schemeClr val="tx1"/>
                </a:solidFill>
              </a:rPr>
              <a:t>of telemedicine technology at sea, using digital libraries :</a:t>
            </a:r>
          </a:p>
          <a:p>
            <a:pPr lvl="1" algn="just"/>
            <a:r>
              <a:rPr lang="en-US" dirty="0">
                <a:solidFill>
                  <a:schemeClr val="tx1"/>
                </a:solidFill>
              </a:rPr>
              <a:t>Distribution of  medical information to care provider from any remote location</a:t>
            </a:r>
          </a:p>
          <a:p>
            <a:pPr algn="just"/>
            <a:r>
              <a:rPr lang="en-US" sz="1600" dirty="0" smtClean="0">
                <a:solidFill>
                  <a:schemeClr val="tx1"/>
                </a:solidFill>
              </a:rPr>
              <a:t>Implementation </a:t>
            </a:r>
            <a:r>
              <a:rPr lang="en-US" sz="1600" dirty="0">
                <a:solidFill>
                  <a:schemeClr val="tx1"/>
                </a:solidFill>
              </a:rPr>
              <a:t>of the Marine Virtual Hospital with the task of creating and assisting a digital Health Science Library in order to make the internet a useful medical tool for Marine Medical Care as well as a health promotion tool for seafarers .</a:t>
            </a:r>
          </a:p>
          <a:p>
            <a:pPr algn="just"/>
            <a:r>
              <a:rPr lang="en-US" sz="1600" dirty="0" smtClean="0">
                <a:solidFill>
                  <a:schemeClr val="tx1"/>
                </a:solidFill>
              </a:rPr>
              <a:t>Thanks </a:t>
            </a:r>
            <a:r>
              <a:rPr lang="en-US" sz="1600" dirty="0">
                <a:solidFill>
                  <a:schemeClr val="tx1"/>
                </a:solidFill>
              </a:rPr>
              <a:t>to </a:t>
            </a:r>
            <a:r>
              <a:rPr lang="en-US" sz="1600" dirty="0" smtClean="0">
                <a:solidFill>
                  <a:schemeClr val="tx1"/>
                </a:solidFill>
              </a:rPr>
              <a:t>assessors </a:t>
            </a:r>
            <a:r>
              <a:rPr lang="en-US" sz="1600" dirty="0">
                <a:solidFill>
                  <a:schemeClr val="tx1"/>
                </a:solidFill>
              </a:rPr>
              <a:t>capabilities, a rapid assessment of the patient's condition or the injured person can be made in order to obtain a timely and valid decision to move when  it is required or to stay on board and receive the appropriate treatment, following a doctor's advice from the land.</a:t>
            </a:r>
            <a:endParaRPr lang="el-GR" sz="1600" dirty="0">
              <a:solidFill>
                <a:schemeClr val="tx1"/>
              </a:solidFill>
            </a:endParaRPr>
          </a:p>
          <a:p>
            <a:pPr marL="457200" lvl="1" indent="0" algn="just">
              <a:buNone/>
            </a:pPr>
            <a:endParaRPr lang="el-GR" dirty="0"/>
          </a:p>
        </p:txBody>
      </p:sp>
    </p:spTree>
    <p:extLst>
      <p:ext uri="{BB962C8B-B14F-4D97-AF65-F5344CB8AC3E}">
        <p14:creationId xmlns:p14="http://schemas.microsoft.com/office/powerpoint/2010/main" val="33723323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393700"/>
            <a:ext cx="8911687" cy="736600"/>
          </a:xfrm>
        </p:spPr>
        <p:txBody>
          <a:bodyPr>
            <a:noAutofit/>
          </a:bodyPr>
          <a:lstStyle/>
          <a:p>
            <a:r>
              <a:rPr lang="en-US" sz="2000" b="1" dirty="0"/>
              <a:t>Technological Factors Contributing to the Application of Technology in Healthcare and Ship Surveillance</a:t>
            </a:r>
            <a:endParaRPr lang="el-GR" sz="2000" b="1" dirty="0"/>
          </a:p>
        </p:txBody>
      </p:sp>
      <p:sp>
        <p:nvSpPr>
          <p:cNvPr id="3" name="Θέση περιεχομένου 2"/>
          <p:cNvSpPr>
            <a:spLocks noGrp="1"/>
          </p:cNvSpPr>
          <p:nvPr>
            <p:ph idx="1"/>
          </p:nvPr>
        </p:nvSpPr>
        <p:spPr>
          <a:xfrm>
            <a:off x="2589212" y="1130300"/>
            <a:ext cx="8915400" cy="5384800"/>
          </a:xfrm>
        </p:spPr>
        <p:txBody>
          <a:bodyPr>
            <a:normAutofit/>
          </a:bodyPr>
          <a:lstStyle/>
          <a:p>
            <a:r>
              <a:rPr lang="en-US" sz="1500" dirty="0" smtClean="0"/>
              <a:t>Right </a:t>
            </a:r>
            <a:r>
              <a:rPr lang="en-US" sz="1500" dirty="0"/>
              <a:t>distribution of information:</a:t>
            </a:r>
          </a:p>
          <a:p>
            <a:pPr lvl="1"/>
            <a:r>
              <a:rPr lang="en-US" sz="1500" dirty="0"/>
              <a:t>Directly distribution of information between patients and care providers on ships</a:t>
            </a:r>
          </a:p>
          <a:p>
            <a:pPr lvl="1"/>
            <a:r>
              <a:rPr lang="en-US" sz="1500" dirty="0"/>
              <a:t>Condition: the right data management </a:t>
            </a:r>
          </a:p>
          <a:p>
            <a:pPr algn="just"/>
            <a:r>
              <a:rPr lang="en-US" sz="1500" dirty="0"/>
              <a:t>The medical data of telemedicine services are classified into three categories, depending on their type</a:t>
            </a:r>
            <a:r>
              <a:rPr lang="en-US" sz="1500" dirty="0" smtClean="0"/>
              <a:t>:</a:t>
            </a:r>
            <a:endParaRPr lang="el-GR" sz="1500" dirty="0" smtClean="0"/>
          </a:p>
          <a:p>
            <a:pPr lvl="1"/>
            <a:r>
              <a:rPr lang="en-US" sz="1500" dirty="0"/>
              <a:t>Data:</a:t>
            </a:r>
          </a:p>
          <a:p>
            <a:pPr lvl="2"/>
            <a:r>
              <a:rPr lang="en-US" sz="1500" dirty="0"/>
              <a:t>Static( such as a patient's medical records)</a:t>
            </a:r>
          </a:p>
          <a:p>
            <a:pPr lvl="2"/>
            <a:r>
              <a:rPr lang="en-US" sz="1500" dirty="0" smtClean="0"/>
              <a:t>Dynamic </a:t>
            </a:r>
            <a:r>
              <a:rPr lang="en-US" sz="1500" dirty="0"/>
              <a:t>(such as the transfer of vital signs, cardiac types, blood pressure, etc.)</a:t>
            </a:r>
          </a:p>
          <a:p>
            <a:pPr lvl="2"/>
            <a:r>
              <a:rPr lang="en-US" sz="1500" dirty="0"/>
              <a:t>Applications:</a:t>
            </a:r>
          </a:p>
          <a:p>
            <a:pPr lvl="3"/>
            <a:r>
              <a:rPr lang="en-US" sz="1500" dirty="0"/>
              <a:t>T</a:t>
            </a:r>
            <a:r>
              <a:rPr lang="en-US" sz="1500" dirty="0" smtClean="0"/>
              <a:t>elemetry </a:t>
            </a:r>
            <a:r>
              <a:rPr lang="en-US" sz="1500" dirty="0"/>
              <a:t>applications(ability to monitor the physiological functions of patients from a remote location).</a:t>
            </a:r>
          </a:p>
          <a:p>
            <a:pPr lvl="3" algn="just"/>
            <a:r>
              <a:rPr lang="en-US" sz="1500" dirty="0" smtClean="0"/>
              <a:t>Information </a:t>
            </a:r>
            <a:r>
              <a:rPr lang="en-US" sz="1500" dirty="0"/>
              <a:t>services(hospitals and private doctors exchange information, such as records relating to the evolution of the health of patients and used diagnostic </a:t>
            </a:r>
            <a:r>
              <a:rPr lang="en-US" sz="1500" dirty="0" smtClean="0"/>
              <a:t>methods</a:t>
            </a:r>
          </a:p>
          <a:p>
            <a:pPr lvl="1" algn="just"/>
            <a:r>
              <a:rPr lang="en-US" sz="1500" dirty="0" smtClean="0"/>
              <a:t>Audio</a:t>
            </a:r>
            <a:r>
              <a:rPr lang="en-US" sz="1500" dirty="0"/>
              <a:t>( communication and advice between two doctors using the phone). </a:t>
            </a:r>
            <a:endParaRPr lang="en-US" sz="1500" dirty="0" smtClean="0"/>
          </a:p>
          <a:p>
            <a:pPr lvl="1"/>
            <a:r>
              <a:rPr lang="en-US" sz="1500" dirty="0"/>
              <a:t>Image( for example x-rays, or application is for tele-radiology ).</a:t>
            </a:r>
          </a:p>
          <a:p>
            <a:pPr lvl="1">
              <a:buFont typeface="Wingdings" pitchFamily="2" charset="2"/>
              <a:buChar char="ü"/>
            </a:pPr>
            <a:endParaRPr lang="en-US" sz="1400" dirty="0"/>
          </a:p>
        </p:txBody>
      </p:sp>
    </p:spTree>
    <p:extLst>
      <p:ext uri="{BB962C8B-B14F-4D97-AF65-F5344CB8AC3E}">
        <p14:creationId xmlns:p14="http://schemas.microsoft.com/office/powerpoint/2010/main" val="4119405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711200"/>
            <a:ext cx="8911687" cy="762000"/>
          </a:xfrm>
        </p:spPr>
        <p:txBody>
          <a:bodyPr>
            <a:normAutofit fontScale="90000"/>
          </a:bodyPr>
          <a:lstStyle/>
          <a:p>
            <a:r>
              <a:rPr lang="en-US" sz="2800" b="1" dirty="0" smtClean="0"/>
              <a:t>Programs-Telemedicine Systems for Ships</a:t>
            </a:r>
            <a:r>
              <a:rPr lang="el-GR" sz="2400" dirty="0"/>
              <a:t/>
            </a:r>
            <a:br>
              <a:rPr lang="el-GR" sz="2400" dirty="0"/>
            </a:br>
            <a:endParaRPr lang="el-GR" b="1" dirty="0"/>
          </a:p>
        </p:txBody>
      </p:sp>
      <p:sp>
        <p:nvSpPr>
          <p:cNvPr id="3" name="Θέση περιεχομένου 2"/>
          <p:cNvSpPr>
            <a:spLocks noGrp="1"/>
          </p:cNvSpPr>
          <p:nvPr>
            <p:ph idx="1"/>
          </p:nvPr>
        </p:nvSpPr>
        <p:spPr>
          <a:xfrm>
            <a:off x="2589212" y="1689100"/>
            <a:ext cx="8915400" cy="4222122"/>
          </a:xfrm>
        </p:spPr>
        <p:txBody>
          <a:bodyPr>
            <a:normAutofit/>
          </a:bodyPr>
          <a:lstStyle/>
          <a:p>
            <a:pPr>
              <a:lnSpc>
                <a:spcPct val="150000"/>
              </a:lnSpc>
            </a:pPr>
            <a:r>
              <a:rPr lang="en-US" dirty="0" smtClean="0"/>
              <a:t>NIVEMES</a:t>
            </a:r>
            <a:endParaRPr lang="en-US" dirty="0"/>
          </a:p>
          <a:p>
            <a:pPr>
              <a:lnSpc>
                <a:spcPct val="150000"/>
              </a:lnSpc>
            </a:pPr>
            <a:r>
              <a:rPr lang="en-US" dirty="0" smtClean="0"/>
              <a:t>MERMAID</a:t>
            </a:r>
            <a:endParaRPr lang="en-US" dirty="0"/>
          </a:p>
          <a:p>
            <a:pPr>
              <a:lnSpc>
                <a:spcPct val="150000"/>
              </a:lnSpc>
            </a:pPr>
            <a:r>
              <a:rPr lang="en-US" dirty="0" smtClean="0"/>
              <a:t>TELE</a:t>
            </a:r>
            <a:r>
              <a:rPr lang="el-GR" dirty="0" smtClean="0"/>
              <a:t>-</a:t>
            </a:r>
            <a:r>
              <a:rPr lang="en-US" dirty="0" smtClean="0"/>
              <a:t>IASIS</a:t>
            </a:r>
            <a:endParaRPr lang="en-US" dirty="0"/>
          </a:p>
          <a:p>
            <a:pPr>
              <a:lnSpc>
                <a:spcPct val="150000"/>
              </a:lnSpc>
            </a:pPr>
            <a:r>
              <a:rPr lang="en-US" dirty="0" smtClean="0"/>
              <a:t>WETS</a:t>
            </a:r>
            <a:endParaRPr lang="en-US" dirty="0"/>
          </a:p>
          <a:p>
            <a:pPr>
              <a:lnSpc>
                <a:spcPct val="150000"/>
              </a:lnSpc>
            </a:pPr>
            <a:r>
              <a:rPr lang="en-US" dirty="0"/>
              <a:t>GALENOS</a:t>
            </a:r>
          </a:p>
          <a:p>
            <a:pPr>
              <a:lnSpc>
                <a:spcPct val="150000"/>
              </a:lnSpc>
            </a:pPr>
            <a:r>
              <a:rPr lang="en-US" dirty="0" smtClean="0"/>
              <a:t>MEDASHIP</a:t>
            </a:r>
            <a:endParaRPr lang="el-GR" dirty="0" smtClean="0"/>
          </a:p>
          <a:p>
            <a:pPr>
              <a:lnSpc>
                <a:spcPct val="150000"/>
              </a:lnSpc>
            </a:pPr>
            <a:r>
              <a:rPr lang="en-US" dirty="0" smtClean="0"/>
              <a:t>GLAROS</a:t>
            </a:r>
            <a:endParaRPr lang="el-GR" dirty="0"/>
          </a:p>
        </p:txBody>
      </p:sp>
    </p:spTree>
    <p:extLst>
      <p:ext uri="{BB962C8B-B14F-4D97-AF65-F5344CB8AC3E}">
        <p14:creationId xmlns:p14="http://schemas.microsoft.com/office/powerpoint/2010/main" val="3347694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772890"/>
          </a:xfrm>
        </p:spPr>
        <p:txBody>
          <a:bodyPr>
            <a:normAutofit fontScale="90000"/>
          </a:bodyPr>
          <a:lstStyle/>
          <a:p>
            <a:r>
              <a:rPr lang="en-US" sz="2700" b="1" dirty="0" smtClean="0"/>
              <a:t>NIVEMES</a:t>
            </a:r>
            <a:r>
              <a:rPr lang="el-GR" sz="2700" b="1" dirty="0"/>
              <a:t> </a:t>
            </a:r>
            <a:r>
              <a:rPr lang="el-GR" sz="2700" dirty="0" smtClean="0"/>
              <a:t>(</a:t>
            </a:r>
            <a:r>
              <a:rPr lang="en-US" sz="2700" dirty="0" smtClean="0"/>
              <a:t>Network </a:t>
            </a:r>
            <a:r>
              <a:rPr lang="en-US" sz="2700" dirty="0"/>
              <a:t>of integrated vertical medical </a:t>
            </a:r>
            <a:r>
              <a:rPr lang="en-US" sz="2700" dirty="0" smtClean="0"/>
              <a:t>services</a:t>
            </a:r>
            <a:r>
              <a:rPr lang="el-GR" sz="2700" dirty="0" smtClean="0"/>
              <a:t>)</a:t>
            </a:r>
            <a:r>
              <a:rPr lang="en-US" sz="2700" dirty="0" smtClean="0"/>
              <a:t> </a:t>
            </a:r>
            <a:r>
              <a:rPr lang="en-US" b="1" dirty="0"/>
              <a:t/>
            </a:r>
            <a:br>
              <a:rPr lang="en-US" b="1" dirty="0"/>
            </a:br>
            <a:endParaRPr lang="el-GR" b="1" dirty="0"/>
          </a:p>
        </p:txBody>
      </p:sp>
      <p:sp>
        <p:nvSpPr>
          <p:cNvPr id="3" name="Θέση περιεχομένου 2"/>
          <p:cNvSpPr>
            <a:spLocks noGrp="1"/>
          </p:cNvSpPr>
          <p:nvPr>
            <p:ph idx="1"/>
          </p:nvPr>
        </p:nvSpPr>
        <p:spPr>
          <a:xfrm>
            <a:off x="2592925" y="1308100"/>
            <a:ext cx="8915400" cy="4514222"/>
          </a:xfrm>
        </p:spPr>
        <p:txBody>
          <a:bodyPr>
            <a:normAutofit/>
          </a:bodyPr>
          <a:lstStyle/>
          <a:p>
            <a:pPr algn="just"/>
            <a:r>
              <a:rPr lang="en-US" sz="1600" dirty="0"/>
              <a:t>This network is made up of Medical Organizations (Hospitals, Medical Centers) connected to a unified "virtual organization" of health services. </a:t>
            </a:r>
          </a:p>
          <a:p>
            <a:pPr algn="just"/>
            <a:r>
              <a:rPr lang="en-US" sz="1600" dirty="0" err="1"/>
              <a:t>ATKOSoft</a:t>
            </a:r>
            <a:r>
              <a:rPr lang="en-US" sz="1600" dirty="0"/>
              <a:t> Software </a:t>
            </a:r>
          </a:p>
          <a:p>
            <a:pPr algn="just"/>
            <a:r>
              <a:rPr lang="en-US" sz="1600" dirty="0"/>
              <a:t>Supports diagnosis based not only on primary data but also on the patient's complete medical history, </a:t>
            </a:r>
            <a:endParaRPr lang="en-US" sz="1600" dirty="0" smtClean="0"/>
          </a:p>
          <a:p>
            <a:pPr lvl="1" algn="just"/>
            <a:r>
              <a:rPr lang="en-US" dirty="0"/>
              <a:t>the substantiated exchange of requests / replies and teleconferencing </a:t>
            </a:r>
          </a:p>
          <a:p>
            <a:pPr lvl="1" algn="just"/>
            <a:r>
              <a:rPr lang="en-US" dirty="0"/>
              <a:t>the development of security mechanisms that ensure medical confidentiality.</a:t>
            </a:r>
          </a:p>
          <a:p>
            <a:pPr algn="just"/>
            <a:r>
              <a:rPr lang="en-US" sz="1600" dirty="0"/>
              <a:t>The quality of service provision to remote and mobile population groups has been greatly upgraded.</a:t>
            </a:r>
          </a:p>
          <a:p>
            <a:pPr algn="just"/>
            <a:r>
              <a:rPr lang="en-US" sz="1600" dirty="0" smtClean="0"/>
              <a:t>The </a:t>
            </a:r>
            <a:r>
              <a:rPr lang="en-US" sz="1600" dirty="0"/>
              <a:t>chances of accurate remote diagnosis have increased. </a:t>
            </a:r>
          </a:p>
          <a:p>
            <a:pPr algn="just"/>
            <a:r>
              <a:rPr lang="en-US" sz="1600" dirty="0"/>
              <a:t>Reduced unnecessary displacements in central hospitals.</a:t>
            </a:r>
            <a:endParaRPr lang="el-GR" sz="1600" dirty="0"/>
          </a:p>
          <a:p>
            <a:pPr algn="just"/>
            <a:endParaRPr lang="el-GR" sz="1600" dirty="0"/>
          </a:p>
          <a:p>
            <a:pPr algn="just"/>
            <a:endParaRPr lang="el-GR" sz="1600" dirty="0"/>
          </a:p>
          <a:p>
            <a:pPr algn="just"/>
            <a:endParaRPr lang="el-GR" sz="1600" dirty="0"/>
          </a:p>
          <a:p>
            <a:pPr algn="just"/>
            <a:endParaRPr lang="el-GR" sz="1600" dirty="0"/>
          </a:p>
          <a:p>
            <a:pPr algn="just"/>
            <a:endParaRPr lang="en-US" sz="1600" dirty="0"/>
          </a:p>
          <a:p>
            <a:pPr algn="just"/>
            <a:endParaRPr lang="el-GR" sz="1600" dirty="0"/>
          </a:p>
          <a:p>
            <a:pPr algn="just"/>
            <a:endParaRPr lang="el-GR" sz="1600" dirty="0"/>
          </a:p>
        </p:txBody>
      </p:sp>
    </p:spTree>
    <p:extLst>
      <p:ext uri="{BB962C8B-B14F-4D97-AF65-F5344CB8AC3E}">
        <p14:creationId xmlns:p14="http://schemas.microsoft.com/office/powerpoint/2010/main" val="517971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92925" y="624110"/>
            <a:ext cx="8911687" cy="633190"/>
          </a:xfrm>
        </p:spPr>
        <p:txBody>
          <a:bodyPr>
            <a:normAutofit fontScale="90000"/>
          </a:bodyPr>
          <a:lstStyle/>
          <a:p>
            <a:r>
              <a:rPr lang="en-US" sz="2700" b="1" dirty="0" smtClean="0"/>
              <a:t>MERMAID</a:t>
            </a:r>
            <a:r>
              <a:rPr lang="el-GR" sz="2700" b="1" dirty="0" smtClean="0"/>
              <a:t> </a:t>
            </a:r>
            <a:r>
              <a:rPr lang="en-US" sz="2700" dirty="0"/>
              <a:t>(Medical Emergency Aid Through Telematics</a:t>
            </a:r>
            <a:r>
              <a:rPr lang="en-US" sz="2700" dirty="0" smtClean="0"/>
              <a:t>)</a:t>
            </a:r>
            <a:r>
              <a:rPr lang="en-US" sz="2400" dirty="0"/>
              <a:t/>
            </a:r>
            <a:br>
              <a:rPr lang="en-US" sz="2400" dirty="0"/>
            </a:br>
            <a:endParaRPr lang="el-GR" sz="2400" dirty="0"/>
          </a:p>
        </p:txBody>
      </p:sp>
      <p:sp>
        <p:nvSpPr>
          <p:cNvPr id="3" name="Θέση περιεχομένου 2"/>
          <p:cNvSpPr>
            <a:spLocks noGrp="1"/>
          </p:cNvSpPr>
          <p:nvPr>
            <p:ph idx="1"/>
          </p:nvPr>
        </p:nvSpPr>
        <p:spPr>
          <a:xfrm>
            <a:off x="2589212" y="1257300"/>
            <a:ext cx="8915400" cy="3670300"/>
          </a:xfrm>
        </p:spPr>
        <p:txBody>
          <a:bodyPr>
            <a:noAutofit/>
          </a:bodyPr>
          <a:lstStyle/>
          <a:p>
            <a:pPr algn="just"/>
            <a:r>
              <a:rPr lang="en-US" sz="1600" dirty="0" smtClean="0"/>
              <a:t>Based </a:t>
            </a:r>
            <a:r>
              <a:rPr lang="en-US" sz="1600" dirty="0"/>
              <a:t>on the basis of medical assistance and advice on the safety of those working at sea and ships and naval bases.</a:t>
            </a:r>
          </a:p>
          <a:p>
            <a:pPr algn="just"/>
            <a:r>
              <a:rPr lang="en-US" sz="1600" dirty="0" smtClean="0"/>
              <a:t>The </a:t>
            </a:r>
            <a:r>
              <a:rPr lang="en-US" sz="1600" dirty="0"/>
              <a:t>communication technologies of the project can be divided into two main points:</a:t>
            </a:r>
          </a:p>
          <a:p>
            <a:pPr lvl="1" algn="just"/>
            <a:r>
              <a:rPr lang="fr-FR" dirty="0"/>
              <a:t>transmission media (</a:t>
            </a:r>
            <a:r>
              <a:rPr lang="fr-FR" dirty="0" err="1"/>
              <a:t>Fiber</a:t>
            </a:r>
            <a:r>
              <a:rPr lang="fr-FR" dirty="0"/>
              <a:t> </a:t>
            </a:r>
            <a:r>
              <a:rPr lang="fr-FR" dirty="0" err="1"/>
              <a:t>Optics</a:t>
            </a:r>
            <a:r>
              <a:rPr lang="fr-FR" dirty="0"/>
              <a:t>, Copper </a:t>
            </a:r>
            <a:r>
              <a:rPr lang="fr-FR" dirty="0" err="1"/>
              <a:t>Cables</a:t>
            </a:r>
            <a:r>
              <a:rPr lang="fr-FR" dirty="0"/>
              <a:t>, Communication Satellites, Radio </a:t>
            </a:r>
            <a:r>
              <a:rPr lang="fr-FR" dirty="0" err="1"/>
              <a:t>Cell</a:t>
            </a:r>
            <a:r>
              <a:rPr lang="fr-FR" dirty="0"/>
              <a:t> Technologies, Wireless Networks, Radio to Navigation) and</a:t>
            </a:r>
          </a:p>
          <a:p>
            <a:pPr lvl="1" algn="just"/>
            <a:r>
              <a:rPr lang="fr-FR" dirty="0" smtClean="0"/>
              <a:t>networking </a:t>
            </a:r>
            <a:r>
              <a:rPr lang="fr-FR" dirty="0" err="1"/>
              <a:t>systems</a:t>
            </a:r>
            <a:r>
              <a:rPr lang="fr-FR" dirty="0"/>
              <a:t> (</a:t>
            </a:r>
            <a:r>
              <a:rPr lang="fr-FR" dirty="0" err="1"/>
              <a:t>Asynchronous</a:t>
            </a:r>
            <a:r>
              <a:rPr lang="fr-FR" dirty="0"/>
              <a:t> mode of transmission, B-L.S.D.N. for ATM </a:t>
            </a:r>
            <a:r>
              <a:rPr lang="fr-FR" dirty="0" err="1"/>
              <a:t>reference</a:t>
            </a:r>
            <a:r>
              <a:rPr lang="fr-FR" dirty="0"/>
              <a:t> </a:t>
            </a:r>
            <a:r>
              <a:rPr lang="fr-FR" dirty="0" err="1"/>
              <a:t>protocol</a:t>
            </a:r>
            <a:r>
              <a:rPr lang="fr-FR" dirty="0"/>
              <a:t> model, ATM and </a:t>
            </a:r>
            <a:r>
              <a:rPr lang="fr-FR" dirty="0" err="1"/>
              <a:t>narrowband</a:t>
            </a:r>
            <a:r>
              <a:rPr lang="fr-FR" dirty="0"/>
              <a:t> services, Internet).</a:t>
            </a:r>
          </a:p>
          <a:p>
            <a:pPr algn="just"/>
            <a:r>
              <a:rPr lang="en-US" sz="1600" dirty="0"/>
              <a:t>MERMAID's telecommunication software must include: </a:t>
            </a:r>
          </a:p>
          <a:p>
            <a:pPr lvl="1" algn="just"/>
            <a:r>
              <a:rPr lang="en-US" dirty="0"/>
              <a:t>A medical record system useful for recording the patient's history.</a:t>
            </a:r>
          </a:p>
          <a:p>
            <a:pPr algn="just"/>
            <a:r>
              <a:rPr lang="en-US" sz="1600" dirty="0"/>
              <a:t>An Assistance option that would be offered through a multimedia application to quickly find help in the form of medical advice.</a:t>
            </a:r>
          </a:p>
          <a:p>
            <a:pPr algn="just"/>
            <a:r>
              <a:rPr lang="en-US" sz="1600" dirty="0" smtClean="0"/>
              <a:t>A </a:t>
            </a:r>
            <a:r>
              <a:rPr lang="en-US" sz="1600" dirty="0"/>
              <a:t>database of all data on medicines and medical equipment.</a:t>
            </a:r>
          </a:p>
          <a:p>
            <a:pPr marL="0" indent="0">
              <a:buNone/>
            </a:pPr>
            <a:endParaRPr lang="el-GR" sz="1600" dirty="0" smtClean="0"/>
          </a:p>
          <a:p>
            <a:endParaRPr lang="el-GR" sz="1600" dirty="0"/>
          </a:p>
          <a:p>
            <a:pPr lvl="1"/>
            <a:endParaRPr lang="el-GR" dirty="0"/>
          </a:p>
          <a:p>
            <a:endParaRPr lang="el-GR" sz="1600" dirty="0" smtClean="0"/>
          </a:p>
          <a:p>
            <a:pPr algn="just"/>
            <a:endParaRPr lang="el-GR" sz="1600" dirty="0"/>
          </a:p>
          <a:p>
            <a:pPr algn="just"/>
            <a:endParaRPr lang="el-GR" sz="1600" dirty="0"/>
          </a:p>
        </p:txBody>
      </p:sp>
    </p:spTree>
    <p:extLst>
      <p:ext uri="{BB962C8B-B14F-4D97-AF65-F5344CB8AC3E}">
        <p14:creationId xmlns:p14="http://schemas.microsoft.com/office/powerpoint/2010/main" val="2297970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half" idx="1"/>
          </p:nvPr>
        </p:nvSpPr>
        <p:spPr>
          <a:xfrm>
            <a:off x="2589212" y="787400"/>
            <a:ext cx="4313864" cy="5123822"/>
          </a:xfrm>
        </p:spPr>
        <p:txBody>
          <a:bodyPr>
            <a:normAutofit/>
          </a:bodyPr>
          <a:lstStyle/>
          <a:p>
            <a:pPr algn="just"/>
            <a:r>
              <a:rPr lang="en-US" sz="1600" dirty="0"/>
              <a:t>The Ship Message System (</a:t>
            </a:r>
            <a:r>
              <a:rPr lang="en-US" sz="1600" dirty="0" err="1"/>
              <a:t>SeaVessels</a:t>
            </a:r>
            <a:r>
              <a:rPr lang="en-US" sz="1600" dirty="0"/>
              <a:t>-SVs) initially communicates with a Ground Central Station (G.C.S) located in Greece (BIOTTRAST).</a:t>
            </a:r>
          </a:p>
          <a:p>
            <a:pPr algn="just"/>
            <a:r>
              <a:rPr lang="en-US" sz="1600" dirty="0" smtClean="0"/>
              <a:t>The </a:t>
            </a:r>
            <a:r>
              <a:rPr lang="en-US" sz="1600" dirty="0"/>
              <a:t>G.C.S determines which of the Medical Care Centers (M.C.Cs) can handle the call for help made by S.V.</a:t>
            </a:r>
          </a:p>
          <a:p>
            <a:pPr algn="just"/>
            <a:r>
              <a:rPr lang="en-US" sz="1600" dirty="0"/>
              <a:t> The election of the M.C.C depends on the position of the ship, the language spoken by the passengers on it or even the suitability of the medical center itself for the particular case.</a:t>
            </a:r>
            <a:endParaRPr lang="el-GR" sz="1600" dirty="0"/>
          </a:p>
          <a:p>
            <a:pPr algn="just"/>
            <a:endParaRPr lang="el-GR" dirty="0"/>
          </a:p>
          <a:p>
            <a:pPr algn="just"/>
            <a:endParaRPr lang="el-GR" dirty="0"/>
          </a:p>
          <a:p>
            <a:pPr algn="just"/>
            <a:endParaRPr lang="el-GR" dirty="0"/>
          </a:p>
        </p:txBody>
      </p:sp>
      <p:pic>
        <p:nvPicPr>
          <p:cNvPr id="5" name="Θέση περιεχομένου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74127" y="787400"/>
            <a:ext cx="3947734" cy="5116513"/>
          </a:xfrm>
        </p:spPr>
      </p:pic>
      <p:sp>
        <p:nvSpPr>
          <p:cNvPr id="6" name="TextBox 5"/>
          <p:cNvSpPr txBox="1"/>
          <p:nvPr/>
        </p:nvSpPr>
        <p:spPr>
          <a:xfrm>
            <a:off x="7676961" y="5715000"/>
            <a:ext cx="3644900" cy="861774"/>
          </a:xfrm>
          <a:prstGeom prst="rect">
            <a:avLst/>
          </a:prstGeom>
          <a:noFill/>
        </p:spPr>
        <p:txBody>
          <a:bodyPr wrap="square" rtlCol="0">
            <a:spAutoFit/>
          </a:bodyPr>
          <a:lstStyle/>
          <a:p>
            <a:endParaRPr lang="en-US" dirty="0"/>
          </a:p>
          <a:p>
            <a:r>
              <a:rPr lang="en-US" sz="1400" dirty="0"/>
              <a:t>MERMAID System Architecture</a:t>
            </a:r>
            <a:endParaRPr lang="el-GR" sz="1400" dirty="0"/>
          </a:p>
          <a:p>
            <a:endParaRPr lang="el-GR" dirty="0"/>
          </a:p>
        </p:txBody>
      </p:sp>
    </p:spTree>
    <p:extLst>
      <p:ext uri="{BB962C8B-B14F-4D97-AF65-F5344CB8AC3E}">
        <p14:creationId xmlns:p14="http://schemas.microsoft.com/office/powerpoint/2010/main" val="2047260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589212" y="281210"/>
            <a:ext cx="8911687" cy="709390"/>
          </a:xfrm>
        </p:spPr>
        <p:txBody>
          <a:bodyPr>
            <a:normAutofit fontScale="90000"/>
          </a:bodyPr>
          <a:lstStyle/>
          <a:p>
            <a:r>
              <a:rPr lang="en-US" b="1" dirty="0" smtClean="0"/>
              <a:t>TELE-IASIS</a:t>
            </a:r>
            <a:r>
              <a:rPr lang="en-US" dirty="0"/>
              <a:t/>
            </a:r>
            <a:br>
              <a:rPr lang="en-US" dirty="0"/>
            </a:br>
            <a:endParaRPr lang="el-GR" dirty="0"/>
          </a:p>
        </p:txBody>
      </p:sp>
      <p:sp>
        <p:nvSpPr>
          <p:cNvPr id="3" name="Θέση περιεχομένου 2"/>
          <p:cNvSpPr>
            <a:spLocks noGrp="1"/>
          </p:cNvSpPr>
          <p:nvPr>
            <p:ph idx="1"/>
          </p:nvPr>
        </p:nvSpPr>
        <p:spPr>
          <a:xfrm>
            <a:off x="2589212" y="800100"/>
            <a:ext cx="8915400" cy="5918200"/>
          </a:xfrm>
        </p:spPr>
        <p:txBody>
          <a:bodyPr>
            <a:noAutofit/>
          </a:bodyPr>
          <a:lstStyle/>
          <a:p>
            <a:pPr algn="just"/>
            <a:r>
              <a:rPr lang="en-US" sz="1600" dirty="0"/>
              <a:t>Goal : the continuously monitoring of patients' images in real-time and their transmission not only by wireless, which can be used on ships but also by wired communication networks, at the base station which is  located in the large hospital coordination center .</a:t>
            </a:r>
          </a:p>
          <a:p>
            <a:pPr algn="just"/>
            <a:r>
              <a:rPr lang="en-US" sz="1600" dirty="0"/>
              <a:t>Allow a real-time transmission of critical bio-signals such as electrocardiography, blood pressure, oxygenation, pulse, temperature, and images at the hospital's coordination center, giving to doctors a complete view of the patient's condition.</a:t>
            </a:r>
            <a:endParaRPr lang="el-GR" sz="1600" dirty="0"/>
          </a:p>
          <a:p>
            <a:pPr algn="just"/>
            <a:r>
              <a:rPr lang="en-US" sz="1600" dirty="0"/>
              <a:t>Flexible , reliable, innovate, safe, easy</a:t>
            </a:r>
            <a:endParaRPr lang="el-GR" sz="1600" dirty="0"/>
          </a:p>
          <a:p>
            <a:pPr algn="just"/>
            <a:r>
              <a:rPr lang="en-US" sz="1600" dirty="0"/>
              <a:t>Possibility of using all telecommunication networks, thus developing a wider range of applications. </a:t>
            </a:r>
          </a:p>
          <a:p>
            <a:pPr algn="just"/>
            <a:r>
              <a:rPr lang="en-US" sz="1600" dirty="0"/>
              <a:t>Possibility of interconnecting the system with Hospital Information Systems for access to additional information concerning the Patient. </a:t>
            </a:r>
          </a:p>
          <a:p>
            <a:pPr algn="just"/>
            <a:r>
              <a:rPr lang="en-US" sz="1600" dirty="0"/>
              <a:t>Connection to the most important physiological parameter measuring devices. System development based on commonly accepted IEC / ISO9126 quality standards.</a:t>
            </a:r>
          </a:p>
          <a:p>
            <a:pPr algn="just"/>
            <a:r>
              <a:rPr lang="en-US" sz="1600" dirty="0" smtClean="0"/>
              <a:t>Use </a:t>
            </a:r>
            <a:r>
              <a:rPr lang="en-US" sz="1600" dirty="0"/>
              <a:t>a TCP / IP protocol that allows secure and accurate data transmission. Small-sized device, light, ergonomic, with friendly working environment, even for beginners.</a:t>
            </a:r>
          </a:p>
          <a:p>
            <a:pPr algn="just"/>
            <a:r>
              <a:rPr lang="en-US" sz="1600" dirty="0"/>
              <a:t> Portable device with 3 hours of continuous operation.</a:t>
            </a:r>
            <a:endParaRPr lang="el-GR" sz="1600" dirty="0"/>
          </a:p>
          <a:p>
            <a:endParaRPr lang="el-GR" sz="1600" dirty="0"/>
          </a:p>
        </p:txBody>
      </p:sp>
    </p:spTree>
    <p:extLst>
      <p:ext uri="{BB962C8B-B14F-4D97-AF65-F5344CB8AC3E}">
        <p14:creationId xmlns:p14="http://schemas.microsoft.com/office/powerpoint/2010/main" val="2898146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461</TotalTime>
  <Words>2057</Words>
  <Application>Microsoft Office PowerPoint</Application>
  <PresentationFormat>Προσαρμογή</PresentationFormat>
  <Paragraphs>153</Paragraphs>
  <Slides>22</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22</vt:i4>
      </vt:variant>
    </vt:vector>
  </HeadingPairs>
  <TitlesOfParts>
    <vt:vector size="23" baseType="lpstr">
      <vt:lpstr>Wisp</vt:lpstr>
      <vt:lpstr>Telemedicine In Maritime </vt:lpstr>
      <vt:lpstr>Introduction </vt:lpstr>
      <vt:lpstr>Telemedicine </vt:lpstr>
      <vt:lpstr>Technological Factors Contributing to the Application of Technology in Healthcare and Ship Surveillance</vt:lpstr>
      <vt:lpstr>Programs-Telemedicine Systems for Ships </vt:lpstr>
      <vt:lpstr>NIVEMES (Network of integrated vertical medical services)  </vt:lpstr>
      <vt:lpstr>MERMAID (Medical Emergency Aid Through Telematics) </vt:lpstr>
      <vt:lpstr>Παρουσίαση του PowerPoint</vt:lpstr>
      <vt:lpstr>TELE-IASIS </vt:lpstr>
      <vt:lpstr>WETS (Worldwide Emergency Telemedicine Service) </vt:lpstr>
      <vt:lpstr>GALENOS (Generic Advanced Low-cost trans-European Network Over Satellite)</vt:lpstr>
      <vt:lpstr>Παρουσίαση του PowerPoint</vt:lpstr>
      <vt:lpstr>MEDASHIP (Medical Assistance for Ships)</vt:lpstr>
      <vt:lpstr>Παρουσίαση του PowerPoint</vt:lpstr>
      <vt:lpstr>GLAROS</vt:lpstr>
      <vt:lpstr>GMDSS (Global Maritime Distress and Safety System)</vt:lpstr>
      <vt:lpstr>Παρουσίαση του PowerPoint</vt:lpstr>
      <vt:lpstr>Activating research and rescue procedure of GMDSS includes automatic update of adjacent ships, coastal stations and Rescue Coordinating Centers (RCC).      </vt:lpstr>
      <vt:lpstr>Παρουσίαση του PowerPoint</vt:lpstr>
      <vt:lpstr>Maritime Telemedicine Solution (MTS) </vt:lpstr>
      <vt:lpstr>Conclusion</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Ναυτιλιακή Τηλεϊατρική</dc:title>
  <dc:creator>Renaki</dc:creator>
  <cp:lastModifiedBy>USER</cp:lastModifiedBy>
  <cp:revision>125</cp:revision>
  <dcterms:created xsi:type="dcterms:W3CDTF">2017-12-22T16:10:19Z</dcterms:created>
  <dcterms:modified xsi:type="dcterms:W3CDTF">2018-01-25T22:51:25Z</dcterms:modified>
</cp:coreProperties>
</file>