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48" r:id="rId3"/>
    <p:sldId id="404" r:id="rId4"/>
    <p:sldId id="405" r:id="rId5"/>
    <p:sldId id="395" r:id="rId6"/>
    <p:sldId id="397" r:id="rId7"/>
    <p:sldId id="428" r:id="rId8"/>
    <p:sldId id="439" r:id="rId9"/>
    <p:sldId id="440" r:id="rId10"/>
    <p:sldId id="441" r:id="rId11"/>
    <p:sldId id="398" r:id="rId12"/>
    <p:sldId id="416" r:id="rId13"/>
    <p:sldId id="442" r:id="rId14"/>
    <p:sldId id="391" r:id="rId15"/>
    <p:sldId id="399" r:id="rId16"/>
    <p:sldId id="400" r:id="rId17"/>
    <p:sldId id="443" r:id="rId18"/>
    <p:sldId id="402" r:id="rId19"/>
    <p:sldId id="406" r:id="rId20"/>
    <p:sldId id="407" r:id="rId21"/>
    <p:sldId id="409" r:id="rId22"/>
    <p:sldId id="444" r:id="rId23"/>
    <p:sldId id="408" r:id="rId24"/>
    <p:sldId id="410" r:id="rId25"/>
    <p:sldId id="445" r:id="rId26"/>
    <p:sldId id="352" r:id="rId27"/>
    <p:sldId id="389" r:id="rId28"/>
    <p:sldId id="417" r:id="rId29"/>
    <p:sldId id="421" r:id="rId30"/>
    <p:sldId id="418" r:id="rId31"/>
    <p:sldId id="419" r:id="rId32"/>
    <p:sldId id="420" r:id="rId33"/>
    <p:sldId id="422" r:id="rId34"/>
    <p:sldId id="423" r:id="rId35"/>
    <p:sldId id="425" r:id="rId36"/>
    <p:sldId id="412" r:id="rId37"/>
    <p:sldId id="446" r:id="rId38"/>
    <p:sldId id="426" r:id="rId39"/>
    <p:sldId id="427" r:id="rId40"/>
    <p:sldId id="353" r:id="rId41"/>
    <p:sldId id="354" r:id="rId42"/>
    <p:sldId id="429" r:id="rId43"/>
    <p:sldId id="447" r:id="rId44"/>
    <p:sldId id="430" r:id="rId45"/>
    <p:sldId id="431" r:id="rId46"/>
    <p:sldId id="432" r:id="rId47"/>
    <p:sldId id="448" r:id="rId48"/>
    <p:sldId id="437" r:id="rId49"/>
    <p:sldId id="433" r:id="rId50"/>
    <p:sldId id="434" r:id="rId51"/>
    <p:sldId id="435" r:id="rId52"/>
    <p:sldId id="449" r:id="rId53"/>
    <p:sldId id="436" r:id="rId54"/>
    <p:sldId id="438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4" autoAdjust="0"/>
    <p:restoredTop sz="94660"/>
  </p:normalViewPr>
  <p:slideViewPr>
    <p:cSldViewPr>
      <p:cViewPr varScale="1">
        <p:scale>
          <a:sx n="73" d="100"/>
          <a:sy n="73" d="100"/>
        </p:scale>
        <p:origin x="-12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5/21/2017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740670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Rooted Trees</a:t>
            </a:r>
            <a:r>
              <a:rPr lang="el-GR" dirty="0" smtClean="0"/>
              <a:t> – έχουμε ορίσει κορυφή, είναι κατευθυνόμενο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rooted tree </a:t>
            </a:r>
            <a:r>
              <a:rPr lang="en-US" dirty="0" smtClean="0"/>
              <a:t>is a tree in which one vertex has been designated as the </a:t>
            </a:r>
            <a:r>
              <a:rPr lang="en-US" i="1" dirty="0" smtClean="0"/>
              <a:t>root</a:t>
            </a:r>
            <a:r>
              <a:rPr lang="en-US" dirty="0" smtClean="0"/>
              <a:t> and every edge is </a:t>
            </a:r>
            <a:r>
              <a:rPr lang="en-US" b="1" u="sng" dirty="0" smtClean="0"/>
              <a:t>directed away</a:t>
            </a:r>
            <a:r>
              <a:rPr lang="en-US" b="1" dirty="0" smtClean="0"/>
              <a:t> </a:t>
            </a:r>
            <a:r>
              <a:rPr lang="en-US" dirty="0" smtClean="0"/>
              <a:t>from the root.</a:t>
            </a:r>
            <a:endParaRPr lang="en-US" dirty="0"/>
          </a:p>
          <a:p>
            <a:pPr indent="0">
              <a:buNone/>
            </a:pPr>
            <a:r>
              <a:rPr lang="en-US" dirty="0" smtClean="0"/>
              <a:t>An </a:t>
            </a:r>
            <a:r>
              <a:rPr lang="en-US" dirty="0" err="1" smtClean="0"/>
              <a:t>unrooted</a:t>
            </a:r>
            <a:r>
              <a:rPr lang="en-US" dirty="0" smtClean="0"/>
              <a:t> tree is converted into different rooted trees when different vertices are chosen as the root.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14800"/>
            <a:ext cx="8181475" cy="2743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220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43891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Terminology for rooted trees is a                                                                                                                              mix from botany and                                                                                                                                     genealogy (such as this family tree                                                                                                                                    of the Bernoulli family of                                                                                                          mathematicians).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If </a:t>
            </a:r>
            <a:r>
              <a:rPr lang="en-US" i="1" dirty="0"/>
              <a:t>v</a:t>
            </a:r>
            <a:r>
              <a:rPr lang="en-US" dirty="0"/>
              <a:t> is a vertex </a:t>
            </a:r>
            <a:r>
              <a:rPr lang="en-US" dirty="0" smtClean="0"/>
              <a:t>of a rooted tree other </a:t>
            </a:r>
            <a:r>
              <a:rPr lang="en-US" dirty="0"/>
              <a:t>than the root, the </a:t>
            </a:r>
            <a:r>
              <a:rPr lang="en-US" b="1" i="1" u="sng" dirty="0"/>
              <a:t>parent</a:t>
            </a:r>
            <a:r>
              <a:rPr lang="en-US" dirty="0"/>
              <a:t> of </a:t>
            </a:r>
            <a:r>
              <a:rPr lang="en-US" i="1" dirty="0"/>
              <a:t>v</a:t>
            </a:r>
            <a:r>
              <a:rPr lang="en-US" dirty="0"/>
              <a:t> is the unique vertex </a:t>
            </a:r>
            <a:r>
              <a:rPr lang="en-US" i="1" dirty="0"/>
              <a:t>u</a:t>
            </a:r>
            <a:r>
              <a:rPr lang="en-US" dirty="0"/>
              <a:t> such that there is a directed edge from </a:t>
            </a:r>
            <a:r>
              <a:rPr lang="en-US" i="1" dirty="0"/>
              <a:t>u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. </a:t>
            </a:r>
            <a:r>
              <a:rPr lang="en-US" dirty="0" smtClean="0"/>
              <a:t>When </a:t>
            </a:r>
            <a:r>
              <a:rPr lang="en-US" i="1" dirty="0"/>
              <a:t>u</a:t>
            </a:r>
            <a:r>
              <a:rPr lang="en-US" dirty="0"/>
              <a:t> is a parent of 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 is called a </a:t>
            </a:r>
            <a:r>
              <a:rPr lang="en-US" i="1" dirty="0"/>
              <a:t>child</a:t>
            </a:r>
            <a:r>
              <a:rPr lang="en-US" dirty="0"/>
              <a:t> of </a:t>
            </a:r>
            <a:r>
              <a:rPr lang="en-US" i="1" dirty="0"/>
              <a:t>u</a:t>
            </a:r>
            <a:r>
              <a:rPr lang="en-US" dirty="0"/>
              <a:t>. Vertices with the same parent are called </a:t>
            </a:r>
            <a:r>
              <a:rPr lang="en-US" b="1" i="1" u="sng" dirty="0"/>
              <a:t>siblings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i="1" u="sng" dirty="0"/>
              <a:t>ancestors</a:t>
            </a:r>
            <a:r>
              <a:rPr lang="en-US" dirty="0"/>
              <a:t> of a vertex </a:t>
            </a:r>
            <a:r>
              <a:rPr lang="en-US" dirty="0" smtClean="0"/>
              <a:t>are the vertices </a:t>
            </a:r>
            <a:r>
              <a:rPr lang="en-US" dirty="0"/>
              <a:t>in the path from the root to this vertex, excluding the vertex itself and including the root. The </a:t>
            </a:r>
            <a:r>
              <a:rPr lang="en-US" b="1" i="1" u="sng" dirty="0"/>
              <a:t>descendants</a:t>
            </a:r>
            <a:r>
              <a:rPr lang="en-US" i="1" dirty="0"/>
              <a:t> </a:t>
            </a:r>
            <a:r>
              <a:rPr lang="en-US" dirty="0"/>
              <a:t>of a vertex </a:t>
            </a:r>
            <a:r>
              <a:rPr lang="en-US" i="1" dirty="0"/>
              <a:t>v</a:t>
            </a:r>
            <a:r>
              <a:rPr lang="en-US" dirty="0"/>
              <a:t> are those vertices that have </a:t>
            </a:r>
            <a:r>
              <a:rPr lang="en-US" i="1" dirty="0"/>
              <a:t>v</a:t>
            </a:r>
            <a:r>
              <a:rPr lang="en-US" dirty="0"/>
              <a:t> as an ancestor.</a:t>
            </a:r>
          </a:p>
          <a:p>
            <a:r>
              <a:rPr lang="en-US" dirty="0"/>
              <a:t>A vertex of a rooted tree </a:t>
            </a:r>
            <a:r>
              <a:rPr lang="en-US" dirty="0" smtClean="0"/>
              <a:t>with no children is </a:t>
            </a:r>
            <a:r>
              <a:rPr lang="en-US" dirty="0"/>
              <a:t>called a </a:t>
            </a:r>
            <a:r>
              <a:rPr lang="en-US" b="1" i="1" u="sng" dirty="0" smtClean="0"/>
              <a:t>leaf</a:t>
            </a:r>
            <a:r>
              <a:rPr lang="en-US" dirty="0" smtClean="0"/>
              <a:t>. </a:t>
            </a:r>
            <a:r>
              <a:rPr lang="en-US" dirty="0"/>
              <a:t>Vertices that have children are called </a:t>
            </a:r>
            <a:r>
              <a:rPr lang="en-US" i="1" dirty="0"/>
              <a:t>internal vertices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is a vertex in a tree, the </a:t>
            </a:r>
            <a:r>
              <a:rPr lang="en-US" i="1" dirty="0" err="1"/>
              <a:t>subtree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dirty="0"/>
              <a:t> as its root is the </a:t>
            </a:r>
            <a:r>
              <a:rPr lang="en-US" dirty="0" err="1"/>
              <a:t>subgraph</a:t>
            </a:r>
            <a:r>
              <a:rPr lang="en-US" dirty="0"/>
              <a:t> of the tree consisting of </a:t>
            </a:r>
            <a:r>
              <a:rPr lang="en-US" i="1" dirty="0"/>
              <a:t>a</a:t>
            </a:r>
            <a:r>
              <a:rPr lang="en-US" dirty="0"/>
              <a:t> and its descendants and all edges incident to these descendants.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48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Παράδειγμα γενεαλογικού δέντρου – προηγούμενη διαφάνεια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905000"/>
            <a:ext cx="7825503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Terminology for Rooted Trees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Ορολογία </a:t>
            </a:r>
            <a:r>
              <a:rPr lang="el-GR" sz="3200" dirty="0" err="1" smtClean="0"/>
              <a:t>ριζομένων</a:t>
            </a:r>
            <a:r>
              <a:rPr lang="el-GR" sz="3200" dirty="0" smtClean="0"/>
              <a:t> δέντρων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355972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981200"/>
            <a:ext cx="60198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In the rooted tree </a:t>
            </a:r>
            <a:r>
              <a:rPr lang="en-US" i="1" dirty="0" smtClean="0"/>
              <a:t>T</a:t>
            </a:r>
            <a:r>
              <a:rPr lang="en-US" dirty="0" smtClean="0"/>
              <a:t> (with root </a:t>
            </a:r>
            <a:r>
              <a:rPr lang="en-US" i="1" dirty="0" smtClean="0"/>
              <a:t>a</a:t>
            </a:r>
            <a:r>
              <a:rPr lang="en-US" dirty="0" smtClean="0"/>
              <a:t>): 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Find </a:t>
            </a:r>
            <a:r>
              <a:rPr lang="en-US" dirty="0"/>
              <a:t>the parent of </a:t>
            </a:r>
            <a:r>
              <a:rPr lang="en-US" i="1" dirty="0"/>
              <a:t>c</a:t>
            </a:r>
            <a:r>
              <a:rPr lang="en-US" dirty="0"/>
              <a:t>, the children of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dirty="0"/>
              <a:t>the siblings   of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ancestors of </a:t>
            </a:r>
            <a:r>
              <a:rPr lang="en-US" i="1" dirty="0"/>
              <a:t>e</a:t>
            </a:r>
            <a:r>
              <a:rPr lang="en-US" dirty="0"/>
              <a:t>,  and </a:t>
            </a:r>
            <a:r>
              <a:rPr lang="en-US" dirty="0" smtClean="0"/>
              <a:t>the </a:t>
            </a:r>
            <a:r>
              <a:rPr lang="en-US" dirty="0"/>
              <a:t>descendants of </a:t>
            </a:r>
            <a:r>
              <a:rPr lang="en-US" i="1" dirty="0"/>
              <a:t>b</a:t>
            </a:r>
            <a:r>
              <a:rPr lang="en-US" dirty="0"/>
              <a:t>. 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Find </a:t>
            </a:r>
            <a:r>
              <a:rPr lang="en-US" dirty="0"/>
              <a:t>all internal </a:t>
            </a:r>
            <a:r>
              <a:rPr lang="en-US" dirty="0" smtClean="0"/>
              <a:t>vertices  </a:t>
            </a:r>
            <a:r>
              <a:rPr lang="en-US" dirty="0"/>
              <a:t>and all leaves</a:t>
            </a:r>
            <a:r>
              <a:rPr lang="en-US" dirty="0" smtClean="0"/>
              <a:t>.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err="1"/>
              <a:t>subtree</a:t>
            </a:r>
            <a:r>
              <a:rPr lang="en-US" dirty="0"/>
              <a:t> rooted at </a:t>
            </a:r>
            <a:r>
              <a:rPr lang="en-US" i="1" dirty="0"/>
              <a:t>G</a:t>
            </a:r>
            <a:r>
              <a:rPr lang="en-US" dirty="0"/>
              <a:t>?</a:t>
            </a:r>
          </a:p>
          <a:p>
            <a:pPr indent="0">
              <a:buNone/>
            </a:pPr>
            <a:endParaRPr lang="en-US" dirty="0"/>
          </a:p>
          <a:p>
            <a:pPr marL="845820" indent="-571500">
              <a:buAutoNum type="romanLcParenBoth"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parent of </a:t>
            </a:r>
            <a:r>
              <a:rPr lang="en-US" i="1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 is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. The children of </a:t>
            </a:r>
            <a:r>
              <a:rPr lang="en-US" i="1" dirty="0" smtClean="0">
                <a:solidFill>
                  <a:prstClr val="black"/>
                </a:solidFill>
              </a:rPr>
              <a:t>g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are </a:t>
            </a:r>
            <a:r>
              <a:rPr lang="en-US" i="1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j</a:t>
            </a:r>
            <a:r>
              <a:rPr lang="en-US" dirty="0">
                <a:solidFill>
                  <a:prstClr val="black"/>
                </a:solidFill>
              </a:rPr>
              <a:t>. The siblings of </a:t>
            </a:r>
            <a:r>
              <a:rPr lang="en-US" i="1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 are 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i="1" dirty="0">
                <a:solidFill>
                  <a:prstClr val="black"/>
                </a:solidFill>
              </a:rPr>
              <a:t>j</a:t>
            </a:r>
            <a:r>
              <a:rPr lang="en-US" dirty="0">
                <a:solidFill>
                  <a:prstClr val="black"/>
                </a:solidFill>
              </a:rPr>
              <a:t>. The ancestors of </a:t>
            </a:r>
            <a:r>
              <a:rPr lang="en-US" i="1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 are c,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. The descendants of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 are </a:t>
            </a:r>
            <a:r>
              <a:rPr lang="en-US" i="1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 smtClean="0">
              <a:solidFill>
                <a:prstClr val="black"/>
              </a:solidFill>
            </a:endParaRP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/>
              <a:t>The internal vertices are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and </a:t>
            </a:r>
            <a:r>
              <a:rPr lang="en-US" i="1" dirty="0"/>
              <a:t>j</a:t>
            </a:r>
            <a:r>
              <a:rPr lang="en-US" dirty="0"/>
              <a:t>. The leaves are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and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>
              <a:solidFill>
                <a:prstClr val="black"/>
              </a:solidFill>
            </a:endParaRP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 smtClean="0"/>
              <a:t>We display the </a:t>
            </a:r>
            <a:r>
              <a:rPr lang="en-US" dirty="0" err="1"/>
              <a:t>subtree</a:t>
            </a:r>
            <a:r>
              <a:rPr lang="en-US" dirty="0"/>
              <a:t> rooted </a:t>
            </a:r>
            <a:r>
              <a:rPr lang="en-US" dirty="0" smtClean="0"/>
              <a:t>at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  <a:endParaRPr lang="en-US" dirty="0"/>
          </a:p>
          <a:p>
            <a:pPr marL="1211580" lvl="1" indent="-571500">
              <a:buClr>
                <a:srgbClr val="0BD0D9"/>
              </a:buClr>
              <a:buFont typeface="Wingdings 2"/>
              <a:buAutoNum type="romanLcParenBoth"/>
            </a:pPr>
            <a:endParaRPr lang="en-US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312" y="3352800"/>
            <a:ext cx="2566887" cy="33281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32766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51619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i="1" dirty="0"/>
              <a:t>m</a:t>
            </a:r>
            <a:r>
              <a:rPr lang="en-US" sz="4000" dirty="0" smtClean="0"/>
              <a:t>-</a:t>
            </a:r>
            <a:r>
              <a:rPr lang="en-US" sz="4000" dirty="0" err="1" smtClean="0"/>
              <a:t>ary</a:t>
            </a:r>
            <a:r>
              <a:rPr lang="en-US" sz="4000" dirty="0" smtClean="0"/>
              <a:t> Rooted Trees</a:t>
            </a:r>
            <a:br>
              <a:rPr lang="en-US" sz="4000" dirty="0" smtClean="0"/>
            </a:br>
            <a:r>
              <a:rPr lang="en-US" sz="4000" dirty="0" smtClean="0"/>
              <a:t>m-</a:t>
            </a:r>
            <a:r>
              <a:rPr lang="el-GR" sz="4000" dirty="0" err="1" smtClean="0"/>
              <a:t>αδικό</a:t>
            </a:r>
            <a:r>
              <a:rPr lang="el-GR" sz="4000" dirty="0" smtClean="0"/>
              <a:t> δέντρο, γεμάτο </a:t>
            </a:r>
            <a:r>
              <a:rPr lang="en-US" sz="4000" dirty="0" smtClean="0"/>
              <a:t>m-</a:t>
            </a:r>
            <a:r>
              <a:rPr lang="el-GR" sz="4000" dirty="0" err="1" smtClean="0"/>
              <a:t>αδικό</a:t>
            </a:r>
            <a:r>
              <a:rPr lang="el-GR" sz="4000" dirty="0" smtClean="0"/>
              <a:t> δέντρο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n-US" sz="7200" b="1" dirty="0" smtClean="0"/>
              <a:t>Definition</a:t>
            </a:r>
            <a:r>
              <a:rPr lang="en-US" sz="7200" dirty="0" smtClean="0"/>
              <a:t>: A rooted tree is called an </a:t>
            </a:r>
            <a:r>
              <a:rPr lang="en-US" sz="7200" b="1" i="1" u="sng" dirty="0" smtClean="0"/>
              <a:t>m-</a:t>
            </a:r>
            <a:r>
              <a:rPr lang="en-US" sz="7200" b="1" i="1" u="sng" dirty="0" err="1" smtClean="0"/>
              <a:t>ary</a:t>
            </a:r>
            <a:r>
              <a:rPr lang="en-US" sz="7200" b="1" i="1" u="sng" dirty="0" smtClean="0"/>
              <a:t> tree </a:t>
            </a:r>
            <a:r>
              <a:rPr lang="en-US" sz="7200" dirty="0" smtClean="0"/>
              <a:t>if every internal vertex has no more than </a:t>
            </a:r>
            <a:r>
              <a:rPr lang="en-US" sz="7200" i="1" dirty="0" smtClean="0"/>
              <a:t>m</a:t>
            </a:r>
            <a:r>
              <a:rPr lang="en-US" sz="7200" dirty="0" smtClean="0"/>
              <a:t> children. The tree is called a </a:t>
            </a:r>
            <a:r>
              <a:rPr lang="en-US" sz="7200" b="1" i="1" u="sng" dirty="0" smtClean="0"/>
              <a:t>full m-</a:t>
            </a:r>
            <a:r>
              <a:rPr lang="en-US" sz="7200" b="1" i="1" u="sng" dirty="0" err="1" smtClean="0"/>
              <a:t>ary</a:t>
            </a:r>
            <a:r>
              <a:rPr lang="en-US" sz="7200" b="1" i="1" u="sng" dirty="0" smtClean="0"/>
              <a:t> tree </a:t>
            </a:r>
            <a:r>
              <a:rPr lang="en-US" sz="7200" dirty="0" smtClean="0"/>
              <a:t>if every internal vertex has exactly </a:t>
            </a:r>
            <a:r>
              <a:rPr lang="en-US" sz="7200" i="1" dirty="0" smtClean="0"/>
              <a:t>m</a:t>
            </a:r>
            <a:r>
              <a:rPr lang="en-US" sz="7200" dirty="0" smtClean="0"/>
              <a:t> children. An </a:t>
            </a:r>
            <a:r>
              <a:rPr lang="en-US" sz="7200" i="1" dirty="0" smtClean="0"/>
              <a:t>m</a:t>
            </a:r>
            <a:r>
              <a:rPr lang="en-US" sz="7200" dirty="0" smtClean="0"/>
              <a:t>-</a:t>
            </a:r>
            <a:r>
              <a:rPr lang="en-US" sz="7200" dirty="0" err="1" smtClean="0"/>
              <a:t>ary</a:t>
            </a:r>
            <a:r>
              <a:rPr lang="en-US" sz="7200" dirty="0" smtClean="0"/>
              <a:t> tree with </a:t>
            </a:r>
            <a:r>
              <a:rPr lang="en-US" sz="7200" i="1" dirty="0" smtClean="0"/>
              <a:t>m</a:t>
            </a:r>
            <a:r>
              <a:rPr lang="en-US" sz="7200" dirty="0" smtClean="0"/>
              <a:t> =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/>
              <a:t> is called a </a:t>
            </a:r>
            <a:r>
              <a:rPr lang="en-US" sz="7200" i="1" dirty="0" smtClean="0"/>
              <a:t>binary</a:t>
            </a:r>
            <a:r>
              <a:rPr lang="en-US" sz="7200" dirty="0" smtClean="0"/>
              <a:t> tree.</a:t>
            </a:r>
          </a:p>
          <a:p>
            <a:pPr indent="0">
              <a:buNone/>
            </a:pPr>
            <a:endParaRPr lang="en-US" sz="7200" dirty="0" smtClean="0"/>
          </a:p>
          <a:p>
            <a:pPr indent="0">
              <a:buNone/>
            </a:pPr>
            <a:r>
              <a:rPr lang="en-US" sz="7200" b="1" dirty="0" smtClean="0"/>
              <a:t>Example</a:t>
            </a:r>
            <a:r>
              <a:rPr lang="en-US" sz="7200" dirty="0" smtClean="0"/>
              <a:t>: Are the following rooted trees full </a:t>
            </a:r>
            <a:r>
              <a:rPr lang="en-US" sz="7200" i="1" dirty="0" smtClean="0"/>
              <a:t>m</a:t>
            </a:r>
            <a:r>
              <a:rPr lang="en-US" sz="7200" dirty="0" smtClean="0"/>
              <a:t>-</a:t>
            </a:r>
            <a:r>
              <a:rPr lang="en-US" sz="7200" dirty="0" err="1" smtClean="0"/>
              <a:t>ary</a:t>
            </a:r>
            <a:r>
              <a:rPr lang="en-US" sz="7200" dirty="0" smtClean="0"/>
              <a:t> trees for some positive integer </a:t>
            </a:r>
            <a:r>
              <a:rPr lang="en-US" sz="7200" i="1" dirty="0" smtClean="0"/>
              <a:t>m</a:t>
            </a:r>
            <a:r>
              <a:rPr lang="en-US" sz="7200" dirty="0" smtClean="0"/>
              <a:t>?</a:t>
            </a:r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r>
              <a:rPr lang="en-US" sz="7200" b="1" dirty="0" smtClean="0"/>
              <a:t>Solution</a:t>
            </a:r>
            <a:r>
              <a:rPr lang="en-US" sz="7200" dirty="0" smtClean="0"/>
              <a:t>: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/>
              <a:t> is a </a:t>
            </a:r>
            <a:r>
              <a:rPr lang="en-US" sz="7200" b="1" u="sng" dirty="0" smtClean="0"/>
              <a:t>full binary tree </a:t>
            </a:r>
            <a:r>
              <a:rPr lang="en-US" sz="7200" dirty="0" smtClean="0"/>
              <a:t>because each of its internal vertices has two children. </a:t>
            </a:r>
            <a:endParaRPr lang="el-GR" sz="7200" dirty="0" smtClean="0"/>
          </a:p>
          <a:p>
            <a:pPr indent="0">
              <a:buNone/>
            </a:pP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baseline="-25000" dirty="0" smtClean="0"/>
              <a:t> </a:t>
            </a:r>
            <a:r>
              <a:rPr lang="en-US" sz="7200" dirty="0" smtClean="0"/>
              <a:t>is a </a:t>
            </a:r>
            <a:r>
              <a:rPr lang="en-US" sz="7200" b="1" u="sng" dirty="0" smtClean="0"/>
              <a:t>full </a:t>
            </a:r>
            <a:r>
              <a:rPr lang="en-US" sz="7200" b="1" u="sng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b="1" u="sng" dirty="0" smtClean="0"/>
              <a:t>-ary tree </a:t>
            </a:r>
            <a:r>
              <a:rPr lang="en-US" sz="7200" dirty="0" smtClean="0"/>
              <a:t>because each of its internal vertices has three children. </a:t>
            </a:r>
            <a:endParaRPr lang="el-GR" sz="7200" dirty="0" smtClean="0"/>
          </a:p>
          <a:p>
            <a:pPr indent="0">
              <a:buNone/>
            </a:pPr>
            <a:r>
              <a:rPr lang="en-US" sz="7200" dirty="0" smtClean="0"/>
              <a:t>In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dirty="0" smtClean="0"/>
              <a:t> each internal vertex has five children, so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dirty="0" smtClean="0"/>
              <a:t> is </a:t>
            </a:r>
            <a:r>
              <a:rPr lang="en-US" sz="7200" b="1" u="sng" dirty="0" smtClean="0"/>
              <a:t>a full </a:t>
            </a:r>
            <a:r>
              <a:rPr lang="en-US" sz="7200" b="1" u="sng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7200" b="1" u="sng" dirty="0" smtClean="0"/>
              <a:t>-ary tree</a:t>
            </a:r>
            <a:r>
              <a:rPr lang="en-US" sz="7200" dirty="0" smtClean="0"/>
              <a:t>. </a:t>
            </a:r>
            <a:endParaRPr lang="el-GR" sz="7200" dirty="0" smtClean="0"/>
          </a:p>
          <a:p>
            <a:pPr indent="0">
              <a:buNone/>
            </a:pP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7200" baseline="-25000" dirty="0" smtClean="0"/>
              <a:t> </a:t>
            </a:r>
            <a:r>
              <a:rPr lang="en-US" sz="7200" dirty="0" smtClean="0"/>
              <a:t>is </a:t>
            </a:r>
            <a:r>
              <a:rPr lang="en-US" sz="7200" b="1" dirty="0" smtClean="0"/>
              <a:t>not a full </a:t>
            </a:r>
            <a:r>
              <a:rPr lang="en-US" sz="7200" b="1" i="1" dirty="0" smtClean="0"/>
              <a:t>m</a:t>
            </a:r>
            <a:r>
              <a:rPr lang="en-US" sz="7200" b="1" dirty="0" smtClean="0"/>
              <a:t>-</a:t>
            </a:r>
            <a:r>
              <a:rPr lang="en-US" sz="7200" b="1" dirty="0" err="1" smtClean="0"/>
              <a:t>ary</a:t>
            </a:r>
            <a:r>
              <a:rPr lang="en-US" sz="7200" b="1" dirty="0" smtClean="0"/>
              <a:t> tree </a:t>
            </a:r>
            <a:r>
              <a:rPr lang="en-US" sz="7200" dirty="0" smtClean="0"/>
              <a:t>for any m because some of its internal vertices have two children and others have three children.</a:t>
            </a:r>
            <a:endParaRPr lang="en-US" sz="7200" dirty="0"/>
          </a:p>
          <a:p>
            <a:pPr indent="0">
              <a:buNone/>
            </a:pPr>
            <a:endParaRPr lang="en-US" sz="7200" dirty="0" smtClean="0"/>
          </a:p>
          <a:p>
            <a:pPr indent="0">
              <a:buNone/>
            </a:pPr>
            <a:endParaRPr lang="en-US" sz="7200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5778246" cy="1131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70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Ordered Rooted Trees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Διατεταγμένο δέντρο με ρίζα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400" b="1" dirty="0" smtClean="0"/>
              <a:t>Definition</a:t>
            </a:r>
            <a:r>
              <a:rPr lang="en-US" sz="1400" dirty="0" smtClean="0"/>
              <a:t>: An </a:t>
            </a:r>
            <a:r>
              <a:rPr lang="en-US" sz="1400" i="1" dirty="0" smtClean="0"/>
              <a:t>ordered rooted tree </a:t>
            </a:r>
            <a:r>
              <a:rPr lang="en-US" sz="1400" dirty="0" smtClean="0"/>
              <a:t>is a rooted tree where the children of each internal vertex are ordered.</a:t>
            </a:r>
          </a:p>
          <a:p>
            <a:pPr lvl="1"/>
            <a:r>
              <a:rPr lang="en-US" sz="1400" dirty="0" smtClean="0"/>
              <a:t>We draw ordered rooted trees so that the children of each internal vertex are shown in order from left to right.</a:t>
            </a:r>
          </a:p>
          <a:p>
            <a:pPr marL="393192" lvl="1" indent="0">
              <a:buNone/>
            </a:pPr>
            <a:endParaRPr lang="en-US" sz="1400" dirty="0" smtClean="0"/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b="1" dirty="0" smtClean="0"/>
              <a:t>Definition</a:t>
            </a:r>
            <a:r>
              <a:rPr lang="en-US" sz="1400" dirty="0"/>
              <a:t>: A </a:t>
            </a:r>
            <a:r>
              <a:rPr lang="en-US" sz="1400" i="1" dirty="0"/>
              <a:t>binary tree </a:t>
            </a:r>
            <a:r>
              <a:rPr lang="en-US" sz="1400" dirty="0"/>
              <a:t>is an </a:t>
            </a:r>
            <a:r>
              <a:rPr lang="en-US" sz="1400" dirty="0" smtClean="0"/>
              <a:t>ordered </a:t>
            </a:r>
            <a:r>
              <a:rPr lang="en-US" sz="1400" dirty="0"/>
              <a:t>rooted where </a:t>
            </a:r>
            <a:r>
              <a:rPr lang="en-US" sz="1400" dirty="0" err="1"/>
              <a:t>where</a:t>
            </a:r>
            <a:r>
              <a:rPr lang="en-US" sz="1400" dirty="0"/>
              <a:t> each internal vertex has at most two children.   If an internal vertex of a binary tree has two children, the first is called the </a:t>
            </a:r>
            <a:r>
              <a:rPr lang="en-US" sz="1400" b="1" i="1" u="sng" dirty="0"/>
              <a:t>left child </a:t>
            </a:r>
            <a:r>
              <a:rPr lang="en-US" sz="1400" dirty="0"/>
              <a:t>and the second the </a:t>
            </a:r>
            <a:r>
              <a:rPr lang="en-US" sz="1400" b="1" i="1" u="sng" dirty="0"/>
              <a:t>right </a:t>
            </a:r>
            <a:r>
              <a:rPr lang="en-US" sz="1400" b="1" i="1" u="sng" dirty="0" smtClean="0"/>
              <a:t>child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The tree rooted at the left child of a vertex is called the </a:t>
            </a:r>
            <a:r>
              <a:rPr lang="en-US" sz="1400" b="1" i="1" u="sng" dirty="0" smtClean="0"/>
              <a:t>left </a:t>
            </a:r>
            <a:r>
              <a:rPr lang="en-US" sz="1400" b="1" i="1" u="sng" dirty="0" err="1" smtClean="0"/>
              <a:t>subtree</a:t>
            </a:r>
            <a:r>
              <a:rPr lang="en-US" sz="1400" b="1" i="1" u="sng" dirty="0" smtClean="0"/>
              <a:t> </a:t>
            </a:r>
            <a:r>
              <a:rPr lang="en-US" sz="1400" dirty="0" smtClean="0"/>
              <a:t>of this vertex, and the tree rooted at the right child of a vertex is called the </a:t>
            </a:r>
            <a:r>
              <a:rPr lang="en-US" sz="1400" b="1" i="1" u="sng" dirty="0" smtClean="0"/>
              <a:t>right </a:t>
            </a:r>
            <a:r>
              <a:rPr lang="en-US" sz="1400" b="1" i="1" u="sng" dirty="0" err="1" smtClean="0"/>
              <a:t>subtree</a:t>
            </a:r>
            <a:r>
              <a:rPr lang="en-US" sz="1400" b="1" i="1" u="sng" dirty="0" smtClean="0"/>
              <a:t> </a:t>
            </a:r>
            <a:r>
              <a:rPr lang="en-US" sz="1400" dirty="0" smtClean="0"/>
              <a:t>of this vertex.</a:t>
            </a:r>
          </a:p>
          <a:p>
            <a:pPr lvl="1"/>
            <a:endParaRPr lang="en-US" sz="1400" dirty="0" smtClean="0"/>
          </a:p>
          <a:p>
            <a:pPr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61542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– διατεταγμένα </a:t>
            </a:r>
            <a:r>
              <a:rPr lang="el-GR" dirty="0" err="1" smtClean="0"/>
              <a:t>υποδέντρα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20269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sz="2800" b="1" dirty="0" smtClean="0"/>
              <a:t>Example</a:t>
            </a:r>
            <a:r>
              <a:rPr lang="en-US" sz="2800" dirty="0" smtClean="0"/>
              <a:t>:  Consider the binary tree </a:t>
            </a:r>
            <a:r>
              <a:rPr lang="en-US" sz="2800" i="1" dirty="0" smtClean="0"/>
              <a:t>T</a:t>
            </a:r>
            <a:r>
              <a:rPr lang="en-US" sz="2800" dirty="0" smtClean="0"/>
              <a:t>. </a:t>
            </a:r>
          </a:p>
          <a:p>
            <a:pPr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smtClean="0">
                <a:solidFill>
                  <a:schemeClr val="accent2"/>
                </a:solidFill>
              </a:rPr>
              <a:t>)</a:t>
            </a:r>
            <a:r>
              <a:rPr lang="en-US" sz="2800" dirty="0" smtClean="0"/>
              <a:t>  What are the left and right children of </a:t>
            </a:r>
            <a:r>
              <a:rPr lang="en-US" sz="2800" i="1" dirty="0" smtClean="0"/>
              <a:t>d</a:t>
            </a:r>
            <a:r>
              <a:rPr lang="en-US" sz="2800" dirty="0" smtClean="0"/>
              <a:t>? </a:t>
            </a:r>
          </a:p>
          <a:p>
            <a:pPr indent="0">
              <a:buNone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i="1" dirty="0" smtClean="0">
                <a:solidFill>
                  <a:schemeClr val="accent2"/>
                </a:solidFill>
              </a:rPr>
              <a:t>ii</a:t>
            </a:r>
            <a:r>
              <a:rPr lang="en-US" sz="2800" dirty="0" smtClean="0">
                <a:solidFill>
                  <a:schemeClr val="accent2"/>
                </a:solidFill>
              </a:rPr>
              <a:t>)  </a:t>
            </a:r>
            <a:r>
              <a:rPr lang="en-US" sz="2800" dirty="0" smtClean="0"/>
              <a:t>What are the left and right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of </a:t>
            </a:r>
            <a:r>
              <a:rPr lang="en-US" sz="2800" i="1" dirty="0" smtClean="0"/>
              <a:t>c</a:t>
            </a:r>
            <a:r>
              <a:rPr lang="en-US" sz="2800" dirty="0" smtClean="0"/>
              <a:t>?</a:t>
            </a:r>
          </a:p>
          <a:p>
            <a:pPr indent="0">
              <a:lnSpc>
                <a:spcPts val="1400"/>
              </a:lnSpc>
              <a:buNone/>
            </a:pPr>
            <a:r>
              <a:rPr lang="en-US" sz="2800" b="1" dirty="0" smtClean="0"/>
              <a:t>Solution</a:t>
            </a:r>
            <a:r>
              <a:rPr lang="en-US" sz="2800" dirty="0" smtClean="0"/>
              <a:t>: </a:t>
            </a:r>
          </a:p>
          <a:p>
            <a:pPr indent="0">
              <a:lnSpc>
                <a:spcPct val="150000"/>
              </a:lnSpc>
              <a:buNone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i="1" dirty="0" err="1" smtClean="0">
                <a:solidFill>
                  <a:schemeClr val="accent2"/>
                </a:solidFill>
              </a:rPr>
              <a:t>i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 smtClean="0"/>
              <a:t>The left child of </a:t>
            </a:r>
            <a:r>
              <a:rPr lang="en-US" sz="2800" i="1" dirty="0" smtClean="0"/>
              <a:t>d</a:t>
            </a:r>
            <a:r>
              <a:rPr lang="en-US" sz="2800" dirty="0" smtClean="0"/>
              <a:t> is </a:t>
            </a:r>
            <a:r>
              <a:rPr lang="en-US" sz="2800" i="1" dirty="0" smtClean="0"/>
              <a:t>f</a:t>
            </a:r>
            <a:r>
              <a:rPr lang="en-US" sz="2800" dirty="0" smtClean="0"/>
              <a:t> and the right child is </a:t>
            </a:r>
            <a:r>
              <a:rPr lang="en-US" sz="2800" i="1" dirty="0" smtClean="0"/>
              <a:t>g</a:t>
            </a:r>
            <a:r>
              <a:rPr lang="en-US" sz="2800" dirty="0" smtClean="0"/>
              <a:t>. </a:t>
            </a:r>
          </a:p>
          <a:p>
            <a:pPr indent="0">
              <a:lnSpc>
                <a:spcPts val="1300"/>
              </a:lnSpc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chemeClr val="accent2"/>
                </a:solidFill>
              </a:rPr>
              <a:t>(</a:t>
            </a:r>
            <a:r>
              <a:rPr lang="en-US" sz="2800" i="1" dirty="0" smtClean="0">
                <a:solidFill>
                  <a:schemeClr val="accent2"/>
                </a:solidFill>
              </a:rPr>
              <a:t>ii</a:t>
            </a:r>
            <a:r>
              <a:rPr lang="en-US" sz="2800" dirty="0" smtClean="0">
                <a:solidFill>
                  <a:schemeClr val="accent2"/>
                </a:solidFill>
              </a:rPr>
              <a:t>) </a:t>
            </a:r>
            <a:r>
              <a:rPr lang="en-US" sz="2800" dirty="0" smtClean="0"/>
              <a:t>The left and right </a:t>
            </a:r>
            <a:r>
              <a:rPr lang="en-US" sz="2800" dirty="0" err="1" smtClean="0"/>
              <a:t>subtrees</a:t>
            </a:r>
            <a:r>
              <a:rPr lang="en-US" sz="2800" dirty="0" smtClean="0"/>
              <a:t> of </a:t>
            </a:r>
            <a:r>
              <a:rPr lang="en-US" sz="2800" i="1" dirty="0" smtClean="0"/>
              <a:t>c</a:t>
            </a:r>
            <a:r>
              <a:rPr lang="en-US" sz="2800" dirty="0" smtClean="0"/>
              <a:t> are displayed in                                                                                     </a:t>
            </a:r>
          </a:p>
          <a:p>
            <a:pPr indent="0">
              <a:lnSpc>
                <a:spcPts val="1300"/>
              </a:lnSpc>
              <a:buNone/>
            </a:pPr>
            <a:r>
              <a:rPr lang="en-US" sz="2800" dirty="0" smtClean="0"/>
              <a:t>        (b) and (c).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33800"/>
            <a:ext cx="4932529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A tree with </a:t>
            </a:r>
            <a:r>
              <a:rPr lang="en-US" i="1" dirty="0" smtClean="0"/>
              <a:t>n</a:t>
            </a:r>
            <a:r>
              <a:rPr lang="en-US" dirty="0" smtClean="0"/>
              <a:t> vertices has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edges.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by mathematical induction</a:t>
            </a:r>
            <a:r>
              <a:rPr lang="en-US" b="1" dirty="0" smtClean="0"/>
              <a:t>):</a:t>
            </a:r>
          </a:p>
          <a:p>
            <a:pPr indent="0">
              <a:buNone/>
            </a:pPr>
            <a:r>
              <a:rPr lang="en-US" i="1" dirty="0" smtClean="0"/>
              <a:t>BASIS STEP</a:t>
            </a:r>
            <a:r>
              <a:rPr lang="en-US" dirty="0" smtClean="0"/>
              <a:t>: When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a tree with one vertex has no edges. Hence, the theorem holds when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i="1" dirty="0" smtClean="0"/>
              <a:t>INDUCTIVE STEP</a:t>
            </a:r>
            <a:r>
              <a:rPr lang="en-US" dirty="0" smtClean="0"/>
              <a:t>: Assume that every tree with </a:t>
            </a:r>
            <a:r>
              <a:rPr lang="en-US" i="1" dirty="0" smtClean="0"/>
              <a:t>k</a:t>
            </a:r>
            <a:r>
              <a:rPr lang="en-US" dirty="0" smtClean="0"/>
              <a:t> vertices has 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edges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dirty="0" smtClean="0"/>
              <a:t>Suppose that a tree </a:t>
            </a:r>
            <a:r>
              <a:rPr lang="en-US" i="1" dirty="0" smtClean="0"/>
              <a:t>T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vertices and that </a:t>
            </a:r>
            <a:r>
              <a:rPr lang="en-US" i="1" dirty="0" smtClean="0"/>
              <a:t>v</a:t>
            </a:r>
            <a:r>
              <a:rPr lang="en-US" dirty="0" smtClean="0"/>
              <a:t> is a leaf of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smtClean="0"/>
              <a:t>w </a:t>
            </a:r>
            <a:r>
              <a:rPr lang="en-US" dirty="0" smtClean="0"/>
              <a:t>be the parent of </a:t>
            </a:r>
            <a:r>
              <a:rPr lang="en-US" i="1" dirty="0" smtClean="0"/>
              <a:t>v</a:t>
            </a:r>
            <a:r>
              <a:rPr lang="en-US" dirty="0" smtClean="0"/>
              <a:t>. Removing the vertex </a:t>
            </a:r>
            <a:r>
              <a:rPr lang="en-US" i="1" dirty="0" smtClean="0"/>
              <a:t>v</a:t>
            </a:r>
            <a:r>
              <a:rPr lang="en-US" dirty="0" smtClean="0"/>
              <a:t> and the edge connecting </a:t>
            </a:r>
            <a:r>
              <a:rPr lang="en-US" i="1" dirty="0" smtClean="0"/>
              <a:t>w</a:t>
            </a:r>
            <a:r>
              <a:rPr lang="en-US" dirty="0" smtClean="0"/>
              <a:t> to </a:t>
            </a:r>
            <a:r>
              <a:rPr lang="en-US" i="1" dirty="0" smtClean="0"/>
              <a:t>v</a:t>
            </a:r>
            <a:r>
              <a:rPr lang="en-US" dirty="0" smtClean="0"/>
              <a:t> produces a tree </a:t>
            </a:r>
            <a:r>
              <a:rPr lang="en-US" i="1" dirty="0" smtClean="0"/>
              <a:t>T</a:t>
            </a:r>
            <a:r>
              <a:rPr lang="en-US" dirty="0">
                <a:latin typeface="Cambria Math"/>
                <a:ea typeface="Cambria Math"/>
              </a:rPr>
              <a:t>′</a:t>
            </a:r>
            <a:r>
              <a:rPr lang="en-US" dirty="0" smtClean="0"/>
              <a:t> with </a:t>
            </a:r>
            <a:r>
              <a:rPr lang="en-US" i="1" dirty="0" smtClean="0"/>
              <a:t>k</a:t>
            </a:r>
            <a:r>
              <a:rPr lang="en-US" dirty="0" smtClean="0"/>
              <a:t> vertices. By the inductive hypothesis, </a:t>
            </a:r>
            <a:r>
              <a:rPr lang="en-US" i="1" dirty="0" smtClean="0"/>
              <a:t>T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edges. Because </a:t>
            </a:r>
            <a:r>
              <a:rPr lang="en-US" i="1" dirty="0" smtClean="0"/>
              <a:t>T</a:t>
            </a:r>
            <a:r>
              <a:rPr lang="en-US" dirty="0" smtClean="0"/>
              <a:t> has one more edge  than </a:t>
            </a:r>
            <a:r>
              <a:rPr lang="en-US" i="1" dirty="0" smtClean="0"/>
              <a:t>T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, we see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i="1" dirty="0" smtClean="0"/>
              <a:t>T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edges. This completes the inductive step.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95863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50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Vertices in 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b="1" dirty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</a:t>
            </a:r>
            <a:r>
              <a:rPr lang="en-US" dirty="0"/>
              <a:t>A </a:t>
            </a:r>
            <a:r>
              <a:rPr lang="en-US" dirty="0" smtClean="0"/>
              <a:t>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</a:t>
            </a:r>
            <a:r>
              <a:rPr lang="en-US" dirty="0"/>
              <a:t>with </a:t>
            </a:r>
            <a:r>
              <a:rPr lang="en-US" i="1" dirty="0" err="1" smtClean="0"/>
              <a:t>i</a:t>
            </a:r>
            <a:r>
              <a:rPr lang="en-US" dirty="0" smtClean="0"/>
              <a:t> internal vertices </a:t>
            </a:r>
            <a:r>
              <a:rPr lang="en-US" dirty="0"/>
              <a:t>has </a:t>
            </a:r>
            <a:r>
              <a:rPr lang="en-US" dirty="0" smtClean="0"/>
              <a:t> </a:t>
            </a:r>
            <a:r>
              <a:rPr lang="en-US" i="1" dirty="0" smtClean="0"/>
              <a:t>n = mi 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vertices.</a:t>
            </a: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dirty="0" smtClean="0"/>
              <a:t>: Every vertex, except the root, is the child of an internal vertex. Because each of the </a:t>
            </a:r>
            <a:r>
              <a:rPr lang="en-US" i="1" dirty="0" err="1" smtClean="0"/>
              <a:t>i</a:t>
            </a:r>
            <a:r>
              <a:rPr lang="en-US" dirty="0" smtClean="0"/>
              <a:t> internal vertices has </a:t>
            </a:r>
            <a:r>
              <a:rPr lang="en-US" i="1" dirty="0" smtClean="0"/>
              <a:t>m</a:t>
            </a:r>
            <a:r>
              <a:rPr lang="en-US" dirty="0" smtClean="0"/>
              <a:t> children, there are </a:t>
            </a:r>
            <a:r>
              <a:rPr lang="en-US" i="1" dirty="0" smtClean="0"/>
              <a:t>mi</a:t>
            </a:r>
            <a:r>
              <a:rPr lang="en-US" dirty="0" smtClean="0"/>
              <a:t> vertices in the tree other than the root. Hence, the tree contains </a:t>
            </a:r>
            <a:r>
              <a:rPr lang="en-US" i="1" dirty="0"/>
              <a:t>n = mi 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vertices.</a:t>
            </a:r>
          </a:p>
          <a:p>
            <a:pPr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16961" y="4572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72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Trees</a:t>
            </a:r>
          </a:p>
          <a:p>
            <a:r>
              <a:rPr lang="en-US" dirty="0" smtClean="0"/>
              <a:t>Applications of Trees</a:t>
            </a:r>
            <a:r>
              <a:rPr lang="en-US" dirty="0"/>
              <a:t> (</a:t>
            </a:r>
            <a:r>
              <a:rPr lang="en-US" i="1" dirty="0"/>
              <a:t>not currently included in overheads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Tree Traversal</a:t>
            </a:r>
          </a:p>
          <a:p>
            <a:r>
              <a:rPr lang="en-US" dirty="0" smtClean="0"/>
              <a:t>Spanning Trees</a:t>
            </a:r>
          </a:p>
          <a:p>
            <a:r>
              <a:rPr lang="en-US" dirty="0" smtClean="0"/>
              <a:t>Minimum Spanning Trees (</a:t>
            </a:r>
            <a:r>
              <a:rPr lang="en-US" i="1" dirty="0" smtClean="0"/>
              <a:t>not currently included in overheads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Vertices in 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b="1" dirty="0" smtClean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</a:t>
            </a:r>
            <a:r>
              <a:rPr lang="en-US" dirty="0"/>
              <a:t>A full </a:t>
            </a:r>
            <a:r>
              <a:rPr lang="en-US" i="1" dirty="0"/>
              <a:t>m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with 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i="1" dirty="0" smtClean="0"/>
              <a:t> </a:t>
            </a:r>
          </a:p>
          <a:p>
            <a:pPr lvl="1" indent="0">
              <a:buNone/>
            </a:pPr>
            <a:endParaRPr lang="en-US" i="1" dirty="0" smtClean="0">
              <a:latin typeface="Cambria Math"/>
              <a:ea typeface="Cambria Math"/>
            </a:endParaRP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  <a:ea typeface="Cambria Math"/>
              </a:rPr>
              <a:t>(</a:t>
            </a:r>
            <a:r>
              <a:rPr lang="en-US" i="1" dirty="0" smtClean="0">
                <a:solidFill>
                  <a:schemeClr val="accent1"/>
                </a:solidFill>
                <a:ea typeface="Cambria Math"/>
              </a:rPr>
              <a:t>ii</a:t>
            </a:r>
            <a:r>
              <a:rPr lang="en-US" dirty="0" smtClean="0">
                <a:solidFill>
                  <a:schemeClr val="accent1"/>
                </a:solidFill>
                <a:ea typeface="Cambria Math"/>
              </a:rPr>
              <a:t>)</a:t>
            </a:r>
          </a:p>
          <a:p>
            <a:pPr lvl="1" indent="0">
              <a:buNone/>
            </a:pPr>
            <a:endParaRPr lang="en-US" dirty="0">
              <a:solidFill>
                <a:schemeClr val="accent1"/>
              </a:solidFill>
              <a:ea typeface="Cambria Math"/>
            </a:endParaRP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  <a:ea typeface="Cambria Math"/>
              </a:rPr>
              <a:t>(</a:t>
            </a:r>
            <a:r>
              <a:rPr lang="en-US" i="1" dirty="0" smtClean="0">
                <a:solidFill>
                  <a:schemeClr val="accent1"/>
                </a:solidFill>
                <a:ea typeface="Cambria Math"/>
              </a:rPr>
              <a:t>iii</a:t>
            </a:r>
            <a:r>
              <a:rPr lang="en-US" dirty="0" smtClean="0">
                <a:solidFill>
                  <a:schemeClr val="accent1"/>
                </a:solidFill>
                <a:ea typeface="Cambria Math"/>
              </a:rPr>
              <a:t>)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of part </a:t>
            </a:r>
            <a:r>
              <a:rPr lang="en-US" b="1" i="1" dirty="0" err="1" smtClean="0"/>
              <a:t>i</a:t>
            </a:r>
            <a:r>
              <a:rPr lang="en-US" b="1" dirty="0" smtClean="0"/>
              <a:t>): </a:t>
            </a:r>
            <a:r>
              <a:rPr lang="en-US" dirty="0" smtClean="0"/>
              <a:t>Solving for </a:t>
            </a:r>
            <a:r>
              <a:rPr lang="en-US" i="1" dirty="0" err="1" smtClean="0"/>
              <a:t>i</a:t>
            </a:r>
            <a:r>
              <a:rPr lang="en-US" dirty="0" smtClean="0"/>
              <a:t> in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mi </a:t>
            </a:r>
            <a:r>
              <a:rPr lang="en-US" dirty="0" smtClean="0"/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(from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gives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− 1</a:t>
            </a:r>
            <a:r>
              <a:rPr lang="en-US" dirty="0" smtClean="0">
                <a:latin typeface="Cambria Math"/>
                <a:ea typeface="Cambria Math"/>
              </a:rPr>
              <a:t>)/</a:t>
            </a:r>
            <a:r>
              <a:rPr lang="en-US" i="1" dirty="0" smtClean="0">
                <a:latin typeface="Cambria Math"/>
                <a:ea typeface="Cambria Math"/>
              </a:rPr>
              <a:t>m</a:t>
            </a:r>
            <a:r>
              <a:rPr lang="en-US" dirty="0" smtClean="0">
                <a:latin typeface="Cambria Math"/>
                <a:ea typeface="Cambria Math"/>
              </a:rPr>
              <a:t>.  Since each vertex is either a leaf or an internal vertex, 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l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</a:t>
            </a:r>
            <a:r>
              <a:rPr lang="en-US" i="1" dirty="0" err="1" smtClean="0"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. By solving for </a:t>
            </a:r>
            <a:r>
              <a:rPr lang="en-US" i="1" dirty="0" smtClean="0"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 and using the formula for </a:t>
            </a:r>
            <a:r>
              <a:rPr lang="en-US" i="1" dirty="0"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, we see </a:t>
            </a:r>
            <a:r>
              <a:rPr lang="en-US" dirty="0" smtClean="0">
                <a:ea typeface="Cambria Math"/>
              </a:rPr>
              <a:t>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n</a:t>
            </a:r>
            <a:r>
              <a:rPr lang="en-US" dirty="0"/>
              <a:t> vertices has </a:t>
            </a:r>
            <a:r>
              <a:rPr lang="en-US" i="1" dirty="0" err="1"/>
              <a:t>i</a:t>
            </a:r>
            <a:r>
              <a:rPr lang="en-US" dirty="0"/>
              <a:t> =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− 1)/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internal vertices and                             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latin typeface="Cambria Math"/>
                <a:ea typeface="Cambria Math"/>
              </a:rPr>
              <a:t> = [(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+ 1]/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leaves</a:t>
            </a:r>
            <a:r>
              <a:rPr lang="en-US" dirty="0" smtClean="0">
                <a:latin typeface="Cambria Math"/>
                <a:ea typeface="Cambria Math"/>
              </a:rPr>
              <a:t>,</a:t>
            </a:r>
            <a:endParaRPr lang="en-US" dirty="0">
              <a:latin typeface="Cambria Math"/>
              <a:ea typeface="Cambria Ma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err="1"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internal </a:t>
            </a:r>
            <a:r>
              <a:rPr lang="en-US" dirty="0">
                <a:latin typeface="Cambria Math"/>
                <a:ea typeface="Cambria Math"/>
              </a:rPr>
              <a:t>vertices has 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mi</a:t>
            </a:r>
            <a:r>
              <a:rPr lang="en-US" dirty="0">
                <a:latin typeface="Cambria Math"/>
                <a:ea typeface="Cambria Math"/>
              </a:rPr>
              <a:t> + 1 vertices and                                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= 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</a:t>
            </a:r>
            <a:r>
              <a:rPr lang="en-US" i="1" dirty="0" err="1">
                <a:latin typeface="Cambria Math"/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+ 1 leaves,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810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ea typeface="Cambria Math"/>
              </a:rPr>
              <a:t>l</a:t>
            </a:r>
            <a:r>
              <a:rPr lang="en-US" dirty="0">
                <a:latin typeface="Cambria Math"/>
                <a:ea typeface="Cambria Math"/>
              </a:rPr>
              <a:t> leaves has 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= (</a:t>
            </a:r>
            <a:r>
              <a:rPr lang="en-US" i="1" dirty="0">
                <a:latin typeface="Cambria Math"/>
                <a:ea typeface="Cambria Math"/>
              </a:rPr>
              <a:t>ml</a:t>
            </a:r>
            <a:r>
              <a:rPr lang="en-US" dirty="0">
                <a:latin typeface="Cambria Math"/>
                <a:ea typeface="Cambria Math"/>
              </a:rPr>
              <a:t>  − 1)/</a:t>
            </a:r>
            <a:r>
              <a:rPr lang="en-US" dirty="0">
                <a:ea typeface="Cambria Math"/>
              </a:rPr>
              <a:t>(</a:t>
            </a:r>
            <a:r>
              <a:rPr lang="en-US" dirty="0">
                <a:latin typeface="Cambria Math"/>
                <a:ea typeface="Cambria Math"/>
              </a:rPr>
              <a:t>m − 1) vertices and                          </a:t>
            </a:r>
            <a:r>
              <a:rPr lang="en-US" i="1" dirty="0" err="1"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= (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 − 1)/ 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   internal vertices.</a:t>
            </a:r>
          </a:p>
        </p:txBody>
      </p:sp>
      <p:sp>
        <p:nvSpPr>
          <p:cNvPr id="7" name="Isosceles Triangle 6"/>
          <p:cNvSpPr/>
          <p:nvPr/>
        </p:nvSpPr>
        <p:spPr>
          <a:xfrm rot="5400000" flipV="1">
            <a:off x="8239543" y="6250632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056205"/>
            <a:ext cx="159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roofs of parts (ii) and (iii) are left as exercises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09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dirty="0" smtClean="0">
                <a:ea typeface="Cambria Math"/>
              </a:rPr>
              <a:t> </a:t>
            </a:r>
            <a:r>
              <a:rPr lang="en-US" sz="2400" i="1" dirty="0">
                <a:ea typeface="Cambria Math"/>
              </a:rPr>
              <a:t>l </a:t>
            </a:r>
            <a:r>
              <a:rPr lang="en-US" sz="2400" dirty="0">
                <a:ea typeface="Cambria Math"/>
              </a:rPr>
              <a:t>= 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− </a:t>
            </a:r>
            <a:r>
              <a:rPr lang="en-US" sz="2400" i="1" dirty="0" err="1">
                <a:ea typeface="Cambria Math"/>
              </a:rPr>
              <a:t>i</a:t>
            </a:r>
            <a:r>
              <a:rPr lang="en-US" sz="2400" dirty="0">
                <a:ea typeface="Cambria Math"/>
              </a:rPr>
              <a:t> = 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−</a:t>
            </a:r>
            <a:r>
              <a:rPr lang="en-US" sz="2400" dirty="0">
                <a:ea typeface="Cambria Math"/>
              </a:rPr>
              <a:t> (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latin typeface="Cambria Math"/>
                <a:ea typeface="Cambria Math"/>
              </a:rPr>
              <a:t> −</a:t>
            </a:r>
            <a:r>
              <a:rPr lang="en-US" sz="2400" dirty="0">
                <a:ea typeface="Cambria Math"/>
              </a:rPr>
              <a:t>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ea typeface="Cambria Math"/>
              </a:rPr>
              <a:t>)/</a:t>
            </a:r>
            <a:r>
              <a:rPr lang="en-US" sz="2400" i="1" dirty="0">
                <a:ea typeface="Cambria Math"/>
              </a:rPr>
              <a:t>m</a:t>
            </a:r>
            <a:r>
              <a:rPr lang="en-US" sz="2400" dirty="0">
                <a:ea typeface="Cambria Math"/>
              </a:rPr>
              <a:t> =</a:t>
            </a:r>
            <a:r>
              <a:rPr lang="en-US" sz="2400" dirty="0">
                <a:latin typeface="Cambria Math"/>
                <a:ea typeface="Cambria Math"/>
              </a:rPr>
              <a:t> [(</a:t>
            </a:r>
            <a:r>
              <a:rPr lang="en-US" sz="2400" i="1" dirty="0">
                <a:latin typeface="Cambria Math"/>
                <a:ea typeface="Cambria Math"/>
              </a:rPr>
              <a:t>m</a:t>
            </a:r>
            <a:r>
              <a:rPr lang="en-US" sz="2400" dirty="0">
                <a:latin typeface="Cambria Math"/>
                <a:ea typeface="Cambria Math"/>
              </a:rPr>
              <a:t>  − 1)</a:t>
            </a:r>
            <a:r>
              <a:rPr lang="en-US" sz="2400" i="1" dirty="0">
                <a:latin typeface="Cambria Math"/>
                <a:ea typeface="Cambria Math"/>
              </a:rPr>
              <a:t>n</a:t>
            </a:r>
            <a:r>
              <a:rPr lang="en-US" sz="2400" dirty="0">
                <a:latin typeface="Cambria Math"/>
                <a:ea typeface="Cambria Math"/>
              </a:rPr>
              <a:t> + 1]/</a:t>
            </a:r>
            <a:r>
              <a:rPr lang="en-US" sz="2400" i="1" dirty="0">
                <a:latin typeface="Cambria Math"/>
                <a:ea typeface="Cambria Math"/>
              </a:rPr>
              <a:t>m</a:t>
            </a:r>
            <a:r>
              <a:rPr lang="en-US" sz="2400" dirty="0">
                <a:latin typeface="Cambria Math"/>
                <a:ea typeface="Cambria Math"/>
              </a:rPr>
              <a:t> 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811243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of vertices and height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working with trees, we often want to have rooted trees where the </a:t>
            </a:r>
            <a:r>
              <a:rPr lang="en-US" dirty="0" err="1" smtClean="0"/>
              <a:t>subtrees</a:t>
            </a:r>
            <a:r>
              <a:rPr lang="en-US" dirty="0" smtClean="0"/>
              <a:t> at each vertex contain paths of approximately the same length.</a:t>
            </a:r>
          </a:p>
          <a:p>
            <a:r>
              <a:rPr lang="en-US" dirty="0" smtClean="0"/>
              <a:t>To make this idea precise we need some definitions:</a:t>
            </a:r>
          </a:p>
          <a:p>
            <a:pPr lvl="1"/>
            <a:r>
              <a:rPr lang="en-US" dirty="0" smtClean="0"/>
              <a:t>The </a:t>
            </a:r>
            <a:r>
              <a:rPr lang="en-US" b="1" i="1" u="sng" dirty="0" smtClean="0"/>
              <a:t>level</a:t>
            </a:r>
            <a:r>
              <a:rPr lang="en-US" dirty="0" smtClean="0"/>
              <a:t> of a vertex </a:t>
            </a:r>
            <a:r>
              <a:rPr lang="en-US" i="1" dirty="0" smtClean="0"/>
              <a:t>v</a:t>
            </a:r>
            <a:r>
              <a:rPr lang="en-US" dirty="0" smtClean="0"/>
              <a:t> in a rooted tree is the length of the unique path from the root to this vertex.  </a:t>
            </a:r>
          </a:p>
          <a:p>
            <a:pPr lvl="1"/>
            <a:r>
              <a:rPr lang="en-US" dirty="0" smtClean="0"/>
              <a:t>The </a:t>
            </a:r>
            <a:r>
              <a:rPr lang="en-US" b="1" i="1" u="sng" dirty="0" smtClean="0"/>
              <a:t>height</a:t>
            </a:r>
            <a:r>
              <a:rPr lang="en-US" dirty="0" smtClean="0"/>
              <a:t> of a rooted tree is the maximum of the levels of the vertices. </a:t>
            </a:r>
          </a:p>
          <a:p>
            <a:pPr indent="0">
              <a:lnSpc>
                <a:spcPts val="1700"/>
              </a:lnSpc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42740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 – επίπεδο και ύψος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410200" cy="2560320"/>
          </a:xfrm>
        </p:spPr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r>
              <a:rPr lang="en-US" dirty="0" smtClean="0"/>
              <a:t>Find the level of each vertex in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     the tree to the right.                        </a:t>
            </a:r>
          </a:p>
          <a:p>
            <a:pPr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ii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r>
              <a:rPr lang="en-US" dirty="0" smtClean="0"/>
              <a:t>What is the height of the tree?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lnSpc>
                <a:spcPts val="1700"/>
              </a:lnSpc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 The root </a:t>
            </a:r>
            <a:r>
              <a:rPr lang="en-US" i="1" dirty="0" smtClean="0"/>
              <a:t>a</a:t>
            </a:r>
            <a:r>
              <a:rPr lang="en-US" dirty="0" smtClean="0"/>
              <a:t> is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 Vertices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k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      Vertices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and </a:t>
            </a:r>
            <a:r>
              <a:rPr lang="en-US" i="1" dirty="0" smtClean="0"/>
              <a:t>l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Vertices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      Vertex </a:t>
            </a:r>
            <a:r>
              <a:rPr lang="en-US" i="1" dirty="0" smtClean="0"/>
              <a:t>h</a:t>
            </a:r>
            <a:r>
              <a:rPr lang="en-US" dirty="0" smtClean="0"/>
              <a:t> is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 </a:t>
            </a:r>
          </a:p>
          <a:p>
            <a:pPr indent="0">
              <a:lnSpc>
                <a:spcPts val="17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  (</a:t>
            </a:r>
            <a:r>
              <a:rPr lang="en-US" i="1" dirty="0" smtClean="0">
                <a:solidFill>
                  <a:schemeClr val="accent1"/>
                </a:solidFill>
              </a:rPr>
              <a:t>ii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  <a:r>
              <a:rPr lang="en-US" dirty="0" smtClean="0"/>
              <a:t>The height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, since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is the largest level of any vertex. 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981199"/>
            <a:ext cx="3048000" cy="384404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Balanced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Ισοζυγισμένα </a:t>
            </a:r>
            <a:r>
              <a:rPr lang="en-US" dirty="0" smtClean="0"/>
              <a:t>m-</a:t>
            </a:r>
            <a:r>
              <a:rPr lang="el-GR" dirty="0" err="1" smtClean="0"/>
              <a:t>αδικά</a:t>
            </a:r>
            <a:r>
              <a:rPr lang="el-GR" dirty="0" smtClean="0"/>
              <a:t> δέντρα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rooted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is </a:t>
            </a:r>
            <a:r>
              <a:rPr lang="en-US" i="1" dirty="0" smtClean="0"/>
              <a:t>balanced</a:t>
            </a:r>
            <a:r>
              <a:rPr lang="en-US" dirty="0" smtClean="0"/>
              <a:t> if all leaves are at </a:t>
            </a:r>
            <a:r>
              <a:rPr lang="en-US" b="1" dirty="0" smtClean="0"/>
              <a:t>levels </a:t>
            </a:r>
            <a:r>
              <a:rPr lang="en-US" b="1" i="1" dirty="0" smtClean="0"/>
              <a:t>h</a:t>
            </a:r>
            <a:r>
              <a:rPr lang="en-US" b="1" dirty="0" smtClean="0"/>
              <a:t> or </a:t>
            </a:r>
            <a:r>
              <a:rPr lang="en-US" b="1" i="1" dirty="0" smtClean="0"/>
              <a:t>h</a:t>
            </a:r>
            <a:r>
              <a:rPr lang="en-US" b="1" dirty="0" smtClean="0"/>
              <a:t> </a:t>
            </a:r>
            <a:r>
              <a:rPr lang="en-US" b="1" dirty="0" smtClean="0">
                <a:latin typeface="Cambria Math"/>
                <a:ea typeface="Cambria Math"/>
              </a:rPr>
              <a:t>−</a:t>
            </a:r>
            <a:r>
              <a:rPr lang="en-US" b="1" dirty="0" smtClean="0"/>
              <a:t>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rooted trees shown below is balanced?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are balanced, but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is not because it has leaves at levels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5734050" cy="12169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709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Bound for the Number of Leaves in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: There are at most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dirty="0" smtClean="0"/>
              <a:t> leaves in an </a:t>
            </a:r>
            <a:r>
              <a:rPr lang="en-US" i="1" dirty="0"/>
              <a:t>m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</a:t>
            </a:r>
            <a:r>
              <a:rPr lang="en-US" dirty="0" smtClean="0"/>
              <a:t>of height </a:t>
            </a:r>
            <a:r>
              <a:rPr lang="en-US" i="1" dirty="0"/>
              <a:t>h</a:t>
            </a:r>
            <a:r>
              <a:rPr lang="en-US" dirty="0" smtClean="0"/>
              <a:t>.</a:t>
            </a: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by mathematical induction on height</a:t>
            </a:r>
            <a:r>
              <a:rPr lang="en-US" b="1" dirty="0" smtClean="0"/>
              <a:t>): </a:t>
            </a:r>
          </a:p>
          <a:p>
            <a:pPr indent="0">
              <a:buNone/>
            </a:pPr>
            <a:endParaRPr lang="el-GR" i="1" dirty="0" smtClean="0"/>
          </a:p>
          <a:p>
            <a:pPr indent="0">
              <a:buNone/>
            </a:pPr>
            <a:r>
              <a:rPr lang="en-US" i="1" dirty="0" smtClean="0"/>
              <a:t>BASIS STEP</a:t>
            </a:r>
            <a:r>
              <a:rPr lang="en-US" dirty="0" smtClean="0"/>
              <a:t>: Consider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of height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 The tree consists of a root and no more than </a:t>
            </a:r>
            <a:r>
              <a:rPr lang="en-US" i="1" dirty="0" smtClean="0"/>
              <a:t>m</a:t>
            </a:r>
            <a:r>
              <a:rPr lang="en-US" dirty="0" smtClean="0"/>
              <a:t> children, all leaves. Hence, there are no more than </a:t>
            </a:r>
            <a:r>
              <a:rPr lang="en-US" i="1" dirty="0" smtClean="0"/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 leaves in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l-GR" i="1" dirty="0" smtClean="0"/>
          </a:p>
          <a:p>
            <a:pPr indent="0">
              <a:buNone/>
            </a:pPr>
            <a:r>
              <a:rPr lang="en-US" i="1" dirty="0" smtClean="0"/>
              <a:t>INDUCTIVE STEP</a:t>
            </a:r>
            <a:r>
              <a:rPr lang="en-US" dirty="0" smtClean="0"/>
              <a:t>: Assume the result is true for all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of height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dirty="0" smtClean="0"/>
              <a:t>. Let </a:t>
            </a:r>
            <a:r>
              <a:rPr lang="en-US" i="1" dirty="0" smtClean="0"/>
              <a:t>T</a:t>
            </a:r>
            <a:r>
              <a:rPr lang="en-US" dirty="0" smtClean="0"/>
              <a:t> be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. The leaves of </a:t>
            </a:r>
            <a:r>
              <a:rPr lang="en-US" i="1" dirty="0" smtClean="0"/>
              <a:t>T </a:t>
            </a:r>
            <a:r>
              <a:rPr lang="en-US" dirty="0" smtClean="0"/>
              <a:t>are the leaves of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T</a:t>
            </a:r>
            <a:r>
              <a:rPr lang="en-US" dirty="0" smtClean="0"/>
              <a:t> we get when we delete the edges from the root to each of the vertices of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Each of these </a:t>
            </a:r>
            <a:r>
              <a:rPr lang="en-US" dirty="0" err="1" smtClean="0"/>
              <a:t>subtrees</a:t>
            </a:r>
            <a:r>
              <a:rPr lang="en-US" dirty="0" smtClean="0"/>
              <a:t> has height </a:t>
            </a:r>
            <a:r>
              <a:rPr lang="en-US" dirty="0"/>
              <a:t>≤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i="1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By the inductive hypothesis, each of these </a:t>
            </a:r>
            <a:r>
              <a:rPr lang="en-US" dirty="0" err="1" smtClean="0"/>
              <a:t>subtrees</a:t>
            </a:r>
            <a:r>
              <a:rPr lang="en-US" dirty="0" smtClean="0"/>
              <a:t> has at most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i="1" baseline="30000" dirty="0" smtClean="0">
                <a:latin typeface="Cambria Math"/>
                <a:ea typeface="Cambria Math"/>
              </a:rPr>
              <a:t>−</a:t>
            </a:r>
            <a:r>
              <a:rPr lang="en-US" baseline="30000" dirty="0" smtClean="0"/>
              <a:t> 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leaves. Since there are at most </a:t>
            </a:r>
            <a:r>
              <a:rPr lang="en-US" i="1" dirty="0" smtClean="0"/>
              <a:t>m</a:t>
            </a:r>
            <a:r>
              <a:rPr lang="en-US" dirty="0" smtClean="0"/>
              <a:t> such </a:t>
            </a:r>
            <a:r>
              <a:rPr lang="en-US" dirty="0" err="1" smtClean="0"/>
              <a:t>subtees</a:t>
            </a:r>
            <a:r>
              <a:rPr lang="en-US" dirty="0" smtClean="0"/>
              <a:t>, there are at most </a:t>
            </a:r>
            <a:r>
              <a:rPr lang="en-US" i="1" dirty="0" smtClean="0"/>
              <a:t>m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i="1" baseline="30000" dirty="0">
                <a:latin typeface="Cambria Math"/>
                <a:ea typeface="Cambria Math"/>
              </a:rPr>
              <a:t>−</a:t>
            </a:r>
            <a:r>
              <a:rPr lang="en-US" baseline="30000" dirty="0"/>
              <a:t> 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dirty="0" smtClean="0"/>
              <a:t> leaves in the tree.  </a:t>
            </a:r>
          </a:p>
          <a:p>
            <a:pPr indent="0">
              <a:buNone/>
            </a:pPr>
            <a:endParaRPr lang="en-US" baseline="30000" dirty="0"/>
          </a:p>
          <a:p>
            <a:pPr indent="0">
              <a:buNone/>
            </a:pPr>
            <a:r>
              <a:rPr lang="en-US" b="1" dirty="0" smtClean="0"/>
              <a:t>Corollary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 If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has </a:t>
            </a:r>
            <a:r>
              <a:rPr lang="en-US" i="1" dirty="0" smtClean="0"/>
              <a:t>l</a:t>
            </a:r>
            <a:r>
              <a:rPr lang="en-US" dirty="0" smtClean="0"/>
              <a:t> leaves, then  </a:t>
            </a:r>
            <a:r>
              <a:rPr lang="en-US" i="1" dirty="0" smtClean="0"/>
              <a:t>h</a:t>
            </a:r>
            <a:r>
              <a:rPr lang="en-US" dirty="0" smtClean="0"/>
              <a:t> ≥ </a:t>
            </a:r>
            <a:r>
              <a:rPr lang="en-US" dirty="0" smtClean="0">
                <a:latin typeface="Cambria Math"/>
                <a:ea typeface="Cambria Math"/>
              </a:rPr>
              <a:t>⌈</a:t>
            </a:r>
            <a:r>
              <a:rPr lang="en-US" dirty="0" err="1" smtClean="0">
                <a:ea typeface="Cambria Math"/>
              </a:rPr>
              <a:t>log</a:t>
            </a:r>
            <a:r>
              <a:rPr lang="en-US" i="1" baseline="-25000" dirty="0" err="1" smtClean="0">
                <a:ea typeface="Cambria Math"/>
              </a:rPr>
              <a:t>m</a:t>
            </a:r>
            <a:r>
              <a:rPr lang="en-US" i="1" baseline="-25000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⌉. </a:t>
            </a:r>
            <a:r>
              <a:rPr lang="en-US" dirty="0" smtClean="0">
                <a:ea typeface="Cambria Math"/>
              </a:rPr>
              <a:t>If the </a:t>
            </a:r>
            <a:r>
              <a:rPr lang="en-US" i="1" dirty="0" smtClean="0">
                <a:ea typeface="Cambria Math"/>
              </a:rPr>
              <a:t>m</a:t>
            </a:r>
            <a:r>
              <a:rPr lang="en-US" dirty="0" smtClean="0">
                <a:ea typeface="Cambria Math"/>
              </a:rPr>
              <a:t>-</a:t>
            </a:r>
            <a:r>
              <a:rPr lang="en-US" dirty="0" err="1" smtClean="0">
                <a:ea typeface="Cambria Math"/>
              </a:rPr>
              <a:t>ary</a:t>
            </a:r>
            <a:r>
              <a:rPr lang="en-US" dirty="0" smtClean="0">
                <a:ea typeface="Cambria Math"/>
              </a:rPr>
              <a:t> tree is full and balanced, then </a:t>
            </a:r>
            <a:r>
              <a:rPr lang="en-US" i="1" dirty="0" smtClean="0">
                <a:ea typeface="Cambria Math"/>
              </a:rPr>
              <a:t>h</a:t>
            </a:r>
            <a:r>
              <a:rPr lang="en-US" dirty="0" smtClean="0">
                <a:ea typeface="Cambria Math"/>
              </a:rPr>
              <a:t> = </a:t>
            </a:r>
            <a:r>
              <a:rPr lang="en-US" sz="2500" dirty="0">
                <a:solidFill>
                  <a:prstClr val="black"/>
                </a:solidFill>
                <a:latin typeface="Cambria Math"/>
                <a:ea typeface="Cambria Math"/>
              </a:rPr>
              <a:t>⌈</a:t>
            </a:r>
            <a:r>
              <a:rPr lang="en-US" sz="2500" dirty="0" err="1">
                <a:solidFill>
                  <a:prstClr val="black"/>
                </a:solidFill>
                <a:ea typeface="Cambria Math"/>
              </a:rPr>
              <a:t>log</a:t>
            </a:r>
            <a:r>
              <a:rPr lang="en-US" sz="2500" i="1" baseline="-25000" dirty="0" err="1">
                <a:solidFill>
                  <a:prstClr val="black"/>
                </a:solidFill>
                <a:ea typeface="Cambria Math"/>
              </a:rPr>
              <a:t>m</a:t>
            </a:r>
            <a:r>
              <a:rPr lang="en-US" sz="2500" i="1" baseline="-25000" dirty="0">
                <a:solidFill>
                  <a:prstClr val="black"/>
                </a:solidFill>
                <a:ea typeface="Cambria Math"/>
              </a:rPr>
              <a:t> </a:t>
            </a:r>
            <a:r>
              <a:rPr lang="en-US" sz="2500" i="1" dirty="0">
                <a:solidFill>
                  <a:prstClr val="black"/>
                </a:solidFill>
                <a:ea typeface="Cambria Math"/>
              </a:rPr>
              <a:t>l</a:t>
            </a:r>
            <a:r>
              <a:rPr lang="en-US" sz="2500" dirty="0">
                <a:solidFill>
                  <a:prstClr val="black"/>
                </a:solidFill>
                <a:latin typeface="Cambria Math"/>
                <a:ea typeface="Cambria Math"/>
              </a:rPr>
              <a:t>⌉. </a:t>
            </a:r>
            <a:r>
              <a:rPr lang="en-US" sz="2500" dirty="0" smtClean="0">
                <a:solidFill>
                  <a:prstClr val="black"/>
                </a:solidFill>
                <a:latin typeface="Cambria Math"/>
                <a:ea typeface="Cambria Math"/>
              </a:rPr>
              <a:t> (</a:t>
            </a:r>
            <a:r>
              <a:rPr lang="en-US" sz="2500" i="1" dirty="0" smtClean="0">
                <a:solidFill>
                  <a:prstClr val="black"/>
                </a:solidFill>
                <a:latin typeface="Cambria Math"/>
                <a:ea typeface="Cambria Math"/>
              </a:rPr>
              <a:t>see text for the proof</a:t>
            </a:r>
            <a:r>
              <a:rPr lang="en-US" sz="2500" dirty="0" smtClean="0">
                <a:solidFill>
                  <a:prstClr val="black"/>
                </a:solidFill>
                <a:latin typeface="Cambria Math"/>
                <a:ea typeface="Cambria Math"/>
              </a:rPr>
              <a:t>)</a:t>
            </a: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aseline="30000" dirty="0"/>
          </a:p>
        </p:txBody>
      </p:sp>
      <p:sp>
        <p:nvSpPr>
          <p:cNvPr id="5" name="Isosceles Triangle 4"/>
          <p:cNvSpPr/>
          <p:nvPr/>
        </p:nvSpPr>
        <p:spPr>
          <a:xfrm rot="5400000" flipV="1">
            <a:off x="7976154" y="5403574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260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 προηγούμενη διαφάνεια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6" y="1905000"/>
            <a:ext cx="8827514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 Traversal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Διαπέραση</a:t>
            </a:r>
            <a:r>
              <a:rPr lang="el-GR" dirty="0" smtClean="0"/>
              <a:t> δέντρων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Address Systems (</a:t>
            </a:r>
            <a:r>
              <a:rPr lang="en-US" i="1" dirty="0"/>
              <a:t>not currently included in overheads</a:t>
            </a:r>
            <a:r>
              <a:rPr lang="en-US" dirty="0" smtClean="0"/>
              <a:t>)</a:t>
            </a:r>
            <a:r>
              <a:rPr lang="el-GR" dirty="0" smtClean="0"/>
              <a:t> – συστήματα καθολικών διευθύνσεων</a:t>
            </a:r>
            <a:endParaRPr lang="en-US" dirty="0"/>
          </a:p>
          <a:p>
            <a:r>
              <a:rPr lang="en-US" dirty="0" smtClean="0"/>
              <a:t>Traversal Algorithms</a:t>
            </a:r>
            <a:r>
              <a:rPr lang="el-GR" dirty="0" smtClean="0"/>
              <a:t> – αλγόριθμοι </a:t>
            </a:r>
            <a:r>
              <a:rPr lang="el-GR" dirty="0" err="1" smtClean="0"/>
              <a:t>διαπέρασης</a:t>
            </a:r>
            <a:r>
              <a:rPr lang="el-GR" dirty="0" smtClean="0"/>
              <a:t>	</a:t>
            </a:r>
            <a:endParaRPr lang="en-US" dirty="0" smtClean="0"/>
          </a:p>
          <a:p>
            <a:r>
              <a:rPr lang="en-US" dirty="0" smtClean="0"/>
              <a:t>Infix, Prefix, and Postfix Notation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 for systematically visiting every vertex of an ordered tree are called </a:t>
            </a:r>
            <a:r>
              <a:rPr lang="en-US" i="1" dirty="0" smtClean="0"/>
              <a:t>traversals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three most commonly used </a:t>
            </a:r>
            <a:r>
              <a:rPr lang="en-US" i="1" dirty="0" smtClean="0"/>
              <a:t>traversals</a:t>
            </a:r>
            <a:r>
              <a:rPr lang="en-US" dirty="0" smtClean="0"/>
              <a:t> are </a:t>
            </a:r>
            <a:r>
              <a:rPr lang="en-US" i="1" dirty="0" smtClean="0"/>
              <a:t>preorder</a:t>
            </a:r>
            <a:r>
              <a:rPr lang="en-US" dirty="0" smtClean="0"/>
              <a:t> </a:t>
            </a:r>
            <a:r>
              <a:rPr lang="en-US" i="1" dirty="0" smtClean="0"/>
              <a:t>traversal</a:t>
            </a:r>
            <a:r>
              <a:rPr lang="en-US" dirty="0" smtClean="0"/>
              <a:t>, </a:t>
            </a:r>
            <a:r>
              <a:rPr lang="en-US" i="1" dirty="0" err="1" smtClean="0"/>
              <a:t>inorder</a:t>
            </a:r>
            <a:r>
              <a:rPr lang="en-US" i="1" dirty="0" smtClean="0"/>
              <a:t> traversal</a:t>
            </a:r>
            <a:r>
              <a:rPr lang="en-US" dirty="0" smtClean="0"/>
              <a:t>, and </a:t>
            </a:r>
            <a:r>
              <a:rPr lang="en-US" i="1" dirty="0" err="1" smtClean="0"/>
              <a:t>postorder</a:t>
            </a:r>
            <a:r>
              <a:rPr lang="en-US" i="1" dirty="0" smtClean="0"/>
              <a:t> traversal</a:t>
            </a:r>
            <a:r>
              <a:rPr lang="en-US" dirty="0" smtClean="0"/>
              <a:t>. 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err="1" smtClean="0"/>
              <a:t>Προδιάταξη</a:t>
            </a:r>
            <a:r>
              <a:rPr lang="el-GR" b="1" dirty="0" smtClean="0"/>
              <a:t>, </a:t>
            </a:r>
            <a:r>
              <a:rPr lang="el-GR" b="1" dirty="0" err="1" smtClean="0"/>
              <a:t>εσωδιάταξη</a:t>
            </a:r>
            <a:r>
              <a:rPr lang="el-GR" b="1" dirty="0" smtClean="0"/>
              <a:t>, </a:t>
            </a:r>
            <a:r>
              <a:rPr lang="el-GR" b="1" dirty="0" err="1" smtClean="0"/>
              <a:t>μεταδιάταξη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99439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Preorder Traversal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err="1" smtClean="0"/>
              <a:t>Προδιάταξη</a:t>
            </a:r>
            <a:r>
              <a:rPr lang="el-GR" dirty="0" smtClean="0"/>
              <a:t> - για διατεταγμένα δέντρα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b="1" i="1" u="sng" dirty="0" smtClean="0"/>
              <a:t>preorder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preorder traversal  begins by visiting </a:t>
            </a:r>
            <a:r>
              <a:rPr lang="en-US" i="1" dirty="0" smtClean="0"/>
              <a:t>r</a:t>
            </a:r>
            <a:r>
              <a:rPr lang="en-US" dirty="0" smtClean="0"/>
              <a:t>, and continues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preorder, then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preorder, and so on, until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preorder.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2500122" cy="1670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00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Preorder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dirty="0" smtClean="0"/>
              <a:t>Traversal (</a:t>
            </a:r>
            <a:r>
              <a:rPr lang="en-US" sz="4000" i="1" dirty="0" smtClean="0"/>
              <a:t>continued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114800" cy="6905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0"/>
            <a:ext cx="4572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smtClean="0"/>
              <a:t>preorder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dirty="0"/>
              <a:t>l</a:t>
            </a:r>
            <a:r>
              <a:rPr lang="en-US" dirty="0" smtClean="0"/>
              <a:t>ist</a:t>
            </a:r>
            <a:r>
              <a:rPr lang="en-US" i="1" dirty="0" smtClean="0"/>
              <a:t> r</a:t>
            </a:r>
          </a:p>
          <a:p>
            <a:r>
              <a:rPr lang="en-US" b="1" dirty="0"/>
              <a:t>f</a:t>
            </a:r>
            <a:r>
              <a:rPr lang="en-US" b="1" dirty="0" smtClean="0"/>
              <a:t>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preorder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86400"/>
            <a:ext cx="327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Πρώτα ρίζα</a:t>
            </a:r>
          </a:p>
          <a:p>
            <a:r>
              <a:rPr lang="el-GR" dirty="0" err="1" smtClean="0"/>
              <a:t>Υποδέντρα</a:t>
            </a:r>
            <a:r>
              <a:rPr lang="el-GR" dirty="0" smtClean="0"/>
              <a:t> αριστερά προς δεξιά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6781800" y="914400"/>
            <a:ext cx="2057400" cy="99060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69383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Inorder</a:t>
            </a:r>
            <a:r>
              <a:rPr lang="en-US" dirty="0" smtClean="0"/>
              <a:t>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b="1" i="1" u="sng" dirty="0" err="1" smtClean="0"/>
              <a:t>inorder</a:t>
            </a:r>
            <a:r>
              <a:rPr lang="en-US" b="1" i="1" u="sng" dirty="0" smtClean="0"/>
              <a:t>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</a:t>
            </a:r>
            <a:r>
              <a:rPr lang="en-US" dirty="0" err="1" smtClean="0"/>
              <a:t>inorder</a:t>
            </a:r>
            <a:r>
              <a:rPr lang="en-US" dirty="0" smtClean="0"/>
              <a:t> traversal  begins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</a:t>
            </a:r>
            <a:r>
              <a:rPr lang="en-US" dirty="0" err="1" smtClean="0"/>
              <a:t>inorder</a:t>
            </a:r>
            <a:r>
              <a:rPr lang="en-US" dirty="0" smtClean="0"/>
              <a:t>, then </a:t>
            </a:r>
            <a:r>
              <a:rPr lang="en-US" dirty="0"/>
              <a:t>visiting </a:t>
            </a:r>
            <a:r>
              <a:rPr lang="en-US" i="1" dirty="0"/>
              <a:t>r</a:t>
            </a:r>
            <a:r>
              <a:rPr lang="en-US" dirty="0"/>
              <a:t>, and continues by </a:t>
            </a:r>
            <a:r>
              <a:rPr lang="en-US" dirty="0" smtClean="0"/>
              <a:t>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</a:t>
            </a:r>
            <a:r>
              <a:rPr lang="en-US" dirty="0" err="1" smtClean="0"/>
              <a:t>inorder</a:t>
            </a:r>
            <a:r>
              <a:rPr lang="en-US" dirty="0" smtClean="0"/>
              <a:t>, and so on, until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</a:t>
            </a:r>
            <a:r>
              <a:rPr lang="en-US" dirty="0" err="1" smtClean="0"/>
              <a:t>inorder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53000"/>
            <a:ext cx="2680716" cy="15872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8191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Inorder</a:t>
            </a:r>
            <a:r>
              <a:rPr lang="en-US" sz="4000" dirty="0" smtClean="0"/>
              <a:t> Traversal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continued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3962400" cy="6631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47244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err="1" smtClean="0"/>
              <a:t>inorder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b="1" dirty="0"/>
              <a:t>i</a:t>
            </a:r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is a leaf </a:t>
            </a:r>
            <a:r>
              <a:rPr lang="en-US" b="1" dirty="0" smtClean="0"/>
              <a:t>then</a:t>
            </a:r>
            <a:r>
              <a:rPr lang="en-US" dirty="0" smtClean="0"/>
              <a:t> list</a:t>
            </a:r>
            <a:r>
              <a:rPr lang="en-US" i="1" dirty="0" smtClean="0"/>
              <a:t> r</a:t>
            </a:r>
          </a:p>
          <a:p>
            <a:r>
              <a:rPr lang="en-US" b="1" dirty="0"/>
              <a:t>e</a:t>
            </a:r>
            <a:r>
              <a:rPr lang="en-US" b="1" dirty="0" smtClean="0"/>
              <a:t>lse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i="1" dirty="0" smtClean="0"/>
              <a:t>l</a:t>
            </a:r>
            <a:r>
              <a:rPr lang="en-US" b="1" dirty="0" smtClean="0"/>
              <a:t> </a:t>
            </a:r>
            <a:r>
              <a:rPr lang="en-US" dirty="0" smtClean="0"/>
              <a:t>:= first child of </a:t>
            </a:r>
            <a:r>
              <a:rPr lang="en-US" i="1" dirty="0" smtClean="0"/>
              <a:t>r</a:t>
            </a:r>
            <a:r>
              <a:rPr lang="en-US" dirty="0" smtClean="0"/>
              <a:t> from left to right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T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l</a:t>
            </a:r>
            <a:r>
              <a:rPr lang="en-US" dirty="0" smtClean="0"/>
              <a:t> as its root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err="1" smtClean="0"/>
              <a:t>inorder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))</a:t>
            </a:r>
          </a:p>
          <a:p>
            <a:r>
              <a:rPr lang="en-US" dirty="0"/>
              <a:t> </a:t>
            </a:r>
            <a:r>
              <a:rPr lang="en-US" dirty="0" smtClean="0"/>
              <a:t>   list(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    for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i="1" dirty="0" err="1" smtClean="0"/>
              <a:t>inorder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914400"/>
            <a:ext cx="2057400" cy="99060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4154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Αριστερό παιδί</a:t>
            </a:r>
          </a:p>
          <a:p>
            <a:r>
              <a:rPr lang="el-GR" dirty="0" smtClean="0"/>
              <a:t>Ρίζα</a:t>
            </a:r>
          </a:p>
          <a:p>
            <a:r>
              <a:rPr lang="el-GR" dirty="0" smtClean="0"/>
              <a:t>Όλα τα άλλα παιδιά αριστερά προς δεξιά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203497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Postorder</a:t>
            </a:r>
            <a:r>
              <a:rPr lang="en-US" dirty="0" smtClean="0"/>
              <a:t>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b="1" i="1" dirty="0" err="1" smtClean="0"/>
              <a:t>postorder</a:t>
            </a:r>
            <a:r>
              <a:rPr lang="en-US" b="1" i="1" dirty="0" smtClean="0"/>
              <a:t>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</a:t>
            </a:r>
            <a:r>
              <a:rPr lang="en-US" dirty="0" err="1" smtClean="0"/>
              <a:t>postorder</a:t>
            </a:r>
            <a:r>
              <a:rPr lang="en-US" dirty="0" smtClean="0"/>
              <a:t> traversal  begins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</a:t>
            </a:r>
            <a:r>
              <a:rPr lang="en-US" dirty="0" err="1" smtClean="0"/>
              <a:t>postorder</a:t>
            </a:r>
            <a:r>
              <a:rPr lang="en-US" dirty="0" smtClean="0"/>
              <a:t>, then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</a:t>
            </a:r>
            <a:r>
              <a:rPr lang="en-US" dirty="0" err="1" smtClean="0"/>
              <a:t>postorder</a:t>
            </a:r>
            <a:r>
              <a:rPr lang="en-US" dirty="0" smtClean="0"/>
              <a:t>, and so on, after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</a:t>
            </a:r>
            <a:r>
              <a:rPr lang="en-US" dirty="0" err="1" smtClean="0"/>
              <a:t>postorder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 is visited.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99076"/>
            <a:ext cx="2673858" cy="1673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85136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Postorder</a:t>
            </a:r>
            <a:r>
              <a:rPr lang="en-US" sz="4000" dirty="0" smtClean="0"/>
              <a:t> Traversal  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n-US" sz="4000" dirty="0" smtClean="0"/>
              <a:t>(</a:t>
            </a:r>
            <a:r>
              <a:rPr lang="en-US" sz="4000" i="1" dirty="0" smtClean="0"/>
              <a:t>continued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0"/>
            <a:ext cx="3962400" cy="6709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49530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err="1" smtClean="0"/>
              <a:t>postordered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postorder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r>
              <a:rPr lang="en-US" dirty="0"/>
              <a:t>list</a:t>
            </a:r>
            <a:r>
              <a:rPr lang="en-US" i="1" dirty="0"/>
              <a:t> r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914400"/>
            <a:ext cx="2057400" cy="990600"/>
          </a:xfrm>
          <a:prstGeom prst="rect">
            <a:avLst/>
          </a:prstGeom>
          <a:solidFill>
            <a:srgbClr val="FFFF00">
              <a:alpha val="2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81000" y="5715000"/>
            <a:ext cx="446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Πρώτα τα </a:t>
            </a:r>
            <a:r>
              <a:rPr lang="el-GR" dirty="0" err="1" smtClean="0"/>
              <a:t>υποδέντρα</a:t>
            </a:r>
            <a:r>
              <a:rPr lang="el-GR" dirty="0" smtClean="0"/>
              <a:t>  </a:t>
            </a:r>
            <a:r>
              <a:rPr lang="el-GR" dirty="0" err="1" smtClean="0"/>
              <a:t>αριστρερά</a:t>
            </a:r>
            <a:r>
              <a:rPr lang="el-GR" dirty="0" smtClean="0"/>
              <a:t> προς δεξιά</a:t>
            </a:r>
          </a:p>
          <a:p>
            <a:r>
              <a:rPr lang="el-GR" dirty="0" smtClean="0"/>
              <a:t>Μετά τη ρίζα 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12020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Expression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US" dirty="0" smtClean="0"/>
              <a:t>Complex expressions can be represented using ordered rooted trees.</a:t>
            </a:r>
          </a:p>
          <a:p>
            <a:r>
              <a:rPr lang="en-US" dirty="0" smtClean="0"/>
              <a:t>Consider the expression ((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 + ((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binary tree for the expression can be built from the bottom up, as is illustrated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8382000" cy="34438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3968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Infix Notation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Ενθεματική</a:t>
            </a:r>
            <a:r>
              <a:rPr lang="el-GR" dirty="0" smtClean="0"/>
              <a:t> μορφή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inorder</a:t>
            </a:r>
            <a:r>
              <a:rPr lang="en-US" dirty="0" smtClean="0"/>
              <a:t> traversal of the tree representing an expression produces the original expression when parentheses are included except for unary operations, which now immediately follow their operands. </a:t>
            </a:r>
          </a:p>
          <a:p>
            <a:r>
              <a:rPr lang="en-US" dirty="0" smtClean="0"/>
              <a:t>We illustrate why parentheses are needed with an example that displays three trees all yield the same infix representation.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674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9" y="2209800"/>
            <a:ext cx="8868181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785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</a:t>
            </a:r>
            <a:r>
              <a:rPr lang="en-US" dirty="0" err="1" smtClean="0"/>
              <a:t>x+y</a:t>
            </a:r>
            <a:r>
              <a:rPr lang="en-US" dirty="0" smtClean="0"/>
              <a:t>)/(x+3)			(x+(y/x))+3		(x+(y/(x+3))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we traverse the rooted tree representation of an expression in preorder, we obtain the </a:t>
            </a:r>
            <a:r>
              <a:rPr lang="en-US" i="1" dirty="0" smtClean="0"/>
              <a:t>prefix</a:t>
            </a:r>
            <a:r>
              <a:rPr lang="en-US" dirty="0" smtClean="0"/>
              <a:t> form of the expression.   Expressions in prefix form are said to be in </a:t>
            </a:r>
            <a:r>
              <a:rPr lang="en-US" i="1" dirty="0" smtClean="0"/>
              <a:t>Polish notation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named </a:t>
            </a:r>
            <a:r>
              <a:rPr lang="en-US" dirty="0"/>
              <a:t>after the Polish logician Jan </a:t>
            </a:r>
            <a:r>
              <a:rPr lang="en-US" dirty="0" err="1">
                <a:latin typeface="Cambria Math"/>
                <a:ea typeface="Cambria Math"/>
              </a:rPr>
              <a:t>Ł</a:t>
            </a:r>
            <a:r>
              <a:rPr lang="en-US" dirty="0" err="1"/>
              <a:t>ukasiewicz</a:t>
            </a:r>
            <a:r>
              <a:rPr lang="en-US" dirty="0"/>
              <a:t>.</a:t>
            </a:r>
          </a:p>
          <a:p>
            <a:r>
              <a:rPr lang="en-US" dirty="0" smtClean="0"/>
              <a:t>Operators precede their operands in the prefix form of an expression. Parentheses are not needed as the representation is unambiguous.</a:t>
            </a:r>
          </a:p>
          <a:p>
            <a:r>
              <a:rPr lang="en-US" dirty="0" smtClean="0"/>
              <a:t>The prefix form of ((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↑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 + ((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)/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is + </a:t>
            </a:r>
            <a:r>
              <a:rPr lang="en-US" dirty="0" smtClean="0">
                <a:latin typeface="Cambria Math"/>
                <a:ea typeface="Cambria Math"/>
              </a:rPr>
              <a:t>↑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x 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/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/>
              <a:t>x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4 3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Prefix expressions are evaluated by working from right to left. When we encounter an operator, we perform the corresponding operation with the two operations to the right.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95600"/>
            <a:ext cx="2228850" cy="237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524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We show the steps used to evaluate a particular prefix expression: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892302" cy="103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3810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</a:t>
            </a:r>
            <a:r>
              <a:rPr lang="en-US" dirty="0" err="1" smtClean="0">
                <a:latin typeface="Cambria Math"/>
                <a:ea typeface="Cambria Math"/>
              </a:rPr>
              <a:t>Ł</a:t>
            </a:r>
            <a:r>
              <a:rPr lang="en-US" dirty="0" err="1" smtClean="0"/>
              <a:t>ukasiewicz</a:t>
            </a:r>
            <a:r>
              <a:rPr lang="en-US" dirty="0" smtClean="0"/>
              <a:t>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1878-1956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1011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5943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obtain the </a:t>
            </a:r>
            <a:r>
              <a:rPr lang="en-US" i="1" dirty="0" smtClean="0"/>
              <a:t>postfix form </a:t>
            </a:r>
            <a:r>
              <a:rPr lang="en-US" dirty="0" smtClean="0"/>
              <a:t>of an expression by traversing its binary trees in </a:t>
            </a:r>
            <a:r>
              <a:rPr lang="en-US" dirty="0" err="1" smtClean="0"/>
              <a:t>postorder</a:t>
            </a:r>
            <a:r>
              <a:rPr lang="en-US" dirty="0" smtClean="0"/>
              <a:t>. Expressions written in postfix form are said to be in </a:t>
            </a:r>
            <a:r>
              <a:rPr lang="en-US" i="1" dirty="0" smtClean="0"/>
              <a:t>reverse </a:t>
            </a:r>
            <a:r>
              <a:rPr lang="en-US" i="1" dirty="0"/>
              <a:t>P</a:t>
            </a:r>
            <a:r>
              <a:rPr lang="en-US" i="1" dirty="0" smtClean="0"/>
              <a:t>olish notation. </a:t>
            </a:r>
          </a:p>
          <a:p>
            <a:r>
              <a:rPr lang="en-US" dirty="0" smtClean="0"/>
              <a:t>Parentheses are not needed as the postfix form is unambiguous. </a:t>
            </a:r>
          </a:p>
          <a:p>
            <a:r>
              <a:rPr lang="en-US" i="1" dirty="0"/>
              <a:t>x y </a:t>
            </a:r>
            <a:r>
              <a:rPr lang="en-US" dirty="0"/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/>
                <a:ea typeface="Cambria Math"/>
              </a:rPr>
              <a:t>↑ </a:t>
            </a:r>
            <a:r>
              <a:rPr lang="en-US" i="1" dirty="0"/>
              <a:t>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/>
                <a:ea typeface="Cambria Math"/>
              </a:rPr>
              <a:t> 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/>
              <a:t> </a:t>
            </a:r>
            <a:r>
              <a:rPr lang="en-US" dirty="0" smtClean="0"/>
              <a:t>is the  postfix                              form of ((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 + ((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binary operator follows its two operands. So, to evaluate an expression one works from left to right, carrying out an operation represented by an operator on its preceding operands.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2229612" cy="237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06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We show the steps used to evaluate a particular postfix expression.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55875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Trees</a:t>
            </a:r>
          </a:p>
          <a:p>
            <a:r>
              <a:rPr lang="en-US" dirty="0" smtClean="0"/>
              <a:t>Rooted Trees</a:t>
            </a:r>
          </a:p>
          <a:p>
            <a:r>
              <a:rPr lang="en-US" dirty="0" smtClean="0"/>
              <a:t>Trees as Models</a:t>
            </a:r>
          </a:p>
          <a:p>
            <a:r>
              <a:rPr lang="en-US" dirty="0" smtClean="0"/>
              <a:t>Properties of Trees</a:t>
            </a:r>
          </a:p>
        </p:txBody>
      </p:sp>
    </p:spTree>
    <p:extLst>
      <p:ext uri="{BB962C8B-B14F-4D97-AF65-F5344CB8AC3E}">
        <p14:creationId xmlns="" xmlns:p14="http://schemas.microsoft.com/office/powerpoint/2010/main" val="13958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Spanning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Spanning Trees</a:t>
            </a:r>
          </a:p>
          <a:p>
            <a:r>
              <a:rPr lang="en-US" dirty="0" smtClean="0"/>
              <a:t>Depth-First Search</a:t>
            </a:r>
          </a:p>
          <a:p>
            <a:r>
              <a:rPr lang="en-US" dirty="0" smtClean="0"/>
              <a:t>Breadth-First Search</a:t>
            </a:r>
          </a:p>
          <a:p>
            <a:r>
              <a:rPr lang="en-US" dirty="0" smtClean="0"/>
              <a:t>Backtracking Applications (</a:t>
            </a:r>
            <a:r>
              <a:rPr lang="en-US" i="1" dirty="0"/>
              <a:t>not currently included in overheads</a:t>
            </a:r>
            <a:r>
              <a:rPr lang="en-US" dirty="0"/>
              <a:t>)</a:t>
            </a:r>
          </a:p>
          <a:p>
            <a:r>
              <a:rPr lang="en-US" dirty="0" smtClean="0"/>
              <a:t> Depth-First Search in Directed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Spanning Trees</a:t>
            </a:r>
            <a:br>
              <a:rPr lang="en-US" dirty="0" smtClean="0"/>
            </a:br>
            <a:r>
              <a:rPr lang="el-GR" dirty="0" smtClean="0"/>
              <a:t>Επικαλύπτον δέντρο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G</a:t>
            </a:r>
            <a:r>
              <a:rPr lang="en-US" dirty="0" smtClean="0"/>
              <a:t> be a simple graph. A </a:t>
            </a:r>
            <a:r>
              <a:rPr lang="en-US" b="1" dirty="0" smtClean="0"/>
              <a:t>spanning tree of </a:t>
            </a:r>
            <a:r>
              <a:rPr lang="en-US" b="1" i="1" dirty="0" smtClean="0"/>
              <a:t>G</a:t>
            </a:r>
            <a:r>
              <a:rPr lang="en-US" b="1" dirty="0" smtClean="0"/>
              <a:t> is a </a:t>
            </a:r>
            <a:r>
              <a:rPr lang="en-US" b="1" dirty="0" err="1" smtClean="0"/>
              <a:t>subgraph</a:t>
            </a:r>
            <a:r>
              <a:rPr lang="en-US" b="1" dirty="0" smtClean="0"/>
              <a:t> of </a:t>
            </a:r>
            <a:r>
              <a:rPr lang="en-US" b="1" i="1" dirty="0" smtClean="0"/>
              <a:t>G</a:t>
            </a:r>
            <a:r>
              <a:rPr lang="en-US" b="1" dirty="0" smtClean="0"/>
              <a:t> that is a tree containing every vertex of </a:t>
            </a:r>
            <a:r>
              <a:rPr lang="en-US" b="1" i="1" dirty="0" smtClean="0"/>
              <a:t>G</a:t>
            </a:r>
            <a:r>
              <a:rPr lang="en-US" b="1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Find the spanning tree of this                                             simple graph: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is connected, but is not a tree because it contains simple circuits. Remove the edge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}. Now one simple circuit is gone, but the remaining </a:t>
            </a:r>
            <a:r>
              <a:rPr lang="en-US" dirty="0" err="1" smtClean="0"/>
              <a:t>subgraph</a:t>
            </a:r>
            <a:r>
              <a:rPr lang="en-US" dirty="0" smtClean="0"/>
              <a:t> still has a simple circuit. Remove the edge {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} and then the edge {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} to produce a simple graph with no simple circuits. It is a spanning tree, because it contains every vertex of the original graph.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2200"/>
            <a:ext cx="1365504" cy="838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05" y="4953000"/>
            <a:ext cx="46339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98581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Για να βρούμε το επικαλύπτον δέντρο </a:t>
            </a:r>
            <a:br>
              <a:rPr lang="el-GR" sz="4000" dirty="0" smtClean="0"/>
            </a:br>
            <a:r>
              <a:rPr lang="el-GR" sz="4000" dirty="0" smtClean="0"/>
              <a:t>Αφαιρούμε ακμές που δημιουργούν απλό κύκλωμα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276600" cy="201130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893408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Όχι - </a:t>
            </a:r>
            <a:r>
              <a:rPr lang="en-US" dirty="0" smtClean="0"/>
              <a:t>Spanning 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simple graph is connected if and only if it has a spanning tree.</a:t>
            </a:r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 smtClean="0"/>
              <a:t>: Suppose that a simple graph </a:t>
            </a:r>
            <a:r>
              <a:rPr lang="en-US" i="1" dirty="0" smtClean="0"/>
              <a:t>G</a:t>
            </a:r>
            <a:r>
              <a:rPr lang="en-US" dirty="0" smtClean="0"/>
              <a:t> has a spanning tree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i="1" dirty="0" smtClean="0"/>
              <a:t>T</a:t>
            </a:r>
            <a:r>
              <a:rPr lang="en-US" dirty="0" smtClean="0"/>
              <a:t> contains every vertex of </a:t>
            </a:r>
            <a:r>
              <a:rPr lang="en-US" i="1" dirty="0" smtClean="0"/>
              <a:t>G</a:t>
            </a:r>
            <a:r>
              <a:rPr lang="en-US" dirty="0" smtClean="0"/>
              <a:t> and there is a path in </a:t>
            </a:r>
            <a:r>
              <a:rPr lang="en-US" i="1" dirty="0" smtClean="0"/>
              <a:t>T</a:t>
            </a:r>
            <a:r>
              <a:rPr lang="en-US" dirty="0" smtClean="0"/>
              <a:t> between any two of its vertices. Because </a:t>
            </a:r>
            <a:r>
              <a:rPr lang="en-US" i="1" dirty="0" smtClean="0"/>
              <a:t>T</a:t>
            </a:r>
            <a:r>
              <a:rPr lang="en-US" dirty="0" smtClean="0"/>
              <a:t> is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, there is a path in </a:t>
            </a:r>
            <a:r>
              <a:rPr lang="en-US" i="1" dirty="0" smtClean="0"/>
              <a:t>G</a:t>
            </a:r>
            <a:r>
              <a:rPr lang="en-US" dirty="0" smtClean="0"/>
              <a:t> between any two of its vertices. Hence, </a:t>
            </a:r>
            <a:r>
              <a:rPr lang="en-US" i="1" dirty="0" smtClean="0"/>
              <a:t>G </a:t>
            </a:r>
            <a:r>
              <a:rPr lang="en-US" dirty="0" smtClean="0"/>
              <a:t>is connected. </a:t>
            </a:r>
          </a:p>
          <a:p>
            <a:pPr indent="0">
              <a:buNone/>
            </a:pPr>
            <a:r>
              <a:rPr lang="en-US" dirty="0" smtClean="0"/>
              <a:t>Now suppose that </a:t>
            </a:r>
            <a:r>
              <a:rPr lang="en-US" i="1" dirty="0" smtClean="0"/>
              <a:t>G</a:t>
            </a:r>
            <a:r>
              <a:rPr lang="en-US" dirty="0" smtClean="0"/>
              <a:t> is connected. If </a:t>
            </a:r>
            <a:r>
              <a:rPr lang="en-US" i="1" dirty="0" smtClean="0"/>
              <a:t>G</a:t>
            </a:r>
            <a:r>
              <a:rPr lang="en-US" dirty="0" smtClean="0"/>
              <a:t> is not a tree, it contains a simple circuit. Remove an edge from one of the simple circuits. The resulting </a:t>
            </a:r>
            <a:r>
              <a:rPr lang="en-US" dirty="0" err="1" smtClean="0"/>
              <a:t>subgraph</a:t>
            </a:r>
            <a:r>
              <a:rPr lang="en-US" dirty="0" smtClean="0"/>
              <a:t> is still connected because any vertices connected via a path containing the removed edge are still connected via a path with the remaining part of the simple circuit. Continue in this fashion until there are no more simple circuits. A tree is produced because the graph remains connected as edges are removed. The resulting tree is a spanning tree because it contains every vertex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0387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Depth-First Search</a:t>
            </a:r>
            <a:r>
              <a:rPr lang="el-GR" sz="4000" dirty="0" smtClean="0"/>
              <a:t/>
            </a:r>
            <a:br>
              <a:rPr lang="el-GR" sz="4000" dirty="0" smtClean="0"/>
            </a:br>
            <a:r>
              <a:rPr lang="el-GR" sz="4000" dirty="0" smtClean="0"/>
              <a:t>Αναζήτηση σε βάθος για να δημιουργήσουμε επικαλύπτον δέντρο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use </a:t>
            </a:r>
            <a:r>
              <a:rPr lang="en-US" i="1" dirty="0" smtClean="0"/>
              <a:t>depth-first search </a:t>
            </a:r>
            <a:r>
              <a:rPr lang="en-US" dirty="0" smtClean="0"/>
              <a:t>to build a spanning tree for a connected simple graph first arbitrarily choose a vertex of the graph as the root. </a:t>
            </a:r>
          </a:p>
          <a:p>
            <a:pPr lvl="1"/>
            <a:r>
              <a:rPr lang="en-US" dirty="0" smtClean="0"/>
              <a:t>Form a path starting at this vertex by successively adding vertices and edges, where each new edge is incident with the last vertex in the path and a vertex not already in the path. Continue adding vertices and edges to this path as long as possible.</a:t>
            </a:r>
          </a:p>
          <a:p>
            <a:pPr lvl="1"/>
            <a:r>
              <a:rPr lang="en-US" dirty="0" smtClean="0"/>
              <a:t>If the path goes through all vertices of the graph, the tree consisting of this path is a spanning tree.</a:t>
            </a:r>
          </a:p>
          <a:p>
            <a:pPr lvl="1"/>
            <a:r>
              <a:rPr lang="en-US" dirty="0" smtClean="0"/>
              <a:t>Otherwise, move back to the next to the last vertex in the path, and if possible, form a new path starting at this vertex and passing through vertices not already visited. If this cannot be done, move back another vertex in the path.</a:t>
            </a:r>
          </a:p>
          <a:p>
            <a:pPr lvl="1"/>
            <a:r>
              <a:rPr lang="en-US" dirty="0" smtClean="0"/>
              <a:t>Repeat this procedure until all vertices are included in the spanning tree. </a:t>
            </a:r>
          </a:p>
        </p:txBody>
      </p:sp>
    </p:spTree>
    <p:extLst>
      <p:ext uri="{BB962C8B-B14F-4D97-AF65-F5344CB8AC3E}">
        <p14:creationId xmlns="" xmlns:p14="http://schemas.microsoft.com/office/powerpoint/2010/main" val="3619158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Use depth-first search                                                                                    to find a spanning tree of this graph.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start arbitrarily with vertex </a:t>
            </a:r>
            <a:r>
              <a:rPr lang="en-US" i="1" dirty="0" smtClean="0"/>
              <a:t>f</a:t>
            </a:r>
            <a:r>
              <a:rPr lang="en-US" dirty="0" smtClean="0"/>
              <a:t>. We build a path by successively adding an edge that connects the last vertex added to the path and a vertex not already in the path, as long as this is possible. The result is a path that connects 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j</a:t>
            </a:r>
            <a:r>
              <a:rPr lang="en-US" dirty="0" smtClean="0"/>
              <a:t>. Next, we return to </a:t>
            </a:r>
            <a:r>
              <a:rPr lang="en-US" i="1" dirty="0" smtClean="0"/>
              <a:t>k</a:t>
            </a:r>
            <a:r>
              <a:rPr lang="en-US" dirty="0" smtClean="0"/>
              <a:t>, but find no new vertices to add</a:t>
            </a:r>
            <a:r>
              <a:rPr lang="en-US" dirty="0"/>
              <a:t>.</a:t>
            </a:r>
            <a:r>
              <a:rPr lang="en-US" dirty="0" smtClean="0"/>
              <a:t> So, we return to </a:t>
            </a:r>
            <a:r>
              <a:rPr lang="en-US" i="1" dirty="0" smtClean="0"/>
              <a:t>h</a:t>
            </a:r>
            <a:r>
              <a:rPr lang="en-US" dirty="0" smtClean="0"/>
              <a:t> and add the path with one edge that connects </a:t>
            </a:r>
            <a:r>
              <a:rPr lang="en-US" i="1" dirty="0" smtClean="0"/>
              <a:t>h</a:t>
            </a:r>
            <a:r>
              <a:rPr lang="en-US" dirty="0" smtClean="0"/>
              <a:t> and </a:t>
            </a:r>
            <a:r>
              <a:rPr lang="en-US" i="1" dirty="0" err="1" smtClean="0"/>
              <a:t>i</a:t>
            </a:r>
            <a:r>
              <a:rPr lang="en-US" dirty="0" smtClean="0"/>
              <a:t>. We next return to </a:t>
            </a:r>
            <a:r>
              <a:rPr lang="en-US" i="1" dirty="0" smtClean="0"/>
              <a:t>f</a:t>
            </a:r>
            <a:r>
              <a:rPr lang="en-US" dirty="0" smtClean="0"/>
              <a:t>, and add the path connecting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. Finally, we return to </a:t>
            </a:r>
            <a:r>
              <a:rPr lang="en-US" i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and add the path connecting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b.</a:t>
            </a:r>
            <a:r>
              <a:rPr lang="en-US" dirty="0" smtClean="0"/>
              <a:t> We now stop because all vertices have been added. </a:t>
            </a: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15" y="2057400"/>
            <a:ext cx="21161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60894"/>
            <a:ext cx="35115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063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first search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03310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673348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edges selected by depth-first search of a graph are called </a:t>
            </a:r>
            <a:r>
              <a:rPr lang="en-US" b="1" i="1" dirty="0" smtClean="0"/>
              <a:t>tree edges – </a:t>
            </a:r>
            <a:r>
              <a:rPr lang="el-GR" b="1" i="1" dirty="0" smtClean="0"/>
              <a:t>ακμές δέντρου</a:t>
            </a:r>
            <a:r>
              <a:rPr lang="en-US" dirty="0" smtClean="0"/>
              <a:t>. All other edges of the graph must connect a vertex to an ancestor or descendant of the vertex in the graph. These are called </a:t>
            </a:r>
            <a:r>
              <a:rPr lang="en-US" b="1" i="1" dirty="0" smtClean="0"/>
              <a:t>back edges</a:t>
            </a:r>
            <a:r>
              <a:rPr lang="el-GR" b="1" i="1" dirty="0" smtClean="0"/>
              <a:t> - </a:t>
            </a:r>
            <a:r>
              <a:rPr lang="el-GR" b="1" i="1" dirty="0" err="1" smtClean="0"/>
              <a:t>οπισθογραμμές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this figure, the tree edges are shown with heavy blue lines. The two thin black edges are back edges.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120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8133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use </a:t>
            </a:r>
            <a:r>
              <a:rPr lang="en-US" dirty="0" err="1" smtClean="0"/>
              <a:t>pseudocode</a:t>
            </a:r>
            <a:r>
              <a:rPr lang="en-US" dirty="0" smtClean="0"/>
              <a:t> to specify depth-first search. In this recursive algorithm, after adding an edge connecting  a vertex </a:t>
            </a:r>
            <a:r>
              <a:rPr lang="en-US" i="1" dirty="0" smtClean="0"/>
              <a:t>v</a:t>
            </a:r>
            <a:r>
              <a:rPr lang="en-US" dirty="0" smtClean="0"/>
              <a:t> to the vertex </a:t>
            </a:r>
            <a:r>
              <a:rPr lang="en-US" i="1" dirty="0" smtClean="0"/>
              <a:t>w</a:t>
            </a:r>
            <a:r>
              <a:rPr lang="en-US" dirty="0" smtClean="0"/>
              <a:t>, we finish exploring </a:t>
            </a:r>
            <a:r>
              <a:rPr lang="en-US" i="1" dirty="0" smtClean="0"/>
              <a:t>w</a:t>
            </a:r>
            <a:r>
              <a:rPr lang="en-US" dirty="0" smtClean="0"/>
              <a:t> before we return to </a:t>
            </a:r>
            <a:r>
              <a:rPr lang="en-US" i="1" dirty="0" smtClean="0"/>
              <a:t>v</a:t>
            </a:r>
            <a:r>
              <a:rPr lang="en-US" dirty="0" smtClean="0"/>
              <a:t> to continue exploring from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878" y="3962400"/>
            <a:ext cx="6781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</a:t>
            </a:r>
            <a:r>
              <a:rPr lang="en-US" i="1" dirty="0" smtClean="0"/>
              <a:t>DFS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: connected graph with vertices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:= tree consisting only of the vertex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/>
              <a:t>v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rocedure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vertex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or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each vertex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adjacent 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and not yet in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add vertex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edge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i="1" dirty="0" smtClean="0">
                <a:ea typeface="Cambria Math" pitchFamily="18" charset="0"/>
              </a:rPr>
              <a:t>visit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183573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229600" cy="37795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tree</a:t>
            </a:r>
            <a:r>
              <a:rPr lang="en-US" dirty="0" smtClean="0"/>
              <a:t> is a connected undirected graph with no simple circuits.</a:t>
            </a:r>
          </a:p>
          <a:p>
            <a:pPr indent="0">
              <a:buNone/>
            </a:pPr>
            <a:r>
              <a:rPr lang="el-GR" dirty="0" smtClean="0"/>
              <a:t>Συνεκτικό, μη κατευθυνόμενο, χωρίς απλά κυκλώματα</a:t>
            </a: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these                                                                                                                                      graphs are trees?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are trees</a:t>
            </a:r>
            <a:r>
              <a:rPr lang="en-US" dirty="0"/>
              <a:t> </a:t>
            </a:r>
            <a:r>
              <a:rPr lang="en-US" dirty="0" smtClean="0"/>
              <a:t>- both are connected and have no simple circuits. Because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 is a simple circuit,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is not a </a:t>
            </a:r>
            <a:r>
              <a:rPr lang="en-US" dirty="0" smtClean="0"/>
              <a:t>tree.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is not a tree because it is not connected.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/>
              <a:t>forest</a:t>
            </a:r>
            <a:r>
              <a:rPr lang="en-US" dirty="0"/>
              <a:t> is a graph that has no </a:t>
            </a:r>
            <a:endParaRPr lang="el-GR" dirty="0" smtClean="0"/>
          </a:p>
          <a:p>
            <a:pPr indent="0">
              <a:buNone/>
            </a:pPr>
            <a:r>
              <a:rPr lang="en-US" dirty="0" smtClean="0"/>
              <a:t>simple circuit</a:t>
            </a:r>
            <a:r>
              <a:rPr lang="en-US" dirty="0"/>
              <a:t>, </a:t>
            </a:r>
            <a:r>
              <a:rPr lang="en-US" dirty="0" smtClean="0"/>
              <a:t>                                                                                                   but </a:t>
            </a:r>
            <a:r>
              <a:rPr lang="en-US" dirty="0"/>
              <a:t>is not </a:t>
            </a:r>
            <a:r>
              <a:rPr lang="en-US" dirty="0" smtClean="0"/>
              <a:t>connected.</a:t>
            </a:r>
            <a:r>
              <a:rPr lang="el-G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of the connected </a:t>
            </a:r>
            <a:r>
              <a:rPr lang="en-US" dirty="0" smtClean="0"/>
              <a:t>                                                                                   components </a:t>
            </a:r>
            <a:r>
              <a:rPr lang="en-US" dirty="0"/>
              <a:t>in a forest is a </a:t>
            </a:r>
            <a:r>
              <a:rPr lang="en-US" dirty="0" smtClean="0"/>
              <a:t>tree.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0"/>
            <a:ext cx="4312537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4038600"/>
            <a:ext cx="4978777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9395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construct a spanning tree using </a:t>
            </a:r>
            <a:r>
              <a:rPr lang="en-US" i="1" dirty="0" smtClean="0"/>
              <a:t>breadth-first search</a:t>
            </a:r>
            <a:r>
              <a:rPr lang="en-US" dirty="0"/>
              <a:t>.</a:t>
            </a:r>
            <a:r>
              <a:rPr lang="en-US" dirty="0" smtClean="0"/>
              <a:t> We first arbitrarily choose a root from the vertices of the graph. </a:t>
            </a:r>
          </a:p>
          <a:p>
            <a:pPr lvl="1"/>
            <a:r>
              <a:rPr lang="en-US" dirty="0" smtClean="0"/>
              <a:t>Then we add all of the edges incident to this vertex and the other endpoint of each of these edges. We say that </a:t>
            </a:r>
            <a:r>
              <a:rPr lang="en-US" dirty="0"/>
              <a:t>t</a:t>
            </a:r>
            <a:r>
              <a:rPr lang="en-US" dirty="0" smtClean="0"/>
              <a:t>hese are the vertices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For each vertex added at the previous level, we add each edge incident to this vertex, as long as it does not produce a simple circuit. The new vertices we find are the vertices at the next level.</a:t>
            </a:r>
          </a:p>
          <a:p>
            <a:pPr lvl="1"/>
            <a:r>
              <a:rPr lang="en-US" dirty="0" smtClean="0"/>
              <a:t>We continue in this manner until all the vertices have been added and we have a spanning tree.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6176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Breadth-First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Use breadth-first search to find a spanning tree                                                                                      for this graph.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arbitrarily choose vertex </a:t>
            </a:r>
            <a:r>
              <a:rPr lang="en-US" i="1" dirty="0" smtClean="0"/>
              <a:t>e</a:t>
            </a:r>
            <a:r>
              <a:rPr lang="en-US" dirty="0" smtClean="0"/>
              <a:t> as the root. We then add the edges from </a:t>
            </a:r>
            <a:r>
              <a:rPr lang="en-US" i="1" dirty="0" smtClean="0"/>
              <a:t>e</a:t>
            </a:r>
            <a:r>
              <a:rPr lang="en-US" dirty="0" smtClean="0"/>
              <a:t> to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and </a:t>
            </a:r>
            <a:r>
              <a:rPr lang="en-US" i="1" dirty="0" err="1" smtClean="0"/>
              <a:t>i</a:t>
            </a:r>
            <a:r>
              <a:rPr lang="en-US" dirty="0" smtClean="0"/>
              <a:t>. These four vertices make up 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the tree. Next, we add the edges from </a:t>
            </a:r>
            <a:r>
              <a:rPr lang="en-US" i="1" dirty="0" smtClean="0"/>
              <a:t>b</a:t>
            </a:r>
            <a:r>
              <a:rPr lang="en-US" dirty="0" smtClean="0"/>
              <a:t> to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the edges from </a:t>
            </a:r>
            <a:r>
              <a:rPr lang="en-US" i="1" dirty="0" smtClean="0"/>
              <a:t>d</a:t>
            </a:r>
            <a:r>
              <a:rPr lang="en-US" dirty="0" smtClean="0"/>
              <a:t> to </a:t>
            </a:r>
            <a:r>
              <a:rPr lang="en-US" i="1" dirty="0" smtClean="0"/>
              <a:t>h</a:t>
            </a:r>
            <a:r>
              <a:rPr lang="en-US" dirty="0" smtClean="0"/>
              <a:t>, the edges from </a:t>
            </a:r>
            <a:r>
              <a:rPr lang="en-US" i="1" dirty="0" smtClean="0"/>
              <a:t>f </a:t>
            </a:r>
            <a:r>
              <a:rPr lang="en-US" dirty="0" smtClean="0"/>
              <a:t>to </a:t>
            </a:r>
            <a:r>
              <a:rPr lang="en-US" i="1" dirty="0" smtClean="0"/>
              <a:t>j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and the edge from </a:t>
            </a:r>
            <a:r>
              <a:rPr lang="en-US" i="1" dirty="0" err="1" smtClean="0"/>
              <a:t>i</a:t>
            </a:r>
            <a:r>
              <a:rPr lang="en-US" dirty="0" smtClean="0"/>
              <a:t> to </a:t>
            </a:r>
            <a:r>
              <a:rPr lang="en-US" i="1" dirty="0" smtClean="0"/>
              <a:t>k</a:t>
            </a:r>
            <a:r>
              <a:rPr lang="en-US" dirty="0" smtClean="0"/>
              <a:t>. The endpoints of these edges not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Next, add edges from these vertices to adjacent vertices not already in the graph. So, we  add edges from </a:t>
            </a:r>
            <a:r>
              <a:rPr lang="en-US" i="1" dirty="0" smtClean="0"/>
              <a:t>g</a:t>
            </a:r>
            <a:r>
              <a:rPr lang="en-US" dirty="0" smtClean="0"/>
              <a:t> to </a:t>
            </a:r>
            <a:r>
              <a:rPr lang="en-US" i="1" dirty="0" smtClean="0"/>
              <a:t>l</a:t>
            </a:r>
            <a:r>
              <a:rPr lang="en-US" dirty="0" smtClean="0"/>
              <a:t> and from </a:t>
            </a:r>
            <a:r>
              <a:rPr lang="en-US" i="1" dirty="0" smtClean="0"/>
              <a:t>k</a:t>
            </a:r>
            <a:r>
              <a:rPr lang="en-US" dirty="0" smtClean="0"/>
              <a:t> to </a:t>
            </a:r>
            <a:r>
              <a:rPr lang="en-US" i="1" dirty="0" smtClean="0"/>
              <a:t>m</a:t>
            </a:r>
            <a:r>
              <a:rPr lang="en-US" dirty="0" smtClean="0"/>
              <a:t>. </a:t>
            </a:r>
            <a:r>
              <a:rPr lang="en-US" dirty="0"/>
              <a:t>We see that level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is made up of the vertices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m</a:t>
            </a:r>
            <a:r>
              <a:rPr lang="en-US" dirty="0" smtClean="0"/>
              <a:t>.  </a:t>
            </a:r>
            <a:r>
              <a:rPr lang="en-US" dirty="0"/>
              <a:t>This is the last level because there are no new vertices to find.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7" y="1981200"/>
            <a:ext cx="1338471" cy="16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21" y="5029200"/>
            <a:ext cx="4408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37720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Breadth first search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2438400" cy="291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940" y="4267200"/>
            <a:ext cx="779606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</a:t>
            </a:r>
            <a:r>
              <a:rPr lang="en-US" dirty="0"/>
              <a:t>Search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/>
              <a:t>We </a:t>
            </a:r>
            <a:r>
              <a:rPr lang="en-US" smtClean="0"/>
              <a:t>now </a:t>
            </a:r>
            <a:r>
              <a:rPr lang="en-US" dirty="0"/>
              <a:t>use </a:t>
            </a:r>
            <a:r>
              <a:rPr lang="en-US" dirty="0" err="1"/>
              <a:t>pseudocode</a:t>
            </a:r>
            <a:r>
              <a:rPr lang="en-US" dirty="0"/>
              <a:t> to describe </a:t>
            </a:r>
            <a:r>
              <a:rPr lang="en-US" dirty="0" smtClean="0"/>
              <a:t>breadth-first </a:t>
            </a:r>
            <a:r>
              <a:rPr lang="en-US" dirty="0"/>
              <a:t>search.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67818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</a:t>
            </a:r>
            <a:r>
              <a:rPr lang="en-US" i="1" dirty="0"/>
              <a:t>B</a:t>
            </a:r>
            <a:r>
              <a:rPr lang="en-US" i="1" dirty="0" smtClean="0"/>
              <a:t>FS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: connected graph with vertices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:= tree consisting only of the vertex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</a:t>
            </a:r>
          </a:p>
          <a:p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/>
              <a:t>:= </a:t>
            </a:r>
            <a:r>
              <a:rPr lang="en-US" dirty="0" smtClean="0"/>
              <a:t>empty list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ut </a:t>
            </a:r>
            <a:r>
              <a:rPr lang="en-US" i="1" dirty="0"/>
              <a:t>v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 the list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of unprocessed vertices</a:t>
            </a:r>
          </a:p>
          <a:p>
            <a:r>
              <a:rPr lang="en-US" b="1" dirty="0">
                <a:ea typeface="Cambria Math" pitchFamily="18" charset="0"/>
              </a:rPr>
              <a:t>w</a:t>
            </a:r>
            <a:r>
              <a:rPr lang="en-US" b="1" dirty="0" smtClean="0">
                <a:ea typeface="Cambria Math" pitchFamily="18" charset="0"/>
              </a:rPr>
              <a:t>hile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 is not empty</a:t>
            </a:r>
          </a:p>
          <a:p>
            <a:r>
              <a:rPr lang="en-US" dirty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   remove the first vertex, 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ea typeface="Cambria Math" pitchFamily="18" charset="0"/>
              </a:rPr>
              <a:t>, from </a:t>
            </a:r>
            <a:r>
              <a:rPr lang="en-US" i="1" dirty="0" smtClean="0">
                <a:ea typeface="Cambria Math" pitchFamily="18" charset="0"/>
              </a:rPr>
              <a:t>L</a:t>
            </a:r>
            <a:endParaRPr lang="en-US" i="1" dirty="0">
              <a:ea typeface="Cambria Math" pitchFamily="18" charset="0"/>
            </a:endParaRPr>
          </a:p>
          <a:p>
            <a:r>
              <a:rPr lang="en-US" b="1" dirty="0" smtClean="0">
                <a:ea typeface="Cambria Math" pitchFamily="18" charset="0"/>
              </a:rPr>
              <a:t>    for</a:t>
            </a:r>
            <a:r>
              <a:rPr lang="en-US" dirty="0" smtClean="0">
                <a:ea typeface="Cambria Math" pitchFamily="18" charset="0"/>
              </a:rPr>
              <a:t> each neighbor 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 of 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ea typeface="Cambria Math" pitchFamily="18" charset="0"/>
              </a:rPr>
              <a:t> </a:t>
            </a:r>
          </a:p>
          <a:p>
            <a:r>
              <a:rPr lang="en-US" b="1" dirty="0">
                <a:ea typeface="Cambria Math" pitchFamily="18" charset="0"/>
              </a:rPr>
              <a:t> </a:t>
            </a:r>
            <a:r>
              <a:rPr lang="en-US" b="1" dirty="0" smtClean="0">
                <a:ea typeface="Cambria Math" pitchFamily="18" charset="0"/>
              </a:rPr>
              <a:t>       if </a:t>
            </a:r>
            <a:r>
              <a:rPr lang="en-US" i="1" dirty="0" smtClean="0">
                <a:ea typeface="Cambria Math" pitchFamily="18" charset="0"/>
              </a:rPr>
              <a:t>w </a:t>
            </a:r>
            <a:r>
              <a:rPr lang="en-US" dirty="0" smtClean="0">
                <a:ea typeface="Cambria Math" pitchFamily="18" charset="0"/>
              </a:rPr>
              <a:t>is not in </a:t>
            </a:r>
            <a:r>
              <a:rPr lang="en-US" i="1" dirty="0" smtClean="0">
                <a:ea typeface="Cambria Math" pitchFamily="18" charset="0"/>
              </a:rPr>
              <a:t>L </a:t>
            </a:r>
            <a:r>
              <a:rPr lang="en-US" dirty="0" smtClean="0">
                <a:ea typeface="Cambria Math" pitchFamily="18" charset="0"/>
              </a:rPr>
              <a:t>and not in </a:t>
            </a:r>
            <a:r>
              <a:rPr lang="en-US" i="1" dirty="0" smtClean="0">
                <a:ea typeface="Cambria Math" pitchFamily="18" charset="0"/>
              </a:rPr>
              <a:t>T </a:t>
            </a:r>
            <a:r>
              <a:rPr lang="en-US" b="1" dirty="0" smtClean="0">
                <a:ea typeface="Cambria Math" pitchFamily="18" charset="0"/>
              </a:rPr>
              <a:t>then</a:t>
            </a:r>
          </a:p>
          <a:p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        </a:t>
            </a:r>
            <a:r>
              <a:rPr lang="en-US" dirty="0" smtClean="0">
                <a:ea typeface="Cambria Math" pitchFamily="18" charset="0"/>
              </a:rPr>
              <a:t>add  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 to the end of the list </a:t>
            </a:r>
            <a:r>
              <a:rPr lang="en-US" i="1" dirty="0">
                <a:ea typeface="Cambria Math" pitchFamily="18" charset="0"/>
              </a:rPr>
              <a:t>L</a:t>
            </a:r>
            <a:endParaRPr lang="en-US" i="1" dirty="0" smtClean="0">
              <a:ea typeface="Cambria Math" pitchFamily="18" charset="0"/>
            </a:endParaRPr>
          </a:p>
          <a:p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    </a:t>
            </a:r>
            <a:r>
              <a:rPr lang="en-US" dirty="0" smtClean="0">
                <a:ea typeface="Cambria Math" pitchFamily="18" charset="0"/>
              </a:rPr>
              <a:t>add  </a:t>
            </a:r>
            <a:r>
              <a:rPr lang="en-US" i="1" dirty="0">
                <a:ea typeface="Cambria Math" pitchFamily="18" charset="0"/>
              </a:rPr>
              <a:t>w</a:t>
            </a:r>
            <a:r>
              <a:rPr lang="en-US" dirty="0">
                <a:ea typeface="Cambria Math" pitchFamily="18" charset="0"/>
              </a:rPr>
              <a:t> and edge {</a:t>
            </a:r>
            <a:r>
              <a:rPr lang="en-US" i="1" dirty="0" err="1">
                <a:ea typeface="Cambria Math" pitchFamily="18" charset="0"/>
              </a:rPr>
              <a:t>v</a:t>
            </a:r>
            <a:r>
              <a:rPr lang="en-US" dirty="0" err="1">
                <a:ea typeface="Cambria Math" pitchFamily="18" charset="0"/>
              </a:rPr>
              <a:t>,</a:t>
            </a:r>
            <a:r>
              <a:rPr lang="en-US" i="1" dirty="0" err="1">
                <a:ea typeface="Cambria Math" pitchFamily="18" charset="0"/>
              </a:rPr>
              <a:t>w</a:t>
            </a:r>
            <a:r>
              <a:rPr lang="en-US" dirty="0">
                <a:ea typeface="Cambria Math" pitchFamily="18" charset="0"/>
              </a:rPr>
              <a:t>} to </a:t>
            </a:r>
            <a:r>
              <a:rPr lang="en-US" i="1" dirty="0">
                <a:ea typeface="Cambria Math" pitchFamily="18" charset="0"/>
              </a:rPr>
              <a:t>T</a:t>
            </a:r>
            <a:endParaRPr lang="en-US" dirty="0" smtClean="0"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761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Depth-First Search in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4999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Both depth-first search and breadth-first search can be easily modified to run on a directed graph. But the result is not necessarily a spanning tree, but rather a spanning forest.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ts val="1300"/>
              </a:lnSpc>
              <a:buNone/>
            </a:pPr>
            <a:r>
              <a:rPr lang="en-US" b="1" dirty="0" smtClean="0"/>
              <a:t>      </a:t>
            </a:r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index websites, search engines such as Google systematically explore the web starting at known sites. The programs that do this exploration are known as </a:t>
            </a:r>
            <a:r>
              <a:rPr lang="en-US" i="1" dirty="0" smtClean="0"/>
              <a:t>Web spiders</a:t>
            </a:r>
            <a:r>
              <a:rPr lang="en-US" dirty="0" smtClean="0"/>
              <a:t>. They may use both breath-first search or depth-first search to explore the Web graph.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2" y="2971800"/>
            <a:ext cx="4363974" cy="172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417" y="26670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/>
              <a:t>Example</a:t>
            </a:r>
            <a:r>
              <a:rPr lang="en-US" sz="1600" dirty="0"/>
              <a:t>: For the graph in (a), if </a:t>
            </a:r>
            <a:r>
              <a:rPr lang="en-US" sz="1600" dirty="0" smtClean="0"/>
              <a:t>we begin </a:t>
            </a:r>
            <a:r>
              <a:rPr lang="en-US" sz="1600" dirty="0"/>
              <a:t>at  vertex </a:t>
            </a:r>
            <a:r>
              <a:rPr lang="en-US" sz="1600" i="1" dirty="0"/>
              <a:t>a</a:t>
            </a:r>
            <a:r>
              <a:rPr lang="en-US" sz="1600" dirty="0"/>
              <a:t>, depth-first </a:t>
            </a:r>
            <a:r>
              <a:rPr lang="en-US" sz="1600" dirty="0" smtClean="0"/>
              <a:t>search </a:t>
            </a:r>
            <a:r>
              <a:rPr lang="en-US" sz="1600" dirty="0"/>
              <a:t>adds the path </a:t>
            </a:r>
            <a:r>
              <a:rPr lang="en-US" sz="1600" dirty="0" smtClean="0"/>
              <a:t>connecting </a:t>
            </a:r>
            <a:r>
              <a:rPr lang="en-US" sz="1600" i="1" dirty="0" smtClean="0"/>
              <a:t>a</a:t>
            </a:r>
            <a:r>
              <a:rPr lang="en-US" sz="1600" dirty="0"/>
              <a:t>, </a:t>
            </a:r>
            <a:r>
              <a:rPr lang="en-US" sz="1600" i="1" dirty="0"/>
              <a:t>b</a:t>
            </a:r>
            <a:r>
              <a:rPr lang="en-US" sz="1600" dirty="0"/>
              <a:t>, </a:t>
            </a:r>
            <a:r>
              <a:rPr lang="en-US" sz="1600" i="1" dirty="0"/>
              <a:t>c</a:t>
            </a:r>
            <a:r>
              <a:rPr lang="en-US" sz="1600" dirty="0"/>
              <a:t>, and </a:t>
            </a:r>
            <a:r>
              <a:rPr lang="en-US" sz="1600" i="1" dirty="0"/>
              <a:t>g</a:t>
            </a:r>
            <a:r>
              <a:rPr lang="en-US" sz="1600" dirty="0"/>
              <a:t>. </a:t>
            </a:r>
            <a:r>
              <a:rPr lang="en-US" sz="1600" dirty="0" smtClean="0"/>
              <a:t>At </a:t>
            </a:r>
            <a:r>
              <a:rPr lang="en-US" sz="1600" i="1" dirty="0"/>
              <a:t>g</a:t>
            </a:r>
            <a:r>
              <a:rPr lang="en-US" sz="1600" dirty="0"/>
              <a:t>, we are </a:t>
            </a:r>
            <a:r>
              <a:rPr lang="en-US" sz="1600" dirty="0" smtClean="0"/>
              <a:t>blocked, so </a:t>
            </a:r>
            <a:r>
              <a:rPr lang="en-US" sz="1600" dirty="0"/>
              <a:t>we return to </a:t>
            </a:r>
            <a:r>
              <a:rPr lang="en-US" sz="1600" i="1" dirty="0" smtClean="0"/>
              <a:t>c</a:t>
            </a:r>
            <a:r>
              <a:rPr lang="en-US" sz="1600" dirty="0"/>
              <a:t>.</a:t>
            </a:r>
            <a:r>
              <a:rPr lang="en-US" sz="1600" dirty="0" smtClean="0"/>
              <a:t> Next,  </a:t>
            </a:r>
            <a:r>
              <a:rPr lang="en-US" sz="1600" dirty="0"/>
              <a:t>we add the path </a:t>
            </a:r>
            <a:r>
              <a:rPr lang="en-US" sz="1600" dirty="0" smtClean="0"/>
              <a:t>connecting </a:t>
            </a:r>
            <a:r>
              <a:rPr lang="en-US" sz="1600" i="1" dirty="0" smtClean="0"/>
              <a:t>f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i="1" dirty="0"/>
              <a:t>e</a:t>
            </a:r>
            <a:r>
              <a:rPr lang="en-US" sz="1600" dirty="0"/>
              <a:t>. </a:t>
            </a:r>
            <a:r>
              <a:rPr lang="en-US" sz="1600" dirty="0" smtClean="0"/>
              <a:t>Next</a:t>
            </a:r>
            <a:r>
              <a:rPr lang="en-US" sz="1600" dirty="0"/>
              <a:t>, </a:t>
            </a:r>
            <a:r>
              <a:rPr lang="en-US" sz="1600" dirty="0" smtClean="0"/>
              <a:t>we </a:t>
            </a:r>
            <a:r>
              <a:rPr lang="en-US" sz="1600" dirty="0"/>
              <a:t>return </a:t>
            </a:r>
            <a:r>
              <a:rPr lang="en-US" sz="1600" dirty="0" smtClean="0"/>
              <a:t>to </a:t>
            </a:r>
            <a:r>
              <a:rPr lang="en-US" sz="1600" i="1" dirty="0"/>
              <a:t>a</a:t>
            </a:r>
            <a:r>
              <a:rPr lang="en-US" sz="1600" dirty="0"/>
              <a:t> and </a:t>
            </a:r>
            <a:r>
              <a:rPr lang="en-US" sz="1600" dirty="0" smtClean="0"/>
              <a:t>find </a:t>
            </a:r>
            <a:r>
              <a:rPr lang="en-US" sz="1600" dirty="0"/>
              <a:t>that we </a:t>
            </a:r>
            <a:r>
              <a:rPr lang="en-US" sz="1600" dirty="0" smtClean="0"/>
              <a:t>cannot add a new path. </a:t>
            </a:r>
            <a:r>
              <a:rPr lang="en-US" sz="1600" dirty="0"/>
              <a:t>So, we </a:t>
            </a:r>
            <a:r>
              <a:rPr lang="en-US" sz="1600" dirty="0" smtClean="0"/>
              <a:t>begin </a:t>
            </a:r>
            <a:r>
              <a:rPr lang="en-US" sz="1600" smtClean="0"/>
              <a:t>another tree with </a:t>
            </a:r>
            <a:r>
              <a:rPr lang="en-US" sz="1600" i="1" smtClean="0"/>
              <a:t>d </a:t>
            </a:r>
            <a:r>
              <a:rPr lang="en-US" sz="1600" dirty="0"/>
              <a:t>as its root.  We find that this new  tree consists of the path </a:t>
            </a:r>
            <a:r>
              <a:rPr lang="en-US" sz="1600" dirty="0" smtClean="0"/>
              <a:t>connecting </a:t>
            </a:r>
            <a:r>
              <a:rPr lang="en-US" sz="1600" dirty="0"/>
              <a:t>the </a:t>
            </a:r>
            <a:r>
              <a:rPr lang="en-US" sz="1600" dirty="0" smtClean="0"/>
              <a:t>vertices </a:t>
            </a:r>
            <a:r>
              <a:rPr lang="en-US" sz="1600" i="1" dirty="0" smtClean="0"/>
              <a:t>d</a:t>
            </a:r>
            <a:r>
              <a:rPr lang="en-US" sz="1600" dirty="0"/>
              <a:t>, </a:t>
            </a:r>
            <a:r>
              <a:rPr lang="en-US" sz="1600" i="1" dirty="0"/>
              <a:t>h</a:t>
            </a:r>
            <a:r>
              <a:rPr lang="en-US" sz="1600" dirty="0"/>
              <a:t>, </a:t>
            </a:r>
            <a:r>
              <a:rPr lang="en-US" sz="1600" i="1" dirty="0"/>
              <a:t>l</a:t>
            </a:r>
            <a:r>
              <a:rPr lang="en-US" sz="1600" dirty="0"/>
              <a:t>, </a:t>
            </a:r>
            <a:r>
              <a:rPr lang="en-US" sz="1600" i="1" dirty="0"/>
              <a:t>k</a:t>
            </a:r>
            <a:r>
              <a:rPr lang="en-US" sz="1600" dirty="0"/>
              <a:t>, and </a:t>
            </a:r>
            <a:r>
              <a:rPr lang="en-US" sz="1600" i="1" dirty="0"/>
              <a:t>j</a:t>
            </a:r>
            <a:r>
              <a:rPr lang="en-US" sz="1600" dirty="0"/>
              <a:t>.  Finally, we </a:t>
            </a:r>
            <a:r>
              <a:rPr lang="en-US" sz="1600" dirty="0" smtClean="0"/>
              <a:t>add </a:t>
            </a:r>
            <a:r>
              <a:rPr lang="en-US" sz="1600" dirty="0"/>
              <a:t>a new </a:t>
            </a:r>
            <a:r>
              <a:rPr lang="en-US" sz="1600" dirty="0" smtClean="0"/>
              <a:t>tree</a:t>
            </a:r>
            <a:r>
              <a:rPr lang="en-US" sz="1600" dirty="0"/>
              <a:t>, which only contains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dirty="0"/>
              <a:t>, its root.</a:t>
            </a:r>
          </a:p>
        </p:txBody>
      </p:sp>
    </p:spTree>
    <p:extLst>
      <p:ext uri="{BB962C8B-B14F-4D97-AF65-F5344CB8AC3E}">
        <p14:creationId xmlns="" xmlns:p14="http://schemas.microsoft.com/office/powerpoint/2010/main" val="3409720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An undirected graph is a tree if and only if there is a unique simple path between any two of its vertices.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ssume that </a:t>
            </a:r>
            <a:r>
              <a:rPr lang="en-US" i="1" dirty="0" smtClean="0"/>
              <a:t>T</a:t>
            </a:r>
            <a:r>
              <a:rPr lang="en-US" dirty="0" smtClean="0"/>
              <a:t> is a tree. Then </a:t>
            </a:r>
            <a:r>
              <a:rPr lang="en-US" i="1" dirty="0" smtClean="0"/>
              <a:t>T</a:t>
            </a:r>
            <a:r>
              <a:rPr lang="en-US" dirty="0" smtClean="0"/>
              <a:t> is </a:t>
            </a:r>
            <a:r>
              <a:rPr lang="en-US" b="1" u="sng" dirty="0" smtClean="0">
                <a:solidFill>
                  <a:srgbClr val="002060"/>
                </a:solidFill>
              </a:rPr>
              <a:t>connected</a:t>
            </a:r>
            <a:r>
              <a:rPr lang="en-US" dirty="0" smtClean="0"/>
              <a:t> with no simple circuits. Hence, if 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distinct vertices of </a:t>
            </a:r>
            <a:r>
              <a:rPr lang="en-US" i="1" dirty="0" smtClean="0"/>
              <a:t>T</a:t>
            </a:r>
            <a:r>
              <a:rPr lang="en-US" dirty="0" smtClean="0"/>
              <a:t>, there is a simple path between them (by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of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10.4</a:t>
            </a:r>
            <a:r>
              <a:rPr lang="en-US" dirty="0" smtClean="0"/>
              <a:t>). This path must be unique - for if there were a second path, there would be a simple circuit in </a:t>
            </a:r>
            <a:r>
              <a:rPr lang="en-US" i="1" dirty="0" smtClean="0"/>
              <a:t>T</a:t>
            </a:r>
            <a:r>
              <a:rPr lang="en-US" dirty="0"/>
              <a:t> (by 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59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10.4</a:t>
            </a:r>
            <a:r>
              <a:rPr lang="en-US" dirty="0"/>
              <a:t>). </a:t>
            </a:r>
            <a:r>
              <a:rPr lang="en-US" dirty="0" smtClean="0"/>
              <a:t>Hence, there is a unique simple path between any two vertices of a tree.</a:t>
            </a:r>
            <a:endParaRPr lang="el-GR" dirty="0" smtClean="0"/>
          </a:p>
          <a:p>
            <a:pPr indent="0">
              <a:buNone/>
            </a:pPr>
            <a:endParaRPr lang="el-GR" dirty="0" smtClean="0"/>
          </a:p>
          <a:p>
            <a:pPr indent="0">
              <a:buNone/>
            </a:pPr>
            <a:r>
              <a:rPr lang="el-GR" b="1" dirty="0" smtClean="0"/>
              <a:t>Αν είναι δέντρο -&gt; είναι </a:t>
            </a:r>
            <a:r>
              <a:rPr lang="el-GR" b="1" dirty="0" smtClean="0"/>
              <a:t>συνεκτικό, </a:t>
            </a:r>
            <a:r>
              <a:rPr lang="el-GR" b="1" dirty="0" smtClean="0"/>
              <a:t>άρα υπάρχει μονοπάτι</a:t>
            </a:r>
            <a:endParaRPr lang="el-GR" b="1" dirty="0" smtClean="0"/>
          </a:p>
          <a:p>
            <a:pPr indent="0">
              <a:buNone/>
            </a:pPr>
            <a:r>
              <a:rPr lang="el-GR" b="1" dirty="0" smtClean="0"/>
              <a:t>Αν είναι δέντρο - &gt; δεν υπάρχει κύκλωμα, άρα </a:t>
            </a:r>
            <a:r>
              <a:rPr lang="el-GR" b="1" dirty="0" smtClean="0"/>
              <a:t>το μονοπάτι είναι μοναδικό</a:t>
            </a:r>
            <a:endParaRPr lang="en-US" b="1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Now assume that there is a unique simple path between any two vertices of a graph </a:t>
            </a:r>
            <a:r>
              <a:rPr lang="en-US" i="1" dirty="0" smtClean="0"/>
              <a:t>T</a:t>
            </a:r>
            <a:r>
              <a:rPr lang="en-US" dirty="0" smtClean="0"/>
              <a:t>. Then </a:t>
            </a:r>
            <a:r>
              <a:rPr lang="en-US" i="1" dirty="0" smtClean="0"/>
              <a:t>T</a:t>
            </a:r>
            <a:r>
              <a:rPr lang="en-US" dirty="0" smtClean="0"/>
              <a:t> is connected because there is a path between any two of its vertices.  Furthermore, </a:t>
            </a:r>
            <a:r>
              <a:rPr lang="en-US" i="1" dirty="0" smtClean="0"/>
              <a:t>T</a:t>
            </a:r>
            <a:r>
              <a:rPr lang="en-US" dirty="0" smtClean="0"/>
              <a:t> can have no simple circuits since if there were a simple circuit, there would be two paths between some two vertices.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Hence, a graph with a unique simple path between any two vertices is a tree.</a:t>
            </a:r>
            <a:endParaRPr lang="el-GR" dirty="0" smtClean="0"/>
          </a:p>
          <a:p>
            <a:pPr indent="0">
              <a:buNone/>
            </a:pPr>
            <a:endParaRPr lang="el-GR" dirty="0" smtClean="0"/>
          </a:p>
          <a:p>
            <a:pPr indent="0">
              <a:buNone/>
            </a:pPr>
            <a:r>
              <a:rPr lang="el-GR" b="1" dirty="0" smtClean="0"/>
              <a:t>Αν υπάρχει ένα μοναδικό μονοπάτι-&gt; συνεκτικό</a:t>
            </a:r>
          </a:p>
          <a:p>
            <a:pPr indent="0">
              <a:buNone/>
            </a:pPr>
            <a:r>
              <a:rPr lang="el-GR" b="1" dirty="0" smtClean="0"/>
              <a:t>Αν υπάρχει ένα μοναδικό μονοπάτι -&gt; δεν υπάρχει κύκλωμα, άρα </a:t>
            </a:r>
            <a:r>
              <a:rPr lang="el-GR" b="1" dirty="0" smtClean="0"/>
              <a:t>δέντρο</a:t>
            </a:r>
            <a:endParaRPr lang="en-US" b="1" dirty="0" smtClean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410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30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Trees are used as models in </a:t>
            </a:r>
            <a:r>
              <a:rPr lang="en-US" dirty="0" smtClean="0"/>
              <a:t>computer science, chemistry, geology, botany,  psychology, and many other areas.</a:t>
            </a:r>
          </a:p>
          <a:p>
            <a:r>
              <a:rPr lang="en-US" dirty="0" smtClean="0"/>
              <a:t>Trees were introduced by the mathematician  </a:t>
            </a:r>
            <a:r>
              <a:rPr lang="en-US" dirty="0" err="1" smtClean="0"/>
              <a:t>Cayley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 </a:t>
            </a:r>
            <a:r>
              <a:rPr lang="en-US" dirty="0" smtClean="0"/>
              <a:t>in his work counting the number of isomers of saturated hydrocarbons. The two isomers of butane are shown at the right. </a:t>
            </a:r>
          </a:p>
          <a:p>
            <a:r>
              <a:rPr lang="en-US" dirty="0" smtClean="0"/>
              <a:t>The organization of a  computer file system into directories, subdirectories, and files is </a:t>
            </a:r>
            <a:r>
              <a:rPr lang="en-US" dirty="0"/>
              <a:t>naturally </a:t>
            </a:r>
            <a:r>
              <a:rPr lang="en-US" dirty="0" smtClean="0"/>
              <a:t>represented </a:t>
            </a:r>
            <a:r>
              <a:rPr lang="en-US" dirty="0"/>
              <a:t>as a tree. </a:t>
            </a:r>
            <a:endParaRPr lang="en-US" dirty="0" smtClean="0"/>
          </a:p>
          <a:p>
            <a:r>
              <a:rPr lang="en-US" dirty="0" smtClean="0"/>
              <a:t>Trees are used to represent the structure of organizations.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16449"/>
            <a:ext cx="4838700" cy="164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25265"/>
            <a:ext cx="3528060" cy="21777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17089"/>
            <a:ext cx="2590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0"/>
            <a:ext cx="883158" cy="1030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53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</a:t>
            </a:r>
            <a:r>
              <a:rPr lang="en-US" dirty="0" err="1" smtClean="0"/>
              <a:t>Cayley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1821-1895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621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Ισομερή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5029200" cy="370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Οργανόγραμμα εταιρείας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1905000"/>
            <a:ext cx="8765481" cy="29718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19146</TotalTime>
  <Words>4543</Words>
  <Application>Microsoft Office PowerPoint</Application>
  <PresentationFormat>On-screen Show (4:3)</PresentationFormat>
  <Paragraphs>359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Flow</vt:lpstr>
      <vt:lpstr>Trees</vt:lpstr>
      <vt:lpstr>Chapter Summary</vt:lpstr>
      <vt:lpstr>Introduction to Trees</vt:lpstr>
      <vt:lpstr>Section Summary</vt:lpstr>
      <vt:lpstr>Trees</vt:lpstr>
      <vt:lpstr>Trees (continued)</vt:lpstr>
      <vt:lpstr>Trees as Models</vt:lpstr>
      <vt:lpstr>Ισομερή</vt:lpstr>
      <vt:lpstr>Οργανόγραμμα εταιρείας</vt:lpstr>
      <vt:lpstr>File system</vt:lpstr>
      <vt:lpstr>Rooted Trees – έχουμε ορίσει κορυφή, είναι κατευθυνόμενο</vt:lpstr>
      <vt:lpstr>Rooted Tree Terminology</vt:lpstr>
      <vt:lpstr>Παράδειγμα γενεαλογικού δέντρου – προηγούμενη διαφάνεια</vt:lpstr>
      <vt:lpstr>Terminology for Rooted Trees Ορολογία ριζομένων δέντρων</vt:lpstr>
      <vt:lpstr>m-ary Rooted Trees m-αδικό δέντρο, γεμάτο m-αδικό δέντρο</vt:lpstr>
      <vt:lpstr>Ordered Rooted Trees Διατεταγμένο δέντρο με ρίζα</vt:lpstr>
      <vt:lpstr>Παράδειγμα – διατεταγμένα υποδέντρα</vt:lpstr>
      <vt:lpstr>Properties of Trees</vt:lpstr>
      <vt:lpstr>Counting Vertices in Full m-Ary Trees</vt:lpstr>
      <vt:lpstr>Counting Vertices in Full m-Ary Trees (continued)</vt:lpstr>
      <vt:lpstr>Level of vertices and height of trees</vt:lpstr>
      <vt:lpstr>Παράδειγμα – επίπεδο και ύψος</vt:lpstr>
      <vt:lpstr>Balanced m-Ary Trees Ισοζυγισμένα m-αδικά δέντρα</vt:lpstr>
      <vt:lpstr>The Bound for the Number of Leaves in an m-Ary Tree</vt:lpstr>
      <vt:lpstr>Από προηγούμενη διαφάνεια</vt:lpstr>
      <vt:lpstr>Tree Traversal Διαπέραση δέντρων</vt:lpstr>
      <vt:lpstr>Section Summary</vt:lpstr>
      <vt:lpstr>Tree Traversal</vt:lpstr>
      <vt:lpstr>Preorder Traversal  Προδιάταξη - για διατεταγμένα δέντρα </vt:lpstr>
      <vt:lpstr>Preorder  Traversal (continued)</vt:lpstr>
      <vt:lpstr>Inorder Traversal</vt:lpstr>
      <vt:lpstr>Inorder Traversal  (continued)</vt:lpstr>
      <vt:lpstr>Postorder Traversal</vt:lpstr>
      <vt:lpstr>Postorder Traversal   (continued)</vt:lpstr>
      <vt:lpstr>Expression Trees</vt:lpstr>
      <vt:lpstr>Infix Notation Ενθεματική μορφή</vt:lpstr>
      <vt:lpstr>Slide 37</vt:lpstr>
      <vt:lpstr>Prefix Notation</vt:lpstr>
      <vt:lpstr>Postfix Notation</vt:lpstr>
      <vt:lpstr>Spanning Trees</vt:lpstr>
      <vt:lpstr>Section Summary</vt:lpstr>
      <vt:lpstr>Spanning Trees Επικαλύπτον δέντρο</vt:lpstr>
      <vt:lpstr>Για να βρούμε το επικαλύπτον δέντρο  Αφαιρούμε ακμές που δημιουργούν απλό κύκλωμα </vt:lpstr>
      <vt:lpstr>Όχι - Spanning Trees (continued)</vt:lpstr>
      <vt:lpstr>Depth-First Search Αναζήτηση σε βάθος για να δημιουργήσουμε επικαλύπτον δέντρο</vt:lpstr>
      <vt:lpstr>Depth-First Search (continued)</vt:lpstr>
      <vt:lpstr>Depth first search</vt:lpstr>
      <vt:lpstr>Depth-First Search (continued)</vt:lpstr>
      <vt:lpstr>Depth-First Search Algorithm</vt:lpstr>
      <vt:lpstr>Breadth-First Search</vt:lpstr>
      <vt:lpstr>Breadth-First Search (continued)</vt:lpstr>
      <vt:lpstr>Breadth first search</vt:lpstr>
      <vt:lpstr>Breadth-First Search Algorithm</vt:lpstr>
      <vt:lpstr>Depth-First Search in Directed Graphs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Htsalapa</cp:lastModifiedBy>
  <cp:revision>871</cp:revision>
  <dcterms:created xsi:type="dcterms:W3CDTF">2011-03-27T19:58:04Z</dcterms:created>
  <dcterms:modified xsi:type="dcterms:W3CDTF">2017-05-21T05:46:51Z</dcterms:modified>
</cp:coreProperties>
</file>